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71B78-83F9-4610-9E3B-6404F198D58A}" type="datetimeFigureOut">
              <a:rPr lang="en-US" smtClean="0"/>
              <a:pPr/>
              <a:t>4/19/2011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AE38F-07B1-40FA-A4EA-E990C85C84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5681" y="8686800"/>
            <a:ext cx="2972319" cy="457200"/>
          </a:xfrm>
          <a:prstGeom prst="rect">
            <a:avLst/>
          </a:prstGeom>
          <a:noFill/>
          <a:ln w="9525">
            <a:noFill/>
            <a:miter lim="800000"/>
            <a:headEnd/>
            <a:tailEnd/>
          </a:ln>
        </p:spPr>
        <p:txBody>
          <a:bodyPr lIns="91427" tIns="45713" rIns="91427" bIns="45713" anchor="b"/>
          <a:lstStyle/>
          <a:p>
            <a:pPr algn="r" defTabSz="914108"/>
            <a:fld id="{46CF0AA1-59F3-49C6-B235-B3D98F81400E}" type="slidenum">
              <a:rPr lang="en-US" sz="1200"/>
              <a:pPr algn="r" defTabSz="914108"/>
              <a:t>4</a:t>
            </a:fld>
            <a:endParaRPr lang="en-US" sz="1200" dirty="0"/>
          </a:p>
        </p:txBody>
      </p:sp>
      <p:sp>
        <p:nvSpPr>
          <p:cNvPr id="37891"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1686" tIns="45843" rIns="91686" bIns="45843" anchor="b"/>
          <a:lstStyle/>
          <a:p>
            <a:pPr algn="r" defTabSz="917233"/>
            <a:fld id="{0E1E19B2-9BF9-4232-8F6F-C12AE89214AD}" type="slidenum">
              <a:rPr lang="en-US" sz="1200"/>
              <a:pPr algn="r" defTabSz="917233"/>
              <a:t>4</a:t>
            </a:fld>
            <a:endParaRPr lang="en-US" sz="1200" dirty="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r>
              <a:rPr lang="en-US" smtClean="0">
                <a:latin typeface="Arial" pitchFamily="34" charset="0"/>
              </a:rPr>
              <a:t>This is how DPKO views the essential phases and tasks of peacekeeping operations according to its newly released capstone doctrine.  UNMIL is currently entering the transition/handover phase of the Mission.  As it transitions from stabilization to consolidating peace, shown in the second diagram, it must concentrate its tasks around facilitating the political process, supporting the restoration and extension of state authority, and providing a framework for the international development community to consolidate the gains in stabilization and security.  Note the specific post-conflict tasks listed in the diagram.  This has heavy implications for CIMIC…</a:t>
            </a:r>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D12E3CE-31D1-4527-9C1C-21A9FD919235}" type="slidenum">
              <a:rPr lang="en-US" smtClean="0">
                <a:latin typeface="Arial" pitchFamily="34" charset="0"/>
                <a:ea typeface="MS PGothic" pitchFamily="34" charset="-128"/>
              </a:rPr>
              <a:pPr/>
              <a:t>13</a:t>
            </a:fld>
            <a:endParaRPr lang="en-US" smtClean="0">
              <a:latin typeface="Arial" pitchFamily="34" charset="0"/>
              <a:ea typeface="MS PGothic" pitchFamily="34" charset="-128"/>
            </a:endParaRPr>
          </a:p>
        </p:txBody>
      </p:sp>
      <p:sp>
        <p:nvSpPr>
          <p:cNvPr id="47107"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6071390D-2FC0-482C-B6DF-FD2B80F3361A}" type="slidenum">
              <a:rPr lang="en-GB" sz="1200"/>
              <a:pPr algn="r" defTabSz="909419"/>
              <a:t>13</a:t>
            </a:fld>
            <a:endParaRPr lang="en-GB" sz="1200" dirty="0"/>
          </a:p>
        </p:txBody>
      </p:sp>
      <p:sp>
        <p:nvSpPr>
          <p:cNvPr id="47108" name="Rectangle 2"/>
          <p:cNvSpPr>
            <a:spLocks noGrp="1" noRot="1" noChangeAspect="1" noChangeArrowheads="1" noTextEdit="1"/>
          </p:cNvSpPr>
          <p:nvPr>
            <p:ph type="sldImg"/>
          </p:nvPr>
        </p:nvSpPr>
        <p:spPr>
          <a:xfrm>
            <a:off x="1147763" y="687388"/>
            <a:ext cx="4568825" cy="3427412"/>
          </a:xfrm>
          <a:ln/>
        </p:spPr>
      </p:sp>
      <p:sp>
        <p:nvSpPr>
          <p:cNvPr id="47109" name="Rectangle 3"/>
          <p:cNvSpPr>
            <a:spLocks noGrp="1" noChangeArrowheads="1"/>
          </p:cNvSpPr>
          <p:nvPr>
            <p:ph type="body" idx="1"/>
          </p:nvPr>
        </p:nvSpPr>
        <p:spPr>
          <a:xfrm>
            <a:off x="687359" y="4341835"/>
            <a:ext cx="5486400" cy="4114800"/>
          </a:xfrm>
          <a:noFill/>
          <a:ln/>
        </p:spPr>
        <p:txBody>
          <a:bodyPr lIns="90995" tIns="45497" rIns="90995" bIns="45497"/>
          <a:lstStyle/>
          <a:p>
            <a:pPr eaLnBrk="1" hangingPunct="1"/>
            <a:r>
              <a:rPr lang="en-US" smtClean="0">
                <a:latin typeface="Arial" pitchFamily="34" charset="0"/>
              </a:rPr>
              <a:t>This is the UNMIL CIMIC mission statement.</a:t>
            </a:r>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F8C453A-B039-442D-A866-A4FEBBD5B78E}" type="slidenum">
              <a:rPr lang="en-US" smtClean="0">
                <a:latin typeface="Arial" pitchFamily="34" charset="0"/>
                <a:ea typeface="MS PGothic" pitchFamily="34" charset="-128"/>
              </a:rPr>
              <a:pPr/>
              <a:t>14</a:t>
            </a:fld>
            <a:endParaRPr lang="en-US" smtClean="0">
              <a:latin typeface="Arial" pitchFamily="34" charset="0"/>
              <a:ea typeface="MS PGothic" pitchFamily="34" charset="-128"/>
            </a:endParaRPr>
          </a:p>
        </p:txBody>
      </p:sp>
      <p:sp>
        <p:nvSpPr>
          <p:cNvPr id="48131"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868390A7-9C73-4697-A58F-08C26C549E44}" type="slidenum">
              <a:rPr lang="en-GB" sz="1200"/>
              <a:pPr algn="r" defTabSz="909419"/>
              <a:t>14</a:t>
            </a:fld>
            <a:endParaRPr lang="en-GB" sz="1200" dirty="0"/>
          </a:p>
        </p:txBody>
      </p:sp>
      <p:sp>
        <p:nvSpPr>
          <p:cNvPr id="48132" name="Rectangle 2"/>
          <p:cNvSpPr>
            <a:spLocks noGrp="1" noRot="1" noChangeAspect="1" noChangeArrowheads="1" noTextEdit="1"/>
          </p:cNvSpPr>
          <p:nvPr>
            <p:ph type="sldImg"/>
          </p:nvPr>
        </p:nvSpPr>
        <p:spPr>
          <a:xfrm>
            <a:off x="1158067" y="687367"/>
            <a:ext cx="4549659" cy="3427434"/>
          </a:xfrm>
          <a:ln/>
        </p:spPr>
      </p:sp>
      <p:sp>
        <p:nvSpPr>
          <p:cNvPr id="48133" name="Rectangle 3"/>
          <p:cNvSpPr>
            <a:spLocks noGrp="1" noChangeArrowheads="1"/>
          </p:cNvSpPr>
          <p:nvPr>
            <p:ph type="body" idx="1"/>
          </p:nvPr>
        </p:nvSpPr>
        <p:spPr>
          <a:xfrm>
            <a:off x="687359" y="4341835"/>
            <a:ext cx="5486400" cy="4114800"/>
          </a:xfrm>
          <a:noFill/>
          <a:ln/>
        </p:spPr>
        <p:txBody>
          <a:bodyPr lIns="90995" tIns="45497" rIns="90995" bIns="45497"/>
          <a:lstStyle/>
          <a:p>
            <a:pPr eaLnBrk="1" hangingPunct="1"/>
            <a:r>
              <a:rPr lang="en-US" smtClean="0">
                <a:latin typeface="Arial" pitchFamily="34" charset="0"/>
              </a:rPr>
              <a:t>Here is the intent of the UNMIL CIMIC operation.  Key points:</a:t>
            </a:r>
          </a:p>
          <a:p>
            <a:pPr eaLnBrk="1" hangingPunct="1"/>
            <a:endParaRPr lang="en-US" smtClean="0">
              <a:latin typeface="Arial" pitchFamily="34" charset="0"/>
            </a:endParaRPr>
          </a:p>
          <a:p>
            <a:pPr eaLnBrk="1" hangingPunct="1"/>
            <a:r>
              <a:rPr lang="en-US" smtClean="0">
                <a:latin typeface="Arial" pitchFamily="34" charset="0"/>
              </a:rPr>
              <a:t>The main intent of the CIMIC effort at UNMIL is to reduce dependency on the Force – first among the Liberian and then among civilian partners through an enabling process.  CIMIC must be an offensive action in order to avert, mitigate, or reduce the effects of gaps that force drawdown and realignment is creating.</a:t>
            </a:r>
          </a:p>
          <a:p>
            <a:pPr eaLnBrk="1" hangingPunct="1"/>
            <a:endParaRPr lang="en-US" smtClean="0">
              <a:latin typeface="Arial" pitchFamily="34" charset="0"/>
            </a:endParaRPr>
          </a:p>
          <a:p>
            <a:pPr eaLnBrk="1" hangingPunct="1"/>
            <a:r>
              <a:rPr lang="en-US" smtClean="0">
                <a:latin typeface="Arial" pitchFamily="34" charset="0"/>
              </a:rPr>
              <a:t>CIMIC is integrating its initiatives with UNMIL and agency development assistance programs as well as aligned with the drawdown and capacity-building assistance strategies.  This not only enhances overall impact of the Mission, but employs an exceptionally cost-effective way to support transition management.</a:t>
            </a:r>
          </a:p>
          <a:p>
            <a:pPr eaLnBrk="1" hangingPunct="1"/>
            <a:endParaRPr lang="en-US" smtClean="0">
              <a:latin typeface="Arial" pitchFamily="34" charset="0"/>
            </a:endParaRPr>
          </a:p>
          <a:p>
            <a:pPr eaLnBrk="1" hangingPunct="1"/>
            <a:r>
              <a:rPr lang="en-US" smtClean="0">
                <a:latin typeface="Arial" pitchFamily="34" charset="0"/>
              </a:rPr>
              <a:t>CIMIC emphasis under drawdown has shifted from direct humanitarian assistance action to indirect support to capacity-building.</a:t>
            </a:r>
          </a:p>
          <a:p>
            <a:pPr eaLnBrk="1" hangingPunct="1"/>
            <a:endParaRPr lang="en-US" smtClean="0">
              <a:latin typeface="Arial" pitchFamily="34" charset="0"/>
            </a:endParaRPr>
          </a:p>
          <a:p>
            <a:pPr eaLnBrk="1" hangingPunct="1"/>
            <a:r>
              <a:rPr lang="en-US" smtClean="0">
                <a:latin typeface="Arial" pitchFamily="34" charset="0"/>
              </a:rPr>
              <a:t>The key levels of CIMIC coordination are at the Country Team (operational) and County Support Team (tactical).</a:t>
            </a:r>
          </a:p>
          <a:p>
            <a:pPr eaLnBrk="1" hangingPunct="1"/>
            <a:endParaRPr lang="en-US" smtClean="0">
              <a:latin typeface="Arial" pitchFamily="34" charset="0"/>
            </a:endParaRPr>
          </a:p>
          <a:p>
            <a:pPr eaLnBrk="1" hangingPunct="1"/>
            <a:r>
              <a:rPr lang="en-US" smtClean="0">
                <a:latin typeface="Arial" pitchFamily="34" charset="0"/>
              </a:rPr>
              <a:t>The end state should also be clear here.</a:t>
            </a:r>
          </a:p>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0F55CAB-92EC-4C9D-AB73-E1D00DEE0B0D}" type="slidenum">
              <a:rPr lang="en-US" smtClean="0">
                <a:latin typeface="Arial" pitchFamily="34" charset="0"/>
                <a:ea typeface="MS PGothic" pitchFamily="34" charset="-128"/>
              </a:rPr>
              <a:pPr/>
              <a:t>15</a:t>
            </a:fld>
            <a:endParaRPr lang="en-US" smtClean="0">
              <a:latin typeface="Arial" pitchFamily="34" charset="0"/>
              <a:ea typeface="MS PGothic"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pitchFamily="34" charset="0"/>
              </a:rPr>
              <a:t>This schematic shows the proper placement of the UNMIL Force with respect to both the civil component of the Mission and associated UN agencies and NGOs, and the Government of Liberia structure.  While this may not be the current situation in all areas of civil assistance, it represents the desired end state – this is what the Force CIMIC effort is working towards.</a:t>
            </a:r>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F8A2E8-B91E-46AE-8C55-A31D5AF28BE5}" type="slidenum">
              <a:rPr lang="en-US" smtClean="0">
                <a:latin typeface="Arial" pitchFamily="34" charset="0"/>
                <a:ea typeface="MS PGothic" pitchFamily="34" charset="-128"/>
              </a:rPr>
              <a:pPr/>
              <a:t>16</a:t>
            </a:fld>
            <a:endParaRPr lang="en-US" smtClean="0">
              <a:latin typeface="Arial" pitchFamily="34" charset="0"/>
              <a:ea typeface="MS PGothic"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pitchFamily="34" charset="0"/>
              </a:rPr>
              <a:t>This pictograph should help you visualize the CIMIC coordination scheme at UNMIL.  The main point of contact for the Sector CIMIC officer is the Civil Affairs County Coordinator in the County Support Team.  Any projects at the tactical level are coordinated through the CST, whereas any requests for local Force support from civilian organizations is vetted through the CST.  This works similarly at the operational level – any use of Force assets controlled by Force HQ must first come through the O/SRSG.</a:t>
            </a:r>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latin typeface="Arial" pitchFamily="34" charset="0"/>
              </a:rPr>
              <a:t>These are the major initiatives with respect to Pillar I – security.  Support to civil authority activities are </a:t>
            </a:r>
            <a:r>
              <a:rPr lang="en-GB" smtClean="0">
                <a:latin typeface="Arial" pitchFamily="34" charset="0"/>
              </a:rPr>
              <a:t>gradually expanding involvement of Liberian security structures (LNP, AFL, SSS, etc.,) in UNMIL Force security missions on behalf of the GoL (e.g., cash transport, VIP escort, border security, etc.) in order to facilitate transition of lead to these structures for these missions.  In order to build public confidence in these institutions and promote GoL legitimacy, the Force assists the AFL on development and implementation of its own CIMIC capability, e.g., through inclusion of AFL officers in the UNMIL CIMIC course and encouragement in community based projects such as bridge laying by AFL engineers.  The G5 is also working with Liberian civil society institutions to promote a healthy civil-military relationship in Liberia.</a:t>
            </a:r>
          </a:p>
        </p:txBody>
      </p:sp>
      <p:sp>
        <p:nvSpPr>
          <p:cNvPr id="51204" name="Slide Number Placeholder 3"/>
          <p:cNvSpPr txBox="1">
            <a:spLocks noGrp="1"/>
          </p:cNvSpPr>
          <p:nvPr/>
        </p:nvSpPr>
        <p:spPr bwMode="auto">
          <a:xfrm>
            <a:off x="3884122" y="8685235"/>
            <a:ext cx="2972320" cy="457200"/>
          </a:xfrm>
          <a:prstGeom prst="rect">
            <a:avLst/>
          </a:prstGeom>
          <a:noFill/>
          <a:ln w="9525">
            <a:noFill/>
            <a:miter lim="800000"/>
            <a:headEnd/>
            <a:tailEnd/>
          </a:ln>
        </p:spPr>
        <p:txBody>
          <a:bodyPr lIns="91686" tIns="45843" rIns="91686" bIns="45843" anchor="b"/>
          <a:lstStyle/>
          <a:p>
            <a:pPr algn="r" defTabSz="917233"/>
            <a:fld id="{042C5CA7-1CA8-4766-AC7A-4D9E0C76E190}" type="slidenum">
              <a:rPr lang="en-US" sz="1200"/>
              <a:pPr algn="r" defTabSz="917233"/>
              <a:t>17</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ea typeface="ＭＳ Ｐゴシック" pitchFamily="16" charset="-128"/>
              </a:rPr>
              <a:t>These are the major initiatives with respect to Pillar I – security.  </a:t>
            </a:r>
            <a:r>
              <a:rPr lang="en-US" dirty="0" smtClean="0">
                <a:ea typeface="+mn-ea"/>
              </a:rPr>
              <a:t>Support to civil authority activities are </a:t>
            </a:r>
            <a:r>
              <a:rPr lang="en-GB" dirty="0" smtClean="0">
                <a:ea typeface="+mn-ea"/>
              </a:rPr>
              <a:t>gradually expanding involvement of Liberian security structures (LNP, AFL, SSS, etc.,) in UNMIL Force security missions on behalf of the </a:t>
            </a:r>
            <a:r>
              <a:rPr lang="en-GB" dirty="0" err="1" smtClean="0">
                <a:ea typeface="+mn-ea"/>
              </a:rPr>
              <a:t>GoL</a:t>
            </a:r>
            <a:r>
              <a:rPr lang="en-GB" dirty="0" smtClean="0">
                <a:ea typeface="+mn-ea"/>
              </a:rPr>
              <a:t> (e.g., cash transport, VIP escort, border security, etc.) in order to facilitate transition of lead to these structures for these missions.  In order to build public confidence in these institutions and promote </a:t>
            </a:r>
            <a:r>
              <a:rPr lang="en-GB" dirty="0" err="1" smtClean="0">
                <a:ea typeface="+mn-ea"/>
              </a:rPr>
              <a:t>GoL</a:t>
            </a:r>
            <a:r>
              <a:rPr lang="en-GB" dirty="0" smtClean="0">
                <a:ea typeface="+mn-ea"/>
              </a:rPr>
              <a:t> legitimacy, the Force assists the AFL on development and implementation of its own CIMIC capability, e.g., through inclusion of AFL officers in the UNMIL CIMIC course and encouragement in community based projects such as bridge laying by AFL engineers.  The G5 is also working with Liberian civil society institutions to promote a healthy civil-military relationship in Liberia.</a:t>
            </a:r>
            <a:endParaRPr lang="en-GB" dirty="0">
              <a:ea typeface="ＭＳ Ｐゴシック" pitchFamily="16" charset="-128"/>
            </a:endParaRPr>
          </a:p>
        </p:txBody>
      </p:sp>
      <p:sp>
        <p:nvSpPr>
          <p:cNvPr id="52228" name="Slide Number Placeholder 3"/>
          <p:cNvSpPr>
            <a:spLocks noGrp="1"/>
          </p:cNvSpPr>
          <p:nvPr>
            <p:ph type="sldNum" sz="quarter" idx="5"/>
          </p:nvPr>
        </p:nvSpPr>
        <p:spPr>
          <a:noFill/>
        </p:spPr>
        <p:txBody>
          <a:bodyPr/>
          <a:lstStyle/>
          <a:p>
            <a:fld id="{284BEFA1-F415-454E-94AF-2DA533AD01AC}" type="slidenum">
              <a:rPr lang="en-US" smtClean="0">
                <a:latin typeface="Arial" pitchFamily="34" charset="0"/>
                <a:ea typeface="MS PGothic" pitchFamily="34" charset="-128"/>
              </a:rPr>
              <a:pPr/>
              <a:t>18</a:t>
            </a:fld>
            <a:endParaRPr lang="en-US" smtClean="0">
              <a:latin typeface="Arial" pitchFamily="34"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ＭＳ Ｐゴシック" pitchFamily="16" charset="-128"/>
              </a:rPr>
              <a:t>These are the major initiatives with respect to Pillar II.  </a:t>
            </a:r>
            <a:r>
              <a:rPr lang="en-GB" dirty="0" smtClean="0">
                <a:ea typeface="+mn-ea"/>
              </a:rPr>
              <a:t>In economic revitalization, efforts include coordinated joint vocational training in generator, vehicle, and building maintenance, construction skills, tailoring, agriculture, fishing, animal husbandry, project management, and information technology and management, and any other civilian-related skills resident with UNMIL Forces that lead to economic opportunity, public or private job placement, apprenticeship, small business development, and </a:t>
            </a:r>
            <a:r>
              <a:rPr lang="en-GB" dirty="0" err="1" smtClean="0">
                <a:ea typeface="+mn-ea"/>
              </a:rPr>
              <a:t>microfinancing</a:t>
            </a:r>
            <a:r>
              <a:rPr lang="en-GB" dirty="0" smtClean="0">
                <a:ea typeface="+mn-ea"/>
              </a:rPr>
              <a:t>.  The three major agricultural farms that have helped hundreds of locals become subsistence farmers has been one of the Force’s flagship </a:t>
            </a:r>
            <a:r>
              <a:rPr lang="en-GB" smtClean="0">
                <a:ea typeface="+mn-ea"/>
              </a:rPr>
              <a:t>CIMIC initiatives.  </a:t>
            </a:r>
            <a:r>
              <a:rPr lang="en-US" smtClean="0">
                <a:ea typeface="+mn-ea"/>
              </a:rPr>
              <a:t>BANBATT </a:t>
            </a:r>
            <a:r>
              <a:rPr lang="en-US" dirty="0" smtClean="0">
                <a:ea typeface="+mn-ea"/>
              </a:rPr>
              <a:t>14’s “Ideal Village” demonstrates an excellent model of an integrated approach to development assistance, youth employment, and building self-reliance.</a:t>
            </a:r>
            <a:endParaRPr lang="en-GB" dirty="0" smtClean="0">
              <a:ea typeface="+mn-ea"/>
            </a:endParaRPr>
          </a:p>
          <a:p>
            <a:pPr>
              <a:defRPr/>
            </a:pPr>
            <a:endParaRPr lang="en-GB" dirty="0" smtClean="0">
              <a:ea typeface="ＭＳ Ｐゴシック" pitchFamily="16" charset="-128"/>
            </a:endParaRPr>
          </a:p>
          <a:p>
            <a:pPr eaLnBrk="1" hangingPunct="1">
              <a:defRPr/>
            </a:pPr>
            <a:endParaRPr lang="en-GB" dirty="0">
              <a:ea typeface="ＭＳ Ｐゴシック" pitchFamily="16" charset="-128"/>
            </a:endParaRPr>
          </a:p>
        </p:txBody>
      </p:sp>
      <p:sp>
        <p:nvSpPr>
          <p:cNvPr id="53252" name="Slide Number Placeholder 3"/>
          <p:cNvSpPr>
            <a:spLocks noGrp="1"/>
          </p:cNvSpPr>
          <p:nvPr>
            <p:ph type="sldNum" sz="quarter" idx="5"/>
          </p:nvPr>
        </p:nvSpPr>
        <p:spPr>
          <a:noFill/>
        </p:spPr>
        <p:txBody>
          <a:bodyPr/>
          <a:lstStyle/>
          <a:p>
            <a:fld id="{4DF95960-A3CB-4EA8-9447-F55E73664C8F}" type="slidenum">
              <a:rPr lang="en-US" smtClean="0">
                <a:latin typeface="Arial" pitchFamily="34" charset="0"/>
                <a:ea typeface="MS PGothic" pitchFamily="34" charset="-128"/>
              </a:rPr>
              <a:pPr/>
              <a:t>19</a:t>
            </a:fld>
            <a:endParaRPr lang="en-US" smtClean="0">
              <a:latin typeface="Arial"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ea typeface="ＭＳ Ｐゴシック" pitchFamily="16" charset="-128"/>
              </a:rPr>
              <a:t>These are the major initiatives with respect to Pillar III – </a:t>
            </a:r>
            <a:r>
              <a:rPr lang="en-GB" dirty="0" smtClean="0">
                <a:ea typeface="+mn-ea"/>
              </a:rPr>
              <a:t>governance and rule-of-law.  This includes information-sharing, not only from medical outreaches, vocational or technical training, and other CIMIC projects that may help substantiate the knowledge/data base capacity of the county/district governments on constituent and functional areas.  It includes discreet sharing of UNMO and other military reports and data on the civil situation in order to building civil administrative information capacity, as well as assist with local assessment, early warning, and monitoring of development progress.  Significant work is also being done this year to help build nearly a dozen police stations, courthouses, and corrections facilities in more remote areas to improve rule-of-law capacities as Quick Impact Projects.</a:t>
            </a:r>
            <a:endParaRPr lang="en-GB" dirty="0">
              <a:ea typeface="ＭＳ Ｐゴシック" pitchFamily="16" charset="-128"/>
            </a:endParaRPr>
          </a:p>
        </p:txBody>
      </p:sp>
      <p:sp>
        <p:nvSpPr>
          <p:cNvPr id="54276" name="Slide Number Placeholder 3"/>
          <p:cNvSpPr>
            <a:spLocks noGrp="1"/>
          </p:cNvSpPr>
          <p:nvPr>
            <p:ph type="sldNum" sz="quarter" idx="5"/>
          </p:nvPr>
        </p:nvSpPr>
        <p:spPr>
          <a:noFill/>
        </p:spPr>
        <p:txBody>
          <a:bodyPr/>
          <a:lstStyle/>
          <a:p>
            <a:fld id="{6E4FD22C-B20C-4E2C-9C20-7C12B30DAFEE}" type="slidenum">
              <a:rPr lang="en-US" smtClean="0">
                <a:latin typeface="Arial" pitchFamily="34" charset="0"/>
                <a:ea typeface="MS PGothic" pitchFamily="34" charset="-128"/>
              </a:rPr>
              <a:pPr/>
              <a:t>20</a:t>
            </a:fld>
            <a:endParaRPr lang="en-US" smtClean="0">
              <a:latin typeface="Arial"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GB" dirty="0" smtClean="0">
                <a:ea typeface="+mn-ea"/>
              </a:rPr>
              <a:t>In infrastructure and basic social services, major project areas include: medical outreaches that feature “on-the-job” training of Liberian medical staff (e.g., PAK Level II Hospital in </a:t>
            </a:r>
            <a:r>
              <a:rPr lang="en-GB" dirty="0" err="1" smtClean="0">
                <a:ea typeface="+mn-ea"/>
              </a:rPr>
              <a:t>Tubmanburg</a:t>
            </a:r>
            <a:r>
              <a:rPr lang="en-GB" dirty="0" smtClean="0">
                <a:ea typeface="+mn-ea"/>
              </a:rPr>
              <a:t> and soon in Harper; support to Ministry of Health and UN agency led yellow fever and other immunizations of nearly two-million Liberians; </a:t>
            </a:r>
            <a:r>
              <a:rPr lang="en-US" dirty="0" smtClean="0">
                <a:ea typeface="+mn-ea"/>
              </a:rPr>
              <a:t>support to Ministry of Public Works synchronized road rehabilitation projects involving multiple partners – </a:t>
            </a:r>
            <a:r>
              <a:rPr lang="en-US" dirty="0" err="1" smtClean="0">
                <a:ea typeface="+mn-ea"/>
              </a:rPr>
              <a:t>MoPW</a:t>
            </a:r>
            <a:r>
              <a:rPr lang="en-US" dirty="0" smtClean="0">
                <a:ea typeface="+mn-ea"/>
              </a:rPr>
              <a:t>, USAID, RRR, World Bank, Buchanan </a:t>
            </a:r>
            <a:r>
              <a:rPr lang="en-US" dirty="0" err="1" smtClean="0">
                <a:ea typeface="+mn-ea"/>
              </a:rPr>
              <a:t>Renewables</a:t>
            </a:r>
            <a:r>
              <a:rPr lang="en-US" dirty="0" smtClean="0">
                <a:ea typeface="+mn-ea"/>
              </a:rPr>
              <a:t>, Force Engineers, and AFL, such as the Buchanan-Greenville road and other major supply routes effectively opening the Southeast</a:t>
            </a:r>
            <a:r>
              <a:rPr lang="en-GB" dirty="0" smtClean="0">
                <a:ea typeface="+mn-ea"/>
              </a:rPr>
              <a:t>; execution of World Bank and UNDP agency-funded civil engineering projects for more than 600 km of major road maintenance, with security as well as commercial impacts; and support to NGOs in logistics as well as security best practices sharing, NGO collaboration and coordination, and information-sharing.  UNMIL military have provided assistance to the education sectors, including security and logistics support for multiple distribution and collection of over 500,000 West African Examinations Council tests, contingent donations of school supplies (with some units adopting schools), engineer rehabilitation of more than two dozen schools, and providing tens of teachers to fill gaps.</a:t>
            </a:r>
            <a:endParaRPr lang="en-GB" dirty="0">
              <a:ea typeface="ＭＳ Ｐゴシック" pitchFamily="16" charset="-128"/>
            </a:endParaRPr>
          </a:p>
        </p:txBody>
      </p:sp>
      <p:sp>
        <p:nvSpPr>
          <p:cNvPr id="55300" name="Slide Number Placeholder 3"/>
          <p:cNvSpPr>
            <a:spLocks noGrp="1"/>
          </p:cNvSpPr>
          <p:nvPr>
            <p:ph type="sldNum" sz="quarter" idx="5"/>
          </p:nvPr>
        </p:nvSpPr>
        <p:spPr>
          <a:noFill/>
        </p:spPr>
        <p:txBody>
          <a:bodyPr/>
          <a:lstStyle/>
          <a:p>
            <a:fld id="{7413B0A3-5B7F-44A7-A5A8-C4483DBF458D}" type="slidenum">
              <a:rPr lang="en-US" smtClean="0">
                <a:latin typeface="Arial" pitchFamily="34" charset="0"/>
                <a:ea typeface="MS PGothic" pitchFamily="34" charset="-128"/>
              </a:rPr>
              <a:pPr/>
              <a:t>21</a:t>
            </a:fld>
            <a:endParaRPr lang="en-US" smtClean="0">
              <a:latin typeface="Arial"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ea typeface="ＭＳ Ｐゴシック" pitchFamily="16" charset="-128"/>
              </a:rPr>
              <a:t>For 2009 and the time leading up to the general elections, the emerging strategy for CIMIC will most likely look to do these things.  The Force has managed to </a:t>
            </a:r>
            <a:r>
              <a:rPr lang="en-GB" dirty="0" smtClean="0">
                <a:ea typeface="+mn-ea"/>
              </a:rPr>
              <a:t>to evolve its CIMIC operations to a more supportive, indirect, and capacity development assistance role, while synchronized with information operations.  Having largely done this, we can now take steps leading up to the fulfilment of the exit strategy – first, by looking to make CIMIC more indirect with respect to the population through further integration with agency and </a:t>
            </a:r>
            <a:r>
              <a:rPr lang="en-GB" dirty="0" err="1" smtClean="0">
                <a:ea typeface="+mn-ea"/>
              </a:rPr>
              <a:t>GoL</a:t>
            </a:r>
            <a:r>
              <a:rPr lang="en-GB" dirty="0" smtClean="0">
                <a:ea typeface="+mn-ea"/>
              </a:rPr>
              <a:t> initiatives, placing them even more out in front; then in doing so, </a:t>
            </a:r>
            <a:r>
              <a:rPr lang="en-GB" dirty="0" err="1" smtClean="0">
                <a:ea typeface="+mn-ea"/>
              </a:rPr>
              <a:t>channeling</a:t>
            </a:r>
            <a:r>
              <a:rPr lang="en-GB" dirty="0" smtClean="0">
                <a:ea typeface="+mn-ea"/>
              </a:rPr>
              <a:t> CIMIC services such as vocational training through these entities.  We also want to take a look at focusing more of our efforts to mitigate the risks posed by increasing numbers of displaced urban youths in particular, idle and unemployed, who are a vulnerable and potentially volatile group - ideal recruits for criminal and other illicit activity.  G5 is looking to do this under the umbrella of the UNDP Joint Program for Employment and Empowerment of Youth, as well as a revised UN Development Assistance Framework, pending joint discussions with the Ministry of Youth, UNDP, and Mission Leadership.  By making the military more of a “minority stakeholder” in the enterprise of building peace, thus working ourselves out of a job, we would facilitate a smoother completion of drawdown and minimize negative effects – operationally and strategically.</a:t>
            </a:r>
            <a:endParaRPr lang="en-GB" dirty="0">
              <a:ea typeface="ＭＳ Ｐゴシック" pitchFamily="16" charset="-128"/>
            </a:endParaRPr>
          </a:p>
        </p:txBody>
      </p:sp>
      <p:sp>
        <p:nvSpPr>
          <p:cNvPr id="56324" name="Slide Number Placeholder 3"/>
          <p:cNvSpPr>
            <a:spLocks noGrp="1"/>
          </p:cNvSpPr>
          <p:nvPr>
            <p:ph type="sldNum" sz="quarter" idx="5"/>
          </p:nvPr>
        </p:nvSpPr>
        <p:spPr>
          <a:noFill/>
        </p:spPr>
        <p:txBody>
          <a:bodyPr/>
          <a:lstStyle/>
          <a:p>
            <a:fld id="{D8E723D4-A31C-4F11-A30C-C925F5CD6779}" type="slidenum">
              <a:rPr lang="en-US" smtClean="0">
                <a:latin typeface="Arial" pitchFamily="34" charset="0"/>
                <a:ea typeface="MS PGothic" pitchFamily="34" charset="-128"/>
              </a:rPr>
              <a:pPr/>
              <a:t>22</a:t>
            </a:fld>
            <a:endParaRPr lang="en-US"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B43B6B9-4EBA-4685-AA22-AE1E970E3F5E}" type="slidenum">
              <a:rPr lang="en-US" smtClean="0">
                <a:latin typeface="Arial" pitchFamily="34" charset="0"/>
                <a:ea typeface="MS PGothic" pitchFamily="34" charset="-128"/>
              </a:rPr>
              <a:pPr/>
              <a:t>5</a:t>
            </a:fld>
            <a:endParaRPr lang="en-US" smtClean="0">
              <a:latin typeface="Arial" pitchFamily="34" charset="0"/>
              <a:ea typeface="MS PGothic"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800" y="4343400"/>
            <a:ext cx="5486400" cy="4114800"/>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CC40C1-1C24-476D-B37C-C907EE84BA7C}" type="slidenum">
              <a:rPr lang="en-US" smtClean="0">
                <a:latin typeface="Arial" pitchFamily="34" charset="0"/>
                <a:ea typeface="MS PGothic" pitchFamily="34" charset="-128"/>
              </a:rPr>
              <a:pPr/>
              <a:t>23</a:t>
            </a:fld>
            <a:endParaRPr lang="en-US" smtClean="0">
              <a:latin typeface="Arial" pitchFamily="34" charset="0"/>
              <a:ea typeface="MS PGothic" pitchFamily="34" charset="-128"/>
            </a:endParaRPr>
          </a:p>
        </p:txBody>
      </p:sp>
      <p:sp>
        <p:nvSpPr>
          <p:cNvPr id="57347" name="Rectangle 2"/>
          <p:cNvSpPr>
            <a:spLocks noGrp="1" noRot="1" noChangeAspect="1" noChangeArrowheads="1" noTextEdit="1"/>
          </p:cNvSpPr>
          <p:nvPr>
            <p:ph type="sldImg"/>
          </p:nvPr>
        </p:nvSpPr>
        <p:spPr>
          <a:xfrm>
            <a:off x="1146175" y="687388"/>
            <a:ext cx="4565650" cy="3425825"/>
          </a:xfrm>
          <a:ln w="12700" cap="flat">
            <a:solidFill>
              <a:schemeClr val="tx1"/>
            </a:solidFill>
          </a:ln>
        </p:spPr>
      </p:sp>
      <p:sp>
        <p:nvSpPr>
          <p:cNvPr id="57348" name="Rectangle 3"/>
          <p:cNvSpPr>
            <a:spLocks noGrp="1" noChangeArrowheads="1"/>
          </p:cNvSpPr>
          <p:nvPr>
            <p:ph type="body" idx="1"/>
          </p:nvPr>
        </p:nvSpPr>
        <p:spPr>
          <a:xfrm>
            <a:off x="914920" y="4341835"/>
            <a:ext cx="5026602" cy="4114800"/>
          </a:xfrm>
          <a:noFill/>
          <a:ln/>
        </p:spPr>
        <p:txBody>
          <a:bodyPr lIns="94805" tIns="45823" rIns="94805" bIns="45823"/>
          <a:lstStyle/>
          <a:p>
            <a:pPr defTabSz="928170"/>
            <a:r>
              <a:rPr lang="en-US" sz="1000" dirty="0">
                <a:latin typeface="Arial" pitchFamily="34" charset="0"/>
              </a:rPr>
              <a:t>Here are some pearls of wisdom on “CIMIC” gather over the year.  CIMIC is thinking globally and acting locally – or in military terms, thinking strategically while acting tactically; it is also about thinking in time while acting in the present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FAD6D24-869D-479E-A62E-06D2F1FF74ED}" type="slidenum">
              <a:rPr lang="en-US" smtClean="0">
                <a:latin typeface="Arial" pitchFamily="34" charset="0"/>
                <a:ea typeface="MS PGothic" pitchFamily="34" charset="-128"/>
              </a:rPr>
              <a:pPr/>
              <a:t>6</a:t>
            </a:fld>
            <a:endParaRPr lang="en-US" smtClean="0">
              <a:latin typeface="Arial" pitchFamily="34" charset="0"/>
              <a:ea typeface="MS PGothic"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343400"/>
            <a:ext cx="5486400" cy="4114800"/>
          </a:xfrm>
          <a:noFill/>
          <a:ln/>
        </p:spPr>
        <p:txBody>
          <a:bodyPr/>
          <a:lstStyle/>
          <a:p>
            <a:r>
              <a:rPr lang="en-GB" smtClean="0">
                <a:latin typeface="Arial" pitchFamily="34" charset="0"/>
              </a:rPr>
              <a:t>When I arrived in the Mission this is what the UNMIL Force profile looked like.</a:t>
            </a:r>
          </a:p>
          <a:p>
            <a:endParaRPr lang="en-GB" smtClean="0">
              <a:latin typeface="Arial" pitchFamily="34" charset="0"/>
            </a:endParaRPr>
          </a:p>
          <a:p>
            <a:r>
              <a:rPr lang="en-GB" smtClean="0">
                <a:latin typeface="Arial" pitchFamily="34" charset="0"/>
              </a:rPr>
              <a:t>There was a heavy concentration of force in Sectors 1 and 2 in and around Monrovia, and on the good and easily accessible routes to Tubmanberg just to the north and Bo Waterside on the Sierra Leonean border to the northwest.</a:t>
            </a:r>
          </a:p>
          <a:p>
            <a:endParaRPr lang="en-GB" smtClean="0">
              <a:latin typeface="Arial" pitchFamily="34" charset="0"/>
            </a:endParaRPr>
          </a:p>
          <a:p>
            <a:r>
              <a:rPr lang="en-GB" smtClean="0">
                <a:latin typeface="Arial" pitchFamily="34" charset="0"/>
              </a:rPr>
              <a:t>The UNMIL Force proposal to the DPKO Technical Assessment Mission (TAM) in June last year was to reduce by 3 battalions along the coastal plain and expand Sector 1 to include Grand Bassa and Rivercess Counties, whilst also reducing the size of Sector 1 battalions by 150 personnel each.</a:t>
            </a:r>
          </a:p>
          <a:p>
            <a:endParaRPr lang="en-GB" smtClean="0">
              <a:latin typeface="Arial" pitchFamily="34" charset="0"/>
            </a:endParaRPr>
          </a:p>
          <a:p>
            <a:r>
              <a:rPr lang="en-GB" smtClean="0">
                <a:latin typeface="Arial" pitchFamily="34" charset="0"/>
              </a:rPr>
              <a:t>(</a:t>
            </a:r>
            <a:r>
              <a:rPr lang="en-GB" b="1" smtClean="0">
                <a:latin typeface="Arial" pitchFamily="34" charset="0"/>
              </a:rPr>
              <a:t>Pause) Please turn to Slide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3049D79-9835-4049-ABC3-027BE25751A8}" type="slidenum">
              <a:rPr lang="en-US" smtClean="0">
                <a:solidFill>
                  <a:srgbClr val="000000"/>
                </a:solidFill>
                <a:latin typeface="Arial" pitchFamily="34" charset="0"/>
                <a:ea typeface="MS PGothic" pitchFamily="34" charset="-128"/>
              </a:rPr>
              <a:pPr/>
              <a:t>7</a:t>
            </a:fld>
            <a:endParaRPr lang="en-US" smtClean="0">
              <a:solidFill>
                <a:srgbClr val="000000"/>
              </a:solidFill>
              <a:latin typeface="Arial" pitchFamily="34" charset="0"/>
              <a:ea typeface="MS PGothic"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noFill/>
          <a:ln/>
        </p:spPr>
        <p:txBody>
          <a:bodyPr/>
          <a:lstStyle/>
          <a:p>
            <a:pPr defTabSz="898482">
              <a:spcBef>
                <a:spcPct val="0"/>
              </a:spcBef>
            </a:pPr>
            <a:r>
              <a:rPr lang="en-GB" sz="1400" dirty="0">
                <a:latin typeface="Arial" pitchFamily="34" charset="0"/>
                <a:cs typeface="Arial" pitchFamily="34" charset="0"/>
              </a:rPr>
              <a:t>The physical deployment after completion of Stage2 of Drawdown phase is as shown on the screen.</a:t>
            </a:r>
          </a:p>
          <a:p>
            <a:pPr defTabSz="898482">
              <a:spcBef>
                <a:spcPct val="0"/>
              </a:spcBef>
            </a:pPr>
            <a:endParaRPr lang="en-US" b="1"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pitchFamily="34" charset="0"/>
              </a:rPr>
              <a:t>Here are some general observations about peace operations that explain the context in which UNMIL applies civil-military coordination…</a:t>
            </a:r>
            <a:endParaRPr lang="en-GB"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F1970814-7DF4-4DBA-AEE4-90E64EB00D8E}" type="slidenum">
              <a:rPr lang="en-US" smtClean="0">
                <a:latin typeface="Arial" pitchFamily="34" charset="0"/>
                <a:ea typeface="MS PGothic" pitchFamily="34" charset="-128"/>
              </a:rPr>
              <a:pPr/>
              <a:t>8</a:t>
            </a:fld>
            <a:endParaRPr lang="en-US" smtClean="0">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C263DAF-9BA1-44A6-9EF1-73635F36AC50}" type="slidenum">
              <a:rPr lang="en-US" smtClean="0">
                <a:latin typeface="Arial" pitchFamily="34" charset="0"/>
                <a:ea typeface="MS PGothic" pitchFamily="34" charset="-128"/>
              </a:rPr>
              <a:pPr/>
              <a:t>9</a:t>
            </a:fld>
            <a:endParaRPr lang="en-US" smtClean="0">
              <a:latin typeface="Arial" pitchFamily="34" charset="0"/>
              <a:ea typeface="MS PGothic" pitchFamily="34" charset="-128"/>
            </a:endParaRPr>
          </a:p>
        </p:txBody>
      </p:sp>
      <p:sp>
        <p:nvSpPr>
          <p:cNvPr id="43011"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74CABBE8-3FB1-4D59-84D5-CD3AC8860075}" type="slidenum">
              <a:rPr lang="en-GB" sz="1200"/>
              <a:pPr algn="r" defTabSz="909419"/>
              <a:t>9</a:t>
            </a:fld>
            <a:endParaRPr lang="en-GB" sz="1200" dirty="0"/>
          </a:p>
        </p:txBody>
      </p:sp>
      <p:sp>
        <p:nvSpPr>
          <p:cNvPr id="43012" name="Rectangle 2"/>
          <p:cNvSpPr>
            <a:spLocks noGrp="1" noRot="1" noChangeAspect="1" noChangeArrowheads="1" noTextEdit="1"/>
          </p:cNvSpPr>
          <p:nvPr>
            <p:ph type="sldImg"/>
          </p:nvPr>
        </p:nvSpPr>
        <p:spPr>
          <a:xfrm>
            <a:off x="1147763" y="687388"/>
            <a:ext cx="4568825" cy="3427412"/>
          </a:xfrm>
          <a:ln/>
        </p:spPr>
      </p:sp>
      <p:sp>
        <p:nvSpPr>
          <p:cNvPr id="43013" name="Rectangle 3"/>
          <p:cNvSpPr>
            <a:spLocks noGrp="1" noChangeArrowheads="1"/>
          </p:cNvSpPr>
          <p:nvPr>
            <p:ph type="body" idx="1"/>
          </p:nvPr>
        </p:nvSpPr>
        <p:spPr>
          <a:xfrm>
            <a:off x="738794" y="4360624"/>
            <a:ext cx="5484842" cy="4114800"/>
          </a:xfrm>
          <a:noFill/>
          <a:ln/>
        </p:spPr>
        <p:txBody>
          <a:bodyPr lIns="90995" tIns="45497" rIns="90995" bIns="45497"/>
          <a:lstStyle/>
          <a:p>
            <a:pPr eaLnBrk="1" hangingPunct="1"/>
            <a:r>
              <a:rPr lang="en-US" smtClean="0">
                <a:latin typeface="Arial" pitchFamily="34" charset="0"/>
              </a:rPr>
              <a:t>The situation in UNMIL with respect to CIMIC is based on the following facts:</a:t>
            </a:r>
          </a:p>
          <a:p>
            <a:pPr eaLnBrk="1" hangingPunct="1"/>
            <a:endParaRPr lang="en-US" smtClean="0">
              <a:latin typeface="Arial" pitchFamily="34" charset="0"/>
            </a:endParaRPr>
          </a:p>
          <a:p>
            <a:pPr eaLnBrk="1" hangingPunct="1"/>
            <a:r>
              <a:rPr lang="en-US" smtClean="0">
                <a:latin typeface="Arial" pitchFamily="34" charset="0"/>
              </a:rPr>
              <a:t>Overall, although the Mission has fulfilled many of its mandated security obligations in Liberia, one last leg of the race must be run – the critical transitions mentioned here to insure the success of the Government of Liberia in assuming its civil responsibilities.  In the drawdown phase, of the mission where the mandate is focusing on that development; at the same time, the mission forces are drawing down and realigning to more appropriately reflect UNMIL’s present mission, and shifting to more of a back-up security role in all the sectors.  In addition to the challenges inherent to these transition processes, drawdown of the UNMIL Force, however, is taking place within the context of increasing de-stabilizing pressures.</a:t>
            </a:r>
          </a:p>
          <a:p>
            <a:pPr eaLnBrk="1" hangingPunct="1"/>
            <a:endParaRPr lang="en-US" smtClean="0">
              <a:latin typeface="Arial" pitchFamily="34" charset="0"/>
            </a:endParaRPr>
          </a:p>
          <a:p>
            <a:pPr eaLnBrk="1" hangingPunct="1"/>
            <a:r>
              <a:rPr lang="en-US" smtClean="0">
                <a:latin typeface="Arial" pitchFamily="34" charset="0"/>
              </a:rPr>
              <a:t>It’s also important to note that the majority of the intelligence and measures regarding consolidation, drawdown, and withdrawal (CDW) are contingent upon developments in the Liberian civil sector, such as rule-of-law, governance, and economic and infrastructure developments.  Thus, engagement of the civil sector – and therefore CIMIC – is a line of operation that is inextricably linked to the other main line of operation of the Force (security).</a:t>
            </a: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051F757-BE82-4BC5-9E91-4C178DACFA5B}" type="slidenum">
              <a:rPr lang="en-US" smtClean="0">
                <a:latin typeface="Arial" pitchFamily="34" charset="0"/>
                <a:ea typeface="MS PGothic" pitchFamily="34" charset="-128"/>
              </a:rPr>
              <a:pPr/>
              <a:t>10</a:t>
            </a:fld>
            <a:endParaRPr lang="en-US" smtClean="0">
              <a:latin typeface="Arial" pitchFamily="34" charset="0"/>
              <a:ea typeface="MS PGothic" pitchFamily="34" charset="-128"/>
            </a:endParaRPr>
          </a:p>
        </p:txBody>
      </p:sp>
      <p:sp>
        <p:nvSpPr>
          <p:cNvPr id="44035"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0D27226A-8323-4682-A888-7BC9B67143FE}" type="slidenum">
              <a:rPr lang="en-GB" sz="1200"/>
              <a:pPr algn="r" defTabSz="909419"/>
              <a:t>10</a:t>
            </a:fld>
            <a:endParaRPr lang="en-GB" sz="1200" dirty="0"/>
          </a:p>
        </p:txBody>
      </p:sp>
      <p:sp>
        <p:nvSpPr>
          <p:cNvPr id="44036" name="Rectangle 2"/>
          <p:cNvSpPr>
            <a:spLocks noGrp="1" noRot="1" noChangeAspect="1" noChangeArrowheads="1" noTextEdit="1"/>
          </p:cNvSpPr>
          <p:nvPr>
            <p:ph type="sldImg"/>
          </p:nvPr>
        </p:nvSpPr>
        <p:spPr>
          <a:xfrm>
            <a:off x="1158067" y="687367"/>
            <a:ext cx="4549659" cy="3427434"/>
          </a:xfrm>
          <a:ln/>
        </p:spPr>
      </p:sp>
      <p:sp>
        <p:nvSpPr>
          <p:cNvPr id="44037" name="Rectangle 3"/>
          <p:cNvSpPr>
            <a:spLocks noGrp="1" noChangeArrowheads="1"/>
          </p:cNvSpPr>
          <p:nvPr>
            <p:ph type="body" idx="1"/>
          </p:nvPr>
        </p:nvSpPr>
        <p:spPr>
          <a:xfrm>
            <a:off x="738794" y="4360624"/>
            <a:ext cx="5484842" cy="4114800"/>
          </a:xfrm>
          <a:noFill/>
          <a:ln/>
        </p:spPr>
        <p:txBody>
          <a:bodyPr lIns="90995" tIns="45497" rIns="90995" bIns="45497"/>
          <a:lstStyle/>
          <a:p>
            <a:pPr eaLnBrk="1" hangingPunct="1">
              <a:lnSpc>
                <a:spcPct val="90000"/>
              </a:lnSpc>
            </a:pPr>
            <a:r>
              <a:rPr lang="en-US" sz="1100" dirty="0">
                <a:latin typeface="Arial" pitchFamily="34" charset="0"/>
              </a:rPr>
              <a:t>These is our analysis with respect to the civil situation in Liberia:</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The key vulnerability to the transition process and self-sustained stability through the development of civil administration in Liberia is the lack of capacity at especially the county and municipal levels and particularly for the rule of law (police, justice system, prisons, and legal representation), and especially in the southeast. UNMIL recognizes that the real and perceived effectiveness of county-level capacity to deliver essential public services – among them security and the rule of law - is the vital center of gravity to the fulfillment of the mandate and the Mission’s exit strategy.</a:t>
            </a:r>
          </a:p>
          <a:p>
            <a:pPr eaLnBrk="1" hangingPunct="1">
              <a:lnSpc>
                <a:spcPct val="90000"/>
              </a:lnSpc>
            </a:pPr>
            <a:r>
              <a:rPr lang="en-US" sz="1100" dirty="0">
                <a:latin typeface="Arial" pitchFamily="34" charset="0"/>
              </a:rPr>
              <a:t> </a:t>
            </a:r>
          </a:p>
          <a:p>
            <a:pPr eaLnBrk="1" hangingPunct="1">
              <a:lnSpc>
                <a:spcPct val="90000"/>
              </a:lnSpc>
            </a:pPr>
            <a:r>
              <a:rPr lang="en-US" sz="1100" dirty="0">
                <a:latin typeface="Arial" pitchFamily="34" charset="0"/>
              </a:rPr>
              <a:t>The decisive points to achieving this are listed here.  For anyone who knows Liberia, a key tipping point is the opening of the road network, at least along the major routes, to traffic of all kinds – military, police, government, and commercial.  The ability of the police and other internal security forces to take the lead and conduct relatively independent operations is another.  Yet another will be whether people in Liberia begin to turn more to rule-of-law instrumentalities to resolve conflict over more volatile tradition methods – thus reflecting greater confidence in governmental processes.  And last, despite the worldwide economic and financial situation, if people sense their standard of living or quality of life at their level continues to get better, it will go a long way to stabilizing society as the next general election draws near.</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While UNMIL is not responsible for any of these things to happen, it must nonetheless shape conditions so that they can, because they will greatly determine the success or failure of the Mission.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D35D702-1FCC-4EDF-99DF-65B3941F900A}" type="slidenum">
              <a:rPr lang="en-US" smtClean="0">
                <a:latin typeface="Arial" pitchFamily="34" charset="0"/>
                <a:ea typeface="MS PGothic" pitchFamily="34" charset="-128"/>
              </a:rPr>
              <a:pPr/>
              <a:t>11</a:t>
            </a:fld>
            <a:endParaRPr lang="en-US" smtClean="0">
              <a:latin typeface="Arial" pitchFamily="34" charset="0"/>
              <a:ea typeface="MS PGothic" pitchFamily="34" charset="-128"/>
            </a:endParaRPr>
          </a:p>
        </p:txBody>
      </p:sp>
      <p:sp>
        <p:nvSpPr>
          <p:cNvPr id="45059"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8660AD5D-0E45-4AC9-94D6-ABC2FA37291C}" type="slidenum">
              <a:rPr lang="en-GB" sz="1200"/>
              <a:pPr algn="r" defTabSz="909419"/>
              <a:t>11</a:t>
            </a:fld>
            <a:endParaRPr lang="en-GB" sz="1200" dirty="0"/>
          </a:p>
        </p:txBody>
      </p:sp>
      <p:sp>
        <p:nvSpPr>
          <p:cNvPr id="45060" name="Rectangle 2"/>
          <p:cNvSpPr>
            <a:spLocks noGrp="1" noRot="1" noChangeAspect="1" noChangeArrowheads="1" noTextEdit="1"/>
          </p:cNvSpPr>
          <p:nvPr>
            <p:ph type="sldImg"/>
          </p:nvPr>
        </p:nvSpPr>
        <p:spPr>
          <a:xfrm>
            <a:off x="1158067" y="687367"/>
            <a:ext cx="4549659" cy="3427434"/>
          </a:xfrm>
          <a:ln/>
        </p:spPr>
      </p:sp>
      <p:sp>
        <p:nvSpPr>
          <p:cNvPr id="31749" name="Rectangle 3"/>
          <p:cNvSpPr>
            <a:spLocks noGrp="1" noChangeArrowheads="1"/>
          </p:cNvSpPr>
          <p:nvPr>
            <p:ph type="body" idx="1"/>
          </p:nvPr>
        </p:nvSpPr>
        <p:spPr>
          <a:xfrm>
            <a:off x="738794" y="4360624"/>
            <a:ext cx="5484842" cy="4114800"/>
          </a:xfrm>
          <a:ln/>
        </p:spPr>
        <p:txBody>
          <a:bodyPr lIns="90995" tIns="45497" rIns="90995" bIns="45497">
            <a:normAutofit fontScale="92500" lnSpcReduction="20000"/>
          </a:bodyPr>
          <a:lstStyle/>
          <a:p>
            <a:pPr eaLnBrk="1" hangingPunct="1">
              <a:defRPr/>
            </a:pPr>
            <a:r>
              <a:rPr lang="en-US" sz="1000" dirty="0">
                <a:ea typeface="ＭＳ Ｐゴシック" pitchFamily="16" charset="-128"/>
              </a:rPr>
              <a:t>The risks and challenges to civil stability in Liberia – and thus the success of the Mission – are numerous, and include:</a:t>
            </a:r>
          </a:p>
          <a:p>
            <a:pPr eaLnBrk="1" hangingPunct="1">
              <a:defRPr/>
            </a:pPr>
            <a:endParaRPr lang="en-US" sz="1000" dirty="0">
              <a:ea typeface="ＭＳ Ｐゴシック" pitchFamily="16" charset="-128"/>
            </a:endParaRPr>
          </a:p>
          <a:p>
            <a:pPr eaLnBrk="1" hangingPunct="1">
              <a:defRPr/>
            </a:pPr>
            <a:r>
              <a:rPr lang="en-US" sz="1000" dirty="0">
                <a:ea typeface="ＭＳ Ｐゴシック" pitchFamily="16" charset="-128"/>
              </a:rPr>
              <a:t>Among those most likely to have impact are in areas not well within the Mission’s span of control, such as a nearly overwhelming dependency of Liberians on the international presence, whether UNMIL or NGOs, resulting from a pervasive and persistent “culture of entitlement”.  While UNMIL and the international presence cannot change the culture and society of Liberia, they nonetheless must now begin the process of mitigating the “gaps” that the eventual – and inevitable – drawdown will create.</a:t>
            </a:r>
          </a:p>
          <a:p>
            <a:pPr eaLnBrk="1" hangingPunct="1">
              <a:defRPr/>
            </a:pPr>
            <a:endParaRPr lang="en-US" sz="1000" dirty="0">
              <a:ea typeface="ＭＳ Ｐゴシック" pitchFamily="16" charset="-128"/>
            </a:endParaRPr>
          </a:p>
          <a:p>
            <a:pPr eaLnBrk="1" hangingPunct="1">
              <a:defRPr/>
            </a:pPr>
            <a:r>
              <a:rPr lang="en-US" sz="1000" dirty="0">
                <a:ea typeface="ＭＳ Ｐゴシック" pitchFamily="16" charset="-128"/>
              </a:rPr>
              <a:t>Coupled with this are the job losses and delays in job growth due to economic pressures brought on by the worldwide economic crisis, </a:t>
            </a:r>
            <a:r>
              <a:rPr lang="en-US" dirty="0" smtClean="0">
                <a:ea typeface="+mn-ea"/>
              </a:rPr>
              <a:t>the slow growth of governance, legitimacy, and sense of ownership </a:t>
            </a:r>
            <a:r>
              <a:rPr lang="en-US" sz="1000" dirty="0"/>
              <a:t>among Liberians, and</a:t>
            </a:r>
            <a:r>
              <a:rPr lang="en-US" sz="1000" dirty="0">
                <a:ea typeface="ＭＳ Ｐゴシック" pitchFamily="16" charset="-128"/>
              </a:rPr>
              <a:t> the loss of some NGOs whose donors may determine their humanitarian mandate is over or that the costs of another year of limited operations due to the poor infrastructure during the rainy season may not be worth the investment.</a:t>
            </a:r>
          </a:p>
          <a:p>
            <a:pPr eaLnBrk="1" hangingPunct="1">
              <a:defRPr/>
            </a:pPr>
            <a:endParaRPr lang="en-US" sz="1000" dirty="0">
              <a:ea typeface="ＭＳ Ｐゴシック" pitchFamily="16" charset="-128"/>
            </a:endParaRPr>
          </a:p>
          <a:p>
            <a:pPr eaLnBrk="1" hangingPunct="1">
              <a:defRPr/>
            </a:pPr>
            <a:r>
              <a:rPr lang="en-US" dirty="0" smtClean="0">
                <a:ea typeface="+mn-ea"/>
              </a:rPr>
              <a:t>Increasing numbers of idle and unemployed youths, in particular young men and those displaced in urban areas, are becoming ideal recruits for criminal and other illicit activity and further feeding corruption – thus presenting the most dangerous threat to long-term civil stability in Liberia.  In addition, </a:t>
            </a:r>
            <a:r>
              <a:rPr lang="en-US" dirty="0" smtClean="0">
                <a:ea typeface="ＭＳ Ｐゴシック" pitchFamily="16" charset="-128"/>
              </a:rPr>
              <a:t>many of the same pressures affecting Liberia are affecting neighboring states, and the effects of instability there could exacerbate civil problems in bordering areas of Liberia, presenting additional challenges to civil authority in those outlying areas which could quickly make there way to Monrovia.  Then there is the tremendous international pressure to accelerate reduction of the Force below levels assumed necessary to insure stability through the next general election – feeding the visceral fear of abandonment by the international community and undermine </a:t>
            </a:r>
            <a:r>
              <a:rPr lang="en-US" sz="1000" dirty="0">
                <a:ea typeface="ＭＳ Ｐゴシック" pitchFamily="16" charset="-128"/>
              </a:rPr>
              <a:t>the fragile sense of confidence of the public.</a:t>
            </a:r>
          </a:p>
          <a:p>
            <a:pPr eaLnBrk="1" hangingPunct="1">
              <a:defRPr/>
            </a:pPr>
            <a:endParaRPr lang="en-US" sz="1000" dirty="0">
              <a:ea typeface="ＭＳ Ｐゴシック" pitchFamily="16" charset="-128"/>
            </a:endParaRPr>
          </a:p>
          <a:p>
            <a:pPr eaLnBrk="1" hangingPunct="1">
              <a:defRPr/>
            </a:pPr>
            <a:r>
              <a:rPr lang="en-US" sz="1000" dirty="0">
                <a:ea typeface="ＭＳ Ｐゴシック" pitchFamily="16" charset="-128"/>
              </a:rPr>
              <a:t>For many reasons, therefore, leading up to the next general election in 2011, the Government of Liberia must successfully espouse its public administration roles or risk becoming another “failed state”.  The fates of the Mission and Government of Liberia are therefore inextricably linked – if the transition is not made to greater </a:t>
            </a:r>
            <a:r>
              <a:rPr lang="en-US" sz="1000" dirty="0" err="1">
                <a:ea typeface="ＭＳ Ｐゴシック" pitchFamily="16" charset="-128"/>
              </a:rPr>
              <a:t>GoL</a:t>
            </a:r>
            <a:r>
              <a:rPr lang="en-US" sz="1000" dirty="0">
                <a:ea typeface="ＭＳ Ｐゴシック" pitchFamily="16" charset="-128"/>
              </a:rPr>
              <a:t> responsibility and competence as the drawdown takes effect, while the Force capabilities still exist to facilitate it, the process may backslide into renewed instability and propensity for violence in Liberia’s volatile society could become exploited on a more organizational basis.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1A54F9C-D68E-4BD9-B6BE-33CE1B9FEDEF}" type="slidenum">
              <a:rPr lang="en-US" smtClean="0">
                <a:latin typeface="Arial" pitchFamily="34" charset="0"/>
                <a:ea typeface="MS PGothic" pitchFamily="34" charset="-128"/>
              </a:rPr>
              <a:pPr/>
              <a:t>12</a:t>
            </a:fld>
            <a:endParaRPr lang="en-US" smtClean="0">
              <a:latin typeface="Arial" pitchFamily="34" charset="0"/>
              <a:ea typeface="MS PGothic" pitchFamily="34" charset="-128"/>
            </a:endParaRPr>
          </a:p>
        </p:txBody>
      </p:sp>
      <p:sp>
        <p:nvSpPr>
          <p:cNvPr id="46083"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0995" tIns="45497" rIns="90995" bIns="45497" anchor="b"/>
          <a:lstStyle/>
          <a:p>
            <a:pPr algn="r" defTabSz="909419"/>
            <a:fld id="{622AB01E-7FE6-46E1-958A-1E0C494514AC}" type="slidenum">
              <a:rPr lang="en-GB" sz="1200"/>
              <a:pPr algn="r" defTabSz="909419"/>
              <a:t>12</a:t>
            </a:fld>
            <a:endParaRPr lang="en-GB" sz="1200" dirty="0"/>
          </a:p>
        </p:txBody>
      </p:sp>
      <p:sp>
        <p:nvSpPr>
          <p:cNvPr id="46084" name="Rectangle 2"/>
          <p:cNvSpPr>
            <a:spLocks noGrp="1" noRot="1" noChangeAspect="1" noChangeArrowheads="1" noTextEdit="1"/>
          </p:cNvSpPr>
          <p:nvPr>
            <p:ph type="sldImg"/>
          </p:nvPr>
        </p:nvSpPr>
        <p:spPr>
          <a:xfrm>
            <a:off x="1158067" y="687367"/>
            <a:ext cx="4549659" cy="3427434"/>
          </a:xfrm>
          <a:ln/>
        </p:spPr>
      </p:sp>
      <p:sp>
        <p:nvSpPr>
          <p:cNvPr id="46085" name="Rectangle 3"/>
          <p:cNvSpPr>
            <a:spLocks noGrp="1" noChangeArrowheads="1"/>
          </p:cNvSpPr>
          <p:nvPr>
            <p:ph type="body" idx="1"/>
          </p:nvPr>
        </p:nvSpPr>
        <p:spPr>
          <a:xfrm>
            <a:off x="738794" y="4360624"/>
            <a:ext cx="5484842" cy="4114800"/>
          </a:xfrm>
          <a:noFill/>
          <a:ln/>
        </p:spPr>
        <p:txBody>
          <a:bodyPr lIns="90995" tIns="45497" rIns="90995" bIns="45497"/>
          <a:lstStyle/>
          <a:p>
            <a:pPr eaLnBrk="1" hangingPunct="1"/>
            <a:r>
              <a:rPr lang="en-US" dirty="0" smtClean="0">
                <a:latin typeface="Arial" pitchFamily="34" charset="0"/>
              </a:rPr>
              <a:t>At the same time, however, we see the next year of so in Liberia as a “window of opportunity.  Beyond the albeit fragile stability here and the still strong international presence here, the </a:t>
            </a:r>
            <a:r>
              <a:rPr lang="en-US" dirty="0" err="1" smtClean="0">
                <a:latin typeface="Arial" pitchFamily="34" charset="0"/>
              </a:rPr>
              <a:t>GoL’s</a:t>
            </a:r>
            <a:r>
              <a:rPr lang="en-US" dirty="0" smtClean="0">
                <a:latin typeface="Arial" pitchFamily="34" charset="0"/>
              </a:rPr>
              <a:t> game plan to bridge this critical transition period is essentially a good one, derived from a participatory “bottom-up” process.  </a:t>
            </a:r>
          </a:p>
          <a:p>
            <a:pPr eaLnBrk="1" hangingPunct="1"/>
            <a:endParaRPr lang="en-US" dirty="0" smtClean="0">
              <a:latin typeface="Arial" pitchFamily="34" charset="0"/>
            </a:endParaRPr>
          </a:p>
          <a:p>
            <a:pPr eaLnBrk="1" hangingPunct="1"/>
            <a:r>
              <a:rPr lang="en-US" dirty="0" smtClean="0">
                <a:latin typeface="Arial" pitchFamily="34" charset="0"/>
              </a:rPr>
              <a:t>Another opportunity to exploit is the exceptionally well integrated UN presence and collaborative tools and a common framework for looking at the problem of building civil administration and transition – whether the UN Development Assistance Framework (UNDAF), or other initiatives – based on the four pillars of the Government of Liberia Poverty Reduction Strategy and implementing County Development Agendas (security, economic revitalization, governance &amp; rule of law, and infrastructure &amp; basic social services). For UNMIL – and thus for CIMIC – the key coordinating nexus points are the UN Country Team at the operational (or national) level and especially the Heads of Field Offices and County Support Teams at the critical tactical (or county) level.</a:t>
            </a:r>
          </a:p>
          <a:p>
            <a:pPr eaLnBrk="1" hangingPunct="1"/>
            <a:endParaRPr lang="en-US" dirty="0" smtClean="0">
              <a:latin typeface="Arial" pitchFamily="34" charset="0"/>
            </a:endParaRPr>
          </a:p>
          <a:p>
            <a:pPr eaLnBrk="1" hangingPunct="1"/>
            <a:r>
              <a:rPr lang="en-US" dirty="0" smtClean="0">
                <a:latin typeface="Arial" pitchFamily="34" charset="0"/>
              </a:rPr>
              <a:t>With things improving, even if gradually and unevenly, UNMIL maintains a relatively positive climate for civil-military cooperation and coordination, and that the Liberian public – which still gets much of its news through UNMIL public information sources – still holds a positive view of UNMIL.</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sz="14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66007-B780-4889-9807-1998D50D101C}"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6007-B780-4889-9807-1998D50D101C}"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6007-B780-4889-9807-1998D50D101C}"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0" y="0"/>
            <a:ext cx="1309688" cy="274638"/>
          </a:xfrm>
          <a:prstGeom prst="rect">
            <a:avLst/>
          </a:prstGeom>
          <a:noFill/>
          <a:ln w="9525">
            <a:noFill/>
            <a:miter lim="800000"/>
            <a:headEnd/>
            <a:tailEnd/>
          </a:ln>
          <a:effectLst/>
        </p:spPr>
        <p:txBody>
          <a:bodyPr wrap="none">
            <a:spAutoFit/>
          </a:bodyPr>
          <a:lstStyle/>
          <a:p>
            <a:pPr eaLnBrk="1" hangingPunct="1">
              <a:defRPr/>
            </a:pPr>
            <a:r>
              <a:rPr lang="en-US" sz="1200" b="1">
                <a:solidFill>
                  <a:srgbClr val="008000"/>
                </a:solidFill>
                <a:latin typeface="Arial" charset="0"/>
                <a:ea typeface="ＭＳ Ｐゴシック" pitchFamily="16" charset="-128"/>
              </a:rPr>
              <a:t>UNCLASSIFIED</a:t>
            </a:r>
          </a:p>
        </p:txBody>
      </p:sp>
      <p:sp>
        <p:nvSpPr>
          <p:cNvPr id="4" name="Text Box 8"/>
          <p:cNvSpPr txBox="1">
            <a:spLocks noChangeArrowheads="1"/>
          </p:cNvSpPr>
          <p:nvPr userDrawn="1"/>
        </p:nvSpPr>
        <p:spPr bwMode="auto">
          <a:xfrm>
            <a:off x="7834313" y="6583363"/>
            <a:ext cx="1309687" cy="274637"/>
          </a:xfrm>
          <a:prstGeom prst="rect">
            <a:avLst/>
          </a:prstGeom>
          <a:noFill/>
          <a:ln w="9525">
            <a:noFill/>
            <a:miter lim="800000"/>
            <a:headEnd/>
            <a:tailEnd/>
          </a:ln>
          <a:effectLst/>
        </p:spPr>
        <p:txBody>
          <a:bodyPr wrap="none">
            <a:spAutoFit/>
          </a:bodyPr>
          <a:lstStyle/>
          <a:p>
            <a:pPr eaLnBrk="1" hangingPunct="1">
              <a:defRPr/>
            </a:pPr>
            <a:r>
              <a:rPr lang="en-US" sz="1200" b="1">
                <a:solidFill>
                  <a:srgbClr val="008000"/>
                </a:solidFill>
                <a:latin typeface="Arial" charset="0"/>
                <a:ea typeface="ＭＳ Ｐゴシック" pitchFamily="16" charset="-128"/>
              </a:rPr>
              <a:t>UNCLASSIFIED</a:t>
            </a:r>
          </a:p>
        </p:txBody>
      </p:sp>
      <p:grpSp>
        <p:nvGrpSpPr>
          <p:cNvPr id="5" name="Group 9"/>
          <p:cNvGrpSpPr>
            <a:grpSpLocks/>
          </p:cNvGrpSpPr>
          <p:nvPr userDrawn="1"/>
        </p:nvGrpSpPr>
        <p:grpSpPr bwMode="auto">
          <a:xfrm>
            <a:off x="400050" y="304800"/>
            <a:ext cx="1066800" cy="1066800"/>
            <a:chOff x="20" y="20"/>
            <a:chExt cx="791" cy="801"/>
          </a:xfrm>
        </p:grpSpPr>
        <p:pic>
          <p:nvPicPr>
            <p:cNvPr id="6" name="Picture 10"/>
            <p:cNvPicPr>
              <a:picLocks noChangeAspect="1" noChangeArrowheads="1"/>
            </p:cNvPicPr>
            <p:nvPr userDrawn="1"/>
          </p:nvPicPr>
          <p:blipFill>
            <a:blip r:embed="rId2" cstate="print"/>
            <a:srcRect/>
            <a:stretch>
              <a:fillRect/>
            </a:stretch>
          </p:blipFill>
          <p:spPr bwMode="auto">
            <a:xfrm>
              <a:off x="357" y="339"/>
              <a:ext cx="168" cy="90"/>
            </a:xfrm>
            <a:prstGeom prst="rect">
              <a:avLst/>
            </a:prstGeom>
            <a:noFill/>
            <a:ln w="28575">
              <a:solidFill>
                <a:schemeClr val="tx1"/>
              </a:solidFill>
              <a:miter lim="800000"/>
              <a:headEnd/>
              <a:tailEnd/>
            </a:ln>
          </p:spPr>
        </p:pic>
        <p:sp>
          <p:nvSpPr>
            <p:cNvPr id="7" name="Oval 11"/>
            <p:cNvSpPr>
              <a:spLocks noChangeArrowheads="1"/>
            </p:cNvSpPr>
            <p:nvPr userDrawn="1"/>
          </p:nvSpPr>
          <p:spPr bwMode="auto">
            <a:xfrm>
              <a:off x="20" y="20"/>
              <a:ext cx="791" cy="800"/>
            </a:xfrm>
            <a:prstGeom prst="ellipse">
              <a:avLst/>
            </a:prstGeom>
            <a:solidFill>
              <a:srgbClr val="99CCFF"/>
            </a:solidFill>
            <a:ln w="28575">
              <a:solidFill>
                <a:srgbClr val="990099"/>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8" name="Oval 12"/>
            <p:cNvSpPr>
              <a:spLocks noChangeArrowheads="1"/>
            </p:cNvSpPr>
            <p:nvPr userDrawn="1"/>
          </p:nvSpPr>
          <p:spPr bwMode="auto">
            <a:xfrm>
              <a:off x="102" y="99"/>
              <a:ext cx="625" cy="648"/>
            </a:xfrm>
            <a:prstGeom prst="ellipse">
              <a:avLst/>
            </a:prstGeom>
            <a:solidFill>
              <a:srgbClr val="990099"/>
            </a:solidFill>
            <a:ln w="28575">
              <a:solidFill>
                <a:schemeClr val="bg1"/>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9" name="Oval 13"/>
            <p:cNvSpPr>
              <a:spLocks noChangeArrowheads="1"/>
            </p:cNvSpPr>
            <p:nvPr userDrawn="1"/>
          </p:nvSpPr>
          <p:spPr bwMode="auto">
            <a:xfrm>
              <a:off x="145" y="139"/>
              <a:ext cx="537" cy="567"/>
            </a:xfrm>
            <a:prstGeom prst="ellipse">
              <a:avLst/>
            </a:prstGeom>
            <a:noFill/>
            <a:ln w="28575">
              <a:solidFill>
                <a:schemeClr val="bg1"/>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10" name="Oval 14"/>
            <p:cNvSpPr>
              <a:spLocks noChangeArrowheads="1"/>
            </p:cNvSpPr>
            <p:nvPr userDrawn="1"/>
          </p:nvSpPr>
          <p:spPr bwMode="auto">
            <a:xfrm>
              <a:off x="208" y="196"/>
              <a:ext cx="418" cy="448"/>
            </a:xfrm>
            <a:prstGeom prst="ellipse">
              <a:avLst/>
            </a:prstGeom>
            <a:noFill/>
            <a:ln w="28575">
              <a:solidFill>
                <a:schemeClr val="bg1"/>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11" name="Oval 15"/>
            <p:cNvSpPr>
              <a:spLocks noChangeArrowheads="1"/>
            </p:cNvSpPr>
            <p:nvPr userDrawn="1"/>
          </p:nvSpPr>
          <p:spPr bwMode="auto">
            <a:xfrm>
              <a:off x="260" y="246"/>
              <a:ext cx="310" cy="342"/>
            </a:xfrm>
            <a:prstGeom prst="ellipse">
              <a:avLst/>
            </a:prstGeom>
            <a:noFill/>
            <a:ln w="28575">
              <a:solidFill>
                <a:schemeClr val="bg1"/>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12" name="WordArt 16"/>
            <p:cNvSpPr>
              <a:spLocks noChangeArrowheads="1" noChangeShapeType="1" noTextEdit="1"/>
            </p:cNvSpPr>
            <p:nvPr userDrawn="1"/>
          </p:nvSpPr>
          <p:spPr bwMode="auto">
            <a:xfrm>
              <a:off x="76" y="71"/>
              <a:ext cx="679" cy="685"/>
            </a:xfrm>
            <a:prstGeom prst="rect">
              <a:avLst/>
            </a:prstGeom>
          </p:spPr>
          <p:txBody>
            <a:bodyPr spcFirstLastPara="1" wrap="none" fromWordArt="1">
              <a:prstTxWarp prst="textArchUp">
                <a:avLst>
                  <a:gd name="adj" fmla="val 10800004"/>
                </a:avLst>
              </a:prstTxWarp>
            </a:bodyPr>
            <a:lstStyle/>
            <a:p>
              <a:pPr algn="ctr"/>
              <a:r>
                <a:rPr lang="en-US" sz="3600" kern="10">
                  <a:ln w="19050">
                    <a:solidFill>
                      <a:srgbClr val="990099"/>
                    </a:solidFill>
                    <a:round/>
                    <a:headEnd/>
                    <a:tailEnd/>
                  </a:ln>
                  <a:solidFill>
                    <a:srgbClr val="990099"/>
                  </a:solidFill>
                  <a:latin typeface="Arial"/>
                  <a:cs typeface="Arial"/>
                </a:rPr>
                <a:t>U.S. MILITARY OBSERVER GROUP</a:t>
              </a:r>
            </a:p>
          </p:txBody>
        </p:sp>
        <p:sp>
          <p:nvSpPr>
            <p:cNvPr id="13" name="WordArt 17"/>
            <p:cNvSpPr>
              <a:spLocks noChangeArrowheads="1" noChangeShapeType="1" noTextEdit="1"/>
            </p:cNvSpPr>
            <p:nvPr userDrawn="1"/>
          </p:nvSpPr>
          <p:spPr bwMode="auto">
            <a:xfrm>
              <a:off x="87" y="268"/>
              <a:ext cx="655" cy="553"/>
            </a:xfrm>
            <a:prstGeom prst="rect">
              <a:avLst/>
            </a:prstGeom>
          </p:spPr>
          <p:txBody>
            <a:bodyPr spcFirstLastPara="1" wrap="none" fromWordArt="1">
              <a:prstTxWarp prst="textArchDown">
                <a:avLst>
                  <a:gd name="adj" fmla="val 20643240"/>
                </a:avLst>
              </a:prstTxWarp>
            </a:bodyPr>
            <a:lstStyle/>
            <a:p>
              <a:pPr algn="ctr"/>
              <a:r>
                <a:rPr lang="en-US" sz="1800" kern="10">
                  <a:ln w="6350">
                    <a:solidFill>
                      <a:schemeClr val="bg1"/>
                    </a:solidFill>
                    <a:round/>
                    <a:headEnd/>
                    <a:tailEnd/>
                  </a:ln>
                  <a:solidFill>
                    <a:schemeClr val="bg1"/>
                  </a:solidFill>
                  <a:latin typeface="Arial"/>
                  <a:cs typeface="Arial"/>
                </a:rPr>
                <a:t>                       WASHINGTON                        </a:t>
              </a:r>
            </a:p>
            <a:p>
              <a:pPr algn="ctr"/>
              <a:r>
                <a:rPr lang="en-US" sz="1800" kern="10">
                  <a:ln w="6350">
                    <a:solidFill>
                      <a:schemeClr val="bg1"/>
                    </a:solidFill>
                    <a:round/>
                    <a:headEnd/>
                    <a:tailEnd/>
                  </a:ln>
                  <a:solidFill>
                    <a:schemeClr val="bg1"/>
                  </a:solidFill>
                  <a:latin typeface="Arial"/>
                  <a:cs typeface="Arial"/>
                </a:rPr>
                <a:t>                        </a:t>
              </a:r>
            </a:p>
          </p:txBody>
        </p:sp>
        <p:sp>
          <p:nvSpPr>
            <p:cNvPr id="14" name="Oval 18"/>
            <p:cNvSpPr>
              <a:spLocks noChangeArrowheads="1"/>
            </p:cNvSpPr>
            <p:nvPr userDrawn="1"/>
          </p:nvSpPr>
          <p:spPr bwMode="auto">
            <a:xfrm>
              <a:off x="307" y="308"/>
              <a:ext cx="214" cy="224"/>
            </a:xfrm>
            <a:prstGeom prst="ellipse">
              <a:avLst/>
            </a:prstGeom>
            <a:noFill/>
            <a:ln w="28575">
              <a:solidFill>
                <a:schemeClr val="bg1"/>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15" name="Rectangle 19"/>
            <p:cNvSpPr>
              <a:spLocks noChangeArrowheads="1"/>
            </p:cNvSpPr>
            <p:nvPr userDrawn="1"/>
          </p:nvSpPr>
          <p:spPr bwMode="auto">
            <a:xfrm>
              <a:off x="387" y="617"/>
              <a:ext cx="45" cy="50"/>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16" name="Rectangle 20"/>
            <p:cNvSpPr>
              <a:spLocks noChangeArrowheads="1"/>
            </p:cNvSpPr>
            <p:nvPr userDrawn="1"/>
          </p:nvSpPr>
          <p:spPr bwMode="auto">
            <a:xfrm>
              <a:off x="412" y="676"/>
              <a:ext cx="46" cy="51"/>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17" name="Rectangle 21"/>
            <p:cNvSpPr>
              <a:spLocks noChangeArrowheads="1"/>
            </p:cNvSpPr>
            <p:nvPr userDrawn="1"/>
          </p:nvSpPr>
          <p:spPr bwMode="auto">
            <a:xfrm>
              <a:off x="394" y="283"/>
              <a:ext cx="45" cy="50"/>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18" name="Rectangle 22"/>
            <p:cNvSpPr>
              <a:spLocks noChangeArrowheads="1"/>
            </p:cNvSpPr>
            <p:nvPr userDrawn="1"/>
          </p:nvSpPr>
          <p:spPr bwMode="auto">
            <a:xfrm>
              <a:off x="366" y="229"/>
              <a:ext cx="46" cy="49"/>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19" name="Rectangle 23"/>
            <p:cNvSpPr>
              <a:spLocks noChangeArrowheads="1"/>
            </p:cNvSpPr>
            <p:nvPr userDrawn="1"/>
          </p:nvSpPr>
          <p:spPr bwMode="auto">
            <a:xfrm>
              <a:off x="383" y="173"/>
              <a:ext cx="46" cy="50"/>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0" name="Rectangle 24"/>
            <p:cNvSpPr>
              <a:spLocks noChangeArrowheads="1"/>
            </p:cNvSpPr>
            <p:nvPr userDrawn="1"/>
          </p:nvSpPr>
          <p:spPr bwMode="auto">
            <a:xfrm>
              <a:off x="549" y="399"/>
              <a:ext cx="46" cy="48"/>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1" name="Rectangle 25"/>
            <p:cNvSpPr>
              <a:spLocks noChangeArrowheads="1"/>
            </p:cNvSpPr>
            <p:nvPr userDrawn="1"/>
          </p:nvSpPr>
          <p:spPr bwMode="auto">
            <a:xfrm>
              <a:off x="121" y="404"/>
              <a:ext cx="46" cy="42"/>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2" name="Rectangle 26"/>
            <p:cNvSpPr>
              <a:spLocks noChangeArrowheads="1"/>
            </p:cNvSpPr>
            <p:nvPr userDrawn="1"/>
          </p:nvSpPr>
          <p:spPr bwMode="auto">
            <a:xfrm>
              <a:off x="185" y="426"/>
              <a:ext cx="45" cy="41"/>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3" name="Rectangle 27"/>
            <p:cNvSpPr>
              <a:spLocks noChangeArrowheads="1"/>
            </p:cNvSpPr>
            <p:nvPr userDrawn="1"/>
          </p:nvSpPr>
          <p:spPr bwMode="auto">
            <a:xfrm>
              <a:off x="230" y="404"/>
              <a:ext cx="46" cy="42"/>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4" name="Rectangle 28"/>
            <p:cNvSpPr>
              <a:spLocks noChangeArrowheads="1"/>
            </p:cNvSpPr>
            <p:nvPr userDrawn="1"/>
          </p:nvSpPr>
          <p:spPr bwMode="auto">
            <a:xfrm>
              <a:off x="657" y="403"/>
              <a:ext cx="45" cy="43"/>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5" name="Rectangle 29"/>
            <p:cNvSpPr>
              <a:spLocks noChangeArrowheads="1"/>
            </p:cNvSpPr>
            <p:nvPr userDrawn="1"/>
          </p:nvSpPr>
          <p:spPr bwMode="auto">
            <a:xfrm>
              <a:off x="594" y="421"/>
              <a:ext cx="46" cy="43"/>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6" name="Rectangle 30"/>
            <p:cNvSpPr>
              <a:spLocks noChangeArrowheads="1"/>
            </p:cNvSpPr>
            <p:nvPr userDrawn="1"/>
          </p:nvSpPr>
          <p:spPr bwMode="auto">
            <a:xfrm>
              <a:off x="366" y="124"/>
              <a:ext cx="46" cy="50"/>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7" name="AutoShape 31"/>
            <p:cNvSpPr>
              <a:spLocks noChangeArrowheads="1"/>
            </p:cNvSpPr>
            <p:nvPr userDrawn="1"/>
          </p:nvSpPr>
          <p:spPr bwMode="auto">
            <a:xfrm>
              <a:off x="131" y="417"/>
              <a:ext cx="32"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8" name="AutoShape 32"/>
            <p:cNvSpPr>
              <a:spLocks noChangeArrowheads="1"/>
            </p:cNvSpPr>
            <p:nvPr userDrawn="1"/>
          </p:nvSpPr>
          <p:spPr bwMode="auto">
            <a:xfrm flipV="1">
              <a:off x="195" y="423"/>
              <a:ext cx="27" cy="30"/>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29" name="AutoShape 33"/>
            <p:cNvSpPr>
              <a:spLocks noChangeArrowheads="1"/>
            </p:cNvSpPr>
            <p:nvPr userDrawn="1"/>
          </p:nvSpPr>
          <p:spPr bwMode="auto">
            <a:xfrm>
              <a:off x="245" y="415"/>
              <a:ext cx="29"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0" name="AutoShape 34"/>
            <p:cNvSpPr>
              <a:spLocks noChangeArrowheads="1"/>
            </p:cNvSpPr>
            <p:nvPr userDrawn="1"/>
          </p:nvSpPr>
          <p:spPr bwMode="auto">
            <a:xfrm rot="16200000" flipH="1">
              <a:off x="382" y="123"/>
              <a:ext cx="31" cy="29"/>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1" name="AutoShape 35"/>
            <p:cNvSpPr>
              <a:spLocks noChangeArrowheads="1"/>
            </p:cNvSpPr>
            <p:nvPr userDrawn="1"/>
          </p:nvSpPr>
          <p:spPr bwMode="auto">
            <a:xfrm rot="5400000">
              <a:off x="382" y="183"/>
              <a:ext cx="31" cy="29"/>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2" name="AutoShape 36"/>
            <p:cNvSpPr>
              <a:spLocks noChangeArrowheads="1"/>
            </p:cNvSpPr>
            <p:nvPr userDrawn="1"/>
          </p:nvSpPr>
          <p:spPr bwMode="auto">
            <a:xfrm rot="16200000" flipH="1">
              <a:off x="382" y="235"/>
              <a:ext cx="30" cy="28"/>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3" name="AutoShape 37"/>
            <p:cNvSpPr>
              <a:spLocks noChangeArrowheads="1"/>
            </p:cNvSpPr>
            <p:nvPr userDrawn="1"/>
          </p:nvSpPr>
          <p:spPr bwMode="auto">
            <a:xfrm rot="5400000">
              <a:off x="392" y="293"/>
              <a:ext cx="31"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4" name="AutoShape 38"/>
            <p:cNvSpPr>
              <a:spLocks noChangeArrowheads="1"/>
            </p:cNvSpPr>
            <p:nvPr userDrawn="1"/>
          </p:nvSpPr>
          <p:spPr bwMode="auto">
            <a:xfrm>
              <a:off x="557" y="417"/>
              <a:ext cx="29"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5" name="AutoShape 39"/>
            <p:cNvSpPr>
              <a:spLocks noChangeArrowheads="1"/>
            </p:cNvSpPr>
            <p:nvPr userDrawn="1"/>
          </p:nvSpPr>
          <p:spPr bwMode="auto">
            <a:xfrm flipV="1">
              <a:off x="609" y="421"/>
              <a:ext cx="33"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6" name="AutoShape 40"/>
            <p:cNvSpPr>
              <a:spLocks noChangeArrowheads="1"/>
            </p:cNvSpPr>
            <p:nvPr userDrawn="1"/>
          </p:nvSpPr>
          <p:spPr bwMode="auto">
            <a:xfrm>
              <a:off x="666" y="415"/>
              <a:ext cx="28" cy="31"/>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7" name="Rectangle 41"/>
            <p:cNvSpPr>
              <a:spLocks noChangeArrowheads="1"/>
            </p:cNvSpPr>
            <p:nvPr userDrawn="1"/>
          </p:nvSpPr>
          <p:spPr bwMode="auto">
            <a:xfrm>
              <a:off x="405" y="566"/>
              <a:ext cx="46" cy="50"/>
            </a:xfrm>
            <a:prstGeom prst="rect">
              <a:avLst/>
            </a:prstGeom>
            <a:solidFill>
              <a:srgbClr val="990099"/>
            </a:solidFill>
            <a:ln w="28575">
              <a:solidFill>
                <a:srgbClr val="990099"/>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8" name="AutoShape 42"/>
            <p:cNvSpPr>
              <a:spLocks noChangeArrowheads="1"/>
            </p:cNvSpPr>
            <p:nvPr userDrawn="1"/>
          </p:nvSpPr>
          <p:spPr bwMode="auto">
            <a:xfrm rot="5015316">
              <a:off x="404" y="570"/>
              <a:ext cx="31" cy="29"/>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39" name="AutoShape 43"/>
            <p:cNvSpPr>
              <a:spLocks noChangeArrowheads="1"/>
            </p:cNvSpPr>
            <p:nvPr userDrawn="1"/>
          </p:nvSpPr>
          <p:spPr bwMode="auto">
            <a:xfrm rot="16200000" flipH="1">
              <a:off x="404" y="628"/>
              <a:ext cx="30" cy="29"/>
            </a:xfrm>
            <a:prstGeom prst="triangle">
              <a:avLst>
                <a:gd name="adj" fmla="val 50000"/>
              </a:avLst>
            </a:prstGeom>
            <a:solidFill>
              <a:schemeClr val="bg1"/>
            </a:solidFill>
            <a:ln w="285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40" name="AutoShape 44"/>
            <p:cNvSpPr>
              <a:spLocks noChangeArrowheads="1"/>
            </p:cNvSpPr>
            <p:nvPr userDrawn="1"/>
          </p:nvSpPr>
          <p:spPr bwMode="auto">
            <a:xfrm rot="5400000">
              <a:off x="411" y="687"/>
              <a:ext cx="31" cy="32"/>
            </a:xfrm>
            <a:prstGeom prst="triangle">
              <a:avLst>
                <a:gd name="adj" fmla="val 50000"/>
              </a:avLst>
            </a:prstGeom>
            <a:solidFill>
              <a:schemeClr val="bg1"/>
            </a:solidFill>
            <a:ln w="15875">
              <a:solidFill>
                <a:schemeClr val="bg1"/>
              </a:solidFill>
              <a:miter lim="800000"/>
              <a:headEnd/>
              <a:tailEnd/>
            </a:ln>
            <a:effectLst/>
          </p:spPr>
          <p:txBody>
            <a:bodyPr wrap="none" anchor="ctr"/>
            <a:lstStyle/>
            <a:p>
              <a:pPr>
                <a:defRPr/>
              </a:pPr>
              <a:endParaRPr lang="en-US">
                <a:latin typeface="Arial" charset="0"/>
                <a:ea typeface="ＭＳ Ｐゴシック" pitchFamily="16" charset="-128"/>
              </a:endParaRPr>
            </a:p>
          </p:txBody>
        </p:sp>
        <p:grpSp>
          <p:nvGrpSpPr>
            <p:cNvPr id="41" name="Group 45"/>
            <p:cNvGrpSpPr>
              <a:grpSpLocks/>
            </p:cNvGrpSpPr>
            <p:nvPr userDrawn="1"/>
          </p:nvGrpSpPr>
          <p:grpSpPr bwMode="auto">
            <a:xfrm>
              <a:off x="189" y="207"/>
              <a:ext cx="446" cy="447"/>
              <a:chOff x="1766" y="1137"/>
              <a:chExt cx="2110" cy="2067"/>
            </a:xfrm>
          </p:grpSpPr>
          <p:sp>
            <p:nvSpPr>
              <p:cNvPr id="42" name="Freeform 46"/>
              <p:cNvSpPr>
                <a:spLocks/>
              </p:cNvSpPr>
              <p:nvPr/>
            </p:nvSpPr>
            <p:spPr bwMode="auto">
              <a:xfrm>
                <a:off x="2816" y="2326"/>
                <a:ext cx="118" cy="139"/>
              </a:xfrm>
              <a:custGeom>
                <a:avLst/>
                <a:gdLst/>
                <a:ahLst/>
                <a:cxnLst>
                  <a:cxn ang="0">
                    <a:pos x="4" y="19"/>
                  </a:cxn>
                  <a:cxn ang="0">
                    <a:pos x="17" y="19"/>
                  </a:cxn>
                  <a:cxn ang="0">
                    <a:pos x="17" y="4"/>
                  </a:cxn>
                  <a:cxn ang="0">
                    <a:pos x="9" y="0"/>
                  </a:cxn>
                  <a:cxn ang="0">
                    <a:pos x="0" y="0"/>
                  </a:cxn>
                  <a:cxn ang="0">
                    <a:pos x="4" y="14"/>
                  </a:cxn>
                  <a:cxn ang="0">
                    <a:pos x="4" y="19"/>
                  </a:cxn>
                </a:cxnLst>
                <a:rect l="0" t="0" r="r" b="b"/>
                <a:pathLst>
                  <a:path w="18" h="20">
                    <a:moveTo>
                      <a:pt x="4" y="19"/>
                    </a:moveTo>
                    <a:lnTo>
                      <a:pt x="17" y="19"/>
                    </a:lnTo>
                    <a:lnTo>
                      <a:pt x="17" y="4"/>
                    </a:lnTo>
                    <a:lnTo>
                      <a:pt x="9" y="0"/>
                    </a:lnTo>
                    <a:lnTo>
                      <a:pt x="0" y="0"/>
                    </a:lnTo>
                    <a:lnTo>
                      <a:pt x="4" y="14"/>
                    </a:lnTo>
                    <a:lnTo>
                      <a:pt x="4" y="19"/>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43" name="Freeform 47"/>
              <p:cNvSpPr>
                <a:spLocks/>
              </p:cNvSpPr>
              <p:nvPr/>
            </p:nvSpPr>
            <p:spPr bwMode="auto">
              <a:xfrm>
                <a:off x="2305" y="2215"/>
                <a:ext cx="124" cy="183"/>
              </a:xfrm>
              <a:custGeom>
                <a:avLst/>
                <a:gdLst/>
                <a:ahLst/>
                <a:cxnLst>
                  <a:cxn ang="0">
                    <a:pos x="9" y="0"/>
                  </a:cxn>
                  <a:cxn ang="0">
                    <a:pos x="11" y="5"/>
                  </a:cxn>
                  <a:cxn ang="0">
                    <a:pos x="11" y="10"/>
                  </a:cxn>
                  <a:cxn ang="0">
                    <a:pos x="9" y="11"/>
                  </a:cxn>
                  <a:cxn ang="0">
                    <a:pos x="0" y="10"/>
                  </a:cxn>
                  <a:cxn ang="0">
                    <a:pos x="4" y="13"/>
                  </a:cxn>
                  <a:cxn ang="0">
                    <a:pos x="9" y="13"/>
                  </a:cxn>
                  <a:cxn ang="0">
                    <a:pos x="9" y="15"/>
                  </a:cxn>
                  <a:cxn ang="0">
                    <a:pos x="4" y="18"/>
                  </a:cxn>
                  <a:cxn ang="0">
                    <a:pos x="9" y="22"/>
                  </a:cxn>
                  <a:cxn ang="0">
                    <a:pos x="13" y="26"/>
                  </a:cxn>
                  <a:cxn ang="0">
                    <a:pos x="18" y="23"/>
                  </a:cxn>
                  <a:cxn ang="0">
                    <a:pos x="13" y="16"/>
                  </a:cxn>
                  <a:cxn ang="0">
                    <a:pos x="15" y="15"/>
                  </a:cxn>
                  <a:cxn ang="0">
                    <a:pos x="15" y="9"/>
                  </a:cxn>
                  <a:cxn ang="0">
                    <a:pos x="18" y="3"/>
                  </a:cxn>
                  <a:cxn ang="0">
                    <a:pos x="9" y="0"/>
                  </a:cxn>
                </a:cxnLst>
                <a:rect l="0" t="0" r="r" b="b"/>
                <a:pathLst>
                  <a:path w="19" h="27">
                    <a:moveTo>
                      <a:pt x="9" y="0"/>
                    </a:moveTo>
                    <a:lnTo>
                      <a:pt x="11" y="5"/>
                    </a:lnTo>
                    <a:lnTo>
                      <a:pt x="11" y="10"/>
                    </a:lnTo>
                    <a:lnTo>
                      <a:pt x="9" y="11"/>
                    </a:lnTo>
                    <a:lnTo>
                      <a:pt x="0" y="10"/>
                    </a:lnTo>
                    <a:lnTo>
                      <a:pt x="4" y="13"/>
                    </a:lnTo>
                    <a:lnTo>
                      <a:pt x="9" y="13"/>
                    </a:lnTo>
                    <a:lnTo>
                      <a:pt x="9" y="15"/>
                    </a:lnTo>
                    <a:lnTo>
                      <a:pt x="4" y="18"/>
                    </a:lnTo>
                    <a:lnTo>
                      <a:pt x="9" y="22"/>
                    </a:lnTo>
                    <a:lnTo>
                      <a:pt x="13" y="26"/>
                    </a:lnTo>
                    <a:lnTo>
                      <a:pt x="18" y="23"/>
                    </a:lnTo>
                    <a:lnTo>
                      <a:pt x="13" y="16"/>
                    </a:lnTo>
                    <a:lnTo>
                      <a:pt x="15" y="15"/>
                    </a:lnTo>
                    <a:lnTo>
                      <a:pt x="15" y="9"/>
                    </a:lnTo>
                    <a:lnTo>
                      <a:pt x="18" y="3"/>
                    </a:lnTo>
                    <a:lnTo>
                      <a:pt x="9" y="0"/>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nvGrpSpPr>
              <p:cNvPr id="44" name="Group 48"/>
              <p:cNvGrpSpPr>
                <a:grpSpLocks/>
              </p:cNvGrpSpPr>
              <p:nvPr/>
            </p:nvGrpSpPr>
            <p:grpSpPr bwMode="auto">
              <a:xfrm>
                <a:off x="1766" y="1137"/>
                <a:ext cx="2110" cy="2067"/>
                <a:chOff x="1766" y="1137"/>
                <a:chExt cx="2110" cy="2067"/>
              </a:xfrm>
            </p:grpSpPr>
            <p:sp>
              <p:nvSpPr>
                <p:cNvPr id="45" name="Freeform 49"/>
                <p:cNvSpPr>
                  <a:spLocks/>
                </p:cNvSpPr>
                <p:nvPr/>
              </p:nvSpPr>
              <p:spPr bwMode="auto">
                <a:xfrm>
                  <a:off x="2715" y="2137"/>
                  <a:ext cx="191" cy="228"/>
                </a:xfrm>
                <a:custGeom>
                  <a:avLst/>
                  <a:gdLst/>
                  <a:ahLst/>
                  <a:cxnLst>
                    <a:cxn ang="0">
                      <a:pos x="17" y="0"/>
                    </a:cxn>
                    <a:cxn ang="0">
                      <a:pos x="22" y="6"/>
                    </a:cxn>
                    <a:cxn ang="0">
                      <a:pos x="28" y="10"/>
                    </a:cxn>
                    <a:cxn ang="0">
                      <a:pos x="23" y="20"/>
                    </a:cxn>
                    <a:cxn ang="0">
                      <a:pos x="26" y="23"/>
                    </a:cxn>
                    <a:cxn ang="0">
                      <a:pos x="23" y="25"/>
                    </a:cxn>
                    <a:cxn ang="0">
                      <a:pos x="20" y="29"/>
                    </a:cxn>
                    <a:cxn ang="0">
                      <a:pos x="14" y="30"/>
                    </a:cxn>
                    <a:cxn ang="0">
                      <a:pos x="10" y="30"/>
                    </a:cxn>
                    <a:cxn ang="0">
                      <a:pos x="2" y="34"/>
                    </a:cxn>
                    <a:cxn ang="0">
                      <a:pos x="0" y="27"/>
                    </a:cxn>
                    <a:cxn ang="0">
                      <a:pos x="2" y="25"/>
                    </a:cxn>
                    <a:cxn ang="0">
                      <a:pos x="5" y="23"/>
                    </a:cxn>
                    <a:cxn ang="0">
                      <a:pos x="5" y="20"/>
                    </a:cxn>
                    <a:cxn ang="0">
                      <a:pos x="7" y="14"/>
                    </a:cxn>
                    <a:cxn ang="0">
                      <a:pos x="11" y="13"/>
                    </a:cxn>
                    <a:cxn ang="0">
                      <a:pos x="10" y="10"/>
                    </a:cxn>
                    <a:cxn ang="0">
                      <a:pos x="13" y="7"/>
                    </a:cxn>
                    <a:cxn ang="0">
                      <a:pos x="14" y="4"/>
                    </a:cxn>
                    <a:cxn ang="0">
                      <a:pos x="17" y="0"/>
                    </a:cxn>
                  </a:cxnLst>
                  <a:rect l="0" t="0" r="r" b="b"/>
                  <a:pathLst>
                    <a:path w="29" h="35">
                      <a:moveTo>
                        <a:pt x="17" y="0"/>
                      </a:moveTo>
                      <a:lnTo>
                        <a:pt x="22" y="6"/>
                      </a:lnTo>
                      <a:lnTo>
                        <a:pt x="28" y="10"/>
                      </a:lnTo>
                      <a:lnTo>
                        <a:pt x="23" y="20"/>
                      </a:lnTo>
                      <a:lnTo>
                        <a:pt x="26" y="23"/>
                      </a:lnTo>
                      <a:lnTo>
                        <a:pt x="23" y="25"/>
                      </a:lnTo>
                      <a:lnTo>
                        <a:pt x="20" y="29"/>
                      </a:lnTo>
                      <a:lnTo>
                        <a:pt x="14" y="30"/>
                      </a:lnTo>
                      <a:lnTo>
                        <a:pt x="10" y="30"/>
                      </a:lnTo>
                      <a:lnTo>
                        <a:pt x="2" y="34"/>
                      </a:lnTo>
                      <a:lnTo>
                        <a:pt x="0" y="27"/>
                      </a:lnTo>
                      <a:lnTo>
                        <a:pt x="2" y="25"/>
                      </a:lnTo>
                      <a:lnTo>
                        <a:pt x="5" y="23"/>
                      </a:lnTo>
                      <a:lnTo>
                        <a:pt x="5" y="20"/>
                      </a:lnTo>
                      <a:lnTo>
                        <a:pt x="7" y="14"/>
                      </a:lnTo>
                      <a:lnTo>
                        <a:pt x="11" y="13"/>
                      </a:lnTo>
                      <a:lnTo>
                        <a:pt x="10" y="10"/>
                      </a:lnTo>
                      <a:lnTo>
                        <a:pt x="13" y="7"/>
                      </a:lnTo>
                      <a:lnTo>
                        <a:pt x="14" y="4"/>
                      </a:lnTo>
                      <a:lnTo>
                        <a:pt x="17" y="0"/>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46" name="Freeform 50"/>
                <p:cNvSpPr>
                  <a:spLocks/>
                </p:cNvSpPr>
                <p:nvPr/>
              </p:nvSpPr>
              <p:spPr bwMode="auto">
                <a:xfrm>
                  <a:off x="3315" y="1137"/>
                  <a:ext cx="561" cy="600"/>
                </a:xfrm>
                <a:custGeom>
                  <a:avLst/>
                  <a:gdLst/>
                  <a:ahLst/>
                  <a:cxnLst>
                    <a:cxn ang="0">
                      <a:pos x="19" y="3"/>
                    </a:cxn>
                    <a:cxn ang="0">
                      <a:pos x="15" y="5"/>
                    </a:cxn>
                    <a:cxn ang="0">
                      <a:pos x="10" y="5"/>
                    </a:cxn>
                    <a:cxn ang="0">
                      <a:pos x="5" y="9"/>
                    </a:cxn>
                    <a:cxn ang="0">
                      <a:pos x="1" y="13"/>
                    </a:cxn>
                    <a:cxn ang="0">
                      <a:pos x="0" y="15"/>
                    </a:cxn>
                    <a:cxn ang="0">
                      <a:pos x="5" y="17"/>
                    </a:cxn>
                    <a:cxn ang="0">
                      <a:pos x="8" y="23"/>
                    </a:cxn>
                    <a:cxn ang="0">
                      <a:pos x="10" y="28"/>
                    </a:cxn>
                    <a:cxn ang="0">
                      <a:pos x="12" y="32"/>
                    </a:cxn>
                    <a:cxn ang="0">
                      <a:pos x="13" y="37"/>
                    </a:cxn>
                    <a:cxn ang="0">
                      <a:pos x="15" y="41"/>
                    </a:cxn>
                    <a:cxn ang="0">
                      <a:pos x="16" y="46"/>
                    </a:cxn>
                    <a:cxn ang="0">
                      <a:pos x="17" y="45"/>
                    </a:cxn>
                    <a:cxn ang="0">
                      <a:pos x="24" y="42"/>
                    </a:cxn>
                    <a:cxn ang="0">
                      <a:pos x="28" y="45"/>
                    </a:cxn>
                    <a:cxn ang="0">
                      <a:pos x="30" y="51"/>
                    </a:cxn>
                    <a:cxn ang="0">
                      <a:pos x="29" y="55"/>
                    </a:cxn>
                    <a:cxn ang="0">
                      <a:pos x="30" y="59"/>
                    </a:cxn>
                    <a:cxn ang="0">
                      <a:pos x="34" y="61"/>
                    </a:cxn>
                    <a:cxn ang="0">
                      <a:pos x="39" y="65"/>
                    </a:cxn>
                    <a:cxn ang="0">
                      <a:pos x="40" y="62"/>
                    </a:cxn>
                    <a:cxn ang="0">
                      <a:pos x="41" y="66"/>
                    </a:cxn>
                    <a:cxn ang="0">
                      <a:pos x="44" y="67"/>
                    </a:cxn>
                    <a:cxn ang="0">
                      <a:pos x="45" y="72"/>
                    </a:cxn>
                    <a:cxn ang="0">
                      <a:pos x="49" y="72"/>
                    </a:cxn>
                    <a:cxn ang="0">
                      <a:pos x="52" y="75"/>
                    </a:cxn>
                    <a:cxn ang="0">
                      <a:pos x="57" y="77"/>
                    </a:cxn>
                    <a:cxn ang="0">
                      <a:pos x="62" y="81"/>
                    </a:cxn>
                    <a:cxn ang="0">
                      <a:pos x="64" y="86"/>
                    </a:cxn>
                    <a:cxn ang="0">
                      <a:pos x="68" y="89"/>
                    </a:cxn>
                    <a:cxn ang="0">
                      <a:pos x="76" y="89"/>
                    </a:cxn>
                    <a:cxn ang="0">
                      <a:pos x="84" y="79"/>
                    </a:cxn>
                    <a:cxn ang="0">
                      <a:pos x="81" y="73"/>
                    </a:cxn>
                    <a:cxn ang="0">
                      <a:pos x="78" y="70"/>
                    </a:cxn>
                    <a:cxn ang="0">
                      <a:pos x="73" y="65"/>
                    </a:cxn>
                    <a:cxn ang="0">
                      <a:pos x="68" y="58"/>
                    </a:cxn>
                    <a:cxn ang="0">
                      <a:pos x="58" y="46"/>
                    </a:cxn>
                    <a:cxn ang="0">
                      <a:pos x="51" y="37"/>
                    </a:cxn>
                    <a:cxn ang="0">
                      <a:pos x="48" y="28"/>
                    </a:cxn>
                    <a:cxn ang="0">
                      <a:pos x="44" y="24"/>
                    </a:cxn>
                    <a:cxn ang="0">
                      <a:pos x="36" y="14"/>
                    </a:cxn>
                    <a:cxn ang="0">
                      <a:pos x="32" y="11"/>
                    </a:cxn>
                    <a:cxn ang="0">
                      <a:pos x="28" y="7"/>
                    </a:cxn>
                    <a:cxn ang="0">
                      <a:pos x="30" y="5"/>
                    </a:cxn>
                    <a:cxn ang="0">
                      <a:pos x="32" y="9"/>
                    </a:cxn>
                    <a:cxn ang="0">
                      <a:pos x="34" y="5"/>
                    </a:cxn>
                    <a:cxn ang="0">
                      <a:pos x="33" y="3"/>
                    </a:cxn>
                    <a:cxn ang="0">
                      <a:pos x="31" y="2"/>
                    </a:cxn>
                    <a:cxn ang="0">
                      <a:pos x="28" y="0"/>
                    </a:cxn>
                    <a:cxn ang="0">
                      <a:pos x="24" y="1"/>
                    </a:cxn>
                    <a:cxn ang="0">
                      <a:pos x="23" y="2"/>
                    </a:cxn>
                    <a:cxn ang="0">
                      <a:pos x="25" y="4"/>
                    </a:cxn>
                    <a:cxn ang="0">
                      <a:pos x="25" y="7"/>
                    </a:cxn>
                    <a:cxn ang="0">
                      <a:pos x="22" y="5"/>
                    </a:cxn>
                    <a:cxn ang="0">
                      <a:pos x="19" y="3"/>
                    </a:cxn>
                  </a:cxnLst>
                  <a:rect l="0" t="0" r="r" b="b"/>
                  <a:pathLst>
                    <a:path w="85" h="90">
                      <a:moveTo>
                        <a:pt x="19" y="3"/>
                      </a:moveTo>
                      <a:lnTo>
                        <a:pt x="15" y="5"/>
                      </a:lnTo>
                      <a:lnTo>
                        <a:pt x="10" y="5"/>
                      </a:lnTo>
                      <a:lnTo>
                        <a:pt x="5" y="9"/>
                      </a:lnTo>
                      <a:lnTo>
                        <a:pt x="1" y="13"/>
                      </a:lnTo>
                      <a:lnTo>
                        <a:pt x="0" y="15"/>
                      </a:lnTo>
                      <a:lnTo>
                        <a:pt x="5" y="17"/>
                      </a:lnTo>
                      <a:lnTo>
                        <a:pt x="8" y="23"/>
                      </a:lnTo>
                      <a:lnTo>
                        <a:pt x="10" y="28"/>
                      </a:lnTo>
                      <a:lnTo>
                        <a:pt x="12" y="32"/>
                      </a:lnTo>
                      <a:lnTo>
                        <a:pt x="13" y="37"/>
                      </a:lnTo>
                      <a:lnTo>
                        <a:pt x="15" y="41"/>
                      </a:lnTo>
                      <a:lnTo>
                        <a:pt x="16" y="46"/>
                      </a:lnTo>
                      <a:lnTo>
                        <a:pt x="17" y="45"/>
                      </a:lnTo>
                      <a:lnTo>
                        <a:pt x="24" y="42"/>
                      </a:lnTo>
                      <a:lnTo>
                        <a:pt x="28" y="45"/>
                      </a:lnTo>
                      <a:lnTo>
                        <a:pt x="30" y="51"/>
                      </a:lnTo>
                      <a:lnTo>
                        <a:pt x="29" y="55"/>
                      </a:lnTo>
                      <a:lnTo>
                        <a:pt x="30" y="59"/>
                      </a:lnTo>
                      <a:lnTo>
                        <a:pt x="34" y="61"/>
                      </a:lnTo>
                      <a:lnTo>
                        <a:pt x="39" y="65"/>
                      </a:lnTo>
                      <a:lnTo>
                        <a:pt x="40" y="62"/>
                      </a:lnTo>
                      <a:lnTo>
                        <a:pt x="41" y="66"/>
                      </a:lnTo>
                      <a:lnTo>
                        <a:pt x="44" y="67"/>
                      </a:lnTo>
                      <a:lnTo>
                        <a:pt x="45" y="72"/>
                      </a:lnTo>
                      <a:lnTo>
                        <a:pt x="49" y="72"/>
                      </a:lnTo>
                      <a:lnTo>
                        <a:pt x="52" y="75"/>
                      </a:lnTo>
                      <a:lnTo>
                        <a:pt x="57" y="77"/>
                      </a:lnTo>
                      <a:lnTo>
                        <a:pt x="62" y="81"/>
                      </a:lnTo>
                      <a:lnTo>
                        <a:pt x="64" y="86"/>
                      </a:lnTo>
                      <a:lnTo>
                        <a:pt x="68" y="89"/>
                      </a:lnTo>
                      <a:lnTo>
                        <a:pt x="76" y="89"/>
                      </a:lnTo>
                      <a:lnTo>
                        <a:pt x="84" y="79"/>
                      </a:lnTo>
                      <a:lnTo>
                        <a:pt x="81" y="73"/>
                      </a:lnTo>
                      <a:lnTo>
                        <a:pt x="78" y="70"/>
                      </a:lnTo>
                      <a:lnTo>
                        <a:pt x="73" y="65"/>
                      </a:lnTo>
                      <a:lnTo>
                        <a:pt x="68" y="58"/>
                      </a:lnTo>
                      <a:lnTo>
                        <a:pt x="58" y="46"/>
                      </a:lnTo>
                      <a:lnTo>
                        <a:pt x="51" y="37"/>
                      </a:lnTo>
                      <a:lnTo>
                        <a:pt x="48" y="28"/>
                      </a:lnTo>
                      <a:lnTo>
                        <a:pt x="44" y="24"/>
                      </a:lnTo>
                      <a:lnTo>
                        <a:pt x="36" y="14"/>
                      </a:lnTo>
                      <a:lnTo>
                        <a:pt x="32" y="11"/>
                      </a:lnTo>
                      <a:lnTo>
                        <a:pt x="28" y="7"/>
                      </a:lnTo>
                      <a:lnTo>
                        <a:pt x="30" y="5"/>
                      </a:lnTo>
                      <a:lnTo>
                        <a:pt x="32" y="9"/>
                      </a:lnTo>
                      <a:lnTo>
                        <a:pt x="34" y="5"/>
                      </a:lnTo>
                      <a:lnTo>
                        <a:pt x="33" y="3"/>
                      </a:lnTo>
                      <a:lnTo>
                        <a:pt x="31" y="2"/>
                      </a:lnTo>
                      <a:lnTo>
                        <a:pt x="28" y="0"/>
                      </a:lnTo>
                      <a:lnTo>
                        <a:pt x="24" y="1"/>
                      </a:lnTo>
                      <a:lnTo>
                        <a:pt x="23" y="2"/>
                      </a:lnTo>
                      <a:lnTo>
                        <a:pt x="25" y="4"/>
                      </a:lnTo>
                      <a:lnTo>
                        <a:pt x="25" y="7"/>
                      </a:lnTo>
                      <a:lnTo>
                        <a:pt x="22" y="5"/>
                      </a:lnTo>
                      <a:lnTo>
                        <a:pt x="19" y="3"/>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47" name="Freeform 51"/>
                <p:cNvSpPr>
                  <a:spLocks/>
                </p:cNvSpPr>
                <p:nvPr/>
              </p:nvSpPr>
              <p:spPr bwMode="auto">
                <a:xfrm>
                  <a:off x="3422" y="1693"/>
                  <a:ext cx="135" cy="139"/>
                </a:xfrm>
                <a:custGeom>
                  <a:avLst/>
                  <a:gdLst/>
                  <a:ahLst/>
                  <a:cxnLst>
                    <a:cxn ang="0">
                      <a:pos x="16" y="1"/>
                    </a:cxn>
                    <a:cxn ang="0">
                      <a:pos x="11" y="0"/>
                    </a:cxn>
                    <a:cxn ang="0">
                      <a:pos x="11" y="2"/>
                    </a:cxn>
                    <a:cxn ang="0">
                      <a:pos x="6" y="3"/>
                    </a:cxn>
                    <a:cxn ang="0">
                      <a:pos x="11" y="5"/>
                    </a:cxn>
                    <a:cxn ang="0">
                      <a:pos x="4" y="8"/>
                    </a:cxn>
                    <a:cxn ang="0">
                      <a:pos x="8" y="11"/>
                    </a:cxn>
                    <a:cxn ang="0">
                      <a:pos x="4" y="12"/>
                    </a:cxn>
                    <a:cxn ang="0">
                      <a:pos x="1" y="14"/>
                    </a:cxn>
                    <a:cxn ang="0">
                      <a:pos x="0" y="20"/>
                    </a:cxn>
                    <a:cxn ang="0">
                      <a:pos x="6" y="17"/>
                    </a:cxn>
                    <a:cxn ang="0">
                      <a:pos x="9" y="18"/>
                    </a:cxn>
                    <a:cxn ang="0">
                      <a:pos x="11" y="14"/>
                    </a:cxn>
                    <a:cxn ang="0">
                      <a:pos x="11" y="11"/>
                    </a:cxn>
                    <a:cxn ang="0">
                      <a:pos x="13" y="10"/>
                    </a:cxn>
                    <a:cxn ang="0">
                      <a:pos x="18" y="8"/>
                    </a:cxn>
                    <a:cxn ang="0">
                      <a:pos x="16" y="4"/>
                    </a:cxn>
                    <a:cxn ang="0">
                      <a:pos x="16" y="1"/>
                    </a:cxn>
                  </a:cxnLst>
                  <a:rect l="0" t="0" r="r" b="b"/>
                  <a:pathLst>
                    <a:path w="19" h="21">
                      <a:moveTo>
                        <a:pt x="16" y="1"/>
                      </a:moveTo>
                      <a:lnTo>
                        <a:pt x="11" y="0"/>
                      </a:lnTo>
                      <a:lnTo>
                        <a:pt x="11" y="2"/>
                      </a:lnTo>
                      <a:lnTo>
                        <a:pt x="6" y="3"/>
                      </a:lnTo>
                      <a:lnTo>
                        <a:pt x="11" y="5"/>
                      </a:lnTo>
                      <a:lnTo>
                        <a:pt x="4" y="8"/>
                      </a:lnTo>
                      <a:lnTo>
                        <a:pt x="8" y="11"/>
                      </a:lnTo>
                      <a:lnTo>
                        <a:pt x="4" y="12"/>
                      </a:lnTo>
                      <a:lnTo>
                        <a:pt x="1" y="14"/>
                      </a:lnTo>
                      <a:lnTo>
                        <a:pt x="0" y="20"/>
                      </a:lnTo>
                      <a:lnTo>
                        <a:pt x="6" y="17"/>
                      </a:lnTo>
                      <a:lnTo>
                        <a:pt x="9" y="18"/>
                      </a:lnTo>
                      <a:lnTo>
                        <a:pt x="11" y="14"/>
                      </a:lnTo>
                      <a:lnTo>
                        <a:pt x="11" y="11"/>
                      </a:lnTo>
                      <a:lnTo>
                        <a:pt x="13" y="10"/>
                      </a:lnTo>
                      <a:lnTo>
                        <a:pt x="18" y="8"/>
                      </a:lnTo>
                      <a:lnTo>
                        <a:pt x="16" y="4"/>
                      </a:lnTo>
                      <a:lnTo>
                        <a:pt x="16" y="1"/>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48" name="Freeform 52"/>
                <p:cNvSpPr>
                  <a:spLocks/>
                </p:cNvSpPr>
                <p:nvPr/>
              </p:nvSpPr>
              <p:spPr bwMode="auto">
                <a:xfrm>
                  <a:off x="3562" y="2738"/>
                  <a:ext cx="124" cy="145"/>
                </a:xfrm>
                <a:custGeom>
                  <a:avLst/>
                  <a:gdLst/>
                  <a:ahLst/>
                  <a:cxnLst>
                    <a:cxn ang="0">
                      <a:pos x="9" y="0"/>
                    </a:cxn>
                    <a:cxn ang="0">
                      <a:pos x="4" y="0"/>
                    </a:cxn>
                    <a:cxn ang="0">
                      <a:pos x="3" y="3"/>
                    </a:cxn>
                    <a:cxn ang="0">
                      <a:pos x="3" y="9"/>
                    </a:cxn>
                    <a:cxn ang="0">
                      <a:pos x="0" y="11"/>
                    </a:cxn>
                    <a:cxn ang="0">
                      <a:pos x="0" y="18"/>
                    </a:cxn>
                    <a:cxn ang="0">
                      <a:pos x="4" y="21"/>
                    </a:cxn>
                    <a:cxn ang="0">
                      <a:pos x="10" y="21"/>
                    </a:cxn>
                    <a:cxn ang="0">
                      <a:pos x="17" y="18"/>
                    </a:cxn>
                    <a:cxn ang="0">
                      <a:pos x="17" y="14"/>
                    </a:cxn>
                    <a:cxn ang="0">
                      <a:pos x="15" y="5"/>
                    </a:cxn>
                    <a:cxn ang="0">
                      <a:pos x="10" y="3"/>
                    </a:cxn>
                    <a:cxn ang="0">
                      <a:pos x="9" y="0"/>
                    </a:cxn>
                  </a:cxnLst>
                  <a:rect l="0" t="0" r="r" b="b"/>
                  <a:pathLst>
                    <a:path w="18" h="22">
                      <a:moveTo>
                        <a:pt x="9" y="0"/>
                      </a:moveTo>
                      <a:lnTo>
                        <a:pt x="4" y="0"/>
                      </a:lnTo>
                      <a:lnTo>
                        <a:pt x="3" y="3"/>
                      </a:lnTo>
                      <a:lnTo>
                        <a:pt x="3" y="9"/>
                      </a:lnTo>
                      <a:lnTo>
                        <a:pt x="0" y="11"/>
                      </a:lnTo>
                      <a:lnTo>
                        <a:pt x="0" y="18"/>
                      </a:lnTo>
                      <a:lnTo>
                        <a:pt x="4" y="21"/>
                      </a:lnTo>
                      <a:lnTo>
                        <a:pt x="10" y="21"/>
                      </a:lnTo>
                      <a:lnTo>
                        <a:pt x="17" y="18"/>
                      </a:lnTo>
                      <a:lnTo>
                        <a:pt x="17" y="14"/>
                      </a:lnTo>
                      <a:lnTo>
                        <a:pt x="15" y="5"/>
                      </a:lnTo>
                      <a:lnTo>
                        <a:pt x="10" y="3"/>
                      </a:lnTo>
                      <a:lnTo>
                        <a:pt x="9" y="0"/>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49" name="Freeform 53"/>
                <p:cNvSpPr>
                  <a:spLocks/>
                </p:cNvSpPr>
                <p:nvPr/>
              </p:nvSpPr>
              <p:spPr bwMode="auto">
                <a:xfrm>
                  <a:off x="1766" y="1798"/>
                  <a:ext cx="1140" cy="1106"/>
                </a:xfrm>
                <a:custGeom>
                  <a:avLst/>
                  <a:gdLst/>
                  <a:ahLst/>
                  <a:cxnLst>
                    <a:cxn ang="0">
                      <a:pos x="47" y="78"/>
                    </a:cxn>
                    <a:cxn ang="0">
                      <a:pos x="43" y="97"/>
                    </a:cxn>
                    <a:cxn ang="0">
                      <a:pos x="26" y="104"/>
                    </a:cxn>
                    <a:cxn ang="0">
                      <a:pos x="14" y="103"/>
                    </a:cxn>
                    <a:cxn ang="0">
                      <a:pos x="2" y="104"/>
                    </a:cxn>
                    <a:cxn ang="0">
                      <a:pos x="2" y="122"/>
                    </a:cxn>
                    <a:cxn ang="0">
                      <a:pos x="6" y="133"/>
                    </a:cxn>
                    <a:cxn ang="0">
                      <a:pos x="8" y="126"/>
                    </a:cxn>
                    <a:cxn ang="0">
                      <a:pos x="22" y="133"/>
                    </a:cxn>
                    <a:cxn ang="0">
                      <a:pos x="33" y="143"/>
                    </a:cxn>
                    <a:cxn ang="0">
                      <a:pos x="41" y="150"/>
                    </a:cxn>
                    <a:cxn ang="0">
                      <a:pos x="65" y="158"/>
                    </a:cxn>
                    <a:cxn ang="0">
                      <a:pos x="91" y="166"/>
                    </a:cxn>
                    <a:cxn ang="0">
                      <a:pos x="107" y="160"/>
                    </a:cxn>
                    <a:cxn ang="0">
                      <a:pos x="95" y="142"/>
                    </a:cxn>
                    <a:cxn ang="0">
                      <a:pos x="87" y="135"/>
                    </a:cxn>
                    <a:cxn ang="0">
                      <a:pos x="89" y="123"/>
                    </a:cxn>
                    <a:cxn ang="0">
                      <a:pos x="87" y="104"/>
                    </a:cxn>
                    <a:cxn ang="0">
                      <a:pos x="81" y="88"/>
                    </a:cxn>
                    <a:cxn ang="0">
                      <a:pos x="81" y="85"/>
                    </a:cxn>
                    <a:cxn ang="0">
                      <a:pos x="75" y="75"/>
                    </a:cxn>
                    <a:cxn ang="0">
                      <a:pos x="76" y="65"/>
                    </a:cxn>
                    <a:cxn ang="0">
                      <a:pos x="82" y="60"/>
                    </a:cxn>
                    <a:cxn ang="0">
                      <a:pos x="89" y="42"/>
                    </a:cxn>
                    <a:cxn ang="0">
                      <a:pos x="94" y="52"/>
                    </a:cxn>
                    <a:cxn ang="0">
                      <a:pos x="95" y="62"/>
                    </a:cxn>
                    <a:cxn ang="0">
                      <a:pos x="94" y="67"/>
                    </a:cxn>
                    <a:cxn ang="0">
                      <a:pos x="107" y="72"/>
                    </a:cxn>
                    <a:cxn ang="0">
                      <a:pos x="120" y="79"/>
                    </a:cxn>
                    <a:cxn ang="0">
                      <a:pos x="126" y="83"/>
                    </a:cxn>
                    <a:cxn ang="0">
                      <a:pos x="131" y="87"/>
                    </a:cxn>
                    <a:cxn ang="0">
                      <a:pos x="140" y="72"/>
                    </a:cxn>
                    <a:cxn ang="0">
                      <a:pos x="146" y="69"/>
                    </a:cxn>
                    <a:cxn ang="0">
                      <a:pos x="151" y="56"/>
                    </a:cxn>
                    <a:cxn ang="0">
                      <a:pos x="145" y="61"/>
                    </a:cxn>
                    <a:cxn ang="0">
                      <a:pos x="136" y="61"/>
                    </a:cxn>
                    <a:cxn ang="0">
                      <a:pos x="126" y="61"/>
                    </a:cxn>
                    <a:cxn ang="0">
                      <a:pos x="140" y="53"/>
                    </a:cxn>
                    <a:cxn ang="0">
                      <a:pos x="152" y="46"/>
                    </a:cxn>
                    <a:cxn ang="0">
                      <a:pos x="154" y="32"/>
                    </a:cxn>
                    <a:cxn ang="0">
                      <a:pos x="165" y="17"/>
                    </a:cxn>
                    <a:cxn ang="0">
                      <a:pos x="165" y="4"/>
                    </a:cxn>
                    <a:cxn ang="0">
                      <a:pos x="162" y="2"/>
                    </a:cxn>
                    <a:cxn ang="0">
                      <a:pos x="148" y="18"/>
                    </a:cxn>
                    <a:cxn ang="0">
                      <a:pos x="127" y="21"/>
                    </a:cxn>
                    <a:cxn ang="0">
                      <a:pos x="114" y="13"/>
                    </a:cxn>
                    <a:cxn ang="0">
                      <a:pos x="93" y="18"/>
                    </a:cxn>
                    <a:cxn ang="0">
                      <a:pos x="84" y="28"/>
                    </a:cxn>
                    <a:cxn ang="0">
                      <a:pos x="78" y="47"/>
                    </a:cxn>
                    <a:cxn ang="0">
                      <a:pos x="71" y="60"/>
                    </a:cxn>
                    <a:cxn ang="0">
                      <a:pos x="69" y="72"/>
                    </a:cxn>
                  </a:cxnLst>
                  <a:rect l="0" t="0" r="r" b="b"/>
                  <a:pathLst>
                    <a:path w="172" h="167">
                      <a:moveTo>
                        <a:pt x="67" y="77"/>
                      </a:moveTo>
                      <a:lnTo>
                        <a:pt x="59" y="72"/>
                      </a:lnTo>
                      <a:lnTo>
                        <a:pt x="52" y="72"/>
                      </a:lnTo>
                      <a:lnTo>
                        <a:pt x="47" y="78"/>
                      </a:lnTo>
                      <a:lnTo>
                        <a:pt x="44" y="85"/>
                      </a:lnTo>
                      <a:lnTo>
                        <a:pt x="44" y="91"/>
                      </a:lnTo>
                      <a:lnTo>
                        <a:pt x="41" y="94"/>
                      </a:lnTo>
                      <a:lnTo>
                        <a:pt x="43" y="97"/>
                      </a:lnTo>
                      <a:lnTo>
                        <a:pt x="41" y="103"/>
                      </a:lnTo>
                      <a:lnTo>
                        <a:pt x="35" y="105"/>
                      </a:lnTo>
                      <a:lnTo>
                        <a:pt x="30" y="105"/>
                      </a:lnTo>
                      <a:lnTo>
                        <a:pt x="26" y="104"/>
                      </a:lnTo>
                      <a:lnTo>
                        <a:pt x="22" y="105"/>
                      </a:lnTo>
                      <a:lnTo>
                        <a:pt x="19" y="103"/>
                      </a:lnTo>
                      <a:lnTo>
                        <a:pt x="18" y="101"/>
                      </a:lnTo>
                      <a:lnTo>
                        <a:pt x="14" y="103"/>
                      </a:lnTo>
                      <a:lnTo>
                        <a:pt x="9" y="106"/>
                      </a:lnTo>
                      <a:lnTo>
                        <a:pt x="7" y="105"/>
                      </a:lnTo>
                      <a:lnTo>
                        <a:pt x="6" y="100"/>
                      </a:lnTo>
                      <a:lnTo>
                        <a:pt x="2" y="104"/>
                      </a:lnTo>
                      <a:lnTo>
                        <a:pt x="0" y="110"/>
                      </a:lnTo>
                      <a:lnTo>
                        <a:pt x="1" y="112"/>
                      </a:lnTo>
                      <a:lnTo>
                        <a:pt x="1" y="118"/>
                      </a:lnTo>
                      <a:lnTo>
                        <a:pt x="2" y="122"/>
                      </a:lnTo>
                      <a:lnTo>
                        <a:pt x="3" y="124"/>
                      </a:lnTo>
                      <a:lnTo>
                        <a:pt x="3" y="126"/>
                      </a:lnTo>
                      <a:lnTo>
                        <a:pt x="4" y="129"/>
                      </a:lnTo>
                      <a:lnTo>
                        <a:pt x="6" y="133"/>
                      </a:lnTo>
                      <a:lnTo>
                        <a:pt x="7" y="131"/>
                      </a:lnTo>
                      <a:lnTo>
                        <a:pt x="5" y="129"/>
                      </a:lnTo>
                      <a:lnTo>
                        <a:pt x="5" y="125"/>
                      </a:lnTo>
                      <a:lnTo>
                        <a:pt x="8" y="126"/>
                      </a:lnTo>
                      <a:lnTo>
                        <a:pt x="13" y="130"/>
                      </a:lnTo>
                      <a:lnTo>
                        <a:pt x="15" y="130"/>
                      </a:lnTo>
                      <a:lnTo>
                        <a:pt x="17" y="129"/>
                      </a:lnTo>
                      <a:lnTo>
                        <a:pt x="22" y="133"/>
                      </a:lnTo>
                      <a:lnTo>
                        <a:pt x="27" y="137"/>
                      </a:lnTo>
                      <a:lnTo>
                        <a:pt x="29" y="137"/>
                      </a:lnTo>
                      <a:lnTo>
                        <a:pt x="28" y="141"/>
                      </a:lnTo>
                      <a:lnTo>
                        <a:pt x="33" y="143"/>
                      </a:lnTo>
                      <a:lnTo>
                        <a:pt x="34" y="144"/>
                      </a:lnTo>
                      <a:lnTo>
                        <a:pt x="35" y="147"/>
                      </a:lnTo>
                      <a:lnTo>
                        <a:pt x="41" y="147"/>
                      </a:lnTo>
                      <a:lnTo>
                        <a:pt x="41" y="150"/>
                      </a:lnTo>
                      <a:lnTo>
                        <a:pt x="44" y="152"/>
                      </a:lnTo>
                      <a:lnTo>
                        <a:pt x="55" y="156"/>
                      </a:lnTo>
                      <a:lnTo>
                        <a:pt x="60" y="160"/>
                      </a:lnTo>
                      <a:lnTo>
                        <a:pt x="65" y="158"/>
                      </a:lnTo>
                      <a:lnTo>
                        <a:pt x="70" y="162"/>
                      </a:lnTo>
                      <a:lnTo>
                        <a:pt x="76" y="164"/>
                      </a:lnTo>
                      <a:lnTo>
                        <a:pt x="78" y="166"/>
                      </a:lnTo>
                      <a:lnTo>
                        <a:pt x="91" y="166"/>
                      </a:lnTo>
                      <a:lnTo>
                        <a:pt x="92" y="163"/>
                      </a:lnTo>
                      <a:lnTo>
                        <a:pt x="98" y="163"/>
                      </a:lnTo>
                      <a:lnTo>
                        <a:pt x="104" y="161"/>
                      </a:lnTo>
                      <a:lnTo>
                        <a:pt x="107" y="160"/>
                      </a:lnTo>
                      <a:lnTo>
                        <a:pt x="107" y="152"/>
                      </a:lnTo>
                      <a:lnTo>
                        <a:pt x="105" y="151"/>
                      </a:lnTo>
                      <a:lnTo>
                        <a:pt x="100" y="147"/>
                      </a:lnTo>
                      <a:lnTo>
                        <a:pt x="95" y="142"/>
                      </a:lnTo>
                      <a:lnTo>
                        <a:pt x="94" y="138"/>
                      </a:lnTo>
                      <a:lnTo>
                        <a:pt x="92" y="135"/>
                      </a:lnTo>
                      <a:lnTo>
                        <a:pt x="91" y="133"/>
                      </a:lnTo>
                      <a:lnTo>
                        <a:pt x="87" y="135"/>
                      </a:lnTo>
                      <a:lnTo>
                        <a:pt x="84" y="132"/>
                      </a:lnTo>
                      <a:lnTo>
                        <a:pt x="84" y="131"/>
                      </a:lnTo>
                      <a:lnTo>
                        <a:pt x="89" y="129"/>
                      </a:lnTo>
                      <a:lnTo>
                        <a:pt x="89" y="123"/>
                      </a:lnTo>
                      <a:lnTo>
                        <a:pt x="87" y="117"/>
                      </a:lnTo>
                      <a:lnTo>
                        <a:pt x="84" y="111"/>
                      </a:lnTo>
                      <a:lnTo>
                        <a:pt x="83" y="105"/>
                      </a:lnTo>
                      <a:lnTo>
                        <a:pt x="87" y="104"/>
                      </a:lnTo>
                      <a:lnTo>
                        <a:pt x="86" y="101"/>
                      </a:lnTo>
                      <a:lnTo>
                        <a:pt x="81" y="97"/>
                      </a:lnTo>
                      <a:lnTo>
                        <a:pt x="81" y="94"/>
                      </a:lnTo>
                      <a:lnTo>
                        <a:pt x="81" y="88"/>
                      </a:lnTo>
                      <a:lnTo>
                        <a:pt x="78" y="90"/>
                      </a:lnTo>
                      <a:lnTo>
                        <a:pt x="77" y="88"/>
                      </a:lnTo>
                      <a:lnTo>
                        <a:pt x="80" y="87"/>
                      </a:lnTo>
                      <a:lnTo>
                        <a:pt x="81" y="85"/>
                      </a:lnTo>
                      <a:lnTo>
                        <a:pt x="79" y="84"/>
                      </a:lnTo>
                      <a:lnTo>
                        <a:pt x="76" y="81"/>
                      </a:lnTo>
                      <a:lnTo>
                        <a:pt x="73" y="78"/>
                      </a:lnTo>
                      <a:lnTo>
                        <a:pt x="75" y="75"/>
                      </a:lnTo>
                      <a:lnTo>
                        <a:pt x="73" y="71"/>
                      </a:lnTo>
                      <a:lnTo>
                        <a:pt x="72" y="69"/>
                      </a:lnTo>
                      <a:lnTo>
                        <a:pt x="72" y="67"/>
                      </a:lnTo>
                      <a:lnTo>
                        <a:pt x="76" y="65"/>
                      </a:lnTo>
                      <a:lnTo>
                        <a:pt x="79" y="65"/>
                      </a:lnTo>
                      <a:lnTo>
                        <a:pt x="80" y="62"/>
                      </a:lnTo>
                      <a:lnTo>
                        <a:pt x="80" y="59"/>
                      </a:lnTo>
                      <a:lnTo>
                        <a:pt x="82" y="60"/>
                      </a:lnTo>
                      <a:lnTo>
                        <a:pt x="87" y="58"/>
                      </a:lnTo>
                      <a:lnTo>
                        <a:pt x="82" y="48"/>
                      </a:lnTo>
                      <a:lnTo>
                        <a:pt x="83" y="45"/>
                      </a:lnTo>
                      <a:lnTo>
                        <a:pt x="89" y="42"/>
                      </a:lnTo>
                      <a:lnTo>
                        <a:pt x="93" y="42"/>
                      </a:lnTo>
                      <a:lnTo>
                        <a:pt x="94" y="45"/>
                      </a:lnTo>
                      <a:lnTo>
                        <a:pt x="93" y="48"/>
                      </a:lnTo>
                      <a:lnTo>
                        <a:pt x="94" y="52"/>
                      </a:lnTo>
                      <a:lnTo>
                        <a:pt x="94" y="56"/>
                      </a:lnTo>
                      <a:lnTo>
                        <a:pt x="97" y="60"/>
                      </a:lnTo>
                      <a:lnTo>
                        <a:pt x="94" y="60"/>
                      </a:lnTo>
                      <a:lnTo>
                        <a:pt x="95" y="62"/>
                      </a:lnTo>
                      <a:lnTo>
                        <a:pt x="92" y="64"/>
                      </a:lnTo>
                      <a:lnTo>
                        <a:pt x="91" y="66"/>
                      </a:lnTo>
                      <a:lnTo>
                        <a:pt x="91" y="68"/>
                      </a:lnTo>
                      <a:lnTo>
                        <a:pt x="94" y="67"/>
                      </a:lnTo>
                      <a:lnTo>
                        <a:pt x="98" y="66"/>
                      </a:lnTo>
                      <a:lnTo>
                        <a:pt x="102" y="68"/>
                      </a:lnTo>
                      <a:lnTo>
                        <a:pt x="103" y="71"/>
                      </a:lnTo>
                      <a:lnTo>
                        <a:pt x="107" y="72"/>
                      </a:lnTo>
                      <a:lnTo>
                        <a:pt x="110" y="72"/>
                      </a:lnTo>
                      <a:lnTo>
                        <a:pt x="113" y="74"/>
                      </a:lnTo>
                      <a:lnTo>
                        <a:pt x="116" y="75"/>
                      </a:lnTo>
                      <a:lnTo>
                        <a:pt x="120" y="79"/>
                      </a:lnTo>
                      <a:lnTo>
                        <a:pt x="118" y="81"/>
                      </a:lnTo>
                      <a:lnTo>
                        <a:pt x="120" y="83"/>
                      </a:lnTo>
                      <a:lnTo>
                        <a:pt x="123" y="84"/>
                      </a:lnTo>
                      <a:lnTo>
                        <a:pt x="126" y="83"/>
                      </a:lnTo>
                      <a:lnTo>
                        <a:pt x="127" y="84"/>
                      </a:lnTo>
                      <a:lnTo>
                        <a:pt x="127" y="87"/>
                      </a:lnTo>
                      <a:lnTo>
                        <a:pt x="130" y="90"/>
                      </a:lnTo>
                      <a:lnTo>
                        <a:pt x="131" y="87"/>
                      </a:lnTo>
                      <a:lnTo>
                        <a:pt x="131" y="84"/>
                      </a:lnTo>
                      <a:lnTo>
                        <a:pt x="134" y="81"/>
                      </a:lnTo>
                      <a:lnTo>
                        <a:pt x="135" y="77"/>
                      </a:lnTo>
                      <a:lnTo>
                        <a:pt x="140" y="72"/>
                      </a:lnTo>
                      <a:lnTo>
                        <a:pt x="137" y="71"/>
                      </a:lnTo>
                      <a:lnTo>
                        <a:pt x="142" y="67"/>
                      </a:lnTo>
                      <a:lnTo>
                        <a:pt x="144" y="68"/>
                      </a:lnTo>
                      <a:lnTo>
                        <a:pt x="146" y="69"/>
                      </a:lnTo>
                      <a:lnTo>
                        <a:pt x="148" y="66"/>
                      </a:lnTo>
                      <a:lnTo>
                        <a:pt x="148" y="62"/>
                      </a:lnTo>
                      <a:lnTo>
                        <a:pt x="153" y="58"/>
                      </a:lnTo>
                      <a:lnTo>
                        <a:pt x="151" y="56"/>
                      </a:lnTo>
                      <a:lnTo>
                        <a:pt x="151" y="53"/>
                      </a:lnTo>
                      <a:lnTo>
                        <a:pt x="148" y="54"/>
                      </a:lnTo>
                      <a:lnTo>
                        <a:pt x="147" y="58"/>
                      </a:lnTo>
                      <a:lnTo>
                        <a:pt x="145" y="61"/>
                      </a:lnTo>
                      <a:lnTo>
                        <a:pt x="142" y="59"/>
                      </a:lnTo>
                      <a:lnTo>
                        <a:pt x="140" y="61"/>
                      </a:lnTo>
                      <a:lnTo>
                        <a:pt x="137" y="60"/>
                      </a:lnTo>
                      <a:lnTo>
                        <a:pt x="136" y="61"/>
                      </a:lnTo>
                      <a:lnTo>
                        <a:pt x="133" y="61"/>
                      </a:lnTo>
                      <a:lnTo>
                        <a:pt x="132" y="60"/>
                      </a:lnTo>
                      <a:lnTo>
                        <a:pt x="130" y="61"/>
                      </a:lnTo>
                      <a:lnTo>
                        <a:pt x="126" y="61"/>
                      </a:lnTo>
                      <a:lnTo>
                        <a:pt x="130" y="60"/>
                      </a:lnTo>
                      <a:lnTo>
                        <a:pt x="130" y="54"/>
                      </a:lnTo>
                      <a:lnTo>
                        <a:pt x="132" y="50"/>
                      </a:lnTo>
                      <a:lnTo>
                        <a:pt x="140" y="53"/>
                      </a:lnTo>
                      <a:lnTo>
                        <a:pt x="144" y="56"/>
                      </a:lnTo>
                      <a:lnTo>
                        <a:pt x="146" y="52"/>
                      </a:lnTo>
                      <a:lnTo>
                        <a:pt x="146" y="47"/>
                      </a:lnTo>
                      <a:lnTo>
                        <a:pt x="152" y="46"/>
                      </a:lnTo>
                      <a:lnTo>
                        <a:pt x="154" y="42"/>
                      </a:lnTo>
                      <a:lnTo>
                        <a:pt x="148" y="41"/>
                      </a:lnTo>
                      <a:lnTo>
                        <a:pt x="153" y="37"/>
                      </a:lnTo>
                      <a:lnTo>
                        <a:pt x="154" y="32"/>
                      </a:lnTo>
                      <a:lnTo>
                        <a:pt x="157" y="32"/>
                      </a:lnTo>
                      <a:lnTo>
                        <a:pt x="164" y="27"/>
                      </a:lnTo>
                      <a:lnTo>
                        <a:pt x="166" y="26"/>
                      </a:lnTo>
                      <a:lnTo>
                        <a:pt x="165" y="17"/>
                      </a:lnTo>
                      <a:lnTo>
                        <a:pt x="163" y="11"/>
                      </a:lnTo>
                      <a:lnTo>
                        <a:pt x="158" y="9"/>
                      </a:lnTo>
                      <a:lnTo>
                        <a:pt x="161" y="7"/>
                      </a:lnTo>
                      <a:lnTo>
                        <a:pt x="165" y="4"/>
                      </a:lnTo>
                      <a:lnTo>
                        <a:pt x="168" y="1"/>
                      </a:lnTo>
                      <a:lnTo>
                        <a:pt x="171" y="1"/>
                      </a:lnTo>
                      <a:lnTo>
                        <a:pt x="167" y="0"/>
                      </a:lnTo>
                      <a:lnTo>
                        <a:pt x="162" y="2"/>
                      </a:lnTo>
                      <a:lnTo>
                        <a:pt x="157" y="5"/>
                      </a:lnTo>
                      <a:lnTo>
                        <a:pt x="154" y="13"/>
                      </a:lnTo>
                      <a:lnTo>
                        <a:pt x="152" y="16"/>
                      </a:lnTo>
                      <a:lnTo>
                        <a:pt x="148" y="18"/>
                      </a:lnTo>
                      <a:lnTo>
                        <a:pt x="143" y="20"/>
                      </a:lnTo>
                      <a:lnTo>
                        <a:pt x="134" y="20"/>
                      </a:lnTo>
                      <a:lnTo>
                        <a:pt x="133" y="18"/>
                      </a:lnTo>
                      <a:lnTo>
                        <a:pt x="127" y="21"/>
                      </a:lnTo>
                      <a:lnTo>
                        <a:pt x="126" y="17"/>
                      </a:lnTo>
                      <a:lnTo>
                        <a:pt x="121" y="17"/>
                      </a:lnTo>
                      <a:lnTo>
                        <a:pt x="120" y="15"/>
                      </a:lnTo>
                      <a:lnTo>
                        <a:pt x="114" y="13"/>
                      </a:lnTo>
                      <a:lnTo>
                        <a:pt x="109" y="16"/>
                      </a:lnTo>
                      <a:lnTo>
                        <a:pt x="101" y="17"/>
                      </a:lnTo>
                      <a:lnTo>
                        <a:pt x="97" y="18"/>
                      </a:lnTo>
                      <a:lnTo>
                        <a:pt x="93" y="18"/>
                      </a:lnTo>
                      <a:lnTo>
                        <a:pt x="91" y="21"/>
                      </a:lnTo>
                      <a:lnTo>
                        <a:pt x="95" y="24"/>
                      </a:lnTo>
                      <a:lnTo>
                        <a:pt x="90" y="27"/>
                      </a:lnTo>
                      <a:lnTo>
                        <a:pt x="84" y="28"/>
                      </a:lnTo>
                      <a:lnTo>
                        <a:pt x="81" y="35"/>
                      </a:lnTo>
                      <a:lnTo>
                        <a:pt x="78" y="39"/>
                      </a:lnTo>
                      <a:lnTo>
                        <a:pt x="80" y="42"/>
                      </a:lnTo>
                      <a:lnTo>
                        <a:pt x="78" y="47"/>
                      </a:lnTo>
                      <a:lnTo>
                        <a:pt x="76" y="50"/>
                      </a:lnTo>
                      <a:lnTo>
                        <a:pt x="72" y="56"/>
                      </a:lnTo>
                      <a:lnTo>
                        <a:pt x="75" y="60"/>
                      </a:lnTo>
                      <a:lnTo>
                        <a:pt x="71" y="60"/>
                      </a:lnTo>
                      <a:lnTo>
                        <a:pt x="69" y="65"/>
                      </a:lnTo>
                      <a:lnTo>
                        <a:pt x="69" y="68"/>
                      </a:lnTo>
                      <a:lnTo>
                        <a:pt x="67" y="72"/>
                      </a:lnTo>
                      <a:lnTo>
                        <a:pt x="69" y="72"/>
                      </a:lnTo>
                      <a:lnTo>
                        <a:pt x="70" y="75"/>
                      </a:lnTo>
                      <a:lnTo>
                        <a:pt x="67" y="77"/>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50" name="Freeform 54"/>
                <p:cNvSpPr>
                  <a:spLocks/>
                </p:cNvSpPr>
                <p:nvPr/>
              </p:nvSpPr>
              <p:spPr bwMode="auto">
                <a:xfrm>
                  <a:off x="2715" y="1381"/>
                  <a:ext cx="1011" cy="1823"/>
                </a:xfrm>
                <a:custGeom>
                  <a:avLst/>
                  <a:gdLst/>
                  <a:ahLst/>
                  <a:cxnLst>
                    <a:cxn ang="0">
                      <a:pos x="80" y="182"/>
                    </a:cxn>
                    <a:cxn ang="0">
                      <a:pos x="99" y="191"/>
                    </a:cxn>
                    <a:cxn ang="0">
                      <a:pos x="113" y="186"/>
                    </a:cxn>
                    <a:cxn ang="0">
                      <a:pos x="113" y="215"/>
                    </a:cxn>
                    <a:cxn ang="0">
                      <a:pos x="113" y="234"/>
                    </a:cxn>
                    <a:cxn ang="0">
                      <a:pos x="104" y="262"/>
                    </a:cxn>
                    <a:cxn ang="0">
                      <a:pos x="72" y="270"/>
                    </a:cxn>
                    <a:cxn ang="0">
                      <a:pos x="59" y="251"/>
                    </a:cxn>
                    <a:cxn ang="0">
                      <a:pos x="48" y="234"/>
                    </a:cxn>
                    <a:cxn ang="0">
                      <a:pos x="8" y="224"/>
                    </a:cxn>
                    <a:cxn ang="0">
                      <a:pos x="4" y="203"/>
                    </a:cxn>
                    <a:cxn ang="0">
                      <a:pos x="27" y="190"/>
                    </a:cxn>
                    <a:cxn ang="0">
                      <a:pos x="52" y="190"/>
                    </a:cxn>
                    <a:cxn ang="0">
                      <a:pos x="72" y="181"/>
                    </a:cxn>
                    <a:cxn ang="0">
                      <a:pos x="60" y="174"/>
                    </a:cxn>
                    <a:cxn ang="0">
                      <a:pos x="71" y="161"/>
                    </a:cxn>
                    <a:cxn ang="0">
                      <a:pos x="57" y="176"/>
                    </a:cxn>
                    <a:cxn ang="0">
                      <a:pos x="46" y="174"/>
                    </a:cxn>
                    <a:cxn ang="0">
                      <a:pos x="44" y="179"/>
                    </a:cxn>
                    <a:cxn ang="0">
                      <a:pos x="27" y="186"/>
                    </a:cxn>
                    <a:cxn ang="0">
                      <a:pos x="25" y="172"/>
                    </a:cxn>
                    <a:cxn ang="0">
                      <a:pos x="22" y="162"/>
                    </a:cxn>
                    <a:cxn ang="0">
                      <a:pos x="36" y="146"/>
                    </a:cxn>
                    <a:cxn ang="0">
                      <a:pos x="50" y="134"/>
                    </a:cxn>
                    <a:cxn ang="0">
                      <a:pos x="46" y="114"/>
                    </a:cxn>
                    <a:cxn ang="0">
                      <a:pos x="46" y="97"/>
                    </a:cxn>
                    <a:cxn ang="0">
                      <a:pos x="25" y="85"/>
                    </a:cxn>
                    <a:cxn ang="0">
                      <a:pos x="42" y="69"/>
                    </a:cxn>
                    <a:cxn ang="0">
                      <a:pos x="42" y="78"/>
                    </a:cxn>
                    <a:cxn ang="0">
                      <a:pos x="62" y="74"/>
                    </a:cxn>
                    <a:cxn ang="0">
                      <a:pos x="68" y="65"/>
                    </a:cxn>
                    <a:cxn ang="0">
                      <a:pos x="81" y="57"/>
                    </a:cxn>
                    <a:cxn ang="0">
                      <a:pos x="95" y="68"/>
                    </a:cxn>
                    <a:cxn ang="0">
                      <a:pos x="115" y="81"/>
                    </a:cxn>
                    <a:cxn ang="0">
                      <a:pos x="130" y="85"/>
                    </a:cxn>
                    <a:cxn ang="0">
                      <a:pos x="138" y="77"/>
                    </a:cxn>
                    <a:cxn ang="0">
                      <a:pos x="124" y="58"/>
                    </a:cxn>
                    <a:cxn ang="0">
                      <a:pos x="99" y="19"/>
                    </a:cxn>
                    <a:cxn ang="0">
                      <a:pos x="91" y="0"/>
                    </a:cxn>
                    <a:cxn ang="0">
                      <a:pos x="108" y="11"/>
                    </a:cxn>
                    <a:cxn ang="0">
                      <a:pos x="123" y="36"/>
                    </a:cxn>
                    <a:cxn ang="0">
                      <a:pos x="130" y="50"/>
                    </a:cxn>
                    <a:cxn ang="0">
                      <a:pos x="141" y="70"/>
                    </a:cxn>
                    <a:cxn ang="0">
                      <a:pos x="144" y="70"/>
                    </a:cxn>
                    <a:cxn ang="0">
                      <a:pos x="146" y="65"/>
                    </a:cxn>
                    <a:cxn ang="0">
                      <a:pos x="138" y="103"/>
                    </a:cxn>
                    <a:cxn ang="0">
                      <a:pos x="125" y="99"/>
                    </a:cxn>
                    <a:cxn ang="0">
                      <a:pos x="117" y="117"/>
                    </a:cxn>
                    <a:cxn ang="0">
                      <a:pos x="132" y="130"/>
                    </a:cxn>
                    <a:cxn ang="0">
                      <a:pos x="134" y="137"/>
                    </a:cxn>
                    <a:cxn ang="0">
                      <a:pos x="115" y="145"/>
                    </a:cxn>
                    <a:cxn ang="0">
                      <a:pos x="103" y="155"/>
                    </a:cxn>
                    <a:cxn ang="0">
                      <a:pos x="89" y="169"/>
                    </a:cxn>
                    <a:cxn ang="0">
                      <a:pos x="108" y="166"/>
                    </a:cxn>
                  </a:cxnLst>
                  <a:rect l="0" t="0" r="r" b="b"/>
                  <a:pathLst>
                    <a:path w="152" h="275">
                      <a:moveTo>
                        <a:pt x="103" y="183"/>
                      </a:moveTo>
                      <a:lnTo>
                        <a:pt x="100" y="189"/>
                      </a:lnTo>
                      <a:lnTo>
                        <a:pt x="93" y="186"/>
                      </a:lnTo>
                      <a:lnTo>
                        <a:pt x="89" y="186"/>
                      </a:lnTo>
                      <a:lnTo>
                        <a:pt x="85" y="183"/>
                      </a:lnTo>
                      <a:lnTo>
                        <a:pt x="80" y="182"/>
                      </a:lnTo>
                      <a:lnTo>
                        <a:pt x="76" y="183"/>
                      </a:lnTo>
                      <a:lnTo>
                        <a:pt x="71" y="185"/>
                      </a:lnTo>
                      <a:lnTo>
                        <a:pt x="80" y="190"/>
                      </a:lnTo>
                      <a:lnTo>
                        <a:pt x="88" y="190"/>
                      </a:lnTo>
                      <a:lnTo>
                        <a:pt x="92" y="191"/>
                      </a:lnTo>
                      <a:lnTo>
                        <a:pt x="99" y="191"/>
                      </a:lnTo>
                      <a:lnTo>
                        <a:pt x="103" y="190"/>
                      </a:lnTo>
                      <a:lnTo>
                        <a:pt x="108" y="181"/>
                      </a:lnTo>
                      <a:lnTo>
                        <a:pt x="109" y="179"/>
                      </a:lnTo>
                      <a:lnTo>
                        <a:pt x="110" y="181"/>
                      </a:lnTo>
                      <a:lnTo>
                        <a:pt x="111" y="184"/>
                      </a:lnTo>
                      <a:lnTo>
                        <a:pt x="113" y="186"/>
                      </a:lnTo>
                      <a:lnTo>
                        <a:pt x="113" y="191"/>
                      </a:lnTo>
                      <a:lnTo>
                        <a:pt x="115" y="196"/>
                      </a:lnTo>
                      <a:lnTo>
                        <a:pt x="112" y="204"/>
                      </a:lnTo>
                      <a:lnTo>
                        <a:pt x="109" y="210"/>
                      </a:lnTo>
                      <a:lnTo>
                        <a:pt x="110" y="214"/>
                      </a:lnTo>
                      <a:lnTo>
                        <a:pt x="113" y="215"/>
                      </a:lnTo>
                      <a:lnTo>
                        <a:pt x="116" y="215"/>
                      </a:lnTo>
                      <a:lnTo>
                        <a:pt x="117" y="218"/>
                      </a:lnTo>
                      <a:lnTo>
                        <a:pt x="120" y="223"/>
                      </a:lnTo>
                      <a:lnTo>
                        <a:pt x="119" y="225"/>
                      </a:lnTo>
                      <a:lnTo>
                        <a:pt x="114" y="229"/>
                      </a:lnTo>
                      <a:lnTo>
                        <a:pt x="113" y="234"/>
                      </a:lnTo>
                      <a:lnTo>
                        <a:pt x="116" y="237"/>
                      </a:lnTo>
                      <a:lnTo>
                        <a:pt x="116" y="241"/>
                      </a:lnTo>
                      <a:lnTo>
                        <a:pt x="114" y="243"/>
                      </a:lnTo>
                      <a:lnTo>
                        <a:pt x="115" y="251"/>
                      </a:lnTo>
                      <a:lnTo>
                        <a:pt x="111" y="255"/>
                      </a:lnTo>
                      <a:lnTo>
                        <a:pt x="104" y="262"/>
                      </a:lnTo>
                      <a:lnTo>
                        <a:pt x="99" y="265"/>
                      </a:lnTo>
                      <a:lnTo>
                        <a:pt x="93" y="269"/>
                      </a:lnTo>
                      <a:lnTo>
                        <a:pt x="84" y="274"/>
                      </a:lnTo>
                      <a:lnTo>
                        <a:pt x="79" y="272"/>
                      </a:lnTo>
                      <a:lnTo>
                        <a:pt x="77" y="271"/>
                      </a:lnTo>
                      <a:lnTo>
                        <a:pt x="72" y="270"/>
                      </a:lnTo>
                      <a:lnTo>
                        <a:pt x="70" y="266"/>
                      </a:lnTo>
                      <a:lnTo>
                        <a:pt x="68" y="262"/>
                      </a:lnTo>
                      <a:lnTo>
                        <a:pt x="65" y="259"/>
                      </a:lnTo>
                      <a:lnTo>
                        <a:pt x="60" y="255"/>
                      </a:lnTo>
                      <a:lnTo>
                        <a:pt x="58" y="252"/>
                      </a:lnTo>
                      <a:lnTo>
                        <a:pt x="59" y="251"/>
                      </a:lnTo>
                      <a:lnTo>
                        <a:pt x="60" y="248"/>
                      </a:lnTo>
                      <a:lnTo>
                        <a:pt x="61" y="246"/>
                      </a:lnTo>
                      <a:lnTo>
                        <a:pt x="58" y="244"/>
                      </a:lnTo>
                      <a:lnTo>
                        <a:pt x="55" y="239"/>
                      </a:lnTo>
                      <a:lnTo>
                        <a:pt x="51" y="238"/>
                      </a:lnTo>
                      <a:lnTo>
                        <a:pt x="48" y="234"/>
                      </a:lnTo>
                      <a:lnTo>
                        <a:pt x="45" y="228"/>
                      </a:lnTo>
                      <a:lnTo>
                        <a:pt x="38" y="228"/>
                      </a:lnTo>
                      <a:lnTo>
                        <a:pt x="33" y="230"/>
                      </a:lnTo>
                      <a:lnTo>
                        <a:pt x="19" y="230"/>
                      </a:lnTo>
                      <a:lnTo>
                        <a:pt x="12" y="228"/>
                      </a:lnTo>
                      <a:lnTo>
                        <a:pt x="8" y="224"/>
                      </a:lnTo>
                      <a:lnTo>
                        <a:pt x="4" y="221"/>
                      </a:lnTo>
                      <a:lnTo>
                        <a:pt x="1" y="212"/>
                      </a:lnTo>
                      <a:lnTo>
                        <a:pt x="0" y="210"/>
                      </a:lnTo>
                      <a:lnTo>
                        <a:pt x="3" y="210"/>
                      </a:lnTo>
                      <a:lnTo>
                        <a:pt x="3" y="206"/>
                      </a:lnTo>
                      <a:lnTo>
                        <a:pt x="4" y="203"/>
                      </a:lnTo>
                      <a:lnTo>
                        <a:pt x="7" y="201"/>
                      </a:lnTo>
                      <a:lnTo>
                        <a:pt x="11" y="196"/>
                      </a:lnTo>
                      <a:lnTo>
                        <a:pt x="14" y="194"/>
                      </a:lnTo>
                      <a:lnTo>
                        <a:pt x="18" y="192"/>
                      </a:lnTo>
                      <a:lnTo>
                        <a:pt x="22" y="189"/>
                      </a:lnTo>
                      <a:lnTo>
                        <a:pt x="27" y="190"/>
                      </a:lnTo>
                      <a:lnTo>
                        <a:pt x="34" y="185"/>
                      </a:lnTo>
                      <a:lnTo>
                        <a:pt x="38" y="185"/>
                      </a:lnTo>
                      <a:lnTo>
                        <a:pt x="44" y="184"/>
                      </a:lnTo>
                      <a:lnTo>
                        <a:pt x="44" y="186"/>
                      </a:lnTo>
                      <a:lnTo>
                        <a:pt x="46" y="189"/>
                      </a:lnTo>
                      <a:lnTo>
                        <a:pt x="52" y="190"/>
                      </a:lnTo>
                      <a:lnTo>
                        <a:pt x="59" y="185"/>
                      </a:lnTo>
                      <a:lnTo>
                        <a:pt x="65" y="184"/>
                      </a:lnTo>
                      <a:lnTo>
                        <a:pt x="67" y="184"/>
                      </a:lnTo>
                      <a:lnTo>
                        <a:pt x="68" y="182"/>
                      </a:lnTo>
                      <a:lnTo>
                        <a:pt x="68" y="183"/>
                      </a:lnTo>
                      <a:lnTo>
                        <a:pt x="72" y="181"/>
                      </a:lnTo>
                      <a:lnTo>
                        <a:pt x="72" y="178"/>
                      </a:lnTo>
                      <a:lnTo>
                        <a:pt x="71" y="174"/>
                      </a:lnTo>
                      <a:lnTo>
                        <a:pt x="68" y="175"/>
                      </a:lnTo>
                      <a:lnTo>
                        <a:pt x="63" y="177"/>
                      </a:lnTo>
                      <a:lnTo>
                        <a:pt x="61" y="176"/>
                      </a:lnTo>
                      <a:lnTo>
                        <a:pt x="60" y="174"/>
                      </a:lnTo>
                      <a:lnTo>
                        <a:pt x="62" y="171"/>
                      </a:lnTo>
                      <a:lnTo>
                        <a:pt x="66" y="169"/>
                      </a:lnTo>
                      <a:lnTo>
                        <a:pt x="70" y="168"/>
                      </a:lnTo>
                      <a:lnTo>
                        <a:pt x="71" y="168"/>
                      </a:lnTo>
                      <a:lnTo>
                        <a:pt x="73" y="162"/>
                      </a:lnTo>
                      <a:lnTo>
                        <a:pt x="71" y="161"/>
                      </a:lnTo>
                      <a:lnTo>
                        <a:pt x="66" y="165"/>
                      </a:lnTo>
                      <a:lnTo>
                        <a:pt x="59" y="165"/>
                      </a:lnTo>
                      <a:lnTo>
                        <a:pt x="60" y="168"/>
                      </a:lnTo>
                      <a:lnTo>
                        <a:pt x="58" y="169"/>
                      </a:lnTo>
                      <a:lnTo>
                        <a:pt x="58" y="174"/>
                      </a:lnTo>
                      <a:lnTo>
                        <a:pt x="57" y="176"/>
                      </a:lnTo>
                      <a:lnTo>
                        <a:pt x="59" y="178"/>
                      </a:lnTo>
                      <a:lnTo>
                        <a:pt x="59" y="181"/>
                      </a:lnTo>
                      <a:lnTo>
                        <a:pt x="56" y="181"/>
                      </a:lnTo>
                      <a:lnTo>
                        <a:pt x="54" y="179"/>
                      </a:lnTo>
                      <a:lnTo>
                        <a:pt x="50" y="174"/>
                      </a:lnTo>
                      <a:lnTo>
                        <a:pt x="46" y="174"/>
                      </a:lnTo>
                      <a:lnTo>
                        <a:pt x="42" y="172"/>
                      </a:lnTo>
                      <a:lnTo>
                        <a:pt x="46" y="177"/>
                      </a:lnTo>
                      <a:lnTo>
                        <a:pt x="50" y="177"/>
                      </a:lnTo>
                      <a:lnTo>
                        <a:pt x="51" y="179"/>
                      </a:lnTo>
                      <a:lnTo>
                        <a:pt x="49" y="181"/>
                      </a:lnTo>
                      <a:lnTo>
                        <a:pt x="44" y="179"/>
                      </a:lnTo>
                      <a:lnTo>
                        <a:pt x="40" y="178"/>
                      </a:lnTo>
                      <a:lnTo>
                        <a:pt x="38" y="179"/>
                      </a:lnTo>
                      <a:lnTo>
                        <a:pt x="35" y="179"/>
                      </a:lnTo>
                      <a:lnTo>
                        <a:pt x="34" y="183"/>
                      </a:lnTo>
                      <a:lnTo>
                        <a:pt x="29" y="184"/>
                      </a:lnTo>
                      <a:lnTo>
                        <a:pt x="27" y="186"/>
                      </a:lnTo>
                      <a:lnTo>
                        <a:pt x="23" y="186"/>
                      </a:lnTo>
                      <a:lnTo>
                        <a:pt x="19" y="185"/>
                      </a:lnTo>
                      <a:lnTo>
                        <a:pt x="19" y="177"/>
                      </a:lnTo>
                      <a:lnTo>
                        <a:pt x="24" y="177"/>
                      </a:lnTo>
                      <a:lnTo>
                        <a:pt x="27" y="175"/>
                      </a:lnTo>
                      <a:lnTo>
                        <a:pt x="25" y="172"/>
                      </a:lnTo>
                      <a:lnTo>
                        <a:pt x="25" y="170"/>
                      </a:lnTo>
                      <a:lnTo>
                        <a:pt x="25" y="165"/>
                      </a:lnTo>
                      <a:lnTo>
                        <a:pt x="25" y="163"/>
                      </a:lnTo>
                      <a:lnTo>
                        <a:pt x="24" y="168"/>
                      </a:lnTo>
                      <a:lnTo>
                        <a:pt x="20" y="166"/>
                      </a:lnTo>
                      <a:lnTo>
                        <a:pt x="22" y="162"/>
                      </a:lnTo>
                      <a:lnTo>
                        <a:pt x="25" y="161"/>
                      </a:lnTo>
                      <a:lnTo>
                        <a:pt x="25" y="158"/>
                      </a:lnTo>
                      <a:lnTo>
                        <a:pt x="27" y="155"/>
                      </a:lnTo>
                      <a:lnTo>
                        <a:pt x="30" y="152"/>
                      </a:lnTo>
                      <a:lnTo>
                        <a:pt x="33" y="151"/>
                      </a:lnTo>
                      <a:lnTo>
                        <a:pt x="36" y="146"/>
                      </a:lnTo>
                      <a:lnTo>
                        <a:pt x="37" y="142"/>
                      </a:lnTo>
                      <a:lnTo>
                        <a:pt x="37" y="138"/>
                      </a:lnTo>
                      <a:lnTo>
                        <a:pt x="40" y="134"/>
                      </a:lnTo>
                      <a:lnTo>
                        <a:pt x="45" y="136"/>
                      </a:lnTo>
                      <a:lnTo>
                        <a:pt x="48" y="136"/>
                      </a:lnTo>
                      <a:lnTo>
                        <a:pt x="50" y="134"/>
                      </a:lnTo>
                      <a:lnTo>
                        <a:pt x="52" y="129"/>
                      </a:lnTo>
                      <a:lnTo>
                        <a:pt x="52" y="125"/>
                      </a:lnTo>
                      <a:lnTo>
                        <a:pt x="49" y="121"/>
                      </a:lnTo>
                      <a:lnTo>
                        <a:pt x="51" y="118"/>
                      </a:lnTo>
                      <a:lnTo>
                        <a:pt x="48" y="117"/>
                      </a:lnTo>
                      <a:lnTo>
                        <a:pt x="46" y="114"/>
                      </a:lnTo>
                      <a:lnTo>
                        <a:pt x="47" y="112"/>
                      </a:lnTo>
                      <a:lnTo>
                        <a:pt x="44" y="111"/>
                      </a:lnTo>
                      <a:lnTo>
                        <a:pt x="45" y="110"/>
                      </a:lnTo>
                      <a:lnTo>
                        <a:pt x="49" y="107"/>
                      </a:lnTo>
                      <a:lnTo>
                        <a:pt x="46" y="101"/>
                      </a:lnTo>
                      <a:lnTo>
                        <a:pt x="46" y="97"/>
                      </a:lnTo>
                      <a:lnTo>
                        <a:pt x="39" y="94"/>
                      </a:lnTo>
                      <a:lnTo>
                        <a:pt x="35" y="91"/>
                      </a:lnTo>
                      <a:lnTo>
                        <a:pt x="33" y="90"/>
                      </a:lnTo>
                      <a:lnTo>
                        <a:pt x="29" y="88"/>
                      </a:lnTo>
                      <a:lnTo>
                        <a:pt x="26" y="88"/>
                      </a:lnTo>
                      <a:lnTo>
                        <a:pt x="25" y="85"/>
                      </a:lnTo>
                      <a:lnTo>
                        <a:pt x="25" y="82"/>
                      </a:lnTo>
                      <a:lnTo>
                        <a:pt x="29" y="79"/>
                      </a:lnTo>
                      <a:lnTo>
                        <a:pt x="29" y="75"/>
                      </a:lnTo>
                      <a:lnTo>
                        <a:pt x="34" y="74"/>
                      </a:lnTo>
                      <a:lnTo>
                        <a:pt x="39" y="74"/>
                      </a:lnTo>
                      <a:lnTo>
                        <a:pt x="42" y="69"/>
                      </a:lnTo>
                      <a:lnTo>
                        <a:pt x="48" y="67"/>
                      </a:lnTo>
                      <a:lnTo>
                        <a:pt x="50" y="70"/>
                      </a:lnTo>
                      <a:lnTo>
                        <a:pt x="46" y="74"/>
                      </a:lnTo>
                      <a:lnTo>
                        <a:pt x="41" y="74"/>
                      </a:lnTo>
                      <a:lnTo>
                        <a:pt x="39" y="78"/>
                      </a:lnTo>
                      <a:lnTo>
                        <a:pt x="42" y="78"/>
                      </a:lnTo>
                      <a:lnTo>
                        <a:pt x="46" y="76"/>
                      </a:lnTo>
                      <a:lnTo>
                        <a:pt x="49" y="75"/>
                      </a:lnTo>
                      <a:lnTo>
                        <a:pt x="52" y="79"/>
                      </a:lnTo>
                      <a:lnTo>
                        <a:pt x="59" y="79"/>
                      </a:lnTo>
                      <a:lnTo>
                        <a:pt x="59" y="76"/>
                      </a:lnTo>
                      <a:lnTo>
                        <a:pt x="62" y="74"/>
                      </a:lnTo>
                      <a:lnTo>
                        <a:pt x="66" y="71"/>
                      </a:lnTo>
                      <a:lnTo>
                        <a:pt x="70" y="69"/>
                      </a:lnTo>
                      <a:lnTo>
                        <a:pt x="72" y="68"/>
                      </a:lnTo>
                      <a:lnTo>
                        <a:pt x="76" y="64"/>
                      </a:lnTo>
                      <a:lnTo>
                        <a:pt x="73" y="62"/>
                      </a:lnTo>
                      <a:lnTo>
                        <a:pt x="68" y="65"/>
                      </a:lnTo>
                      <a:lnTo>
                        <a:pt x="63" y="69"/>
                      </a:lnTo>
                      <a:lnTo>
                        <a:pt x="63" y="63"/>
                      </a:lnTo>
                      <a:lnTo>
                        <a:pt x="69" y="63"/>
                      </a:lnTo>
                      <a:lnTo>
                        <a:pt x="71" y="58"/>
                      </a:lnTo>
                      <a:lnTo>
                        <a:pt x="76" y="57"/>
                      </a:lnTo>
                      <a:lnTo>
                        <a:pt x="81" y="57"/>
                      </a:lnTo>
                      <a:lnTo>
                        <a:pt x="82" y="58"/>
                      </a:lnTo>
                      <a:lnTo>
                        <a:pt x="84" y="56"/>
                      </a:lnTo>
                      <a:lnTo>
                        <a:pt x="88" y="55"/>
                      </a:lnTo>
                      <a:lnTo>
                        <a:pt x="90" y="58"/>
                      </a:lnTo>
                      <a:lnTo>
                        <a:pt x="93" y="61"/>
                      </a:lnTo>
                      <a:lnTo>
                        <a:pt x="95" y="68"/>
                      </a:lnTo>
                      <a:lnTo>
                        <a:pt x="99" y="71"/>
                      </a:lnTo>
                      <a:lnTo>
                        <a:pt x="103" y="72"/>
                      </a:lnTo>
                      <a:lnTo>
                        <a:pt x="108" y="74"/>
                      </a:lnTo>
                      <a:lnTo>
                        <a:pt x="110" y="79"/>
                      </a:lnTo>
                      <a:lnTo>
                        <a:pt x="113" y="81"/>
                      </a:lnTo>
                      <a:lnTo>
                        <a:pt x="115" y="81"/>
                      </a:lnTo>
                      <a:lnTo>
                        <a:pt x="116" y="85"/>
                      </a:lnTo>
                      <a:lnTo>
                        <a:pt x="120" y="82"/>
                      </a:lnTo>
                      <a:lnTo>
                        <a:pt x="123" y="81"/>
                      </a:lnTo>
                      <a:lnTo>
                        <a:pt x="126" y="83"/>
                      </a:lnTo>
                      <a:lnTo>
                        <a:pt x="130" y="83"/>
                      </a:lnTo>
                      <a:lnTo>
                        <a:pt x="130" y="85"/>
                      </a:lnTo>
                      <a:lnTo>
                        <a:pt x="128" y="90"/>
                      </a:lnTo>
                      <a:lnTo>
                        <a:pt x="126" y="94"/>
                      </a:lnTo>
                      <a:lnTo>
                        <a:pt x="131" y="94"/>
                      </a:lnTo>
                      <a:lnTo>
                        <a:pt x="134" y="91"/>
                      </a:lnTo>
                      <a:lnTo>
                        <a:pt x="136" y="83"/>
                      </a:lnTo>
                      <a:lnTo>
                        <a:pt x="138" y="77"/>
                      </a:lnTo>
                      <a:lnTo>
                        <a:pt x="133" y="69"/>
                      </a:lnTo>
                      <a:lnTo>
                        <a:pt x="127" y="67"/>
                      </a:lnTo>
                      <a:lnTo>
                        <a:pt x="125" y="64"/>
                      </a:lnTo>
                      <a:lnTo>
                        <a:pt x="123" y="63"/>
                      </a:lnTo>
                      <a:lnTo>
                        <a:pt x="124" y="59"/>
                      </a:lnTo>
                      <a:lnTo>
                        <a:pt x="124" y="58"/>
                      </a:lnTo>
                      <a:lnTo>
                        <a:pt x="127" y="56"/>
                      </a:lnTo>
                      <a:lnTo>
                        <a:pt x="125" y="50"/>
                      </a:lnTo>
                      <a:lnTo>
                        <a:pt x="120" y="42"/>
                      </a:lnTo>
                      <a:lnTo>
                        <a:pt x="111" y="32"/>
                      </a:lnTo>
                      <a:lnTo>
                        <a:pt x="104" y="24"/>
                      </a:lnTo>
                      <a:lnTo>
                        <a:pt x="99" y="19"/>
                      </a:lnTo>
                      <a:lnTo>
                        <a:pt x="98" y="15"/>
                      </a:lnTo>
                      <a:lnTo>
                        <a:pt x="94" y="8"/>
                      </a:lnTo>
                      <a:lnTo>
                        <a:pt x="90" y="3"/>
                      </a:lnTo>
                      <a:lnTo>
                        <a:pt x="95" y="5"/>
                      </a:lnTo>
                      <a:lnTo>
                        <a:pt x="94" y="3"/>
                      </a:lnTo>
                      <a:lnTo>
                        <a:pt x="91" y="0"/>
                      </a:lnTo>
                      <a:lnTo>
                        <a:pt x="96" y="0"/>
                      </a:lnTo>
                      <a:lnTo>
                        <a:pt x="101" y="4"/>
                      </a:lnTo>
                      <a:lnTo>
                        <a:pt x="103" y="10"/>
                      </a:lnTo>
                      <a:lnTo>
                        <a:pt x="103" y="7"/>
                      </a:lnTo>
                      <a:lnTo>
                        <a:pt x="105" y="9"/>
                      </a:lnTo>
                      <a:lnTo>
                        <a:pt x="108" y="11"/>
                      </a:lnTo>
                      <a:lnTo>
                        <a:pt x="109" y="14"/>
                      </a:lnTo>
                      <a:lnTo>
                        <a:pt x="110" y="19"/>
                      </a:lnTo>
                      <a:lnTo>
                        <a:pt x="115" y="27"/>
                      </a:lnTo>
                      <a:lnTo>
                        <a:pt x="117" y="29"/>
                      </a:lnTo>
                      <a:lnTo>
                        <a:pt x="116" y="34"/>
                      </a:lnTo>
                      <a:lnTo>
                        <a:pt x="123" y="36"/>
                      </a:lnTo>
                      <a:lnTo>
                        <a:pt x="123" y="37"/>
                      </a:lnTo>
                      <a:lnTo>
                        <a:pt x="125" y="38"/>
                      </a:lnTo>
                      <a:lnTo>
                        <a:pt x="124" y="44"/>
                      </a:lnTo>
                      <a:lnTo>
                        <a:pt x="127" y="47"/>
                      </a:lnTo>
                      <a:lnTo>
                        <a:pt x="131" y="45"/>
                      </a:lnTo>
                      <a:lnTo>
                        <a:pt x="130" y="50"/>
                      </a:lnTo>
                      <a:lnTo>
                        <a:pt x="137" y="50"/>
                      </a:lnTo>
                      <a:lnTo>
                        <a:pt x="134" y="51"/>
                      </a:lnTo>
                      <a:lnTo>
                        <a:pt x="134" y="56"/>
                      </a:lnTo>
                      <a:lnTo>
                        <a:pt x="137" y="59"/>
                      </a:lnTo>
                      <a:lnTo>
                        <a:pt x="139" y="65"/>
                      </a:lnTo>
                      <a:lnTo>
                        <a:pt x="141" y="70"/>
                      </a:lnTo>
                      <a:lnTo>
                        <a:pt x="141" y="72"/>
                      </a:lnTo>
                      <a:lnTo>
                        <a:pt x="144" y="77"/>
                      </a:lnTo>
                      <a:lnTo>
                        <a:pt x="143" y="83"/>
                      </a:lnTo>
                      <a:lnTo>
                        <a:pt x="146" y="81"/>
                      </a:lnTo>
                      <a:lnTo>
                        <a:pt x="145" y="76"/>
                      </a:lnTo>
                      <a:lnTo>
                        <a:pt x="144" y="70"/>
                      </a:lnTo>
                      <a:lnTo>
                        <a:pt x="143" y="64"/>
                      </a:lnTo>
                      <a:lnTo>
                        <a:pt x="142" y="62"/>
                      </a:lnTo>
                      <a:lnTo>
                        <a:pt x="142" y="56"/>
                      </a:lnTo>
                      <a:lnTo>
                        <a:pt x="145" y="58"/>
                      </a:lnTo>
                      <a:lnTo>
                        <a:pt x="144" y="62"/>
                      </a:lnTo>
                      <a:lnTo>
                        <a:pt x="146" y="65"/>
                      </a:lnTo>
                      <a:lnTo>
                        <a:pt x="149" y="72"/>
                      </a:lnTo>
                      <a:lnTo>
                        <a:pt x="149" y="81"/>
                      </a:lnTo>
                      <a:lnTo>
                        <a:pt x="151" y="85"/>
                      </a:lnTo>
                      <a:lnTo>
                        <a:pt x="147" y="96"/>
                      </a:lnTo>
                      <a:lnTo>
                        <a:pt x="145" y="104"/>
                      </a:lnTo>
                      <a:lnTo>
                        <a:pt x="138" y="103"/>
                      </a:lnTo>
                      <a:lnTo>
                        <a:pt x="137" y="99"/>
                      </a:lnTo>
                      <a:lnTo>
                        <a:pt x="138" y="94"/>
                      </a:lnTo>
                      <a:lnTo>
                        <a:pt x="136" y="95"/>
                      </a:lnTo>
                      <a:lnTo>
                        <a:pt x="135" y="98"/>
                      </a:lnTo>
                      <a:lnTo>
                        <a:pt x="131" y="99"/>
                      </a:lnTo>
                      <a:lnTo>
                        <a:pt x="125" y="99"/>
                      </a:lnTo>
                      <a:lnTo>
                        <a:pt x="124" y="102"/>
                      </a:lnTo>
                      <a:lnTo>
                        <a:pt x="124" y="105"/>
                      </a:lnTo>
                      <a:lnTo>
                        <a:pt x="121" y="109"/>
                      </a:lnTo>
                      <a:lnTo>
                        <a:pt x="117" y="111"/>
                      </a:lnTo>
                      <a:lnTo>
                        <a:pt x="115" y="114"/>
                      </a:lnTo>
                      <a:lnTo>
                        <a:pt x="117" y="117"/>
                      </a:lnTo>
                      <a:lnTo>
                        <a:pt x="121" y="121"/>
                      </a:lnTo>
                      <a:lnTo>
                        <a:pt x="122" y="125"/>
                      </a:lnTo>
                      <a:lnTo>
                        <a:pt x="123" y="128"/>
                      </a:lnTo>
                      <a:lnTo>
                        <a:pt x="127" y="131"/>
                      </a:lnTo>
                      <a:lnTo>
                        <a:pt x="131" y="132"/>
                      </a:lnTo>
                      <a:lnTo>
                        <a:pt x="132" y="130"/>
                      </a:lnTo>
                      <a:lnTo>
                        <a:pt x="133" y="129"/>
                      </a:lnTo>
                      <a:lnTo>
                        <a:pt x="135" y="129"/>
                      </a:lnTo>
                      <a:lnTo>
                        <a:pt x="138" y="132"/>
                      </a:lnTo>
                      <a:lnTo>
                        <a:pt x="135" y="134"/>
                      </a:lnTo>
                      <a:lnTo>
                        <a:pt x="131" y="134"/>
                      </a:lnTo>
                      <a:lnTo>
                        <a:pt x="134" y="137"/>
                      </a:lnTo>
                      <a:lnTo>
                        <a:pt x="134" y="139"/>
                      </a:lnTo>
                      <a:lnTo>
                        <a:pt x="126" y="142"/>
                      </a:lnTo>
                      <a:lnTo>
                        <a:pt x="122" y="144"/>
                      </a:lnTo>
                      <a:lnTo>
                        <a:pt x="117" y="145"/>
                      </a:lnTo>
                      <a:lnTo>
                        <a:pt x="115" y="142"/>
                      </a:lnTo>
                      <a:lnTo>
                        <a:pt x="115" y="145"/>
                      </a:lnTo>
                      <a:lnTo>
                        <a:pt x="113" y="146"/>
                      </a:lnTo>
                      <a:lnTo>
                        <a:pt x="110" y="146"/>
                      </a:lnTo>
                      <a:lnTo>
                        <a:pt x="110" y="144"/>
                      </a:lnTo>
                      <a:lnTo>
                        <a:pt x="108" y="146"/>
                      </a:lnTo>
                      <a:lnTo>
                        <a:pt x="106" y="152"/>
                      </a:lnTo>
                      <a:lnTo>
                        <a:pt x="103" y="155"/>
                      </a:lnTo>
                      <a:lnTo>
                        <a:pt x="101" y="158"/>
                      </a:lnTo>
                      <a:lnTo>
                        <a:pt x="101" y="161"/>
                      </a:lnTo>
                      <a:lnTo>
                        <a:pt x="95" y="163"/>
                      </a:lnTo>
                      <a:lnTo>
                        <a:pt x="92" y="165"/>
                      </a:lnTo>
                      <a:lnTo>
                        <a:pt x="87" y="165"/>
                      </a:lnTo>
                      <a:lnTo>
                        <a:pt x="89" y="169"/>
                      </a:lnTo>
                      <a:lnTo>
                        <a:pt x="93" y="169"/>
                      </a:lnTo>
                      <a:lnTo>
                        <a:pt x="99" y="168"/>
                      </a:lnTo>
                      <a:lnTo>
                        <a:pt x="101" y="163"/>
                      </a:lnTo>
                      <a:lnTo>
                        <a:pt x="103" y="162"/>
                      </a:lnTo>
                      <a:lnTo>
                        <a:pt x="106" y="162"/>
                      </a:lnTo>
                      <a:lnTo>
                        <a:pt x="108" y="166"/>
                      </a:lnTo>
                      <a:lnTo>
                        <a:pt x="106" y="174"/>
                      </a:lnTo>
                      <a:lnTo>
                        <a:pt x="106" y="179"/>
                      </a:lnTo>
                      <a:lnTo>
                        <a:pt x="103" y="183"/>
                      </a:lnTo>
                    </a:path>
                  </a:pathLst>
                </a:custGeom>
                <a:solidFill>
                  <a:srgbClr val="99CCFF"/>
                </a:solidFill>
                <a:ln w="28575" cap="rnd" cmpd="sng">
                  <a:solidFill>
                    <a:srgbClr val="99CC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grpSp>
      </p:grpSp>
      <p:sp>
        <p:nvSpPr>
          <p:cNvPr id="51" name="Rectangle 55"/>
          <p:cNvSpPr>
            <a:spLocks noChangeArrowheads="1"/>
          </p:cNvSpPr>
          <p:nvPr userDrawn="1"/>
        </p:nvSpPr>
        <p:spPr bwMode="auto">
          <a:xfrm>
            <a:off x="-4763" y="690563"/>
            <a:ext cx="347663"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2" name="Rectangle 56"/>
          <p:cNvSpPr>
            <a:spLocks noChangeArrowheads="1"/>
          </p:cNvSpPr>
          <p:nvPr userDrawn="1"/>
        </p:nvSpPr>
        <p:spPr bwMode="auto">
          <a:xfrm>
            <a:off x="9094788" y="690563"/>
            <a:ext cx="42862"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3" name="Rectangle 57"/>
          <p:cNvSpPr>
            <a:spLocks noChangeArrowheads="1"/>
          </p:cNvSpPr>
          <p:nvPr userDrawn="1"/>
        </p:nvSpPr>
        <p:spPr bwMode="auto">
          <a:xfrm>
            <a:off x="8943975" y="690563"/>
            <a:ext cx="85725"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4" name="Rectangle 58"/>
          <p:cNvSpPr>
            <a:spLocks noChangeArrowheads="1"/>
          </p:cNvSpPr>
          <p:nvPr userDrawn="1"/>
        </p:nvSpPr>
        <p:spPr bwMode="auto">
          <a:xfrm>
            <a:off x="8745538" y="690563"/>
            <a:ext cx="134937"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5" name="Rectangle 59"/>
          <p:cNvSpPr>
            <a:spLocks noChangeArrowheads="1"/>
          </p:cNvSpPr>
          <p:nvPr userDrawn="1"/>
        </p:nvSpPr>
        <p:spPr bwMode="auto">
          <a:xfrm>
            <a:off x="8501063" y="690563"/>
            <a:ext cx="180975"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6" name="Rectangle 60"/>
          <p:cNvSpPr>
            <a:spLocks noChangeArrowheads="1"/>
          </p:cNvSpPr>
          <p:nvPr userDrawn="1"/>
        </p:nvSpPr>
        <p:spPr bwMode="auto">
          <a:xfrm>
            <a:off x="8212138" y="690563"/>
            <a:ext cx="225425"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7" name="Rectangle 61"/>
          <p:cNvSpPr>
            <a:spLocks noChangeArrowheads="1"/>
          </p:cNvSpPr>
          <p:nvPr userDrawn="1"/>
        </p:nvSpPr>
        <p:spPr bwMode="auto">
          <a:xfrm>
            <a:off x="7875588" y="690563"/>
            <a:ext cx="273050"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8" name="Rectangle 62"/>
          <p:cNvSpPr>
            <a:spLocks noChangeArrowheads="1"/>
          </p:cNvSpPr>
          <p:nvPr userDrawn="1"/>
        </p:nvSpPr>
        <p:spPr bwMode="auto">
          <a:xfrm>
            <a:off x="6637338" y="690563"/>
            <a:ext cx="365125"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59" name="Rectangle 63"/>
          <p:cNvSpPr>
            <a:spLocks noChangeArrowheads="1"/>
          </p:cNvSpPr>
          <p:nvPr userDrawn="1"/>
        </p:nvSpPr>
        <p:spPr bwMode="auto">
          <a:xfrm>
            <a:off x="7494588" y="690563"/>
            <a:ext cx="317500"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60" name="Rectangle 64"/>
          <p:cNvSpPr>
            <a:spLocks noChangeArrowheads="1"/>
          </p:cNvSpPr>
          <p:nvPr userDrawn="1"/>
        </p:nvSpPr>
        <p:spPr bwMode="auto">
          <a:xfrm>
            <a:off x="7065963" y="690563"/>
            <a:ext cx="365125"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61" name="Rectangle 65"/>
          <p:cNvSpPr>
            <a:spLocks noChangeArrowheads="1"/>
          </p:cNvSpPr>
          <p:nvPr userDrawn="1"/>
        </p:nvSpPr>
        <p:spPr bwMode="auto">
          <a:xfrm>
            <a:off x="6116638" y="690563"/>
            <a:ext cx="457200"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62" name="Rectangle 66"/>
          <p:cNvSpPr>
            <a:spLocks noChangeArrowheads="1"/>
          </p:cNvSpPr>
          <p:nvPr userDrawn="1"/>
        </p:nvSpPr>
        <p:spPr bwMode="auto">
          <a:xfrm>
            <a:off x="5435600" y="690563"/>
            <a:ext cx="617538"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63" name="Rectangle 67"/>
          <p:cNvSpPr>
            <a:spLocks noChangeArrowheads="1"/>
          </p:cNvSpPr>
          <p:nvPr userDrawn="1"/>
        </p:nvSpPr>
        <p:spPr bwMode="auto">
          <a:xfrm>
            <a:off x="1511300" y="690563"/>
            <a:ext cx="3860800" cy="300037"/>
          </a:xfrm>
          <a:prstGeom prst="rect">
            <a:avLst/>
          </a:prstGeom>
          <a:gradFill rotWithShape="0">
            <a:gsLst>
              <a:gs pos="0">
                <a:srgbClr val="9234DB">
                  <a:gamma/>
                  <a:shade val="49804"/>
                  <a:invGamma/>
                </a:srgbClr>
              </a:gs>
              <a:gs pos="100000">
                <a:srgbClr val="9234DB"/>
              </a:gs>
            </a:gsLst>
            <a:lin ang="0" scaled="1"/>
          </a:gradFill>
          <a:ln w="9525">
            <a:noFill/>
            <a:miter lim="800000"/>
            <a:headEnd/>
            <a:tailEnd/>
          </a:ln>
          <a:effectLst/>
        </p:spPr>
        <p:txBody>
          <a:bodyPr wrap="none" anchor="ctr"/>
          <a:lstStyle/>
          <a:p>
            <a:pPr>
              <a:defRPr/>
            </a:pPr>
            <a:endParaRPr lang="en-US">
              <a:latin typeface="Arial" charset="0"/>
              <a:ea typeface="ＭＳ Ｐゴシック" pitchFamily="16" charset="-128"/>
            </a:endParaRPr>
          </a:p>
        </p:txBody>
      </p:sp>
      <p:sp>
        <p:nvSpPr>
          <p:cNvPr id="64" name="Text Box 68"/>
          <p:cNvSpPr txBox="1">
            <a:spLocks noChangeArrowheads="1"/>
          </p:cNvSpPr>
          <p:nvPr userDrawn="1"/>
        </p:nvSpPr>
        <p:spPr bwMode="auto">
          <a:xfrm>
            <a:off x="1562100" y="660400"/>
            <a:ext cx="1447800" cy="336550"/>
          </a:xfrm>
          <a:prstGeom prst="rect">
            <a:avLst/>
          </a:prstGeom>
          <a:noFill/>
          <a:ln w="9525">
            <a:noFill/>
            <a:miter lim="800000"/>
            <a:headEnd/>
            <a:tailEnd/>
          </a:ln>
          <a:effectLst/>
        </p:spPr>
        <p:txBody>
          <a:bodyPr>
            <a:spAutoFit/>
          </a:bodyPr>
          <a:lstStyle/>
          <a:p>
            <a:pPr>
              <a:defRPr/>
            </a:pPr>
            <a:r>
              <a:rPr lang="en-US" sz="1600" b="1">
                <a:solidFill>
                  <a:schemeClr val="bg1"/>
                </a:solidFill>
                <a:latin typeface="Arial Narrow" pitchFamily="34" charset="0"/>
                <a:ea typeface="ＭＳ Ｐゴシック" pitchFamily="16" charset="-128"/>
              </a:rPr>
              <a:t> USMOG-W</a:t>
            </a:r>
            <a:endParaRPr lang="en-US" sz="1600">
              <a:solidFill>
                <a:schemeClr val="bg1"/>
              </a:solidFill>
              <a:latin typeface="Arial Narrow" pitchFamily="34" charset="0"/>
              <a:ea typeface="ＭＳ Ｐゴシック" pitchFamily="16" charset="-128"/>
            </a:endParaRPr>
          </a:p>
        </p:txBody>
      </p:sp>
      <p:sp>
        <p:nvSpPr>
          <p:cNvPr id="65" name="Text Box 69"/>
          <p:cNvSpPr txBox="1">
            <a:spLocks noChangeArrowheads="1"/>
          </p:cNvSpPr>
          <p:nvPr userDrawn="1"/>
        </p:nvSpPr>
        <p:spPr bwMode="auto">
          <a:xfrm>
            <a:off x="8464550" y="5997575"/>
            <a:ext cx="557213" cy="396875"/>
          </a:xfrm>
          <a:prstGeom prst="rect">
            <a:avLst/>
          </a:prstGeom>
          <a:noFill/>
          <a:ln w="9525">
            <a:noFill/>
            <a:miter lim="800000"/>
            <a:headEnd/>
            <a:tailEnd/>
          </a:ln>
          <a:effectLst/>
        </p:spPr>
        <p:txBody>
          <a:bodyPr>
            <a:spAutoFit/>
          </a:bodyPr>
          <a:lstStyle/>
          <a:p>
            <a:pPr algn="r" eaLnBrk="1" hangingPunct="1">
              <a:spcBef>
                <a:spcPct val="50000"/>
              </a:spcBef>
              <a:defRPr/>
            </a:pPr>
            <a:fld id="{60E15BD1-A8D1-4B37-9BE9-3D7AFBECA66B}" type="slidenum">
              <a:rPr lang="en-US" sz="2000">
                <a:latin typeface="Arial" charset="0"/>
                <a:ea typeface="ＭＳ Ｐゴシック" pitchFamily="16" charset="-128"/>
              </a:rPr>
              <a:pPr algn="r" eaLnBrk="1" hangingPunct="1">
                <a:spcBef>
                  <a:spcPct val="50000"/>
                </a:spcBef>
                <a:defRPr/>
              </a:pPr>
              <a:t>‹#›</a:t>
            </a:fld>
            <a:endParaRPr lang="en-US" sz="2000">
              <a:latin typeface="Arial" charset="0"/>
              <a:ea typeface="ＭＳ Ｐゴシック" pitchFamily="16" charset="-128"/>
            </a:endParaRPr>
          </a:p>
        </p:txBody>
      </p:sp>
      <p:grpSp>
        <p:nvGrpSpPr>
          <p:cNvPr id="66" name="Group 72"/>
          <p:cNvGrpSpPr>
            <a:grpSpLocks/>
          </p:cNvGrpSpPr>
          <p:nvPr userDrawn="1"/>
        </p:nvGrpSpPr>
        <p:grpSpPr bwMode="auto">
          <a:xfrm>
            <a:off x="152400" y="6153150"/>
            <a:ext cx="685800" cy="609600"/>
            <a:chOff x="4862" y="3713"/>
            <a:chExt cx="545" cy="490"/>
          </a:xfrm>
        </p:grpSpPr>
        <p:sp>
          <p:nvSpPr>
            <p:cNvPr id="67" name="Oval 73"/>
            <p:cNvSpPr>
              <a:spLocks noChangeArrowheads="1"/>
            </p:cNvSpPr>
            <p:nvPr/>
          </p:nvSpPr>
          <p:spPr bwMode="auto">
            <a:xfrm>
              <a:off x="4936" y="3713"/>
              <a:ext cx="390" cy="406"/>
            </a:xfrm>
            <a:prstGeom prst="ellipse">
              <a:avLst/>
            </a:prstGeom>
            <a:noFill/>
            <a:ln w="19050">
              <a:solidFill>
                <a:srgbClr val="3366FF"/>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68" name="Oval 74"/>
            <p:cNvSpPr>
              <a:spLocks noChangeArrowheads="1"/>
            </p:cNvSpPr>
            <p:nvPr/>
          </p:nvSpPr>
          <p:spPr bwMode="auto">
            <a:xfrm>
              <a:off x="4982" y="3755"/>
              <a:ext cx="304" cy="320"/>
            </a:xfrm>
            <a:prstGeom prst="ellipse">
              <a:avLst/>
            </a:prstGeom>
            <a:noFill/>
            <a:ln w="19050">
              <a:solidFill>
                <a:srgbClr val="3366FF"/>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69" name="Oval 75"/>
            <p:cNvSpPr>
              <a:spLocks noChangeArrowheads="1"/>
            </p:cNvSpPr>
            <p:nvPr/>
          </p:nvSpPr>
          <p:spPr bwMode="auto">
            <a:xfrm>
              <a:off x="5020" y="3790"/>
              <a:ext cx="226" cy="245"/>
            </a:xfrm>
            <a:prstGeom prst="ellipse">
              <a:avLst/>
            </a:prstGeom>
            <a:noFill/>
            <a:ln w="19050">
              <a:solidFill>
                <a:srgbClr val="3366FF"/>
              </a:solidFill>
              <a:round/>
              <a:headEnd/>
              <a:tailEnd/>
            </a:ln>
            <a:effectLst/>
          </p:spPr>
          <p:txBody>
            <a:bodyPr wrap="none" anchor="ctr"/>
            <a:lstStyle/>
            <a:p>
              <a:pPr>
                <a:defRPr/>
              </a:pPr>
              <a:endParaRPr lang="en-US">
                <a:latin typeface="Arial" charset="0"/>
                <a:ea typeface="ＭＳ Ｐゴシック" pitchFamily="16" charset="-128"/>
              </a:endParaRPr>
            </a:p>
          </p:txBody>
        </p:sp>
        <p:grpSp>
          <p:nvGrpSpPr>
            <p:cNvPr id="70" name="Group 76"/>
            <p:cNvGrpSpPr>
              <a:grpSpLocks/>
            </p:cNvGrpSpPr>
            <p:nvPr/>
          </p:nvGrpSpPr>
          <p:grpSpPr bwMode="auto">
            <a:xfrm>
              <a:off x="5055" y="3835"/>
              <a:ext cx="155" cy="160"/>
              <a:chOff x="5055" y="3835"/>
              <a:chExt cx="155" cy="160"/>
            </a:xfrm>
          </p:grpSpPr>
          <p:sp>
            <p:nvSpPr>
              <p:cNvPr id="104" name="Oval 77"/>
              <p:cNvSpPr>
                <a:spLocks noChangeArrowheads="1"/>
              </p:cNvSpPr>
              <p:nvPr/>
            </p:nvSpPr>
            <p:spPr bwMode="auto">
              <a:xfrm>
                <a:off x="5055" y="3835"/>
                <a:ext cx="155" cy="160"/>
              </a:xfrm>
              <a:prstGeom prst="ellipse">
                <a:avLst/>
              </a:prstGeom>
              <a:noFill/>
              <a:ln w="19050">
                <a:solidFill>
                  <a:srgbClr val="3366FF"/>
                </a:solidFill>
                <a:round/>
                <a:headEnd/>
                <a:tailEnd/>
              </a:ln>
              <a:effectLst/>
            </p:spPr>
            <p:txBody>
              <a:bodyPr wrap="none" anchor="ctr"/>
              <a:lstStyle/>
              <a:p>
                <a:pPr>
                  <a:defRPr/>
                </a:pPr>
                <a:endParaRPr lang="en-US">
                  <a:latin typeface="Arial" charset="0"/>
                  <a:ea typeface="ＭＳ Ｐゴシック" pitchFamily="16" charset="-128"/>
                </a:endParaRPr>
              </a:p>
            </p:txBody>
          </p:sp>
          <p:sp>
            <p:nvSpPr>
              <p:cNvPr id="105" name="Oval 78"/>
              <p:cNvSpPr>
                <a:spLocks noChangeArrowheads="1"/>
              </p:cNvSpPr>
              <p:nvPr/>
            </p:nvSpPr>
            <p:spPr bwMode="auto">
              <a:xfrm>
                <a:off x="5094" y="3875"/>
                <a:ext cx="78" cy="82"/>
              </a:xfrm>
              <a:prstGeom prst="ellipse">
                <a:avLst/>
              </a:prstGeom>
              <a:noFill/>
              <a:ln w="19050">
                <a:solidFill>
                  <a:srgbClr val="3366FF"/>
                </a:solidFill>
                <a:round/>
                <a:headEnd/>
                <a:tailEnd/>
              </a:ln>
              <a:effectLst/>
            </p:spPr>
            <p:txBody>
              <a:bodyPr wrap="none" anchor="ctr"/>
              <a:lstStyle/>
              <a:p>
                <a:pPr>
                  <a:defRPr/>
                </a:pPr>
                <a:endParaRPr lang="en-US">
                  <a:latin typeface="Arial" charset="0"/>
                  <a:ea typeface="ＭＳ Ｐゴシック" pitchFamily="16" charset="-128"/>
                </a:endParaRPr>
              </a:p>
            </p:txBody>
          </p:sp>
        </p:grpSp>
        <p:sp>
          <p:nvSpPr>
            <p:cNvPr id="71" name="Line 79"/>
            <p:cNvSpPr>
              <a:spLocks noChangeShapeType="1"/>
            </p:cNvSpPr>
            <p:nvPr/>
          </p:nvSpPr>
          <p:spPr bwMode="auto">
            <a:xfrm>
              <a:off x="5135" y="3713"/>
              <a:ext cx="0" cy="405"/>
            </a:xfrm>
            <a:prstGeom prst="line">
              <a:avLst/>
            </a:prstGeom>
            <a:noFill/>
            <a:ln w="19050">
              <a:solidFill>
                <a:srgbClr val="3366FF"/>
              </a:solidFill>
              <a:round/>
              <a:headEnd type="none" w="sm" len="sm"/>
              <a:tailEnd type="none" w="sm" len="sm"/>
            </a:ln>
            <a:effectLst/>
          </p:spPr>
          <p:txBody>
            <a:bodyPr wrap="none" anchor="ctr"/>
            <a:lstStyle/>
            <a:p>
              <a:pPr>
                <a:defRPr/>
              </a:pPr>
              <a:endParaRPr lang="en-US">
                <a:latin typeface="Arial" charset="0"/>
                <a:ea typeface="ＭＳ Ｐゴシック" pitchFamily="16" charset="-128"/>
              </a:endParaRPr>
            </a:p>
          </p:txBody>
        </p:sp>
        <p:sp>
          <p:nvSpPr>
            <p:cNvPr id="72" name="Line 80"/>
            <p:cNvSpPr>
              <a:spLocks noChangeShapeType="1"/>
            </p:cNvSpPr>
            <p:nvPr/>
          </p:nvSpPr>
          <p:spPr bwMode="auto">
            <a:xfrm>
              <a:off x="4996" y="3774"/>
              <a:ext cx="274" cy="283"/>
            </a:xfrm>
            <a:prstGeom prst="line">
              <a:avLst/>
            </a:prstGeom>
            <a:noFill/>
            <a:ln w="19050">
              <a:solidFill>
                <a:srgbClr val="3366FF"/>
              </a:solidFill>
              <a:round/>
              <a:headEnd type="none" w="sm" len="sm"/>
              <a:tailEnd type="none" w="sm" len="sm"/>
            </a:ln>
            <a:effectLst/>
          </p:spPr>
          <p:txBody>
            <a:bodyPr wrap="none" anchor="ctr"/>
            <a:lstStyle/>
            <a:p>
              <a:pPr>
                <a:defRPr/>
              </a:pPr>
              <a:endParaRPr lang="en-US">
                <a:latin typeface="Arial" charset="0"/>
                <a:ea typeface="ＭＳ Ｐゴシック" pitchFamily="16" charset="-128"/>
              </a:endParaRPr>
            </a:p>
          </p:txBody>
        </p:sp>
        <p:sp>
          <p:nvSpPr>
            <p:cNvPr id="73" name="Line 81"/>
            <p:cNvSpPr>
              <a:spLocks noChangeShapeType="1"/>
            </p:cNvSpPr>
            <p:nvPr/>
          </p:nvSpPr>
          <p:spPr bwMode="auto">
            <a:xfrm>
              <a:off x="4940" y="3915"/>
              <a:ext cx="389" cy="0"/>
            </a:xfrm>
            <a:prstGeom prst="line">
              <a:avLst/>
            </a:prstGeom>
            <a:noFill/>
            <a:ln w="19050">
              <a:solidFill>
                <a:srgbClr val="3366FF"/>
              </a:solidFill>
              <a:round/>
              <a:headEnd type="none" w="sm" len="sm"/>
              <a:tailEnd type="none" w="sm" len="sm"/>
            </a:ln>
            <a:effectLst/>
          </p:spPr>
          <p:txBody>
            <a:bodyPr wrap="none" anchor="ctr"/>
            <a:lstStyle/>
            <a:p>
              <a:pPr>
                <a:defRPr/>
              </a:pPr>
              <a:endParaRPr lang="en-US">
                <a:latin typeface="Arial" charset="0"/>
                <a:ea typeface="ＭＳ Ｐゴシック" pitchFamily="16" charset="-128"/>
              </a:endParaRPr>
            </a:p>
          </p:txBody>
        </p:sp>
        <p:sp>
          <p:nvSpPr>
            <p:cNvPr id="74" name="Line 82"/>
            <p:cNvSpPr>
              <a:spLocks noChangeShapeType="1"/>
            </p:cNvSpPr>
            <p:nvPr/>
          </p:nvSpPr>
          <p:spPr bwMode="auto">
            <a:xfrm flipH="1">
              <a:off x="4996" y="3774"/>
              <a:ext cx="271" cy="283"/>
            </a:xfrm>
            <a:prstGeom prst="line">
              <a:avLst/>
            </a:prstGeom>
            <a:noFill/>
            <a:ln w="19050">
              <a:solidFill>
                <a:srgbClr val="3366FF"/>
              </a:solidFill>
              <a:round/>
              <a:headEnd type="none" w="sm" len="sm"/>
              <a:tailEnd type="none" w="sm" len="sm"/>
            </a:ln>
            <a:effectLst/>
          </p:spPr>
          <p:txBody>
            <a:bodyPr wrap="none" anchor="ctr"/>
            <a:lstStyle/>
            <a:p>
              <a:pPr>
                <a:defRPr/>
              </a:pPr>
              <a:endParaRPr lang="en-US">
                <a:latin typeface="Arial" charset="0"/>
                <a:ea typeface="ＭＳ Ｐゴシック" pitchFamily="16" charset="-128"/>
              </a:endParaRPr>
            </a:p>
          </p:txBody>
        </p:sp>
        <p:sp>
          <p:nvSpPr>
            <p:cNvPr id="75" name="Freeform 83"/>
            <p:cNvSpPr>
              <a:spLocks/>
            </p:cNvSpPr>
            <p:nvPr/>
          </p:nvSpPr>
          <p:spPr bwMode="auto">
            <a:xfrm>
              <a:off x="5122" y="3944"/>
              <a:ext cx="18" cy="20"/>
            </a:xfrm>
            <a:custGeom>
              <a:avLst/>
              <a:gdLst/>
              <a:ahLst/>
              <a:cxnLst>
                <a:cxn ang="0">
                  <a:pos x="4" y="19"/>
                </a:cxn>
                <a:cxn ang="0">
                  <a:pos x="17" y="19"/>
                </a:cxn>
                <a:cxn ang="0">
                  <a:pos x="17" y="4"/>
                </a:cxn>
                <a:cxn ang="0">
                  <a:pos x="9" y="0"/>
                </a:cxn>
                <a:cxn ang="0">
                  <a:pos x="0" y="0"/>
                </a:cxn>
                <a:cxn ang="0">
                  <a:pos x="4" y="14"/>
                </a:cxn>
                <a:cxn ang="0">
                  <a:pos x="4" y="19"/>
                </a:cxn>
              </a:cxnLst>
              <a:rect l="0" t="0" r="r" b="b"/>
              <a:pathLst>
                <a:path w="18" h="20">
                  <a:moveTo>
                    <a:pt x="4" y="19"/>
                  </a:moveTo>
                  <a:lnTo>
                    <a:pt x="17" y="19"/>
                  </a:lnTo>
                  <a:lnTo>
                    <a:pt x="17" y="4"/>
                  </a:lnTo>
                  <a:lnTo>
                    <a:pt x="9" y="0"/>
                  </a:lnTo>
                  <a:lnTo>
                    <a:pt x="0" y="0"/>
                  </a:lnTo>
                  <a:lnTo>
                    <a:pt x="4" y="14"/>
                  </a:lnTo>
                  <a:lnTo>
                    <a:pt x="4" y="19"/>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nvGrpSpPr>
            <p:cNvPr id="76" name="Group 84"/>
            <p:cNvGrpSpPr>
              <a:grpSpLocks/>
            </p:cNvGrpSpPr>
            <p:nvPr/>
          </p:nvGrpSpPr>
          <p:grpSpPr bwMode="auto">
            <a:xfrm>
              <a:off x="4862" y="3732"/>
              <a:ext cx="545" cy="471"/>
              <a:chOff x="4862" y="3732"/>
              <a:chExt cx="545" cy="471"/>
            </a:xfrm>
          </p:grpSpPr>
          <p:grpSp>
            <p:nvGrpSpPr>
              <p:cNvPr id="77" name="Group 85"/>
              <p:cNvGrpSpPr>
                <a:grpSpLocks/>
              </p:cNvGrpSpPr>
              <p:nvPr/>
            </p:nvGrpSpPr>
            <p:grpSpPr bwMode="auto">
              <a:xfrm>
                <a:off x="4862" y="3732"/>
                <a:ext cx="350" cy="471"/>
                <a:chOff x="4862" y="3732"/>
                <a:chExt cx="350" cy="471"/>
              </a:xfrm>
            </p:grpSpPr>
            <p:sp>
              <p:nvSpPr>
                <p:cNvPr id="96" name="Freeform 86"/>
                <p:cNvSpPr>
                  <a:spLocks/>
                </p:cNvSpPr>
                <p:nvPr/>
              </p:nvSpPr>
              <p:spPr bwMode="auto">
                <a:xfrm>
                  <a:off x="4931" y="3732"/>
                  <a:ext cx="58" cy="66"/>
                </a:xfrm>
                <a:custGeom>
                  <a:avLst/>
                  <a:gdLst/>
                  <a:ahLst/>
                  <a:cxnLst>
                    <a:cxn ang="0">
                      <a:pos x="56" y="0"/>
                    </a:cxn>
                    <a:cxn ang="0">
                      <a:pos x="53" y="0"/>
                    </a:cxn>
                    <a:cxn ang="0">
                      <a:pos x="44" y="3"/>
                    </a:cxn>
                    <a:cxn ang="0">
                      <a:pos x="33" y="10"/>
                    </a:cxn>
                    <a:cxn ang="0">
                      <a:pos x="22" y="20"/>
                    </a:cxn>
                    <a:cxn ang="0">
                      <a:pos x="18" y="24"/>
                    </a:cxn>
                    <a:cxn ang="0">
                      <a:pos x="12" y="30"/>
                    </a:cxn>
                    <a:cxn ang="0">
                      <a:pos x="9" y="40"/>
                    </a:cxn>
                    <a:cxn ang="0">
                      <a:pos x="4" y="50"/>
                    </a:cxn>
                    <a:cxn ang="0">
                      <a:pos x="0" y="63"/>
                    </a:cxn>
                    <a:cxn ang="0">
                      <a:pos x="1" y="65"/>
                    </a:cxn>
                    <a:cxn ang="0">
                      <a:pos x="8" y="61"/>
                    </a:cxn>
                    <a:cxn ang="0">
                      <a:pos x="18" y="53"/>
                    </a:cxn>
                    <a:cxn ang="0">
                      <a:pos x="26" y="44"/>
                    </a:cxn>
                    <a:cxn ang="0">
                      <a:pos x="33" y="36"/>
                    </a:cxn>
                    <a:cxn ang="0">
                      <a:pos x="39" y="27"/>
                    </a:cxn>
                    <a:cxn ang="0">
                      <a:pos x="48" y="11"/>
                    </a:cxn>
                    <a:cxn ang="0">
                      <a:pos x="56" y="0"/>
                    </a:cxn>
                  </a:cxnLst>
                  <a:rect l="0" t="0" r="r" b="b"/>
                  <a:pathLst>
                    <a:path w="57" h="66">
                      <a:moveTo>
                        <a:pt x="56" y="0"/>
                      </a:moveTo>
                      <a:lnTo>
                        <a:pt x="53" y="0"/>
                      </a:lnTo>
                      <a:lnTo>
                        <a:pt x="44" y="3"/>
                      </a:lnTo>
                      <a:lnTo>
                        <a:pt x="33" y="10"/>
                      </a:lnTo>
                      <a:lnTo>
                        <a:pt x="22" y="20"/>
                      </a:lnTo>
                      <a:lnTo>
                        <a:pt x="18" y="24"/>
                      </a:lnTo>
                      <a:lnTo>
                        <a:pt x="12" y="30"/>
                      </a:lnTo>
                      <a:lnTo>
                        <a:pt x="9" y="40"/>
                      </a:lnTo>
                      <a:lnTo>
                        <a:pt x="4" y="50"/>
                      </a:lnTo>
                      <a:lnTo>
                        <a:pt x="0" y="63"/>
                      </a:lnTo>
                      <a:lnTo>
                        <a:pt x="1" y="65"/>
                      </a:lnTo>
                      <a:lnTo>
                        <a:pt x="8" y="61"/>
                      </a:lnTo>
                      <a:lnTo>
                        <a:pt x="18" y="53"/>
                      </a:lnTo>
                      <a:lnTo>
                        <a:pt x="26" y="44"/>
                      </a:lnTo>
                      <a:lnTo>
                        <a:pt x="33" y="36"/>
                      </a:lnTo>
                      <a:lnTo>
                        <a:pt x="39" y="27"/>
                      </a:lnTo>
                      <a:lnTo>
                        <a:pt x="48" y="11"/>
                      </a:lnTo>
                      <a:lnTo>
                        <a:pt x="56"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7" name="Freeform 87"/>
                <p:cNvSpPr>
                  <a:spLocks/>
                </p:cNvSpPr>
                <p:nvPr/>
              </p:nvSpPr>
              <p:spPr bwMode="auto">
                <a:xfrm>
                  <a:off x="4907" y="3745"/>
                  <a:ext cx="67" cy="108"/>
                </a:xfrm>
                <a:custGeom>
                  <a:avLst/>
                  <a:gdLst/>
                  <a:ahLst/>
                  <a:cxnLst>
                    <a:cxn ang="0">
                      <a:pos x="32" y="0"/>
                    </a:cxn>
                    <a:cxn ang="0">
                      <a:pos x="18" y="14"/>
                    </a:cxn>
                    <a:cxn ang="0">
                      <a:pos x="13" y="22"/>
                    </a:cxn>
                    <a:cxn ang="0">
                      <a:pos x="8" y="31"/>
                    </a:cxn>
                    <a:cxn ang="0">
                      <a:pos x="3" y="43"/>
                    </a:cxn>
                    <a:cxn ang="0">
                      <a:pos x="1" y="56"/>
                    </a:cxn>
                    <a:cxn ang="0">
                      <a:pos x="0" y="67"/>
                    </a:cxn>
                    <a:cxn ang="0">
                      <a:pos x="1" y="79"/>
                    </a:cxn>
                    <a:cxn ang="0">
                      <a:pos x="1" y="91"/>
                    </a:cxn>
                    <a:cxn ang="0">
                      <a:pos x="2" y="102"/>
                    </a:cxn>
                    <a:cxn ang="0">
                      <a:pos x="0" y="107"/>
                    </a:cxn>
                    <a:cxn ang="0">
                      <a:pos x="3" y="107"/>
                    </a:cxn>
                    <a:cxn ang="0">
                      <a:pos x="3" y="103"/>
                    </a:cxn>
                    <a:cxn ang="0">
                      <a:pos x="5" y="98"/>
                    </a:cxn>
                    <a:cxn ang="0">
                      <a:pos x="10" y="96"/>
                    </a:cxn>
                    <a:cxn ang="0">
                      <a:pos x="16" y="90"/>
                    </a:cxn>
                    <a:cxn ang="0">
                      <a:pos x="24" y="85"/>
                    </a:cxn>
                    <a:cxn ang="0">
                      <a:pos x="27" y="81"/>
                    </a:cxn>
                    <a:cxn ang="0">
                      <a:pos x="34" y="76"/>
                    </a:cxn>
                    <a:cxn ang="0">
                      <a:pos x="41" y="70"/>
                    </a:cxn>
                    <a:cxn ang="0">
                      <a:pos x="52" y="56"/>
                    </a:cxn>
                    <a:cxn ang="0">
                      <a:pos x="61" y="43"/>
                    </a:cxn>
                    <a:cxn ang="0">
                      <a:pos x="65" y="32"/>
                    </a:cxn>
                    <a:cxn ang="0">
                      <a:pos x="69" y="26"/>
                    </a:cxn>
                    <a:cxn ang="0">
                      <a:pos x="67" y="24"/>
                    </a:cxn>
                    <a:cxn ang="0">
                      <a:pos x="67" y="21"/>
                    </a:cxn>
                    <a:cxn ang="0">
                      <a:pos x="66" y="25"/>
                    </a:cxn>
                    <a:cxn ang="0">
                      <a:pos x="62" y="31"/>
                    </a:cxn>
                    <a:cxn ang="0">
                      <a:pos x="55" y="36"/>
                    </a:cxn>
                    <a:cxn ang="0">
                      <a:pos x="48" y="40"/>
                    </a:cxn>
                    <a:cxn ang="0">
                      <a:pos x="37" y="48"/>
                    </a:cxn>
                    <a:cxn ang="0">
                      <a:pos x="30" y="54"/>
                    </a:cxn>
                    <a:cxn ang="0">
                      <a:pos x="22" y="62"/>
                    </a:cxn>
                    <a:cxn ang="0">
                      <a:pos x="20" y="67"/>
                    </a:cxn>
                    <a:cxn ang="0">
                      <a:pos x="14" y="75"/>
                    </a:cxn>
                    <a:cxn ang="0">
                      <a:pos x="13" y="74"/>
                    </a:cxn>
                    <a:cxn ang="0">
                      <a:pos x="14" y="67"/>
                    </a:cxn>
                    <a:cxn ang="0">
                      <a:pos x="18" y="57"/>
                    </a:cxn>
                    <a:cxn ang="0">
                      <a:pos x="18" y="52"/>
                    </a:cxn>
                    <a:cxn ang="0">
                      <a:pos x="22" y="40"/>
                    </a:cxn>
                    <a:cxn ang="0">
                      <a:pos x="24" y="28"/>
                    </a:cxn>
                    <a:cxn ang="0">
                      <a:pos x="25" y="19"/>
                    </a:cxn>
                    <a:cxn ang="0">
                      <a:pos x="26" y="12"/>
                    </a:cxn>
                    <a:cxn ang="0">
                      <a:pos x="30" y="4"/>
                    </a:cxn>
                    <a:cxn ang="0">
                      <a:pos x="33" y="1"/>
                    </a:cxn>
                    <a:cxn ang="0">
                      <a:pos x="32" y="0"/>
                    </a:cxn>
                  </a:cxnLst>
                  <a:rect l="0" t="0" r="r" b="b"/>
                  <a:pathLst>
                    <a:path w="70" h="108">
                      <a:moveTo>
                        <a:pt x="32" y="0"/>
                      </a:moveTo>
                      <a:lnTo>
                        <a:pt x="18" y="14"/>
                      </a:lnTo>
                      <a:lnTo>
                        <a:pt x="13" y="22"/>
                      </a:lnTo>
                      <a:lnTo>
                        <a:pt x="8" y="31"/>
                      </a:lnTo>
                      <a:lnTo>
                        <a:pt x="3" y="43"/>
                      </a:lnTo>
                      <a:lnTo>
                        <a:pt x="1" y="56"/>
                      </a:lnTo>
                      <a:lnTo>
                        <a:pt x="0" y="67"/>
                      </a:lnTo>
                      <a:lnTo>
                        <a:pt x="1" y="79"/>
                      </a:lnTo>
                      <a:lnTo>
                        <a:pt x="1" y="91"/>
                      </a:lnTo>
                      <a:lnTo>
                        <a:pt x="2" y="102"/>
                      </a:lnTo>
                      <a:lnTo>
                        <a:pt x="0" y="107"/>
                      </a:lnTo>
                      <a:lnTo>
                        <a:pt x="3" y="107"/>
                      </a:lnTo>
                      <a:lnTo>
                        <a:pt x="3" y="103"/>
                      </a:lnTo>
                      <a:lnTo>
                        <a:pt x="5" y="98"/>
                      </a:lnTo>
                      <a:lnTo>
                        <a:pt x="10" y="96"/>
                      </a:lnTo>
                      <a:lnTo>
                        <a:pt x="16" y="90"/>
                      </a:lnTo>
                      <a:lnTo>
                        <a:pt x="24" y="85"/>
                      </a:lnTo>
                      <a:lnTo>
                        <a:pt x="27" y="81"/>
                      </a:lnTo>
                      <a:lnTo>
                        <a:pt x="34" y="76"/>
                      </a:lnTo>
                      <a:lnTo>
                        <a:pt x="41" y="70"/>
                      </a:lnTo>
                      <a:lnTo>
                        <a:pt x="52" y="56"/>
                      </a:lnTo>
                      <a:lnTo>
                        <a:pt x="61" y="43"/>
                      </a:lnTo>
                      <a:lnTo>
                        <a:pt x="65" y="32"/>
                      </a:lnTo>
                      <a:lnTo>
                        <a:pt x="69" y="26"/>
                      </a:lnTo>
                      <a:lnTo>
                        <a:pt x="67" y="24"/>
                      </a:lnTo>
                      <a:lnTo>
                        <a:pt x="67" y="21"/>
                      </a:lnTo>
                      <a:lnTo>
                        <a:pt x="66" y="25"/>
                      </a:lnTo>
                      <a:lnTo>
                        <a:pt x="62" y="31"/>
                      </a:lnTo>
                      <a:lnTo>
                        <a:pt x="55" y="36"/>
                      </a:lnTo>
                      <a:lnTo>
                        <a:pt x="48" y="40"/>
                      </a:lnTo>
                      <a:lnTo>
                        <a:pt x="37" y="48"/>
                      </a:lnTo>
                      <a:lnTo>
                        <a:pt x="30" y="54"/>
                      </a:lnTo>
                      <a:lnTo>
                        <a:pt x="22" y="62"/>
                      </a:lnTo>
                      <a:lnTo>
                        <a:pt x="20" y="67"/>
                      </a:lnTo>
                      <a:lnTo>
                        <a:pt x="14" y="75"/>
                      </a:lnTo>
                      <a:lnTo>
                        <a:pt x="13" y="74"/>
                      </a:lnTo>
                      <a:lnTo>
                        <a:pt x="14" y="67"/>
                      </a:lnTo>
                      <a:lnTo>
                        <a:pt x="18" y="57"/>
                      </a:lnTo>
                      <a:lnTo>
                        <a:pt x="18" y="52"/>
                      </a:lnTo>
                      <a:lnTo>
                        <a:pt x="22" y="40"/>
                      </a:lnTo>
                      <a:lnTo>
                        <a:pt x="24" y="28"/>
                      </a:lnTo>
                      <a:lnTo>
                        <a:pt x="25" y="19"/>
                      </a:lnTo>
                      <a:lnTo>
                        <a:pt x="26" y="12"/>
                      </a:lnTo>
                      <a:lnTo>
                        <a:pt x="30" y="4"/>
                      </a:lnTo>
                      <a:lnTo>
                        <a:pt x="33" y="1"/>
                      </a:lnTo>
                      <a:lnTo>
                        <a:pt x="32"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8" name="Freeform 88"/>
                <p:cNvSpPr>
                  <a:spLocks/>
                </p:cNvSpPr>
                <p:nvPr/>
              </p:nvSpPr>
              <p:spPr bwMode="auto">
                <a:xfrm>
                  <a:off x="4881" y="3786"/>
                  <a:ext cx="67" cy="143"/>
                </a:xfrm>
                <a:custGeom>
                  <a:avLst/>
                  <a:gdLst/>
                  <a:ahLst/>
                  <a:cxnLst>
                    <a:cxn ang="0">
                      <a:pos x="21" y="0"/>
                    </a:cxn>
                    <a:cxn ang="0">
                      <a:pos x="18" y="2"/>
                    </a:cxn>
                    <a:cxn ang="0">
                      <a:pos x="14" y="10"/>
                    </a:cxn>
                    <a:cxn ang="0">
                      <a:pos x="10" y="19"/>
                    </a:cxn>
                    <a:cxn ang="0">
                      <a:pos x="5" y="34"/>
                    </a:cxn>
                    <a:cxn ang="0">
                      <a:pos x="3" y="42"/>
                    </a:cxn>
                    <a:cxn ang="0">
                      <a:pos x="1" y="60"/>
                    </a:cxn>
                    <a:cxn ang="0">
                      <a:pos x="0" y="70"/>
                    </a:cxn>
                    <a:cxn ang="0">
                      <a:pos x="0" y="77"/>
                    </a:cxn>
                    <a:cxn ang="0">
                      <a:pos x="1" y="85"/>
                    </a:cxn>
                    <a:cxn ang="0">
                      <a:pos x="3" y="95"/>
                    </a:cxn>
                    <a:cxn ang="0">
                      <a:pos x="6" y="113"/>
                    </a:cxn>
                    <a:cxn ang="0">
                      <a:pos x="9" y="125"/>
                    </a:cxn>
                    <a:cxn ang="0">
                      <a:pos x="12" y="140"/>
                    </a:cxn>
                    <a:cxn ang="0">
                      <a:pos x="14" y="143"/>
                    </a:cxn>
                    <a:cxn ang="0">
                      <a:pos x="14" y="139"/>
                    </a:cxn>
                    <a:cxn ang="0">
                      <a:pos x="16" y="131"/>
                    </a:cxn>
                    <a:cxn ang="0">
                      <a:pos x="18" y="126"/>
                    </a:cxn>
                    <a:cxn ang="0">
                      <a:pos x="20" y="121"/>
                    </a:cxn>
                    <a:cxn ang="0">
                      <a:pos x="24" y="115"/>
                    </a:cxn>
                    <a:cxn ang="0">
                      <a:pos x="30" y="106"/>
                    </a:cxn>
                    <a:cxn ang="0">
                      <a:pos x="34" y="102"/>
                    </a:cxn>
                    <a:cxn ang="0">
                      <a:pos x="40" y="94"/>
                    </a:cxn>
                    <a:cxn ang="0">
                      <a:pos x="41" y="91"/>
                    </a:cxn>
                    <a:cxn ang="0">
                      <a:pos x="46" y="82"/>
                    </a:cxn>
                    <a:cxn ang="0">
                      <a:pos x="55" y="63"/>
                    </a:cxn>
                    <a:cxn ang="0">
                      <a:pos x="66" y="39"/>
                    </a:cxn>
                    <a:cxn ang="0">
                      <a:pos x="66" y="36"/>
                    </a:cxn>
                    <a:cxn ang="0">
                      <a:pos x="54" y="50"/>
                    </a:cxn>
                    <a:cxn ang="0">
                      <a:pos x="46" y="56"/>
                    </a:cxn>
                    <a:cxn ang="0">
                      <a:pos x="37" y="63"/>
                    </a:cxn>
                    <a:cxn ang="0">
                      <a:pos x="30" y="72"/>
                    </a:cxn>
                    <a:cxn ang="0">
                      <a:pos x="25" y="81"/>
                    </a:cxn>
                    <a:cxn ang="0">
                      <a:pos x="22" y="86"/>
                    </a:cxn>
                    <a:cxn ang="0">
                      <a:pos x="20" y="92"/>
                    </a:cxn>
                    <a:cxn ang="0">
                      <a:pos x="18" y="98"/>
                    </a:cxn>
                    <a:cxn ang="0">
                      <a:pos x="17" y="107"/>
                    </a:cxn>
                    <a:cxn ang="0">
                      <a:pos x="16" y="96"/>
                    </a:cxn>
                    <a:cxn ang="0">
                      <a:pos x="19" y="78"/>
                    </a:cxn>
                    <a:cxn ang="0">
                      <a:pos x="19" y="66"/>
                    </a:cxn>
                    <a:cxn ang="0">
                      <a:pos x="19" y="50"/>
                    </a:cxn>
                    <a:cxn ang="0">
                      <a:pos x="17" y="29"/>
                    </a:cxn>
                    <a:cxn ang="0">
                      <a:pos x="18" y="15"/>
                    </a:cxn>
                    <a:cxn ang="0">
                      <a:pos x="21" y="8"/>
                    </a:cxn>
                    <a:cxn ang="0">
                      <a:pos x="22" y="3"/>
                    </a:cxn>
                    <a:cxn ang="0">
                      <a:pos x="21" y="0"/>
                    </a:cxn>
                  </a:cxnLst>
                  <a:rect l="0" t="0" r="r" b="b"/>
                  <a:pathLst>
                    <a:path w="67" h="144">
                      <a:moveTo>
                        <a:pt x="21" y="0"/>
                      </a:moveTo>
                      <a:lnTo>
                        <a:pt x="18" y="2"/>
                      </a:lnTo>
                      <a:lnTo>
                        <a:pt x="14" y="10"/>
                      </a:lnTo>
                      <a:lnTo>
                        <a:pt x="10" y="19"/>
                      </a:lnTo>
                      <a:lnTo>
                        <a:pt x="5" y="34"/>
                      </a:lnTo>
                      <a:lnTo>
                        <a:pt x="3" y="42"/>
                      </a:lnTo>
                      <a:lnTo>
                        <a:pt x="1" y="60"/>
                      </a:lnTo>
                      <a:lnTo>
                        <a:pt x="0" y="70"/>
                      </a:lnTo>
                      <a:lnTo>
                        <a:pt x="0" y="77"/>
                      </a:lnTo>
                      <a:lnTo>
                        <a:pt x="1" y="85"/>
                      </a:lnTo>
                      <a:lnTo>
                        <a:pt x="3" y="95"/>
                      </a:lnTo>
                      <a:lnTo>
                        <a:pt x="6" y="113"/>
                      </a:lnTo>
                      <a:lnTo>
                        <a:pt x="9" y="125"/>
                      </a:lnTo>
                      <a:lnTo>
                        <a:pt x="12" y="140"/>
                      </a:lnTo>
                      <a:lnTo>
                        <a:pt x="14" y="143"/>
                      </a:lnTo>
                      <a:lnTo>
                        <a:pt x="14" y="139"/>
                      </a:lnTo>
                      <a:lnTo>
                        <a:pt x="16" y="131"/>
                      </a:lnTo>
                      <a:lnTo>
                        <a:pt x="18" y="126"/>
                      </a:lnTo>
                      <a:lnTo>
                        <a:pt x="20" y="121"/>
                      </a:lnTo>
                      <a:lnTo>
                        <a:pt x="24" y="115"/>
                      </a:lnTo>
                      <a:lnTo>
                        <a:pt x="30" y="106"/>
                      </a:lnTo>
                      <a:lnTo>
                        <a:pt x="34" y="102"/>
                      </a:lnTo>
                      <a:lnTo>
                        <a:pt x="40" y="94"/>
                      </a:lnTo>
                      <a:lnTo>
                        <a:pt x="41" y="91"/>
                      </a:lnTo>
                      <a:lnTo>
                        <a:pt x="46" y="82"/>
                      </a:lnTo>
                      <a:lnTo>
                        <a:pt x="55" y="63"/>
                      </a:lnTo>
                      <a:lnTo>
                        <a:pt x="66" y="39"/>
                      </a:lnTo>
                      <a:lnTo>
                        <a:pt x="66" y="36"/>
                      </a:lnTo>
                      <a:lnTo>
                        <a:pt x="54" y="50"/>
                      </a:lnTo>
                      <a:lnTo>
                        <a:pt x="46" y="56"/>
                      </a:lnTo>
                      <a:lnTo>
                        <a:pt x="37" y="63"/>
                      </a:lnTo>
                      <a:lnTo>
                        <a:pt x="30" y="72"/>
                      </a:lnTo>
                      <a:lnTo>
                        <a:pt x="25" y="81"/>
                      </a:lnTo>
                      <a:lnTo>
                        <a:pt x="22" y="86"/>
                      </a:lnTo>
                      <a:lnTo>
                        <a:pt x="20" y="92"/>
                      </a:lnTo>
                      <a:lnTo>
                        <a:pt x="18" y="98"/>
                      </a:lnTo>
                      <a:lnTo>
                        <a:pt x="17" y="107"/>
                      </a:lnTo>
                      <a:lnTo>
                        <a:pt x="16" y="96"/>
                      </a:lnTo>
                      <a:lnTo>
                        <a:pt x="19" y="78"/>
                      </a:lnTo>
                      <a:lnTo>
                        <a:pt x="19" y="66"/>
                      </a:lnTo>
                      <a:lnTo>
                        <a:pt x="19" y="50"/>
                      </a:lnTo>
                      <a:lnTo>
                        <a:pt x="17" y="29"/>
                      </a:lnTo>
                      <a:lnTo>
                        <a:pt x="18" y="15"/>
                      </a:lnTo>
                      <a:lnTo>
                        <a:pt x="21" y="8"/>
                      </a:lnTo>
                      <a:lnTo>
                        <a:pt x="22" y="3"/>
                      </a:lnTo>
                      <a:lnTo>
                        <a:pt x="21"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9" name="Freeform 89"/>
                <p:cNvSpPr>
                  <a:spLocks/>
                </p:cNvSpPr>
                <p:nvPr/>
              </p:nvSpPr>
              <p:spPr bwMode="auto">
                <a:xfrm>
                  <a:off x="4862" y="3858"/>
                  <a:ext cx="67" cy="130"/>
                </a:xfrm>
                <a:custGeom>
                  <a:avLst/>
                  <a:gdLst/>
                  <a:ahLst/>
                  <a:cxnLst>
                    <a:cxn ang="0">
                      <a:pos x="64" y="21"/>
                    </a:cxn>
                    <a:cxn ang="0">
                      <a:pos x="55" y="35"/>
                    </a:cxn>
                    <a:cxn ang="0">
                      <a:pos x="48" y="46"/>
                    </a:cxn>
                    <a:cxn ang="0">
                      <a:pos x="45" y="56"/>
                    </a:cxn>
                    <a:cxn ang="0">
                      <a:pos x="41" y="68"/>
                    </a:cxn>
                    <a:cxn ang="0">
                      <a:pos x="38" y="83"/>
                    </a:cxn>
                    <a:cxn ang="0">
                      <a:pos x="37" y="92"/>
                    </a:cxn>
                    <a:cxn ang="0">
                      <a:pos x="37" y="102"/>
                    </a:cxn>
                    <a:cxn ang="0">
                      <a:pos x="35" y="100"/>
                    </a:cxn>
                    <a:cxn ang="0">
                      <a:pos x="31" y="84"/>
                    </a:cxn>
                    <a:cxn ang="0">
                      <a:pos x="28" y="70"/>
                    </a:cxn>
                    <a:cxn ang="0">
                      <a:pos x="26" y="63"/>
                    </a:cxn>
                    <a:cxn ang="0">
                      <a:pos x="19" y="47"/>
                    </a:cxn>
                    <a:cxn ang="0">
                      <a:pos x="14" y="33"/>
                    </a:cxn>
                    <a:cxn ang="0">
                      <a:pos x="8" y="19"/>
                    </a:cxn>
                    <a:cxn ang="0">
                      <a:pos x="6" y="11"/>
                    </a:cxn>
                    <a:cxn ang="0">
                      <a:pos x="4" y="0"/>
                    </a:cxn>
                    <a:cxn ang="0">
                      <a:pos x="3" y="0"/>
                    </a:cxn>
                    <a:cxn ang="0">
                      <a:pos x="1" y="5"/>
                    </a:cxn>
                    <a:cxn ang="0">
                      <a:pos x="0" y="15"/>
                    </a:cxn>
                    <a:cxn ang="0">
                      <a:pos x="0" y="25"/>
                    </a:cxn>
                    <a:cxn ang="0">
                      <a:pos x="0" y="33"/>
                    </a:cxn>
                    <a:cxn ang="0">
                      <a:pos x="1" y="39"/>
                    </a:cxn>
                    <a:cxn ang="0">
                      <a:pos x="2" y="46"/>
                    </a:cxn>
                    <a:cxn ang="0">
                      <a:pos x="6" y="59"/>
                    </a:cxn>
                    <a:cxn ang="0">
                      <a:pos x="13" y="78"/>
                    </a:cxn>
                    <a:cxn ang="0">
                      <a:pos x="18" y="93"/>
                    </a:cxn>
                    <a:cxn ang="0">
                      <a:pos x="27" y="106"/>
                    </a:cxn>
                    <a:cxn ang="0">
                      <a:pos x="31" y="113"/>
                    </a:cxn>
                    <a:cxn ang="0">
                      <a:pos x="34" y="118"/>
                    </a:cxn>
                    <a:cxn ang="0">
                      <a:pos x="37" y="123"/>
                    </a:cxn>
                    <a:cxn ang="0">
                      <a:pos x="40" y="128"/>
                    </a:cxn>
                    <a:cxn ang="0">
                      <a:pos x="44" y="128"/>
                    </a:cxn>
                    <a:cxn ang="0">
                      <a:pos x="42" y="119"/>
                    </a:cxn>
                    <a:cxn ang="0">
                      <a:pos x="44" y="110"/>
                    </a:cxn>
                    <a:cxn ang="0">
                      <a:pos x="51" y="92"/>
                    </a:cxn>
                    <a:cxn ang="0">
                      <a:pos x="55" y="83"/>
                    </a:cxn>
                    <a:cxn ang="0">
                      <a:pos x="59" y="69"/>
                    </a:cxn>
                    <a:cxn ang="0">
                      <a:pos x="63" y="58"/>
                    </a:cxn>
                    <a:cxn ang="0">
                      <a:pos x="64" y="47"/>
                    </a:cxn>
                    <a:cxn ang="0">
                      <a:pos x="66" y="35"/>
                    </a:cxn>
                    <a:cxn ang="0">
                      <a:pos x="64" y="21"/>
                    </a:cxn>
                  </a:cxnLst>
                  <a:rect l="0" t="0" r="r" b="b"/>
                  <a:pathLst>
                    <a:path w="67" h="129">
                      <a:moveTo>
                        <a:pt x="64" y="21"/>
                      </a:moveTo>
                      <a:lnTo>
                        <a:pt x="55" y="35"/>
                      </a:lnTo>
                      <a:lnTo>
                        <a:pt x="48" y="46"/>
                      </a:lnTo>
                      <a:lnTo>
                        <a:pt x="45" y="56"/>
                      </a:lnTo>
                      <a:lnTo>
                        <a:pt x="41" y="68"/>
                      </a:lnTo>
                      <a:lnTo>
                        <a:pt x="38" y="83"/>
                      </a:lnTo>
                      <a:lnTo>
                        <a:pt x="37" y="92"/>
                      </a:lnTo>
                      <a:lnTo>
                        <a:pt x="37" y="102"/>
                      </a:lnTo>
                      <a:lnTo>
                        <a:pt x="35" y="100"/>
                      </a:lnTo>
                      <a:lnTo>
                        <a:pt x="31" y="84"/>
                      </a:lnTo>
                      <a:lnTo>
                        <a:pt x="28" y="70"/>
                      </a:lnTo>
                      <a:lnTo>
                        <a:pt x="26" y="63"/>
                      </a:lnTo>
                      <a:lnTo>
                        <a:pt x="19" y="47"/>
                      </a:lnTo>
                      <a:lnTo>
                        <a:pt x="14" y="33"/>
                      </a:lnTo>
                      <a:lnTo>
                        <a:pt x="8" y="19"/>
                      </a:lnTo>
                      <a:lnTo>
                        <a:pt x="6" y="11"/>
                      </a:lnTo>
                      <a:lnTo>
                        <a:pt x="4" y="0"/>
                      </a:lnTo>
                      <a:lnTo>
                        <a:pt x="3" y="0"/>
                      </a:lnTo>
                      <a:lnTo>
                        <a:pt x="1" y="5"/>
                      </a:lnTo>
                      <a:lnTo>
                        <a:pt x="0" y="15"/>
                      </a:lnTo>
                      <a:lnTo>
                        <a:pt x="0" y="25"/>
                      </a:lnTo>
                      <a:lnTo>
                        <a:pt x="0" y="33"/>
                      </a:lnTo>
                      <a:lnTo>
                        <a:pt x="1" y="39"/>
                      </a:lnTo>
                      <a:lnTo>
                        <a:pt x="2" y="46"/>
                      </a:lnTo>
                      <a:lnTo>
                        <a:pt x="6" y="59"/>
                      </a:lnTo>
                      <a:lnTo>
                        <a:pt x="13" y="78"/>
                      </a:lnTo>
                      <a:lnTo>
                        <a:pt x="18" y="93"/>
                      </a:lnTo>
                      <a:lnTo>
                        <a:pt x="27" y="106"/>
                      </a:lnTo>
                      <a:lnTo>
                        <a:pt x="31" y="113"/>
                      </a:lnTo>
                      <a:lnTo>
                        <a:pt x="34" y="118"/>
                      </a:lnTo>
                      <a:lnTo>
                        <a:pt x="37" y="123"/>
                      </a:lnTo>
                      <a:lnTo>
                        <a:pt x="40" y="128"/>
                      </a:lnTo>
                      <a:lnTo>
                        <a:pt x="44" y="128"/>
                      </a:lnTo>
                      <a:lnTo>
                        <a:pt x="42" y="119"/>
                      </a:lnTo>
                      <a:lnTo>
                        <a:pt x="44" y="110"/>
                      </a:lnTo>
                      <a:lnTo>
                        <a:pt x="51" y="92"/>
                      </a:lnTo>
                      <a:lnTo>
                        <a:pt x="55" y="83"/>
                      </a:lnTo>
                      <a:lnTo>
                        <a:pt x="59" y="69"/>
                      </a:lnTo>
                      <a:lnTo>
                        <a:pt x="63" y="58"/>
                      </a:lnTo>
                      <a:lnTo>
                        <a:pt x="64" y="47"/>
                      </a:lnTo>
                      <a:lnTo>
                        <a:pt x="66" y="35"/>
                      </a:lnTo>
                      <a:lnTo>
                        <a:pt x="64" y="21"/>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100" name="Freeform 90"/>
                <p:cNvSpPr>
                  <a:spLocks/>
                </p:cNvSpPr>
                <p:nvPr/>
              </p:nvSpPr>
              <p:spPr bwMode="auto">
                <a:xfrm>
                  <a:off x="4865" y="3932"/>
                  <a:ext cx="72" cy="125"/>
                </a:xfrm>
                <a:custGeom>
                  <a:avLst/>
                  <a:gdLst/>
                  <a:ahLst/>
                  <a:cxnLst>
                    <a:cxn ang="0">
                      <a:pos x="0" y="9"/>
                    </a:cxn>
                    <a:cxn ang="0">
                      <a:pos x="2" y="27"/>
                    </a:cxn>
                    <a:cxn ang="0">
                      <a:pos x="6" y="45"/>
                    </a:cxn>
                    <a:cxn ang="0">
                      <a:pos x="15" y="66"/>
                    </a:cxn>
                    <a:cxn ang="0">
                      <a:pos x="19" y="75"/>
                    </a:cxn>
                    <a:cxn ang="0">
                      <a:pos x="22" y="81"/>
                    </a:cxn>
                    <a:cxn ang="0">
                      <a:pos x="35" y="94"/>
                    </a:cxn>
                    <a:cxn ang="0">
                      <a:pos x="57" y="112"/>
                    </a:cxn>
                    <a:cxn ang="0">
                      <a:pos x="69" y="123"/>
                    </a:cxn>
                    <a:cxn ang="0">
                      <a:pos x="67" y="117"/>
                    </a:cxn>
                    <a:cxn ang="0">
                      <a:pos x="66" y="111"/>
                    </a:cxn>
                    <a:cxn ang="0">
                      <a:pos x="66" y="105"/>
                    </a:cxn>
                    <a:cxn ang="0">
                      <a:pos x="66" y="99"/>
                    </a:cxn>
                    <a:cxn ang="0">
                      <a:pos x="67" y="84"/>
                    </a:cxn>
                    <a:cxn ang="0">
                      <a:pos x="68" y="72"/>
                    </a:cxn>
                    <a:cxn ang="0">
                      <a:pos x="71" y="63"/>
                    </a:cxn>
                    <a:cxn ang="0">
                      <a:pos x="69" y="51"/>
                    </a:cxn>
                    <a:cxn ang="0">
                      <a:pos x="68" y="44"/>
                    </a:cxn>
                    <a:cxn ang="0">
                      <a:pos x="67" y="37"/>
                    </a:cxn>
                    <a:cxn ang="0">
                      <a:pos x="60" y="0"/>
                    </a:cxn>
                    <a:cxn ang="0">
                      <a:pos x="59" y="0"/>
                    </a:cxn>
                    <a:cxn ang="0">
                      <a:pos x="55" y="14"/>
                    </a:cxn>
                    <a:cxn ang="0">
                      <a:pos x="51" y="45"/>
                    </a:cxn>
                    <a:cxn ang="0">
                      <a:pos x="51" y="54"/>
                    </a:cxn>
                    <a:cxn ang="0">
                      <a:pos x="53" y="76"/>
                    </a:cxn>
                    <a:cxn ang="0">
                      <a:pos x="55" y="85"/>
                    </a:cxn>
                    <a:cxn ang="0">
                      <a:pos x="57" y="94"/>
                    </a:cxn>
                    <a:cxn ang="0">
                      <a:pos x="60" y="102"/>
                    </a:cxn>
                    <a:cxn ang="0">
                      <a:pos x="57" y="99"/>
                    </a:cxn>
                    <a:cxn ang="0">
                      <a:pos x="48" y="82"/>
                    </a:cxn>
                    <a:cxn ang="0">
                      <a:pos x="38" y="64"/>
                    </a:cxn>
                    <a:cxn ang="0">
                      <a:pos x="26" y="48"/>
                    </a:cxn>
                    <a:cxn ang="0">
                      <a:pos x="13" y="33"/>
                    </a:cxn>
                    <a:cxn ang="0">
                      <a:pos x="10" y="27"/>
                    </a:cxn>
                    <a:cxn ang="0">
                      <a:pos x="5" y="16"/>
                    </a:cxn>
                    <a:cxn ang="0">
                      <a:pos x="1" y="7"/>
                    </a:cxn>
                    <a:cxn ang="0">
                      <a:pos x="0" y="9"/>
                    </a:cxn>
                  </a:cxnLst>
                  <a:rect l="0" t="0" r="r" b="b"/>
                  <a:pathLst>
                    <a:path w="72" h="124">
                      <a:moveTo>
                        <a:pt x="0" y="9"/>
                      </a:moveTo>
                      <a:lnTo>
                        <a:pt x="2" y="27"/>
                      </a:lnTo>
                      <a:lnTo>
                        <a:pt x="6" y="45"/>
                      </a:lnTo>
                      <a:lnTo>
                        <a:pt x="15" y="66"/>
                      </a:lnTo>
                      <a:lnTo>
                        <a:pt x="19" y="75"/>
                      </a:lnTo>
                      <a:lnTo>
                        <a:pt x="22" y="81"/>
                      </a:lnTo>
                      <a:lnTo>
                        <a:pt x="35" y="94"/>
                      </a:lnTo>
                      <a:lnTo>
                        <a:pt x="57" y="112"/>
                      </a:lnTo>
                      <a:lnTo>
                        <a:pt x="69" y="123"/>
                      </a:lnTo>
                      <a:lnTo>
                        <a:pt x="67" y="117"/>
                      </a:lnTo>
                      <a:lnTo>
                        <a:pt x="66" y="111"/>
                      </a:lnTo>
                      <a:lnTo>
                        <a:pt x="66" y="105"/>
                      </a:lnTo>
                      <a:lnTo>
                        <a:pt x="66" y="99"/>
                      </a:lnTo>
                      <a:lnTo>
                        <a:pt x="67" y="84"/>
                      </a:lnTo>
                      <a:lnTo>
                        <a:pt x="68" y="72"/>
                      </a:lnTo>
                      <a:lnTo>
                        <a:pt x="71" y="63"/>
                      </a:lnTo>
                      <a:lnTo>
                        <a:pt x="69" y="51"/>
                      </a:lnTo>
                      <a:lnTo>
                        <a:pt x="68" y="44"/>
                      </a:lnTo>
                      <a:lnTo>
                        <a:pt x="67" y="37"/>
                      </a:lnTo>
                      <a:lnTo>
                        <a:pt x="60" y="0"/>
                      </a:lnTo>
                      <a:lnTo>
                        <a:pt x="59" y="0"/>
                      </a:lnTo>
                      <a:lnTo>
                        <a:pt x="55" y="14"/>
                      </a:lnTo>
                      <a:lnTo>
                        <a:pt x="51" y="45"/>
                      </a:lnTo>
                      <a:lnTo>
                        <a:pt x="51" y="54"/>
                      </a:lnTo>
                      <a:lnTo>
                        <a:pt x="53" y="76"/>
                      </a:lnTo>
                      <a:lnTo>
                        <a:pt x="55" y="85"/>
                      </a:lnTo>
                      <a:lnTo>
                        <a:pt x="57" y="94"/>
                      </a:lnTo>
                      <a:lnTo>
                        <a:pt x="60" y="102"/>
                      </a:lnTo>
                      <a:lnTo>
                        <a:pt x="57" y="99"/>
                      </a:lnTo>
                      <a:lnTo>
                        <a:pt x="48" y="82"/>
                      </a:lnTo>
                      <a:lnTo>
                        <a:pt x="38" y="64"/>
                      </a:lnTo>
                      <a:lnTo>
                        <a:pt x="26" y="48"/>
                      </a:lnTo>
                      <a:lnTo>
                        <a:pt x="13" y="33"/>
                      </a:lnTo>
                      <a:lnTo>
                        <a:pt x="10" y="27"/>
                      </a:lnTo>
                      <a:lnTo>
                        <a:pt x="5" y="16"/>
                      </a:lnTo>
                      <a:lnTo>
                        <a:pt x="1" y="7"/>
                      </a:lnTo>
                      <a:lnTo>
                        <a:pt x="0" y="9"/>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101" name="Freeform 91"/>
                <p:cNvSpPr>
                  <a:spLocks/>
                </p:cNvSpPr>
                <p:nvPr/>
              </p:nvSpPr>
              <p:spPr bwMode="auto">
                <a:xfrm>
                  <a:off x="4881" y="3999"/>
                  <a:ext cx="103" cy="115"/>
                </a:xfrm>
                <a:custGeom>
                  <a:avLst/>
                  <a:gdLst/>
                  <a:ahLst/>
                  <a:cxnLst>
                    <a:cxn ang="0">
                      <a:pos x="0" y="20"/>
                    </a:cxn>
                    <a:cxn ang="0">
                      <a:pos x="2" y="24"/>
                    </a:cxn>
                    <a:cxn ang="0">
                      <a:pos x="5" y="36"/>
                    </a:cxn>
                    <a:cxn ang="0">
                      <a:pos x="9" y="53"/>
                    </a:cxn>
                    <a:cxn ang="0">
                      <a:pos x="15" y="65"/>
                    </a:cxn>
                    <a:cxn ang="0">
                      <a:pos x="22" y="74"/>
                    </a:cxn>
                    <a:cxn ang="0">
                      <a:pos x="28" y="83"/>
                    </a:cxn>
                    <a:cxn ang="0">
                      <a:pos x="35" y="91"/>
                    </a:cxn>
                    <a:cxn ang="0">
                      <a:pos x="44" y="97"/>
                    </a:cxn>
                    <a:cxn ang="0">
                      <a:pos x="53" y="100"/>
                    </a:cxn>
                    <a:cxn ang="0">
                      <a:pos x="65" y="106"/>
                    </a:cxn>
                    <a:cxn ang="0">
                      <a:pos x="72" y="106"/>
                    </a:cxn>
                    <a:cxn ang="0">
                      <a:pos x="80" y="108"/>
                    </a:cxn>
                    <a:cxn ang="0">
                      <a:pos x="85" y="110"/>
                    </a:cxn>
                    <a:cxn ang="0">
                      <a:pos x="95" y="112"/>
                    </a:cxn>
                    <a:cxn ang="0">
                      <a:pos x="99" y="114"/>
                    </a:cxn>
                    <a:cxn ang="0">
                      <a:pos x="103" y="114"/>
                    </a:cxn>
                    <a:cxn ang="0">
                      <a:pos x="101" y="110"/>
                    </a:cxn>
                    <a:cxn ang="0">
                      <a:pos x="98" y="103"/>
                    </a:cxn>
                    <a:cxn ang="0">
                      <a:pos x="95" y="91"/>
                    </a:cxn>
                    <a:cxn ang="0">
                      <a:pos x="93" y="74"/>
                    </a:cxn>
                    <a:cxn ang="0">
                      <a:pos x="88" y="61"/>
                    </a:cxn>
                    <a:cxn ang="0">
                      <a:pos x="83" y="43"/>
                    </a:cxn>
                    <a:cxn ang="0">
                      <a:pos x="78" y="30"/>
                    </a:cxn>
                    <a:cxn ang="0">
                      <a:pos x="72" y="21"/>
                    </a:cxn>
                    <a:cxn ang="0">
                      <a:pos x="66" y="8"/>
                    </a:cxn>
                    <a:cxn ang="0">
                      <a:pos x="61" y="0"/>
                    </a:cxn>
                    <a:cxn ang="0">
                      <a:pos x="60" y="0"/>
                    </a:cxn>
                    <a:cxn ang="0">
                      <a:pos x="60" y="8"/>
                    </a:cxn>
                    <a:cxn ang="0">
                      <a:pos x="61" y="26"/>
                    </a:cxn>
                    <a:cxn ang="0">
                      <a:pos x="63" y="38"/>
                    </a:cxn>
                    <a:cxn ang="0">
                      <a:pos x="66" y="55"/>
                    </a:cxn>
                    <a:cxn ang="0">
                      <a:pos x="69" y="71"/>
                    </a:cxn>
                    <a:cxn ang="0">
                      <a:pos x="72" y="77"/>
                    </a:cxn>
                    <a:cxn ang="0">
                      <a:pos x="74" y="83"/>
                    </a:cxn>
                    <a:cxn ang="0">
                      <a:pos x="80" y="90"/>
                    </a:cxn>
                    <a:cxn ang="0">
                      <a:pos x="85" y="98"/>
                    </a:cxn>
                    <a:cxn ang="0">
                      <a:pos x="88" y="103"/>
                    </a:cxn>
                    <a:cxn ang="0">
                      <a:pos x="82" y="98"/>
                    </a:cxn>
                    <a:cxn ang="0">
                      <a:pos x="75" y="92"/>
                    </a:cxn>
                    <a:cxn ang="0">
                      <a:pos x="70" y="86"/>
                    </a:cxn>
                    <a:cxn ang="0">
                      <a:pos x="63" y="80"/>
                    </a:cxn>
                    <a:cxn ang="0">
                      <a:pos x="54" y="72"/>
                    </a:cxn>
                    <a:cxn ang="0">
                      <a:pos x="44" y="62"/>
                    </a:cxn>
                    <a:cxn ang="0">
                      <a:pos x="32" y="55"/>
                    </a:cxn>
                    <a:cxn ang="0">
                      <a:pos x="21" y="46"/>
                    </a:cxn>
                    <a:cxn ang="0">
                      <a:pos x="13" y="38"/>
                    </a:cxn>
                    <a:cxn ang="0">
                      <a:pos x="5" y="27"/>
                    </a:cxn>
                    <a:cxn ang="0">
                      <a:pos x="2" y="20"/>
                    </a:cxn>
                    <a:cxn ang="0">
                      <a:pos x="0" y="20"/>
                    </a:cxn>
                  </a:cxnLst>
                  <a:rect l="0" t="0" r="r" b="b"/>
                  <a:pathLst>
                    <a:path w="104" h="115">
                      <a:moveTo>
                        <a:pt x="0" y="20"/>
                      </a:moveTo>
                      <a:lnTo>
                        <a:pt x="2" y="24"/>
                      </a:lnTo>
                      <a:lnTo>
                        <a:pt x="5" y="36"/>
                      </a:lnTo>
                      <a:lnTo>
                        <a:pt x="9" y="53"/>
                      </a:lnTo>
                      <a:lnTo>
                        <a:pt x="15" y="65"/>
                      </a:lnTo>
                      <a:lnTo>
                        <a:pt x="22" y="74"/>
                      </a:lnTo>
                      <a:lnTo>
                        <a:pt x="28" y="83"/>
                      </a:lnTo>
                      <a:lnTo>
                        <a:pt x="35" y="91"/>
                      </a:lnTo>
                      <a:lnTo>
                        <a:pt x="44" y="97"/>
                      </a:lnTo>
                      <a:lnTo>
                        <a:pt x="53" y="100"/>
                      </a:lnTo>
                      <a:lnTo>
                        <a:pt x="65" y="106"/>
                      </a:lnTo>
                      <a:lnTo>
                        <a:pt x="72" y="106"/>
                      </a:lnTo>
                      <a:lnTo>
                        <a:pt x="80" y="108"/>
                      </a:lnTo>
                      <a:lnTo>
                        <a:pt x="85" y="110"/>
                      </a:lnTo>
                      <a:lnTo>
                        <a:pt x="95" y="112"/>
                      </a:lnTo>
                      <a:lnTo>
                        <a:pt x="99" y="114"/>
                      </a:lnTo>
                      <a:lnTo>
                        <a:pt x="103" y="114"/>
                      </a:lnTo>
                      <a:lnTo>
                        <a:pt x="101" y="110"/>
                      </a:lnTo>
                      <a:lnTo>
                        <a:pt x="98" y="103"/>
                      </a:lnTo>
                      <a:lnTo>
                        <a:pt x="95" y="91"/>
                      </a:lnTo>
                      <a:lnTo>
                        <a:pt x="93" y="74"/>
                      </a:lnTo>
                      <a:lnTo>
                        <a:pt x="88" y="61"/>
                      </a:lnTo>
                      <a:lnTo>
                        <a:pt x="83" y="43"/>
                      </a:lnTo>
                      <a:lnTo>
                        <a:pt x="78" y="30"/>
                      </a:lnTo>
                      <a:lnTo>
                        <a:pt x="72" y="21"/>
                      </a:lnTo>
                      <a:lnTo>
                        <a:pt x="66" y="8"/>
                      </a:lnTo>
                      <a:lnTo>
                        <a:pt x="61" y="0"/>
                      </a:lnTo>
                      <a:lnTo>
                        <a:pt x="60" y="0"/>
                      </a:lnTo>
                      <a:lnTo>
                        <a:pt x="60" y="8"/>
                      </a:lnTo>
                      <a:lnTo>
                        <a:pt x="61" y="26"/>
                      </a:lnTo>
                      <a:lnTo>
                        <a:pt x="63" y="38"/>
                      </a:lnTo>
                      <a:lnTo>
                        <a:pt x="66" y="55"/>
                      </a:lnTo>
                      <a:lnTo>
                        <a:pt x="69" y="71"/>
                      </a:lnTo>
                      <a:lnTo>
                        <a:pt x="72" y="77"/>
                      </a:lnTo>
                      <a:lnTo>
                        <a:pt x="74" y="83"/>
                      </a:lnTo>
                      <a:lnTo>
                        <a:pt x="80" y="90"/>
                      </a:lnTo>
                      <a:lnTo>
                        <a:pt x="85" y="98"/>
                      </a:lnTo>
                      <a:lnTo>
                        <a:pt x="88" y="103"/>
                      </a:lnTo>
                      <a:lnTo>
                        <a:pt x="82" y="98"/>
                      </a:lnTo>
                      <a:lnTo>
                        <a:pt x="75" y="92"/>
                      </a:lnTo>
                      <a:lnTo>
                        <a:pt x="70" y="86"/>
                      </a:lnTo>
                      <a:lnTo>
                        <a:pt x="63" y="80"/>
                      </a:lnTo>
                      <a:lnTo>
                        <a:pt x="54" y="72"/>
                      </a:lnTo>
                      <a:lnTo>
                        <a:pt x="44" y="62"/>
                      </a:lnTo>
                      <a:lnTo>
                        <a:pt x="32" y="55"/>
                      </a:lnTo>
                      <a:lnTo>
                        <a:pt x="21" y="46"/>
                      </a:lnTo>
                      <a:lnTo>
                        <a:pt x="13" y="38"/>
                      </a:lnTo>
                      <a:lnTo>
                        <a:pt x="5" y="27"/>
                      </a:lnTo>
                      <a:lnTo>
                        <a:pt x="2" y="20"/>
                      </a:lnTo>
                      <a:lnTo>
                        <a:pt x="0" y="2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102" name="Freeform 92"/>
                <p:cNvSpPr>
                  <a:spLocks/>
                </p:cNvSpPr>
                <p:nvPr/>
              </p:nvSpPr>
              <p:spPr bwMode="auto">
                <a:xfrm>
                  <a:off x="4919" y="4052"/>
                  <a:ext cx="132" cy="97"/>
                </a:xfrm>
                <a:custGeom>
                  <a:avLst/>
                  <a:gdLst/>
                  <a:ahLst/>
                  <a:cxnLst>
                    <a:cxn ang="0">
                      <a:pos x="56" y="3"/>
                    </a:cxn>
                    <a:cxn ang="0">
                      <a:pos x="58" y="8"/>
                    </a:cxn>
                    <a:cxn ang="0">
                      <a:pos x="62" y="19"/>
                    </a:cxn>
                    <a:cxn ang="0">
                      <a:pos x="65" y="33"/>
                    </a:cxn>
                    <a:cxn ang="0">
                      <a:pos x="69" y="46"/>
                    </a:cxn>
                    <a:cxn ang="0">
                      <a:pos x="74" y="52"/>
                    </a:cxn>
                    <a:cxn ang="0">
                      <a:pos x="79" y="59"/>
                    </a:cxn>
                    <a:cxn ang="0">
                      <a:pos x="86" y="67"/>
                    </a:cxn>
                    <a:cxn ang="0">
                      <a:pos x="91" y="72"/>
                    </a:cxn>
                    <a:cxn ang="0">
                      <a:pos x="97" y="75"/>
                    </a:cxn>
                    <a:cxn ang="0">
                      <a:pos x="103" y="79"/>
                    </a:cxn>
                    <a:cxn ang="0">
                      <a:pos x="110" y="82"/>
                    </a:cxn>
                    <a:cxn ang="0">
                      <a:pos x="100" y="80"/>
                    </a:cxn>
                    <a:cxn ang="0">
                      <a:pos x="90" y="78"/>
                    </a:cxn>
                    <a:cxn ang="0">
                      <a:pos x="80" y="74"/>
                    </a:cxn>
                    <a:cxn ang="0">
                      <a:pos x="73" y="72"/>
                    </a:cxn>
                    <a:cxn ang="0">
                      <a:pos x="64" y="71"/>
                    </a:cxn>
                    <a:cxn ang="0">
                      <a:pos x="55" y="68"/>
                    </a:cxn>
                    <a:cxn ang="0">
                      <a:pos x="43" y="64"/>
                    </a:cxn>
                    <a:cxn ang="0">
                      <a:pos x="30" y="60"/>
                    </a:cxn>
                    <a:cxn ang="0">
                      <a:pos x="18" y="56"/>
                    </a:cxn>
                    <a:cxn ang="0">
                      <a:pos x="13" y="52"/>
                    </a:cxn>
                    <a:cxn ang="0">
                      <a:pos x="5" y="50"/>
                    </a:cxn>
                    <a:cxn ang="0">
                      <a:pos x="0" y="46"/>
                    </a:cxn>
                    <a:cxn ang="0">
                      <a:pos x="1" y="51"/>
                    </a:cxn>
                    <a:cxn ang="0">
                      <a:pos x="5" y="58"/>
                    </a:cxn>
                    <a:cxn ang="0">
                      <a:pos x="13" y="68"/>
                    </a:cxn>
                    <a:cxn ang="0">
                      <a:pos x="24" y="78"/>
                    </a:cxn>
                    <a:cxn ang="0">
                      <a:pos x="34" y="86"/>
                    </a:cxn>
                    <a:cxn ang="0">
                      <a:pos x="49" y="91"/>
                    </a:cxn>
                    <a:cxn ang="0">
                      <a:pos x="61" y="95"/>
                    </a:cxn>
                    <a:cxn ang="0">
                      <a:pos x="67" y="96"/>
                    </a:cxn>
                    <a:cxn ang="0">
                      <a:pos x="77" y="98"/>
                    </a:cxn>
                    <a:cxn ang="0">
                      <a:pos x="91" y="96"/>
                    </a:cxn>
                    <a:cxn ang="0">
                      <a:pos x="103" y="94"/>
                    </a:cxn>
                    <a:cxn ang="0">
                      <a:pos x="112" y="93"/>
                    </a:cxn>
                    <a:cxn ang="0">
                      <a:pos x="123" y="89"/>
                    </a:cxn>
                    <a:cxn ang="0">
                      <a:pos x="131" y="86"/>
                    </a:cxn>
                    <a:cxn ang="0">
                      <a:pos x="125" y="84"/>
                    </a:cxn>
                    <a:cxn ang="0">
                      <a:pos x="120" y="80"/>
                    </a:cxn>
                    <a:cxn ang="0">
                      <a:pos x="114" y="74"/>
                    </a:cxn>
                    <a:cxn ang="0">
                      <a:pos x="110" y="65"/>
                    </a:cxn>
                    <a:cxn ang="0">
                      <a:pos x="105" y="59"/>
                    </a:cxn>
                    <a:cxn ang="0">
                      <a:pos x="101" y="51"/>
                    </a:cxn>
                    <a:cxn ang="0">
                      <a:pos x="98" y="45"/>
                    </a:cxn>
                    <a:cxn ang="0">
                      <a:pos x="91" y="36"/>
                    </a:cxn>
                    <a:cxn ang="0">
                      <a:pos x="86" y="29"/>
                    </a:cxn>
                    <a:cxn ang="0">
                      <a:pos x="80" y="23"/>
                    </a:cxn>
                    <a:cxn ang="0">
                      <a:pos x="75" y="19"/>
                    </a:cxn>
                    <a:cxn ang="0">
                      <a:pos x="67" y="11"/>
                    </a:cxn>
                    <a:cxn ang="0">
                      <a:pos x="65" y="8"/>
                    </a:cxn>
                    <a:cxn ang="0">
                      <a:pos x="61" y="2"/>
                    </a:cxn>
                    <a:cxn ang="0">
                      <a:pos x="57" y="0"/>
                    </a:cxn>
                    <a:cxn ang="0">
                      <a:pos x="56" y="3"/>
                    </a:cxn>
                  </a:cxnLst>
                  <a:rect l="0" t="0" r="r" b="b"/>
                  <a:pathLst>
                    <a:path w="132" h="99">
                      <a:moveTo>
                        <a:pt x="56" y="3"/>
                      </a:moveTo>
                      <a:lnTo>
                        <a:pt x="58" y="8"/>
                      </a:lnTo>
                      <a:lnTo>
                        <a:pt x="62" y="19"/>
                      </a:lnTo>
                      <a:lnTo>
                        <a:pt x="65" y="33"/>
                      </a:lnTo>
                      <a:lnTo>
                        <a:pt x="69" y="46"/>
                      </a:lnTo>
                      <a:lnTo>
                        <a:pt x="74" y="52"/>
                      </a:lnTo>
                      <a:lnTo>
                        <a:pt x="79" y="59"/>
                      </a:lnTo>
                      <a:lnTo>
                        <a:pt x="86" y="67"/>
                      </a:lnTo>
                      <a:lnTo>
                        <a:pt x="91" y="72"/>
                      </a:lnTo>
                      <a:lnTo>
                        <a:pt x="97" y="75"/>
                      </a:lnTo>
                      <a:lnTo>
                        <a:pt x="103" y="79"/>
                      </a:lnTo>
                      <a:lnTo>
                        <a:pt x="110" y="82"/>
                      </a:lnTo>
                      <a:lnTo>
                        <a:pt x="100" y="80"/>
                      </a:lnTo>
                      <a:lnTo>
                        <a:pt x="90" y="78"/>
                      </a:lnTo>
                      <a:lnTo>
                        <a:pt x="80" y="74"/>
                      </a:lnTo>
                      <a:lnTo>
                        <a:pt x="73" y="72"/>
                      </a:lnTo>
                      <a:lnTo>
                        <a:pt x="64" y="71"/>
                      </a:lnTo>
                      <a:lnTo>
                        <a:pt x="55" y="68"/>
                      </a:lnTo>
                      <a:lnTo>
                        <a:pt x="43" y="64"/>
                      </a:lnTo>
                      <a:lnTo>
                        <a:pt x="30" y="60"/>
                      </a:lnTo>
                      <a:lnTo>
                        <a:pt x="18" y="56"/>
                      </a:lnTo>
                      <a:lnTo>
                        <a:pt x="13" y="52"/>
                      </a:lnTo>
                      <a:lnTo>
                        <a:pt x="5" y="50"/>
                      </a:lnTo>
                      <a:lnTo>
                        <a:pt x="0" y="46"/>
                      </a:lnTo>
                      <a:lnTo>
                        <a:pt x="1" y="51"/>
                      </a:lnTo>
                      <a:lnTo>
                        <a:pt x="5" y="58"/>
                      </a:lnTo>
                      <a:lnTo>
                        <a:pt x="13" y="68"/>
                      </a:lnTo>
                      <a:lnTo>
                        <a:pt x="24" y="78"/>
                      </a:lnTo>
                      <a:lnTo>
                        <a:pt x="34" y="86"/>
                      </a:lnTo>
                      <a:lnTo>
                        <a:pt x="49" y="91"/>
                      </a:lnTo>
                      <a:lnTo>
                        <a:pt x="61" y="95"/>
                      </a:lnTo>
                      <a:lnTo>
                        <a:pt x="67" y="96"/>
                      </a:lnTo>
                      <a:lnTo>
                        <a:pt x="77" y="98"/>
                      </a:lnTo>
                      <a:lnTo>
                        <a:pt x="91" y="96"/>
                      </a:lnTo>
                      <a:lnTo>
                        <a:pt x="103" y="94"/>
                      </a:lnTo>
                      <a:lnTo>
                        <a:pt x="112" y="93"/>
                      </a:lnTo>
                      <a:lnTo>
                        <a:pt x="123" y="89"/>
                      </a:lnTo>
                      <a:lnTo>
                        <a:pt x="131" y="86"/>
                      </a:lnTo>
                      <a:lnTo>
                        <a:pt x="125" y="84"/>
                      </a:lnTo>
                      <a:lnTo>
                        <a:pt x="120" y="80"/>
                      </a:lnTo>
                      <a:lnTo>
                        <a:pt x="114" y="74"/>
                      </a:lnTo>
                      <a:lnTo>
                        <a:pt x="110" y="65"/>
                      </a:lnTo>
                      <a:lnTo>
                        <a:pt x="105" y="59"/>
                      </a:lnTo>
                      <a:lnTo>
                        <a:pt x="101" y="51"/>
                      </a:lnTo>
                      <a:lnTo>
                        <a:pt x="98" y="45"/>
                      </a:lnTo>
                      <a:lnTo>
                        <a:pt x="91" y="36"/>
                      </a:lnTo>
                      <a:lnTo>
                        <a:pt x="86" y="29"/>
                      </a:lnTo>
                      <a:lnTo>
                        <a:pt x="80" y="23"/>
                      </a:lnTo>
                      <a:lnTo>
                        <a:pt x="75" y="19"/>
                      </a:lnTo>
                      <a:lnTo>
                        <a:pt x="67" y="11"/>
                      </a:lnTo>
                      <a:lnTo>
                        <a:pt x="65" y="8"/>
                      </a:lnTo>
                      <a:lnTo>
                        <a:pt x="61" y="2"/>
                      </a:lnTo>
                      <a:lnTo>
                        <a:pt x="57" y="0"/>
                      </a:lnTo>
                      <a:lnTo>
                        <a:pt x="56" y="3"/>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103" name="Freeform 93"/>
                <p:cNvSpPr>
                  <a:spLocks/>
                </p:cNvSpPr>
                <p:nvPr/>
              </p:nvSpPr>
              <p:spPr bwMode="auto">
                <a:xfrm>
                  <a:off x="4963" y="4144"/>
                  <a:ext cx="249" cy="59"/>
                </a:xfrm>
                <a:custGeom>
                  <a:avLst/>
                  <a:gdLst/>
                  <a:ahLst/>
                  <a:cxnLst>
                    <a:cxn ang="0">
                      <a:pos x="0" y="11"/>
                    </a:cxn>
                    <a:cxn ang="0">
                      <a:pos x="1" y="15"/>
                    </a:cxn>
                    <a:cxn ang="0">
                      <a:pos x="4" y="18"/>
                    </a:cxn>
                    <a:cxn ang="0">
                      <a:pos x="12" y="23"/>
                    </a:cxn>
                    <a:cxn ang="0">
                      <a:pos x="20" y="29"/>
                    </a:cxn>
                    <a:cxn ang="0">
                      <a:pos x="34" y="33"/>
                    </a:cxn>
                    <a:cxn ang="0">
                      <a:pos x="50" y="35"/>
                    </a:cxn>
                    <a:cxn ang="0">
                      <a:pos x="59" y="35"/>
                    </a:cxn>
                    <a:cxn ang="0">
                      <a:pos x="66" y="35"/>
                    </a:cxn>
                    <a:cxn ang="0">
                      <a:pos x="76" y="33"/>
                    </a:cxn>
                    <a:cxn ang="0">
                      <a:pos x="88" y="32"/>
                    </a:cxn>
                    <a:cxn ang="0">
                      <a:pos x="99" y="29"/>
                    </a:cxn>
                    <a:cxn ang="0">
                      <a:pos x="113" y="25"/>
                    </a:cxn>
                    <a:cxn ang="0">
                      <a:pos x="126" y="19"/>
                    </a:cxn>
                    <a:cxn ang="0">
                      <a:pos x="136" y="15"/>
                    </a:cxn>
                    <a:cxn ang="0">
                      <a:pos x="145" y="12"/>
                    </a:cxn>
                    <a:cxn ang="0">
                      <a:pos x="153" y="11"/>
                    </a:cxn>
                    <a:cxn ang="0">
                      <a:pos x="163" y="11"/>
                    </a:cxn>
                    <a:cxn ang="0">
                      <a:pos x="172" y="12"/>
                    </a:cxn>
                    <a:cxn ang="0">
                      <a:pos x="182" y="15"/>
                    </a:cxn>
                    <a:cxn ang="0">
                      <a:pos x="188" y="17"/>
                    </a:cxn>
                    <a:cxn ang="0">
                      <a:pos x="195" y="22"/>
                    </a:cxn>
                    <a:cxn ang="0">
                      <a:pos x="200" y="25"/>
                    </a:cxn>
                    <a:cxn ang="0">
                      <a:pos x="206" y="29"/>
                    </a:cxn>
                    <a:cxn ang="0">
                      <a:pos x="216" y="37"/>
                    </a:cxn>
                    <a:cxn ang="0">
                      <a:pos x="226" y="47"/>
                    </a:cxn>
                    <a:cxn ang="0">
                      <a:pos x="233" y="55"/>
                    </a:cxn>
                    <a:cxn ang="0">
                      <a:pos x="234" y="58"/>
                    </a:cxn>
                    <a:cxn ang="0">
                      <a:pos x="242" y="58"/>
                    </a:cxn>
                    <a:cxn ang="0">
                      <a:pos x="248" y="53"/>
                    </a:cxn>
                    <a:cxn ang="0">
                      <a:pos x="244" y="48"/>
                    </a:cxn>
                    <a:cxn ang="0">
                      <a:pos x="237" y="41"/>
                    </a:cxn>
                    <a:cxn ang="0">
                      <a:pos x="229" y="35"/>
                    </a:cxn>
                    <a:cxn ang="0">
                      <a:pos x="220" y="29"/>
                    </a:cxn>
                    <a:cxn ang="0">
                      <a:pos x="211" y="24"/>
                    </a:cxn>
                    <a:cxn ang="0">
                      <a:pos x="204" y="19"/>
                    </a:cxn>
                    <a:cxn ang="0">
                      <a:pos x="197" y="16"/>
                    </a:cxn>
                    <a:cxn ang="0">
                      <a:pos x="190" y="13"/>
                    </a:cxn>
                    <a:cxn ang="0">
                      <a:pos x="182" y="9"/>
                    </a:cxn>
                    <a:cxn ang="0">
                      <a:pos x="173" y="5"/>
                    </a:cxn>
                    <a:cxn ang="0">
                      <a:pos x="167" y="4"/>
                    </a:cxn>
                    <a:cxn ang="0">
                      <a:pos x="160" y="3"/>
                    </a:cxn>
                    <a:cxn ang="0">
                      <a:pos x="149" y="2"/>
                    </a:cxn>
                    <a:cxn ang="0">
                      <a:pos x="137" y="0"/>
                    </a:cxn>
                    <a:cxn ang="0">
                      <a:pos x="128" y="0"/>
                    </a:cxn>
                    <a:cxn ang="0">
                      <a:pos x="116" y="0"/>
                    </a:cxn>
                    <a:cxn ang="0">
                      <a:pos x="104" y="1"/>
                    </a:cxn>
                    <a:cxn ang="0">
                      <a:pos x="91" y="2"/>
                    </a:cxn>
                    <a:cxn ang="0">
                      <a:pos x="79" y="5"/>
                    </a:cxn>
                    <a:cxn ang="0">
                      <a:pos x="65" y="9"/>
                    </a:cxn>
                    <a:cxn ang="0">
                      <a:pos x="49" y="13"/>
                    </a:cxn>
                    <a:cxn ang="0">
                      <a:pos x="34" y="16"/>
                    </a:cxn>
                    <a:cxn ang="0">
                      <a:pos x="20" y="16"/>
                    </a:cxn>
                    <a:cxn ang="0">
                      <a:pos x="14" y="15"/>
                    </a:cxn>
                    <a:cxn ang="0">
                      <a:pos x="6" y="15"/>
                    </a:cxn>
                    <a:cxn ang="0">
                      <a:pos x="0" y="11"/>
                    </a:cxn>
                  </a:cxnLst>
                  <a:rect l="0" t="0" r="r" b="b"/>
                  <a:pathLst>
                    <a:path w="249" h="59">
                      <a:moveTo>
                        <a:pt x="0" y="11"/>
                      </a:moveTo>
                      <a:lnTo>
                        <a:pt x="1" y="15"/>
                      </a:lnTo>
                      <a:lnTo>
                        <a:pt x="4" y="18"/>
                      </a:lnTo>
                      <a:lnTo>
                        <a:pt x="12" y="23"/>
                      </a:lnTo>
                      <a:lnTo>
                        <a:pt x="20" y="29"/>
                      </a:lnTo>
                      <a:lnTo>
                        <a:pt x="34" y="33"/>
                      </a:lnTo>
                      <a:lnTo>
                        <a:pt x="50" y="35"/>
                      </a:lnTo>
                      <a:lnTo>
                        <a:pt x="59" y="35"/>
                      </a:lnTo>
                      <a:lnTo>
                        <a:pt x="66" y="35"/>
                      </a:lnTo>
                      <a:lnTo>
                        <a:pt x="76" y="33"/>
                      </a:lnTo>
                      <a:lnTo>
                        <a:pt x="88" y="32"/>
                      </a:lnTo>
                      <a:lnTo>
                        <a:pt x="99" y="29"/>
                      </a:lnTo>
                      <a:lnTo>
                        <a:pt x="113" y="25"/>
                      </a:lnTo>
                      <a:lnTo>
                        <a:pt x="126" y="19"/>
                      </a:lnTo>
                      <a:lnTo>
                        <a:pt x="136" y="15"/>
                      </a:lnTo>
                      <a:lnTo>
                        <a:pt x="145" y="12"/>
                      </a:lnTo>
                      <a:lnTo>
                        <a:pt x="153" y="11"/>
                      </a:lnTo>
                      <a:lnTo>
                        <a:pt x="163" y="11"/>
                      </a:lnTo>
                      <a:lnTo>
                        <a:pt x="172" y="12"/>
                      </a:lnTo>
                      <a:lnTo>
                        <a:pt x="182" y="15"/>
                      </a:lnTo>
                      <a:lnTo>
                        <a:pt x="188" y="17"/>
                      </a:lnTo>
                      <a:lnTo>
                        <a:pt x="195" y="22"/>
                      </a:lnTo>
                      <a:lnTo>
                        <a:pt x="200" y="25"/>
                      </a:lnTo>
                      <a:lnTo>
                        <a:pt x="206" y="29"/>
                      </a:lnTo>
                      <a:lnTo>
                        <a:pt x="216" y="37"/>
                      </a:lnTo>
                      <a:lnTo>
                        <a:pt x="226" y="47"/>
                      </a:lnTo>
                      <a:lnTo>
                        <a:pt x="233" y="55"/>
                      </a:lnTo>
                      <a:lnTo>
                        <a:pt x="234" y="58"/>
                      </a:lnTo>
                      <a:lnTo>
                        <a:pt x="242" y="58"/>
                      </a:lnTo>
                      <a:lnTo>
                        <a:pt x="248" y="53"/>
                      </a:lnTo>
                      <a:lnTo>
                        <a:pt x="244" y="48"/>
                      </a:lnTo>
                      <a:lnTo>
                        <a:pt x="237" y="41"/>
                      </a:lnTo>
                      <a:lnTo>
                        <a:pt x="229" y="35"/>
                      </a:lnTo>
                      <a:lnTo>
                        <a:pt x="220" y="29"/>
                      </a:lnTo>
                      <a:lnTo>
                        <a:pt x="211" y="24"/>
                      </a:lnTo>
                      <a:lnTo>
                        <a:pt x="204" y="19"/>
                      </a:lnTo>
                      <a:lnTo>
                        <a:pt x="197" y="16"/>
                      </a:lnTo>
                      <a:lnTo>
                        <a:pt x="190" y="13"/>
                      </a:lnTo>
                      <a:lnTo>
                        <a:pt x="182" y="9"/>
                      </a:lnTo>
                      <a:lnTo>
                        <a:pt x="173" y="5"/>
                      </a:lnTo>
                      <a:lnTo>
                        <a:pt x="167" y="4"/>
                      </a:lnTo>
                      <a:lnTo>
                        <a:pt x="160" y="3"/>
                      </a:lnTo>
                      <a:lnTo>
                        <a:pt x="149" y="2"/>
                      </a:lnTo>
                      <a:lnTo>
                        <a:pt x="137" y="0"/>
                      </a:lnTo>
                      <a:lnTo>
                        <a:pt x="128" y="0"/>
                      </a:lnTo>
                      <a:lnTo>
                        <a:pt x="116" y="0"/>
                      </a:lnTo>
                      <a:lnTo>
                        <a:pt x="104" y="1"/>
                      </a:lnTo>
                      <a:lnTo>
                        <a:pt x="91" y="2"/>
                      </a:lnTo>
                      <a:lnTo>
                        <a:pt x="79" y="5"/>
                      </a:lnTo>
                      <a:lnTo>
                        <a:pt x="65" y="9"/>
                      </a:lnTo>
                      <a:lnTo>
                        <a:pt x="49" y="13"/>
                      </a:lnTo>
                      <a:lnTo>
                        <a:pt x="34" y="16"/>
                      </a:lnTo>
                      <a:lnTo>
                        <a:pt x="20" y="16"/>
                      </a:lnTo>
                      <a:lnTo>
                        <a:pt x="14" y="15"/>
                      </a:lnTo>
                      <a:lnTo>
                        <a:pt x="6" y="15"/>
                      </a:lnTo>
                      <a:lnTo>
                        <a:pt x="0" y="11"/>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grpSp>
            <p:nvGrpSpPr>
              <p:cNvPr id="86" name="Group 94"/>
              <p:cNvGrpSpPr>
                <a:grpSpLocks/>
              </p:cNvGrpSpPr>
              <p:nvPr/>
            </p:nvGrpSpPr>
            <p:grpSpPr bwMode="auto">
              <a:xfrm>
                <a:off x="5056" y="3732"/>
                <a:ext cx="351" cy="471"/>
                <a:chOff x="5056" y="3732"/>
                <a:chExt cx="351" cy="471"/>
              </a:xfrm>
            </p:grpSpPr>
            <p:sp>
              <p:nvSpPr>
                <p:cNvPr id="88" name="Freeform 95"/>
                <p:cNvSpPr>
                  <a:spLocks/>
                </p:cNvSpPr>
                <p:nvPr/>
              </p:nvSpPr>
              <p:spPr bwMode="auto">
                <a:xfrm>
                  <a:off x="5280" y="3732"/>
                  <a:ext cx="58" cy="66"/>
                </a:xfrm>
                <a:custGeom>
                  <a:avLst/>
                  <a:gdLst/>
                  <a:ahLst/>
                  <a:cxnLst>
                    <a:cxn ang="0">
                      <a:pos x="0" y="0"/>
                    </a:cxn>
                    <a:cxn ang="0">
                      <a:pos x="2" y="0"/>
                    </a:cxn>
                    <a:cxn ang="0">
                      <a:pos x="12" y="3"/>
                    </a:cxn>
                    <a:cxn ang="0">
                      <a:pos x="23" y="10"/>
                    </a:cxn>
                    <a:cxn ang="0">
                      <a:pos x="33" y="20"/>
                    </a:cxn>
                    <a:cxn ang="0">
                      <a:pos x="38" y="24"/>
                    </a:cxn>
                    <a:cxn ang="0">
                      <a:pos x="42" y="30"/>
                    </a:cxn>
                    <a:cxn ang="0">
                      <a:pos x="47" y="40"/>
                    </a:cxn>
                    <a:cxn ang="0">
                      <a:pos x="51" y="50"/>
                    </a:cxn>
                    <a:cxn ang="0">
                      <a:pos x="57" y="63"/>
                    </a:cxn>
                    <a:cxn ang="0">
                      <a:pos x="55" y="65"/>
                    </a:cxn>
                    <a:cxn ang="0">
                      <a:pos x="47" y="61"/>
                    </a:cxn>
                    <a:cxn ang="0">
                      <a:pos x="38" y="53"/>
                    </a:cxn>
                    <a:cxn ang="0">
                      <a:pos x="29" y="44"/>
                    </a:cxn>
                    <a:cxn ang="0">
                      <a:pos x="23" y="36"/>
                    </a:cxn>
                    <a:cxn ang="0">
                      <a:pos x="15" y="27"/>
                    </a:cxn>
                    <a:cxn ang="0">
                      <a:pos x="7" y="11"/>
                    </a:cxn>
                    <a:cxn ang="0">
                      <a:pos x="0" y="0"/>
                    </a:cxn>
                  </a:cxnLst>
                  <a:rect l="0" t="0" r="r" b="b"/>
                  <a:pathLst>
                    <a:path w="58" h="66">
                      <a:moveTo>
                        <a:pt x="0" y="0"/>
                      </a:moveTo>
                      <a:lnTo>
                        <a:pt x="2" y="0"/>
                      </a:lnTo>
                      <a:lnTo>
                        <a:pt x="12" y="3"/>
                      </a:lnTo>
                      <a:lnTo>
                        <a:pt x="23" y="10"/>
                      </a:lnTo>
                      <a:lnTo>
                        <a:pt x="33" y="20"/>
                      </a:lnTo>
                      <a:lnTo>
                        <a:pt x="38" y="24"/>
                      </a:lnTo>
                      <a:lnTo>
                        <a:pt x="42" y="30"/>
                      </a:lnTo>
                      <a:lnTo>
                        <a:pt x="47" y="40"/>
                      </a:lnTo>
                      <a:lnTo>
                        <a:pt x="51" y="50"/>
                      </a:lnTo>
                      <a:lnTo>
                        <a:pt x="57" y="63"/>
                      </a:lnTo>
                      <a:lnTo>
                        <a:pt x="55" y="65"/>
                      </a:lnTo>
                      <a:lnTo>
                        <a:pt x="47" y="61"/>
                      </a:lnTo>
                      <a:lnTo>
                        <a:pt x="38" y="53"/>
                      </a:lnTo>
                      <a:lnTo>
                        <a:pt x="29" y="44"/>
                      </a:lnTo>
                      <a:lnTo>
                        <a:pt x="23" y="36"/>
                      </a:lnTo>
                      <a:lnTo>
                        <a:pt x="15" y="27"/>
                      </a:lnTo>
                      <a:lnTo>
                        <a:pt x="7" y="11"/>
                      </a:lnTo>
                      <a:lnTo>
                        <a:pt x="0"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9" name="Freeform 96"/>
                <p:cNvSpPr>
                  <a:spLocks/>
                </p:cNvSpPr>
                <p:nvPr/>
              </p:nvSpPr>
              <p:spPr bwMode="auto">
                <a:xfrm>
                  <a:off x="5292" y="3745"/>
                  <a:ext cx="69" cy="108"/>
                </a:xfrm>
                <a:custGeom>
                  <a:avLst/>
                  <a:gdLst/>
                  <a:ahLst/>
                  <a:cxnLst>
                    <a:cxn ang="0">
                      <a:pos x="36" y="0"/>
                    </a:cxn>
                    <a:cxn ang="0">
                      <a:pos x="50" y="14"/>
                    </a:cxn>
                    <a:cxn ang="0">
                      <a:pos x="55" y="22"/>
                    </a:cxn>
                    <a:cxn ang="0">
                      <a:pos x="60" y="31"/>
                    </a:cxn>
                    <a:cxn ang="0">
                      <a:pos x="65" y="43"/>
                    </a:cxn>
                    <a:cxn ang="0">
                      <a:pos x="67" y="56"/>
                    </a:cxn>
                    <a:cxn ang="0">
                      <a:pos x="69" y="67"/>
                    </a:cxn>
                    <a:cxn ang="0">
                      <a:pos x="67" y="79"/>
                    </a:cxn>
                    <a:cxn ang="0">
                      <a:pos x="66" y="91"/>
                    </a:cxn>
                    <a:cxn ang="0">
                      <a:pos x="66" y="102"/>
                    </a:cxn>
                    <a:cxn ang="0">
                      <a:pos x="69" y="107"/>
                    </a:cxn>
                    <a:cxn ang="0">
                      <a:pos x="65" y="107"/>
                    </a:cxn>
                    <a:cxn ang="0">
                      <a:pos x="65" y="103"/>
                    </a:cxn>
                    <a:cxn ang="0">
                      <a:pos x="63" y="98"/>
                    </a:cxn>
                    <a:cxn ang="0">
                      <a:pos x="58" y="96"/>
                    </a:cxn>
                    <a:cxn ang="0">
                      <a:pos x="51" y="90"/>
                    </a:cxn>
                    <a:cxn ang="0">
                      <a:pos x="45" y="85"/>
                    </a:cxn>
                    <a:cxn ang="0">
                      <a:pos x="41" y="81"/>
                    </a:cxn>
                    <a:cxn ang="0">
                      <a:pos x="34" y="76"/>
                    </a:cxn>
                    <a:cxn ang="0">
                      <a:pos x="27" y="70"/>
                    </a:cxn>
                    <a:cxn ang="0">
                      <a:pos x="16" y="56"/>
                    </a:cxn>
                    <a:cxn ang="0">
                      <a:pos x="7" y="43"/>
                    </a:cxn>
                    <a:cxn ang="0">
                      <a:pos x="2" y="32"/>
                    </a:cxn>
                    <a:cxn ang="0">
                      <a:pos x="0" y="26"/>
                    </a:cxn>
                    <a:cxn ang="0">
                      <a:pos x="1" y="24"/>
                    </a:cxn>
                    <a:cxn ang="0">
                      <a:pos x="1" y="21"/>
                    </a:cxn>
                    <a:cxn ang="0">
                      <a:pos x="2" y="25"/>
                    </a:cxn>
                    <a:cxn ang="0">
                      <a:pos x="6" y="31"/>
                    </a:cxn>
                    <a:cxn ang="0">
                      <a:pos x="13" y="36"/>
                    </a:cxn>
                    <a:cxn ang="0">
                      <a:pos x="18" y="40"/>
                    </a:cxn>
                    <a:cxn ang="0">
                      <a:pos x="31" y="48"/>
                    </a:cxn>
                    <a:cxn ang="0">
                      <a:pos x="38" y="54"/>
                    </a:cxn>
                    <a:cxn ang="0">
                      <a:pos x="46" y="62"/>
                    </a:cxn>
                    <a:cxn ang="0">
                      <a:pos x="48" y="67"/>
                    </a:cxn>
                    <a:cxn ang="0">
                      <a:pos x="54" y="75"/>
                    </a:cxn>
                    <a:cxn ang="0">
                      <a:pos x="55" y="74"/>
                    </a:cxn>
                    <a:cxn ang="0">
                      <a:pos x="54" y="67"/>
                    </a:cxn>
                    <a:cxn ang="0">
                      <a:pos x="50" y="57"/>
                    </a:cxn>
                    <a:cxn ang="0">
                      <a:pos x="48" y="52"/>
                    </a:cxn>
                    <a:cxn ang="0">
                      <a:pos x="46" y="40"/>
                    </a:cxn>
                    <a:cxn ang="0">
                      <a:pos x="44" y="28"/>
                    </a:cxn>
                    <a:cxn ang="0">
                      <a:pos x="43" y="19"/>
                    </a:cxn>
                    <a:cxn ang="0">
                      <a:pos x="41" y="12"/>
                    </a:cxn>
                    <a:cxn ang="0">
                      <a:pos x="38" y="4"/>
                    </a:cxn>
                    <a:cxn ang="0">
                      <a:pos x="35" y="1"/>
                    </a:cxn>
                    <a:cxn ang="0">
                      <a:pos x="36" y="0"/>
                    </a:cxn>
                  </a:cxnLst>
                  <a:rect l="0" t="0" r="r" b="b"/>
                  <a:pathLst>
                    <a:path w="70" h="108">
                      <a:moveTo>
                        <a:pt x="36" y="0"/>
                      </a:moveTo>
                      <a:lnTo>
                        <a:pt x="50" y="14"/>
                      </a:lnTo>
                      <a:lnTo>
                        <a:pt x="55" y="22"/>
                      </a:lnTo>
                      <a:lnTo>
                        <a:pt x="60" y="31"/>
                      </a:lnTo>
                      <a:lnTo>
                        <a:pt x="65" y="43"/>
                      </a:lnTo>
                      <a:lnTo>
                        <a:pt x="67" y="56"/>
                      </a:lnTo>
                      <a:lnTo>
                        <a:pt x="69" y="67"/>
                      </a:lnTo>
                      <a:lnTo>
                        <a:pt x="67" y="79"/>
                      </a:lnTo>
                      <a:lnTo>
                        <a:pt x="66" y="91"/>
                      </a:lnTo>
                      <a:lnTo>
                        <a:pt x="66" y="102"/>
                      </a:lnTo>
                      <a:lnTo>
                        <a:pt x="69" y="107"/>
                      </a:lnTo>
                      <a:lnTo>
                        <a:pt x="65" y="107"/>
                      </a:lnTo>
                      <a:lnTo>
                        <a:pt x="65" y="103"/>
                      </a:lnTo>
                      <a:lnTo>
                        <a:pt x="63" y="98"/>
                      </a:lnTo>
                      <a:lnTo>
                        <a:pt x="58" y="96"/>
                      </a:lnTo>
                      <a:lnTo>
                        <a:pt x="51" y="90"/>
                      </a:lnTo>
                      <a:lnTo>
                        <a:pt x="45" y="85"/>
                      </a:lnTo>
                      <a:lnTo>
                        <a:pt x="41" y="81"/>
                      </a:lnTo>
                      <a:lnTo>
                        <a:pt x="34" y="76"/>
                      </a:lnTo>
                      <a:lnTo>
                        <a:pt x="27" y="70"/>
                      </a:lnTo>
                      <a:lnTo>
                        <a:pt x="16" y="56"/>
                      </a:lnTo>
                      <a:lnTo>
                        <a:pt x="7" y="43"/>
                      </a:lnTo>
                      <a:lnTo>
                        <a:pt x="2" y="32"/>
                      </a:lnTo>
                      <a:lnTo>
                        <a:pt x="0" y="26"/>
                      </a:lnTo>
                      <a:lnTo>
                        <a:pt x="1" y="24"/>
                      </a:lnTo>
                      <a:lnTo>
                        <a:pt x="1" y="21"/>
                      </a:lnTo>
                      <a:lnTo>
                        <a:pt x="2" y="25"/>
                      </a:lnTo>
                      <a:lnTo>
                        <a:pt x="6" y="31"/>
                      </a:lnTo>
                      <a:lnTo>
                        <a:pt x="13" y="36"/>
                      </a:lnTo>
                      <a:lnTo>
                        <a:pt x="18" y="40"/>
                      </a:lnTo>
                      <a:lnTo>
                        <a:pt x="31" y="48"/>
                      </a:lnTo>
                      <a:lnTo>
                        <a:pt x="38" y="54"/>
                      </a:lnTo>
                      <a:lnTo>
                        <a:pt x="46" y="62"/>
                      </a:lnTo>
                      <a:lnTo>
                        <a:pt x="48" y="67"/>
                      </a:lnTo>
                      <a:lnTo>
                        <a:pt x="54" y="75"/>
                      </a:lnTo>
                      <a:lnTo>
                        <a:pt x="55" y="74"/>
                      </a:lnTo>
                      <a:lnTo>
                        <a:pt x="54" y="67"/>
                      </a:lnTo>
                      <a:lnTo>
                        <a:pt x="50" y="57"/>
                      </a:lnTo>
                      <a:lnTo>
                        <a:pt x="48" y="52"/>
                      </a:lnTo>
                      <a:lnTo>
                        <a:pt x="46" y="40"/>
                      </a:lnTo>
                      <a:lnTo>
                        <a:pt x="44" y="28"/>
                      </a:lnTo>
                      <a:lnTo>
                        <a:pt x="43" y="19"/>
                      </a:lnTo>
                      <a:lnTo>
                        <a:pt x="41" y="12"/>
                      </a:lnTo>
                      <a:lnTo>
                        <a:pt x="38" y="4"/>
                      </a:lnTo>
                      <a:lnTo>
                        <a:pt x="35" y="1"/>
                      </a:lnTo>
                      <a:lnTo>
                        <a:pt x="36"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0" name="Freeform 97"/>
                <p:cNvSpPr>
                  <a:spLocks/>
                </p:cNvSpPr>
                <p:nvPr/>
              </p:nvSpPr>
              <p:spPr bwMode="auto">
                <a:xfrm>
                  <a:off x="5321" y="3786"/>
                  <a:ext cx="68" cy="143"/>
                </a:xfrm>
                <a:custGeom>
                  <a:avLst/>
                  <a:gdLst/>
                  <a:ahLst/>
                  <a:cxnLst>
                    <a:cxn ang="0">
                      <a:pos x="45" y="0"/>
                    </a:cxn>
                    <a:cxn ang="0">
                      <a:pos x="48" y="2"/>
                    </a:cxn>
                    <a:cxn ang="0">
                      <a:pos x="51" y="10"/>
                    </a:cxn>
                    <a:cxn ang="0">
                      <a:pos x="56" y="19"/>
                    </a:cxn>
                    <a:cxn ang="0">
                      <a:pos x="61" y="34"/>
                    </a:cxn>
                    <a:cxn ang="0">
                      <a:pos x="63" y="42"/>
                    </a:cxn>
                    <a:cxn ang="0">
                      <a:pos x="65" y="60"/>
                    </a:cxn>
                    <a:cxn ang="0">
                      <a:pos x="67" y="70"/>
                    </a:cxn>
                    <a:cxn ang="0">
                      <a:pos x="67" y="77"/>
                    </a:cxn>
                    <a:cxn ang="0">
                      <a:pos x="65" y="85"/>
                    </a:cxn>
                    <a:cxn ang="0">
                      <a:pos x="63" y="95"/>
                    </a:cxn>
                    <a:cxn ang="0">
                      <a:pos x="60" y="113"/>
                    </a:cxn>
                    <a:cxn ang="0">
                      <a:pos x="57" y="125"/>
                    </a:cxn>
                    <a:cxn ang="0">
                      <a:pos x="53" y="140"/>
                    </a:cxn>
                    <a:cxn ang="0">
                      <a:pos x="52" y="143"/>
                    </a:cxn>
                    <a:cxn ang="0">
                      <a:pos x="51" y="139"/>
                    </a:cxn>
                    <a:cxn ang="0">
                      <a:pos x="50" y="131"/>
                    </a:cxn>
                    <a:cxn ang="0">
                      <a:pos x="48" y="126"/>
                    </a:cxn>
                    <a:cxn ang="0">
                      <a:pos x="46" y="121"/>
                    </a:cxn>
                    <a:cxn ang="0">
                      <a:pos x="41" y="115"/>
                    </a:cxn>
                    <a:cxn ang="0">
                      <a:pos x="36" y="106"/>
                    </a:cxn>
                    <a:cxn ang="0">
                      <a:pos x="31" y="102"/>
                    </a:cxn>
                    <a:cxn ang="0">
                      <a:pos x="26" y="94"/>
                    </a:cxn>
                    <a:cxn ang="0">
                      <a:pos x="25" y="91"/>
                    </a:cxn>
                    <a:cxn ang="0">
                      <a:pos x="19" y="82"/>
                    </a:cxn>
                    <a:cxn ang="0">
                      <a:pos x="10" y="63"/>
                    </a:cxn>
                    <a:cxn ang="0">
                      <a:pos x="0" y="39"/>
                    </a:cxn>
                    <a:cxn ang="0">
                      <a:pos x="0" y="36"/>
                    </a:cxn>
                    <a:cxn ang="0">
                      <a:pos x="12" y="50"/>
                    </a:cxn>
                    <a:cxn ang="0">
                      <a:pos x="18" y="56"/>
                    </a:cxn>
                    <a:cxn ang="0">
                      <a:pos x="28" y="63"/>
                    </a:cxn>
                    <a:cxn ang="0">
                      <a:pos x="36" y="72"/>
                    </a:cxn>
                    <a:cxn ang="0">
                      <a:pos x="40" y="81"/>
                    </a:cxn>
                    <a:cxn ang="0">
                      <a:pos x="43" y="86"/>
                    </a:cxn>
                    <a:cxn ang="0">
                      <a:pos x="46" y="92"/>
                    </a:cxn>
                    <a:cxn ang="0">
                      <a:pos x="48" y="98"/>
                    </a:cxn>
                    <a:cxn ang="0">
                      <a:pos x="49" y="107"/>
                    </a:cxn>
                    <a:cxn ang="0">
                      <a:pos x="49" y="96"/>
                    </a:cxn>
                    <a:cxn ang="0">
                      <a:pos x="47" y="78"/>
                    </a:cxn>
                    <a:cxn ang="0">
                      <a:pos x="46" y="66"/>
                    </a:cxn>
                    <a:cxn ang="0">
                      <a:pos x="47" y="50"/>
                    </a:cxn>
                    <a:cxn ang="0">
                      <a:pos x="49" y="29"/>
                    </a:cxn>
                    <a:cxn ang="0">
                      <a:pos x="48" y="15"/>
                    </a:cxn>
                    <a:cxn ang="0">
                      <a:pos x="45" y="8"/>
                    </a:cxn>
                    <a:cxn ang="0">
                      <a:pos x="43" y="3"/>
                    </a:cxn>
                    <a:cxn ang="0">
                      <a:pos x="45" y="0"/>
                    </a:cxn>
                  </a:cxnLst>
                  <a:rect l="0" t="0" r="r" b="b"/>
                  <a:pathLst>
                    <a:path w="68" h="144">
                      <a:moveTo>
                        <a:pt x="45" y="0"/>
                      </a:moveTo>
                      <a:lnTo>
                        <a:pt x="48" y="2"/>
                      </a:lnTo>
                      <a:lnTo>
                        <a:pt x="51" y="10"/>
                      </a:lnTo>
                      <a:lnTo>
                        <a:pt x="56" y="19"/>
                      </a:lnTo>
                      <a:lnTo>
                        <a:pt x="61" y="34"/>
                      </a:lnTo>
                      <a:lnTo>
                        <a:pt x="63" y="42"/>
                      </a:lnTo>
                      <a:lnTo>
                        <a:pt x="65" y="60"/>
                      </a:lnTo>
                      <a:lnTo>
                        <a:pt x="67" y="70"/>
                      </a:lnTo>
                      <a:lnTo>
                        <a:pt x="67" y="77"/>
                      </a:lnTo>
                      <a:lnTo>
                        <a:pt x="65" y="85"/>
                      </a:lnTo>
                      <a:lnTo>
                        <a:pt x="63" y="95"/>
                      </a:lnTo>
                      <a:lnTo>
                        <a:pt x="60" y="113"/>
                      </a:lnTo>
                      <a:lnTo>
                        <a:pt x="57" y="125"/>
                      </a:lnTo>
                      <a:lnTo>
                        <a:pt x="53" y="140"/>
                      </a:lnTo>
                      <a:lnTo>
                        <a:pt x="52" y="143"/>
                      </a:lnTo>
                      <a:lnTo>
                        <a:pt x="51" y="139"/>
                      </a:lnTo>
                      <a:lnTo>
                        <a:pt x="50" y="131"/>
                      </a:lnTo>
                      <a:lnTo>
                        <a:pt x="48" y="126"/>
                      </a:lnTo>
                      <a:lnTo>
                        <a:pt x="46" y="121"/>
                      </a:lnTo>
                      <a:lnTo>
                        <a:pt x="41" y="115"/>
                      </a:lnTo>
                      <a:lnTo>
                        <a:pt x="36" y="106"/>
                      </a:lnTo>
                      <a:lnTo>
                        <a:pt x="31" y="102"/>
                      </a:lnTo>
                      <a:lnTo>
                        <a:pt x="26" y="94"/>
                      </a:lnTo>
                      <a:lnTo>
                        <a:pt x="25" y="91"/>
                      </a:lnTo>
                      <a:lnTo>
                        <a:pt x="19" y="82"/>
                      </a:lnTo>
                      <a:lnTo>
                        <a:pt x="10" y="63"/>
                      </a:lnTo>
                      <a:lnTo>
                        <a:pt x="0" y="39"/>
                      </a:lnTo>
                      <a:lnTo>
                        <a:pt x="0" y="36"/>
                      </a:lnTo>
                      <a:lnTo>
                        <a:pt x="12" y="50"/>
                      </a:lnTo>
                      <a:lnTo>
                        <a:pt x="18" y="56"/>
                      </a:lnTo>
                      <a:lnTo>
                        <a:pt x="28" y="63"/>
                      </a:lnTo>
                      <a:lnTo>
                        <a:pt x="36" y="72"/>
                      </a:lnTo>
                      <a:lnTo>
                        <a:pt x="40" y="81"/>
                      </a:lnTo>
                      <a:lnTo>
                        <a:pt x="43" y="86"/>
                      </a:lnTo>
                      <a:lnTo>
                        <a:pt x="46" y="92"/>
                      </a:lnTo>
                      <a:lnTo>
                        <a:pt x="48" y="98"/>
                      </a:lnTo>
                      <a:lnTo>
                        <a:pt x="49" y="107"/>
                      </a:lnTo>
                      <a:lnTo>
                        <a:pt x="49" y="96"/>
                      </a:lnTo>
                      <a:lnTo>
                        <a:pt x="47" y="78"/>
                      </a:lnTo>
                      <a:lnTo>
                        <a:pt x="46" y="66"/>
                      </a:lnTo>
                      <a:lnTo>
                        <a:pt x="47" y="50"/>
                      </a:lnTo>
                      <a:lnTo>
                        <a:pt x="49" y="29"/>
                      </a:lnTo>
                      <a:lnTo>
                        <a:pt x="48" y="15"/>
                      </a:lnTo>
                      <a:lnTo>
                        <a:pt x="45" y="8"/>
                      </a:lnTo>
                      <a:lnTo>
                        <a:pt x="43" y="3"/>
                      </a:lnTo>
                      <a:lnTo>
                        <a:pt x="45"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1" name="Freeform 98"/>
                <p:cNvSpPr>
                  <a:spLocks/>
                </p:cNvSpPr>
                <p:nvPr/>
              </p:nvSpPr>
              <p:spPr bwMode="auto">
                <a:xfrm>
                  <a:off x="5339" y="3858"/>
                  <a:ext cx="68" cy="130"/>
                </a:xfrm>
                <a:custGeom>
                  <a:avLst/>
                  <a:gdLst/>
                  <a:ahLst/>
                  <a:cxnLst>
                    <a:cxn ang="0">
                      <a:pos x="1" y="21"/>
                    </a:cxn>
                    <a:cxn ang="0">
                      <a:pos x="11" y="35"/>
                    </a:cxn>
                    <a:cxn ang="0">
                      <a:pos x="17" y="46"/>
                    </a:cxn>
                    <a:cxn ang="0">
                      <a:pos x="21" y="56"/>
                    </a:cxn>
                    <a:cxn ang="0">
                      <a:pos x="24" y="68"/>
                    </a:cxn>
                    <a:cxn ang="0">
                      <a:pos x="27" y="83"/>
                    </a:cxn>
                    <a:cxn ang="0">
                      <a:pos x="29" y="92"/>
                    </a:cxn>
                    <a:cxn ang="0">
                      <a:pos x="29" y="102"/>
                    </a:cxn>
                    <a:cxn ang="0">
                      <a:pos x="31" y="100"/>
                    </a:cxn>
                    <a:cxn ang="0">
                      <a:pos x="34" y="84"/>
                    </a:cxn>
                    <a:cxn ang="0">
                      <a:pos x="37" y="70"/>
                    </a:cxn>
                    <a:cxn ang="0">
                      <a:pos x="40" y="63"/>
                    </a:cxn>
                    <a:cxn ang="0">
                      <a:pos x="46" y="47"/>
                    </a:cxn>
                    <a:cxn ang="0">
                      <a:pos x="53" y="33"/>
                    </a:cxn>
                    <a:cxn ang="0">
                      <a:pos x="58" y="19"/>
                    </a:cxn>
                    <a:cxn ang="0">
                      <a:pos x="60" y="11"/>
                    </a:cxn>
                    <a:cxn ang="0">
                      <a:pos x="62" y="0"/>
                    </a:cxn>
                    <a:cxn ang="0">
                      <a:pos x="63" y="0"/>
                    </a:cxn>
                    <a:cxn ang="0">
                      <a:pos x="65" y="5"/>
                    </a:cxn>
                    <a:cxn ang="0">
                      <a:pos x="67" y="15"/>
                    </a:cxn>
                    <a:cxn ang="0">
                      <a:pos x="67" y="25"/>
                    </a:cxn>
                    <a:cxn ang="0">
                      <a:pos x="67" y="33"/>
                    </a:cxn>
                    <a:cxn ang="0">
                      <a:pos x="65" y="39"/>
                    </a:cxn>
                    <a:cxn ang="0">
                      <a:pos x="64" y="46"/>
                    </a:cxn>
                    <a:cxn ang="0">
                      <a:pos x="60" y="59"/>
                    </a:cxn>
                    <a:cxn ang="0">
                      <a:pos x="53" y="78"/>
                    </a:cxn>
                    <a:cxn ang="0">
                      <a:pos x="48" y="93"/>
                    </a:cxn>
                    <a:cxn ang="0">
                      <a:pos x="39" y="106"/>
                    </a:cxn>
                    <a:cxn ang="0">
                      <a:pos x="34" y="113"/>
                    </a:cxn>
                    <a:cxn ang="0">
                      <a:pos x="32" y="118"/>
                    </a:cxn>
                    <a:cxn ang="0">
                      <a:pos x="29" y="123"/>
                    </a:cxn>
                    <a:cxn ang="0">
                      <a:pos x="25" y="128"/>
                    </a:cxn>
                    <a:cxn ang="0">
                      <a:pos x="21" y="128"/>
                    </a:cxn>
                    <a:cxn ang="0">
                      <a:pos x="22" y="119"/>
                    </a:cxn>
                    <a:cxn ang="0">
                      <a:pos x="22" y="110"/>
                    </a:cxn>
                    <a:cxn ang="0">
                      <a:pos x="14" y="92"/>
                    </a:cxn>
                    <a:cxn ang="0">
                      <a:pos x="10" y="83"/>
                    </a:cxn>
                    <a:cxn ang="0">
                      <a:pos x="5" y="69"/>
                    </a:cxn>
                    <a:cxn ang="0">
                      <a:pos x="2" y="58"/>
                    </a:cxn>
                    <a:cxn ang="0">
                      <a:pos x="0" y="47"/>
                    </a:cxn>
                    <a:cxn ang="0">
                      <a:pos x="0" y="35"/>
                    </a:cxn>
                    <a:cxn ang="0">
                      <a:pos x="1" y="21"/>
                    </a:cxn>
                  </a:cxnLst>
                  <a:rect l="0" t="0" r="r" b="b"/>
                  <a:pathLst>
                    <a:path w="68" h="129">
                      <a:moveTo>
                        <a:pt x="1" y="21"/>
                      </a:moveTo>
                      <a:lnTo>
                        <a:pt x="11" y="35"/>
                      </a:lnTo>
                      <a:lnTo>
                        <a:pt x="17" y="46"/>
                      </a:lnTo>
                      <a:lnTo>
                        <a:pt x="21" y="56"/>
                      </a:lnTo>
                      <a:lnTo>
                        <a:pt x="24" y="68"/>
                      </a:lnTo>
                      <a:lnTo>
                        <a:pt x="27" y="83"/>
                      </a:lnTo>
                      <a:lnTo>
                        <a:pt x="29" y="92"/>
                      </a:lnTo>
                      <a:lnTo>
                        <a:pt x="29" y="102"/>
                      </a:lnTo>
                      <a:lnTo>
                        <a:pt x="31" y="100"/>
                      </a:lnTo>
                      <a:lnTo>
                        <a:pt x="34" y="84"/>
                      </a:lnTo>
                      <a:lnTo>
                        <a:pt x="37" y="70"/>
                      </a:lnTo>
                      <a:lnTo>
                        <a:pt x="40" y="63"/>
                      </a:lnTo>
                      <a:lnTo>
                        <a:pt x="46" y="47"/>
                      </a:lnTo>
                      <a:lnTo>
                        <a:pt x="53" y="33"/>
                      </a:lnTo>
                      <a:lnTo>
                        <a:pt x="58" y="19"/>
                      </a:lnTo>
                      <a:lnTo>
                        <a:pt x="60" y="11"/>
                      </a:lnTo>
                      <a:lnTo>
                        <a:pt x="62" y="0"/>
                      </a:lnTo>
                      <a:lnTo>
                        <a:pt x="63" y="0"/>
                      </a:lnTo>
                      <a:lnTo>
                        <a:pt x="65" y="5"/>
                      </a:lnTo>
                      <a:lnTo>
                        <a:pt x="67" y="15"/>
                      </a:lnTo>
                      <a:lnTo>
                        <a:pt x="67" y="25"/>
                      </a:lnTo>
                      <a:lnTo>
                        <a:pt x="67" y="33"/>
                      </a:lnTo>
                      <a:lnTo>
                        <a:pt x="65" y="39"/>
                      </a:lnTo>
                      <a:lnTo>
                        <a:pt x="64" y="46"/>
                      </a:lnTo>
                      <a:lnTo>
                        <a:pt x="60" y="59"/>
                      </a:lnTo>
                      <a:lnTo>
                        <a:pt x="53" y="78"/>
                      </a:lnTo>
                      <a:lnTo>
                        <a:pt x="48" y="93"/>
                      </a:lnTo>
                      <a:lnTo>
                        <a:pt x="39" y="106"/>
                      </a:lnTo>
                      <a:lnTo>
                        <a:pt x="34" y="113"/>
                      </a:lnTo>
                      <a:lnTo>
                        <a:pt x="32" y="118"/>
                      </a:lnTo>
                      <a:lnTo>
                        <a:pt x="29" y="123"/>
                      </a:lnTo>
                      <a:lnTo>
                        <a:pt x="25" y="128"/>
                      </a:lnTo>
                      <a:lnTo>
                        <a:pt x="21" y="128"/>
                      </a:lnTo>
                      <a:lnTo>
                        <a:pt x="22" y="119"/>
                      </a:lnTo>
                      <a:lnTo>
                        <a:pt x="22" y="110"/>
                      </a:lnTo>
                      <a:lnTo>
                        <a:pt x="14" y="92"/>
                      </a:lnTo>
                      <a:lnTo>
                        <a:pt x="10" y="83"/>
                      </a:lnTo>
                      <a:lnTo>
                        <a:pt x="5" y="69"/>
                      </a:lnTo>
                      <a:lnTo>
                        <a:pt x="2" y="58"/>
                      </a:lnTo>
                      <a:lnTo>
                        <a:pt x="0" y="47"/>
                      </a:lnTo>
                      <a:lnTo>
                        <a:pt x="0" y="35"/>
                      </a:lnTo>
                      <a:lnTo>
                        <a:pt x="1" y="21"/>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2" name="Freeform 99"/>
                <p:cNvSpPr>
                  <a:spLocks/>
                </p:cNvSpPr>
                <p:nvPr/>
              </p:nvSpPr>
              <p:spPr bwMode="auto">
                <a:xfrm>
                  <a:off x="5333" y="3932"/>
                  <a:ext cx="72" cy="125"/>
                </a:xfrm>
                <a:custGeom>
                  <a:avLst/>
                  <a:gdLst/>
                  <a:ahLst/>
                  <a:cxnLst>
                    <a:cxn ang="0">
                      <a:pos x="71" y="9"/>
                    </a:cxn>
                    <a:cxn ang="0">
                      <a:pos x="68" y="27"/>
                    </a:cxn>
                    <a:cxn ang="0">
                      <a:pos x="64" y="45"/>
                    </a:cxn>
                    <a:cxn ang="0">
                      <a:pos x="55" y="66"/>
                    </a:cxn>
                    <a:cxn ang="0">
                      <a:pos x="51" y="75"/>
                    </a:cxn>
                    <a:cxn ang="0">
                      <a:pos x="47" y="81"/>
                    </a:cxn>
                    <a:cxn ang="0">
                      <a:pos x="34" y="94"/>
                    </a:cxn>
                    <a:cxn ang="0">
                      <a:pos x="13" y="112"/>
                    </a:cxn>
                    <a:cxn ang="0">
                      <a:pos x="1" y="123"/>
                    </a:cxn>
                    <a:cxn ang="0">
                      <a:pos x="3" y="117"/>
                    </a:cxn>
                    <a:cxn ang="0">
                      <a:pos x="3" y="111"/>
                    </a:cxn>
                    <a:cxn ang="0">
                      <a:pos x="3" y="105"/>
                    </a:cxn>
                    <a:cxn ang="0">
                      <a:pos x="3" y="99"/>
                    </a:cxn>
                    <a:cxn ang="0">
                      <a:pos x="3" y="84"/>
                    </a:cxn>
                    <a:cxn ang="0">
                      <a:pos x="2" y="72"/>
                    </a:cxn>
                    <a:cxn ang="0">
                      <a:pos x="0" y="63"/>
                    </a:cxn>
                    <a:cxn ang="0">
                      <a:pos x="1" y="51"/>
                    </a:cxn>
                    <a:cxn ang="0">
                      <a:pos x="2" y="44"/>
                    </a:cxn>
                    <a:cxn ang="0">
                      <a:pos x="3" y="37"/>
                    </a:cxn>
                    <a:cxn ang="0">
                      <a:pos x="9" y="0"/>
                    </a:cxn>
                    <a:cxn ang="0">
                      <a:pos x="11" y="0"/>
                    </a:cxn>
                    <a:cxn ang="0">
                      <a:pos x="15" y="14"/>
                    </a:cxn>
                    <a:cxn ang="0">
                      <a:pos x="18" y="45"/>
                    </a:cxn>
                    <a:cxn ang="0">
                      <a:pos x="19" y="54"/>
                    </a:cxn>
                    <a:cxn ang="0">
                      <a:pos x="16" y="76"/>
                    </a:cxn>
                    <a:cxn ang="0">
                      <a:pos x="15" y="85"/>
                    </a:cxn>
                    <a:cxn ang="0">
                      <a:pos x="12" y="94"/>
                    </a:cxn>
                    <a:cxn ang="0">
                      <a:pos x="10" y="102"/>
                    </a:cxn>
                    <a:cxn ang="0">
                      <a:pos x="13" y="99"/>
                    </a:cxn>
                    <a:cxn ang="0">
                      <a:pos x="22" y="82"/>
                    </a:cxn>
                    <a:cxn ang="0">
                      <a:pos x="32" y="64"/>
                    </a:cxn>
                    <a:cxn ang="0">
                      <a:pos x="44" y="48"/>
                    </a:cxn>
                    <a:cxn ang="0">
                      <a:pos x="57" y="33"/>
                    </a:cxn>
                    <a:cxn ang="0">
                      <a:pos x="61" y="27"/>
                    </a:cxn>
                    <a:cxn ang="0">
                      <a:pos x="65" y="16"/>
                    </a:cxn>
                    <a:cxn ang="0">
                      <a:pos x="69" y="7"/>
                    </a:cxn>
                    <a:cxn ang="0">
                      <a:pos x="71" y="9"/>
                    </a:cxn>
                  </a:cxnLst>
                  <a:rect l="0" t="0" r="r" b="b"/>
                  <a:pathLst>
                    <a:path w="72" h="124">
                      <a:moveTo>
                        <a:pt x="71" y="9"/>
                      </a:moveTo>
                      <a:lnTo>
                        <a:pt x="68" y="27"/>
                      </a:lnTo>
                      <a:lnTo>
                        <a:pt x="64" y="45"/>
                      </a:lnTo>
                      <a:lnTo>
                        <a:pt x="55" y="66"/>
                      </a:lnTo>
                      <a:lnTo>
                        <a:pt x="51" y="75"/>
                      </a:lnTo>
                      <a:lnTo>
                        <a:pt x="47" y="81"/>
                      </a:lnTo>
                      <a:lnTo>
                        <a:pt x="34" y="94"/>
                      </a:lnTo>
                      <a:lnTo>
                        <a:pt x="13" y="112"/>
                      </a:lnTo>
                      <a:lnTo>
                        <a:pt x="1" y="123"/>
                      </a:lnTo>
                      <a:lnTo>
                        <a:pt x="3" y="117"/>
                      </a:lnTo>
                      <a:lnTo>
                        <a:pt x="3" y="111"/>
                      </a:lnTo>
                      <a:lnTo>
                        <a:pt x="3" y="105"/>
                      </a:lnTo>
                      <a:lnTo>
                        <a:pt x="3" y="99"/>
                      </a:lnTo>
                      <a:lnTo>
                        <a:pt x="3" y="84"/>
                      </a:lnTo>
                      <a:lnTo>
                        <a:pt x="2" y="72"/>
                      </a:lnTo>
                      <a:lnTo>
                        <a:pt x="0" y="63"/>
                      </a:lnTo>
                      <a:lnTo>
                        <a:pt x="1" y="51"/>
                      </a:lnTo>
                      <a:lnTo>
                        <a:pt x="2" y="44"/>
                      </a:lnTo>
                      <a:lnTo>
                        <a:pt x="3" y="37"/>
                      </a:lnTo>
                      <a:lnTo>
                        <a:pt x="9" y="0"/>
                      </a:lnTo>
                      <a:lnTo>
                        <a:pt x="11" y="0"/>
                      </a:lnTo>
                      <a:lnTo>
                        <a:pt x="15" y="14"/>
                      </a:lnTo>
                      <a:lnTo>
                        <a:pt x="18" y="45"/>
                      </a:lnTo>
                      <a:lnTo>
                        <a:pt x="19" y="54"/>
                      </a:lnTo>
                      <a:lnTo>
                        <a:pt x="16" y="76"/>
                      </a:lnTo>
                      <a:lnTo>
                        <a:pt x="15" y="85"/>
                      </a:lnTo>
                      <a:lnTo>
                        <a:pt x="12" y="94"/>
                      </a:lnTo>
                      <a:lnTo>
                        <a:pt x="10" y="102"/>
                      </a:lnTo>
                      <a:lnTo>
                        <a:pt x="13" y="99"/>
                      </a:lnTo>
                      <a:lnTo>
                        <a:pt x="22" y="82"/>
                      </a:lnTo>
                      <a:lnTo>
                        <a:pt x="32" y="64"/>
                      </a:lnTo>
                      <a:lnTo>
                        <a:pt x="44" y="48"/>
                      </a:lnTo>
                      <a:lnTo>
                        <a:pt x="57" y="33"/>
                      </a:lnTo>
                      <a:lnTo>
                        <a:pt x="61" y="27"/>
                      </a:lnTo>
                      <a:lnTo>
                        <a:pt x="65" y="16"/>
                      </a:lnTo>
                      <a:lnTo>
                        <a:pt x="69" y="7"/>
                      </a:lnTo>
                      <a:lnTo>
                        <a:pt x="71" y="9"/>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3" name="Freeform 100"/>
                <p:cNvSpPr>
                  <a:spLocks/>
                </p:cNvSpPr>
                <p:nvPr/>
              </p:nvSpPr>
              <p:spPr bwMode="auto">
                <a:xfrm>
                  <a:off x="5285" y="3999"/>
                  <a:ext cx="106" cy="115"/>
                </a:xfrm>
                <a:custGeom>
                  <a:avLst/>
                  <a:gdLst/>
                  <a:ahLst/>
                  <a:cxnLst>
                    <a:cxn ang="0">
                      <a:pos x="104" y="20"/>
                    </a:cxn>
                    <a:cxn ang="0">
                      <a:pos x="101" y="24"/>
                    </a:cxn>
                    <a:cxn ang="0">
                      <a:pos x="98" y="36"/>
                    </a:cxn>
                    <a:cxn ang="0">
                      <a:pos x="94" y="53"/>
                    </a:cxn>
                    <a:cxn ang="0">
                      <a:pos x="88" y="65"/>
                    </a:cxn>
                    <a:cxn ang="0">
                      <a:pos x="81" y="74"/>
                    </a:cxn>
                    <a:cxn ang="0">
                      <a:pos x="75" y="83"/>
                    </a:cxn>
                    <a:cxn ang="0">
                      <a:pos x="67" y="91"/>
                    </a:cxn>
                    <a:cxn ang="0">
                      <a:pos x="59" y="97"/>
                    </a:cxn>
                    <a:cxn ang="0">
                      <a:pos x="49" y="100"/>
                    </a:cxn>
                    <a:cxn ang="0">
                      <a:pos x="38" y="106"/>
                    </a:cxn>
                    <a:cxn ang="0">
                      <a:pos x="30" y="106"/>
                    </a:cxn>
                    <a:cxn ang="0">
                      <a:pos x="21" y="108"/>
                    </a:cxn>
                    <a:cxn ang="0">
                      <a:pos x="16" y="110"/>
                    </a:cxn>
                    <a:cxn ang="0">
                      <a:pos x="7" y="112"/>
                    </a:cxn>
                    <a:cxn ang="0">
                      <a:pos x="3" y="114"/>
                    </a:cxn>
                    <a:cxn ang="0">
                      <a:pos x="0" y="114"/>
                    </a:cxn>
                    <a:cxn ang="0">
                      <a:pos x="1" y="110"/>
                    </a:cxn>
                    <a:cxn ang="0">
                      <a:pos x="4" y="103"/>
                    </a:cxn>
                    <a:cxn ang="0">
                      <a:pos x="7" y="91"/>
                    </a:cxn>
                    <a:cxn ang="0">
                      <a:pos x="9" y="74"/>
                    </a:cxn>
                    <a:cxn ang="0">
                      <a:pos x="13" y="61"/>
                    </a:cxn>
                    <a:cxn ang="0">
                      <a:pos x="19" y="43"/>
                    </a:cxn>
                    <a:cxn ang="0">
                      <a:pos x="25" y="30"/>
                    </a:cxn>
                    <a:cxn ang="0">
                      <a:pos x="30" y="21"/>
                    </a:cxn>
                    <a:cxn ang="0">
                      <a:pos x="37" y="8"/>
                    </a:cxn>
                    <a:cxn ang="0">
                      <a:pos x="40" y="0"/>
                    </a:cxn>
                    <a:cxn ang="0">
                      <a:pos x="42" y="0"/>
                    </a:cxn>
                    <a:cxn ang="0">
                      <a:pos x="42" y="8"/>
                    </a:cxn>
                    <a:cxn ang="0">
                      <a:pos x="40" y="26"/>
                    </a:cxn>
                    <a:cxn ang="0">
                      <a:pos x="39" y="38"/>
                    </a:cxn>
                    <a:cxn ang="0">
                      <a:pos x="37" y="55"/>
                    </a:cxn>
                    <a:cxn ang="0">
                      <a:pos x="32" y="71"/>
                    </a:cxn>
                    <a:cxn ang="0">
                      <a:pos x="30" y="77"/>
                    </a:cxn>
                    <a:cxn ang="0">
                      <a:pos x="28" y="83"/>
                    </a:cxn>
                    <a:cxn ang="0">
                      <a:pos x="21" y="90"/>
                    </a:cxn>
                    <a:cxn ang="0">
                      <a:pos x="17" y="98"/>
                    </a:cxn>
                    <a:cxn ang="0">
                      <a:pos x="14" y="103"/>
                    </a:cxn>
                    <a:cxn ang="0">
                      <a:pos x="20" y="98"/>
                    </a:cxn>
                    <a:cxn ang="0">
                      <a:pos x="26" y="92"/>
                    </a:cxn>
                    <a:cxn ang="0">
                      <a:pos x="32" y="86"/>
                    </a:cxn>
                    <a:cxn ang="0">
                      <a:pos x="39" y="80"/>
                    </a:cxn>
                    <a:cxn ang="0">
                      <a:pos x="49" y="72"/>
                    </a:cxn>
                    <a:cxn ang="0">
                      <a:pos x="59" y="62"/>
                    </a:cxn>
                    <a:cxn ang="0">
                      <a:pos x="71" y="55"/>
                    </a:cxn>
                    <a:cxn ang="0">
                      <a:pos x="82" y="46"/>
                    </a:cxn>
                    <a:cxn ang="0">
                      <a:pos x="91" y="38"/>
                    </a:cxn>
                    <a:cxn ang="0">
                      <a:pos x="98" y="27"/>
                    </a:cxn>
                    <a:cxn ang="0">
                      <a:pos x="101" y="20"/>
                    </a:cxn>
                    <a:cxn ang="0">
                      <a:pos x="104" y="20"/>
                    </a:cxn>
                  </a:cxnLst>
                  <a:rect l="0" t="0" r="r" b="b"/>
                  <a:pathLst>
                    <a:path w="105" h="115">
                      <a:moveTo>
                        <a:pt x="104" y="20"/>
                      </a:moveTo>
                      <a:lnTo>
                        <a:pt x="101" y="24"/>
                      </a:lnTo>
                      <a:lnTo>
                        <a:pt x="98" y="36"/>
                      </a:lnTo>
                      <a:lnTo>
                        <a:pt x="94" y="53"/>
                      </a:lnTo>
                      <a:lnTo>
                        <a:pt x="88" y="65"/>
                      </a:lnTo>
                      <a:lnTo>
                        <a:pt x="81" y="74"/>
                      </a:lnTo>
                      <a:lnTo>
                        <a:pt x="75" y="83"/>
                      </a:lnTo>
                      <a:lnTo>
                        <a:pt x="67" y="91"/>
                      </a:lnTo>
                      <a:lnTo>
                        <a:pt x="59" y="97"/>
                      </a:lnTo>
                      <a:lnTo>
                        <a:pt x="49" y="100"/>
                      </a:lnTo>
                      <a:lnTo>
                        <a:pt x="38" y="106"/>
                      </a:lnTo>
                      <a:lnTo>
                        <a:pt x="30" y="106"/>
                      </a:lnTo>
                      <a:lnTo>
                        <a:pt x="21" y="108"/>
                      </a:lnTo>
                      <a:lnTo>
                        <a:pt x="16" y="110"/>
                      </a:lnTo>
                      <a:lnTo>
                        <a:pt x="7" y="112"/>
                      </a:lnTo>
                      <a:lnTo>
                        <a:pt x="3" y="114"/>
                      </a:lnTo>
                      <a:lnTo>
                        <a:pt x="0" y="114"/>
                      </a:lnTo>
                      <a:lnTo>
                        <a:pt x="1" y="110"/>
                      </a:lnTo>
                      <a:lnTo>
                        <a:pt x="4" y="103"/>
                      </a:lnTo>
                      <a:lnTo>
                        <a:pt x="7" y="91"/>
                      </a:lnTo>
                      <a:lnTo>
                        <a:pt x="9" y="74"/>
                      </a:lnTo>
                      <a:lnTo>
                        <a:pt x="13" y="61"/>
                      </a:lnTo>
                      <a:lnTo>
                        <a:pt x="19" y="43"/>
                      </a:lnTo>
                      <a:lnTo>
                        <a:pt x="25" y="30"/>
                      </a:lnTo>
                      <a:lnTo>
                        <a:pt x="30" y="21"/>
                      </a:lnTo>
                      <a:lnTo>
                        <a:pt x="37" y="8"/>
                      </a:lnTo>
                      <a:lnTo>
                        <a:pt x="40" y="0"/>
                      </a:lnTo>
                      <a:lnTo>
                        <a:pt x="42" y="0"/>
                      </a:lnTo>
                      <a:lnTo>
                        <a:pt x="42" y="8"/>
                      </a:lnTo>
                      <a:lnTo>
                        <a:pt x="40" y="26"/>
                      </a:lnTo>
                      <a:lnTo>
                        <a:pt x="39" y="38"/>
                      </a:lnTo>
                      <a:lnTo>
                        <a:pt x="37" y="55"/>
                      </a:lnTo>
                      <a:lnTo>
                        <a:pt x="32" y="71"/>
                      </a:lnTo>
                      <a:lnTo>
                        <a:pt x="30" y="77"/>
                      </a:lnTo>
                      <a:lnTo>
                        <a:pt x="28" y="83"/>
                      </a:lnTo>
                      <a:lnTo>
                        <a:pt x="21" y="90"/>
                      </a:lnTo>
                      <a:lnTo>
                        <a:pt x="17" y="98"/>
                      </a:lnTo>
                      <a:lnTo>
                        <a:pt x="14" y="103"/>
                      </a:lnTo>
                      <a:lnTo>
                        <a:pt x="20" y="98"/>
                      </a:lnTo>
                      <a:lnTo>
                        <a:pt x="26" y="92"/>
                      </a:lnTo>
                      <a:lnTo>
                        <a:pt x="32" y="86"/>
                      </a:lnTo>
                      <a:lnTo>
                        <a:pt x="39" y="80"/>
                      </a:lnTo>
                      <a:lnTo>
                        <a:pt x="49" y="72"/>
                      </a:lnTo>
                      <a:lnTo>
                        <a:pt x="59" y="62"/>
                      </a:lnTo>
                      <a:lnTo>
                        <a:pt x="71" y="55"/>
                      </a:lnTo>
                      <a:lnTo>
                        <a:pt x="82" y="46"/>
                      </a:lnTo>
                      <a:lnTo>
                        <a:pt x="91" y="38"/>
                      </a:lnTo>
                      <a:lnTo>
                        <a:pt x="98" y="27"/>
                      </a:lnTo>
                      <a:lnTo>
                        <a:pt x="101" y="20"/>
                      </a:lnTo>
                      <a:lnTo>
                        <a:pt x="104" y="2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4" name="Freeform 101"/>
                <p:cNvSpPr>
                  <a:spLocks/>
                </p:cNvSpPr>
                <p:nvPr/>
              </p:nvSpPr>
              <p:spPr bwMode="auto">
                <a:xfrm>
                  <a:off x="5218" y="4052"/>
                  <a:ext cx="132" cy="97"/>
                </a:xfrm>
                <a:custGeom>
                  <a:avLst/>
                  <a:gdLst/>
                  <a:ahLst/>
                  <a:cxnLst>
                    <a:cxn ang="0">
                      <a:pos x="74" y="3"/>
                    </a:cxn>
                    <a:cxn ang="0">
                      <a:pos x="70" y="8"/>
                    </a:cxn>
                    <a:cxn ang="0">
                      <a:pos x="68" y="19"/>
                    </a:cxn>
                    <a:cxn ang="0">
                      <a:pos x="65" y="33"/>
                    </a:cxn>
                    <a:cxn ang="0">
                      <a:pos x="61" y="46"/>
                    </a:cxn>
                    <a:cxn ang="0">
                      <a:pos x="56" y="52"/>
                    </a:cxn>
                    <a:cxn ang="0">
                      <a:pos x="51" y="59"/>
                    </a:cxn>
                    <a:cxn ang="0">
                      <a:pos x="44" y="67"/>
                    </a:cxn>
                    <a:cxn ang="0">
                      <a:pos x="39" y="72"/>
                    </a:cxn>
                    <a:cxn ang="0">
                      <a:pos x="33" y="75"/>
                    </a:cxn>
                    <a:cxn ang="0">
                      <a:pos x="27" y="79"/>
                    </a:cxn>
                    <a:cxn ang="0">
                      <a:pos x="19" y="82"/>
                    </a:cxn>
                    <a:cxn ang="0">
                      <a:pos x="30" y="80"/>
                    </a:cxn>
                    <a:cxn ang="0">
                      <a:pos x="39" y="78"/>
                    </a:cxn>
                    <a:cxn ang="0">
                      <a:pos x="50" y="74"/>
                    </a:cxn>
                    <a:cxn ang="0">
                      <a:pos x="57" y="72"/>
                    </a:cxn>
                    <a:cxn ang="0">
                      <a:pos x="66" y="71"/>
                    </a:cxn>
                    <a:cxn ang="0">
                      <a:pos x="75" y="68"/>
                    </a:cxn>
                    <a:cxn ang="0">
                      <a:pos x="87" y="64"/>
                    </a:cxn>
                    <a:cxn ang="0">
                      <a:pos x="100" y="60"/>
                    </a:cxn>
                    <a:cxn ang="0">
                      <a:pos x="112" y="56"/>
                    </a:cxn>
                    <a:cxn ang="0">
                      <a:pos x="117" y="52"/>
                    </a:cxn>
                    <a:cxn ang="0">
                      <a:pos x="125" y="50"/>
                    </a:cxn>
                    <a:cxn ang="0">
                      <a:pos x="131" y="46"/>
                    </a:cxn>
                    <a:cxn ang="0">
                      <a:pos x="128" y="51"/>
                    </a:cxn>
                    <a:cxn ang="0">
                      <a:pos x="125" y="58"/>
                    </a:cxn>
                    <a:cxn ang="0">
                      <a:pos x="117" y="68"/>
                    </a:cxn>
                    <a:cxn ang="0">
                      <a:pos x="106" y="78"/>
                    </a:cxn>
                    <a:cxn ang="0">
                      <a:pos x="96" y="86"/>
                    </a:cxn>
                    <a:cxn ang="0">
                      <a:pos x="81" y="91"/>
                    </a:cxn>
                    <a:cxn ang="0">
                      <a:pos x="69" y="95"/>
                    </a:cxn>
                    <a:cxn ang="0">
                      <a:pos x="63" y="96"/>
                    </a:cxn>
                    <a:cxn ang="0">
                      <a:pos x="53" y="98"/>
                    </a:cxn>
                    <a:cxn ang="0">
                      <a:pos x="39" y="96"/>
                    </a:cxn>
                    <a:cxn ang="0">
                      <a:pos x="28" y="94"/>
                    </a:cxn>
                    <a:cxn ang="0">
                      <a:pos x="18" y="93"/>
                    </a:cxn>
                    <a:cxn ang="0">
                      <a:pos x="7" y="89"/>
                    </a:cxn>
                    <a:cxn ang="0">
                      <a:pos x="0" y="86"/>
                    </a:cxn>
                    <a:cxn ang="0">
                      <a:pos x="5" y="84"/>
                    </a:cxn>
                    <a:cxn ang="0">
                      <a:pos x="10" y="80"/>
                    </a:cxn>
                    <a:cxn ang="0">
                      <a:pos x="16" y="74"/>
                    </a:cxn>
                    <a:cxn ang="0">
                      <a:pos x="20" y="65"/>
                    </a:cxn>
                    <a:cxn ang="0">
                      <a:pos x="25" y="59"/>
                    </a:cxn>
                    <a:cxn ang="0">
                      <a:pos x="28" y="51"/>
                    </a:cxn>
                    <a:cxn ang="0">
                      <a:pos x="32" y="45"/>
                    </a:cxn>
                    <a:cxn ang="0">
                      <a:pos x="39" y="36"/>
                    </a:cxn>
                    <a:cxn ang="0">
                      <a:pos x="44" y="29"/>
                    </a:cxn>
                    <a:cxn ang="0">
                      <a:pos x="50" y="23"/>
                    </a:cxn>
                    <a:cxn ang="0">
                      <a:pos x="55" y="19"/>
                    </a:cxn>
                    <a:cxn ang="0">
                      <a:pos x="63" y="11"/>
                    </a:cxn>
                    <a:cxn ang="0">
                      <a:pos x="65" y="8"/>
                    </a:cxn>
                    <a:cxn ang="0">
                      <a:pos x="69" y="2"/>
                    </a:cxn>
                    <a:cxn ang="0">
                      <a:pos x="73" y="0"/>
                    </a:cxn>
                    <a:cxn ang="0">
                      <a:pos x="74" y="3"/>
                    </a:cxn>
                  </a:cxnLst>
                  <a:rect l="0" t="0" r="r" b="b"/>
                  <a:pathLst>
                    <a:path w="132" h="99">
                      <a:moveTo>
                        <a:pt x="74" y="3"/>
                      </a:moveTo>
                      <a:lnTo>
                        <a:pt x="70" y="8"/>
                      </a:lnTo>
                      <a:lnTo>
                        <a:pt x="68" y="19"/>
                      </a:lnTo>
                      <a:lnTo>
                        <a:pt x="65" y="33"/>
                      </a:lnTo>
                      <a:lnTo>
                        <a:pt x="61" y="46"/>
                      </a:lnTo>
                      <a:lnTo>
                        <a:pt x="56" y="52"/>
                      </a:lnTo>
                      <a:lnTo>
                        <a:pt x="51" y="59"/>
                      </a:lnTo>
                      <a:lnTo>
                        <a:pt x="44" y="67"/>
                      </a:lnTo>
                      <a:lnTo>
                        <a:pt x="39" y="72"/>
                      </a:lnTo>
                      <a:lnTo>
                        <a:pt x="33" y="75"/>
                      </a:lnTo>
                      <a:lnTo>
                        <a:pt x="27" y="79"/>
                      </a:lnTo>
                      <a:lnTo>
                        <a:pt x="19" y="82"/>
                      </a:lnTo>
                      <a:lnTo>
                        <a:pt x="30" y="80"/>
                      </a:lnTo>
                      <a:lnTo>
                        <a:pt x="39" y="78"/>
                      </a:lnTo>
                      <a:lnTo>
                        <a:pt x="50" y="74"/>
                      </a:lnTo>
                      <a:lnTo>
                        <a:pt x="57" y="72"/>
                      </a:lnTo>
                      <a:lnTo>
                        <a:pt x="66" y="71"/>
                      </a:lnTo>
                      <a:lnTo>
                        <a:pt x="75" y="68"/>
                      </a:lnTo>
                      <a:lnTo>
                        <a:pt x="87" y="64"/>
                      </a:lnTo>
                      <a:lnTo>
                        <a:pt x="100" y="60"/>
                      </a:lnTo>
                      <a:lnTo>
                        <a:pt x="112" y="56"/>
                      </a:lnTo>
                      <a:lnTo>
                        <a:pt x="117" y="52"/>
                      </a:lnTo>
                      <a:lnTo>
                        <a:pt x="125" y="50"/>
                      </a:lnTo>
                      <a:lnTo>
                        <a:pt x="131" y="46"/>
                      </a:lnTo>
                      <a:lnTo>
                        <a:pt x="128" y="51"/>
                      </a:lnTo>
                      <a:lnTo>
                        <a:pt x="125" y="58"/>
                      </a:lnTo>
                      <a:lnTo>
                        <a:pt x="117" y="68"/>
                      </a:lnTo>
                      <a:lnTo>
                        <a:pt x="106" y="78"/>
                      </a:lnTo>
                      <a:lnTo>
                        <a:pt x="96" y="86"/>
                      </a:lnTo>
                      <a:lnTo>
                        <a:pt x="81" y="91"/>
                      </a:lnTo>
                      <a:lnTo>
                        <a:pt x="69" y="95"/>
                      </a:lnTo>
                      <a:lnTo>
                        <a:pt x="63" y="96"/>
                      </a:lnTo>
                      <a:lnTo>
                        <a:pt x="53" y="98"/>
                      </a:lnTo>
                      <a:lnTo>
                        <a:pt x="39" y="96"/>
                      </a:lnTo>
                      <a:lnTo>
                        <a:pt x="28" y="94"/>
                      </a:lnTo>
                      <a:lnTo>
                        <a:pt x="18" y="93"/>
                      </a:lnTo>
                      <a:lnTo>
                        <a:pt x="7" y="89"/>
                      </a:lnTo>
                      <a:lnTo>
                        <a:pt x="0" y="86"/>
                      </a:lnTo>
                      <a:lnTo>
                        <a:pt x="5" y="84"/>
                      </a:lnTo>
                      <a:lnTo>
                        <a:pt x="10" y="80"/>
                      </a:lnTo>
                      <a:lnTo>
                        <a:pt x="16" y="74"/>
                      </a:lnTo>
                      <a:lnTo>
                        <a:pt x="20" y="65"/>
                      </a:lnTo>
                      <a:lnTo>
                        <a:pt x="25" y="59"/>
                      </a:lnTo>
                      <a:lnTo>
                        <a:pt x="28" y="51"/>
                      </a:lnTo>
                      <a:lnTo>
                        <a:pt x="32" y="45"/>
                      </a:lnTo>
                      <a:lnTo>
                        <a:pt x="39" y="36"/>
                      </a:lnTo>
                      <a:lnTo>
                        <a:pt x="44" y="29"/>
                      </a:lnTo>
                      <a:lnTo>
                        <a:pt x="50" y="23"/>
                      </a:lnTo>
                      <a:lnTo>
                        <a:pt x="55" y="19"/>
                      </a:lnTo>
                      <a:lnTo>
                        <a:pt x="63" y="11"/>
                      </a:lnTo>
                      <a:lnTo>
                        <a:pt x="65" y="8"/>
                      </a:lnTo>
                      <a:lnTo>
                        <a:pt x="69" y="2"/>
                      </a:lnTo>
                      <a:lnTo>
                        <a:pt x="73" y="0"/>
                      </a:lnTo>
                      <a:lnTo>
                        <a:pt x="74" y="3"/>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95" name="Freeform 102"/>
                <p:cNvSpPr>
                  <a:spLocks/>
                </p:cNvSpPr>
                <p:nvPr/>
              </p:nvSpPr>
              <p:spPr bwMode="auto">
                <a:xfrm>
                  <a:off x="5056" y="4144"/>
                  <a:ext cx="250" cy="59"/>
                </a:xfrm>
                <a:custGeom>
                  <a:avLst/>
                  <a:gdLst/>
                  <a:ahLst/>
                  <a:cxnLst>
                    <a:cxn ang="0">
                      <a:pos x="249" y="11"/>
                    </a:cxn>
                    <a:cxn ang="0">
                      <a:pos x="247" y="15"/>
                    </a:cxn>
                    <a:cxn ang="0">
                      <a:pos x="244" y="18"/>
                    </a:cxn>
                    <a:cxn ang="0">
                      <a:pos x="236" y="23"/>
                    </a:cxn>
                    <a:cxn ang="0">
                      <a:pos x="228" y="29"/>
                    </a:cxn>
                    <a:cxn ang="0">
                      <a:pos x="213" y="33"/>
                    </a:cxn>
                    <a:cxn ang="0">
                      <a:pos x="198" y="35"/>
                    </a:cxn>
                    <a:cxn ang="0">
                      <a:pos x="189" y="35"/>
                    </a:cxn>
                    <a:cxn ang="0">
                      <a:pos x="181" y="35"/>
                    </a:cxn>
                    <a:cxn ang="0">
                      <a:pos x="170" y="33"/>
                    </a:cxn>
                    <a:cxn ang="0">
                      <a:pos x="158" y="32"/>
                    </a:cxn>
                    <a:cxn ang="0">
                      <a:pos x="148" y="29"/>
                    </a:cxn>
                    <a:cxn ang="0">
                      <a:pos x="135" y="25"/>
                    </a:cxn>
                    <a:cxn ang="0">
                      <a:pos x="122" y="19"/>
                    </a:cxn>
                    <a:cxn ang="0">
                      <a:pos x="111" y="15"/>
                    </a:cxn>
                    <a:cxn ang="0">
                      <a:pos x="102" y="12"/>
                    </a:cxn>
                    <a:cxn ang="0">
                      <a:pos x="94" y="11"/>
                    </a:cxn>
                    <a:cxn ang="0">
                      <a:pos x="84" y="11"/>
                    </a:cxn>
                    <a:cxn ang="0">
                      <a:pos x="76" y="12"/>
                    </a:cxn>
                    <a:cxn ang="0">
                      <a:pos x="66" y="15"/>
                    </a:cxn>
                    <a:cxn ang="0">
                      <a:pos x="59" y="17"/>
                    </a:cxn>
                    <a:cxn ang="0">
                      <a:pos x="52" y="22"/>
                    </a:cxn>
                    <a:cxn ang="0">
                      <a:pos x="47" y="25"/>
                    </a:cxn>
                    <a:cxn ang="0">
                      <a:pos x="41" y="29"/>
                    </a:cxn>
                    <a:cxn ang="0">
                      <a:pos x="31" y="37"/>
                    </a:cxn>
                    <a:cxn ang="0">
                      <a:pos x="22" y="47"/>
                    </a:cxn>
                    <a:cxn ang="0">
                      <a:pos x="14" y="55"/>
                    </a:cxn>
                    <a:cxn ang="0">
                      <a:pos x="12" y="58"/>
                    </a:cxn>
                    <a:cxn ang="0">
                      <a:pos x="5" y="58"/>
                    </a:cxn>
                    <a:cxn ang="0">
                      <a:pos x="0" y="53"/>
                    </a:cxn>
                    <a:cxn ang="0">
                      <a:pos x="3" y="48"/>
                    </a:cxn>
                    <a:cxn ang="0">
                      <a:pos x="11" y="41"/>
                    </a:cxn>
                    <a:cxn ang="0">
                      <a:pos x="18" y="35"/>
                    </a:cxn>
                    <a:cxn ang="0">
                      <a:pos x="27" y="29"/>
                    </a:cxn>
                    <a:cxn ang="0">
                      <a:pos x="37" y="24"/>
                    </a:cxn>
                    <a:cxn ang="0">
                      <a:pos x="42" y="19"/>
                    </a:cxn>
                    <a:cxn ang="0">
                      <a:pos x="49" y="16"/>
                    </a:cxn>
                    <a:cxn ang="0">
                      <a:pos x="57" y="13"/>
                    </a:cxn>
                    <a:cxn ang="0">
                      <a:pos x="66" y="9"/>
                    </a:cxn>
                    <a:cxn ang="0">
                      <a:pos x="74" y="5"/>
                    </a:cxn>
                    <a:cxn ang="0">
                      <a:pos x="80" y="4"/>
                    </a:cxn>
                    <a:cxn ang="0">
                      <a:pos x="88" y="3"/>
                    </a:cxn>
                    <a:cxn ang="0">
                      <a:pos x="99" y="2"/>
                    </a:cxn>
                    <a:cxn ang="0">
                      <a:pos x="111" y="0"/>
                    </a:cxn>
                    <a:cxn ang="0">
                      <a:pos x="120" y="0"/>
                    </a:cxn>
                    <a:cxn ang="0">
                      <a:pos x="132" y="0"/>
                    </a:cxn>
                    <a:cxn ang="0">
                      <a:pos x="143" y="1"/>
                    </a:cxn>
                    <a:cxn ang="0">
                      <a:pos x="157" y="2"/>
                    </a:cxn>
                    <a:cxn ang="0">
                      <a:pos x="169" y="5"/>
                    </a:cxn>
                    <a:cxn ang="0">
                      <a:pos x="182" y="9"/>
                    </a:cxn>
                    <a:cxn ang="0">
                      <a:pos x="199" y="13"/>
                    </a:cxn>
                    <a:cxn ang="0">
                      <a:pos x="214" y="16"/>
                    </a:cxn>
                    <a:cxn ang="0">
                      <a:pos x="228" y="16"/>
                    </a:cxn>
                    <a:cxn ang="0">
                      <a:pos x="234" y="15"/>
                    </a:cxn>
                    <a:cxn ang="0">
                      <a:pos x="242" y="15"/>
                    </a:cxn>
                    <a:cxn ang="0">
                      <a:pos x="249" y="11"/>
                    </a:cxn>
                  </a:cxnLst>
                  <a:rect l="0" t="0" r="r" b="b"/>
                  <a:pathLst>
                    <a:path w="250" h="59">
                      <a:moveTo>
                        <a:pt x="249" y="11"/>
                      </a:moveTo>
                      <a:lnTo>
                        <a:pt x="247" y="15"/>
                      </a:lnTo>
                      <a:lnTo>
                        <a:pt x="244" y="18"/>
                      </a:lnTo>
                      <a:lnTo>
                        <a:pt x="236" y="23"/>
                      </a:lnTo>
                      <a:lnTo>
                        <a:pt x="228" y="29"/>
                      </a:lnTo>
                      <a:lnTo>
                        <a:pt x="213" y="33"/>
                      </a:lnTo>
                      <a:lnTo>
                        <a:pt x="198" y="35"/>
                      </a:lnTo>
                      <a:lnTo>
                        <a:pt x="189" y="35"/>
                      </a:lnTo>
                      <a:lnTo>
                        <a:pt x="181" y="35"/>
                      </a:lnTo>
                      <a:lnTo>
                        <a:pt x="170" y="33"/>
                      </a:lnTo>
                      <a:lnTo>
                        <a:pt x="158" y="32"/>
                      </a:lnTo>
                      <a:lnTo>
                        <a:pt x="148" y="29"/>
                      </a:lnTo>
                      <a:lnTo>
                        <a:pt x="135" y="25"/>
                      </a:lnTo>
                      <a:lnTo>
                        <a:pt x="122" y="19"/>
                      </a:lnTo>
                      <a:lnTo>
                        <a:pt x="111" y="15"/>
                      </a:lnTo>
                      <a:lnTo>
                        <a:pt x="102" y="12"/>
                      </a:lnTo>
                      <a:lnTo>
                        <a:pt x="94" y="11"/>
                      </a:lnTo>
                      <a:lnTo>
                        <a:pt x="84" y="11"/>
                      </a:lnTo>
                      <a:lnTo>
                        <a:pt x="76" y="12"/>
                      </a:lnTo>
                      <a:lnTo>
                        <a:pt x="66" y="15"/>
                      </a:lnTo>
                      <a:lnTo>
                        <a:pt x="59" y="17"/>
                      </a:lnTo>
                      <a:lnTo>
                        <a:pt x="52" y="22"/>
                      </a:lnTo>
                      <a:lnTo>
                        <a:pt x="47" y="25"/>
                      </a:lnTo>
                      <a:lnTo>
                        <a:pt x="41" y="29"/>
                      </a:lnTo>
                      <a:lnTo>
                        <a:pt x="31" y="37"/>
                      </a:lnTo>
                      <a:lnTo>
                        <a:pt x="22" y="47"/>
                      </a:lnTo>
                      <a:lnTo>
                        <a:pt x="14" y="55"/>
                      </a:lnTo>
                      <a:lnTo>
                        <a:pt x="12" y="58"/>
                      </a:lnTo>
                      <a:lnTo>
                        <a:pt x="5" y="58"/>
                      </a:lnTo>
                      <a:lnTo>
                        <a:pt x="0" y="53"/>
                      </a:lnTo>
                      <a:lnTo>
                        <a:pt x="3" y="48"/>
                      </a:lnTo>
                      <a:lnTo>
                        <a:pt x="11" y="41"/>
                      </a:lnTo>
                      <a:lnTo>
                        <a:pt x="18" y="35"/>
                      </a:lnTo>
                      <a:lnTo>
                        <a:pt x="27" y="29"/>
                      </a:lnTo>
                      <a:lnTo>
                        <a:pt x="37" y="24"/>
                      </a:lnTo>
                      <a:lnTo>
                        <a:pt x="42" y="19"/>
                      </a:lnTo>
                      <a:lnTo>
                        <a:pt x="49" y="16"/>
                      </a:lnTo>
                      <a:lnTo>
                        <a:pt x="57" y="13"/>
                      </a:lnTo>
                      <a:lnTo>
                        <a:pt x="66" y="9"/>
                      </a:lnTo>
                      <a:lnTo>
                        <a:pt x="74" y="5"/>
                      </a:lnTo>
                      <a:lnTo>
                        <a:pt x="80" y="4"/>
                      </a:lnTo>
                      <a:lnTo>
                        <a:pt x="88" y="3"/>
                      </a:lnTo>
                      <a:lnTo>
                        <a:pt x="99" y="2"/>
                      </a:lnTo>
                      <a:lnTo>
                        <a:pt x="111" y="0"/>
                      </a:lnTo>
                      <a:lnTo>
                        <a:pt x="120" y="0"/>
                      </a:lnTo>
                      <a:lnTo>
                        <a:pt x="132" y="0"/>
                      </a:lnTo>
                      <a:lnTo>
                        <a:pt x="143" y="1"/>
                      </a:lnTo>
                      <a:lnTo>
                        <a:pt x="157" y="2"/>
                      </a:lnTo>
                      <a:lnTo>
                        <a:pt x="169" y="5"/>
                      </a:lnTo>
                      <a:lnTo>
                        <a:pt x="182" y="9"/>
                      </a:lnTo>
                      <a:lnTo>
                        <a:pt x="199" y="13"/>
                      </a:lnTo>
                      <a:lnTo>
                        <a:pt x="214" y="16"/>
                      </a:lnTo>
                      <a:lnTo>
                        <a:pt x="228" y="16"/>
                      </a:lnTo>
                      <a:lnTo>
                        <a:pt x="234" y="15"/>
                      </a:lnTo>
                      <a:lnTo>
                        <a:pt x="242" y="15"/>
                      </a:lnTo>
                      <a:lnTo>
                        <a:pt x="249" y="11"/>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grpSp>
        <p:grpSp>
          <p:nvGrpSpPr>
            <p:cNvPr id="87" name="Group 103"/>
            <p:cNvGrpSpPr>
              <a:grpSpLocks/>
            </p:cNvGrpSpPr>
            <p:nvPr/>
          </p:nvGrpSpPr>
          <p:grpSpPr bwMode="auto">
            <a:xfrm>
              <a:off x="4964" y="3732"/>
              <a:ext cx="321" cy="341"/>
              <a:chOff x="4964" y="3732"/>
              <a:chExt cx="321" cy="341"/>
            </a:xfrm>
          </p:grpSpPr>
          <p:sp>
            <p:nvSpPr>
              <p:cNvPr id="78" name="Freeform 104"/>
              <p:cNvSpPr>
                <a:spLocks/>
              </p:cNvSpPr>
              <p:nvPr/>
            </p:nvSpPr>
            <p:spPr bwMode="auto">
              <a:xfrm>
                <a:off x="4964" y="3864"/>
                <a:ext cx="172" cy="167"/>
              </a:xfrm>
              <a:custGeom>
                <a:avLst/>
                <a:gdLst/>
                <a:ahLst/>
                <a:cxnLst>
                  <a:cxn ang="0">
                    <a:pos x="47" y="78"/>
                  </a:cxn>
                  <a:cxn ang="0">
                    <a:pos x="43" y="97"/>
                  </a:cxn>
                  <a:cxn ang="0">
                    <a:pos x="26" y="104"/>
                  </a:cxn>
                  <a:cxn ang="0">
                    <a:pos x="14" y="103"/>
                  </a:cxn>
                  <a:cxn ang="0">
                    <a:pos x="2" y="104"/>
                  </a:cxn>
                  <a:cxn ang="0">
                    <a:pos x="2" y="122"/>
                  </a:cxn>
                  <a:cxn ang="0">
                    <a:pos x="6" y="133"/>
                  </a:cxn>
                  <a:cxn ang="0">
                    <a:pos x="8" y="126"/>
                  </a:cxn>
                  <a:cxn ang="0">
                    <a:pos x="22" y="133"/>
                  </a:cxn>
                  <a:cxn ang="0">
                    <a:pos x="33" y="143"/>
                  </a:cxn>
                  <a:cxn ang="0">
                    <a:pos x="41" y="150"/>
                  </a:cxn>
                  <a:cxn ang="0">
                    <a:pos x="65" y="158"/>
                  </a:cxn>
                  <a:cxn ang="0">
                    <a:pos x="91" y="166"/>
                  </a:cxn>
                  <a:cxn ang="0">
                    <a:pos x="107" y="160"/>
                  </a:cxn>
                  <a:cxn ang="0">
                    <a:pos x="95" y="142"/>
                  </a:cxn>
                  <a:cxn ang="0">
                    <a:pos x="87" y="135"/>
                  </a:cxn>
                  <a:cxn ang="0">
                    <a:pos x="89" y="123"/>
                  </a:cxn>
                  <a:cxn ang="0">
                    <a:pos x="87" y="104"/>
                  </a:cxn>
                  <a:cxn ang="0">
                    <a:pos x="81" y="88"/>
                  </a:cxn>
                  <a:cxn ang="0">
                    <a:pos x="81" y="85"/>
                  </a:cxn>
                  <a:cxn ang="0">
                    <a:pos x="75" y="75"/>
                  </a:cxn>
                  <a:cxn ang="0">
                    <a:pos x="76" y="65"/>
                  </a:cxn>
                  <a:cxn ang="0">
                    <a:pos x="82" y="60"/>
                  </a:cxn>
                  <a:cxn ang="0">
                    <a:pos x="89" y="42"/>
                  </a:cxn>
                  <a:cxn ang="0">
                    <a:pos x="94" y="52"/>
                  </a:cxn>
                  <a:cxn ang="0">
                    <a:pos x="95" y="62"/>
                  </a:cxn>
                  <a:cxn ang="0">
                    <a:pos x="94" y="67"/>
                  </a:cxn>
                  <a:cxn ang="0">
                    <a:pos x="107" y="72"/>
                  </a:cxn>
                  <a:cxn ang="0">
                    <a:pos x="120" y="79"/>
                  </a:cxn>
                  <a:cxn ang="0">
                    <a:pos x="126" y="83"/>
                  </a:cxn>
                  <a:cxn ang="0">
                    <a:pos x="131" y="87"/>
                  </a:cxn>
                  <a:cxn ang="0">
                    <a:pos x="140" y="72"/>
                  </a:cxn>
                  <a:cxn ang="0">
                    <a:pos x="146" y="69"/>
                  </a:cxn>
                  <a:cxn ang="0">
                    <a:pos x="151" y="56"/>
                  </a:cxn>
                  <a:cxn ang="0">
                    <a:pos x="145" y="61"/>
                  </a:cxn>
                  <a:cxn ang="0">
                    <a:pos x="136" y="61"/>
                  </a:cxn>
                  <a:cxn ang="0">
                    <a:pos x="126" y="61"/>
                  </a:cxn>
                  <a:cxn ang="0">
                    <a:pos x="140" y="53"/>
                  </a:cxn>
                  <a:cxn ang="0">
                    <a:pos x="152" y="46"/>
                  </a:cxn>
                  <a:cxn ang="0">
                    <a:pos x="154" y="32"/>
                  </a:cxn>
                  <a:cxn ang="0">
                    <a:pos x="165" y="17"/>
                  </a:cxn>
                  <a:cxn ang="0">
                    <a:pos x="165" y="4"/>
                  </a:cxn>
                  <a:cxn ang="0">
                    <a:pos x="162" y="2"/>
                  </a:cxn>
                  <a:cxn ang="0">
                    <a:pos x="148" y="18"/>
                  </a:cxn>
                  <a:cxn ang="0">
                    <a:pos x="127" y="21"/>
                  </a:cxn>
                  <a:cxn ang="0">
                    <a:pos x="114" y="13"/>
                  </a:cxn>
                  <a:cxn ang="0">
                    <a:pos x="93" y="18"/>
                  </a:cxn>
                  <a:cxn ang="0">
                    <a:pos x="84" y="28"/>
                  </a:cxn>
                  <a:cxn ang="0">
                    <a:pos x="78" y="47"/>
                  </a:cxn>
                  <a:cxn ang="0">
                    <a:pos x="71" y="60"/>
                  </a:cxn>
                  <a:cxn ang="0">
                    <a:pos x="69" y="72"/>
                  </a:cxn>
                </a:cxnLst>
                <a:rect l="0" t="0" r="r" b="b"/>
                <a:pathLst>
                  <a:path w="172" h="167">
                    <a:moveTo>
                      <a:pt x="67" y="77"/>
                    </a:moveTo>
                    <a:lnTo>
                      <a:pt x="59" y="72"/>
                    </a:lnTo>
                    <a:lnTo>
                      <a:pt x="52" y="72"/>
                    </a:lnTo>
                    <a:lnTo>
                      <a:pt x="47" y="78"/>
                    </a:lnTo>
                    <a:lnTo>
                      <a:pt x="44" y="85"/>
                    </a:lnTo>
                    <a:lnTo>
                      <a:pt x="44" y="91"/>
                    </a:lnTo>
                    <a:lnTo>
                      <a:pt x="41" y="94"/>
                    </a:lnTo>
                    <a:lnTo>
                      <a:pt x="43" y="97"/>
                    </a:lnTo>
                    <a:lnTo>
                      <a:pt x="41" y="103"/>
                    </a:lnTo>
                    <a:lnTo>
                      <a:pt x="35" y="105"/>
                    </a:lnTo>
                    <a:lnTo>
                      <a:pt x="30" y="105"/>
                    </a:lnTo>
                    <a:lnTo>
                      <a:pt x="26" y="104"/>
                    </a:lnTo>
                    <a:lnTo>
                      <a:pt x="22" y="105"/>
                    </a:lnTo>
                    <a:lnTo>
                      <a:pt x="19" y="103"/>
                    </a:lnTo>
                    <a:lnTo>
                      <a:pt x="18" y="101"/>
                    </a:lnTo>
                    <a:lnTo>
                      <a:pt x="14" y="103"/>
                    </a:lnTo>
                    <a:lnTo>
                      <a:pt x="9" y="106"/>
                    </a:lnTo>
                    <a:lnTo>
                      <a:pt x="7" y="105"/>
                    </a:lnTo>
                    <a:lnTo>
                      <a:pt x="6" y="100"/>
                    </a:lnTo>
                    <a:lnTo>
                      <a:pt x="2" y="104"/>
                    </a:lnTo>
                    <a:lnTo>
                      <a:pt x="0" y="110"/>
                    </a:lnTo>
                    <a:lnTo>
                      <a:pt x="1" y="112"/>
                    </a:lnTo>
                    <a:lnTo>
                      <a:pt x="1" y="118"/>
                    </a:lnTo>
                    <a:lnTo>
                      <a:pt x="2" y="122"/>
                    </a:lnTo>
                    <a:lnTo>
                      <a:pt x="3" y="124"/>
                    </a:lnTo>
                    <a:lnTo>
                      <a:pt x="3" y="126"/>
                    </a:lnTo>
                    <a:lnTo>
                      <a:pt x="4" y="129"/>
                    </a:lnTo>
                    <a:lnTo>
                      <a:pt x="6" y="133"/>
                    </a:lnTo>
                    <a:lnTo>
                      <a:pt x="7" y="131"/>
                    </a:lnTo>
                    <a:lnTo>
                      <a:pt x="5" y="129"/>
                    </a:lnTo>
                    <a:lnTo>
                      <a:pt x="5" y="125"/>
                    </a:lnTo>
                    <a:lnTo>
                      <a:pt x="8" y="126"/>
                    </a:lnTo>
                    <a:lnTo>
                      <a:pt x="13" y="130"/>
                    </a:lnTo>
                    <a:lnTo>
                      <a:pt x="15" y="130"/>
                    </a:lnTo>
                    <a:lnTo>
                      <a:pt x="17" y="129"/>
                    </a:lnTo>
                    <a:lnTo>
                      <a:pt x="22" y="133"/>
                    </a:lnTo>
                    <a:lnTo>
                      <a:pt x="27" y="137"/>
                    </a:lnTo>
                    <a:lnTo>
                      <a:pt x="29" y="137"/>
                    </a:lnTo>
                    <a:lnTo>
                      <a:pt x="28" y="141"/>
                    </a:lnTo>
                    <a:lnTo>
                      <a:pt x="33" y="143"/>
                    </a:lnTo>
                    <a:lnTo>
                      <a:pt x="34" y="144"/>
                    </a:lnTo>
                    <a:lnTo>
                      <a:pt x="35" y="147"/>
                    </a:lnTo>
                    <a:lnTo>
                      <a:pt x="41" y="147"/>
                    </a:lnTo>
                    <a:lnTo>
                      <a:pt x="41" y="150"/>
                    </a:lnTo>
                    <a:lnTo>
                      <a:pt x="44" y="152"/>
                    </a:lnTo>
                    <a:lnTo>
                      <a:pt x="55" y="156"/>
                    </a:lnTo>
                    <a:lnTo>
                      <a:pt x="60" y="160"/>
                    </a:lnTo>
                    <a:lnTo>
                      <a:pt x="65" y="158"/>
                    </a:lnTo>
                    <a:lnTo>
                      <a:pt x="70" y="162"/>
                    </a:lnTo>
                    <a:lnTo>
                      <a:pt x="76" y="164"/>
                    </a:lnTo>
                    <a:lnTo>
                      <a:pt x="78" y="166"/>
                    </a:lnTo>
                    <a:lnTo>
                      <a:pt x="91" y="166"/>
                    </a:lnTo>
                    <a:lnTo>
                      <a:pt x="92" y="163"/>
                    </a:lnTo>
                    <a:lnTo>
                      <a:pt x="98" y="163"/>
                    </a:lnTo>
                    <a:lnTo>
                      <a:pt x="104" y="161"/>
                    </a:lnTo>
                    <a:lnTo>
                      <a:pt x="107" y="160"/>
                    </a:lnTo>
                    <a:lnTo>
                      <a:pt x="107" y="152"/>
                    </a:lnTo>
                    <a:lnTo>
                      <a:pt x="105" y="151"/>
                    </a:lnTo>
                    <a:lnTo>
                      <a:pt x="100" y="147"/>
                    </a:lnTo>
                    <a:lnTo>
                      <a:pt x="95" y="142"/>
                    </a:lnTo>
                    <a:lnTo>
                      <a:pt x="94" y="138"/>
                    </a:lnTo>
                    <a:lnTo>
                      <a:pt x="92" y="135"/>
                    </a:lnTo>
                    <a:lnTo>
                      <a:pt x="91" y="133"/>
                    </a:lnTo>
                    <a:lnTo>
                      <a:pt x="87" y="135"/>
                    </a:lnTo>
                    <a:lnTo>
                      <a:pt x="84" y="132"/>
                    </a:lnTo>
                    <a:lnTo>
                      <a:pt x="84" y="131"/>
                    </a:lnTo>
                    <a:lnTo>
                      <a:pt x="89" y="129"/>
                    </a:lnTo>
                    <a:lnTo>
                      <a:pt x="89" y="123"/>
                    </a:lnTo>
                    <a:lnTo>
                      <a:pt x="87" y="117"/>
                    </a:lnTo>
                    <a:lnTo>
                      <a:pt x="84" y="111"/>
                    </a:lnTo>
                    <a:lnTo>
                      <a:pt x="83" y="105"/>
                    </a:lnTo>
                    <a:lnTo>
                      <a:pt x="87" y="104"/>
                    </a:lnTo>
                    <a:lnTo>
                      <a:pt x="86" y="101"/>
                    </a:lnTo>
                    <a:lnTo>
                      <a:pt x="81" y="97"/>
                    </a:lnTo>
                    <a:lnTo>
                      <a:pt x="81" y="94"/>
                    </a:lnTo>
                    <a:lnTo>
                      <a:pt x="81" y="88"/>
                    </a:lnTo>
                    <a:lnTo>
                      <a:pt x="78" y="90"/>
                    </a:lnTo>
                    <a:lnTo>
                      <a:pt x="77" y="88"/>
                    </a:lnTo>
                    <a:lnTo>
                      <a:pt x="80" y="87"/>
                    </a:lnTo>
                    <a:lnTo>
                      <a:pt x="81" y="85"/>
                    </a:lnTo>
                    <a:lnTo>
                      <a:pt x="79" y="84"/>
                    </a:lnTo>
                    <a:lnTo>
                      <a:pt x="76" y="81"/>
                    </a:lnTo>
                    <a:lnTo>
                      <a:pt x="73" y="78"/>
                    </a:lnTo>
                    <a:lnTo>
                      <a:pt x="75" y="75"/>
                    </a:lnTo>
                    <a:lnTo>
                      <a:pt x="73" y="71"/>
                    </a:lnTo>
                    <a:lnTo>
                      <a:pt x="72" y="69"/>
                    </a:lnTo>
                    <a:lnTo>
                      <a:pt x="72" y="67"/>
                    </a:lnTo>
                    <a:lnTo>
                      <a:pt x="76" y="65"/>
                    </a:lnTo>
                    <a:lnTo>
                      <a:pt x="79" y="65"/>
                    </a:lnTo>
                    <a:lnTo>
                      <a:pt x="80" y="62"/>
                    </a:lnTo>
                    <a:lnTo>
                      <a:pt x="80" y="59"/>
                    </a:lnTo>
                    <a:lnTo>
                      <a:pt x="82" y="60"/>
                    </a:lnTo>
                    <a:lnTo>
                      <a:pt x="87" y="58"/>
                    </a:lnTo>
                    <a:lnTo>
                      <a:pt x="82" y="48"/>
                    </a:lnTo>
                    <a:lnTo>
                      <a:pt x="83" y="45"/>
                    </a:lnTo>
                    <a:lnTo>
                      <a:pt x="89" y="42"/>
                    </a:lnTo>
                    <a:lnTo>
                      <a:pt x="93" y="42"/>
                    </a:lnTo>
                    <a:lnTo>
                      <a:pt x="94" y="45"/>
                    </a:lnTo>
                    <a:lnTo>
                      <a:pt x="93" y="48"/>
                    </a:lnTo>
                    <a:lnTo>
                      <a:pt x="94" y="52"/>
                    </a:lnTo>
                    <a:lnTo>
                      <a:pt x="94" y="56"/>
                    </a:lnTo>
                    <a:lnTo>
                      <a:pt x="97" y="60"/>
                    </a:lnTo>
                    <a:lnTo>
                      <a:pt x="94" y="60"/>
                    </a:lnTo>
                    <a:lnTo>
                      <a:pt x="95" y="62"/>
                    </a:lnTo>
                    <a:lnTo>
                      <a:pt x="92" y="64"/>
                    </a:lnTo>
                    <a:lnTo>
                      <a:pt x="91" y="66"/>
                    </a:lnTo>
                    <a:lnTo>
                      <a:pt x="91" y="68"/>
                    </a:lnTo>
                    <a:lnTo>
                      <a:pt x="94" y="67"/>
                    </a:lnTo>
                    <a:lnTo>
                      <a:pt x="98" y="66"/>
                    </a:lnTo>
                    <a:lnTo>
                      <a:pt x="102" y="68"/>
                    </a:lnTo>
                    <a:lnTo>
                      <a:pt x="103" y="71"/>
                    </a:lnTo>
                    <a:lnTo>
                      <a:pt x="107" y="72"/>
                    </a:lnTo>
                    <a:lnTo>
                      <a:pt x="110" y="72"/>
                    </a:lnTo>
                    <a:lnTo>
                      <a:pt x="113" y="74"/>
                    </a:lnTo>
                    <a:lnTo>
                      <a:pt x="116" y="75"/>
                    </a:lnTo>
                    <a:lnTo>
                      <a:pt x="120" y="79"/>
                    </a:lnTo>
                    <a:lnTo>
                      <a:pt x="118" y="81"/>
                    </a:lnTo>
                    <a:lnTo>
                      <a:pt x="120" y="83"/>
                    </a:lnTo>
                    <a:lnTo>
                      <a:pt x="123" y="84"/>
                    </a:lnTo>
                    <a:lnTo>
                      <a:pt x="126" y="83"/>
                    </a:lnTo>
                    <a:lnTo>
                      <a:pt x="127" y="84"/>
                    </a:lnTo>
                    <a:lnTo>
                      <a:pt x="127" y="87"/>
                    </a:lnTo>
                    <a:lnTo>
                      <a:pt x="130" y="90"/>
                    </a:lnTo>
                    <a:lnTo>
                      <a:pt x="131" y="87"/>
                    </a:lnTo>
                    <a:lnTo>
                      <a:pt x="131" y="84"/>
                    </a:lnTo>
                    <a:lnTo>
                      <a:pt x="134" y="81"/>
                    </a:lnTo>
                    <a:lnTo>
                      <a:pt x="135" y="77"/>
                    </a:lnTo>
                    <a:lnTo>
                      <a:pt x="140" y="72"/>
                    </a:lnTo>
                    <a:lnTo>
                      <a:pt x="137" y="71"/>
                    </a:lnTo>
                    <a:lnTo>
                      <a:pt x="142" y="67"/>
                    </a:lnTo>
                    <a:lnTo>
                      <a:pt x="144" y="68"/>
                    </a:lnTo>
                    <a:lnTo>
                      <a:pt x="146" y="69"/>
                    </a:lnTo>
                    <a:lnTo>
                      <a:pt x="148" y="66"/>
                    </a:lnTo>
                    <a:lnTo>
                      <a:pt x="148" y="62"/>
                    </a:lnTo>
                    <a:lnTo>
                      <a:pt x="153" y="58"/>
                    </a:lnTo>
                    <a:lnTo>
                      <a:pt x="151" y="56"/>
                    </a:lnTo>
                    <a:lnTo>
                      <a:pt x="151" y="53"/>
                    </a:lnTo>
                    <a:lnTo>
                      <a:pt x="148" y="54"/>
                    </a:lnTo>
                    <a:lnTo>
                      <a:pt x="147" y="58"/>
                    </a:lnTo>
                    <a:lnTo>
                      <a:pt x="145" y="61"/>
                    </a:lnTo>
                    <a:lnTo>
                      <a:pt x="142" y="59"/>
                    </a:lnTo>
                    <a:lnTo>
                      <a:pt x="140" y="61"/>
                    </a:lnTo>
                    <a:lnTo>
                      <a:pt x="137" y="60"/>
                    </a:lnTo>
                    <a:lnTo>
                      <a:pt x="136" y="61"/>
                    </a:lnTo>
                    <a:lnTo>
                      <a:pt x="133" y="61"/>
                    </a:lnTo>
                    <a:lnTo>
                      <a:pt x="132" y="60"/>
                    </a:lnTo>
                    <a:lnTo>
                      <a:pt x="130" y="61"/>
                    </a:lnTo>
                    <a:lnTo>
                      <a:pt x="126" y="61"/>
                    </a:lnTo>
                    <a:lnTo>
                      <a:pt x="130" y="60"/>
                    </a:lnTo>
                    <a:lnTo>
                      <a:pt x="130" y="54"/>
                    </a:lnTo>
                    <a:lnTo>
                      <a:pt x="132" y="50"/>
                    </a:lnTo>
                    <a:lnTo>
                      <a:pt x="140" y="53"/>
                    </a:lnTo>
                    <a:lnTo>
                      <a:pt x="144" y="56"/>
                    </a:lnTo>
                    <a:lnTo>
                      <a:pt x="146" y="52"/>
                    </a:lnTo>
                    <a:lnTo>
                      <a:pt x="146" y="47"/>
                    </a:lnTo>
                    <a:lnTo>
                      <a:pt x="152" y="46"/>
                    </a:lnTo>
                    <a:lnTo>
                      <a:pt x="154" y="42"/>
                    </a:lnTo>
                    <a:lnTo>
                      <a:pt x="148" y="41"/>
                    </a:lnTo>
                    <a:lnTo>
                      <a:pt x="153" y="37"/>
                    </a:lnTo>
                    <a:lnTo>
                      <a:pt x="154" y="32"/>
                    </a:lnTo>
                    <a:lnTo>
                      <a:pt x="157" y="32"/>
                    </a:lnTo>
                    <a:lnTo>
                      <a:pt x="164" y="27"/>
                    </a:lnTo>
                    <a:lnTo>
                      <a:pt x="166" y="26"/>
                    </a:lnTo>
                    <a:lnTo>
                      <a:pt x="165" y="17"/>
                    </a:lnTo>
                    <a:lnTo>
                      <a:pt x="163" y="11"/>
                    </a:lnTo>
                    <a:lnTo>
                      <a:pt x="158" y="9"/>
                    </a:lnTo>
                    <a:lnTo>
                      <a:pt x="161" y="7"/>
                    </a:lnTo>
                    <a:lnTo>
                      <a:pt x="165" y="4"/>
                    </a:lnTo>
                    <a:lnTo>
                      <a:pt x="168" y="1"/>
                    </a:lnTo>
                    <a:lnTo>
                      <a:pt x="171" y="1"/>
                    </a:lnTo>
                    <a:lnTo>
                      <a:pt x="167" y="0"/>
                    </a:lnTo>
                    <a:lnTo>
                      <a:pt x="162" y="2"/>
                    </a:lnTo>
                    <a:lnTo>
                      <a:pt x="157" y="5"/>
                    </a:lnTo>
                    <a:lnTo>
                      <a:pt x="154" y="13"/>
                    </a:lnTo>
                    <a:lnTo>
                      <a:pt x="152" y="16"/>
                    </a:lnTo>
                    <a:lnTo>
                      <a:pt x="148" y="18"/>
                    </a:lnTo>
                    <a:lnTo>
                      <a:pt x="143" y="20"/>
                    </a:lnTo>
                    <a:lnTo>
                      <a:pt x="134" y="20"/>
                    </a:lnTo>
                    <a:lnTo>
                      <a:pt x="133" y="18"/>
                    </a:lnTo>
                    <a:lnTo>
                      <a:pt x="127" y="21"/>
                    </a:lnTo>
                    <a:lnTo>
                      <a:pt x="126" y="17"/>
                    </a:lnTo>
                    <a:lnTo>
                      <a:pt x="121" y="17"/>
                    </a:lnTo>
                    <a:lnTo>
                      <a:pt x="120" y="15"/>
                    </a:lnTo>
                    <a:lnTo>
                      <a:pt x="114" y="13"/>
                    </a:lnTo>
                    <a:lnTo>
                      <a:pt x="109" y="16"/>
                    </a:lnTo>
                    <a:lnTo>
                      <a:pt x="101" y="17"/>
                    </a:lnTo>
                    <a:lnTo>
                      <a:pt x="97" y="18"/>
                    </a:lnTo>
                    <a:lnTo>
                      <a:pt x="93" y="18"/>
                    </a:lnTo>
                    <a:lnTo>
                      <a:pt x="91" y="21"/>
                    </a:lnTo>
                    <a:lnTo>
                      <a:pt x="95" y="24"/>
                    </a:lnTo>
                    <a:lnTo>
                      <a:pt x="90" y="27"/>
                    </a:lnTo>
                    <a:lnTo>
                      <a:pt x="84" y="28"/>
                    </a:lnTo>
                    <a:lnTo>
                      <a:pt x="81" y="35"/>
                    </a:lnTo>
                    <a:lnTo>
                      <a:pt x="78" y="39"/>
                    </a:lnTo>
                    <a:lnTo>
                      <a:pt x="80" y="42"/>
                    </a:lnTo>
                    <a:lnTo>
                      <a:pt x="78" y="47"/>
                    </a:lnTo>
                    <a:lnTo>
                      <a:pt x="76" y="50"/>
                    </a:lnTo>
                    <a:lnTo>
                      <a:pt x="72" y="56"/>
                    </a:lnTo>
                    <a:lnTo>
                      <a:pt x="75" y="60"/>
                    </a:lnTo>
                    <a:lnTo>
                      <a:pt x="71" y="60"/>
                    </a:lnTo>
                    <a:lnTo>
                      <a:pt x="69" y="65"/>
                    </a:lnTo>
                    <a:lnTo>
                      <a:pt x="69" y="68"/>
                    </a:lnTo>
                    <a:lnTo>
                      <a:pt x="67" y="72"/>
                    </a:lnTo>
                    <a:lnTo>
                      <a:pt x="69" y="72"/>
                    </a:lnTo>
                    <a:lnTo>
                      <a:pt x="70" y="75"/>
                    </a:lnTo>
                    <a:lnTo>
                      <a:pt x="67" y="77"/>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79" name="Freeform 105"/>
              <p:cNvSpPr>
                <a:spLocks/>
              </p:cNvSpPr>
              <p:nvPr/>
            </p:nvSpPr>
            <p:spPr bwMode="auto">
              <a:xfrm>
                <a:off x="5107" y="3915"/>
                <a:ext cx="29" cy="34"/>
              </a:xfrm>
              <a:custGeom>
                <a:avLst/>
                <a:gdLst/>
                <a:ahLst/>
                <a:cxnLst>
                  <a:cxn ang="0">
                    <a:pos x="17" y="0"/>
                  </a:cxn>
                  <a:cxn ang="0">
                    <a:pos x="22" y="6"/>
                  </a:cxn>
                  <a:cxn ang="0">
                    <a:pos x="28" y="10"/>
                  </a:cxn>
                  <a:cxn ang="0">
                    <a:pos x="23" y="20"/>
                  </a:cxn>
                  <a:cxn ang="0">
                    <a:pos x="26" y="23"/>
                  </a:cxn>
                  <a:cxn ang="0">
                    <a:pos x="23" y="25"/>
                  </a:cxn>
                  <a:cxn ang="0">
                    <a:pos x="20" y="29"/>
                  </a:cxn>
                  <a:cxn ang="0">
                    <a:pos x="14" y="30"/>
                  </a:cxn>
                  <a:cxn ang="0">
                    <a:pos x="10" y="30"/>
                  </a:cxn>
                  <a:cxn ang="0">
                    <a:pos x="2" y="34"/>
                  </a:cxn>
                  <a:cxn ang="0">
                    <a:pos x="0" y="27"/>
                  </a:cxn>
                  <a:cxn ang="0">
                    <a:pos x="2" y="25"/>
                  </a:cxn>
                  <a:cxn ang="0">
                    <a:pos x="5" y="23"/>
                  </a:cxn>
                  <a:cxn ang="0">
                    <a:pos x="5" y="20"/>
                  </a:cxn>
                  <a:cxn ang="0">
                    <a:pos x="7" y="14"/>
                  </a:cxn>
                  <a:cxn ang="0">
                    <a:pos x="11" y="13"/>
                  </a:cxn>
                  <a:cxn ang="0">
                    <a:pos x="10" y="10"/>
                  </a:cxn>
                  <a:cxn ang="0">
                    <a:pos x="13" y="7"/>
                  </a:cxn>
                  <a:cxn ang="0">
                    <a:pos x="14" y="4"/>
                  </a:cxn>
                  <a:cxn ang="0">
                    <a:pos x="17" y="0"/>
                  </a:cxn>
                </a:cxnLst>
                <a:rect l="0" t="0" r="r" b="b"/>
                <a:pathLst>
                  <a:path w="29" h="35">
                    <a:moveTo>
                      <a:pt x="17" y="0"/>
                    </a:moveTo>
                    <a:lnTo>
                      <a:pt x="22" y="6"/>
                    </a:lnTo>
                    <a:lnTo>
                      <a:pt x="28" y="10"/>
                    </a:lnTo>
                    <a:lnTo>
                      <a:pt x="23" y="20"/>
                    </a:lnTo>
                    <a:lnTo>
                      <a:pt x="26" y="23"/>
                    </a:lnTo>
                    <a:lnTo>
                      <a:pt x="23" y="25"/>
                    </a:lnTo>
                    <a:lnTo>
                      <a:pt x="20" y="29"/>
                    </a:lnTo>
                    <a:lnTo>
                      <a:pt x="14" y="30"/>
                    </a:lnTo>
                    <a:lnTo>
                      <a:pt x="10" y="30"/>
                    </a:lnTo>
                    <a:lnTo>
                      <a:pt x="2" y="34"/>
                    </a:lnTo>
                    <a:lnTo>
                      <a:pt x="0" y="27"/>
                    </a:lnTo>
                    <a:lnTo>
                      <a:pt x="2" y="25"/>
                    </a:lnTo>
                    <a:lnTo>
                      <a:pt x="5" y="23"/>
                    </a:lnTo>
                    <a:lnTo>
                      <a:pt x="5" y="20"/>
                    </a:lnTo>
                    <a:lnTo>
                      <a:pt x="7" y="14"/>
                    </a:lnTo>
                    <a:lnTo>
                      <a:pt x="11" y="13"/>
                    </a:lnTo>
                    <a:lnTo>
                      <a:pt x="10" y="10"/>
                    </a:lnTo>
                    <a:lnTo>
                      <a:pt x="13" y="7"/>
                    </a:lnTo>
                    <a:lnTo>
                      <a:pt x="14" y="4"/>
                    </a:lnTo>
                    <a:lnTo>
                      <a:pt x="17"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0" name="Freeform 106"/>
              <p:cNvSpPr>
                <a:spLocks/>
              </p:cNvSpPr>
              <p:nvPr/>
            </p:nvSpPr>
            <p:spPr bwMode="auto">
              <a:xfrm>
                <a:off x="5045" y="3926"/>
                <a:ext cx="19" cy="28"/>
              </a:xfrm>
              <a:custGeom>
                <a:avLst/>
                <a:gdLst/>
                <a:ahLst/>
                <a:cxnLst>
                  <a:cxn ang="0">
                    <a:pos x="9" y="0"/>
                  </a:cxn>
                  <a:cxn ang="0">
                    <a:pos x="11" y="5"/>
                  </a:cxn>
                  <a:cxn ang="0">
                    <a:pos x="11" y="10"/>
                  </a:cxn>
                  <a:cxn ang="0">
                    <a:pos x="9" y="11"/>
                  </a:cxn>
                  <a:cxn ang="0">
                    <a:pos x="0" y="10"/>
                  </a:cxn>
                  <a:cxn ang="0">
                    <a:pos x="4" y="13"/>
                  </a:cxn>
                  <a:cxn ang="0">
                    <a:pos x="9" y="13"/>
                  </a:cxn>
                  <a:cxn ang="0">
                    <a:pos x="9" y="15"/>
                  </a:cxn>
                  <a:cxn ang="0">
                    <a:pos x="4" y="18"/>
                  </a:cxn>
                  <a:cxn ang="0">
                    <a:pos x="9" y="22"/>
                  </a:cxn>
                  <a:cxn ang="0">
                    <a:pos x="13" y="26"/>
                  </a:cxn>
                  <a:cxn ang="0">
                    <a:pos x="18" y="23"/>
                  </a:cxn>
                  <a:cxn ang="0">
                    <a:pos x="13" y="16"/>
                  </a:cxn>
                  <a:cxn ang="0">
                    <a:pos x="15" y="15"/>
                  </a:cxn>
                  <a:cxn ang="0">
                    <a:pos x="15" y="9"/>
                  </a:cxn>
                  <a:cxn ang="0">
                    <a:pos x="18" y="3"/>
                  </a:cxn>
                  <a:cxn ang="0">
                    <a:pos x="9" y="0"/>
                  </a:cxn>
                </a:cxnLst>
                <a:rect l="0" t="0" r="r" b="b"/>
                <a:pathLst>
                  <a:path w="19" h="27">
                    <a:moveTo>
                      <a:pt x="9" y="0"/>
                    </a:moveTo>
                    <a:lnTo>
                      <a:pt x="11" y="5"/>
                    </a:lnTo>
                    <a:lnTo>
                      <a:pt x="11" y="10"/>
                    </a:lnTo>
                    <a:lnTo>
                      <a:pt x="9" y="11"/>
                    </a:lnTo>
                    <a:lnTo>
                      <a:pt x="0" y="10"/>
                    </a:lnTo>
                    <a:lnTo>
                      <a:pt x="4" y="13"/>
                    </a:lnTo>
                    <a:lnTo>
                      <a:pt x="9" y="13"/>
                    </a:lnTo>
                    <a:lnTo>
                      <a:pt x="9" y="15"/>
                    </a:lnTo>
                    <a:lnTo>
                      <a:pt x="4" y="18"/>
                    </a:lnTo>
                    <a:lnTo>
                      <a:pt x="9" y="22"/>
                    </a:lnTo>
                    <a:lnTo>
                      <a:pt x="13" y="26"/>
                    </a:lnTo>
                    <a:lnTo>
                      <a:pt x="18" y="23"/>
                    </a:lnTo>
                    <a:lnTo>
                      <a:pt x="13" y="16"/>
                    </a:lnTo>
                    <a:lnTo>
                      <a:pt x="15" y="15"/>
                    </a:lnTo>
                    <a:lnTo>
                      <a:pt x="15" y="9"/>
                    </a:lnTo>
                    <a:lnTo>
                      <a:pt x="18" y="3"/>
                    </a:lnTo>
                    <a:lnTo>
                      <a:pt x="9"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1" name="Freeform 107"/>
              <p:cNvSpPr>
                <a:spLocks/>
              </p:cNvSpPr>
              <p:nvPr/>
            </p:nvSpPr>
            <p:spPr bwMode="auto">
              <a:xfrm>
                <a:off x="5107" y="3801"/>
                <a:ext cx="154" cy="272"/>
              </a:xfrm>
              <a:custGeom>
                <a:avLst/>
                <a:gdLst/>
                <a:ahLst/>
                <a:cxnLst>
                  <a:cxn ang="0">
                    <a:pos x="80" y="182"/>
                  </a:cxn>
                  <a:cxn ang="0">
                    <a:pos x="99" y="191"/>
                  </a:cxn>
                  <a:cxn ang="0">
                    <a:pos x="113" y="186"/>
                  </a:cxn>
                  <a:cxn ang="0">
                    <a:pos x="113" y="215"/>
                  </a:cxn>
                  <a:cxn ang="0">
                    <a:pos x="113" y="234"/>
                  </a:cxn>
                  <a:cxn ang="0">
                    <a:pos x="104" y="262"/>
                  </a:cxn>
                  <a:cxn ang="0">
                    <a:pos x="72" y="270"/>
                  </a:cxn>
                  <a:cxn ang="0">
                    <a:pos x="59" y="251"/>
                  </a:cxn>
                  <a:cxn ang="0">
                    <a:pos x="48" y="234"/>
                  </a:cxn>
                  <a:cxn ang="0">
                    <a:pos x="8" y="224"/>
                  </a:cxn>
                  <a:cxn ang="0">
                    <a:pos x="4" y="203"/>
                  </a:cxn>
                  <a:cxn ang="0">
                    <a:pos x="27" y="190"/>
                  </a:cxn>
                  <a:cxn ang="0">
                    <a:pos x="52" y="190"/>
                  </a:cxn>
                  <a:cxn ang="0">
                    <a:pos x="72" y="181"/>
                  </a:cxn>
                  <a:cxn ang="0">
                    <a:pos x="60" y="174"/>
                  </a:cxn>
                  <a:cxn ang="0">
                    <a:pos x="71" y="161"/>
                  </a:cxn>
                  <a:cxn ang="0">
                    <a:pos x="57" y="176"/>
                  </a:cxn>
                  <a:cxn ang="0">
                    <a:pos x="46" y="174"/>
                  </a:cxn>
                  <a:cxn ang="0">
                    <a:pos x="44" y="179"/>
                  </a:cxn>
                  <a:cxn ang="0">
                    <a:pos x="27" y="186"/>
                  </a:cxn>
                  <a:cxn ang="0">
                    <a:pos x="25" y="172"/>
                  </a:cxn>
                  <a:cxn ang="0">
                    <a:pos x="22" y="162"/>
                  </a:cxn>
                  <a:cxn ang="0">
                    <a:pos x="36" y="146"/>
                  </a:cxn>
                  <a:cxn ang="0">
                    <a:pos x="50" y="134"/>
                  </a:cxn>
                  <a:cxn ang="0">
                    <a:pos x="46" y="114"/>
                  </a:cxn>
                  <a:cxn ang="0">
                    <a:pos x="46" y="97"/>
                  </a:cxn>
                  <a:cxn ang="0">
                    <a:pos x="25" y="85"/>
                  </a:cxn>
                  <a:cxn ang="0">
                    <a:pos x="42" y="69"/>
                  </a:cxn>
                  <a:cxn ang="0">
                    <a:pos x="42" y="78"/>
                  </a:cxn>
                  <a:cxn ang="0">
                    <a:pos x="62" y="74"/>
                  </a:cxn>
                  <a:cxn ang="0">
                    <a:pos x="68" y="65"/>
                  </a:cxn>
                  <a:cxn ang="0">
                    <a:pos x="81" y="57"/>
                  </a:cxn>
                  <a:cxn ang="0">
                    <a:pos x="95" y="68"/>
                  </a:cxn>
                  <a:cxn ang="0">
                    <a:pos x="115" y="81"/>
                  </a:cxn>
                  <a:cxn ang="0">
                    <a:pos x="130" y="85"/>
                  </a:cxn>
                  <a:cxn ang="0">
                    <a:pos x="138" y="77"/>
                  </a:cxn>
                  <a:cxn ang="0">
                    <a:pos x="124" y="58"/>
                  </a:cxn>
                  <a:cxn ang="0">
                    <a:pos x="99" y="19"/>
                  </a:cxn>
                  <a:cxn ang="0">
                    <a:pos x="91" y="0"/>
                  </a:cxn>
                  <a:cxn ang="0">
                    <a:pos x="108" y="11"/>
                  </a:cxn>
                  <a:cxn ang="0">
                    <a:pos x="123" y="36"/>
                  </a:cxn>
                  <a:cxn ang="0">
                    <a:pos x="130" y="50"/>
                  </a:cxn>
                  <a:cxn ang="0">
                    <a:pos x="141" y="70"/>
                  </a:cxn>
                  <a:cxn ang="0">
                    <a:pos x="144" y="70"/>
                  </a:cxn>
                  <a:cxn ang="0">
                    <a:pos x="146" y="65"/>
                  </a:cxn>
                  <a:cxn ang="0">
                    <a:pos x="138" y="103"/>
                  </a:cxn>
                  <a:cxn ang="0">
                    <a:pos x="125" y="99"/>
                  </a:cxn>
                  <a:cxn ang="0">
                    <a:pos x="117" y="117"/>
                  </a:cxn>
                  <a:cxn ang="0">
                    <a:pos x="132" y="130"/>
                  </a:cxn>
                  <a:cxn ang="0">
                    <a:pos x="134" y="137"/>
                  </a:cxn>
                  <a:cxn ang="0">
                    <a:pos x="115" y="145"/>
                  </a:cxn>
                  <a:cxn ang="0">
                    <a:pos x="103" y="155"/>
                  </a:cxn>
                  <a:cxn ang="0">
                    <a:pos x="89" y="169"/>
                  </a:cxn>
                  <a:cxn ang="0">
                    <a:pos x="108" y="166"/>
                  </a:cxn>
                </a:cxnLst>
                <a:rect l="0" t="0" r="r" b="b"/>
                <a:pathLst>
                  <a:path w="152" h="275">
                    <a:moveTo>
                      <a:pt x="103" y="183"/>
                    </a:moveTo>
                    <a:lnTo>
                      <a:pt x="100" y="189"/>
                    </a:lnTo>
                    <a:lnTo>
                      <a:pt x="93" y="186"/>
                    </a:lnTo>
                    <a:lnTo>
                      <a:pt x="89" y="186"/>
                    </a:lnTo>
                    <a:lnTo>
                      <a:pt x="85" y="183"/>
                    </a:lnTo>
                    <a:lnTo>
                      <a:pt x="80" y="182"/>
                    </a:lnTo>
                    <a:lnTo>
                      <a:pt x="76" y="183"/>
                    </a:lnTo>
                    <a:lnTo>
                      <a:pt x="71" y="185"/>
                    </a:lnTo>
                    <a:lnTo>
                      <a:pt x="80" y="190"/>
                    </a:lnTo>
                    <a:lnTo>
                      <a:pt x="88" y="190"/>
                    </a:lnTo>
                    <a:lnTo>
                      <a:pt x="92" y="191"/>
                    </a:lnTo>
                    <a:lnTo>
                      <a:pt x="99" y="191"/>
                    </a:lnTo>
                    <a:lnTo>
                      <a:pt x="103" y="190"/>
                    </a:lnTo>
                    <a:lnTo>
                      <a:pt x="108" y="181"/>
                    </a:lnTo>
                    <a:lnTo>
                      <a:pt x="109" y="179"/>
                    </a:lnTo>
                    <a:lnTo>
                      <a:pt x="110" y="181"/>
                    </a:lnTo>
                    <a:lnTo>
                      <a:pt x="111" y="184"/>
                    </a:lnTo>
                    <a:lnTo>
                      <a:pt x="113" y="186"/>
                    </a:lnTo>
                    <a:lnTo>
                      <a:pt x="113" y="191"/>
                    </a:lnTo>
                    <a:lnTo>
                      <a:pt x="115" y="196"/>
                    </a:lnTo>
                    <a:lnTo>
                      <a:pt x="112" y="204"/>
                    </a:lnTo>
                    <a:lnTo>
                      <a:pt x="109" y="210"/>
                    </a:lnTo>
                    <a:lnTo>
                      <a:pt x="110" y="214"/>
                    </a:lnTo>
                    <a:lnTo>
                      <a:pt x="113" y="215"/>
                    </a:lnTo>
                    <a:lnTo>
                      <a:pt x="116" y="215"/>
                    </a:lnTo>
                    <a:lnTo>
                      <a:pt x="117" y="218"/>
                    </a:lnTo>
                    <a:lnTo>
                      <a:pt x="120" y="223"/>
                    </a:lnTo>
                    <a:lnTo>
                      <a:pt x="119" y="225"/>
                    </a:lnTo>
                    <a:lnTo>
                      <a:pt x="114" y="229"/>
                    </a:lnTo>
                    <a:lnTo>
                      <a:pt x="113" y="234"/>
                    </a:lnTo>
                    <a:lnTo>
                      <a:pt x="116" y="237"/>
                    </a:lnTo>
                    <a:lnTo>
                      <a:pt x="116" y="241"/>
                    </a:lnTo>
                    <a:lnTo>
                      <a:pt x="114" y="243"/>
                    </a:lnTo>
                    <a:lnTo>
                      <a:pt x="115" y="251"/>
                    </a:lnTo>
                    <a:lnTo>
                      <a:pt x="111" y="255"/>
                    </a:lnTo>
                    <a:lnTo>
                      <a:pt x="104" y="262"/>
                    </a:lnTo>
                    <a:lnTo>
                      <a:pt x="99" y="265"/>
                    </a:lnTo>
                    <a:lnTo>
                      <a:pt x="93" y="269"/>
                    </a:lnTo>
                    <a:lnTo>
                      <a:pt x="84" y="274"/>
                    </a:lnTo>
                    <a:lnTo>
                      <a:pt x="79" y="272"/>
                    </a:lnTo>
                    <a:lnTo>
                      <a:pt x="77" y="271"/>
                    </a:lnTo>
                    <a:lnTo>
                      <a:pt x="72" y="270"/>
                    </a:lnTo>
                    <a:lnTo>
                      <a:pt x="70" y="266"/>
                    </a:lnTo>
                    <a:lnTo>
                      <a:pt x="68" y="262"/>
                    </a:lnTo>
                    <a:lnTo>
                      <a:pt x="65" y="259"/>
                    </a:lnTo>
                    <a:lnTo>
                      <a:pt x="60" y="255"/>
                    </a:lnTo>
                    <a:lnTo>
                      <a:pt x="58" y="252"/>
                    </a:lnTo>
                    <a:lnTo>
                      <a:pt x="59" y="251"/>
                    </a:lnTo>
                    <a:lnTo>
                      <a:pt x="60" y="248"/>
                    </a:lnTo>
                    <a:lnTo>
                      <a:pt x="61" y="246"/>
                    </a:lnTo>
                    <a:lnTo>
                      <a:pt x="58" y="244"/>
                    </a:lnTo>
                    <a:lnTo>
                      <a:pt x="55" y="239"/>
                    </a:lnTo>
                    <a:lnTo>
                      <a:pt x="51" y="238"/>
                    </a:lnTo>
                    <a:lnTo>
                      <a:pt x="48" y="234"/>
                    </a:lnTo>
                    <a:lnTo>
                      <a:pt x="45" y="228"/>
                    </a:lnTo>
                    <a:lnTo>
                      <a:pt x="38" y="228"/>
                    </a:lnTo>
                    <a:lnTo>
                      <a:pt x="33" y="230"/>
                    </a:lnTo>
                    <a:lnTo>
                      <a:pt x="19" y="230"/>
                    </a:lnTo>
                    <a:lnTo>
                      <a:pt x="12" y="228"/>
                    </a:lnTo>
                    <a:lnTo>
                      <a:pt x="8" y="224"/>
                    </a:lnTo>
                    <a:lnTo>
                      <a:pt x="4" y="221"/>
                    </a:lnTo>
                    <a:lnTo>
                      <a:pt x="1" y="212"/>
                    </a:lnTo>
                    <a:lnTo>
                      <a:pt x="0" y="210"/>
                    </a:lnTo>
                    <a:lnTo>
                      <a:pt x="3" y="210"/>
                    </a:lnTo>
                    <a:lnTo>
                      <a:pt x="3" y="206"/>
                    </a:lnTo>
                    <a:lnTo>
                      <a:pt x="4" y="203"/>
                    </a:lnTo>
                    <a:lnTo>
                      <a:pt x="7" y="201"/>
                    </a:lnTo>
                    <a:lnTo>
                      <a:pt x="11" y="196"/>
                    </a:lnTo>
                    <a:lnTo>
                      <a:pt x="14" y="194"/>
                    </a:lnTo>
                    <a:lnTo>
                      <a:pt x="18" y="192"/>
                    </a:lnTo>
                    <a:lnTo>
                      <a:pt x="22" y="189"/>
                    </a:lnTo>
                    <a:lnTo>
                      <a:pt x="27" y="190"/>
                    </a:lnTo>
                    <a:lnTo>
                      <a:pt x="34" y="185"/>
                    </a:lnTo>
                    <a:lnTo>
                      <a:pt x="38" y="185"/>
                    </a:lnTo>
                    <a:lnTo>
                      <a:pt x="44" y="184"/>
                    </a:lnTo>
                    <a:lnTo>
                      <a:pt x="44" y="186"/>
                    </a:lnTo>
                    <a:lnTo>
                      <a:pt x="46" y="189"/>
                    </a:lnTo>
                    <a:lnTo>
                      <a:pt x="52" y="190"/>
                    </a:lnTo>
                    <a:lnTo>
                      <a:pt x="59" y="185"/>
                    </a:lnTo>
                    <a:lnTo>
                      <a:pt x="65" y="184"/>
                    </a:lnTo>
                    <a:lnTo>
                      <a:pt x="67" y="184"/>
                    </a:lnTo>
                    <a:lnTo>
                      <a:pt x="68" y="182"/>
                    </a:lnTo>
                    <a:lnTo>
                      <a:pt x="68" y="183"/>
                    </a:lnTo>
                    <a:lnTo>
                      <a:pt x="72" y="181"/>
                    </a:lnTo>
                    <a:lnTo>
                      <a:pt x="72" y="178"/>
                    </a:lnTo>
                    <a:lnTo>
                      <a:pt x="71" y="174"/>
                    </a:lnTo>
                    <a:lnTo>
                      <a:pt x="68" y="175"/>
                    </a:lnTo>
                    <a:lnTo>
                      <a:pt x="63" y="177"/>
                    </a:lnTo>
                    <a:lnTo>
                      <a:pt x="61" y="176"/>
                    </a:lnTo>
                    <a:lnTo>
                      <a:pt x="60" y="174"/>
                    </a:lnTo>
                    <a:lnTo>
                      <a:pt x="62" y="171"/>
                    </a:lnTo>
                    <a:lnTo>
                      <a:pt x="66" y="169"/>
                    </a:lnTo>
                    <a:lnTo>
                      <a:pt x="70" y="168"/>
                    </a:lnTo>
                    <a:lnTo>
                      <a:pt x="71" y="168"/>
                    </a:lnTo>
                    <a:lnTo>
                      <a:pt x="73" y="162"/>
                    </a:lnTo>
                    <a:lnTo>
                      <a:pt x="71" y="161"/>
                    </a:lnTo>
                    <a:lnTo>
                      <a:pt x="66" y="165"/>
                    </a:lnTo>
                    <a:lnTo>
                      <a:pt x="59" y="165"/>
                    </a:lnTo>
                    <a:lnTo>
                      <a:pt x="60" y="168"/>
                    </a:lnTo>
                    <a:lnTo>
                      <a:pt x="58" y="169"/>
                    </a:lnTo>
                    <a:lnTo>
                      <a:pt x="58" y="174"/>
                    </a:lnTo>
                    <a:lnTo>
                      <a:pt x="57" y="176"/>
                    </a:lnTo>
                    <a:lnTo>
                      <a:pt x="59" y="178"/>
                    </a:lnTo>
                    <a:lnTo>
                      <a:pt x="59" y="181"/>
                    </a:lnTo>
                    <a:lnTo>
                      <a:pt x="56" y="181"/>
                    </a:lnTo>
                    <a:lnTo>
                      <a:pt x="54" y="179"/>
                    </a:lnTo>
                    <a:lnTo>
                      <a:pt x="50" y="174"/>
                    </a:lnTo>
                    <a:lnTo>
                      <a:pt x="46" y="174"/>
                    </a:lnTo>
                    <a:lnTo>
                      <a:pt x="42" y="172"/>
                    </a:lnTo>
                    <a:lnTo>
                      <a:pt x="46" y="177"/>
                    </a:lnTo>
                    <a:lnTo>
                      <a:pt x="50" y="177"/>
                    </a:lnTo>
                    <a:lnTo>
                      <a:pt x="51" y="179"/>
                    </a:lnTo>
                    <a:lnTo>
                      <a:pt x="49" y="181"/>
                    </a:lnTo>
                    <a:lnTo>
                      <a:pt x="44" y="179"/>
                    </a:lnTo>
                    <a:lnTo>
                      <a:pt x="40" y="178"/>
                    </a:lnTo>
                    <a:lnTo>
                      <a:pt x="38" y="179"/>
                    </a:lnTo>
                    <a:lnTo>
                      <a:pt x="35" y="179"/>
                    </a:lnTo>
                    <a:lnTo>
                      <a:pt x="34" y="183"/>
                    </a:lnTo>
                    <a:lnTo>
                      <a:pt x="29" y="184"/>
                    </a:lnTo>
                    <a:lnTo>
                      <a:pt x="27" y="186"/>
                    </a:lnTo>
                    <a:lnTo>
                      <a:pt x="23" y="186"/>
                    </a:lnTo>
                    <a:lnTo>
                      <a:pt x="19" y="185"/>
                    </a:lnTo>
                    <a:lnTo>
                      <a:pt x="19" y="177"/>
                    </a:lnTo>
                    <a:lnTo>
                      <a:pt x="24" y="177"/>
                    </a:lnTo>
                    <a:lnTo>
                      <a:pt x="27" y="175"/>
                    </a:lnTo>
                    <a:lnTo>
                      <a:pt x="25" y="172"/>
                    </a:lnTo>
                    <a:lnTo>
                      <a:pt x="25" y="170"/>
                    </a:lnTo>
                    <a:lnTo>
                      <a:pt x="25" y="165"/>
                    </a:lnTo>
                    <a:lnTo>
                      <a:pt x="25" y="163"/>
                    </a:lnTo>
                    <a:lnTo>
                      <a:pt x="24" y="168"/>
                    </a:lnTo>
                    <a:lnTo>
                      <a:pt x="20" y="166"/>
                    </a:lnTo>
                    <a:lnTo>
                      <a:pt x="22" y="162"/>
                    </a:lnTo>
                    <a:lnTo>
                      <a:pt x="25" y="161"/>
                    </a:lnTo>
                    <a:lnTo>
                      <a:pt x="25" y="158"/>
                    </a:lnTo>
                    <a:lnTo>
                      <a:pt x="27" y="155"/>
                    </a:lnTo>
                    <a:lnTo>
                      <a:pt x="30" y="152"/>
                    </a:lnTo>
                    <a:lnTo>
                      <a:pt x="33" y="151"/>
                    </a:lnTo>
                    <a:lnTo>
                      <a:pt x="36" y="146"/>
                    </a:lnTo>
                    <a:lnTo>
                      <a:pt x="37" y="142"/>
                    </a:lnTo>
                    <a:lnTo>
                      <a:pt x="37" y="138"/>
                    </a:lnTo>
                    <a:lnTo>
                      <a:pt x="40" y="134"/>
                    </a:lnTo>
                    <a:lnTo>
                      <a:pt x="45" y="136"/>
                    </a:lnTo>
                    <a:lnTo>
                      <a:pt x="48" y="136"/>
                    </a:lnTo>
                    <a:lnTo>
                      <a:pt x="50" y="134"/>
                    </a:lnTo>
                    <a:lnTo>
                      <a:pt x="52" y="129"/>
                    </a:lnTo>
                    <a:lnTo>
                      <a:pt x="52" y="125"/>
                    </a:lnTo>
                    <a:lnTo>
                      <a:pt x="49" y="121"/>
                    </a:lnTo>
                    <a:lnTo>
                      <a:pt x="51" y="118"/>
                    </a:lnTo>
                    <a:lnTo>
                      <a:pt x="48" y="117"/>
                    </a:lnTo>
                    <a:lnTo>
                      <a:pt x="46" y="114"/>
                    </a:lnTo>
                    <a:lnTo>
                      <a:pt x="47" y="112"/>
                    </a:lnTo>
                    <a:lnTo>
                      <a:pt x="44" y="111"/>
                    </a:lnTo>
                    <a:lnTo>
                      <a:pt x="45" y="110"/>
                    </a:lnTo>
                    <a:lnTo>
                      <a:pt x="49" y="107"/>
                    </a:lnTo>
                    <a:lnTo>
                      <a:pt x="46" y="101"/>
                    </a:lnTo>
                    <a:lnTo>
                      <a:pt x="46" y="97"/>
                    </a:lnTo>
                    <a:lnTo>
                      <a:pt x="39" y="94"/>
                    </a:lnTo>
                    <a:lnTo>
                      <a:pt x="35" y="91"/>
                    </a:lnTo>
                    <a:lnTo>
                      <a:pt x="33" y="90"/>
                    </a:lnTo>
                    <a:lnTo>
                      <a:pt x="29" y="88"/>
                    </a:lnTo>
                    <a:lnTo>
                      <a:pt x="26" y="88"/>
                    </a:lnTo>
                    <a:lnTo>
                      <a:pt x="25" y="85"/>
                    </a:lnTo>
                    <a:lnTo>
                      <a:pt x="25" y="82"/>
                    </a:lnTo>
                    <a:lnTo>
                      <a:pt x="29" y="79"/>
                    </a:lnTo>
                    <a:lnTo>
                      <a:pt x="29" y="75"/>
                    </a:lnTo>
                    <a:lnTo>
                      <a:pt x="34" y="74"/>
                    </a:lnTo>
                    <a:lnTo>
                      <a:pt x="39" y="74"/>
                    </a:lnTo>
                    <a:lnTo>
                      <a:pt x="42" y="69"/>
                    </a:lnTo>
                    <a:lnTo>
                      <a:pt x="48" y="67"/>
                    </a:lnTo>
                    <a:lnTo>
                      <a:pt x="50" y="70"/>
                    </a:lnTo>
                    <a:lnTo>
                      <a:pt x="46" y="74"/>
                    </a:lnTo>
                    <a:lnTo>
                      <a:pt x="41" y="74"/>
                    </a:lnTo>
                    <a:lnTo>
                      <a:pt x="39" y="78"/>
                    </a:lnTo>
                    <a:lnTo>
                      <a:pt x="42" y="78"/>
                    </a:lnTo>
                    <a:lnTo>
                      <a:pt x="46" y="76"/>
                    </a:lnTo>
                    <a:lnTo>
                      <a:pt x="49" y="75"/>
                    </a:lnTo>
                    <a:lnTo>
                      <a:pt x="52" y="79"/>
                    </a:lnTo>
                    <a:lnTo>
                      <a:pt x="59" y="79"/>
                    </a:lnTo>
                    <a:lnTo>
                      <a:pt x="59" y="76"/>
                    </a:lnTo>
                    <a:lnTo>
                      <a:pt x="62" y="74"/>
                    </a:lnTo>
                    <a:lnTo>
                      <a:pt x="66" y="71"/>
                    </a:lnTo>
                    <a:lnTo>
                      <a:pt x="70" y="69"/>
                    </a:lnTo>
                    <a:lnTo>
                      <a:pt x="72" y="68"/>
                    </a:lnTo>
                    <a:lnTo>
                      <a:pt x="76" y="64"/>
                    </a:lnTo>
                    <a:lnTo>
                      <a:pt x="73" y="62"/>
                    </a:lnTo>
                    <a:lnTo>
                      <a:pt x="68" y="65"/>
                    </a:lnTo>
                    <a:lnTo>
                      <a:pt x="63" y="69"/>
                    </a:lnTo>
                    <a:lnTo>
                      <a:pt x="63" y="63"/>
                    </a:lnTo>
                    <a:lnTo>
                      <a:pt x="69" y="63"/>
                    </a:lnTo>
                    <a:lnTo>
                      <a:pt x="71" y="58"/>
                    </a:lnTo>
                    <a:lnTo>
                      <a:pt x="76" y="57"/>
                    </a:lnTo>
                    <a:lnTo>
                      <a:pt x="81" y="57"/>
                    </a:lnTo>
                    <a:lnTo>
                      <a:pt x="82" y="58"/>
                    </a:lnTo>
                    <a:lnTo>
                      <a:pt x="84" y="56"/>
                    </a:lnTo>
                    <a:lnTo>
                      <a:pt x="88" y="55"/>
                    </a:lnTo>
                    <a:lnTo>
                      <a:pt x="90" y="58"/>
                    </a:lnTo>
                    <a:lnTo>
                      <a:pt x="93" y="61"/>
                    </a:lnTo>
                    <a:lnTo>
                      <a:pt x="95" y="68"/>
                    </a:lnTo>
                    <a:lnTo>
                      <a:pt x="99" y="71"/>
                    </a:lnTo>
                    <a:lnTo>
                      <a:pt x="103" y="72"/>
                    </a:lnTo>
                    <a:lnTo>
                      <a:pt x="108" y="74"/>
                    </a:lnTo>
                    <a:lnTo>
                      <a:pt x="110" y="79"/>
                    </a:lnTo>
                    <a:lnTo>
                      <a:pt x="113" y="81"/>
                    </a:lnTo>
                    <a:lnTo>
                      <a:pt x="115" y="81"/>
                    </a:lnTo>
                    <a:lnTo>
                      <a:pt x="116" y="85"/>
                    </a:lnTo>
                    <a:lnTo>
                      <a:pt x="120" y="82"/>
                    </a:lnTo>
                    <a:lnTo>
                      <a:pt x="123" y="81"/>
                    </a:lnTo>
                    <a:lnTo>
                      <a:pt x="126" y="83"/>
                    </a:lnTo>
                    <a:lnTo>
                      <a:pt x="130" y="83"/>
                    </a:lnTo>
                    <a:lnTo>
                      <a:pt x="130" y="85"/>
                    </a:lnTo>
                    <a:lnTo>
                      <a:pt x="128" y="90"/>
                    </a:lnTo>
                    <a:lnTo>
                      <a:pt x="126" y="94"/>
                    </a:lnTo>
                    <a:lnTo>
                      <a:pt x="131" y="94"/>
                    </a:lnTo>
                    <a:lnTo>
                      <a:pt x="134" y="91"/>
                    </a:lnTo>
                    <a:lnTo>
                      <a:pt x="136" y="83"/>
                    </a:lnTo>
                    <a:lnTo>
                      <a:pt x="138" y="77"/>
                    </a:lnTo>
                    <a:lnTo>
                      <a:pt x="133" y="69"/>
                    </a:lnTo>
                    <a:lnTo>
                      <a:pt x="127" y="67"/>
                    </a:lnTo>
                    <a:lnTo>
                      <a:pt x="125" y="64"/>
                    </a:lnTo>
                    <a:lnTo>
                      <a:pt x="123" y="63"/>
                    </a:lnTo>
                    <a:lnTo>
                      <a:pt x="124" y="59"/>
                    </a:lnTo>
                    <a:lnTo>
                      <a:pt x="124" y="58"/>
                    </a:lnTo>
                    <a:lnTo>
                      <a:pt x="127" y="56"/>
                    </a:lnTo>
                    <a:lnTo>
                      <a:pt x="125" y="50"/>
                    </a:lnTo>
                    <a:lnTo>
                      <a:pt x="120" y="42"/>
                    </a:lnTo>
                    <a:lnTo>
                      <a:pt x="111" y="32"/>
                    </a:lnTo>
                    <a:lnTo>
                      <a:pt x="104" y="24"/>
                    </a:lnTo>
                    <a:lnTo>
                      <a:pt x="99" y="19"/>
                    </a:lnTo>
                    <a:lnTo>
                      <a:pt x="98" y="15"/>
                    </a:lnTo>
                    <a:lnTo>
                      <a:pt x="94" y="8"/>
                    </a:lnTo>
                    <a:lnTo>
                      <a:pt x="90" y="3"/>
                    </a:lnTo>
                    <a:lnTo>
                      <a:pt x="95" y="5"/>
                    </a:lnTo>
                    <a:lnTo>
                      <a:pt x="94" y="3"/>
                    </a:lnTo>
                    <a:lnTo>
                      <a:pt x="91" y="0"/>
                    </a:lnTo>
                    <a:lnTo>
                      <a:pt x="96" y="0"/>
                    </a:lnTo>
                    <a:lnTo>
                      <a:pt x="101" y="4"/>
                    </a:lnTo>
                    <a:lnTo>
                      <a:pt x="103" y="10"/>
                    </a:lnTo>
                    <a:lnTo>
                      <a:pt x="103" y="7"/>
                    </a:lnTo>
                    <a:lnTo>
                      <a:pt x="105" y="9"/>
                    </a:lnTo>
                    <a:lnTo>
                      <a:pt x="108" y="11"/>
                    </a:lnTo>
                    <a:lnTo>
                      <a:pt x="109" y="14"/>
                    </a:lnTo>
                    <a:lnTo>
                      <a:pt x="110" y="19"/>
                    </a:lnTo>
                    <a:lnTo>
                      <a:pt x="115" y="27"/>
                    </a:lnTo>
                    <a:lnTo>
                      <a:pt x="117" y="29"/>
                    </a:lnTo>
                    <a:lnTo>
                      <a:pt x="116" y="34"/>
                    </a:lnTo>
                    <a:lnTo>
                      <a:pt x="123" y="36"/>
                    </a:lnTo>
                    <a:lnTo>
                      <a:pt x="123" y="37"/>
                    </a:lnTo>
                    <a:lnTo>
                      <a:pt x="125" y="38"/>
                    </a:lnTo>
                    <a:lnTo>
                      <a:pt x="124" y="44"/>
                    </a:lnTo>
                    <a:lnTo>
                      <a:pt x="127" y="47"/>
                    </a:lnTo>
                    <a:lnTo>
                      <a:pt x="131" y="45"/>
                    </a:lnTo>
                    <a:lnTo>
                      <a:pt x="130" y="50"/>
                    </a:lnTo>
                    <a:lnTo>
                      <a:pt x="137" y="50"/>
                    </a:lnTo>
                    <a:lnTo>
                      <a:pt x="134" y="51"/>
                    </a:lnTo>
                    <a:lnTo>
                      <a:pt x="134" y="56"/>
                    </a:lnTo>
                    <a:lnTo>
                      <a:pt x="137" y="59"/>
                    </a:lnTo>
                    <a:lnTo>
                      <a:pt x="139" y="65"/>
                    </a:lnTo>
                    <a:lnTo>
                      <a:pt x="141" y="70"/>
                    </a:lnTo>
                    <a:lnTo>
                      <a:pt x="141" y="72"/>
                    </a:lnTo>
                    <a:lnTo>
                      <a:pt x="144" y="77"/>
                    </a:lnTo>
                    <a:lnTo>
                      <a:pt x="143" y="83"/>
                    </a:lnTo>
                    <a:lnTo>
                      <a:pt x="146" y="81"/>
                    </a:lnTo>
                    <a:lnTo>
                      <a:pt x="145" y="76"/>
                    </a:lnTo>
                    <a:lnTo>
                      <a:pt x="144" y="70"/>
                    </a:lnTo>
                    <a:lnTo>
                      <a:pt x="143" y="64"/>
                    </a:lnTo>
                    <a:lnTo>
                      <a:pt x="142" y="62"/>
                    </a:lnTo>
                    <a:lnTo>
                      <a:pt x="142" y="56"/>
                    </a:lnTo>
                    <a:lnTo>
                      <a:pt x="145" y="58"/>
                    </a:lnTo>
                    <a:lnTo>
                      <a:pt x="144" y="62"/>
                    </a:lnTo>
                    <a:lnTo>
                      <a:pt x="146" y="65"/>
                    </a:lnTo>
                    <a:lnTo>
                      <a:pt x="149" y="72"/>
                    </a:lnTo>
                    <a:lnTo>
                      <a:pt x="149" y="81"/>
                    </a:lnTo>
                    <a:lnTo>
                      <a:pt x="151" y="85"/>
                    </a:lnTo>
                    <a:lnTo>
                      <a:pt x="147" y="96"/>
                    </a:lnTo>
                    <a:lnTo>
                      <a:pt x="145" y="104"/>
                    </a:lnTo>
                    <a:lnTo>
                      <a:pt x="138" y="103"/>
                    </a:lnTo>
                    <a:lnTo>
                      <a:pt x="137" y="99"/>
                    </a:lnTo>
                    <a:lnTo>
                      <a:pt x="138" y="94"/>
                    </a:lnTo>
                    <a:lnTo>
                      <a:pt x="136" y="95"/>
                    </a:lnTo>
                    <a:lnTo>
                      <a:pt x="135" y="98"/>
                    </a:lnTo>
                    <a:lnTo>
                      <a:pt x="131" y="99"/>
                    </a:lnTo>
                    <a:lnTo>
                      <a:pt x="125" y="99"/>
                    </a:lnTo>
                    <a:lnTo>
                      <a:pt x="124" y="102"/>
                    </a:lnTo>
                    <a:lnTo>
                      <a:pt x="124" y="105"/>
                    </a:lnTo>
                    <a:lnTo>
                      <a:pt x="121" y="109"/>
                    </a:lnTo>
                    <a:lnTo>
                      <a:pt x="117" y="111"/>
                    </a:lnTo>
                    <a:lnTo>
                      <a:pt x="115" y="114"/>
                    </a:lnTo>
                    <a:lnTo>
                      <a:pt x="117" y="117"/>
                    </a:lnTo>
                    <a:lnTo>
                      <a:pt x="121" y="121"/>
                    </a:lnTo>
                    <a:lnTo>
                      <a:pt x="122" y="125"/>
                    </a:lnTo>
                    <a:lnTo>
                      <a:pt x="123" y="128"/>
                    </a:lnTo>
                    <a:lnTo>
                      <a:pt x="127" y="131"/>
                    </a:lnTo>
                    <a:lnTo>
                      <a:pt x="131" y="132"/>
                    </a:lnTo>
                    <a:lnTo>
                      <a:pt x="132" y="130"/>
                    </a:lnTo>
                    <a:lnTo>
                      <a:pt x="133" y="129"/>
                    </a:lnTo>
                    <a:lnTo>
                      <a:pt x="135" y="129"/>
                    </a:lnTo>
                    <a:lnTo>
                      <a:pt x="138" y="132"/>
                    </a:lnTo>
                    <a:lnTo>
                      <a:pt x="135" y="134"/>
                    </a:lnTo>
                    <a:lnTo>
                      <a:pt x="131" y="134"/>
                    </a:lnTo>
                    <a:lnTo>
                      <a:pt x="134" y="137"/>
                    </a:lnTo>
                    <a:lnTo>
                      <a:pt x="134" y="139"/>
                    </a:lnTo>
                    <a:lnTo>
                      <a:pt x="126" y="142"/>
                    </a:lnTo>
                    <a:lnTo>
                      <a:pt x="122" y="144"/>
                    </a:lnTo>
                    <a:lnTo>
                      <a:pt x="117" y="145"/>
                    </a:lnTo>
                    <a:lnTo>
                      <a:pt x="115" y="142"/>
                    </a:lnTo>
                    <a:lnTo>
                      <a:pt x="115" y="145"/>
                    </a:lnTo>
                    <a:lnTo>
                      <a:pt x="113" y="146"/>
                    </a:lnTo>
                    <a:lnTo>
                      <a:pt x="110" y="146"/>
                    </a:lnTo>
                    <a:lnTo>
                      <a:pt x="110" y="144"/>
                    </a:lnTo>
                    <a:lnTo>
                      <a:pt x="108" y="146"/>
                    </a:lnTo>
                    <a:lnTo>
                      <a:pt x="106" y="152"/>
                    </a:lnTo>
                    <a:lnTo>
                      <a:pt x="103" y="155"/>
                    </a:lnTo>
                    <a:lnTo>
                      <a:pt x="101" y="158"/>
                    </a:lnTo>
                    <a:lnTo>
                      <a:pt x="101" y="161"/>
                    </a:lnTo>
                    <a:lnTo>
                      <a:pt x="95" y="163"/>
                    </a:lnTo>
                    <a:lnTo>
                      <a:pt x="92" y="165"/>
                    </a:lnTo>
                    <a:lnTo>
                      <a:pt x="87" y="165"/>
                    </a:lnTo>
                    <a:lnTo>
                      <a:pt x="89" y="169"/>
                    </a:lnTo>
                    <a:lnTo>
                      <a:pt x="93" y="169"/>
                    </a:lnTo>
                    <a:lnTo>
                      <a:pt x="99" y="168"/>
                    </a:lnTo>
                    <a:lnTo>
                      <a:pt x="101" y="163"/>
                    </a:lnTo>
                    <a:lnTo>
                      <a:pt x="103" y="162"/>
                    </a:lnTo>
                    <a:lnTo>
                      <a:pt x="106" y="162"/>
                    </a:lnTo>
                    <a:lnTo>
                      <a:pt x="108" y="166"/>
                    </a:lnTo>
                    <a:lnTo>
                      <a:pt x="106" y="174"/>
                    </a:lnTo>
                    <a:lnTo>
                      <a:pt x="106" y="179"/>
                    </a:lnTo>
                    <a:lnTo>
                      <a:pt x="103" y="183"/>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2" name="Freeform 108"/>
              <p:cNvSpPr>
                <a:spLocks/>
              </p:cNvSpPr>
              <p:nvPr/>
            </p:nvSpPr>
            <p:spPr bwMode="auto">
              <a:xfrm>
                <a:off x="5198" y="3764"/>
                <a:ext cx="87" cy="89"/>
              </a:xfrm>
              <a:custGeom>
                <a:avLst/>
                <a:gdLst/>
                <a:ahLst/>
                <a:cxnLst>
                  <a:cxn ang="0">
                    <a:pos x="19" y="3"/>
                  </a:cxn>
                  <a:cxn ang="0">
                    <a:pos x="15" y="5"/>
                  </a:cxn>
                  <a:cxn ang="0">
                    <a:pos x="10" y="5"/>
                  </a:cxn>
                  <a:cxn ang="0">
                    <a:pos x="5" y="9"/>
                  </a:cxn>
                  <a:cxn ang="0">
                    <a:pos x="1" y="13"/>
                  </a:cxn>
                  <a:cxn ang="0">
                    <a:pos x="0" y="15"/>
                  </a:cxn>
                  <a:cxn ang="0">
                    <a:pos x="5" y="17"/>
                  </a:cxn>
                  <a:cxn ang="0">
                    <a:pos x="8" y="23"/>
                  </a:cxn>
                  <a:cxn ang="0">
                    <a:pos x="10" y="28"/>
                  </a:cxn>
                  <a:cxn ang="0">
                    <a:pos x="12" y="32"/>
                  </a:cxn>
                  <a:cxn ang="0">
                    <a:pos x="13" y="37"/>
                  </a:cxn>
                  <a:cxn ang="0">
                    <a:pos x="15" y="41"/>
                  </a:cxn>
                  <a:cxn ang="0">
                    <a:pos x="16" y="46"/>
                  </a:cxn>
                  <a:cxn ang="0">
                    <a:pos x="17" y="45"/>
                  </a:cxn>
                  <a:cxn ang="0">
                    <a:pos x="24" y="42"/>
                  </a:cxn>
                  <a:cxn ang="0">
                    <a:pos x="28" y="45"/>
                  </a:cxn>
                  <a:cxn ang="0">
                    <a:pos x="30" y="51"/>
                  </a:cxn>
                  <a:cxn ang="0">
                    <a:pos x="29" y="55"/>
                  </a:cxn>
                  <a:cxn ang="0">
                    <a:pos x="30" y="59"/>
                  </a:cxn>
                  <a:cxn ang="0">
                    <a:pos x="34" y="61"/>
                  </a:cxn>
                  <a:cxn ang="0">
                    <a:pos x="39" y="65"/>
                  </a:cxn>
                  <a:cxn ang="0">
                    <a:pos x="40" y="62"/>
                  </a:cxn>
                  <a:cxn ang="0">
                    <a:pos x="41" y="66"/>
                  </a:cxn>
                  <a:cxn ang="0">
                    <a:pos x="44" y="67"/>
                  </a:cxn>
                  <a:cxn ang="0">
                    <a:pos x="45" y="72"/>
                  </a:cxn>
                  <a:cxn ang="0">
                    <a:pos x="49" y="72"/>
                  </a:cxn>
                  <a:cxn ang="0">
                    <a:pos x="52" y="75"/>
                  </a:cxn>
                  <a:cxn ang="0">
                    <a:pos x="57" y="77"/>
                  </a:cxn>
                  <a:cxn ang="0">
                    <a:pos x="62" y="81"/>
                  </a:cxn>
                  <a:cxn ang="0">
                    <a:pos x="64" y="86"/>
                  </a:cxn>
                  <a:cxn ang="0">
                    <a:pos x="68" y="89"/>
                  </a:cxn>
                  <a:cxn ang="0">
                    <a:pos x="76" y="89"/>
                  </a:cxn>
                  <a:cxn ang="0">
                    <a:pos x="84" y="79"/>
                  </a:cxn>
                  <a:cxn ang="0">
                    <a:pos x="81" y="73"/>
                  </a:cxn>
                  <a:cxn ang="0">
                    <a:pos x="78" y="70"/>
                  </a:cxn>
                  <a:cxn ang="0">
                    <a:pos x="73" y="65"/>
                  </a:cxn>
                  <a:cxn ang="0">
                    <a:pos x="68" y="58"/>
                  </a:cxn>
                  <a:cxn ang="0">
                    <a:pos x="58" y="46"/>
                  </a:cxn>
                  <a:cxn ang="0">
                    <a:pos x="51" y="37"/>
                  </a:cxn>
                  <a:cxn ang="0">
                    <a:pos x="48" y="28"/>
                  </a:cxn>
                  <a:cxn ang="0">
                    <a:pos x="44" y="24"/>
                  </a:cxn>
                  <a:cxn ang="0">
                    <a:pos x="36" y="14"/>
                  </a:cxn>
                  <a:cxn ang="0">
                    <a:pos x="32" y="11"/>
                  </a:cxn>
                  <a:cxn ang="0">
                    <a:pos x="28" y="7"/>
                  </a:cxn>
                  <a:cxn ang="0">
                    <a:pos x="30" y="5"/>
                  </a:cxn>
                  <a:cxn ang="0">
                    <a:pos x="32" y="9"/>
                  </a:cxn>
                  <a:cxn ang="0">
                    <a:pos x="34" y="5"/>
                  </a:cxn>
                  <a:cxn ang="0">
                    <a:pos x="33" y="3"/>
                  </a:cxn>
                  <a:cxn ang="0">
                    <a:pos x="31" y="2"/>
                  </a:cxn>
                  <a:cxn ang="0">
                    <a:pos x="28" y="0"/>
                  </a:cxn>
                  <a:cxn ang="0">
                    <a:pos x="24" y="1"/>
                  </a:cxn>
                  <a:cxn ang="0">
                    <a:pos x="23" y="2"/>
                  </a:cxn>
                  <a:cxn ang="0">
                    <a:pos x="25" y="4"/>
                  </a:cxn>
                  <a:cxn ang="0">
                    <a:pos x="25" y="7"/>
                  </a:cxn>
                  <a:cxn ang="0">
                    <a:pos x="22" y="5"/>
                  </a:cxn>
                  <a:cxn ang="0">
                    <a:pos x="19" y="3"/>
                  </a:cxn>
                </a:cxnLst>
                <a:rect l="0" t="0" r="r" b="b"/>
                <a:pathLst>
                  <a:path w="85" h="90">
                    <a:moveTo>
                      <a:pt x="19" y="3"/>
                    </a:moveTo>
                    <a:lnTo>
                      <a:pt x="15" y="5"/>
                    </a:lnTo>
                    <a:lnTo>
                      <a:pt x="10" y="5"/>
                    </a:lnTo>
                    <a:lnTo>
                      <a:pt x="5" y="9"/>
                    </a:lnTo>
                    <a:lnTo>
                      <a:pt x="1" y="13"/>
                    </a:lnTo>
                    <a:lnTo>
                      <a:pt x="0" y="15"/>
                    </a:lnTo>
                    <a:lnTo>
                      <a:pt x="5" y="17"/>
                    </a:lnTo>
                    <a:lnTo>
                      <a:pt x="8" y="23"/>
                    </a:lnTo>
                    <a:lnTo>
                      <a:pt x="10" y="28"/>
                    </a:lnTo>
                    <a:lnTo>
                      <a:pt x="12" y="32"/>
                    </a:lnTo>
                    <a:lnTo>
                      <a:pt x="13" y="37"/>
                    </a:lnTo>
                    <a:lnTo>
                      <a:pt x="15" y="41"/>
                    </a:lnTo>
                    <a:lnTo>
                      <a:pt x="16" y="46"/>
                    </a:lnTo>
                    <a:lnTo>
                      <a:pt x="17" y="45"/>
                    </a:lnTo>
                    <a:lnTo>
                      <a:pt x="24" y="42"/>
                    </a:lnTo>
                    <a:lnTo>
                      <a:pt x="28" y="45"/>
                    </a:lnTo>
                    <a:lnTo>
                      <a:pt x="30" y="51"/>
                    </a:lnTo>
                    <a:lnTo>
                      <a:pt x="29" y="55"/>
                    </a:lnTo>
                    <a:lnTo>
                      <a:pt x="30" y="59"/>
                    </a:lnTo>
                    <a:lnTo>
                      <a:pt x="34" y="61"/>
                    </a:lnTo>
                    <a:lnTo>
                      <a:pt x="39" y="65"/>
                    </a:lnTo>
                    <a:lnTo>
                      <a:pt x="40" y="62"/>
                    </a:lnTo>
                    <a:lnTo>
                      <a:pt x="41" y="66"/>
                    </a:lnTo>
                    <a:lnTo>
                      <a:pt x="44" y="67"/>
                    </a:lnTo>
                    <a:lnTo>
                      <a:pt x="45" y="72"/>
                    </a:lnTo>
                    <a:lnTo>
                      <a:pt x="49" y="72"/>
                    </a:lnTo>
                    <a:lnTo>
                      <a:pt x="52" y="75"/>
                    </a:lnTo>
                    <a:lnTo>
                      <a:pt x="57" y="77"/>
                    </a:lnTo>
                    <a:lnTo>
                      <a:pt x="62" y="81"/>
                    </a:lnTo>
                    <a:lnTo>
                      <a:pt x="64" y="86"/>
                    </a:lnTo>
                    <a:lnTo>
                      <a:pt x="68" y="89"/>
                    </a:lnTo>
                    <a:lnTo>
                      <a:pt x="76" y="89"/>
                    </a:lnTo>
                    <a:lnTo>
                      <a:pt x="84" y="79"/>
                    </a:lnTo>
                    <a:lnTo>
                      <a:pt x="81" y="73"/>
                    </a:lnTo>
                    <a:lnTo>
                      <a:pt x="78" y="70"/>
                    </a:lnTo>
                    <a:lnTo>
                      <a:pt x="73" y="65"/>
                    </a:lnTo>
                    <a:lnTo>
                      <a:pt x="68" y="58"/>
                    </a:lnTo>
                    <a:lnTo>
                      <a:pt x="58" y="46"/>
                    </a:lnTo>
                    <a:lnTo>
                      <a:pt x="51" y="37"/>
                    </a:lnTo>
                    <a:lnTo>
                      <a:pt x="48" y="28"/>
                    </a:lnTo>
                    <a:lnTo>
                      <a:pt x="44" y="24"/>
                    </a:lnTo>
                    <a:lnTo>
                      <a:pt x="36" y="14"/>
                    </a:lnTo>
                    <a:lnTo>
                      <a:pt x="32" y="11"/>
                    </a:lnTo>
                    <a:lnTo>
                      <a:pt x="28" y="7"/>
                    </a:lnTo>
                    <a:lnTo>
                      <a:pt x="30" y="5"/>
                    </a:lnTo>
                    <a:lnTo>
                      <a:pt x="32" y="9"/>
                    </a:lnTo>
                    <a:lnTo>
                      <a:pt x="34" y="5"/>
                    </a:lnTo>
                    <a:lnTo>
                      <a:pt x="33" y="3"/>
                    </a:lnTo>
                    <a:lnTo>
                      <a:pt x="31" y="2"/>
                    </a:lnTo>
                    <a:lnTo>
                      <a:pt x="28" y="0"/>
                    </a:lnTo>
                    <a:lnTo>
                      <a:pt x="24" y="1"/>
                    </a:lnTo>
                    <a:lnTo>
                      <a:pt x="23" y="2"/>
                    </a:lnTo>
                    <a:lnTo>
                      <a:pt x="25" y="4"/>
                    </a:lnTo>
                    <a:lnTo>
                      <a:pt x="25" y="7"/>
                    </a:lnTo>
                    <a:lnTo>
                      <a:pt x="22" y="5"/>
                    </a:lnTo>
                    <a:lnTo>
                      <a:pt x="19" y="3"/>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3" name="Freeform 109"/>
              <p:cNvSpPr>
                <a:spLocks/>
              </p:cNvSpPr>
              <p:nvPr/>
            </p:nvSpPr>
            <p:spPr bwMode="auto">
              <a:xfrm>
                <a:off x="5134" y="3732"/>
                <a:ext cx="43" cy="22"/>
              </a:xfrm>
              <a:custGeom>
                <a:avLst/>
                <a:gdLst/>
                <a:ahLst/>
                <a:cxnLst>
                  <a:cxn ang="0">
                    <a:pos x="33" y="0"/>
                  </a:cxn>
                  <a:cxn ang="0">
                    <a:pos x="28" y="3"/>
                  </a:cxn>
                  <a:cxn ang="0">
                    <a:pos x="25" y="3"/>
                  </a:cxn>
                  <a:cxn ang="0">
                    <a:pos x="21" y="6"/>
                  </a:cxn>
                  <a:cxn ang="0">
                    <a:pos x="15" y="6"/>
                  </a:cxn>
                  <a:cxn ang="0">
                    <a:pos x="8" y="9"/>
                  </a:cxn>
                  <a:cxn ang="0">
                    <a:pos x="3" y="10"/>
                  </a:cxn>
                  <a:cxn ang="0">
                    <a:pos x="0" y="13"/>
                  </a:cxn>
                  <a:cxn ang="0">
                    <a:pos x="6" y="13"/>
                  </a:cxn>
                  <a:cxn ang="0">
                    <a:pos x="11" y="15"/>
                  </a:cxn>
                  <a:cxn ang="0">
                    <a:pos x="13" y="15"/>
                  </a:cxn>
                  <a:cxn ang="0">
                    <a:pos x="15" y="18"/>
                  </a:cxn>
                  <a:cxn ang="0">
                    <a:pos x="16" y="21"/>
                  </a:cxn>
                  <a:cxn ang="0">
                    <a:pos x="24" y="19"/>
                  </a:cxn>
                  <a:cxn ang="0">
                    <a:pos x="19" y="16"/>
                  </a:cxn>
                  <a:cxn ang="0">
                    <a:pos x="18" y="15"/>
                  </a:cxn>
                  <a:cxn ang="0">
                    <a:pos x="18" y="9"/>
                  </a:cxn>
                  <a:cxn ang="0">
                    <a:pos x="23" y="9"/>
                  </a:cxn>
                  <a:cxn ang="0">
                    <a:pos x="42" y="4"/>
                  </a:cxn>
                  <a:cxn ang="0">
                    <a:pos x="33" y="0"/>
                  </a:cxn>
                </a:cxnLst>
                <a:rect l="0" t="0" r="r" b="b"/>
                <a:pathLst>
                  <a:path w="43" h="22">
                    <a:moveTo>
                      <a:pt x="33" y="0"/>
                    </a:moveTo>
                    <a:lnTo>
                      <a:pt x="28" y="3"/>
                    </a:lnTo>
                    <a:lnTo>
                      <a:pt x="25" y="3"/>
                    </a:lnTo>
                    <a:lnTo>
                      <a:pt x="21" y="6"/>
                    </a:lnTo>
                    <a:lnTo>
                      <a:pt x="15" y="6"/>
                    </a:lnTo>
                    <a:lnTo>
                      <a:pt x="8" y="9"/>
                    </a:lnTo>
                    <a:lnTo>
                      <a:pt x="3" y="10"/>
                    </a:lnTo>
                    <a:lnTo>
                      <a:pt x="0" y="13"/>
                    </a:lnTo>
                    <a:lnTo>
                      <a:pt x="6" y="13"/>
                    </a:lnTo>
                    <a:lnTo>
                      <a:pt x="11" y="15"/>
                    </a:lnTo>
                    <a:lnTo>
                      <a:pt x="13" y="15"/>
                    </a:lnTo>
                    <a:lnTo>
                      <a:pt x="15" y="18"/>
                    </a:lnTo>
                    <a:lnTo>
                      <a:pt x="16" y="21"/>
                    </a:lnTo>
                    <a:lnTo>
                      <a:pt x="24" y="19"/>
                    </a:lnTo>
                    <a:lnTo>
                      <a:pt x="19" y="16"/>
                    </a:lnTo>
                    <a:lnTo>
                      <a:pt x="18" y="15"/>
                    </a:lnTo>
                    <a:lnTo>
                      <a:pt x="18" y="9"/>
                    </a:lnTo>
                    <a:lnTo>
                      <a:pt x="23" y="9"/>
                    </a:lnTo>
                    <a:lnTo>
                      <a:pt x="42" y="4"/>
                    </a:lnTo>
                    <a:lnTo>
                      <a:pt x="33"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4" name="Freeform 110"/>
              <p:cNvSpPr>
                <a:spLocks/>
              </p:cNvSpPr>
              <p:nvPr/>
            </p:nvSpPr>
            <p:spPr bwMode="auto">
              <a:xfrm>
                <a:off x="5214" y="3848"/>
                <a:ext cx="19" cy="19"/>
              </a:xfrm>
              <a:custGeom>
                <a:avLst/>
                <a:gdLst/>
                <a:ahLst/>
                <a:cxnLst>
                  <a:cxn ang="0">
                    <a:pos x="16" y="1"/>
                  </a:cxn>
                  <a:cxn ang="0">
                    <a:pos x="11" y="0"/>
                  </a:cxn>
                  <a:cxn ang="0">
                    <a:pos x="11" y="2"/>
                  </a:cxn>
                  <a:cxn ang="0">
                    <a:pos x="6" y="3"/>
                  </a:cxn>
                  <a:cxn ang="0">
                    <a:pos x="11" y="5"/>
                  </a:cxn>
                  <a:cxn ang="0">
                    <a:pos x="4" y="8"/>
                  </a:cxn>
                  <a:cxn ang="0">
                    <a:pos x="8" y="11"/>
                  </a:cxn>
                  <a:cxn ang="0">
                    <a:pos x="4" y="12"/>
                  </a:cxn>
                  <a:cxn ang="0">
                    <a:pos x="1" y="14"/>
                  </a:cxn>
                  <a:cxn ang="0">
                    <a:pos x="0" y="20"/>
                  </a:cxn>
                  <a:cxn ang="0">
                    <a:pos x="6" y="17"/>
                  </a:cxn>
                  <a:cxn ang="0">
                    <a:pos x="9" y="18"/>
                  </a:cxn>
                  <a:cxn ang="0">
                    <a:pos x="11" y="14"/>
                  </a:cxn>
                  <a:cxn ang="0">
                    <a:pos x="11" y="11"/>
                  </a:cxn>
                  <a:cxn ang="0">
                    <a:pos x="13" y="10"/>
                  </a:cxn>
                  <a:cxn ang="0">
                    <a:pos x="18" y="8"/>
                  </a:cxn>
                  <a:cxn ang="0">
                    <a:pos x="16" y="4"/>
                  </a:cxn>
                  <a:cxn ang="0">
                    <a:pos x="16" y="1"/>
                  </a:cxn>
                </a:cxnLst>
                <a:rect l="0" t="0" r="r" b="b"/>
                <a:pathLst>
                  <a:path w="19" h="21">
                    <a:moveTo>
                      <a:pt x="16" y="1"/>
                    </a:moveTo>
                    <a:lnTo>
                      <a:pt x="11" y="0"/>
                    </a:lnTo>
                    <a:lnTo>
                      <a:pt x="11" y="2"/>
                    </a:lnTo>
                    <a:lnTo>
                      <a:pt x="6" y="3"/>
                    </a:lnTo>
                    <a:lnTo>
                      <a:pt x="11" y="5"/>
                    </a:lnTo>
                    <a:lnTo>
                      <a:pt x="4" y="8"/>
                    </a:lnTo>
                    <a:lnTo>
                      <a:pt x="8" y="11"/>
                    </a:lnTo>
                    <a:lnTo>
                      <a:pt x="4" y="12"/>
                    </a:lnTo>
                    <a:lnTo>
                      <a:pt x="1" y="14"/>
                    </a:lnTo>
                    <a:lnTo>
                      <a:pt x="0" y="20"/>
                    </a:lnTo>
                    <a:lnTo>
                      <a:pt x="6" y="17"/>
                    </a:lnTo>
                    <a:lnTo>
                      <a:pt x="9" y="18"/>
                    </a:lnTo>
                    <a:lnTo>
                      <a:pt x="11" y="14"/>
                    </a:lnTo>
                    <a:lnTo>
                      <a:pt x="11" y="11"/>
                    </a:lnTo>
                    <a:lnTo>
                      <a:pt x="13" y="10"/>
                    </a:lnTo>
                    <a:lnTo>
                      <a:pt x="18" y="8"/>
                    </a:lnTo>
                    <a:lnTo>
                      <a:pt x="16" y="4"/>
                    </a:lnTo>
                    <a:lnTo>
                      <a:pt x="16" y="1"/>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sp>
            <p:nvSpPr>
              <p:cNvPr id="85" name="Freeform 111"/>
              <p:cNvSpPr>
                <a:spLocks/>
              </p:cNvSpPr>
              <p:nvPr/>
            </p:nvSpPr>
            <p:spPr bwMode="auto">
              <a:xfrm>
                <a:off x="5234" y="4004"/>
                <a:ext cx="19" cy="23"/>
              </a:xfrm>
              <a:custGeom>
                <a:avLst/>
                <a:gdLst/>
                <a:ahLst/>
                <a:cxnLst>
                  <a:cxn ang="0">
                    <a:pos x="9" y="0"/>
                  </a:cxn>
                  <a:cxn ang="0">
                    <a:pos x="4" y="0"/>
                  </a:cxn>
                  <a:cxn ang="0">
                    <a:pos x="3" y="3"/>
                  </a:cxn>
                  <a:cxn ang="0">
                    <a:pos x="3" y="9"/>
                  </a:cxn>
                  <a:cxn ang="0">
                    <a:pos x="0" y="11"/>
                  </a:cxn>
                  <a:cxn ang="0">
                    <a:pos x="0" y="18"/>
                  </a:cxn>
                  <a:cxn ang="0">
                    <a:pos x="4" y="21"/>
                  </a:cxn>
                  <a:cxn ang="0">
                    <a:pos x="10" y="21"/>
                  </a:cxn>
                  <a:cxn ang="0">
                    <a:pos x="17" y="18"/>
                  </a:cxn>
                  <a:cxn ang="0">
                    <a:pos x="17" y="14"/>
                  </a:cxn>
                  <a:cxn ang="0">
                    <a:pos x="15" y="5"/>
                  </a:cxn>
                  <a:cxn ang="0">
                    <a:pos x="10" y="3"/>
                  </a:cxn>
                  <a:cxn ang="0">
                    <a:pos x="9" y="0"/>
                  </a:cxn>
                </a:cxnLst>
                <a:rect l="0" t="0" r="r" b="b"/>
                <a:pathLst>
                  <a:path w="18" h="22">
                    <a:moveTo>
                      <a:pt x="9" y="0"/>
                    </a:moveTo>
                    <a:lnTo>
                      <a:pt x="4" y="0"/>
                    </a:lnTo>
                    <a:lnTo>
                      <a:pt x="3" y="3"/>
                    </a:lnTo>
                    <a:lnTo>
                      <a:pt x="3" y="9"/>
                    </a:lnTo>
                    <a:lnTo>
                      <a:pt x="0" y="11"/>
                    </a:lnTo>
                    <a:lnTo>
                      <a:pt x="0" y="18"/>
                    </a:lnTo>
                    <a:lnTo>
                      <a:pt x="4" y="21"/>
                    </a:lnTo>
                    <a:lnTo>
                      <a:pt x="10" y="21"/>
                    </a:lnTo>
                    <a:lnTo>
                      <a:pt x="17" y="18"/>
                    </a:lnTo>
                    <a:lnTo>
                      <a:pt x="17" y="14"/>
                    </a:lnTo>
                    <a:lnTo>
                      <a:pt x="15" y="5"/>
                    </a:lnTo>
                    <a:lnTo>
                      <a:pt x="10" y="3"/>
                    </a:lnTo>
                    <a:lnTo>
                      <a:pt x="9" y="0"/>
                    </a:lnTo>
                  </a:path>
                </a:pathLst>
              </a:custGeom>
              <a:noFill/>
              <a:ln w="19050" cap="rnd" cmpd="sng">
                <a:solidFill>
                  <a:srgbClr val="3366FF"/>
                </a:solidFill>
                <a:round/>
                <a:headEnd type="none" w="sm" len="sm"/>
                <a:tailEnd type="none" w="sm" len="sm"/>
              </a:ln>
              <a:effectLst/>
            </p:spPr>
            <p:txBody>
              <a:bodyPr/>
              <a:lstStyle/>
              <a:p>
                <a:pPr>
                  <a:defRPr/>
                </a:pPr>
                <a:endParaRPr lang="en-US">
                  <a:latin typeface="Arial" charset="0"/>
                  <a:ea typeface="ＭＳ Ｐゴシック" pitchFamily="16" charset="-128"/>
                </a:endParaRPr>
              </a:p>
            </p:txBody>
          </p:sp>
        </p:grpSp>
      </p:grpSp>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6007-B780-4889-9807-1998D50D101C}"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66007-B780-4889-9807-1998D50D101C}"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66007-B780-4889-9807-1998D50D101C}"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66007-B780-4889-9807-1998D50D101C}" type="datetimeFigureOut">
              <a:rPr lang="en-US" smtClean="0"/>
              <a:pPr/>
              <a:t>4/19/2011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66007-B780-4889-9807-1998D50D101C}" type="datetimeFigureOut">
              <a:rPr lang="en-US" smtClean="0"/>
              <a:pPr/>
              <a:t>4/19/2011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66007-B780-4889-9807-1998D50D101C}" type="datetimeFigureOut">
              <a:rPr lang="en-US" smtClean="0"/>
              <a:pPr/>
              <a:t>4/19/2011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66007-B780-4889-9807-1998D50D101C}"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66007-B780-4889-9807-1998D50D101C}"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7202-8055-4B1D-A4B8-1ED8C1385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66007-B780-4889-9807-1998D50D101C}" type="datetimeFigureOut">
              <a:rPr lang="en-US" smtClean="0"/>
              <a:pPr/>
              <a:t>4/19/2011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7202-8055-4B1D-A4B8-1ED8C13858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cornwallisgroup.or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1"/>
            <a:ext cx="8534400" cy="2286000"/>
          </a:xfrm>
        </p:spPr>
        <p:txBody>
          <a:bodyPr>
            <a:noAutofit/>
          </a:bodyPr>
          <a:lstStyle/>
          <a:p>
            <a:r>
              <a:rPr lang="en-US" b="1" dirty="0"/>
              <a:t>Multinational Civil-Military Approaches to Transition to Peace Management - The Liberia Experience</a:t>
            </a:r>
          </a:p>
        </p:txBody>
      </p:sp>
      <p:sp>
        <p:nvSpPr>
          <p:cNvPr id="3" name="Subtitle 2"/>
          <p:cNvSpPr>
            <a:spLocks noGrp="1"/>
          </p:cNvSpPr>
          <p:nvPr>
            <p:ph type="subTitle" idx="1"/>
          </p:nvPr>
        </p:nvSpPr>
        <p:spPr>
          <a:xfrm>
            <a:off x="1371600" y="5029200"/>
            <a:ext cx="6400800" cy="1219200"/>
          </a:xfrm>
        </p:spPr>
        <p:txBody>
          <a:bodyPr>
            <a:normAutofit/>
          </a:bodyPr>
          <a:lstStyle/>
          <a:p>
            <a:r>
              <a:rPr lang="en-US" sz="2800" dirty="0" smtClean="0">
                <a:solidFill>
                  <a:schemeClr val="tx1"/>
                </a:solidFill>
              </a:rPr>
              <a:t>Col. (ret.) Christopher </a:t>
            </a:r>
            <a:r>
              <a:rPr lang="en-US" sz="2800" dirty="0" err="1" smtClean="0">
                <a:solidFill>
                  <a:schemeClr val="tx1"/>
                </a:solidFill>
              </a:rPr>
              <a:t>Holshek</a:t>
            </a:r>
            <a:endParaRPr lang="en-US" sz="2800" dirty="0" smtClean="0">
              <a:solidFill>
                <a:schemeClr val="tx1"/>
              </a:solidFill>
            </a:endParaRPr>
          </a:p>
          <a:p>
            <a:r>
              <a:rPr lang="en-US" sz="2800" dirty="0" smtClean="0">
                <a:solidFill>
                  <a:schemeClr val="tx1"/>
                </a:solidFill>
              </a:rPr>
              <a:t>20 April 2011</a:t>
            </a:r>
            <a:endParaRPr lang="en-US" sz="2800" dirty="0">
              <a:solidFill>
                <a:schemeClr val="tx1"/>
              </a:solidFill>
            </a:endParaRPr>
          </a:p>
        </p:txBody>
      </p:sp>
      <p:pic>
        <p:nvPicPr>
          <p:cNvPr id="4" name="Picture 3"/>
          <p:cNvPicPr/>
          <p:nvPr/>
        </p:nvPicPr>
        <p:blipFill>
          <a:blip r:embed="rId2" cstate="print"/>
          <a:srcRect/>
          <a:stretch>
            <a:fillRect/>
          </a:stretch>
        </p:blipFill>
        <p:spPr bwMode="auto">
          <a:xfrm>
            <a:off x="304800" y="228600"/>
            <a:ext cx="1092559" cy="1637969"/>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2057400" y="421214"/>
            <a:ext cx="51816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Cornwallis XVI: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Analysis For Future Conflict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http://www.TheCornwallisGroup.org</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3" descr="F:\Photos\Personal Photos\UNMIL - Liberia\Chief CIMIC with BANBATT 16 for CCO.jpg"/>
          <p:cNvPicPr>
            <a:picLocks noChangeAspect="1" noChangeArrowheads="1"/>
          </p:cNvPicPr>
          <p:nvPr/>
        </p:nvPicPr>
        <p:blipFill>
          <a:blip r:embed="rId4" cstate="print"/>
          <a:srcRect/>
          <a:stretch>
            <a:fillRect/>
          </a:stretch>
        </p:blipFill>
        <p:spPr bwMode="auto">
          <a:xfrm>
            <a:off x="381000" y="4724400"/>
            <a:ext cx="1698625" cy="1693863"/>
          </a:xfrm>
          <a:prstGeom prst="rect">
            <a:avLst/>
          </a:prstGeom>
          <a:noFill/>
          <a:ln w="9525">
            <a:noFill/>
            <a:miter lim="800000"/>
            <a:headEnd/>
            <a:tailEnd/>
          </a:ln>
        </p:spPr>
      </p:pic>
      <p:pic>
        <p:nvPicPr>
          <p:cNvPr id="10" name="Picture 2" descr="F:\Photos\Personal Photos\UNMIL - Liberia\Liberians on a Truck.JPG"/>
          <p:cNvPicPr>
            <a:picLocks noChangeAspect="1" noChangeArrowheads="1"/>
          </p:cNvPicPr>
          <p:nvPr/>
        </p:nvPicPr>
        <p:blipFill>
          <a:blip r:embed="rId5" cstate="print"/>
          <a:srcRect/>
          <a:stretch>
            <a:fillRect/>
          </a:stretch>
        </p:blipFill>
        <p:spPr bwMode="auto">
          <a:xfrm>
            <a:off x="6934200" y="4876800"/>
            <a:ext cx="1893147" cy="14859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ChangeArrowheads="1"/>
          </p:cNvSpPr>
          <p:nvPr/>
        </p:nvSpPr>
        <p:spPr bwMode="auto">
          <a:xfrm>
            <a:off x="533400" y="274638"/>
            <a:ext cx="8229600" cy="639762"/>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Operational Analysis – Civil Situation</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86019" name="Text Box 3"/>
          <p:cNvSpPr txBox="1">
            <a:spLocks noChangeArrowheads="1"/>
          </p:cNvSpPr>
          <p:nvPr/>
        </p:nvSpPr>
        <p:spPr bwMode="auto">
          <a:xfrm>
            <a:off x="107950" y="1343025"/>
            <a:ext cx="8964613" cy="4462463"/>
          </a:xfrm>
          <a:prstGeom prst="rect">
            <a:avLst/>
          </a:prstGeom>
          <a:noFill/>
          <a:ln w="9525">
            <a:noFill/>
            <a:miter lim="800000"/>
            <a:headEnd/>
            <a:tailEnd/>
          </a:ln>
          <a:effectLst/>
        </p:spPr>
        <p:txBody>
          <a:bodyPr>
            <a:spAutoFit/>
          </a:bodyPr>
          <a:lstStyle/>
          <a:p>
            <a:pPr>
              <a:buFontTx/>
              <a:buChar char="•"/>
              <a:defRPr/>
            </a:pPr>
            <a:r>
              <a:rPr lang="en-US" sz="2000" b="1" dirty="0">
                <a:effectLst>
                  <a:outerShdw blurRad="38100" dist="38100" dir="2700000" algn="tl">
                    <a:srgbClr val="C0C0C0"/>
                  </a:outerShdw>
                </a:effectLst>
                <a:latin typeface="Arial" charset="0"/>
                <a:ea typeface="ＭＳ Ｐゴシック" pitchFamily="16" charset="-128"/>
              </a:rPr>
              <a:t> </a:t>
            </a:r>
            <a:r>
              <a:rPr lang="en-US" sz="2000" b="1" u="sng" dirty="0">
                <a:effectLst>
                  <a:outerShdw blurRad="38100" dist="38100" dir="2700000" algn="tl">
                    <a:srgbClr val="C0C0C0"/>
                  </a:outerShdw>
                </a:effectLst>
                <a:latin typeface="Arial" charset="0"/>
                <a:ea typeface="ＭＳ Ｐゴシック" pitchFamily="16" charset="-128"/>
              </a:rPr>
              <a:t>Key Vulnerability</a:t>
            </a:r>
            <a:r>
              <a:rPr lang="en-US" sz="2000" b="1" dirty="0">
                <a:effectLst>
                  <a:outerShdw blurRad="38100" dist="38100" dir="2700000" algn="tl">
                    <a:srgbClr val="C0C0C0"/>
                  </a:outerShdw>
                </a:effectLst>
                <a:latin typeface="Arial" charset="0"/>
                <a:ea typeface="ＭＳ Ｐゴシック" pitchFamily="16" charset="-128"/>
              </a:rPr>
              <a:t>: Weak governance and public administration capacity at especially: county/district level; rule-of-law; and SE</a:t>
            </a:r>
          </a:p>
          <a:p>
            <a:pPr>
              <a:buFontTx/>
              <a:buChar char="•"/>
              <a:defRPr/>
            </a:pPr>
            <a:endParaRPr lang="en-US" sz="2000" b="1" dirty="0">
              <a:solidFill>
                <a:srgbClr val="C00000"/>
              </a:solidFill>
              <a:effectLst>
                <a:outerShdw blurRad="38100" dist="38100" dir="2700000" algn="tl">
                  <a:srgbClr val="C0C0C0"/>
                </a:outerShdw>
              </a:effectLst>
              <a:latin typeface="Arial" charset="0"/>
              <a:ea typeface="ＭＳ Ｐゴシック" pitchFamily="16" charset="-128"/>
            </a:endParaRPr>
          </a:p>
          <a:p>
            <a:pPr>
              <a:buFontTx/>
              <a:buChar char="•"/>
              <a:defRPr/>
            </a:pPr>
            <a:r>
              <a:rPr lang="en-US" sz="2000" dirty="0">
                <a:solidFill>
                  <a:srgbClr val="C00000"/>
                </a:solidFill>
                <a:effectLst>
                  <a:outerShdw blurRad="38100" dist="38100" dir="2700000" algn="tl">
                    <a:srgbClr val="C0C0C0"/>
                  </a:outerShdw>
                </a:effectLst>
                <a:latin typeface="Arial" charset="0"/>
                <a:ea typeface="ＭＳ Ｐゴシック" pitchFamily="16" charset="-128"/>
              </a:rPr>
              <a:t> </a:t>
            </a:r>
            <a:r>
              <a:rPr lang="en-US" sz="2000" b="1" u="sng" dirty="0">
                <a:solidFill>
                  <a:srgbClr val="C00000"/>
                </a:solidFill>
                <a:effectLst>
                  <a:outerShdw blurRad="38100" dist="38100" dir="2700000" algn="tl">
                    <a:srgbClr val="C0C0C0"/>
                  </a:outerShdw>
                </a:effectLst>
                <a:latin typeface="Arial" charset="0"/>
                <a:ea typeface="ＭＳ Ｐゴシック" pitchFamily="16" charset="-128"/>
              </a:rPr>
              <a:t>Transition Center of Gravity</a:t>
            </a:r>
            <a:r>
              <a:rPr lang="en-US" sz="2000" b="1" dirty="0">
                <a:solidFill>
                  <a:srgbClr val="C00000"/>
                </a:solidFill>
                <a:effectLst>
                  <a:outerShdw blurRad="38100" dist="38100" dir="2700000" algn="tl">
                    <a:srgbClr val="C0C0C0"/>
                  </a:outerShdw>
                </a:effectLst>
                <a:latin typeface="Arial" charset="0"/>
                <a:ea typeface="ＭＳ Ｐゴシック" pitchFamily="16" charset="-128"/>
              </a:rPr>
              <a:t>: Real and perceived effectiveness of </a:t>
            </a:r>
            <a:r>
              <a:rPr lang="en-US" sz="2000" b="1" dirty="0" err="1">
                <a:solidFill>
                  <a:srgbClr val="C00000"/>
                </a:solidFill>
                <a:effectLst>
                  <a:outerShdw blurRad="38100" dist="38100" dir="2700000" algn="tl">
                    <a:srgbClr val="C0C0C0"/>
                  </a:outerShdw>
                </a:effectLst>
                <a:latin typeface="Arial" charset="0"/>
                <a:ea typeface="ＭＳ Ｐゴシック" pitchFamily="16" charset="-128"/>
              </a:rPr>
              <a:t>GoL</a:t>
            </a:r>
            <a:r>
              <a:rPr lang="en-US" sz="2000" b="1" dirty="0">
                <a:solidFill>
                  <a:srgbClr val="C00000"/>
                </a:solidFill>
                <a:effectLst>
                  <a:outerShdw blurRad="38100" dist="38100" dir="2700000" algn="tl">
                    <a:srgbClr val="C0C0C0"/>
                  </a:outerShdw>
                </a:effectLst>
                <a:latin typeface="Arial" charset="0"/>
                <a:ea typeface="ＭＳ Ｐゴシック" pitchFamily="16" charset="-128"/>
              </a:rPr>
              <a:t> in delivering essential public services, among them security and rule-of-law, at county/district levels. </a:t>
            </a:r>
          </a:p>
          <a:p>
            <a:pPr>
              <a:buFontTx/>
              <a:buChar char="•"/>
              <a:defRPr/>
            </a:pPr>
            <a:endParaRPr lang="en-US" sz="20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2000" b="1" dirty="0">
                <a:effectLst>
                  <a:outerShdw blurRad="38100" dist="38100" dir="2700000" algn="tl">
                    <a:srgbClr val="C0C0C0"/>
                  </a:outerShdw>
                </a:effectLst>
                <a:latin typeface="Arial" charset="0"/>
                <a:ea typeface="ＭＳ Ｐゴシック" pitchFamily="16" charset="-128"/>
              </a:rPr>
              <a:t> </a:t>
            </a:r>
            <a:r>
              <a:rPr lang="en-US" sz="2000" b="1" u="sng" dirty="0">
                <a:effectLst>
                  <a:outerShdw blurRad="38100" dist="38100" dir="2700000" algn="tl">
                    <a:srgbClr val="C0C0C0"/>
                  </a:outerShdw>
                </a:effectLst>
                <a:latin typeface="Arial" charset="0"/>
                <a:ea typeface="ＭＳ Ｐゴシック" pitchFamily="16" charset="-128"/>
              </a:rPr>
              <a:t>Decisive Points</a:t>
            </a:r>
            <a:r>
              <a:rPr lang="en-US" sz="2000" b="1" dirty="0">
                <a:effectLst>
                  <a:outerShdw blurRad="38100" dist="38100" dir="2700000" algn="tl">
                    <a:srgbClr val="C0C0C0"/>
                  </a:outerShdw>
                </a:effectLst>
                <a:latin typeface="Arial" charset="0"/>
                <a:ea typeface="ＭＳ Ｐゴシック" pitchFamily="16" charset="-128"/>
              </a:rPr>
              <a:t>:</a:t>
            </a:r>
          </a:p>
          <a:p>
            <a:pPr lvl="1">
              <a:buFont typeface="Wingdings" pitchFamily="2" charset="2"/>
              <a:buChar char="ü"/>
              <a:defRPr/>
            </a:pPr>
            <a:r>
              <a:rPr lang="en-US" sz="2000" b="1" dirty="0">
                <a:effectLst>
                  <a:outerShdw blurRad="38100" dist="38100" dir="2700000" algn="tl">
                    <a:srgbClr val="C0C0C0"/>
                  </a:outerShdw>
                </a:effectLst>
                <a:latin typeface="Arial" charset="0"/>
                <a:ea typeface="ＭＳ Ｐゴシック" pitchFamily="16" charset="-128"/>
              </a:rPr>
              <a:t> Major roads open to all-season traffic-ability, especially up-country and southeast</a:t>
            </a:r>
          </a:p>
          <a:p>
            <a:pPr lvl="1">
              <a:buFont typeface="Wingdings" pitchFamily="2" charset="2"/>
              <a:buChar char="ü"/>
              <a:defRPr/>
            </a:pPr>
            <a:r>
              <a:rPr lang="en-US" sz="2000" b="1" dirty="0">
                <a:effectLst>
                  <a:outerShdw blurRad="38100" dist="38100" dir="2700000" algn="tl">
                    <a:srgbClr val="C0C0C0"/>
                  </a:outerShdw>
                </a:effectLst>
                <a:latin typeface="Arial" charset="0"/>
                <a:ea typeface="ＭＳ Ｐゴシック" pitchFamily="16" charset="-128"/>
              </a:rPr>
              <a:t> Police and other security forces lead independent operations</a:t>
            </a:r>
          </a:p>
          <a:p>
            <a:pPr lvl="1">
              <a:buFont typeface="Wingdings" pitchFamily="2" charset="2"/>
              <a:buChar char="ü"/>
              <a:defRPr/>
            </a:pPr>
            <a:r>
              <a:rPr lang="en-US" sz="2000" b="1" dirty="0">
                <a:effectLst>
                  <a:outerShdw blurRad="38100" dist="38100" dir="2700000" algn="tl">
                    <a:srgbClr val="C0C0C0"/>
                  </a:outerShdw>
                </a:effectLst>
                <a:latin typeface="Arial" charset="0"/>
                <a:ea typeface="ＭＳ Ｐゴシック" pitchFamily="16" charset="-128"/>
              </a:rPr>
              <a:t> Public confidence in </a:t>
            </a:r>
            <a:r>
              <a:rPr lang="en-US" sz="2000" b="1" dirty="0" err="1">
                <a:effectLst>
                  <a:outerShdw blurRad="38100" dist="38100" dir="2700000" algn="tl">
                    <a:srgbClr val="C0C0C0"/>
                  </a:outerShdw>
                </a:effectLst>
                <a:latin typeface="Arial" charset="0"/>
                <a:ea typeface="ＭＳ Ｐゴシック" pitchFamily="16" charset="-128"/>
              </a:rPr>
              <a:t>GoL</a:t>
            </a:r>
            <a:r>
              <a:rPr lang="en-US" sz="2000" b="1" dirty="0">
                <a:effectLst>
                  <a:outerShdw blurRad="38100" dist="38100" dir="2700000" algn="tl">
                    <a:srgbClr val="C0C0C0"/>
                  </a:outerShdw>
                </a:effectLst>
                <a:latin typeface="Arial" charset="0"/>
                <a:ea typeface="ＭＳ Ｐゴシック" pitchFamily="16" charset="-128"/>
              </a:rPr>
              <a:t> – greater recourse to </a:t>
            </a:r>
            <a:r>
              <a:rPr lang="en-US" sz="2000" b="1" dirty="0" err="1">
                <a:effectLst>
                  <a:outerShdw blurRad="38100" dist="38100" dir="2700000" algn="tl">
                    <a:srgbClr val="C0C0C0"/>
                  </a:outerShdw>
                </a:effectLst>
                <a:latin typeface="Arial" charset="0"/>
                <a:ea typeface="ＭＳ Ｐゴシック" pitchFamily="16" charset="-128"/>
              </a:rPr>
              <a:t>RoL</a:t>
            </a:r>
            <a:r>
              <a:rPr lang="en-US" sz="2000" b="1" dirty="0">
                <a:effectLst>
                  <a:outerShdw blurRad="38100" dist="38100" dir="2700000" algn="tl">
                    <a:srgbClr val="C0C0C0"/>
                  </a:outerShdw>
                </a:effectLst>
                <a:latin typeface="Arial" charset="0"/>
                <a:ea typeface="ＭＳ Ｐゴシック" pitchFamily="16" charset="-128"/>
              </a:rPr>
              <a:t> than “mob  violence” and “traditional justice”; peaceful pre-election process</a:t>
            </a:r>
          </a:p>
          <a:p>
            <a:pPr lvl="1">
              <a:buFont typeface="Wingdings" pitchFamily="2" charset="2"/>
              <a:buChar char="ü"/>
              <a:defRPr/>
            </a:pPr>
            <a:r>
              <a:rPr lang="en-US" sz="2000" b="1" dirty="0">
                <a:effectLst>
                  <a:outerShdw blurRad="38100" dist="38100" dir="2700000" algn="tl">
                    <a:srgbClr val="C0C0C0"/>
                  </a:outerShdw>
                </a:effectLst>
                <a:latin typeface="Arial" charset="0"/>
                <a:ea typeface="ＭＳ Ｐゴシック" pitchFamily="16" charset="-128"/>
              </a:rPr>
              <a:t> Continued improvement in standard of living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ChangeArrowheads="1"/>
          </p:cNvSpPr>
          <p:nvPr/>
        </p:nvSpPr>
        <p:spPr bwMode="auto">
          <a:xfrm>
            <a:off x="742950" y="274638"/>
            <a:ext cx="8077200" cy="639762"/>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RISKS TO CIVIL STABILITY</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88067" name="Text Box 3"/>
          <p:cNvSpPr txBox="1">
            <a:spLocks noChangeArrowheads="1"/>
          </p:cNvSpPr>
          <p:nvPr/>
        </p:nvSpPr>
        <p:spPr bwMode="auto">
          <a:xfrm>
            <a:off x="76200" y="1276350"/>
            <a:ext cx="9067800" cy="5048250"/>
          </a:xfrm>
          <a:prstGeom prst="rect">
            <a:avLst/>
          </a:prstGeom>
          <a:noFill/>
          <a:ln w="9525">
            <a:noFill/>
            <a:miter lim="800000"/>
            <a:headEnd/>
            <a:tailEnd/>
          </a:ln>
          <a:effectLst/>
        </p:spPr>
        <p:txBody>
          <a:bodyPr>
            <a:spAutoFit/>
          </a:bodyPr>
          <a:lstStyle/>
          <a:p>
            <a:pPr>
              <a:defRPr/>
            </a:pPr>
            <a:r>
              <a:rPr lang="en-US" sz="2000" b="1" dirty="0">
                <a:effectLst>
                  <a:outerShdw blurRad="38100" dist="38100" dir="2700000" algn="tl">
                    <a:srgbClr val="C0C0C0"/>
                  </a:outerShdw>
                </a:effectLst>
                <a:latin typeface="Arial" charset="0"/>
                <a:ea typeface="ＭＳ Ｐゴシック" pitchFamily="16" charset="-128"/>
              </a:rPr>
              <a:t> </a:t>
            </a:r>
            <a:r>
              <a:rPr lang="en-US" sz="2000" b="1" i="1" u="sng" dirty="0">
                <a:effectLst>
                  <a:outerShdw blurRad="38100" dist="38100" dir="2700000" algn="tl">
                    <a:srgbClr val="C0C0C0"/>
                  </a:outerShdw>
                </a:effectLst>
                <a:latin typeface="Arial" charset="0"/>
                <a:ea typeface="ＭＳ Ｐゴシック" pitchFamily="16" charset="-128"/>
              </a:rPr>
              <a:t>More Likely</a:t>
            </a:r>
          </a:p>
          <a:p>
            <a:pPr>
              <a:defRPr/>
            </a:pPr>
            <a:endParaRPr lang="en-US" sz="1600" b="1" dirty="0">
              <a:effectLst>
                <a:outerShdw blurRad="38100" dist="38100" dir="2700000" algn="tl">
                  <a:srgbClr val="C0C0C0"/>
                </a:outerShdw>
              </a:effectLst>
              <a:latin typeface="Arial" charset="0"/>
              <a:ea typeface="ＭＳ Ｐゴシック" pitchFamily="16" charset="-128"/>
            </a:endParaRP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Persistent culture of dependency, corruption, and weak public service ethic</a:t>
            </a: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Large-scale loss of jobs at rubber plantations and delays of job growth at major concessions up-country</a:t>
            </a: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Insufficient </a:t>
            </a:r>
            <a:r>
              <a:rPr lang="en-US" sz="1600" b="1" dirty="0" err="1">
                <a:effectLst>
                  <a:outerShdw blurRad="38100" dist="38100" dir="2700000" algn="tl">
                    <a:srgbClr val="C0C0C0"/>
                  </a:outerShdw>
                </a:effectLst>
                <a:latin typeface="Arial" charset="0"/>
                <a:ea typeface="ＭＳ Ｐゴシック" pitchFamily="16" charset="-128"/>
              </a:rPr>
              <a:t>GoL</a:t>
            </a:r>
            <a:r>
              <a:rPr lang="en-US" sz="1600" b="1" dirty="0">
                <a:effectLst>
                  <a:outerShdw blurRad="38100" dist="38100" dir="2700000" algn="tl">
                    <a:srgbClr val="C0C0C0"/>
                  </a:outerShdw>
                </a:effectLst>
                <a:latin typeface="Arial" charset="0"/>
                <a:ea typeface="ＭＳ Ｐゴシック" pitchFamily="16" charset="-128"/>
              </a:rPr>
              <a:t> capacity/will to assume more leading roles in security</a:t>
            </a: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Loss of some NGOs due to shift from humanitarian aid to development assistance and “donor fatigue”</a:t>
            </a:r>
          </a:p>
          <a:p>
            <a:pPr>
              <a:defRPr/>
            </a:pPr>
            <a:endParaRPr lang="en-US" sz="1600" b="1" dirty="0">
              <a:effectLst>
                <a:outerShdw blurRad="38100" dist="38100" dir="2700000" algn="tl">
                  <a:srgbClr val="C0C0C0"/>
                </a:outerShdw>
              </a:effectLst>
              <a:latin typeface="Arial" charset="0"/>
              <a:ea typeface="ＭＳ Ｐゴシック" pitchFamily="16" charset="-128"/>
            </a:endParaRPr>
          </a:p>
          <a:p>
            <a:pPr>
              <a:defRPr/>
            </a:pPr>
            <a:r>
              <a:rPr lang="en-US" sz="2000" b="1" i="1" u="sng" dirty="0">
                <a:effectLst>
                  <a:outerShdw blurRad="38100" dist="38100" dir="2700000" algn="tl">
                    <a:srgbClr val="C0C0C0"/>
                  </a:outerShdw>
                </a:effectLst>
                <a:latin typeface="Arial" charset="0"/>
                <a:ea typeface="ＭＳ Ｐゴシック" pitchFamily="16" charset="-128"/>
              </a:rPr>
              <a:t>More Dangerous</a:t>
            </a:r>
          </a:p>
          <a:p>
            <a:pPr>
              <a:defRPr/>
            </a:pPr>
            <a:endParaRPr lang="en-US" sz="1600" b="1" dirty="0">
              <a:effectLst>
                <a:outerShdw blurRad="38100" dist="38100" dir="2700000" algn="tl">
                  <a:srgbClr val="C0C0C0"/>
                </a:outerShdw>
              </a:effectLst>
              <a:latin typeface="Arial" charset="0"/>
              <a:ea typeface="ＭＳ Ｐゴシック" pitchFamily="16" charset="-128"/>
            </a:endParaRP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Increasing numbers of idle and unemployed youth, especially displaced in urban areas – ideal recruits for criminal and other illicit activity</a:t>
            </a: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Spillover effects from instability in contiguous states</a:t>
            </a:r>
          </a:p>
          <a:p>
            <a:pPr lvl="1">
              <a:buFontTx/>
              <a:buChar char="•"/>
              <a:defRPr/>
            </a:pPr>
            <a:r>
              <a:rPr lang="en-US" sz="1600" b="1" dirty="0">
                <a:effectLst>
                  <a:outerShdw blurRad="38100" dist="38100" dir="2700000" algn="tl">
                    <a:srgbClr val="C0C0C0"/>
                  </a:outerShdw>
                </a:effectLst>
                <a:latin typeface="Arial" charset="0"/>
                <a:ea typeface="ＭＳ Ｐゴシック" pitchFamily="16" charset="-128"/>
              </a:rPr>
              <a:t> Acceleration of Force drawdown below levels assessed to insure stability through election – undermines transition, capacity-building, and confidence</a:t>
            </a:r>
          </a:p>
          <a:p>
            <a:pPr lvl="1">
              <a:defRPr/>
            </a:pPr>
            <a:r>
              <a:rPr lang="en-US" sz="1600" b="1" dirty="0">
                <a:effectLst>
                  <a:outerShdw blurRad="38100" dist="38100" dir="2700000" algn="tl">
                    <a:srgbClr val="C0C0C0"/>
                  </a:outerShdw>
                </a:effectLst>
                <a:latin typeface="Arial" charset="0"/>
                <a:ea typeface="ＭＳ Ｐゴシック" pitchFamily="16" charset="-128"/>
              </a:rPr>
              <a:t>  </a:t>
            </a:r>
          </a:p>
          <a:p>
            <a:pPr>
              <a:defRPr/>
            </a:pPr>
            <a:r>
              <a:rPr lang="en-US" sz="2000" b="1" i="1" u="sng" dirty="0">
                <a:effectLst>
                  <a:outerShdw blurRad="38100" dist="38100" dir="2700000" algn="tl">
                    <a:srgbClr val="C0C0C0"/>
                  </a:outerShdw>
                </a:effectLst>
                <a:latin typeface="Arial" charset="0"/>
                <a:ea typeface="ＭＳ Ｐゴシック" pitchFamily="16" charset="-128"/>
              </a:rPr>
              <a:t>Worst-Case</a:t>
            </a:r>
            <a:r>
              <a:rPr lang="en-US" sz="1600" b="1" dirty="0">
                <a:effectLst>
                  <a:outerShdw blurRad="38100" dist="38100" dir="2700000" algn="tl">
                    <a:srgbClr val="C0C0C0"/>
                  </a:outerShdw>
                </a:effectLst>
                <a:latin typeface="Arial" charset="0"/>
                <a:ea typeface="ＭＳ Ｐゴシック" pitchFamily="16" charset="-128"/>
              </a:rPr>
              <a:t>  Propensity and volatility for violence as a means of political and socio-economic expression becomes organized vs. spontaneous</a:t>
            </a:r>
            <a:endParaRPr lang="en-US" sz="2000" b="1" u="sng" dirty="0">
              <a:effectLst>
                <a:outerShdw blurRad="38100" dist="38100" dir="2700000" algn="tl">
                  <a:srgbClr val="C0C0C0"/>
                </a:outerShdw>
              </a:effectLst>
              <a:latin typeface="Arial" charset="0"/>
              <a:ea typeface="ＭＳ Ｐゴシック" pitchFamily="16"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ChangeArrowheads="1"/>
          </p:cNvSpPr>
          <p:nvPr/>
        </p:nvSpPr>
        <p:spPr bwMode="auto">
          <a:xfrm>
            <a:off x="709613" y="106363"/>
            <a:ext cx="8326437" cy="639762"/>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OPPORTUNITIES</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90115" name="Text Box 3"/>
          <p:cNvSpPr txBox="1">
            <a:spLocks noChangeArrowheads="1"/>
          </p:cNvSpPr>
          <p:nvPr/>
        </p:nvSpPr>
        <p:spPr bwMode="auto">
          <a:xfrm>
            <a:off x="44450" y="1216025"/>
            <a:ext cx="9063038" cy="5108575"/>
          </a:xfrm>
          <a:prstGeom prst="rect">
            <a:avLst/>
          </a:prstGeom>
          <a:noFill/>
          <a:ln w="9525">
            <a:noFill/>
            <a:miter lim="800000"/>
            <a:headEnd/>
            <a:tailEnd/>
          </a:ln>
          <a:effectLst/>
        </p:spPr>
        <p:txBody>
          <a:bodyPr>
            <a:spAutoFit/>
          </a:bodyPr>
          <a:lstStyle/>
          <a:p>
            <a:pPr>
              <a:buFont typeface="Arial" pitchFamily="34" charset="0"/>
              <a:buChar char="•"/>
              <a:defRPr/>
            </a:pPr>
            <a:r>
              <a:rPr lang="en-US" sz="1800" b="1" dirty="0">
                <a:effectLst>
                  <a:outerShdw blurRad="38100" dist="38100" dir="2700000" algn="tl">
                    <a:srgbClr val="C0C0C0"/>
                  </a:outerShdw>
                </a:effectLst>
                <a:latin typeface="Arial" charset="0"/>
                <a:ea typeface="ＭＳ Ｐゴシック" pitchFamily="16" charset="-128"/>
              </a:rPr>
              <a:t> Relative security/stability and international presence present “window of opportunity” to reach end state of self-sustained development</a:t>
            </a:r>
          </a:p>
          <a:p>
            <a:pPr>
              <a:buFont typeface="Arial" pitchFamily="34" charset="0"/>
              <a:buChar char="•"/>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Arial" pitchFamily="34" charset="0"/>
              <a:buChar char="•"/>
              <a:defRPr/>
            </a:pPr>
            <a:r>
              <a:rPr lang="en-US" sz="1800" b="1" dirty="0">
                <a:effectLst>
                  <a:outerShdw blurRad="38100" dist="38100" dir="2700000" algn="tl">
                    <a:srgbClr val="C0C0C0"/>
                  </a:outerShdw>
                </a:effectLst>
                <a:latin typeface="Arial" charset="0"/>
                <a:ea typeface="ＭＳ Ｐゴシック" pitchFamily="16" charset="-128"/>
              </a:rPr>
              <a:t> </a:t>
            </a:r>
            <a:r>
              <a:rPr lang="en-US" sz="1800" b="1" dirty="0" err="1">
                <a:effectLst>
                  <a:outerShdw blurRad="38100" dist="38100" dir="2700000" algn="tl">
                    <a:srgbClr val="C0C0C0"/>
                  </a:outerShdw>
                </a:effectLst>
                <a:latin typeface="Arial" charset="0"/>
                <a:ea typeface="ＭＳ Ｐゴシック" pitchFamily="16" charset="-128"/>
              </a:rPr>
              <a:t>GoL</a:t>
            </a:r>
            <a:r>
              <a:rPr lang="en-US" sz="1800" b="1" dirty="0">
                <a:effectLst>
                  <a:outerShdw blurRad="38100" dist="38100" dir="2700000" algn="tl">
                    <a:srgbClr val="C0C0C0"/>
                  </a:outerShdw>
                </a:effectLst>
                <a:latin typeface="Arial" charset="0"/>
                <a:ea typeface="ＭＳ Ｐゴシック" pitchFamily="16" charset="-128"/>
              </a:rPr>
              <a:t> Poverty Reduction Strategy and County Development Agendas frameworks reached “bottom-up” process</a:t>
            </a:r>
          </a:p>
          <a:p>
            <a:pPr lvl="2">
              <a:buFont typeface="Wingdings" pitchFamily="2" charset="2"/>
              <a:buChar char="ü"/>
              <a:defRPr/>
            </a:pPr>
            <a:r>
              <a:rPr lang="en-US" sz="1200" b="1" dirty="0">
                <a:effectLst>
                  <a:outerShdw blurRad="38100" dist="38100" dir="2700000" algn="tl">
                    <a:srgbClr val="C0C0C0"/>
                  </a:outerShdw>
                </a:effectLst>
                <a:latin typeface="Arial" charset="0"/>
                <a:ea typeface="ＭＳ Ｐゴシック" pitchFamily="16" charset="-128"/>
              </a:rPr>
              <a:t>Security</a:t>
            </a:r>
          </a:p>
          <a:p>
            <a:pPr lvl="2">
              <a:buFont typeface="Wingdings" pitchFamily="2" charset="2"/>
              <a:buChar char="ü"/>
              <a:defRPr/>
            </a:pPr>
            <a:r>
              <a:rPr lang="en-US" sz="1200" b="1" dirty="0">
                <a:effectLst>
                  <a:outerShdw blurRad="38100" dist="38100" dir="2700000" algn="tl">
                    <a:srgbClr val="C0C0C0"/>
                  </a:outerShdw>
                </a:effectLst>
                <a:latin typeface="Arial" charset="0"/>
                <a:ea typeface="ＭＳ Ｐゴシック" pitchFamily="16" charset="-128"/>
              </a:rPr>
              <a:t> Economic Revitalization</a:t>
            </a:r>
          </a:p>
          <a:p>
            <a:pPr lvl="2">
              <a:buFont typeface="Wingdings" pitchFamily="2" charset="2"/>
              <a:buChar char="ü"/>
              <a:defRPr/>
            </a:pPr>
            <a:r>
              <a:rPr lang="en-US" sz="1200" b="1" dirty="0">
                <a:effectLst>
                  <a:outerShdw blurRad="38100" dist="38100" dir="2700000" algn="tl">
                    <a:srgbClr val="C0C0C0"/>
                  </a:outerShdw>
                </a:effectLst>
                <a:latin typeface="Arial" charset="0"/>
                <a:ea typeface="ＭＳ Ｐゴシック" pitchFamily="16" charset="-128"/>
              </a:rPr>
              <a:t> Governance and the Rule of Law</a:t>
            </a:r>
          </a:p>
          <a:p>
            <a:pPr lvl="2">
              <a:buFont typeface="Wingdings" pitchFamily="2" charset="2"/>
              <a:buChar char="ü"/>
              <a:defRPr/>
            </a:pPr>
            <a:r>
              <a:rPr lang="en-US" sz="1200" b="1" dirty="0">
                <a:effectLst>
                  <a:outerShdw blurRad="38100" dist="38100" dir="2700000" algn="tl">
                    <a:srgbClr val="C0C0C0"/>
                  </a:outerShdw>
                </a:effectLst>
                <a:latin typeface="Arial" charset="0"/>
                <a:ea typeface="ＭＳ Ｐゴシック" pitchFamily="16" charset="-128"/>
              </a:rPr>
              <a:t> Infrastructure and Basic Social Services</a:t>
            </a:r>
          </a:p>
          <a:p>
            <a:pPr lvl="2">
              <a:buFont typeface="Wingdings" pitchFamily="2" charset="2"/>
              <a:buChar char="ü"/>
              <a:defRPr/>
            </a:pPr>
            <a:endParaRPr lang="en-US" sz="18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1800" b="1" dirty="0">
                <a:effectLst>
                  <a:outerShdw blurRad="38100" dist="38100" dir="2700000" algn="tl">
                    <a:srgbClr val="C0C0C0"/>
                  </a:outerShdw>
                </a:effectLst>
                <a:latin typeface="Arial" charset="0"/>
                <a:ea typeface="ＭＳ Ｐゴシック" pitchFamily="16" charset="-128"/>
              </a:rPr>
              <a:t> “UN Family” Integrated Mission:</a:t>
            </a:r>
          </a:p>
          <a:p>
            <a:pPr lvl="1">
              <a:buFont typeface="Wingdings" pitchFamily="2" charset="2"/>
              <a:buChar char="ü"/>
              <a:defRPr/>
            </a:pPr>
            <a:r>
              <a:rPr lang="en-US" sz="1400" b="1" dirty="0">
                <a:effectLst>
                  <a:outerShdw blurRad="38100" dist="38100" dir="2700000" algn="tl">
                    <a:srgbClr val="C0C0C0"/>
                  </a:outerShdw>
                </a:effectLst>
                <a:latin typeface="Arial" charset="0"/>
                <a:ea typeface="ＭＳ Ｐゴシック" pitchFamily="16" charset="-128"/>
              </a:rPr>
              <a:t> Strong military and civil component and agency presence</a:t>
            </a:r>
          </a:p>
          <a:p>
            <a:pPr lvl="1">
              <a:buFont typeface="Wingdings" pitchFamily="2" charset="2"/>
              <a:buChar char="ü"/>
              <a:defRPr/>
            </a:pPr>
            <a:r>
              <a:rPr lang="en-US" sz="1400" b="1" dirty="0">
                <a:effectLst>
                  <a:outerShdw blurRad="38100" dist="38100" dir="2700000" algn="tl">
                    <a:srgbClr val="C0C0C0"/>
                  </a:outerShdw>
                </a:effectLst>
                <a:latin typeface="Arial" charset="0"/>
                <a:ea typeface="ＭＳ Ｐゴシック" pitchFamily="16" charset="-128"/>
              </a:rPr>
              <a:t> Collaborative frameworks – e.g., UN Development Assistance Framework (UNDAF) 2008-12, aligned with PRS/CDAs</a:t>
            </a:r>
          </a:p>
          <a:p>
            <a:pPr lvl="1">
              <a:buFont typeface="Wingdings" pitchFamily="2" charset="2"/>
              <a:buChar char="ü"/>
              <a:defRPr/>
            </a:pPr>
            <a:r>
              <a:rPr lang="en-US" sz="1400" b="1" dirty="0">
                <a:effectLst>
                  <a:outerShdw blurRad="38100" dist="38100" dir="2700000" algn="tl">
                    <a:srgbClr val="C0C0C0"/>
                  </a:outerShdw>
                </a:effectLst>
                <a:latin typeface="Arial" charset="0"/>
                <a:ea typeface="ＭＳ Ｐゴシック" pitchFamily="16" charset="-128"/>
              </a:rPr>
              <a:t> Collaborative tools – UN Country Team (UNCT) at operational level; Heads of Field Offices (</a:t>
            </a:r>
            <a:r>
              <a:rPr lang="en-US" sz="1400" b="1" dirty="0" err="1">
                <a:effectLst>
                  <a:outerShdw blurRad="38100" dist="38100" dir="2700000" algn="tl">
                    <a:srgbClr val="C0C0C0"/>
                  </a:outerShdw>
                </a:effectLst>
                <a:latin typeface="Arial" charset="0"/>
                <a:ea typeface="ＭＳ Ｐゴシック" pitchFamily="16" charset="-128"/>
              </a:rPr>
              <a:t>HoFOs</a:t>
            </a:r>
            <a:r>
              <a:rPr lang="en-US" sz="1400" b="1" dirty="0">
                <a:effectLst>
                  <a:outerShdw blurRad="38100" dist="38100" dir="2700000" algn="tl">
                    <a:srgbClr val="C0C0C0"/>
                  </a:outerShdw>
                </a:effectLst>
                <a:latin typeface="Arial" charset="0"/>
                <a:ea typeface="ＭＳ Ｐゴシック" pitchFamily="16" charset="-128"/>
              </a:rPr>
              <a:t>) and County Support Team (CSTs) at tactical level</a:t>
            </a:r>
          </a:p>
          <a:p>
            <a:pPr lvl="1">
              <a:buFont typeface="Wingdings" pitchFamily="2" charset="2"/>
              <a:buChar char="ü"/>
              <a:defRPr/>
            </a:pPr>
            <a:r>
              <a:rPr lang="en-US" sz="1400" b="1" dirty="0">
                <a:effectLst>
                  <a:outerShdw blurRad="38100" dist="38100" dir="2700000" algn="tl">
                    <a:srgbClr val="C0C0C0"/>
                  </a:outerShdw>
                </a:effectLst>
                <a:latin typeface="Arial" charset="0"/>
                <a:ea typeface="ＭＳ Ｐゴシック" pitchFamily="16" charset="-128"/>
              </a:rPr>
              <a:t> Strong bilateral support – U.S., U.K., China, Germany, et al.</a:t>
            </a:r>
          </a:p>
          <a:p>
            <a:pPr lvl="1">
              <a:buFont typeface="Wingdings" pitchFamily="2" charset="2"/>
              <a:buChar char="ü"/>
              <a:defRPr/>
            </a:pPr>
            <a:r>
              <a:rPr lang="en-US" sz="1400" b="1" dirty="0">
                <a:effectLst>
                  <a:outerShdw blurRad="38100" dist="38100" dir="2700000" algn="tl">
                    <a:srgbClr val="C0C0C0"/>
                  </a:outerShdw>
                </a:effectLst>
                <a:latin typeface="Arial" charset="0"/>
                <a:ea typeface="ＭＳ Ｐゴシック" pitchFamily="16" charset="-128"/>
              </a:rPr>
              <a:t> Effective strategic communications and public information</a:t>
            </a:r>
          </a:p>
          <a:p>
            <a:pPr>
              <a:buFont typeface="Wingdings" pitchFamily="2" charset="2"/>
              <a:buChar char="ü"/>
              <a:defRPr/>
            </a:pPr>
            <a:endParaRPr lang="en-US" sz="1400" b="1" dirty="0">
              <a:effectLst>
                <a:outerShdw blurRad="38100" dist="38100" dir="2700000" algn="tl">
                  <a:srgbClr val="C0C0C0"/>
                </a:outerShdw>
              </a:effectLst>
              <a:latin typeface="Arial" charset="0"/>
              <a:ea typeface="ＭＳ Ｐゴシック" pitchFamily="16" charset="-128"/>
            </a:endParaRPr>
          </a:p>
          <a:p>
            <a:pPr>
              <a:buFont typeface="Arial" pitchFamily="34" charset="0"/>
              <a:buChar char="•"/>
              <a:defRPr/>
            </a:pPr>
            <a:r>
              <a:rPr lang="en-US" sz="1800" b="1" dirty="0">
                <a:effectLst>
                  <a:outerShdw blurRad="38100" dist="38100" dir="2700000" algn="tl">
                    <a:srgbClr val="C0C0C0"/>
                  </a:outerShdw>
                </a:effectLst>
                <a:latin typeface="Arial" charset="0"/>
                <a:ea typeface="ＭＳ Ｐゴシック" pitchFamily="16" charset="-128"/>
              </a:rPr>
              <a:t> Relatively positive public attitudes toward UNMIL/Force and international presence remains for the time being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57200" y="427038"/>
            <a:ext cx="8229600" cy="487362"/>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UNMIL CIMIC MISSION</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21507" name="Text Box 3"/>
          <p:cNvSpPr txBox="1">
            <a:spLocks noChangeArrowheads="1"/>
          </p:cNvSpPr>
          <p:nvPr/>
        </p:nvSpPr>
        <p:spPr bwMode="auto">
          <a:xfrm>
            <a:off x="228600" y="1371600"/>
            <a:ext cx="8699500" cy="4832092"/>
          </a:xfrm>
          <a:prstGeom prst="rect">
            <a:avLst/>
          </a:prstGeom>
          <a:noFill/>
          <a:ln w="9525">
            <a:noFill/>
            <a:miter lim="800000"/>
            <a:headEnd/>
            <a:tailEnd/>
          </a:ln>
        </p:spPr>
        <p:txBody>
          <a:bodyPr>
            <a:spAutoFit/>
          </a:bodyPr>
          <a:lstStyle/>
          <a:p>
            <a:pPr>
              <a:buFont typeface="Wingdings" pitchFamily="2" charset="2"/>
              <a:buNone/>
            </a:pPr>
            <a:r>
              <a:rPr lang="en-US" sz="2800" b="1" dirty="0"/>
              <a:t>Throughout drawdown, UNMIL Forces conduct CIMIC in coordination with UNMIL civil component, UN agencies and NGOs, and the </a:t>
            </a:r>
            <a:r>
              <a:rPr lang="en-US" sz="2800" b="1" dirty="0" err="1"/>
              <a:t>GoL</a:t>
            </a:r>
            <a:r>
              <a:rPr lang="en-US" sz="2800" b="1" dirty="0"/>
              <a:t> in order to:</a:t>
            </a:r>
          </a:p>
          <a:p>
            <a:pPr lvl="1">
              <a:buFont typeface="Arial" pitchFamily="34" charset="0"/>
              <a:buChar char="•"/>
            </a:pPr>
            <a:r>
              <a:rPr lang="en-US" sz="2800" b="1" dirty="0"/>
              <a:t> exploit gains in security and stability,</a:t>
            </a:r>
          </a:p>
          <a:p>
            <a:pPr lvl="1">
              <a:buFont typeface="Arial" pitchFamily="34" charset="0"/>
              <a:buChar char="•"/>
            </a:pPr>
            <a:r>
              <a:rPr lang="en-US" sz="2800" b="1" dirty="0"/>
              <a:t> mitigate/reduce associated risks of drawdown/realignment, </a:t>
            </a:r>
          </a:p>
          <a:p>
            <a:pPr lvl="1">
              <a:buFont typeface="Arial" pitchFamily="34" charset="0"/>
              <a:buChar char="•"/>
            </a:pPr>
            <a:r>
              <a:rPr lang="en-US" sz="2800" b="1" dirty="0"/>
              <a:t> help build civil capacity and confidence,</a:t>
            </a:r>
          </a:p>
          <a:p>
            <a:pPr lvl="1">
              <a:buFont typeface="Arial" pitchFamily="34" charset="0"/>
              <a:buChar char="•"/>
            </a:pPr>
            <a:r>
              <a:rPr lang="en-US" sz="2800" b="1" dirty="0"/>
              <a:t> transition security-related public service responsibilities, and </a:t>
            </a:r>
          </a:p>
          <a:p>
            <a:pPr lvl="1">
              <a:buFont typeface="Arial" pitchFamily="34" charset="0"/>
              <a:buChar char="•"/>
            </a:pPr>
            <a:r>
              <a:rPr lang="en-US" sz="2800" b="1" dirty="0"/>
              <a:t> further shape conditions for achievement of the UNMIL mandate.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676400" y="838200"/>
            <a:ext cx="4953000" cy="1555750"/>
          </a:xfrm>
          <a:prstGeom prst="rect">
            <a:avLst/>
          </a:prstGeom>
          <a:noFill/>
          <a:ln w="9525">
            <a:noFill/>
            <a:miter lim="800000"/>
            <a:headEnd/>
            <a:tailEnd/>
          </a:ln>
        </p:spPr>
        <p:txBody>
          <a:bodyPr>
            <a:spAutoFit/>
          </a:bodyPr>
          <a:lstStyle/>
          <a:p>
            <a:pPr>
              <a:spcBef>
                <a:spcPct val="50000"/>
              </a:spcBef>
            </a:pPr>
            <a:endParaRPr lang="en-GB" sz="9600"/>
          </a:p>
        </p:txBody>
      </p:sp>
      <p:sp>
        <p:nvSpPr>
          <p:cNvPr id="94211" name="Rectangle 2"/>
          <p:cNvSpPr>
            <a:spLocks noChangeArrowheads="1"/>
          </p:cNvSpPr>
          <p:nvPr/>
        </p:nvSpPr>
        <p:spPr bwMode="auto">
          <a:xfrm>
            <a:off x="457200" y="381000"/>
            <a:ext cx="8229600" cy="609600"/>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UNMIL CIMIC COMMAND INTENT</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94212" name="Text Box 4"/>
          <p:cNvSpPr txBox="1">
            <a:spLocks noChangeArrowheads="1"/>
          </p:cNvSpPr>
          <p:nvPr/>
        </p:nvSpPr>
        <p:spPr bwMode="auto">
          <a:xfrm>
            <a:off x="0" y="1371600"/>
            <a:ext cx="9144000" cy="4800600"/>
          </a:xfrm>
          <a:prstGeom prst="rect">
            <a:avLst/>
          </a:prstGeom>
          <a:noFill/>
          <a:ln w="9525">
            <a:noFill/>
            <a:miter lim="800000"/>
            <a:headEnd/>
            <a:tailEnd/>
          </a:ln>
          <a:effectLst/>
        </p:spPr>
        <p:txBody>
          <a:bodyPr>
            <a:spAutoFit/>
          </a:bodyPr>
          <a:lstStyle/>
          <a:p>
            <a:pPr>
              <a:buFont typeface="Wingdings" pitchFamily="2" charset="2"/>
              <a:buChar char="Ø"/>
              <a:defRPr/>
            </a:pPr>
            <a:r>
              <a:rPr lang="en-US" sz="1800" b="1" dirty="0">
                <a:effectLst>
                  <a:outerShdw blurRad="38100" dist="38100" dir="2700000" algn="tl">
                    <a:srgbClr val="C0C0C0"/>
                  </a:outerShdw>
                </a:effectLst>
                <a:latin typeface="Arial" charset="0"/>
                <a:ea typeface="ＭＳ Ｐゴシック" pitchFamily="16" charset="-128"/>
              </a:rPr>
              <a:t> </a:t>
            </a:r>
            <a:r>
              <a:rPr lang="en-US" sz="1800" b="1" i="1" u="sng" dirty="0">
                <a:effectLst>
                  <a:outerShdw blurRad="38100" dist="38100" dir="2700000" algn="tl">
                    <a:srgbClr val="C0C0C0"/>
                  </a:outerShdw>
                </a:effectLst>
                <a:latin typeface="Arial" charset="0"/>
                <a:ea typeface="ＭＳ Ｐゴシック" pitchFamily="16" charset="-128"/>
              </a:rPr>
              <a:t>Reduce dependency</a:t>
            </a:r>
            <a:r>
              <a:rPr lang="en-US" sz="1800" b="1" dirty="0">
                <a:effectLst>
                  <a:outerShdw blurRad="38100" dist="38100" dir="2700000" algn="tl">
                    <a:srgbClr val="C0C0C0"/>
                  </a:outerShdw>
                </a:effectLst>
                <a:latin typeface="Arial" charset="0"/>
                <a:ea typeface="ＭＳ Ｐゴシック" pitchFamily="16" charset="-128"/>
              </a:rPr>
              <a:t> on the Force and manage current and potential gaps that drawdown/realignment may create</a:t>
            </a:r>
          </a:p>
          <a:p>
            <a:pPr>
              <a:buFont typeface="Wingdings" pitchFamily="2" charset="2"/>
              <a:buChar char="Ø"/>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r>
              <a:rPr lang="en-US" sz="1800" b="1" dirty="0">
                <a:effectLst>
                  <a:outerShdw blurRad="38100" dist="38100" dir="2700000" algn="tl">
                    <a:srgbClr val="C0C0C0"/>
                  </a:outerShdw>
                </a:effectLst>
                <a:latin typeface="Arial" charset="0"/>
                <a:ea typeface="ＭＳ Ｐゴシック" pitchFamily="16" charset="-128"/>
              </a:rPr>
              <a:t> </a:t>
            </a:r>
            <a:r>
              <a:rPr lang="en-US" sz="1800" b="1" i="1" dirty="0">
                <a:effectLst>
                  <a:outerShdw blurRad="38100" dist="38100" dir="2700000" algn="tl">
                    <a:srgbClr val="C0C0C0"/>
                  </a:outerShdw>
                </a:effectLst>
                <a:latin typeface="Arial" charset="0"/>
                <a:ea typeface="ＭＳ Ｐゴシック" pitchFamily="16" charset="-128"/>
              </a:rPr>
              <a:t>We have already won hearts and minds; now we must constructively work the Force out of its job</a:t>
            </a: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r>
              <a:rPr lang="en-US" sz="1800" b="1" dirty="0">
                <a:effectLst>
                  <a:outerShdw blurRad="38100" dist="38100" dir="2700000" algn="tl">
                    <a:srgbClr val="C0C0C0"/>
                  </a:outerShdw>
                </a:effectLst>
                <a:latin typeface="Arial" charset="0"/>
                <a:ea typeface="ＭＳ Ｐゴシック" pitchFamily="16" charset="-128"/>
              </a:rPr>
              <a:t> </a:t>
            </a:r>
            <a:r>
              <a:rPr lang="en-US" sz="1800" b="1" i="1" dirty="0">
                <a:effectLst>
                  <a:outerShdw blurRad="38100" dist="38100" dir="2700000" algn="tl">
                    <a:srgbClr val="C0C0C0"/>
                  </a:outerShdw>
                </a:effectLst>
                <a:latin typeface="Arial" charset="0"/>
                <a:ea typeface="ＭＳ Ｐゴシック" pitchFamily="16" charset="-128"/>
              </a:rPr>
              <a:t>Civil success is Force success</a:t>
            </a:r>
            <a:r>
              <a:rPr lang="en-US" sz="1800" b="1" dirty="0">
                <a:effectLst>
                  <a:outerShdw blurRad="38100" dist="38100" dir="2700000" algn="tl">
                    <a:srgbClr val="C0C0C0"/>
                  </a:outerShdw>
                </a:effectLst>
                <a:latin typeface="Arial" charset="0"/>
                <a:ea typeface="ＭＳ Ｐゴシック" pitchFamily="16" charset="-128"/>
              </a:rPr>
              <a:t>: main effort is to enable capacity and confidence at local level in close coordination with </a:t>
            </a:r>
            <a:r>
              <a:rPr lang="en-US" sz="1800" b="1" dirty="0" err="1">
                <a:effectLst>
                  <a:outerShdw blurRad="38100" dist="38100" dir="2700000" algn="tl">
                    <a:srgbClr val="C0C0C0"/>
                  </a:outerShdw>
                </a:effectLst>
                <a:latin typeface="Arial" charset="0"/>
                <a:ea typeface="ＭＳ Ｐゴシック" pitchFamily="16" charset="-128"/>
              </a:rPr>
              <a:t>HoFOs</a:t>
            </a:r>
            <a:r>
              <a:rPr lang="en-US" sz="1800" b="1" dirty="0">
                <a:effectLst>
                  <a:outerShdw blurRad="38100" dist="38100" dir="2700000" algn="tl">
                    <a:srgbClr val="C0C0C0"/>
                  </a:outerShdw>
                </a:effectLst>
                <a:latin typeface="Arial" charset="0"/>
                <a:ea typeface="ＭＳ Ｐゴシック" pitchFamily="16" charset="-128"/>
              </a:rPr>
              <a:t>/CSTs</a:t>
            </a:r>
          </a:p>
          <a:p>
            <a:pPr>
              <a:buFont typeface="Wingdings" pitchFamily="2" charset="2"/>
              <a:buChar char="Ø"/>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r>
              <a:rPr lang="en-US" sz="1800" b="1" i="1" dirty="0">
                <a:effectLst>
                  <a:outerShdw blurRad="38100" dist="38100" dir="2700000" algn="tl">
                    <a:srgbClr val="C0C0C0"/>
                  </a:outerShdw>
                </a:effectLst>
                <a:latin typeface="Arial" charset="0"/>
                <a:ea typeface="ＭＳ Ｐゴシック" pitchFamily="16" charset="-128"/>
              </a:rPr>
              <a:t> Focus on idle and unemployed youth</a:t>
            </a:r>
            <a:r>
              <a:rPr lang="en-US" sz="1800" b="1" dirty="0">
                <a:effectLst>
                  <a:outerShdw blurRad="38100" dist="38100" dir="2700000" algn="tl">
                    <a:srgbClr val="C0C0C0"/>
                  </a:outerShdw>
                </a:effectLst>
                <a:latin typeface="Arial" charset="0"/>
                <a:ea typeface="ＭＳ Ｐゴシック" pitchFamily="16" charset="-128"/>
              </a:rPr>
              <a:t>; coordinate CIMIC with security sector reform, UNPOL and other </a:t>
            </a:r>
            <a:r>
              <a:rPr lang="en-US" sz="1800" b="1" dirty="0" err="1">
                <a:effectLst>
                  <a:outerShdw blurRad="38100" dist="38100" dir="2700000" algn="tl">
                    <a:srgbClr val="C0C0C0"/>
                  </a:outerShdw>
                </a:effectLst>
                <a:latin typeface="Arial" charset="0"/>
                <a:ea typeface="ＭＳ Ｐゴシック" pitchFamily="16" charset="-128"/>
              </a:rPr>
              <a:t>RoL</a:t>
            </a:r>
            <a:r>
              <a:rPr lang="en-US" sz="1800" b="1" dirty="0">
                <a:effectLst>
                  <a:outerShdw blurRad="38100" dist="38100" dir="2700000" algn="tl">
                    <a:srgbClr val="C0C0C0"/>
                  </a:outerShdw>
                </a:effectLst>
                <a:latin typeface="Arial" charset="0"/>
                <a:ea typeface="ＭＳ Ｐゴシック" pitchFamily="16" charset="-128"/>
              </a:rPr>
              <a:t> initiatives</a:t>
            </a:r>
          </a:p>
          <a:p>
            <a:pPr>
              <a:buFont typeface="Wingdings" pitchFamily="2" charset="2"/>
              <a:buChar char="Ø"/>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r>
              <a:rPr lang="en-US" sz="1800" b="1" i="1" dirty="0">
                <a:effectLst>
                  <a:outerShdw blurRad="38100" dist="38100" dir="2700000" algn="tl">
                    <a:srgbClr val="C0C0C0"/>
                  </a:outerShdw>
                </a:effectLst>
                <a:latin typeface="Arial" charset="0"/>
                <a:ea typeface="ＭＳ Ｐゴシック" pitchFamily="16" charset="-128"/>
              </a:rPr>
              <a:t> Synchronize CIMIC with public information </a:t>
            </a:r>
            <a:r>
              <a:rPr lang="en-US" sz="1800" b="1" dirty="0">
                <a:effectLst>
                  <a:outerShdw blurRad="38100" dist="38100" dir="2700000" algn="tl">
                    <a:srgbClr val="C0C0C0"/>
                  </a:outerShdw>
                </a:effectLst>
                <a:latin typeface="Arial" charset="0"/>
                <a:ea typeface="ＭＳ Ｐゴシック" pitchFamily="16" charset="-128"/>
              </a:rPr>
              <a:t>in order to maximize confidence-building effects</a:t>
            </a:r>
          </a:p>
          <a:p>
            <a:pPr>
              <a:buFont typeface="Wingdings" pitchFamily="2" charset="2"/>
              <a:buChar char="Ø"/>
              <a:defRPr/>
            </a:pPr>
            <a:endParaRPr lang="en-US" sz="1800" b="1" dirty="0">
              <a:effectLst>
                <a:outerShdw blurRad="38100" dist="38100" dir="2700000" algn="tl">
                  <a:srgbClr val="C0C0C0"/>
                </a:outerShdw>
              </a:effectLst>
              <a:latin typeface="Arial" charset="0"/>
              <a:ea typeface="ＭＳ Ｐゴシック" pitchFamily="16" charset="-128"/>
            </a:endParaRPr>
          </a:p>
          <a:p>
            <a:pPr>
              <a:buFont typeface="Wingdings" pitchFamily="2" charset="2"/>
              <a:buChar char="Ø"/>
              <a:defRPr/>
            </a:pPr>
            <a:r>
              <a:rPr lang="en-US" sz="1800" b="1" dirty="0">
                <a:effectLst>
                  <a:outerShdw blurRad="38100" dist="38100" dir="2700000" algn="tl">
                    <a:srgbClr val="C0C0C0"/>
                  </a:outerShdw>
                </a:effectLst>
                <a:latin typeface="Arial" charset="0"/>
                <a:ea typeface="ＭＳ Ｐゴシック" pitchFamily="16" charset="-128"/>
              </a:rPr>
              <a:t> </a:t>
            </a:r>
            <a:r>
              <a:rPr lang="en-US" sz="1800" b="1" u="sng" dirty="0">
                <a:effectLst>
                  <a:outerShdw blurRad="38100" dist="38100" dir="2700000" algn="tl">
                    <a:srgbClr val="C0C0C0"/>
                  </a:outerShdw>
                </a:effectLst>
                <a:latin typeface="Arial" charset="0"/>
                <a:ea typeface="ＭＳ Ｐゴシック" pitchFamily="16" charset="-128"/>
              </a:rPr>
              <a:t>End state</a:t>
            </a:r>
            <a:r>
              <a:rPr lang="en-US" sz="1800" b="1" dirty="0">
                <a:effectLst>
                  <a:outerShdw blurRad="38100" dist="38100" dir="2700000" algn="tl">
                    <a:srgbClr val="C0C0C0"/>
                  </a:outerShdw>
                </a:effectLst>
                <a:latin typeface="Arial" charset="0"/>
                <a:ea typeface="ＭＳ Ｐゴシック" pitchFamily="16" charset="-128"/>
              </a:rPr>
              <a:t> for this phase is successful execution of Force drawdown with no debilitating civil-military impacts, </a:t>
            </a:r>
            <a:r>
              <a:rPr lang="en-US" sz="1800" b="1" i="1" dirty="0">
                <a:effectLst>
                  <a:outerShdw blurRad="38100" dist="38100" dir="2700000" algn="tl">
                    <a:srgbClr val="C0C0C0"/>
                  </a:outerShdw>
                </a:effectLst>
                <a:latin typeface="Arial" charset="0"/>
                <a:ea typeface="ＭＳ Ｐゴシック" pitchFamily="16" charset="-128"/>
              </a:rPr>
              <a:t>100% civilian lead in all civil-military initiatives…</a:t>
            </a:r>
            <a:endParaRPr lang="en-US" sz="1800" b="1" dirty="0">
              <a:effectLst>
                <a:outerShdw blurRad="38100" dist="38100" dir="2700000" algn="tl">
                  <a:srgbClr val="C0C0C0"/>
                </a:outerShdw>
              </a:effectLst>
              <a:latin typeface="Arial" charset="0"/>
              <a:ea typeface="ＭＳ Ｐゴシック" pitchFamily="16"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292100"/>
            <a:ext cx="8218488" cy="850900"/>
          </a:xfrm>
          <a:prstGeom prst="rect">
            <a:avLst/>
          </a:prstGeom>
          <a:noFill/>
          <a:ln w="9525">
            <a:noFill/>
            <a:miter lim="800000"/>
            <a:headEnd/>
            <a:tailEnd/>
          </a:ln>
          <a:effectLst>
            <a:outerShdw dist="28398" dir="1593903" algn="ctr" rotWithShape="0">
              <a:srgbClr val="FF0000"/>
            </a:outerShdw>
          </a:effectLst>
        </p:spPr>
        <p:txBody>
          <a:bodyPr anchor="ctr"/>
          <a:lstStyle/>
          <a:p>
            <a:pPr algn="ctr">
              <a:defRPr/>
            </a:pPr>
            <a:r>
              <a:rPr lang="en-US" sz="3200" dirty="0">
                <a:effectLst>
                  <a:outerShdw blurRad="38100" dist="38100" dir="2700000" algn="tl">
                    <a:srgbClr val="C0C0C0"/>
                  </a:outerShdw>
                </a:effectLst>
                <a:latin typeface="Bookman Old Style" pitchFamily="18" charset="0"/>
                <a:ea typeface="ＭＳ Ｐゴシック" pitchFamily="16" charset="-128"/>
              </a:rPr>
              <a:t> </a:t>
            </a:r>
            <a:r>
              <a:rPr lang="en-US" sz="3200" b="1" dirty="0">
                <a:effectLst>
                  <a:outerShdw blurRad="38100" dist="38100" dir="2700000" algn="tl">
                    <a:srgbClr val="C0C0C0"/>
                  </a:outerShdw>
                </a:effectLst>
                <a:latin typeface="Bookman Old Style" pitchFamily="18" charset="0"/>
                <a:ea typeface="ＭＳ Ｐゴシック" pitchFamily="16" charset="-128"/>
              </a:rPr>
              <a:t>Civil-Military Echelons of Assistance </a:t>
            </a:r>
            <a:endParaRPr lang="en-US" sz="3200" b="1" dirty="0">
              <a:effectLst>
                <a:outerShdw blurRad="38100" dist="38100" dir="2700000" algn="tl">
                  <a:srgbClr val="C0C0C0"/>
                </a:outerShdw>
              </a:effectLst>
              <a:latin typeface="Garamond" pitchFamily="18" charset="0"/>
              <a:ea typeface="ＭＳ Ｐゴシック" pitchFamily="16" charset="-128"/>
            </a:endParaRPr>
          </a:p>
        </p:txBody>
      </p:sp>
      <p:sp>
        <p:nvSpPr>
          <p:cNvPr id="162819" name="AutoShape 3"/>
          <p:cNvSpPr>
            <a:spLocks noChangeArrowheads="1"/>
          </p:cNvSpPr>
          <p:nvPr/>
        </p:nvSpPr>
        <p:spPr bwMode="auto">
          <a:xfrm>
            <a:off x="250825" y="1879600"/>
            <a:ext cx="1947863" cy="3960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CC0000">
                  <a:gamma/>
                  <a:shade val="46275"/>
                  <a:invGamma/>
                </a:srgbClr>
              </a:gs>
              <a:gs pos="100000">
                <a:srgbClr val="CC0000"/>
              </a:gs>
            </a:gsLst>
            <a:lin ang="18900000" scaled="1"/>
          </a:gra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GB">
              <a:latin typeface="Arial" charset="0"/>
              <a:ea typeface="ＭＳ Ｐゴシック" pitchFamily="16" charset="-128"/>
            </a:endParaRPr>
          </a:p>
        </p:txBody>
      </p:sp>
      <p:sp>
        <p:nvSpPr>
          <p:cNvPr id="162820" name="AutoShape 4"/>
          <p:cNvSpPr>
            <a:spLocks noChangeArrowheads="1"/>
          </p:cNvSpPr>
          <p:nvPr/>
        </p:nvSpPr>
        <p:spPr bwMode="auto">
          <a:xfrm>
            <a:off x="2232025" y="1844675"/>
            <a:ext cx="2124075" cy="40322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00">
                  <a:gamma/>
                  <a:shade val="46275"/>
                  <a:invGamma/>
                </a:srgbClr>
              </a:gs>
              <a:gs pos="100000">
                <a:srgbClr val="FFFF00"/>
              </a:gs>
            </a:gsLst>
            <a:lin ang="18900000" scaled="1"/>
          </a:gra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GB">
              <a:latin typeface="Arial" charset="0"/>
              <a:ea typeface="ＭＳ Ｐゴシック" pitchFamily="16" charset="-128"/>
            </a:endParaRPr>
          </a:p>
        </p:txBody>
      </p:sp>
      <p:sp>
        <p:nvSpPr>
          <p:cNvPr id="162821" name="AutoShape 5"/>
          <p:cNvSpPr>
            <a:spLocks noChangeArrowheads="1"/>
          </p:cNvSpPr>
          <p:nvPr/>
        </p:nvSpPr>
        <p:spPr bwMode="auto">
          <a:xfrm>
            <a:off x="4387850" y="1844675"/>
            <a:ext cx="2271713" cy="40322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8000">
                  <a:gamma/>
                  <a:shade val="46275"/>
                  <a:invGamma/>
                </a:srgbClr>
              </a:gs>
              <a:gs pos="100000">
                <a:srgbClr val="008000"/>
              </a:gs>
            </a:gsLst>
            <a:lin ang="18900000" scaled="1"/>
          </a:gradFill>
          <a:ln w="9525">
            <a:noFill/>
            <a:miter lim="800000"/>
            <a:headEnd/>
            <a:tailEnd/>
          </a:ln>
          <a:effectLst>
            <a:outerShdw dist="107763" dir="13500000" algn="ctr" rotWithShape="0">
              <a:srgbClr val="808080">
                <a:alpha val="50000"/>
              </a:srgbClr>
            </a:outerShdw>
          </a:effectLst>
        </p:spPr>
        <p:txBody>
          <a:bodyPr wrap="none" anchor="ctr"/>
          <a:lstStyle/>
          <a:p>
            <a:pPr>
              <a:defRPr/>
            </a:pPr>
            <a:endParaRPr lang="en-GB">
              <a:latin typeface="Arial" charset="0"/>
              <a:ea typeface="ＭＳ Ｐゴシック" pitchFamily="16" charset="-128"/>
            </a:endParaRPr>
          </a:p>
        </p:txBody>
      </p:sp>
      <p:sp>
        <p:nvSpPr>
          <p:cNvPr id="23558" name="AutoShape 6"/>
          <p:cNvSpPr>
            <a:spLocks noChangeArrowheads="1"/>
          </p:cNvSpPr>
          <p:nvPr/>
        </p:nvSpPr>
        <p:spPr bwMode="auto">
          <a:xfrm>
            <a:off x="6588125" y="1700213"/>
            <a:ext cx="2555875" cy="4465637"/>
          </a:xfrm>
          <a:prstGeom prst="irregularSeal2">
            <a:avLst/>
          </a:prstGeom>
          <a:solidFill>
            <a:schemeClr val="accent1"/>
          </a:solidFill>
          <a:ln w="9525">
            <a:noFill/>
            <a:miter lim="800000"/>
            <a:headEnd/>
            <a:tailEnd/>
          </a:ln>
        </p:spPr>
        <p:txBody>
          <a:bodyPr wrap="none" anchor="ctr"/>
          <a:lstStyle/>
          <a:p>
            <a:endParaRPr lang="en-GB"/>
          </a:p>
        </p:txBody>
      </p:sp>
      <p:sp>
        <p:nvSpPr>
          <p:cNvPr id="162823" name="Text Box 7"/>
          <p:cNvSpPr txBox="1">
            <a:spLocks noChangeArrowheads="1"/>
          </p:cNvSpPr>
          <p:nvPr/>
        </p:nvSpPr>
        <p:spPr bwMode="auto">
          <a:xfrm>
            <a:off x="6762750" y="3392488"/>
            <a:ext cx="1858963" cy="1169987"/>
          </a:xfrm>
          <a:prstGeom prst="rect">
            <a:avLst/>
          </a:prstGeom>
          <a:noFill/>
          <a:ln w="9525">
            <a:noFill/>
            <a:miter lim="800000"/>
            <a:headEnd/>
            <a:tailEnd/>
          </a:ln>
          <a:effectLst/>
        </p:spPr>
        <p:txBody>
          <a:bodyPr>
            <a:spAutoFit/>
          </a:bodyPr>
          <a:lstStyle/>
          <a:p>
            <a:pPr>
              <a:spcBef>
                <a:spcPct val="50000"/>
              </a:spcBef>
              <a:defRPr/>
            </a:pPr>
            <a:r>
              <a:rPr lang="en-US" sz="2800" b="1" i="1" dirty="0">
                <a:effectLst>
                  <a:outerShdw blurRad="38100" dist="38100" dir="2700000" algn="tl">
                    <a:srgbClr val="C0C0C0"/>
                  </a:outerShdw>
                </a:effectLst>
                <a:latin typeface="Tahoma" pitchFamily="34" charset="0"/>
                <a:ea typeface="ＭＳ Ｐゴシック" pitchFamily="16" charset="-128"/>
              </a:rPr>
              <a:t>Civil</a:t>
            </a:r>
          </a:p>
          <a:p>
            <a:pPr>
              <a:spcBef>
                <a:spcPct val="50000"/>
              </a:spcBef>
              <a:defRPr/>
            </a:pPr>
            <a:r>
              <a:rPr lang="en-US" sz="2800" b="1" i="1" dirty="0">
                <a:effectLst>
                  <a:outerShdw blurRad="38100" dist="38100" dir="2700000" algn="tl">
                    <a:srgbClr val="C0C0C0"/>
                  </a:outerShdw>
                </a:effectLst>
                <a:latin typeface="Tahoma" pitchFamily="34" charset="0"/>
                <a:ea typeface="ＭＳ Ｐゴシック" pitchFamily="16" charset="-128"/>
              </a:rPr>
              <a:t>Situation</a:t>
            </a:r>
          </a:p>
        </p:txBody>
      </p:sp>
      <p:sp>
        <p:nvSpPr>
          <p:cNvPr id="23560" name="Oval 8" descr="Picture1"/>
          <p:cNvSpPr>
            <a:spLocks noChangeArrowheads="1"/>
          </p:cNvSpPr>
          <p:nvPr/>
        </p:nvSpPr>
        <p:spPr bwMode="auto">
          <a:xfrm>
            <a:off x="4859338" y="3284538"/>
            <a:ext cx="1366837" cy="1223962"/>
          </a:xfrm>
          <a:prstGeom prst="ellipse">
            <a:avLst/>
          </a:prstGeom>
          <a:blipFill dpi="0" rotWithShape="1">
            <a:blip r:embed="rId3" cstate="print"/>
            <a:srcRect/>
            <a:stretch>
              <a:fillRect/>
            </a:stretch>
          </a:blipFill>
          <a:ln w="38100">
            <a:solidFill>
              <a:srgbClr val="0000FF"/>
            </a:solidFill>
            <a:round/>
            <a:headEnd/>
            <a:tailEnd/>
          </a:ln>
        </p:spPr>
        <p:txBody>
          <a:bodyPr wrap="none" anchor="ctr"/>
          <a:lstStyle/>
          <a:p>
            <a:endParaRPr lang="en-GB"/>
          </a:p>
        </p:txBody>
      </p:sp>
      <p:grpSp>
        <p:nvGrpSpPr>
          <p:cNvPr id="2" name="Group 9"/>
          <p:cNvGrpSpPr>
            <a:grpSpLocks/>
          </p:cNvGrpSpPr>
          <p:nvPr/>
        </p:nvGrpSpPr>
        <p:grpSpPr bwMode="auto">
          <a:xfrm>
            <a:off x="3348038" y="3068638"/>
            <a:ext cx="720725" cy="720725"/>
            <a:chOff x="1020" y="717"/>
            <a:chExt cx="907" cy="837"/>
          </a:xfrm>
        </p:grpSpPr>
        <p:sp>
          <p:nvSpPr>
            <p:cNvPr id="23569" name="Oval 10" descr="UN LOGO PIC"/>
            <p:cNvSpPr>
              <a:spLocks noChangeArrowheads="1"/>
            </p:cNvSpPr>
            <p:nvPr/>
          </p:nvSpPr>
          <p:spPr bwMode="auto">
            <a:xfrm>
              <a:off x="1020" y="717"/>
              <a:ext cx="907" cy="837"/>
            </a:xfrm>
            <a:prstGeom prst="ellipse">
              <a:avLst/>
            </a:prstGeom>
            <a:blipFill dpi="0" rotWithShape="1">
              <a:blip r:embed="rId4" cstate="print"/>
              <a:srcRect/>
              <a:stretch>
                <a:fillRect/>
              </a:stretch>
            </a:blipFill>
            <a:ln w="38100">
              <a:solidFill>
                <a:srgbClr val="0033CC"/>
              </a:solidFill>
              <a:round/>
              <a:headEnd/>
              <a:tailEnd/>
            </a:ln>
          </p:spPr>
          <p:txBody>
            <a:bodyPr wrap="none" anchor="ctr"/>
            <a:lstStyle/>
            <a:p>
              <a:endParaRPr lang="en-GB"/>
            </a:p>
          </p:txBody>
        </p:sp>
        <p:sp>
          <p:nvSpPr>
            <p:cNvPr id="23570" name="WordArt 11"/>
            <p:cNvSpPr>
              <a:spLocks noChangeArrowheads="1" noChangeShapeType="1" noTextEdit="1"/>
            </p:cNvSpPr>
            <p:nvPr/>
          </p:nvSpPr>
          <p:spPr bwMode="auto">
            <a:xfrm>
              <a:off x="1156" y="898"/>
              <a:ext cx="680" cy="40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0000FF"/>
                  </a:solidFill>
                  <a:latin typeface="Arial Black"/>
                </a:rPr>
                <a:t>UNMIL</a:t>
              </a:r>
            </a:p>
          </p:txBody>
        </p:sp>
      </p:grpSp>
      <p:grpSp>
        <p:nvGrpSpPr>
          <p:cNvPr id="3" name="Group 12"/>
          <p:cNvGrpSpPr>
            <a:grpSpLocks/>
          </p:cNvGrpSpPr>
          <p:nvPr/>
        </p:nvGrpSpPr>
        <p:grpSpPr bwMode="auto">
          <a:xfrm>
            <a:off x="611188" y="3213100"/>
            <a:ext cx="1439862" cy="1328738"/>
            <a:chOff x="1020" y="717"/>
            <a:chExt cx="907" cy="837"/>
          </a:xfrm>
        </p:grpSpPr>
        <p:sp>
          <p:nvSpPr>
            <p:cNvPr id="23567" name="Oval 13" descr="UN LOGO PIC"/>
            <p:cNvSpPr>
              <a:spLocks noChangeArrowheads="1"/>
            </p:cNvSpPr>
            <p:nvPr/>
          </p:nvSpPr>
          <p:spPr bwMode="auto">
            <a:xfrm>
              <a:off x="1020" y="717"/>
              <a:ext cx="907" cy="837"/>
            </a:xfrm>
            <a:prstGeom prst="ellipse">
              <a:avLst/>
            </a:prstGeom>
            <a:blipFill dpi="0" rotWithShape="1">
              <a:blip r:embed="rId5" cstate="print"/>
              <a:srcRect/>
              <a:stretch>
                <a:fillRect/>
              </a:stretch>
            </a:blipFill>
            <a:ln w="38100">
              <a:solidFill>
                <a:srgbClr val="0033CC"/>
              </a:solidFill>
              <a:round/>
              <a:headEnd/>
              <a:tailEnd/>
            </a:ln>
          </p:spPr>
          <p:txBody>
            <a:bodyPr wrap="none" anchor="ctr"/>
            <a:lstStyle/>
            <a:p>
              <a:endParaRPr lang="en-GB"/>
            </a:p>
          </p:txBody>
        </p:sp>
        <p:sp>
          <p:nvSpPr>
            <p:cNvPr id="23568" name="WordArt 14"/>
            <p:cNvSpPr>
              <a:spLocks noChangeArrowheads="1" noChangeShapeType="1" noTextEdit="1"/>
            </p:cNvSpPr>
            <p:nvPr/>
          </p:nvSpPr>
          <p:spPr bwMode="auto">
            <a:xfrm>
              <a:off x="1156" y="898"/>
              <a:ext cx="680" cy="40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0000FF"/>
                  </a:solidFill>
                  <a:latin typeface="Arial Black"/>
                </a:rPr>
                <a:t>UNMIL</a:t>
              </a:r>
            </a:p>
            <a:p>
              <a:pPr algn="ctr"/>
              <a:r>
                <a:rPr lang="en-US" sz="3600" b="1" kern="10">
                  <a:ln w="9525">
                    <a:solidFill>
                      <a:srgbClr val="FFFF00"/>
                    </a:solidFill>
                    <a:round/>
                    <a:headEnd/>
                    <a:tailEnd/>
                  </a:ln>
                  <a:solidFill>
                    <a:srgbClr val="0000FF"/>
                  </a:solidFill>
                  <a:latin typeface="Arial Black"/>
                </a:rPr>
                <a:t>FORCE</a:t>
              </a:r>
            </a:p>
          </p:txBody>
        </p:sp>
      </p:grpSp>
      <p:grpSp>
        <p:nvGrpSpPr>
          <p:cNvPr id="4" name="Group 15"/>
          <p:cNvGrpSpPr>
            <a:grpSpLocks/>
          </p:cNvGrpSpPr>
          <p:nvPr/>
        </p:nvGrpSpPr>
        <p:grpSpPr bwMode="auto">
          <a:xfrm>
            <a:off x="3348038" y="3933825"/>
            <a:ext cx="720725" cy="720725"/>
            <a:chOff x="1020" y="717"/>
            <a:chExt cx="907" cy="837"/>
          </a:xfrm>
        </p:grpSpPr>
        <p:sp>
          <p:nvSpPr>
            <p:cNvPr id="23565" name="Oval 16" descr="UN LOGO PIC"/>
            <p:cNvSpPr>
              <a:spLocks noChangeArrowheads="1"/>
            </p:cNvSpPr>
            <p:nvPr/>
          </p:nvSpPr>
          <p:spPr bwMode="auto">
            <a:xfrm>
              <a:off x="1020" y="717"/>
              <a:ext cx="907" cy="837"/>
            </a:xfrm>
            <a:prstGeom prst="ellipse">
              <a:avLst/>
            </a:prstGeom>
            <a:blipFill dpi="0" rotWithShape="1">
              <a:blip r:embed="rId4" cstate="print"/>
              <a:srcRect/>
              <a:stretch>
                <a:fillRect/>
              </a:stretch>
            </a:blipFill>
            <a:ln w="38100">
              <a:solidFill>
                <a:srgbClr val="0033CC"/>
              </a:solidFill>
              <a:round/>
              <a:headEnd/>
              <a:tailEnd/>
            </a:ln>
          </p:spPr>
          <p:txBody>
            <a:bodyPr wrap="none" anchor="ctr"/>
            <a:lstStyle/>
            <a:p>
              <a:endParaRPr lang="en-GB"/>
            </a:p>
          </p:txBody>
        </p:sp>
        <p:sp>
          <p:nvSpPr>
            <p:cNvPr id="23566" name="WordArt 17"/>
            <p:cNvSpPr>
              <a:spLocks noChangeArrowheads="1" noChangeShapeType="1" noTextEdit="1"/>
            </p:cNvSpPr>
            <p:nvPr/>
          </p:nvSpPr>
          <p:spPr bwMode="auto">
            <a:xfrm>
              <a:off x="1156" y="898"/>
              <a:ext cx="680" cy="40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0000FF"/>
                  </a:solidFill>
                  <a:latin typeface="Arial Black"/>
                </a:rPr>
                <a:t>UN</a:t>
              </a:r>
            </a:p>
            <a:p>
              <a:pPr algn="ctr"/>
              <a:r>
                <a:rPr lang="en-US" sz="3600" b="1" kern="10">
                  <a:ln w="9525">
                    <a:solidFill>
                      <a:srgbClr val="FFFF00"/>
                    </a:solidFill>
                    <a:round/>
                    <a:headEnd/>
                    <a:tailEnd/>
                  </a:ln>
                  <a:solidFill>
                    <a:srgbClr val="0000FF"/>
                  </a:solidFill>
                  <a:latin typeface="Arial Black"/>
                </a:rPr>
                <a:t>AGENCIES</a:t>
              </a:r>
            </a:p>
          </p:txBody>
        </p:sp>
      </p:grpSp>
      <p:sp>
        <p:nvSpPr>
          <p:cNvPr id="23564" name="Oval 18"/>
          <p:cNvSpPr>
            <a:spLocks noChangeArrowheads="1"/>
          </p:cNvSpPr>
          <p:nvPr/>
        </p:nvSpPr>
        <p:spPr bwMode="auto">
          <a:xfrm>
            <a:off x="2628900" y="3500438"/>
            <a:ext cx="790575" cy="719137"/>
          </a:xfrm>
          <a:prstGeom prst="ellipse">
            <a:avLst/>
          </a:prstGeom>
          <a:solidFill>
            <a:srgbClr val="FFFF00"/>
          </a:solidFill>
          <a:ln w="19050">
            <a:solidFill>
              <a:schemeClr val="tx1"/>
            </a:solidFill>
            <a:round/>
            <a:headEnd/>
            <a:tailEnd/>
          </a:ln>
        </p:spPr>
        <p:txBody>
          <a:bodyPr wrap="none" anchor="ctr"/>
          <a:lstStyle/>
          <a:p>
            <a:pPr algn="ctr"/>
            <a:endParaRPr lang="en-US" sz="1400" b="1"/>
          </a:p>
          <a:p>
            <a:pPr algn="ctr"/>
            <a:r>
              <a:rPr lang="en-US" sz="1400" b="1"/>
              <a:t>NGOs </a:t>
            </a:r>
          </a:p>
          <a:p>
            <a:pPr algn="ctr"/>
            <a:endParaRPr lang="en-GB" sz="1400" b="1"/>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139700"/>
            <a:ext cx="8424863" cy="850900"/>
          </a:xfrm>
          <a:prstGeom prst="rect">
            <a:avLst/>
          </a:prstGeom>
          <a:noFill/>
          <a:ln w="9525">
            <a:noFill/>
            <a:miter lim="800000"/>
            <a:headEnd/>
            <a:tailEnd/>
          </a:ln>
          <a:effectLst>
            <a:outerShdw dist="28398" dir="1593903" algn="ctr" rotWithShape="0">
              <a:srgbClr val="FF0000"/>
            </a:outerShdw>
          </a:effectLst>
        </p:spPr>
        <p:txBody>
          <a:bodyPr anchor="ctr"/>
          <a:lstStyle/>
          <a:p>
            <a:pPr algn="ctr">
              <a:defRPr/>
            </a:pPr>
            <a:r>
              <a:rPr lang="en-US" sz="2800" dirty="0">
                <a:latin typeface="Bookman Old Style" pitchFamily="18" charset="0"/>
                <a:ea typeface="ＭＳ Ｐゴシック" pitchFamily="16" charset="-128"/>
              </a:rPr>
              <a:t> </a:t>
            </a:r>
            <a:r>
              <a:rPr lang="en-US" sz="2800" b="1" dirty="0">
                <a:latin typeface="Bookman Old Style" pitchFamily="18" charset="0"/>
                <a:ea typeface="ＭＳ Ｐゴシック" pitchFamily="16" charset="-128"/>
              </a:rPr>
              <a:t>UNMIL Civil-Military Coordination Scheme </a:t>
            </a:r>
            <a:endParaRPr lang="en-US" sz="2800" b="1" dirty="0">
              <a:latin typeface="Garamond" pitchFamily="18" charset="0"/>
              <a:ea typeface="ＭＳ Ｐゴシック" pitchFamily="16" charset="-128"/>
            </a:endParaRPr>
          </a:p>
        </p:txBody>
      </p:sp>
      <p:sp>
        <p:nvSpPr>
          <p:cNvPr id="24579" name="Oval 3"/>
          <p:cNvSpPr>
            <a:spLocks noChangeArrowheads="1"/>
          </p:cNvSpPr>
          <p:nvPr/>
        </p:nvSpPr>
        <p:spPr bwMode="auto">
          <a:xfrm>
            <a:off x="1582738" y="1052513"/>
            <a:ext cx="1511300" cy="1439862"/>
          </a:xfrm>
          <a:prstGeom prst="ellipse">
            <a:avLst/>
          </a:prstGeom>
          <a:solidFill>
            <a:srgbClr val="3399FF"/>
          </a:solidFill>
          <a:ln w="9525">
            <a:solidFill>
              <a:schemeClr val="tx1"/>
            </a:solidFill>
            <a:round/>
            <a:headEnd/>
            <a:tailEnd/>
          </a:ln>
          <a:effectLst>
            <a:prstShdw prst="shdw13" dist="53882" dir="13500000">
              <a:schemeClr val="bg2">
                <a:alpha val="50000"/>
              </a:schemeClr>
            </a:prstShdw>
          </a:effectLst>
        </p:spPr>
        <p:txBody>
          <a:bodyPr wrap="none" anchor="ctr"/>
          <a:lstStyle/>
          <a:p>
            <a:pPr algn="ctr"/>
            <a:r>
              <a:rPr lang="en-US" sz="1800" b="1"/>
              <a:t>UN </a:t>
            </a:r>
          </a:p>
          <a:p>
            <a:pPr algn="ctr"/>
            <a:r>
              <a:rPr lang="en-US" sz="1800" b="1"/>
              <a:t>AGENCIES</a:t>
            </a:r>
          </a:p>
          <a:p>
            <a:pPr algn="ctr"/>
            <a:endParaRPr lang="en-GB" sz="1800" b="1"/>
          </a:p>
        </p:txBody>
      </p:sp>
      <p:grpSp>
        <p:nvGrpSpPr>
          <p:cNvPr id="2" name="Group 4"/>
          <p:cNvGrpSpPr>
            <a:grpSpLocks/>
          </p:cNvGrpSpPr>
          <p:nvPr/>
        </p:nvGrpSpPr>
        <p:grpSpPr bwMode="auto">
          <a:xfrm>
            <a:off x="1617663" y="1106488"/>
            <a:ext cx="1439862" cy="1328737"/>
            <a:chOff x="1020" y="717"/>
            <a:chExt cx="907" cy="837"/>
          </a:xfrm>
        </p:grpSpPr>
        <p:sp>
          <p:nvSpPr>
            <p:cNvPr id="24613" name="Oval 5" descr="UN LOGO PIC"/>
            <p:cNvSpPr>
              <a:spLocks noChangeArrowheads="1"/>
            </p:cNvSpPr>
            <p:nvPr/>
          </p:nvSpPr>
          <p:spPr bwMode="auto">
            <a:xfrm>
              <a:off x="1020" y="717"/>
              <a:ext cx="907" cy="837"/>
            </a:xfrm>
            <a:prstGeom prst="ellipse">
              <a:avLst/>
            </a:prstGeom>
            <a:blipFill dpi="0" rotWithShape="1">
              <a:blip r:embed="rId3" cstate="print"/>
              <a:srcRect/>
              <a:stretch>
                <a:fillRect/>
              </a:stretch>
            </a:blipFill>
            <a:ln w="38100">
              <a:solidFill>
                <a:srgbClr val="0033CC"/>
              </a:solidFill>
              <a:round/>
              <a:headEnd/>
              <a:tailEnd/>
            </a:ln>
          </p:spPr>
          <p:txBody>
            <a:bodyPr wrap="none" anchor="ctr"/>
            <a:lstStyle/>
            <a:p>
              <a:endParaRPr lang="en-GB"/>
            </a:p>
          </p:txBody>
        </p:sp>
        <p:sp>
          <p:nvSpPr>
            <p:cNvPr id="24614" name="WordArt 6"/>
            <p:cNvSpPr>
              <a:spLocks noChangeArrowheads="1" noChangeShapeType="1" noTextEdit="1"/>
            </p:cNvSpPr>
            <p:nvPr/>
          </p:nvSpPr>
          <p:spPr bwMode="auto">
            <a:xfrm>
              <a:off x="1156" y="898"/>
              <a:ext cx="680" cy="40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0000FF"/>
                  </a:solidFill>
                  <a:latin typeface="Arial Black"/>
                </a:rPr>
                <a:t>UN</a:t>
              </a:r>
            </a:p>
            <a:p>
              <a:pPr algn="ctr"/>
              <a:r>
                <a:rPr lang="en-US" sz="3600" b="1" kern="10">
                  <a:ln w="9525">
                    <a:solidFill>
                      <a:srgbClr val="FFFF00"/>
                    </a:solidFill>
                    <a:round/>
                    <a:headEnd/>
                    <a:tailEnd/>
                  </a:ln>
                  <a:solidFill>
                    <a:srgbClr val="0000FF"/>
                  </a:solidFill>
                  <a:latin typeface="Arial Black"/>
                </a:rPr>
                <a:t>AGENCIES</a:t>
              </a:r>
            </a:p>
          </p:txBody>
        </p:sp>
      </p:grpSp>
      <p:sp>
        <p:nvSpPr>
          <p:cNvPr id="24581" name="Oval 7"/>
          <p:cNvSpPr>
            <a:spLocks noChangeArrowheads="1"/>
          </p:cNvSpPr>
          <p:nvPr/>
        </p:nvSpPr>
        <p:spPr bwMode="auto">
          <a:xfrm>
            <a:off x="3506788" y="3248025"/>
            <a:ext cx="936625" cy="865188"/>
          </a:xfrm>
          <a:prstGeom prst="ellipse">
            <a:avLst/>
          </a:prstGeom>
          <a:solidFill>
            <a:srgbClr val="009900"/>
          </a:solidFill>
          <a:ln w="9525">
            <a:solidFill>
              <a:schemeClr val="tx1"/>
            </a:solidFill>
            <a:round/>
            <a:headEnd/>
            <a:tailEnd/>
          </a:ln>
        </p:spPr>
        <p:txBody>
          <a:bodyPr wrap="none" anchor="ctr"/>
          <a:lstStyle/>
          <a:p>
            <a:pPr algn="ctr"/>
            <a:r>
              <a:rPr lang="en-US" sz="1400" b="1">
                <a:solidFill>
                  <a:srgbClr val="FFFF00"/>
                </a:solidFill>
              </a:rPr>
              <a:t>G5 CIMIC/</a:t>
            </a:r>
          </a:p>
          <a:p>
            <a:pPr algn="ctr"/>
            <a:r>
              <a:rPr lang="en-US" sz="1400" b="1">
                <a:solidFill>
                  <a:srgbClr val="FFFF00"/>
                </a:solidFill>
              </a:rPr>
              <a:t>SECT LO</a:t>
            </a:r>
            <a:endParaRPr lang="en-GB" sz="1400" b="1">
              <a:solidFill>
                <a:srgbClr val="FFFF00"/>
              </a:solidFill>
            </a:endParaRPr>
          </a:p>
        </p:txBody>
      </p:sp>
      <p:sp>
        <p:nvSpPr>
          <p:cNvPr id="160776" name="Oval 8"/>
          <p:cNvSpPr>
            <a:spLocks noChangeArrowheads="1"/>
          </p:cNvSpPr>
          <p:nvPr/>
        </p:nvSpPr>
        <p:spPr bwMode="auto">
          <a:xfrm>
            <a:off x="1509713" y="2889250"/>
            <a:ext cx="1657350" cy="1582738"/>
          </a:xfrm>
          <a:prstGeom prst="ellipse">
            <a:avLst/>
          </a:prstGeom>
          <a:solidFill>
            <a:srgbClr val="0099FF"/>
          </a:solidFill>
          <a:ln w="9525">
            <a:solidFill>
              <a:schemeClr val="tx1"/>
            </a:solidFill>
            <a:round/>
            <a:headEnd/>
            <a:tailEnd/>
          </a:ln>
          <a:effectLst/>
        </p:spPr>
        <p:txBody>
          <a:bodyPr wrap="none" anchor="ctr"/>
          <a:lstStyle/>
          <a:p>
            <a:pPr algn="ctr">
              <a:lnSpc>
                <a:spcPct val="40000"/>
              </a:lnSpc>
              <a:defRPr/>
            </a:pPr>
            <a:endParaRPr lang="en-US" sz="1400" b="1" dirty="0">
              <a:solidFill>
                <a:srgbClr val="FFFF00"/>
              </a:solidFill>
              <a:latin typeface="Arial" charset="0"/>
              <a:ea typeface="ＭＳ Ｐゴシック" pitchFamily="16" charset="-128"/>
            </a:endParaRPr>
          </a:p>
          <a:p>
            <a:pPr algn="ctr">
              <a:defRPr/>
            </a:pPr>
            <a:r>
              <a:rPr lang="en-US" sz="1800" b="1" dirty="0">
                <a:solidFill>
                  <a:srgbClr val="FFFF00"/>
                </a:solidFill>
                <a:effectLst>
                  <a:outerShdw blurRad="38100" dist="38100" dir="2700000" algn="tl">
                    <a:srgbClr val="000000"/>
                  </a:outerShdw>
                </a:effectLst>
                <a:latin typeface="Arial" charset="0"/>
                <a:ea typeface="ＭＳ Ｐゴシック" pitchFamily="16" charset="-128"/>
              </a:rPr>
              <a:t>O/SRSG</a:t>
            </a:r>
          </a:p>
          <a:p>
            <a:pPr algn="ctr">
              <a:defRPr/>
            </a:pPr>
            <a:r>
              <a:rPr lang="en-US" sz="1800" b="1" dirty="0">
                <a:solidFill>
                  <a:srgbClr val="FFFF00"/>
                </a:solidFill>
                <a:effectLst>
                  <a:outerShdw blurRad="38100" dist="38100" dir="2700000" algn="tl">
                    <a:srgbClr val="000000"/>
                  </a:outerShdw>
                </a:effectLst>
                <a:latin typeface="Arial" charset="0"/>
                <a:ea typeface="ＭＳ Ｐゴシック" pitchFamily="16" charset="-128"/>
              </a:rPr>
              <a:t>DSRSGs</a:t>
            </a:r>
          </a:p>
          <a:p>
            <a:pPr algn="ctr">
              <a:defRPr/>
            </a:pPr>
            <a:r>
              <a:rPr lang="en-US" sz="1800" b="1" dirty="0">
                <a:solidFill>
                  <a:srgbClr val="FFFF00"/>
                </a:solidFill>
                <a:effectLst>
                  <a:outerShdw blurRad="38100" dist="38100" dir="2700000" algn="tl">
                    <a:srgbClr val="000000"/>
                  </a:outerShdw>
                </a:effectLst>
                <a:latin typeface="Arial" charset="0"/>
                <a:ea typeface="ＭＳ Ｐゴシック" pitchFamily="16" charset="-128"/>
              </a:rPr>
              <a:t>UNCT</a:t>
            </a:r>
          </a:p>
          <a:p>
            <a:pPr algn="ctr">
              <a:lnSpc>
                <a:spcPct val="0"/>
              </a:lnSpc>
              <a:defRPr/>
            </a:pPr>
            <a:endParaRPr lang="en-GB" sz="1800" b="1" dirty="0">
              <a:solidFill>
                <a:srgbClr val="FFFF00"/>
              </a:solidFill>
              <a:effectLst>
                <a:outerShdw blurRad="38100" dist="38100" dir="2700000" algn="tl">
                  <a:srgbClr val="000000"/>
                </a:outerShdw>
              </a:effectLst>
              <a:latin typeface="Arial" charset="0"/>
              <a:ea typeface="ＭＳ Ｐゴシック" pitchFamily="16" charset="-128"/>
            </a:endParaRPr>
          </a:p>
        </p:txBody>
      </p:sp>
      <p:sp>
        <p:nvSpPr>
          <p:cNvPr id="24583" name="Oval 9"/>
          <p:cNvSpPr>
            <a:spLocks noChangeArrowheads="1"/>
          </p:cNvSpPr>
          <p:nvPr/>
        </p:nvSpPr>
        <p:spPr bwMode="auto">
          <a:xfrm>
            <a:off x="4730750" y="3248025"/>
            <a:ext cx="936625" cy="865188"/>
          </a:xfrm>
          <a:prstGeom prst="ellipse">
            <a:avLst/>
          </a:prstGeom>
          <a:solidFill>
            <a:srgbClr val="009900"/>
          </a:solidFill>
          <a:ln w="9525">
            <a:solidFill>
              <a:schemeClr val="tx1"/>
            </a:solidFill>
            <a:round/>
            <a:headEnd/>
            <a:tailEnd/>
          </a:ln>
        </p:spPr>
        <p:txBody>
          <a:bodyPr wrap="none" anchor="ctr"/>
          <a:lstStyle/>
          <a:p>
            <a:pPr algn="ctr"/>
            <a:r>
              <a:rPr lang="en-US" sz="1400" b="1">
                <a:solidFill>
                  <a:srgbClr val="FFFF00"/>
                </a:solidFill>
              </a:rPr>
              <a:t>SECT </a:t>
            </a:r>
          </a:p>
          <a:p>
            <a:pPr algn="ctr"/>
            <a:r>
              <a:rPr lang="en-US" sz="1400" b="1">
                <a:solidFill>
                  <a:srgbClr val="FFFF00"/>
                </a:solidFill>
              </a:rPr>
              <a:t>CIMIC</a:t>
            </a:r>
            <a:endParaRPr lang="en-GB" sz="1400" b="1">
              <a:solidFill>
                <a:srgbClr val="FFFF00"/>
              </a:solidFill>
            </a:endParaRPr>
          </a:p>
        </p:txBody>
      </p:sp>
      <p:sp>
        <p:nvSpPr>
          <p:cNvPr id="24584" name="Oval 10"/>
          <p:cNvSpPr>
            <a:spLocks noChangeArrowheads="1"/>
          </p:cNvSpPr>
          <p:nvPr/>
        </p:nvSpPr>
        <p:spPr bwMode="auto">
          <a:xfrm>
            <a:off x="223838" y="3248025"/>
            <a:ext cx="936625" cy="865188"/>
          </a:xfrm>
          <a:prstGeom prst="ellipse">
            <a:avLst/>
          </a:prstGeom>
          <a:solidFill>
            <a:srgbClr val="FFFF00"/>
          </a:solidFill>
          <a:ln w="19050">
            <a:solidFill>
              <a:schemeClr val="tx1"/>
            </a:solidFill>
            <a:round/>
            <a:headEnd/>
            <a:tailEnd/>
          </a:ln>
        </p:spPr>
        <p:txBody>
          <a:bodyPr wrap="none" anchor="ctr"/>
          <a:lstStyle/>
          <a:p>
            <a:pPr algn="ctr"/>
            <a:endParaRPr lang="en-US" sz="1400" b="1"/>
          </a:p>
          <a:p>
            <a:pPr algn="ctr"/>
            <a:r>
              <a:rPr lang="en-US" sz="1400" b="1"/>
              <a:t>NGOs </a:t>
            </a:r>
          </a:p>
          <a:p>
            <a:pPr algn="ctr"/>
            <a:endParaRPr lang="en-GB" sz="1400" b="1"/>
          </a:p>
        </p:txBody>
      </p:sp>
      <p:sp>
        <p:nvSpPr>
          <p:cNvPr id="24585" name="Oval 11"/>
          <p:cNvSpPr>
            <a:spLocks noChangeArrowheads="1"/>
          </p:cNvSpPr>
          <p:nvPr/>
        </p:nvSpPr>
        <p:spPr bwMode="auto">
          <a:xfrm>
            <a:off x="7956550" y="3248025"/>
            <a:ext cx="936625" cy="865188"/>
          </a:xfrm>
          <a:prstGeom prst="ellipse">
            <a:avLst/>
          </a:prstGeom>
          <a:solidFill>
            <a:srgbClr val="FFFF00"/>
          </a:solidFill>
          <a:ln w="19050">
            <a:solidFill>
              <a:schemeClr val="tx1"/>
            </a:solidFill>
            <a:round/>
            <a:headEnd/>
            <a:tailEnd/>
          </a:ln>
        </p:spPr>
        <p:txBody>
          <a:bodyPr wrap="none" anchor="ctr"/>
          <a:lstStyle/>
          <a:p>
            <a:pPr algn="ctr"/>
            <a:endParaRPr lang="en-US" sz="1400" b="1"/>
          </a:p>
          <a:p>
            <a:pPr algn="ctr"/>
            <a:r>
              <a:rPr lang="en-US" sz="1400" b="1"/>
              <a:t>NGOs </a:t>
            </a:r>
          </a:p>
          <a:p>
            <a:pPr algn="ctr"/>
            <a:endParaRPr lang="en-GB" sz="1400" b="1"/>
          </a:p>
        </p:txBody>
      </p:sp>
      <p:sp>
        <p:nvSpPr>
          <p:cNvPr id="24586" name="Oval 12"/>
          <p:cNvSpPr>
            <a:spLocks noChangeArrowheads="1"/>
          </p:cNvSpPr>
          <p:nvPr/>
        </p:nvSpPr>
        <p:spPr bwMode="auto">
          <a:xfrm>
            <a:off x="1690688" y="4940300"/>
            <a:ext cx="1296987" cy="1223963"/>
          </a:xfrm>
          <a:prstGeom prst="ellipse">
            <a:avLst/>
          </a:prstGeom>
          <a:solidFill>
            <a:schemeClr val="accent1"/>
          </a:solidFill>
          <a:ln w="9525">
            <a:solidFill>
              <a:schemeClr val="tx1"/>
            </a:solidFill>
            <a:round/>
            <a:headEnd/>
            <a:tailEnd/>
          </a:ln>
        </p:spPr>
        <p:txBody>
          <a:bodyPr wrap="none" anchor="ctr"/>
          <a:lstStyle/>
          <a:p>
            <a:pPr algn="ctr"/>
            <a:r>
              <a:rPr lang="en-US" sz="3600"/>
              <a:t>GoL</a:t>
            </a:r>
            <a:endParaRPr lang="en-GB" sz="3600"/>
          </a:p>
        </p:txBody>
      </p:sp>
      <p:sp>
        <p:nvSpPr>
          <p:cNvPr id="24587" name="Oval 13"/>
          <p:cNvSpPr>
            <a:spLocks noChangeArrowheads="1"/>
          </p:cNvSpPr>
          <p:nvPr/>
        </p:nvSpPr>
        <p:spPr bwMode="auto">
          <a:xfrm>
            <a:off x="4787900" y="4579938"/>
            <a:ext cx="936625" cy="865187"/>
          </a:xfrm>
          <a:prstGeom prst="ellipse">
            <a:avLst/>
          </a:prstGeom>
          <a:solidFill>
            <a:srgbClr val="009900"/>
          </a:solidFill>
          <a:ln w="9525">
            <a:solidFill>
              <a:schemeClr val="tx1"/>
            </a:solidFill>
            <a:round/>
            <a:headEnd/>
            <a:tailEnd/>
          </a:ln>
        </p:spPr>
        <p:txBody>
          <a:bodyPr wrap="none" anchor="ctr"/>
          <a:lstStyle/>
          <a:p>
            <a:pPr algn="ctr"/>
            <a:r>
              <a:rPr lang="en-US" sz="1400" b="1">
                <a:solidFill>
                  <a:srgbClr val="FFFF00"/>
                </a:solidFill>
              </a:rPr>
              <a:t>UNIT </a:t>
            </a:r>
          </a:p>
          <a:p>
            <a:pPr algn="ctr"/>
            <a:r>
              <a:rPr lang="en-US" sz="1400" b="1">
                <a:solidFill>
                  <a:srgbClr val="FFFF00"/>
                </a:solidFill>
              </a:rPr>
              <a:t>CIMIC</a:t>
            </a:r>
            <a:endParaRPr lang="en-GB" sz="1400" b="1">
              <a:solidFill>
                <a:srgbClr val="FFFF00"/>
              </a:solidFill>
            </a:endParaRPr>
          </a:p>
        </p:txBody>
      </p:sp>
      <p:sp>
        <p:nvSpPr>
          <p:cNvPr id="24588" name="Line 14"/>
          <p:cNvSpPr>
            <a:spLocks noChangeShapeType="1"/>
          </p:cNvSpPr>
          <p:nvPr/>
        </p:nvSpPr>
        <p:spPr bwMode="auto">
          <a:xfrm>
            <a:off x="2335213" y="2492375"/>
            <a:ext cx="6350" cy="433388"/>
          </a:xfrm>
          <a:prstGeom prst="line">
            <a:avLst/>
          </a:prstGeom>
          <a:noFill/>
          <a:ln w="38100">
            <a:solidFill>
              <a:schemeClr val="tx1"/>
            </a:solidFill>
            <a:prstDash val="sysDot"/>
            <a:round/>
            <a:headEnd/>
            <a:tailEnd/>
          </a:ln>
        </p:spPr>
        <p:txBody>
          <a:bodyPr/>
          <a:lstStyle/>
          <a:p>
            <a:endParaRPr lang="en-US"/>
          </a:p>
        </p:txBody>
      </p:sp>
      <p:sp>
        <p:nvSpPr>
          <p:cNvPr id="160783" name="Oval 15"/>
          <p:cNvSpPr>
            <a:spLocks noChangeArrowheads="1"/>
          </p:cNvSpPr>
          <p:nvPr/>
        </p:nvSpPr>
        <p:spPr bwMode="auto">
          <a:xfrm>
            <a:off x="5967413" y="2889250"/>
            <a:ext cx="1657350" cy="1582738"/>
          </a:xfrm>
          <a:prstGeom prst="ellipse">
            <a:avLst/>
          </a:prstGeom>
          <a:solidFill>
            <a:srgbClr val="0099FF"/>
          </a:solidFill>
          <a:ln w="9525">
            <a:solidFill>
              <a:schemeClr val="tx1"/>
            </a:solidFill>
            <a:round/>
            <a:headEnd/>
            <a:tailEnd/>
          </a:ln>
          <a:effectLst/>
        </p:spPr>
        <p:txBody>
          <a:bodyPr wrap="none" anchor="ctr"/>
          <a:lstStyle/>
          <a:p>
            <a:pPr algn="ctr">
              <a:lnSpc>
                <a:spcPct val="40000"/>
              </a:lnSpc>
              <a:defRPr/>
            </a:pPr>
            <a:r>
              <a:rPr lang="en-US" sz="1800" b="1">
                <a:solidFill>
                  <a:srgbClr val="FFFF66"/>
                </a:solidFill>
                <a:effectLst>
                  <a:outerShdw blurRad="38100" dist="38100" dir="2700000" algn="tl">
                    <a:srgbClr val="000000"/>
                  </a:outerShdw>
                </a:effectLst>
                <a:latin typeface="Arial" charset="0"/>
                <a:ea typeface="ＭＳ Ｐゴシック" pitchFamily="16" charset="-128"/>
              </a:rPr>
              <a:t>HoFO</a:t>
            </a:r>
          </a:p>
          <a:p>
            <a:pPr algn="ctr">
              <a:defRPr/>
            </a:pPr>
            <a:r>
              <a:rPr lang="en-US" sz="1800" b="1">
                <a:solidFill>
                  <a:srgbClr val="FFFF66"/>
                </a:solidFill>
                <a:effectLst>
                  <a:outerShdw blurRad="38100" dist="38100" dir="2700000" algn="tl">
                    <a:srgbClr val="000000"/>
                  </a:outerShdw>
                </a:effectLst>
                <a:latin typeface="Arial" charset="0"/>
                <a:ea typeface="ＭＳ Ｐゴシック" pitchFamily="16" charset="-128"/>
              </a:rPr>
              <a:t>CST</a:t>
            </a:r>
          </a:p>
          <a:p>
            <a:pPr algn="ctr">
              <a:defRPr/>
            </a:pPr>
            <a:r>
              <a:rPr lang="en-US" sz="1400" b="1">
                <a:solidFill>
                  <a:srgbClr val="FFFF66"/>
                </a:solidFill>
                <a:effectLst>
                  <a:outerShdw blurRad="38100" dist="38100" dir="2700000" algn="tl">
                    <a:srgbClr val="000000"/>
                  </a:outerShdw>
                </a:effectLst>
                <a:latin typeface="Arial" charset="0"/>
                <a:ea typeface="ＭＳ Ｐゴシック" pitchFamily="16" charset="-128"/>
              </a:rPr>
              <a:t>UNPOL ADVISOR</a:t>
            </a:r>
          </a:p>
          <a:p>
            <a:pPr algn="ctr">
              <a:lnSpc>
                <a:spcPct val="0"/>
              </a:lnSpc>
              <a:defRPr/>
            </a:pPr>
            <a:endParaRPr lang="en-GB" sz="1800" b="1">
              <a:solidFill>
                <a:srgbClr val="FFFF66"/>
              </a:solidFill>
              <a:effectLst>
                <a:outerShdw blurRad="38100" dist="38100" dir="2700000" algn="tl">
                  <a:srgbClr val="000000"/>
                </a:outerShdw>
              </a:effectLst>
              <a:latin typeface="Arial" charset="0"/>
              <a:ea typeface="ＭＳ Ｐゴシック" pitchFamily="16" charset="-128"/>
            </a:endParaRPr>
          </a:p>
        </p:txBody>
      </p:sp>
      <p:sp>
        <p:nvSpPr>
          <p:cNvPr id="24590" name="Line 16"/>
          <p:cNvSpPr>
            <a:spLocks noChangeShapeType="1"/>
          </p:cNvSpPr>
          <p:nvPr/>
        </p:nvSpPr>
        <p:spPr bwMode="auto">
          <a:xfrm>
            <a:off x="1189038" y="3681413"/>
            <a:ext cx="287337" cy="0"/>
          </a:xfrm>
          <a:prstGeom prst="line">
            <a:avLst/>
          </a:prstGeom>
          <a:noFill/>
          <a:ln w="57150">
            <a:solidFill>
              <a:schemeClr val="tx1"/>
            </a:solidFill>
            <a:prstDash val="sysDot"/>
            <a:round/>
            <a:headEnd/>
            <a:tailEnd/>
          </a:ln>
        </p:spPr>
        <p:txBody>
          <a:bodyPr/>
          <a:lstStyle/>
          <a:p>
            <a:endParaRPr lang="en-US"/>
          </a:p>
        </p:txBody>
      </p:sp>
      <p:sp>
        <p:nvSpPr>
          <p:cNvPr id="24591" name="Line 17"/>
          <p:cNvSpPr>
            <a:spLocks noChangeShapeType="1"/>
          </p:cNvSpPr>
          <p:nvPr/>
        </p:nvSpPr>
        <p:spPr bwMode="auto">
          <a:xfrm>
            <a:off x="4443413" y="3681413"/>
            <a:ext cx="287337" cy="0"/>
          </a:xfrm>
          <a:prstGeom prst="line">
            <a:avLst/>
          </a:prstGeom>
          <a:noFill/>
          <a:ln w="63500">
            <a:solidFill>
              <a:schemeClr val="tx1"/>
            </a:solidFill>
            <a:prstDash val="sysDot"/>
            <a:round/>
            <a:headEnd/>
            <a:tailEnd/>
          </a:ln>
        </p:spPr>
        <p:txBody>
          <a:bodyPr/>
          <a:lstStyle/>
          <a:p>
            <a:endParaRPr lang="en-US"/>
          </a:p>
        </p:txBody>
      </p:sp>
      <p:sp>
        <p:nvSpPr>
          <p:cNvPr id="24592" name="Line 18"/>
          <p:cNvSpPr>
            <a:spLocks noChangeShapeType="1"/>
          </p:cNvSpPr>
          <p:nvPr/>
        </p:nvSpPr>
        <p:spPr bwMode="auto">
          <a:xfrm>
            <a:off x="5667375" y="3681413"/>
            <a:ext cx="287338" cy="0"/>
          </a:xfrm>
          <a:prstGeom prst="line">
            <a:avLst/>
          </a:prstGeom>
          <a:noFill/>
          <a:ln w="63500">
            <a:solidFill>
              <a:schemeClr val="tx1"/>
            </a:solidFill>
            <a:prstDash val="sysDot"/>
            <a:round/>
            <a:headEnd/>
            <a:tailEnd/>
          </a:ln>
        </p:spPr>
        <p:txBody>
          <a:bodyPr/>
          <a:lstStyle/>
          <a:p>
            <a:endParaRPr lang="en-US"/>
          </a:p>
        </p:txBody>
      </p:sp>
      <p:sp>
        <p:nvSpPr>
          <p:cNvPr id="24593" name="Line 19"/>
          <p:cNvSpPr>
            <a:spLocks noChangeShapeType="1"/>
          </p:cNvSpPr>
          <p:nvPr/>
        </p:nvSpPr>
        <p:spPr bwMode="auto">
          <a:xfrm>
            <a:off x="7610475" y="3681413"/>
            <a:ext cx="360363" cy="0"/>
          </a:xfrm>
          <a:prstGeom prst="line">
            <a:avLst/>
          </a:prstGeom>
          <a:noFill/>
          <a:ln w="38100">
            <a:solidFill>
              <a:schemeClr val="tx1"/>
            </a:solidFill>
            <a:prstDash val="sysDot"/>
            <a:round/>
            <a:headEnd/>
            <a:tailEnd/>
          </a:ln>
        </p:spPr>
        <p:txBody>
          <a:bodyPr/>
          <a:lstStyle/>
          <a:p>
            <a:endParaRPr lang="en-US"/>
          </a:p>
        </p:txBody>
      </p:sp>
      <p:sp>
        <p:nvSpPr>
          <p:cNvPr id="24594" name="Line 20"/>
          <p:cNvSpPr>
            <a:spLocks noChangeShapeType="1"/>
          </p:cNvSpPr>
          <p:nvPr/>
        </p:nvSpPr>
        <p:spPr bwMode="auto">
          <a:xfrm>
            <a:off x="5219700" y="4149725"/>
            <a:ext cx="0" cy="431800"/>
          </a:xfrm>
          <a:prstGeom prst="line">
            <a:avLst/>
          </a:prstGeom>
          <a:noFill/>
          <a:ln w="38100">
            <a:solidFill>
              <a:schemeClr val="tx1"/>
            </a:solidFill>
            <a:prstDash val="sysDot"/>
            <a:round/>
            <a:headEnd/>
            <a:tailEnd/>
          </a:ln>
        </p:spPr>
        <p:txBody>
          <a:bodyPr/>
          <a:lstStyle/>
          <a:p>
            <a:endParaRPr lang="en-US"/>
          </a:p>
        </p:txBody>
      </p:sp>
      <p:sp>
        <p:nvSpPr>
          <p:cNvPr id="24595" name="Line 21"/>
          <p:cNvSpPr>
            <a:spLocks noChangeShapeType="1"/>
          </p:cNvSpPr>
          <p:nvPr/>
        </p:nvSpPr>
        <p:spPr bwMode="auto">
          <a:xfrm>
            <a:off x="2338388" y="4506913"/>
            <a:ext cx="0" cy="431800"/>
          </a:xfrm>
          <a:prstGeom prst="line">
            <a:avLst/>
          </a:prstGeom>
          <a:noFill/>
          <a:ln w="38100">
            <a:solidFill>
              <a:schemeClr val="tx1"/>
            </a:solidFill>
            <a:prstDash val="sysDot"/>
            <a:round/>
            <a:headEnd/>
            <a:tailEnd/>
          </a:ln>
        </p:spPr>
        <p:txBody>
          <a:bodyPr/>
          <a:lstStyle/>
          <a:p>
            <a:endParaRPr lang="en-US"/>
          </a:p>
        </p:txBody>
      </p:sp>
      <p:sp>
        <p:nvSpPr>
          <p:cNvPr id="24596" name="Oval 22"/>
          <p:cNvSpPr>
            <a:spLocks noChangeArrowheads="1"/>
          </p:cNvSpPr>
          <p:nvPr/>
        </p:nvSpPr>
        <p:spPr bwMode="auto">
          <a:xfrm>
            <a:off x="6148388" y="4913313"/>
            <a:ext cx="1296987" cy="1252537"/>
          </a:xfrm>
          <a:prstGeom prst="ellipse">
            <a:avLst/>
          </a:prstGeom>
          <a:noFill/>
          <a:ln w="9525">
            <a:solidFill>
              <a:schemeClr val="tx1"/>
            </a:solidFill>
            <a:round/>
            <a:headEnd/>
            <a:tailEnd/>
          </a:ln>
        </p:spPr>
        <p:txBody>
          <a:bodyPr wrap="none" anchor="ctr"/>
          <a:lstStyle/>
          <a:p>
            <a:pPr algn="ctr"/>
            <a:endParaRPr lang="en-GB"/>
          </a:p>
        </p:txBody>
      </p:sp>
      <p:sp>
        <p:nvSpPr>
          <p:cNvPr id="24597" name="Line 23"/>
          <p:cNvSpPr>
            <a:spLocks noChangeShapeType="1"/>
          </p:cNvSpPr>
          <p:nvPr/>
        </p:nvSpPr>
        <p:spPr bwMode="auto">
          <a:xfrm>
            <a:off x="6796088" y="4511675"/>
            <a:ext cx="0" cy="431800"/>
          </a:xfrm>
          <a:prstGeom prst="line">
            <a:avLst/>
          </a:prstGeom>
          <a:noFill/>
          <a:ln w="38100">
            <a:solidFill>
              <a:schemeClr val="tx1"/>
            </a:solidFill>
            <a:prstDash val="sysDot"/>
            <a:round/>
            <a:headEnd/>
            <a:tailEnd/>
          </a:ln>
        </p:spPr>
        <p:txBody>
          <a:bodyPr/>
          <a:lstStyle/>
          <a:p>
            <a:endParaRPr lang="en-US"/>
          </a:p>
        </p:txBody>
      </p:sp>
      <p:sp>
        <p:nvSpPr>
          <p:cNvPr id="24598" name="Line 24"/>
          <p:cNvSpPr>
            <a:spLocks noChangeShapeType="1"/>
          </p:cNvSpPr>
          <p:nvPr/>
        </p:nvSpPr>
        <p:spPr bwMode="auto">
          <a:xfrm>
            <a:off x="3149600" y="3676650"/>
            <a:ext cx="377825" cy="9525"/>
          </a:xfrm>
          <a:prstGeom prst="line">
            <a:avLst/>
          </a:prstGeom>
          <a:noFill/>
          <a:ln w="63500">
            <a:solidFill>
              <a:schemeClr val="tx1"/>
            </a:solidFill>
            <a:prstDash val="sysDot"/>
            <a:round/>
            <a:headEnd/>
            <a:tailEnd/>
          </a:ln>
        </p:spPr>
        <p:txBody>
          <a:bodyPr/>
          <a:lstStyle/>
          <a:p>
            <a:endParaRPr lang="en-US"/>
          </a:p>
        </p:txBody>
      </p:sp>
      <p:sp>
        <p:nvSpPr>
          <p:cNvPr id="24599" name="Line 25"/>
          <p:cNvSpPr>
            <a:spLocks noChangeShapeType="1"/>
          </p:cNvSpPr>
          <p:nvPr/>
        </p:nvSpPr>
        <p:spPr bwMode="auto">
          <a:xfrm>
            <a:off x="6786563" y="2420938"/>
            <a:ext cx="19050" cy="431800"/>
          </a:xfrm>
          <a:prstGeom prst="line">
            <a:avLst/>
          </a:prstGeom>
          <a:noFill/>
          <a:ln w="38100">
            <a:solidFill>
              <a:schemeClr val="tx1"/>
            </a:solidFill>
            <a:prstDash val="sysDot"/>
            <a:round/>
            <a:headEnd/>
            <a:tailEnd/>
          </a:ln>
        </p:spPr>
        <p:txBody>
          <a:bodyPr/>
          <a:lstStyle/>
          <a:p>
            <a:endParaRPr lang="en-US"/>
          </a:p>
        </p:txBody>
      </p:sp>
      <p:sp>
        <p:nvSpPr>
          <p:cNvPr id="24600" name="Oval 26" descr="Picture1"/>
          <p:cNvSpPr>
            <a:spLocks noChangeArrowheads="1"/>
          </p:cNvSpPr>
          <p:nvPr/>
        </p:nvSpPr>
        <p:spPr bwMode="auto">
          <a:xfrm>
            <a:off x="1655763" y="4941888"/>
            <a:ext cx="1366837" cy="1223962"/>
          </a:xfrm>
          <a:prstGeom prst="ellipse">
            <a:avLst/>
          </a:prstGeom>
          <a:blipFill dpi="0" rotWithShape="1">
            <a:blip r:embed="rId4" cstate="print"/>
            <a:srcRect/>
            <a:stretch>
              <a:fillRect/>
            </a:stretch>
          </a:blipFill>
          <a:ln w="38100">
            <a:solidFill>
              <a:srgbClr val="0000FF"/>
            </a:solidFill>
            <a:round/>
            <a:headEnd/>
            <a:tailEnd/>
          </a:ln>
        </p:spPr>
        <p:txBody>
          <a:bodyPr wrap="none" anchor="ctr"/>
          <a:lstStyle/>
          <a:p>
            <a:endParaRPr lang="en-GB"/>
          </a:p>
        </p:txBody>
      </p:sp>
      <p:sp>
        <p:nvSpPr>
          <p:cNvPr id="24601" name="WordArt 27"/>
          <p:cNvSpPr>
            <a:spLocks noChangeArrowheads="1" noChangeShapeType="1" noTextEdit="1"/>
          </p:cNvSpPr>
          <p:nvPr/>
        </p:nvSpPr>
        <p:spPr bwMode="auto">
          <a:xfrm>
            <a:off x="1906588" y="5300663"/>
            <a:ext cx="863600" cy="431800"/>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solidFill>
                  <a:schemeClr val="accent1"/>
                </a:solidFill>
                <a:latin typeface="Arial Black"/>
              </a:rPr>
              <a:t>GoL</a:t>
            </a:r>
          </a:p>
        </p:txBody>
      </p:sp>
      <p:grpSp>
        <p:nvGrpSpPr>
          <p:cNvPr id="3" name="Group 28"/>
          <p:cNvGrpSpPr>
            <a:grpSpLocks/>
          </p:cNvGrpSpPr>
          <p:nvPr/>
        </p:nvGrpSpPr>
        <p:grpSpPr bwMode="auto">
          <a:xfrm>
            <a:off x="6040438" y="981075"/>
            <a:ext cx="1511300" cy="1439863"/>
            <a:chOff x="3787" y="709"/>
            <a:chExt cx="952" cy="907"/>
          </a:xfrm>
        </p:grpSpPr>
        <p:sp>
          <p:nvSpPr>
            <p:cNvPr id="24609" name="Oval 29"/>
            <p:cNvSpPr>
              <a:spLocks noChangeArrowheads="1"/>
            </p:cNvSpPr>
            <p:nvPr/>
          </p:nvSpPr>
          <p:spPr bwMode="auto">
            <a:xfrm>
              <a:off x="3787" y="709"/>
              <a:ext cx="952" cy="907"/>
            </a:xfrm>
            <a:prstGeom prst="ellipse">
              <a:avLst/>
            </a:prstGeom>
            <a:solidFill>
              <a:srgbClr val="3399FF"/>
            </a:solidFill>
            <a:ln w="9525">
              <a:solidFill>
                <a:schemeClr val="tx1"/>
              </a:solidFill>
              <a:round/>
              <a:headEnd/>
              <a:tailEnd/>
            </a:ln>
            <a:effectLst>
              <a:prstShdw prst="shdw13" dist="53882" dir="13500000">
                <a:schemeClr val="bg2">
                  <a:alpha val="50000"/>
                </a:schemeClr>
              </a:prstShdw>
            </a:effectLst>
          </p:spPr>
          <p:txBody>
            <a:bodyPr wrap="none" anchor="ctr"/>
            <a:lstStyle/>
            <a:p>
              <a:pPr algn="ctr"/>
              <a:r>
                <a:rPr lang="en-US" sz="1800" b="1"/>
                <a:t>UN </a:t>
              </a:r>
            </a:p>
            <a:p>
              <a:pPr algn="ctr"/>
              <a:r>
                <a:rPr lang="en-US" sz="1800" b="1"/>
                <a:t>AGENCIES</a:t>
              </a:r>
            </a:p>
            <a:p>
              <a:pPr algn="ctr"/>
              <a:endParaRPr lang="en-GB" sz="1800" b="1"/>
            </a:p>
          </p:txBody>
        </p:sp>
        <p:grpSp>
          <p:nvGrpSpPr>
            <p:cNvPr id="4" name="Group 30"/>
            <p:cNvGrpSpPr>
              <a:grpSpLocks/>
            </p:cNvGrpSpPr>
            <p:nvPr/>
          </p:nvGrpSpPr>
          <p:grpSpPr bwMode="auto">
            <a:xfrm>
              <a:off x="3814" y="738"/>
              <a:ext cx="907" cy="837"/>
              <a:chOff x="2744" y="754"/>
              <a:chExt cx="907" cy="837"/>
            </a:xfrm>
          </p:grpSpPr>
          <p:sp>
            <p:nvSpPr>
              <p:cNvPr id="24611" name="Oval 31" descr="UN LOGO PIC"/>
              <p:cNvSpPr>
                <a:spLocks noChangeArrowheads="1"/>
              </p:cNvSpPr>
              <p:nvPr/>
            </p:nvSpPr>
            <p:spPr bwMode="auto">
              <a:xfrm>
                <a:off x="2744" y="754"/>
                <a:ext cx="907" cy="837"/>
              </a:xfrm>
              <a:prstGeom prst="ellipse">
                <a:avLst/>
              </a:prstGeom>
              <a:blipFill dpi="0" rotWithShape="1">
                <a:blip r:embed="rId3" cstate="print"/>
                <a:srcRect/>
                <a:stretch>
                  <a:fillRect/>
                </a:stretch>
              </a:blipFill>
              <a:ln w="38100">
                <a:solidFill>
                  <a:srgbClr val="0033CC"/>
                </a:solidFill>
                <a:round/>
                <a:headEnd/>
                <a:tailEnd/>
              </a:ln>
            </p:spPr>
            <p:txBody>
              <a:bodyPr wrap="none" anchor="ctr"/>
              <a:lstStyle/>
              <a:p>
                <a:endParaRPr lang="en-GB"/>
              </a:p>
            </p:txBody>
          </p:sp>
          <p:sp>
            <p:nvSpPr>
              <p:cNvPr id="24612" name="WordArt 32"/>
              <p:cNvSpPr>
                <a:spLocks noChangeArrowheads="1" noChangeShapeType="1" noTextEdit="1"/>
              </p:cNvSpPr>
              <p:nvPr/>
            </p:nvSpPr>
            <p:spPr bwMode="auto">
              <a:xfrm>
                <a:off x="2880" y="935"/>
                <a:ext cx="680" cy="40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0000FF"/>
                    </a:solidFill>
                    <a:latin typeface="Arial Black"/>
                  </a:rPr>
                  <a:t>UN</a:t>
                </a:r>
              </a:p>
              <a:p>
                <a:pPr algn="ctr"/>
                <a:r>
                  <a:rPr lang="en-US" sz="3600" b="1" kern="10">
                    <a:ln w="9525">
                      <a:solidFill>
                        <a:srgbClr val="FFFF00"/>
                      </a:solidFill>
                      <a:round/>
                      <a:headEnd/>
                      <a:tailEnd/>
                    </a:ln>
                    <a:solidFill>
                      <a:srgbClr val="0000FF"/>
                    </a:solidFill>
                    <a:latin typeface="Arial Black"/>
                  </a:rPr>
                  <a:t>AGENCIES</a:t>
                </a:r>
              </a:p>
            </p:txBody>
          </p:sp>
        </p:grpSp>
      </p:grpSp>
      <p:sp>
        <p:nvSpPr>
          <p:cNvPr id="24603" name="Oval 33" descr="Liberia Flag Picture"/>
          <p:cNvSpPr>
            <a:spLocks noChangeArrowheads="1"/>
          </p:cNvSpPr>
          <p:nvPr/>
        </p:nvSpPr>
        <p:spPr bwMode="auto">
          <a:xfrm>
            <a:off x="6148388" y="4943475"/>
            <a:ext cx="1295400" cy="1177925"/>
          </a:xfrm>
          <a:prstGeom prst="ellipse">
            <a:avLst/>
          </a:prstGeom>
          <a:blipFill dpi="0" rotWithShape="1">
            <a:blip r:embed="rId5" cstate="print"/>
            <a:srcRect/>
            <a:stretch>
              <a:fillRect/>
            </a:stretch>
          </a:blipFill>
          <a:ln w="38100">
            <a:noFill/>
            <a:round/>
            <a:headEnd/>
            <a:tailEnd/>
          </a:ln>
        </p:spPr>
        <p:txBody>
          <a:bodyPr wrap="none" anchor="ctr"/>
          <a:lstStyle/>
          <a:p>
            <a:endParaRPr lang="en-GB"/>
          </a:p>
        </p:txBody>
      </p:sp>
      <p:sp>
        <p:nvSpPr>
          <p:cNvPr id="24604" name="WordArt 34"/>
          <p:cNvSpPr>
            <a:spLocks noChangeArrowheads="1" noChangeShapeType="1" noTextEdit="1"/>
          </p:cNvSpPr>
          <p:nvPr/>
        </p:nvSpPr>
        <p:spPr bwMode="auto">
          <a:xfrm>
            <a:off x="6364288" y="5184775"/>
            <a:ext cx="863600" cy="720725"/>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chemeClr val="accent1"/>
                </a:solidFill>
                <a:latin typeface="Arial Black"/>
              </a:rPr>
              <a:t>COUNTY</a:t>
            </a:r>
          </a:p>
          <a:p>
            <a:pPr algn="ctr"/>
            <a:r>
              <a:rPr lang="en-US" sz="3600" kern="10">
                <a:ln w="12700">
                  <a:solidFill>
                    <a:srgbClr val="000000"/>
                  </a:solidFill>
                  <a:round/>
                  <a:headEnd/>
                  <a:tailEnd/>
                </a:ln>
                <a:solidFill>
                  <a:schemeClr val="accent1"/>
                </a:solidFill>
                <a:latin typeface="Arial Black"/>
              </a:rPr>
              <a:t>Govt.</a:t>
            </a:r>
          </a:p>
        </p:txBody>
      </p:sp>
      <p:sp>
        <p:nvSpPr>
          <p:cNvPr id="24605" name="Line 35"/>
          <p:cNvSpPr>
            <a:spLocks noChangeShapeType="1"/>
          </p:cNvSpPr>
          <p:nvPr/>
        </p:nvSpPr>
        <p:spPr bwMode="auto">
          <a:xfrm>
            <a:off x="179388" y="2133600"/>
            <a:ext cx="7848600" cy="0"/>
          </a:xfrm>
          <a:prstGeom prst="line">
            <a:avLst/>
          </a:prstGeom>
          <a:noFill/>
          <a:ln w="57150">
            <a:noFill/>
            <a:round/>
            <a:headEnd type="oval" w="med" len="med"/>
            <a:tailEnd type="oval" w="med" len="med"/>
          </a:ln>
        </p:spPr>
        <p:txBody>
          <a:bodyPr/>
          <a:lstStyle/>
          <a:p>
            <a:endParaRPr lang="en-US"/>
          </a:p>
        </p:txBody>
      </p:sp>
      <p:sp>
        <p:nvSpPr>
          <p:cNvPr id="37" name="TextBox 36"/>
          <p:cNvSpPr txBox="1"/>
          <p:nvPr/>
        </p:nvSpPr>
        <p:spPr>
          <a:xfrm>
            <a:off x="2362200" y="2408169"/>
            <a:ext cx="1904999" cy="461665"/>
          </a:xfrm>
          <a:prstGeom prst="rect">
            <a:avLst/>
          </a:prstGeom>
          <a:noFill/>
        </p:spPr>
        <p:txBody>
          <a:bodyPr>
            <a:spAutoFit/>
          </a:bodyPr>
          <a:lstStyle/>
          <a:p>
            <a:pP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16" charset="-128"/>
              </a:rPr>
              <a:t>Operational</a:t>
            </a:r>
            <a:endParaRPr lang="en-GB"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a typeface="ＭＳ Ｐゴシック" pitchFamily="16" charset="-128"/>
            </a:endParaRPr>
          </a:p>
        </p:txBody>
      </p:sp>
      <p:sp>
        <p:nvSpPr>
          <p:cNvPr id="38" name="TextBox 37"/>
          <p:cNvSpPr txBox="1"/>
          <p:nvPr/>
        </p:nvSpPr>
        <p:spPr>
          <a:xfrm>
            <a:off x="5357793" y="2408169"/>
            <a:ext cx="1424007" cy="400110"/>
          </a:xfrm>
          <a:prstGeom prst="rect">
            <a:avLst/>
          </a:prstGeom>
          <a:noFill/>
        </p:spPr>
        <p:txBody>
          <a:bodyPr>
            <a:spAutoFit/>
          </a:bodyPr>
          <a:lstStyle/>
          <a:p>
            <a:pP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16" charset="-128"/>
              </a:rPr>
              <a:t>Tactical</a:t>
            </a:r>
            <a:endParaRPr lang="en-GB"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ea typeface="ＭＳ Ｐゴシック" pitchFamily="16" charset="-128"/>
            </a:endParaRPr>
          </a:p>
        </p:txBody>
      </p:sp>
      <p:sp>
        <p:nvSpPr>
          <p:cNvPr id="39" name="Left-Right Arrow 38"/>
          <p:cNvSpPr/>
          <p:nvPr/>
        </p:nvSpPr>
        <p:spPr>
          <a:xfrm flipV="1">
            <a:off x="4205288" y="2333625"/>
            <a:ext cx="1204912" cy="620713"/>
          </a:xfrm>
          <a:prstGeom prst="leftRightArrow">
            <a:avLst/>
          </a:prstGeom>
          <a:gradFill>
            <a:gsLst>
              <a:gs pos="0">
                <a:srgbClr val="FF3399"/>
              </a:gs>
              <a:gs pos="25000">
                <a:srgbClr val="FF6633"/>
              </a:gs>
              <a:gs pos="50000">
                <a:srgbClr val="FFFF00"/>
              </a:gs>
              <a:gs pos="75000">
                <a:srgbClr val="01A78F"/>
              </a:gs>
              <a:gs pos="100000">
                <a:srgbClr val="3366FF"/>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0" y="1143000"/>
            <a:ext cx="9144000" cy="4572000"/>
          </a:xfrm>
        </p:spPr>
        <p:txBody>
          <a:bodyPr/>
          <a:lstStyle/>
          <a:p>
            <a:pPr marL="508000" indent="-450850" eaLnBrk="1" hangingPunct="1">
              <a:lnSpc>
                <a:spcPct val="80000"/>
              </a:lnSpc>
              <a:buFont typeface="Wingdings" pitchFamily="2" charset="2"/>
              <a:buChar char="ü"/>
            </a:pPr>
            <a:r>
              <a:rPr lang="en-US" sz="2400" b="1" dirty="0" smtClean="0"/>
              <a:t>UNMIL Force CIMIC Directive, 15 June 2009 (Version 2) – Base Directive plus Annexes:</a:t>
            </a:r>
          </a:p>
          <a:p>
            <a:pPr lvl="3" eaLnBrk="1" hangingPunct="1">
              <a:lnSpc>
                <a:spcPct val="80000"/>
              </a:lnSpc>
              <a:buFont typeface="Wingdings" pitchFamily="2" charset="2"/>
              <a:buChar char="§"/>
            </a:pPr>
            <a:r>
              <a:rPr lang="en-US" sz="1800" b="1" dirty="0" smtClean="0"/>
              <a:t>A – Terms of Reference</a:t>
            </a:r>
          </a:p>
          <a:p>
            <a:pPr lvl="3" eaLnBrk="1" hangingPunct="1">
              <a:lnSpc>
                <a:spcPct val="80000"/>
              </a:lnSpc>
              <a:buFont typeface="Wingdings" pitchFamily="2" charset="2"/>
              <a:buChar char="§"/>
            </a:pPr>
            <a:r>
              <a:rPr lang="en-US" sz="1800" b="1" dirty="0" smtClean="0"/>
              <a:t>B – Assessments</a:t>
            </a:r>
          </a:p>
          <a:p>
            <a:pPr lvl="3" eaLnBrk="1" hangingPunct="1">
              <a:lnSpc>
                <a:spcPct val="80000"/>
              </a:lnSpc>
              <a:buFont typeface="Wingdings" pitchFamily="2" charset="2"/>
              <a:buChar char="§"/>
            </a:pPr>
            <a:r>
              <a:rPr lang="en-US" sz="1800" b="1" dirty="0" smtClean="0"/>
              <a:t>C – Project Management</a:t>
            </a:r>
          </a:p>
          <a:p>
            <a:pPr lvl="3" eaLnBrk="1" hangingPunct="1">
              <a:lnSpc>
                <a:spcPct val="80000"/>
              </a:lnSpc>
              <a:buFont typeface="Wingdings" pitchFamily="2" charset="2"/>
              <a:buChar char="§"/>
            </a:pPr>
            <a:r>
              <a:rPr lang="en-US" sz="1800" b="1" dirty="0" smtClean="0"/>
              <a:t>D – CIMIC and Public Information</a:t>
            </a:r>
          </a:p>
          <a:p>
            <a:pPr lvl="3" eaLnBrk="1" hangingPunct="1">
              <a:lnSpc>
                <a:spcPct val="80000"/>
              </a:lnSpc>
              <a:buFont typeface="Wingdings" pitchFamily="2" charset="2"/>
              <a:buChar char="§"/>
            </a:pPr>
            <a:r>
              <a:rPr lang="en-US" sz="1800" b="1" dirty="0" smtClean="0"/>
              <a:t>E – CIMIC Education and Training</a:t>
            </a:r>
          </a:p>
          <a:p>
            <a:pPr lvl="1" eaLnBrk="1" hangingPunct="1">
              <a:lnSpc>
                <a:spcPct val="80000"/>
              </a:lnSpc>
              <a:buFont typeface="Wingdings" pitchFamily="2" charset="2"/>
              <a:buChar char="§"/>
            </a:pPr>
            <a:endParaRPr lang="en-US" sz="2400" b="1" dirty="0" smtClean="0"/>
          </a:p>
          <a:p>
            <a:pPr marL="508000" indent="-450850" eaLnBrk="1" hangingPunct="1">
              <a:lnSpc>
                <a:spcPct val="80000"/>
              </a:lnSpc>
              <a:buFont typeface="Wingdings" pitchFamily="2" charset="2"/>
              <a:buChar char="ü"/>
            </a:pPr>
            <a:r>
              <a:rPr lang="en-US" sz="2400" b="1" dirty="0" smtClean="0"/>
              <a:t>UNMIL CIMIC </a:t>
            </a:r>
            <a:r>
              <a:rPr lang="en-US" sz="2400" b="1" dirty="0" smtClean="0"/>
              <a:t>Course</a:t>
            </a:r>
            <a:endParaRPr lang="en-US" sz="2400" b="1" dirty="0" smtClean="0"/>
          </a:p>
          <a:p>
            <a:pPr marL="508000" indent="-450850" eaLnBrk="1" hangingPunct="1">
              <a:lnSpc>
                <a:spcPct val="80000"/>
              </a:lnSpc>
              <a:buFont typeface="Wingdings" pitchFamily="2" charset="2"/>
              <a:buChar char="ü"/>
            </a:pPr>
            <a:endParaRPr lang="en-US" sz="2400" b="1" dirty="0" smtClean="0"/>
          </a:p>
          <a:p>
            <a:pPr marL="508000" indent="-450850" eaLnBrk="1" hangingPunct="1">
              <a:lnSpc>
                <a:spcPct val="80000"/>
              </a:lnSpc>
              <a:buFont typeface="Wingdings" pitchFamily="2" charset="2"/>
              <a:buChar char="ü"/>
            </a:pPr>
            <a:r>
              <a:rPr lang="en-US" sz="2400" b="1" dirty="0" smtClean="0"/>
              <a:t>CIMIC Training of and Capacity-Building Assistance to AFL and LNP</a:t>
            </a:r>
          </a:p>
          <a:p>
            <a:pPr marL="508000" indent="-450850" eaLnBrk="1" hangingPunct="1">
              <a:lnSpc>
                <a:spcPct val="80000"/>
              </a:lnSpc>
              <a:buFont typeface="Wingdings" pitchFamily="2" charset="2"/>
              <a:buChar char="ü"/>
            </a:pPr>
            <a:endParaRPr lang="en-US" sz="2400" b="1" dirty="0" smtClean="0"/>
          </a:p>
          <a:p>
            <a:pPr marL="508000" indent="-450850" eaLnBrk="1" hangingPunct="1">
              <a:lnSpc>
                <a:spcPct val="80000"/>
              </a:lnSpc>
              <a:buFont typeface="Wingdings" pitchFamily="2" charset="2"/>
              <a:buChar char="ü"/>
            </a:pPr>
            <a:r>
              <a:rPr lang="en-US" sz="2400" b="1" dirty="0" smtClean="0"/>
              <a:t>Support to Civil-Military Dialogue </a:t>
            </a:r>
          </a:p>
          <a:p>
            <a:pPr marL="508000" indent="-450850" eaLnBrk="1" hangingPunct="1">
              <a:lnSpc>
                <a:spcPct val="80000"/>
              </a:lnSpc>
              <a:buFontTx/>
              <a:buNone/>
            </a:pPr>
            <a:endParaRPr lang="en-US" sz="2400" b="1" dirty="0" smtClean="0"/>
          </a:p>
        </p:txBody>
      </p:sp>
      <p:sp>
        <p:nvSpPr>
          <p:cNvPr id="4" name="Title 1"/>
          <p:cNvSpPr txBox="1">
            <a:spLocks/>
          </p:cNvSpPr>
          <p:nvPr/>
        </p:nvSpPr>
        <p:spPr bwMode="auto">
          <a:xfrm>
            <a:off x="228600" y="285750"/>
            <a:ext cx="8686800" cy="781050"/>
          </a:xfrm>
          <a:prstGeom prst="rect">
            <a:avLst/>
          </a:prstGeom>
          <a:noFill/>
          <a:ln w="9525">
            <a:noFill/>
            <a:miter lim="800000"/>
            <a:headEnd/>
            <a:tailEnd/>
          </a:ln>
        </p:spPr>
        <p:txBody>
          <a:bodyPr anchor="ctr"/>
          <a:lstStyle/>
          <a:p>
            <a:pPr algn="ctr">
              <a:defRPr/>
            </a:pPr>
            <a:r>
              <a:rPr lang="en-US" sz="2800" b="1" dirty="0">
                <a:effectLst>
                  <a:outerShdw blurRad="38100" dist="38100" dir="2700000" algn="tl">
                    <a:srgbClr val="C0C0C0"/>
                  </a:outerShdw>
                </a:effectLst>
                <a:latin typeface="Bookman Old Style" pitchFamily="18" charset="0"/>
                <a:ea typeface="ＭＳ Ｐゴシック" pitchFamily="16" charset="-128"/>
              </a:rPr>
              <a:t>Major CIMIC Initiatives: Operational Level</a:t>
            </a:r>
            <a:endParaRPr lang="en-GB" sz="2800" b="1" dirty="0">
              <a:effectLst>
                <a:outerShdw blurRad="38100" dist="38100" dir="2700000" algn="tl">
                  <a:srgbClr val="C0C0C0"/>
                </a:outerShdw>
              </a:effectLst>
              <a:latin typeface="Bookman Old Style" pitchFamily="18" charset="0"/>
              <a:ea typeface="ＭＳ Ｐゴシック" pitchFamily="16" charset="-128"/>
            </a:endParaRPr>
          </a:p>
        </p:txBody>
      </p:sp>
      <p:pic>
        <p:nvPicPr>
          <p:cNvPr id="25604" name="Picture 2" descr="F:\Photos\Personal Photos\UNMIL - Liberia\Chief CIMIC at MILOBs Meeting.JPG"/>
          <p:cNvPicPr>
            <a:picLocks noChangeAspect="1" noChangeArrowheads="1"/>
          </p:cNvPicPr>
          <p:nvPr/>
        </p:nvPicPr>
        <p:blipFill>
          <a:blip r:embed="rId3" cstate="print"/>
          <a:srcRect/>
          <a:stretch>
            <a:fillRect/>
          </a:stretch>
        </p:blipFill>
        <p:spPr bwMode="auto">
          <a:xfrm>
            <a:off x="6400800" y="4724400"/>
            <a:ext cx="2590800" cy="194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0" y="1412875"/>
            <a:ext cx="9144000" cy="2701925"/>
          </a:xfrm>
        </p:spPr>
        <p:txBody>
          <a:bodyPr/>
          <a:lstStyle/>
          <a:p>
            <a:pPr marL="508000" indent="-450850" eaLnBrk="1" hangingPunct="1">
              <a:lnSpc>
                <a:spcPct val="90000"/>
              </a:lnSpc>
              <a:buFont typeface="Wingdings" pitchFamily="2" charset="2"/>
              <a:buChar char="ü"/>
            </a:pPr>
            <a:r>
              <a:rPr lang="en-US" sz="2000" b="1" smtClean="0"/>
              <a:t>Force assistance to AFL training and capacity building as well as gradual transition of security missions to GoL lead</a:t>
            </a:r>
          </a:p>
          <a:p>
            <a:pPr marL="508000" indent="-450850" eaLnBrk="1" hangingPunct="1">
              <a:lnSpc>
                <a:spcPct val="90000"/>
              </a:lnSpc>
              <a:buFont typeface="Wingdings" pitchFamily="2" charset="2"/>
              <a:buChar char="ü"/>
            </a:pPr>
            <a:endParaRPr lang="en-US" sz="2000" b="1" smtClean="0"/>
          </a:p>
          <a:p>
            <a:pPr marL="508000" indent="-450850" eaLnBrk="1" hangingPunct="1">
              <a:lnSpc>
                <a:spcPct val="90000"/>
              </a:lnSpc>
              <a:buFont typeface="Wingdings" pitchFamily="2" charset="2"/>
              <a:buChar char="ü"/>
            </a:pPr>
            <a:r>
              <a:rPr lang="en-US" sz="2000" b="1" smtClean="0"/>
              <a:t>AFL and LNP CIMIC capacity-building:  participation in UNMIL CIMIC courses and involvement in community-based projects</a:t>
            </a:r>
          </a:p>
          <a:p>
            <a:pPr marL="508000" indent="-450850" eaLnBrk="1" hangingPunct="1">
              <a:lnSpc>
                <a:spcPct val="90000"/>
              </a:lnSpc>
              <a:buFont typeface="Wingdings" pitchFamily="2" charset="2"/>
              <a:buChar char="ü"/>
            </a:pPr>
            <a:endParaRPr lang="en-US" sz="2000" b="1" smtClean="0"/>
          </a:p>
          <a:p>
            <a:pPr marL="508000" indent="-450850" eaLnBrk="1" hangingPunct="1">
              <a:lnSpc>
                <a:spcPct val="90000"/>
              </a:lnSpc>
              <a:buFont typeface="Wingdings" pitchFamily="2" charset="2"/>
              <a:buChar char="ü"/>
            </a:pPr>
            <a:r>
              <a:rPr lang="en-US" sz="2000" b="1" smtClean="0"/>
              <a:t>Assistance to development of “Center for Civil-Military Relations” and other civil society initiatives</a:t>
            </a:r>
          </a:p>
          <a:p>
            <a:pPr marL="508000" indent="-450850" eaLnBrk="1" hangingPunct="1">
              <a:lnSpc>
                <a:spcPct val="90000"/>
              </a:lnSpc>
              <a:buFontTx/>
              <a:buNone/>
            </a:pPr>
            <a:endParaRPr lang="en-US" sz="2000" b="1" smtClean="0"/>
          </a:p>
        </p:txBody>
      </p:sp>
      <p:sp>
        <p:nvSpPr>
          <p:cNvPr id="4" name="Title 1"/>
          <p:cNvSpPr txBox="1">
            <a:spLocks/>
          </p:cNvSpPr>
          <p:nvPr/>
        </p:nvSpPr>
        <p:spPr bwMode="auto">
          <a:xfrm>
            <a:off x="1285875" y="0"/>
            <a:ext cx="7667625" cy="781050"/>
          </a:xfrm>
          <a:prstGeom prst="rect">
            <a:avLst/>
          </a:prstGeom>
          <a:noFill/>
          <a:ln w="9525">
            <a:noFill/>
            <a:miter lim="800000"/>
            <a:headEnd/>
            <a:tailEnd/>
          </a:ln>
        </p:spPr>
        <p:txBody>
          <a:bodyPr anchor="ctr"/>
          <a:lstStyle/>
          <a:p>
            <a:pPr algn="ctr">
              <a:defRPr/>
            </a:pPr>
            <a:r>
              <a:rPr lang="en-US" sz="3200" b="1" kern="0" dirty="0">
                <a:effectLst>
                  <a:outerShdw blurRad="38100" dist="38100" dir="2700000" algn="tl">
                    <a:srgbClr val="000000">
                      <a:alpha val="43137"/>
                    </a:srgbClr>
                  </a:outerShdw>
                </a:effectLst>
                <a:latin typeface="Bookman Old Style" pitchFamily="18" charset="0"/>
                <a:ea typeface="+mj-ea"/>
                <a:cs typeface="+mj-cs"/>
              </a:rPr>
              <a:t>Major Initiatives – Pillar I</a:t>
            </a:r>
            <a:endParaRPr lang="en-GB" sz="3200" b="1" kern="0" dirty="0">
              <a:effectLst>
                <a:outerShdw blurRad="38100" dist="38100" dir="2700000" algn="tl">
                  <a:srgbClr val="000000">
                    <a:alpha val="43137"/>
                  </a:srgbClr>
                </a:outerShdw>
              </a:effectLst>
              <a:latin typeface="Bookman Old Style" pitchFamily="18" charset="0"/>
              <a:ea typeface="+mj-ea"/>
              <a:cs typeface="+mj-cs"/>
            </a:endParaRPr>
          </a:p>
        </p:txBody>
      </p:sp>
      <p:pic>
        <p:nvPicPr>
          <p:cNvPr id="26628" name="Picture 1" descr="C:\Documents and Settings\mgill\Desktop\Bailey Bridge Project\Bailey Bridge project 026.jpg"/>
          <p:cNvPicPr>
            <a:picLocks noChangeAspect="1" noChangeArrowheads="1"/>
          </p:cNvPicPr>
          <p:nvPr/>
        </p:nvPicPr>
        <p:blipFill>
          <a:blip r:embed="rId3" cstate="print"/>
          <a:srcRect b="13034"/>
          <a:stretch>
            <a:fillRect/>
          </a:stretch>
        </p:blipFill>
        <p:spPr bwMode="auto">
          <a:xfrm>
            <a:off x="2755900" y="4049713"/>
            <a:ext cx="3810000" cy="2482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6"/>
          <p:cNvPicPr>
            <a:picLocks noChangeAspect="1" noChangeArrowheads="1"/>
          </p:cNvPicPr>
          <p:nvPr/>
        </p:nvPicPr>
        <p:blipFill>
          <a:blip r:embed="rId3" cstate="print"/>
          <a:srcRect/>
          <a:stretch>
            <a:fillRect/>
          </a:stretch>
        </p:blipFill>
        <p:spPr bwMode="auto">
          <a:xfrm>
            <a:off x="914400" y="3757613"/>
            <a:ext cx="4087813" cy="2508250"/>
          </a:xfrm>
          <a:prstGeom prst="rect">
            <a:avLst/>
          </a:prstGeom>
          <a:noFill/>
          <a:ln w="9525">
            <a:noFill/>
            <a:miter lim="800000"/>
            <a:headEnd/>
            <a:tailEnd/>
          </a:ln>
        </p:spPr>
      </p:pic>
      <p:sp>
        <p:nvSpPr>
          <p:cNvPr id="27651" name="Rectangle 3"/>
          <p:cNvSpPr>
            <a:spLocks noGrp="1" noChangeArrowheads="1"/>
          </p:cNvSpPr>
          <p:nvPr>
            <p:ph type="body" idx="4294967295"/>
          </p:nvPr>
        </p:nvSpPr>
        <p:spPr>
          <a:xfrm>
            <a:off x="0" y="1446213"/>
            <a:ext cx="9144000" cy="2363787"/>
          </a:xfrm>
        </p:spPr>
        <p:txBody>
          <a:bodyPr/>
          <a:lstStyle/>
          <a:p>
            <a:pPr marL="508000" indent="-450850" eaLnBrk="1" hangingPunct="1">
              <a:lnSpc>
                <a:spcPct val="90000"/>
              </a:lnSpc>
              <a:buFont typeface="Wingdings" pitchFamily="2" charset="2"/>
              <a:buChar char="ü"/>
            </a:pPr>
            <a:r>
              <a:rPr lang="en-US" sz="1800" b="1" smtClean="0"/>
              <a:t>Vocational training, with greater linkages to small business and micro financing opportunities – over 4,000 trained during drawdown so far</a:t>
            </a:r>
          </a:p>
          <a:p>
            <a:pPr marL="508000" indent="-450850" eaLnBrk="1" hangingPunct="1">
              <a:lnSpc>
                <a:spcPct val="90000"/>
              </a:lnSpc>
              <a:buFont typeface="Wingdings" pitchFamily="2" charset="2"/>
              <a:buChar char="ü"/>
            </a:pPr>
            <a:endParaRPr lang="en-US" sz="1800" b="1" smtClean="0"/>
          </a:p>
          <a:p>
            <a:pPr marL="508000" indent="-450850" eaLnBrk="1" hangingPunct="1">
              <a:lnSpc>
                <a:spcPct val="90000"/>
              </a:lnSpc>
              <a:buFont typeface="Wingdings" pitchFamily="2" charset="2"/>
              <a:buChar char="ü"/>
            </a:pPr>
            <a:r>
              <a:rPr lang="en-US" sz="1800" b="1" smtClean="0"/>
              <a:t>Agricultural training farms – Bong, Lofa, and Nimba Counties involving more than 600 ex-combatants, et al.</a:t>
            </a:r>
          </a:p>
          <a:p>
            <a:pPr marL="508000" indent="-450850" eaLnBrk="1" hangingPunct="1">
              <a:lnSpc>
                <a:spcPct val="90000"/>
              </a:lnSpc>
              <a:buFont typeface="Wingdings" pitchFamily="2" charset="2"/>
              <a:buChar char="ü"/>
            </a:pPr>
            <a:endParaRPr lang="en-US" sz="1800" b="1" smtClean="0"/>
          </a:p>
          <a:p>
            <a:pPr marL="508000" indent="-450850" eaLnBrk="1" hangingPunct="1">
              <a:lnSpc>
                <a:spcPct val="90000"/>
              </a:lnSpc>
              <a:buFont typeface="Wingdings" pitchFamily="2" charset="2"/>
              <a:buChar char="ü"/>
            </a:pPr>
            <a:r>
              <a:rPr lang="en-US" sz="1800" b="1" smtClean="0"/>
              <a:t>“Ideal Village” by BANBATT 14 as a model for support to UNDP “Millenium Villages”</a:t>
            </a:r>
          </a:p>
          <a:p>
            <a:pPr marL="508000" indent="-450850" eaLnBrk="1" hangingPunct="1">
              <a:lnSpc>
                <a:spcPct val="90000"/>
              </a:lnSpc>
              <a:buFontTx/>
              <a:buNone/>
            </a:pPr>
            <a:endParaRPr lang="en-US" sz="1800" b="1" smtClean="0"/>
          </a:p>
        </p:txBody>
      </p:sp>
      <p:sp>
        <p:nvSpPr>
          <p:cNvPr id="4" name="Title 1"/>
          <p:cNvSpPr txBox="1">
            <a:spLocks/>
          </p:cNvSpPr>
          <p:nvPr/>
        </p:nvSpPr>
        <p:spPr bwMode="auto">
          <a:xfrm>
            <a:off x="920750" y="-76200"/>
            <a:ext cx="8032750" cy="781050"/>
          </a:xfrm>
          <a:prstGeom prst="rect">
            <a:avLst/>
          </a:prstGeom>
          <a:noFill/>
          <a:ln w="9525">
            <a:noFill/>
            <a:miter lim="800000"/>
            <a:headEnd/>
            <a:tailEnd/>
          </a:ln>
        </p:spPr>
        <p:txBody>
          <a:bodyPr anchor="ctr"/>
          <a:lstStyle/>
          <a:p>
            <a:pPr algn="ctr">
              <a:defRPr/>
            </a:pPr>
            <a:r>
              <a:rPr lang="en-US" sz="3200" b="1" kern="0" dirty="0">
                <a:effectLst>
                  <a:outerShdw blurRad="38100" dist="38100" dir="2700000" algn="tl">
                    <a:srgbClr val="000000">
                      <a:alpha val="43137"/>
                    </a:srgbClr>
                  </a:outerShdw>
                </a:effectLst>
                <a:latin typeface="Bookman Old Style" pitchFamily="18" charset="0"/>
                <a:ea typeface="+mj-ea"/>
                <a:cs typeface="+mj-cs"/>
              </a:rPr>
              <a:t>Major Initiatives – Pillar II</a:t>
            </a:r>
            <a:endParaRPr lang="en-GB" sz="3200" b="1" kern="0" dirty="0">
              <a:effectLst>
                <a:outerShdw blurRad="38100" dist="38100" dir="2700000" algn="tl">
                  <a:srgbClr val="000000">
                    <a:alpha val="43137"/>
                  </a:srgbClr>
                </a:outerShdw>
              </a:effectLst>
              <a:latin typeface="Bookman Old Style" pitchFamily="18" charset="0"/>
              <a:ea typeface="+mj-ea"/>
              <a:cs typeface="+mj-cs"/>
            </a:endParaRPr>
          </a:p>
        </p:txBody>
      </p:sp>
      <p:pic>
        <p:nvPicPr>
          <p:cNvPr id="27653" name="Picture 8" descr="DSC09490"/>
          <p:cNvPicPr>
            <a:picLocks noChangeAspect="1" noChangeArrowheads="1"/>
          </p:cNvPicPr>
          <p:nvPr/>
        </p:nvPicPr>
        <p:blipFill>
          <a:blip r:embed="rId4" cstate="print"/>
          <a:srcRect/>
          <a:stretch>
            <a:fillRect/>
          </a:stretch>
        </p:blipFill>
        <p:spPr bwMode="auto">
          <a:xfrm>
            <a:off x="4973638" y="3757613"/>
            <a:ext cx="3332162" cy="249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dirty="0" smtClean="0"/>
              <a:t>From Kabul to Monrovia…</a:t>
            </a:r>
            <a:endParaRPr lang="en-US" sz="3600" b="1" dirty="0"/>
          </a:p>
        </p:txBody>
      </p:sp>
      <p:sp>
        <p:nvSpPr>
          <p:cNvPr id="3" name="Content Placeholder 2"/>
          <p:cNvSpPr>
            <a:spLocks noGrp="1"/>
          </p:cNvSpPr>
          <p:nvPr>
            <p:ph idx="1"/>
          </p:nvPr>
        </p:nvSpPr>
        <p:spPr>
          <a:xfrm>
            <a:off x="304800" y="1066800"/>
            <a:ext cx="8534400" cy="5486400"/>
          </a:xfrm>
        </p:spPr>
        <p:txBody>
          <a:bodyPr>
            <a:noAutofit/>
          </a:bodyPr>
          <a:lstStyle/>
          <a:p>
            <a:pPr>
              <a:buNone/>
            </a:pPr>
            <a:r>
              <a:rPr lang="en-US" sz="1600" dirty="0" smtClean="0"/>
              <a:t>Transferring “lessons” from Iraq-Afghanistan is problematic largely because the </a:t>
            </a:r>
            <a:r>
              <a:rPr lang="en-US" sz="1600" dirty="0"/>
              <a:t>context for such engagements is vastly </a:t>
            </a:r>
            <a:r>
              <a:rPr lang="en-US" sz="1600" dirty="0" smtClean="0"/>
              <a:t>different: “Winning </a:t>
            </a:r>
            <a:r>
              <a:rPr lang="en-US" sz="1600" dirty="0"/>
              <a:t>hearts and minds” and </a:t>
            </a:r>
            <a:r>
              <a:rPr lang="en-US" sz="1600" dirty="0" smtClean="0"/>
              <a:t>PRTs, for </a:t>
            </a:r>
            <a:r>
              <a:rPr lang="en-US" sz="1600" dirty="0"/>
              <a:t>example, </a:t>
            </a:r>
            <a:r>
              <a:rPr lang="en-US" sz="1600" dirty="0" smtClean="0"/>
              <a:t>have </a:t>
            </a:r>
            <a:r>
              <a:rPr lang="en-US" sz="1600" dirty="0"/>
              <a:t>more limited application in </a:t>
            </a:r>
            <a:r>
              <a:rPr lang="en-US" sz="1600" dirty="0" smtClean="0"/>
              <a:t>the </a:t>
            </a:r>
            <a:r>
              <a:rPr lang="en-US" sz="1600" dirty="0"/>
              <a:t>Horn of Africa and the Congo. </a:t>
            </a:r>
            <a:r>
              <a:rPr lang="en-US" sz="1600" dirty="0" smtClean="0"/>
              <a:t>Among </a:t>
            </a:r>
            <a:r>
              <a:rPr lang="en-US" sz="1600" dirty="0"/>
              <a:t>the </a:t>
            </a:r>
            <a:r>
              <a:rPr lang="en-US" sz="1600" dirty="0" smtClean="0"/>
              <a:t>contextual considerations:</a:t>
            </a:r>
          </a:p>
          <a:p>
            <a:pPr>
              <a:buNone/>
            </a:pPr>
            <a:endParaRPr lang="en-US" sz="1600" dirty="0"/>
          </a:p>
          <a:p>
            <a:r>
              <a:rPr lang="en-US" sz="1600" dirty="0"/>
              <a:t>U.S. security engagements in </a:t>
            </a:r>
            <a:r>
              <a:rPr lang="en-US" sz="1600" dirty="0" smtClean="0"/>
              <a:t>have </a:t>
            </a:r>
            <a:r>
              <a:rPr lang="en-US" sz="1600" dirty="0"/>
              <a:t>been threats-based, post-conflict, counterinsurgency-centric, and within a characteristically American </a:t>
            </a:r>
            <a:r>
              <a:rPr lang="en-US" sz="1600" i="1" dirty="0"/>
              <a:t>national security</a:t>
            </a:r>
            <a:r>
              <a:rPr lang="en-US" sz="1600" dirty="0"/>
              <a:t> </a:t>
            </a:r>
            <a:r>
              <a:rPr lang="en-US" sz="1600" dirty="0" smtClean="0"/>
              <a:t>context; </a:t>
            </a:r>
            <a:r>
              <a:rPr lang="en-US" sz="1600" dirty="0"/>
              <a:t>however, in places like Africa, which represent bulk of security and development challenges, </a:t>
            </a:r>
            <a:r>
              <a:rPr lang="en-US" sz="1600" i="1" dirty="0"/>
              <a:t>human security</a:t>
            </a:r>
            <a:r>
              <a:rPr lang="en-US" sz="1600" dirty="0"/>
              <a:t> and civil society challenges such as poverty and food security, rule-of-law and justice, governance, economic development and job creation, and public health are foremost, calling for more conflict prevention, peace (versus “stability”) operations, and comprehensive approaches. </a:t>
            </a:r>
            <a:endParaRPr lang="en-US" sz="1600" dirty="0" smtClean="0"/>
          </a:p>
          <a:p>
            <a:endParaRPr lang="en-US" sz="1600" dirty="0"/>
          </a:p>
          <a:p>
            <a:r>
              <a:rPr lang="en-US" sz="1600" dirty="0"/>
              <a:t>In Africa, the U.S. is never the lead and hardly the dominant </a:t>
            </a:r>
            <a:r>
              <a:rPr lang="en-US" sz="1600" dirty="0" smtClean="0"/>
              <a:t>player.; the </a:t>
            </a:r>
            <a:r>
              <a:rPr lang="en-US" sz="1600" dirty="0"/>
              <a:t>UN and regional organizations such as the AU and ECOWAS are, with an array of bilateral and non-state actors also shaping the outcome – the U.S. among one of many.  Security engagements are more multinational then lead-nation, guided by corresponding rule-sets and models</a:t>
            </a:r>
            <a:r>
              <a:rPr lang="en-US" sz="1600" dirty="0" smtClean="0"/>
              <a:t>.</a:t>
            </a:r>
          </a:p>
          <a:p>
            <a:endParaRPr lang="en-US" sz="1600" dirty="0"/>
          </a:p>
          <a:p>
            <a:r>
              <a:rPr lang="en-US" sz="1600" dirty="0"/>
              <a:t>Resources are more limited outside the Iraq-Afghanistan box, which has received more money in security assistance and development aid from the U.S. than Africa and Latin America together has from the whole world.  As the U.S. fiscal crisis grows, the more creative and collaborative approaches borne out of such a restraints, such as </a:t>
            </a:r>
            <a:r>
              <a:rPr lang="en-US" sz="1600" dirty="0" err="1"/>
              <a:t>microfinancing</a:t>
            </a:r>
            <a:r>
              <a:rPr lang="en-US" sz="1600" dirty="0"/>
              <a:t>, are more commonplace than the American reflex to “throw money at the problem”.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190500" y="1420813"/>
            <a:ext cx="8953500" cy="1935162"/>
          </a:xfrm>
        </p:spPr>
        <p:txBody>
          <a:bodyPr/>
          <a:lstStyle/>
          <a:p>
            <a:pPr marL="0" lvl="1" indent="0" eaLnBrk="1" hangingPunct="1">
              <a:lnSpc>
                <a:spcPct val="90000"/>
              </a:lnSpc>
              <a:buFont typeface="Wingdings" pitchFamily="2" charset="2"/>
              <a:buChar char="ü"/>
            </a:pPr>
            <a:r>
              <a:rPr lang="en-US" sz="2000" b="1" smtClean="0"/>
              <a:t> MILOB Information-sharing with County governments to build information capacity, e.g., databases</a:t>
            </a:r>
          </a:p>
          <a:p>
            <a:pPr marL="0" lvl="1" indent="0" eaLnBrk="1" hangingPunct="1">
              <a:lnSpc>
                <a:spcPct val="90000"/>
              </a:lnSpc>
              <a:buFont typeface="Wingdings" pitchFamily="2" charset="2"/>
              <a:buChar char="ü"/>
            </a:pPr>
            <a:endParaRPr lang="en-US" sz="2000" b="1" smtClean="0"/>
          </a:p>
          <a:p>
            <a:pPr marL="0" lvl="1" indent="0" eaLnBrk="1" hangingPunct="1">
              <a:lnSpc>
                <a:spcPct val="90000"/>
              </a:lnSpc>
              <a:buFont typeface="Wingdings" pitchFamily="2" charset="2"/>
              <a:buChar char="ü"/>
            </a:pPr>
            <a:r>
              <a:rPr lang="en-US" sz="2000" b="1" smtClean="0"/>
              <a:t> QIP projects to build RoL structures (police stations, courthouses, corrections facilities); five of 11 special RoL projects this year done by Force engineer assets (38 total)</a:t>
            </a:r>
          </a:p>
          <a:p>
            <a:pPr marL="0" indent="0" eaLnBrk="1" hangingPunct="1">
              <a:lnSpc>
                <a:spcPct val="90000"/>
              </a:lnSpc>
              <a:buFontTx/>
              <a:buNone/>
            </a:pPr>
            <a:endParaRPr lang="en-US" sz="2000" b="1" smtClean="0"/>
          </a:p>
          <a:p>
            <a:pPr marL="0" indent="0" eaLnBrk="1" hangingPunct="1">
              <a:lnSpc>
                <a:spcPct val="90000"/>
              </a:lnSpc>
              <a:buFontTx/>
              <a:buNone/>
            </a:pPr>
            <a:endParaRPr lang="en-US" sz="2000" b="1" smtClean="0"/>
          </a:p>
        </p:txBody>
      </p:sp>
      <p:sp>
        <p:nvSpPr>
          <p:cNvPr id="4" name="Title 1"/>
          <p:cNvSpPr txBox="1">
            <a:spLocks/>
          </p:cNvSpPr>
          <p:nvPr/>
        </p:nvSpPr>
        <p:spPr bwMode="auto">
          <a:xfrm>
            <a:off x="1030288" y="0"/>
            <a:ext cx="8113712" cy="781050"/>
          </a:xfrm>
          <a:prstGeom prst="rect">
            <a:avLst/>
          </a:prstGeom>
          <a:noFill/>
          <a:ln w="9525">
            <a:noFill/>
            <a:miter lim="800000"/>
            <a:headEnd/>
            <a:tailEnd/>
          </a:ln>
        </p:spPr>
        <p:txBody>
          <a:bodyPr anchor="ctr"/>
          <a:lstStyle/>
          <a:p>
            <a:pPr algn="ctr">
              <a:defRPr/>
            </a:pPr>
            <a:r>
              <a:rPr lang="en-US" sz="3200" b="1" kern="0" dirty="0">
                <a:effectLst>
                  <a:outerShdw blurRad="38100" dist="38100" dir="2700000" algn="tl">
                    <a:srgbClr val="000000">
                      <a:alpha val="43137"/>
                    </a:srgbClr>
                  </a:outerShdw>
                </a:effectLst>
                <a:latin typeface="Bookman Old Style" pitchFamily="18" charset="0"/>
                <a:ea typeface="+mj-ea"/>
                <a:cs typeface="+mj-cs"/>
              </a:rPr>
              <a:t>Major Initiatives – Pillar III</a:t>
            </a:r>
            <a:endParaRPr lang="en-GB" sz="3200" b="1" kern="0" dirty="0">
              <a:effectLst>
                <a:outerShdw blurRad="38100" dist="38100" dir="2700000" algn="tl">
                  <a:srgbClr val="000000">
                    <a:alpha val="43137"/>
                  </a:srgbClr>
                </a:outerShdw>
              </a:effectLst>
              <a:latin typeface="Bookman Old Style" pitchFamily="18" charset="0"/>
              <a:ea typeface="+mj-ea"/>
              <a:cs typeface="+mj-cs"/>
            </a:endParaRPr>
          </a:p>
        </p:txBody>
      </p:sp>
      <p:pic>
        <p:nvPicPr>
          <p:cNvPr id="28676" name="Picture 10" descr="DSC07240"/>
          <p:cNvPicPr>
            <a:picLocks noChangeAspect="1" noChangeArrowheads="1"/>
          </p:cNvPicPr>
          <p:nvPr/>
        </p:nvPicPr>
        <p:blipFill>
          <a:blip r:embed="rId3" cstate="print"/>
          <a:srcRect/>
          <a:stretch>
            <a:fillRect/>
          </a:stretch>
        </p:blipFill>
        <p:spPr bwMode="auto">
          <a:xfrm>
            <a:off x="555625" y="3502025"/>
            <a:ext cx="4306888" cy="2519363"/>
          </a:xfrm>
          <a:prstGeom prst="rect">
            <a:avLst/>
          </a:prstGeom>
          <a:noFill/>
          <a:ln w="9525">
            <a:noFill/>
            <a:miter lim="800000"/>
            <a:headEnd/>
            <a:tailEnd/>
          </a:ln>
        </p:spPr>
      </p:pic>
      <p:pic>
        <p:nvPicPr>
          <p:cNvPr id="28677" name="Picture 3" descr="IMG_8080"/>
          <p:cNvPicPr preferRelativeResize="0">
            <a:picLocks noChangeArrowheads="1"/>
          </p:cNvPicPr>
          <p:nvPr/>
        </p:nvPicPr>
        <p:blipFill>
          <a:blip r:embed="rId4" cstate="print"/>
          <a:srcRect/>
          <a:stretch>
            <a:fillRect/>
          </a:stretch>
        </p:blipFill>
        <p:spPr bwMode="auto">
          <a:xfrm>
            <a:off x="4352925" y="3502025"/>
            <a:ext cx="4125913" cy="2519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0" y="1420813"/>
            <a:ext cx="9144000" cy="3760787"/>
          </a:xfrm>
        </p:spPr>
        <p:txBody>
          <a:bodyPr/>
          <a:lstStyle/>
          <a:p>
            <a:pPr marL="508000" indent="-450850" eaLnBrk="1" hangingPunct="1">
              <a:lnSpc>
                <a:spcPct val="90000"/>
              </a:lnSpc>
              <a:buFont typeface="Wingdings" pitchFamily="2" charset="2"/>
              <a:buChar char="ü"/>
            </a:pPr>
            <a:r>
              <a:rPr lang="en-US" sz="1600" b="1" smtClean="0"/>
              <a:t>Medical outreaches that feature “on-the-job” training of Liberian medical staff, e.g., PAK Level II (Tubmanburg-Harper), BANMED</a:t>
            </a:r>
          </a:p>
          <a:p>
            <a:pPr marL="508000" indent="-450850" eaLnBrk="1" hangingPunct="1">
              <a:lnSpc>
                <a:spcPct val="90000"/>
              </a:lnSpc>
              <a:buFont typeface="Wingdings" pitchFamily="2" charset="2"/>
              <a:buChar char="ü"/>
            </a:pPr>
            <a:endParaRPr lang="en-US" sz="1600" b="1" smtClean="0"/>
          </a:p>
          <a:p>
            <a:pPr marL="508000" indent="-450850" eaLnBrk="1" hangingPunct="1">
              <a:lnSpc>
                <a:spcPct val="90000"/>
              </a:lnSpc>
              <a:buFont typeface="Wingdings" pitchFamily="2" charset="2"/>
              <a:buChar char="ü"/>
            </a:pPr>
            <a:r>
              <a:rPr lang="en-US" sz="1600" b="1" smtClean="0"/>
              <a:t>Security/logistics support to nearly two million immunizations</a:t>
            </a:r>
          </a:p>
          <a:p>
            <a:pPr marL="508000" indent="-450850" eaLnBrk="1" hangingPunct="1">
              <a:lnSpc>
                <a:spcPct val="90000"/>
              </a:lnSpc>
              <a:buFont typeface="Wingdings" pitchFamily="2" charset="2"/>
              <a:buChar char="ü"/>
            </a:pPr>
            <a:endParaRPr lang="en-US" sz="1600" b="1" smtClean="0"/>
          </a:p>
          <a:p>
            <a:pPr marL="508000" indent="-450850" eaLnBrk="1" hangingPunct="1">
              <a:lnSpc>
                <a:spcPct val="90000"/>
              </a:lnSpc>
              <a:buFont typeface="Wingdings" pitchFamily="2" charset="2"/>
              <a:buChar char="ü"/>
            </a:pPr>
            <a:r>
              <a:rPr lang="en-US" sz="1600" b="1" smtClean="0"/>
              <a:t>Support to MoPW-synchronized road rehabilitation projects involving multiple partners – MoPW, USAID, RRR, World Bank, Buchanan Renewables, Force Engineers, AFL , e.g., Buchanan-Greenville MSR</a:t>
            </a:r>
          </a:p>
          <a:p>
            <a:pPr marL="508000" indent="-450850" eaLnBrk="1" hangingPunct="1">
              <a:lnSpc>
                <a:spcPct val="90000"/>
              </a:lnSpc>
              <a:buFont typeface="Wingdings" pitchFamily="2" charset="2"/>
              <a:buChar char="ü"/>
            </a:pPr>
            <a:endParaRPr lang="en-US" sz="1600" b="1" smtClean="0"/>
          </a:p>
          <a:p>
            <a:pPr marL="508000" indent="-450850" eaLnBrk="1" hangingPunct="1">
              <a:lnSpc>
                <a:spcPct val="90000"/>
              </a:lnSpc>
              <a:buFont typeface="Wingdings" pitchFamily="2" charset="2"/>
              <a:buChar char="ü"/>
            </a:pPr>
            <a:r>
              <a:rPr lang="en-US" sz="1600" b="1" smtClean="0"/>
              <a:t>Security best-practices with and logistical support to NGOs</a:t>
            </a:r>
          </a:p>
          <a:p>
            <a:pPr marL="508000" indent="-450850" eaLnBrk="1" hangingPunct="1">
              <a:lnSpc>
                <a:spcPct val="90000"/>
              </a:lnSpc>
              <a:buFont typeface="Wingdings" pitchFamily="2" charset="2"/>
              <a:buChar char="ü"/>
            </a:pPr>
            <a:endParaRPr lang="en-US" sz="1600" b="1" smtClean="0"/>
          </a:p>
          <a:p>
            <a:pPr marL="508000" indent="-450850" eaLnBrk="1" hangingPunct="1">
              <a:lnSpc>
                <a:spcPct val="90000"/>
              </a:lnSpc>
              <a:buFont typeface="Wingdings" pitchFamily="2" charset="2"/>
              <a:buChar char="ü"/>
            </a:pPr>
            <a:r>
              <a:rPr lang="en-US" sz="1600" b="1" smtClean="0"/>
              <a:t>Education sector:  WAEC test distribution/security; schools donations; facilities improvements; and teaching assistance</a:t>
            </a:r>
          </a:p>
          <a:p>
            <a:pPr marL="908050" lvl="1" indent="-450850" eaLnBrk="1" hangingPunct="1">
              <a:lnSpc>
                <a:spcPct val="90000"/>
              </a:lnSpc>
              <a:buFont typeface="Wingdings" pitchFamily="2" charset="2"/>
              <a:buChar char="ü"/>
            </a:pPr>
            <a:endParaRPr lang="en-US" sz="1600" b="1" smtClean="0"/>
          </a:p>
          <a:p>
            <a:pPr marL="508000" indent="-450850" eaLnBrk="1" hangingPunct="1">
              <a:lnSpc>
                <a:spcPct val="90000"/>
              </a:lnSpc>
              <a:buFontTx/>
              <a:buNone/>
            </a:pPr>
            <a:endParaRPr lang="en-US" sz="1600" b="1" smtClean="0"/>
          </a:p>
          <a:p>
            <a:pPr marL="508000" indent="-450850" eaLnBrk="1" hangingPunct="1">
              <a:lnSpc>
                <a:spcPct val="90000"/>
              </a:lnSpc>
              <a:buFontTx/>
              <a:buNone/>
            </a:pPr>
            <a:endParaRPr lang="en-US" sz="1600" b="1" smtClean="0"/>
          </a:p>
        </p:txBody>
      </p:sp>
      <p:sp>
        <p:nvSpPr>
          <p:cNvPr id="4" name="Title 1"/>
          <p:cNvSpPr txBox="1">
            <a:spLocks/>
          </p:cNvSpPr>
          <p:nvPr/>
        </p:nvSpPr>
        <p:spPr bwMode="auto">
          <a:xfrm>
            <a:off x="1066800" y="0"/>
            <a:ext cx="8077200" cy="781050"/>
          </a:xfrm>
          <a:prstGeom prst="rect">
            <a:avLst/>
          </a:prstGeom>
          <a:noFill/>
          <a:ln w="9525">
            <a:noFill/>
            <a:miter lim="800000"/>
            <a:headEnd/>
            <a:tailEnd/>
          </a:ln>
        </p:spPr>
        <p:txBody>
          <a:bodyPr anchor="ctr"/>
          <a:lstStyle/>
          <a:p>
            <a:pPr algn="ctr">
              <a:defRPr/>
            </a:pPr>
            <a:r>
              <a:rPr lang="en-US" sz="3200" b="1" kern="0" dirty="0">
                <a:effectLst>
                  <a:outerShdw blurRad="38100" dist="38100" dir="2700000" algn="tl">
                    <a:srgbClr val="000000">
                      <a:alpha val="43137"/>
                    </a:srgbClr>
                  </a:outerShdw>
                </a:effectLst>
                <a:latin typeface="Bookman Old Style" pitchFamily="18" charset="0"/>
                <a:ea typeface="+mj-ea"/>
                <a:cs typeface="+mj-cs"/>
              </a:rPr>
              <a:t>Major Initiatives – Pillar IV</a:t>
            </a:r>
            <a:endParaRPr lang="en-GB" sz="3200" b="1" kern="0" dirty="0">
              <a:effectLst>
                <a:outerShdw blurRad="38100" dist="38100" dir="2700000" algn="tl">
                  <a:srgbClr val="000000">
                    <a:alpha val="43137"/>
                  </a:srgbClr>
                </a:outerShdw>
              </a:effectLst>
              <a:latin typeface="Bookman Old Style" pitchFamily="18" charset="0"/>
              <a:ea typeface="+mj-ea"/>
              <a:cs typeface="+mj-cs"/>
            </a:endParaRPr>
          </a:p>
        </p:txBody>
      </p:sp>
      <p:pic>
        <p:nvPicPr>
          <p:cNvPr id="29700" name="Picture 5" descr="Picture 057"/>
          <p:cNvPicPr>
            <a:picLocks noChangeAspect="1" noChangeArrowheads="1"/>
          </p:cNvPicPr>
          <p:nvPr/>
        </p:nvPicPr>
        <p:blipFill>
          <a:blip r:embed="rId3" cstate="print"/>
          <a:srcRect/>
          <a:stretch>
            <a:fillRect/>
          </a:stretch>
        </p:blipFill>
        <p:spPr bwMode="auto">
          <a:xfrm>
            <a:off x="1395413" y="4832350"/>
            <a:ext cx="3425825" cy="1919288"/>
          </a:xfrm>
          <a:prstGeom prst="rect">
            <a:avLst/>
          </a:prstGeom>
          <a:noFill/>
          <a:ln w="9525">
            <a:noFill/>
            <a:miter lim="800000"/>
            <a:headEnd/>
            <a:tailEnd/>
          </a:ln>
        </p:spPr>
      </p:pic>
      <p:pic>
        <p:nvPicPr>
          <p:cNvPr id="29701" name="Picture 9" descr="DSC00613.JPG"/>
          <p:cNvPicPr>
            <a:picLocks noChangeAspect="1" noChangeArrowheads="1"/>
          </p:cNvPicPr>
          <p:nvPr/>
        </p:nvPicPr>
        <p:blipFill>
          <a:blip r:embed="rId4" cstate="print"/>
          <a:srcRect/>
          <a:stretch>
            <a:fillRect/>
          </a:stretch>
        </p:blipFill>
        <p:spPr bwMode="auto">
          <a:xfrm>
            <a:off x="4810125" y="4835525"/>
            <a:ext cx="2938463" cy="1898650"/>
          </a:xfrm>
          <a:prstGeom prst="rect">
            <a:avLst/>
          </a:prstGeom>
          <a:noFill/>
          <a:ln w="57150">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9825" y="76200"/>
            <a:ext cx="7740650" cy="671513"/>
          </a:xfrm>
        </p:spPr>
        <p:txBody>
          <a:bodyPr/>
          <a:lstStyle/>
          <a:p>
            <a:pPr eaLnBrk="1" hangingPunct="1">
              <a:defRPr/>
            </a:pPr>
            <a:r>
              <a:rPr lang="en-US" sz="3200" b="1" dirty="0">
                <a:solidFill>
                  <a:schemeClr val="tx1"/>
                </a:solidFill>
                <a:effectLst>
                  <a:outerShdw blurRad="38100" dist="38100" dir="2700000" algn="tl">
                    <a:srgbClr val="C0C0C0"/>
                  </a:outerShdw>
                </a:effectLst>
                <a:latin typeface="Bookman Old Style" pitchFamily="18" charset="0"/>
              </a:rPr>
              <a:t>UNMIL CIMIC – Way Ahead</a:t>
            </a:r>
            <a:endParaRPr lang="en-GB" sz="3200" dirty="0">
              <a:solidFill>
                <a:schemeClr val="tx1"/>
              </a:solidFill>
            </a:endParaRPr>
          </a:p>
        </p:txBody>
      </p:sp>
      <p:sp>
        <p:nvSpPr>
          <p:cNvPr id="30723" name="Text Box 2"/>
          <p:cNvSpPr>
            <a:spLocks noGrp="1" noChangeArrowheads="1"/>
          </p:cNvSpPr>
          <p:nvPr>
            <p:ph idx="4294967295"/>
          </p:nvPr>
        </p:nvSpPr>
        <p:spPr>
          <a:xfrm>
            <a:off x="304800" y="838200"/>
            <a:ext cx="8580438" cy="5632450"/>
          </a:xfrm>
        </p:spPr>
        <p:txBody>
          <a:bodyPr>
            <a:spAutoFit/>
          </a:bodyPr>
          <a:lstStyle/>
          <a:p>
            <a:pPr eaLnBrk="1" hangingPunct="1">
              <a:spcBef>
                <a:spcPct val="50000"/>
              </a:spcBef>
            </a:pPr>
            <a:r>
              <a:rPr lang="en-US" sz="2000" b="1" smtClean="0">
                <a:cs typeface="Arial" pitchFamily="34" charset="0"/>
              </a:rPr>
              <a:t>Accelerate shift from direct action to indirect action – “civilianize” and “localize” CIMIC activities</a:t>
            </a:r>
          </a:p>
          <a:p>
            <a:pPr eaLnBrk="1" hangingPunct="1">
              <a:spcBef>
                <a:spcPct val="50000"/>
              </a:spcBef>
            </a:pPr>
            <a:endParaRPr lang="en-US" sz="2000" b="1" smtClean="0">
              <a:cs typeface="Arial" pitchFamily="34" charset="0"/>
            </a:endParaRPr>
          </a:p>
          <a:p>
            <a:pPr eaLnBrk="1" hangingPunct="1">
              <a:spcBef>
                <a:spcPct val="50000"/>
              </a:spcBef>
            </a:pPr>
            <a:r>
              <a:rPr lang="en-US" sz="2000" b="1" smtClean="0">
                <a:cs typeface="Arial" pitchFamily="34" charset="0"/>
              </a:rPr>
              <a:t>Integration of CIMIC initiatives with those led by UN agencies under UNMIL development frameworks, e.g., youth empowerment</a:t>
            </a:r>
          </a:p>
          <a:p>
            <a:pPr eaLnBrk="1" hangingPunct="1">
              <a:spcBef>
                <a:spcPct val="50000"/>
              </a:spcBef>
            </a:pPr>
            <a:endParaRPr lang="en-US" sz="2000" b="1" smtClean="0">
              <a:cs typeface="Arial" pitchFamily="34" charset="0"/>
            </a:endParaRPr>
          </a:p>
          <a:p>
            <a:pPr eaLnBrk="1" hangingPunct="1">
              <a:spcBef>
                <a:spcPct val="50000"/>
              </a:spcBef>
            </a:pPr>
            <a:r>
              <a:rPr lang="en-US" sz="2000" b="1" smtClean="0">
                <a:cs typeface="Arial" pitchFamily="34" charset="0"/>
              </a:rPr>
              <a:t>Channeling of CIMIC services through GoL entities, e.g., vocational training through youth organizations</a:t>
            </a:r>
          </a:p>
          <a:p>
            <a:pPr eaLnBrk="1" hangingPunct="1">
              <a:spcBef>
                <a:spcPct val="50000"/>
              </a:spcBef>
            </a:pPr>
            <a:endParaRPr lang="en-US" sz="2000" b="1" smtClean="0">
              <a:cs typeface="Arial" pitchFamily="34" charset="0"/>
            </a:endParaRPr>
          </a:p>
          <a:p>
            <a:pPr eaLnBrk="1" hangingPunct="1">
              <a:spcBef>
                <a:spcPct val="50000"/>
              </a:spcBef>
            </a:pPr>
            <a:r>
              <a:rPr lang="en-US" sz="2000" b="1" smtClean="0">
                <a:cs typeface="Arial" pitchFamily="34" charset="0"/>
              </a:rPr>
              <a:t>Greater concentration on youth as most dangerous threat to long-term civil stability</a:t>
            </a:r>
          </a:p>
          <a:p>
            <a:pPr eaLnBrk="1" hangingPunct="1">
              <a:spcBef>
                <a:spcPct val="50000"/>
              </a:spcBef>
            </a:pPr>
            <a:endParaRPr lang="en-US" sz="2000" b="1" smtClean="0">
              <a:cs typeface="Arial" pitchFamily="34" charset="0"/>
            </a:endParaRPr>
          </a:p>
          <a:p>
            <a:pPr eaLnBrk="1" hangingPunct="1">
              <a:spcBef>
                <a:spcPct val="50000"/>
              </a:spcBef>
            </a:pPr>
            <a:r>
              <a:rPr lang="en-US" sz="2000" b="1" smtClean="0">
                <a:cs typeface="Arial" pitchFamily="34" charset="0"/>
              </a:rPr>
              <a:t>Continue to work the Force out of jobs that should be done by the GoL, particularly internal security (in coordination with UNPOL)</a:t>
            </a:r>
            <a:endParaRPr lang="en-GB" sz="2000" b="1" smtClean="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18125" y="3032125"/>
            <a:ext cx="2730500" cy="762000"/>
          </a:xfrm>
          <a:prstGeom prst="rect">
            <a:avLst/>
          </a:prstGeom>
          <a:noFill/>
          <a:ln w="9525">
            <a:noFill/>
            <a:miter lim="800000"/>
            <a:headEnd/>
            <a:tailEnd/>
          </a:ln>
        </p:spPr>
        <p:txBody>
          <a:bodyPr wrap="none" anchor="ctr"/>
          <a:lstStyle/>
          <a:p>
            <a:endParaRPr lang="en-GB"/>
          </a:p>
        </p:txBody>
      </p:sp>
      <p:sp>
        <p:nvSpPr>
          <p:cNvPr id="114691" name="Rectangle 3"/>
          <p:cNvSpPr>
            <a:spLocks noChangeArrowheads="1"/>
          </p:cNvSpPr>
          <p:nvPr/>
        </p:nvSpPr>
        <p:spPr bwMode="auto">
          <a:xfrm>
            <a:off x="609600" y="215900"/>
            <a:ext cx="8142288" cy="1016000"/>
          </a:xfrm>
          <a:prstGeom prst="rect">
            <a:avLst/>
          </a:prstGeom>
          <a:noFill/>
          <a:ln w="9525">
            <a:noFill/>
            <a:miter lim="800000"/>
            <a:headEnd/>
            <a:tailEnd/>
          </a:ln>
          <a:effectLst/>
        </p:spPr>
        <p:txBody>
          <a:bodyPr lIns="92075" tIns="46038" rIns="92075" bIns="46038">
            <a:spAutoFit/>
          </a:bodyPr>
          <a:lstStyle/>
          <a:p>
            <a:pPr algn="ctr">
              <a:defRPr/>
            </a:pPr>
            <a:r>
              <a:rPr lang="en-US" sz="3000" b="1" dirty="0">
                <a:effectLst>
                  <a:outerShdw blurRad="38100" dist="38100" dir="2700000" algn="tl">
                    <a:srgbClr val="C0C0C0"/>
                  </a:outerShdw>
                </a:effectLst>
                <a:latin typeface="Bookman Old Style" pitchFamily="18" charset="0"/>
                <a:ea typeface="ＭＳ Ｐゴシック" pitchFamily="16" charset="-128"/>
              </a:rPr>
              <a:t>Thinking Globally, Acting Locally;</a:t>
            </a:r>
          </a:p>
          <a:p>
            <a:pPr algn="ctr">
              <a:defRPr/>
            </a:pPr>
            <a:r>
              <a:rPr lang="en-US" sz="3000" b="1" dirty="0">
                <a:effectLst>
                  <a:outerShdw blurRad="38100" dist="38100" dir="2700000" algn="tl">
                    <a:srgbClr val="C0C0C0"/>
                  </a:outerShdw>
                </a:effectLst>
                <a:latin typeface="Bookman Old Style" pitchFamily="18" charset="0"/>
                <a:ea typeface="ＭＳ Ｐゴシック" pitchFamily="16" charset="-128"/>
              </a:rPr>
              <a:t>Thinking in Time, Acting in the Present</a:t>
            </a:r>
          </a:p>
        </p:txBody>
      </p:sp>
      <p:sp>
        <p:nvSpPr>
          <p:cNvPr id="114692" name="Rectangle 4"/>
          <p:cNvSpPr>
            <a:spLocks noChangeArrowheads="1"/>
          </p:cNvSpPr>
          <p:nvPr/>
        </p:nvSpPr>
        <p:spPr bwMode="auto">
          <a:xfrm>
            <a:off x="0" y="1536700"/>
            <a:ext cx="9099550" cy="4832350"/>
          </a:xfrm>
          <a:prstGeom prst="rect">
            <a:avLst/>
          </a:prstGeom>
          <a:noFill/>
          <a:ln w="9525">
            <a:noFill/>
            <a:miter lim="800000"/>
            <a:headEnd/>
            <a:tailEnd/>
          </a:ln>
          <a:effectLst/>
        </p:spPr>
        <p:txBody>
          <a:bodyPr lIns="92075" tIns="46038" rIns="92075" bIns="46038">
            <a:spAutoFit/>
          </a:bodyPr>
          <a:lstStyle/>
          <a:p>
            <a:pPr>
              <a:buFont typeface="Arial" pitchFamily="34" charset="0"/>
              <a:buChar char="•"/>
              <a:defRPr/>
            </a:pPr>
            <a:r>
              <a:rPr lang="en-US" sz="2200" b="1" dirty="0">
                <a:latin typeface="Arial Unicode MS" pitchFamily="34" charset="-128"/>
                <a:ea typeface="ＭＳ Ｐゴシック" pitchFamily="16" charset="-128"/>
              </a:rPr>
              <a:t> It’s not about us; it’s about </a:t>
            </a:r>
            <a:r>
              <a:rPr lang="en-US" sz="2200" b="1" i="1" dirty="0">
                <a:latin typeface="Arial Unicode MS" pitchFamily="34" charset="-128"/>
                <a:ea typeface="ＭＳ Ｐゴシック" pitchFamily="16" charset="-128"/>
              </a:rPr>
              <a:t>them</a:t>
            </a:r>
          </a:p>
          <a:p>
            <a:pPr>
              <a:buClr>
                <a:schemeClr val="tx1"/>
              </a:buClr>
              <a:buFontTx/>
              <a:buChar char="•"/>
              <a:defRPr/>
            </a:pPr>
            <a:endParaRPr lang="en-US" sz="2200" b="1" dirty="0">
              <a:latin typeface="Arial Unicode MS" pitchFamily="34" charset="-128"/>
              <a:ea typeface="ＭＳ Ｐゴシック" pitchFamily="16" charset="-128"/>
            </a:endParaRPr>
          </a:p>
          <a:p>
            <a:pPr>
              <a:buFontTx/>
              <a:buChar char="•"/>
              <a:defRPr/>
            </a:pPr>
            <a:r>
              <a:rPr lang="en-US" sz="2200" b="1" dirty="0">
                <a:latin typeface="Arial Unicode MS" pitchFamily="34" charset="-128"/>
                <a:ea typeface="ＭＳ Ｐゴシック" pitchFamily="16" charset="-128"/>
              </a:rPr>
              <a:t> If you don’t understand the culture, you don’t understand the problem</a:t>
            </a:r>
          </a:p>
          <a:p>
            <a:pPr>
              <a:defRPr/>
            </a:pPr>
            <a:endParaRPr lang="en-US" sz="2200" b="1" dirty="0">
              <a:latin typeface="Arial Unicode MS" pitchFamily="34" charset="-128"/>
              <a:ea typeface="ＭＳ Ｐゴシック" pitchFamily="16" charset="-128"/>
            </a:endParaRPr>
          </a:p>
          <a:p>
            <a:pPr>
              <a:buFontTx/>
              <a:buChar char="•"/>
              <a:defRPr/>
            </a:pPr>
            <a:r>
              <a:rPr lang="en-US" sz="2200" b="1" dirty="0">
                <a:latin typeface="Arial Unicode MS" pitchFamily="34" charset="-128"/>
                <a:ea typeface="ＭＳ Ｐゴシック" pitchFamily="16" charset="-128"/>
              </a:rPr>
              <a:t> Your customer’s success is your success – that is your ticket home</a:t>
            </a:r>
          </a:p>
          <a:p>
            <a:pPr>
              <a:buFontTx/>
              <a:buChar char="•"/>
              <a:defRPr/>
            </a:pPr>
            <a:endParaRPr lang="en-US" sz="2200" b="1" dirty="0">
              <a:latin typeface="Arial Unicode MS" pitchFamily="34" charset="-128"/>
              <a:ea typeface="ＭＳ Ｐゴシック" pitchFamily="16" charset="-128"/>
            </a:endParaRPr>
          </a:p>
          <a:p>
            <a:pPr>
              <a:buFontTx/>
              <a:buChar char="•"/>
              <a:defRPr/>
            </a:pPr>
            <a:r>
              <a:rPr lang="en-US" sz="2200" b="1" dirty="0">
                <a:latin typeface="Arial Unicode MS" pitchFamily="34" charset="-128"/>
                <a:ea typeface="ＭＳ Ｐゴシック" pitchFamily="16" charset="-128"/>
              </a:rPr>
              <a:t> Focus on unity of purpose (common end state) and shared risks</a:t>
            </a:r>
          </a:p>
          <a:p>
            <a:pPr>
              <a:buFontTx/>
              <a:buChar char="•"/>
              <a:defRPr/>
            </a:pPr>
            <a:endParaRPr lang="en-US" sz="2200" b="1" dirty="0">
              <a:latin typeface="Arial Unicode MS" pitchFamily="34" charset="-128"/>
              <a:ea typeface="ＭＳ Ｐゴシック" pitchFamily="16" charset="-128"/>
            </a:endParaRPr>
          </a:p>
          <a:p>
            <a:pPr>
              <a:buFontTx/>
              <a:buChar char="•"/>
              <a:defRPr/>
            </a:pPr>
            <a:r>
              <a:rPr lang="en-US" sz="2200" b="1" dirty="0">
                <a:latin typeface="Arial Unicode MS" pitchFamily="34" charset="-128"/>
                <a:ea typeface="ＭＳ Ｐゴシック" pitchFamily="16" charset="-128"/>
              </a:rPr>
              <a:t> Knowledge is your economy; information is your currency of exchange</a:t>
            </a:r>
          </a:p>
          <a:p>
            <a:pPr>
              <a:buFontTx/>
              <a:buChar char="•"/>
              <a:defRPr/>
            </a:pPr>
            <a:endParaRPr lang="en-US" sz="2200" b="1" dirty="0">
              <a:latin typeface="Arial Unicode MS" pitchFamily="34" charset="-128"/>
              <a:ea typeface="ＭＳ Ｐゴシック" pitchFamily="16" charset="-128"/>
            </a:endParaRPr>
          </a:p>
          <a:p>
            <a:pPr>
              <a:buFontTx/>
              <a:buChar char="•"/>
              <a:defRPr/>
            </a:pPr>
            <a:r>
              <a:rPr lang="en-US" sz="2200" b="1" dirty="0">
                <a:latin typeface="Arial Unicode MS" pitchFamily="34" charset="-128"/>
                <a:ea typeface="ＭＳ Ｐゴシック" pitchFamily="16" charset="-128"/>
              </a:rPr>
              <a:t> Ask not where they want to go today – ask where they want to be tomorrow</a:t>
            </a:r>
          </a:p>
          <a:p>
            <a:pPr>
              <a:defRPr/>
            </a:pPr>
            <a:r>
              <a:rPr lang="en-US" sz="2200" b="1" dirty="0">
                <a:latin typeface="Arial Unicode MS" pitchFamily="34" charset="-128"/>
                <a:ea typeface="ＭＳ Ｐゴシック" pitchFamily="16" charset="-128"/>
              </a:rPr>
              <a:t> </a:t>
            </a:r>
          </a:p>
          <a:p>
            <a:pPr>
              <a:buFontTx/>
              <a:buChar char="•"/>
              <a:defRPr/>
            </a:pPr>
            <a:r>
              <a:rPr lang="en-US" sz="2200" b="1" dirty="0">
                <a:latin typeface="Arial Unicode MS" pitchFamily="34" charset="-128"/>
                <a:ea typeface="ＭＳ Ｐゴシック" pitchFamily="16" charset="-128"/>
              </a:rPr>
              <a:t> And, as always, manage expectations – yours and theirs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…or</a:t>
            </a:r>
            <a:r>
              <a:rPr lang="en-US" sz="3600" b="1" dirty="0"/>
              <a:t> </a:t>
            </a:r>
            <a:r>
              <a:rPr lang="en-US" sz="3600" b="1" dirty="0" smtClean="0"/>
              <a:t>from Monrovia to Kabul?</a:t>
            </a:r>
            <a:endParaRPr lang="en-US" sz="3600" b="1" dirty="0"/>
          </a:p>
        </p:txBody>
      </p:sp>
      <p:sp>
        <p:nvSpPr>
          <p:cNvPr id="3" name="Content Placeholder 2"/>
          <p:cNvSpPr>
            <a:spLocks noGrp="1"/>
          </p:cNvSpPr>
          <p:nvPr>
            <p:ph idx="1"/>
          </p:nvPr>
        </p:nvSpPr>
        <p:spPr>
          <a:xfrm>
            <a:off x="304800" y="1219200"/>
            <a:ext cx="8610600" cy="5257800"/>
          </a:xfrm>
        </p:spPr>
        <p:txBody>
          <a:bodyPr>
            <a:noAutofit/>
          </a:bodyPr>
          <a:lstStyle/>
          <a:p>
            <a:pPr>
              <a:buNone/>
            </a:pPr>
            <a:r>
              <a:rPr lang="en-US" sz="2000" dirty="0" smtClean="0"/>
              <a:t>Additionally</a:t>
            </a:r>
            <a:r>
              <a:rPr lang="en-US" sz="2000" dirty="0"/>
              <a:t>, as the U.S transitions from a “military mission to a civilian-led effort” in Iraq and prepares to undergo a similar conversion in Afghanistan, it may be helpful to examine the transition from military-intensive post-conflict peacekeeping to civilian-led peace building with the aim of preventing a return to conflict in a major multinational intervention in Africa led by the United Nations Mission in Liberia (UNMIL), perhaps the most integrative of UN field missions.  Equally important is the role of the U.S. Country Team in Liberia, which is not only working collaboratively with the Government of Liberia and UNMIL to enhance their goals common to U.S. national interests, especially security sector reform, but also with those of international partners to include China in fostering civil society and economic development.</a:t>
            </a:r>
          </a:p>
          <a:p>
            <a:pPr>
              <a:buNone/>
            </a:pPr>
            <a:r>
              <a:rPr lang="en-US" sz="2000" dirty="0"/>
              <a:t> </a:t>
            </a:r>
          </a:p>
          <a:p>
            <a:pPr>
              <a:buNone/>
            </a:pPr>
            <a:r>
              <a:rPr lang="en-US" sz="2000" dirty="0" smtClean="0"/>
              <a:t>Thus, </a:t>
            </a:r>
            <a:r>
              <a:rPr lang="en-US" sz="2000" dirty="0"/>
              <a:t>how we understand the contextualization of security interventions in the larger world beyond Iraq and Afghanistan will not only have profound and far-reaching implications for U.S. whole-of-government engagements at the theater, operational, and tactical levels in other places abroad.  It could also help us re-shape our approach to national security writ large back at home.</a:t>
            </a:r>
          </a:p>
          <a:p>
            <a:pPr>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503238" y="5984875"/>
            <a:ext cx="8229600" cy="328613"/>
          </a:xfrm>
        </p:spPr>
        <p:txBody>
          <a:bodyPr/>
          <a:lstStyle/>
          <a:p>
            <a:pPr eaLnBrk="1" hangingPunct="1">
              <a:lnSpc>
                <a:spcPct val="90000"/>
              </a:lnSpc>
              <a:buFontTx/>
              <a:buNone/>
            </a:pPr>
            <a:r>
              <a:rPr lang="en-US" sz="1200" b="1" i="1" smtClean="0">
                <a:solidFill>
                  <a:schemeClr val="bg2"/>
                </a:solidFill>
                <a:ea typeface="MS PGothic" pitchFamily="34" charset="-128"/>
              </a:rPr>
              <a:t>Source:  United Nations Peacekeeping Operations Principles and Guidelines, 2008</a:t>
            </a:r>
            <a:endParaRPr lang="en-GB" sz="1200" b="1" i="1" smtClean="0">
              <a:solidFill>
                <a:schemeClr val="bg2"/>
              </a:solidFill>
              <a:ea typeface="MS PGothic" pitchFamily="34" charset="-128"/>
            </a:endParaRPr>
          </a:p>
        </p:txBody>
      </p:sp>
      <p:pic>
        <p:nvPicPr>
          <p:cNvPr id="12291" name="Picture 4"/>
          <p:cNvPicPr>
            <a:picLocks noChangeAspect="1" noChangeArrowheads="1"/>
          </p:cNvPicPr>
          <p:nvPr/>
        </p:nvPicPr>
        <p:blipFill>
          <a:blip r:embed="rId3" cstate="print"/>
          <a:srcRect/>
          <a:stretch>
            <a:fillRect/>
          </a:stretch>
        </p:blipFill>
        <p:spPr bwMode="auto">
          <a:xfrm>
            <a:off x="468313" y="1557338"/>
            <a:ext cx="4716462" cy="1951037"/>
          </a:xfrm>
          <a:prstGeom prst="rect">
            <a:avLst/>
          </a:prstGeom>
          <a:noFill/>
          <a:ln w="9525">
            <a:noFill/>
            <a:miter lim="800000"/>
            <a:headEnd/>
            <a:tailEnd/>
          </a:ln>
        </p:spPr>
      </p:pic>
      <p:pic>
        <p:nvPicPr>
          <p:cNvPr id="12292" name="Picture 5"/>
          <p:cNvPicPr>
            <a:picLocks noChangeAspect="1" noChangeArrowheads="1"/>
          </p:cNvPicPr>
          <p:nvPr/>
        </p:nvPicPr>
        <p:blipFill>
          <a:blip r:embed="rId4" cstate="print"/>
          <a:srcRect/>
          <a:stretch>
            <a:fillRect/>
          </a:stretch>
        </p:blipFill>
        <p:spPr bwMode="auto">
          <a:xfrm>
            <a:off x="2159000" y="3608388"/>
            <a:ext cx="6369050" cy="2203450"/>
          </a:xfrm>
          <a:prstGeom prst="rect">
            <a:avLst/>
          </a:prstGeom>
          <a:noFill/>
          <a:ln w="9525">
            <a:noFill/>
            <a:miter lim="800000"/>
            <a:headEnd/>
            <a:tailEnd/>
          </a:ln>
        </p:spPr>
      </p:pic>
      <p:sp>
        <p:nvSpPr>
          <p:cNvPr id="5" name="Rectangle 7"/>
          <p:cNvSpPr>
            <a:spLocks noChangeArrowheads="1"/>
          </p:cNvSpPr>
          <p:nvPr/>
        </p:nvSpPr>
        <p:spPr bwMode="auto">
          <a:xfrm>
            <a:off x="457200" y="152400"/>
            <a:ext cx="8229600" cy="487363"/>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UNMIL IN TRANSITION</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idx="4294967295"/>
          </p:nvPr>
        </p:nvSpPr>
        <p:spPr>
          <a:xfrm>
            <a:off x="0" y="7938"/>
            <a:ext cx="9144000" cy="1187450"/>
          </a:xfrm>
        </p:spPr>
        <p:txBody>
          <a:bodyPr anchor="t"/>
          <a:lstStyle/>
          <a:p>
            <a:pPr eaLnBrk="1" hangingPunct="1">
              <a:defRPr/>
            </a:pPr>
            <a:r>
              <a:rPr lang="en-US" sz="1200" b="1" dirty="0">
                <a:solidFill>
                  <a:schemeClr val="tx1"/>
                </a:solidFill>
                <a:effectLst>
                  <a:outerShdw blurRad="38100" dist="38100" dir="2700000" algn="tl">
                    <a:srgbClr val="000000"/>
                  </a:outerShdw>
                </a:effectLst>
                <a:latin typeface="Verdana" pitchFamily="34" charset="0"/>
              </a:rPr>
              <a:t/>
            </a:r>
            <a:br>
              <a:rPr lang="en-US" sz="1200" b="1" dirty="0">
                <a:solidFill>
                  <a:schemeClr val="tx1"/>
                </a:solidFill>
                <a:effectLst>
                  <a:outerShdw blurRad="38100" dist="38100" dir="2700000" algn="tl">
                    <a:srgbClr val="000000"/>
                  </a:outerShdw>
                </a:effectLst>
                <a:latin typeface="Verdana" pitchFamily="34" charset="0"/>
              </a:rPr>
            </a:br>
            <a:r>
              <a:rPr lang="en-US" sz="2400" b="1" dirty="0">
                <a:solidFill>
                  <a:schemeClr val="tx1"/>
                </a:solidFill>
                <a:effectLst>
                  <a:outerShdw blurRad="38100" dist="38100" dir="2700000" algn="tl">
                    <a:srgbClr val="000000"/>
                  </a:outerShdw>
                </a:effectLst>
              </a:rPr>
              <a:t>TROOP CONTRIBUTING COUNTRIES</a:t>
            </a:r>
          </a:p>
        </p:txBody>
      </p:sp>
      <p:sp>
        <p:nvSpPr>
          <p:cNvPr id="13315" name="Rectangle 3"/>
          <p:cNvSpPr>
            <a:spLocks noGrp="1" noChangeArrowheads="1"/>
          </p:cNvSpPr>
          <p:nvPr>
            <p:ph type="body" sz="half" idx="4294967295"/>
          </p:nvPr>
        </p:nvSpPr>
        <p:spPr>
          <a:xfrm>
            <a:off x="457200" y="1676400"/>
            <a:ext cx="4038600" cy="4525963"/>
          </a:xfrm>
        </p:spPr>
        <p:txBody>
          <a:bodyPr/>
          <a:lstStyle/>
          <a:p>
            <a:pPr eaLnBrk="1" hangingPunct="1"/>
            <a:endParaRPr lang="en-US" sz="2800" smtClean="0"/>
          </a:p>
          <a:p>
            <a:pPr eaLnBrk="1" hangingPunct="1"/>
            <a:endParaRPr lang="en-US" sz="2800" smtClean="0"/>
          </a:p>
          <a:p>
            <a:pPr eaLnBrk="1" hangingPunct="1"/>
            <a:endParaRPr lang="en-US" sz="2800" smtClean="0"/>
          </a:p>
          <a:p>
            <a:pPr eaLnBrk="1" hangingPunct="1">
              <a:lnSpc>
                <a:spcPct val="80000"/>
              </a:lnSpc>
            </a:pPr>
            <a:endParaRPr lang="en-US" sz="2800" smtClean="0"/>
          </a:p>
        </p:txBody>
      </p:sp>
      <p:pic>
        <p:nvPicPr>
          <p:cNvPr id="13316" name="Picture 4" descr="bangladesh"/>
          <p:cNvPicPr>
            <a:picLocks noChangeAspect="1" noChangeArrowheads="1"/>
          </p:cNvPicPr>
          <p:nvPr/>
        </p:nvPicPr>
        <p:blipFill>
          <a:blip r:embed="rId3" cstate="print"/>
          <a:srcRect/>
          <a:stretch>
            <a:fillRect/>
          </a:stretch>
        </p:blipFill>
        <p:spPr bwMode="auto">
          <a:xfrm>
            <a:off x="4572000" y="1295400"/>
            <a:ext cx="476250" cy="285750"/>
          </a:xfrm>
          <a:prstGeom prst="rect">
            <a:avLst/>
          </a:prstGeom>
          <a:noFill/>
          <a:ln w="9525">
            <a:noFill/>
            <a:miter lim="800000"/>
            <a:headEnd/>
            <a:tailEnd/>
          </a:ln>
        </p:spPr>
      </p:pic>
      <p:pic>
        <p:nvPicPr>
          <p:cNvPr id="13317" name="Picture 5" descr="benin"/>
          <p:cNvPicPr>
            <a:picLocks noChangeAspect="1" noChangeArrowheads="1"/>
          </p:cNvPicPr>
          <p:nvPr/>
        </p:nvPicPr>
        <p:blipFill>
          <a:blip r:embed="rId4" cstate="print"/>
          <a:srcRect/>
          <a:stretch>
            <a:fillRect/>
          </a:stretch>
        </p:blipFill>
        <p:spPr bwMode="auto">
          <a:xfrm>
            <a:off x="5105400" y="1295400"/>
            <a:ext cx="428625" cy="285750"/>
          </a:xfrm>
          <a:prstGeom prst="rect">
            <a:avLst/>
          </a:prstGeom>
          <a:noFill/>
          <a:ln w="9525">
            <a:noFill/>
            <a:miter lim="800000"/>
            <a:headEnd/>
            <a:tailEnd/>
          </a:ln>
        </p:spPr>
      </p:pic>
      <p:pic>
        <p:nvPicPr>
          <p:cNvPr id="13318" name="Picture 6" descr="bolivia"/>
          <p:cNvPicPr>
            <a:picLocks noChangeAspect="1" noChangeArrowheads="1"/>
          </p:cNvPicPr>
          <p:nvPr/>
        </p:nvPicPr>
        <p:blipFill>
          <a:blip r:embed="rId5" cstate="print"/>
          <a:srcRect/>
          <a:stretch>
            <a:fillRect/>
          </a:stretch>
        </p:blipFill>
        <p:spPr bwMode="auto">
          <a:xfrm>
            <a:off x="3886200" y="1295400"/>
            <a:ext cx="428625" cy="285750"/>
          </a:xfrm>
          <a:prstGeom prst="rect">
            <a:avLst/>
          </a:prstGeom>
          <a:noFill/>
          <a:ln w="9525">
            <a:noFill/>
            <a:miter lim="800000"/>
            <a:headEnd/>
            <a:tailEnd/>
          </a:ln>
        </p:spPr>
      </p:pic>
      <p:pic>
        <p:nvPicPr>
          <p:cNvPr id="13319" name="Picture 7" descr="brazil"/>
          <p:cNvPicPr>
            <a:picLocks noChangeAspect="1" noChangeArrowheads="1"/>
          </p:cNvPicPr>
          <p:nvPr/>
        </p:nvPicPr>
        <p:blipFill>
          <a:blip r:embed="rId6" cstate="print"/>
          <a:srcRect/>
          <a:stretch>
            <a:fillRect/>
          </a:stretch>
        </p:blipFill>
        <p:spPr bwMode="auto">
          <a:xfrm>
            <a:off x="5638800" y="1295400"/>
            <a:ext cx="409575" cy="285750"/>
          </a:xfrm>
          <a:prstGeom prst="rect">
            <a:avLst/>
          </a:prstGeom>
          <a:noFill/>
          <a:ln w="9525">
            <a:noFill/>
            <a:miter lim="800000"/>
            <a:headEnd/>
            <a:tailEnd/>
          </a:ln>
        </p:spPr>
      </p:pic>
      <p:pic>
        <p:nvPicPr>
          <p:cNvPr id="13320" name="Picture 8" descr="cchina"/>
          <p:cNvPicPr>
            <a:picLocks noChangeAspect="1" noChangeArrowheads="1"/>
          </p:cNvPicPr>
          <p:nvPr/>
        </p:nvPicPr>
        <p:blipFill>
          <a:blip r:embed="rId7" cstate="print"/>
          <a:srcRect/>
          <a:stretch>
            <a:fillRect/>
          </a:stretch>
        </p:blipFill>
        <p:spPr bwMode="auto">
          <a:xfrm>
            <a:off x="3352800" y="1295400"/>
            <a:ext cx="428625" cy="285750"/>
          </a:xfrm>
          <a:prstGeom prst="rect">
            <a:avLst/>
          </a:prstGeom>
          <a:noFill/>
          <a:ln w="9525">
            <a:noFill/>
            <a:miter lim="800000"/>
            <a:headEnd/>
            <a:tailEnd/>
          </a:ln>
        </p:spPr>
      </p:pic>
      <p:pic>
        <p:nvPicPr>
          <p:cNvPr id="13321" name="Picture 9" descr="cz"/>
          <p:cNvPicPr>
            <a:picLocks noChangeAspect="1" noChangeArrowheads="1"/>
          </p:cNvPicPr>
          <p:nvPr/>
        </p:nvPicPr>
        <p:blipFill>
          <a:blip r:embed="rId8" cstate="print"/>
          <a:srcRect/>
          <a:stretch>
            <a:fillRect/>
          </a:stretch>
        </p:blipFill>
        <p:spPr bwMode="auto">
          <a:xfrm>
            <a:off x="6172200" y="1295400"/>
            <a:ext cx="428625" cy="285750"/>
          </a:xfrm>
          <a:prstGeom prst="rect">
            <a:avLst/>
          </a:prstGeom>
          <a:noFill/>
          <a:ln w="9525">
            <a:noFill/>
            <a:miter lim="800000"/>
            <a:headEnd/>
            <a:tailEnd/>
          </a:ln>
        </p:spPr>
      </p:pic>
      <p:pic>
        <p:nvPicPr>
          <p:cNvPr id="13322" name="Picture 10" descr="dk"/>
          <p:cNvPicPr>
            <a:picLocks noChangeAspect="1" noChangeArrowheads="1"/>
          </p:cNvPicPr>
          <p:nvPr/>
        </p:nvPicPr>
        <p:blipFill>
          <a:blip r:embed="rId9" cstate="print"/>
          <a:srcRect/>
          <a:stretch>
            <a:fillRect/>
          </a:stretch>
        </p:blipFill>
        <p:spPr bwMode="auto">
          <a:xfrm>
            <a:off x="2895600" y="1295400"/>
            <a:ext cx="371475" cy="285750"/>
          </a:xfrm>
          <a:prstGeom prst="rect">
            <a:avLst/>
          </a:prstGeom>
          <a:noFill/>
          <a:ln w="9525">
            <a:noFill/>
            <a:miter lim="800000"/>
            <a:headEnd/>
            <a:tailEnd/>
          </a:ln>
        </p:spPr>
      </p:pic>
      <p:pic>
        <p:nvPicPr>
          <p:cNvPr id="13323" name="Picture 11" descr="ecuador"/>
          <p:cNvPicPr>
            <a:picLocks noChangeAspect="1" noChangeArrowheads="1"/>
          </p:cNvPicPr>
          <p:nvPr/>
        </p:nvPicPr>
        <p:blipFill>
          <a:blip r:embed="rId10" cstate="print"/>
          <a:srcRect/>
          <a:stretch>
            <a:fillRect/>
          </a:stretch>
        </p:blipFill>
        <p:spPr bwMode="auto">
          <a:xfrm>
            <a:off x="6705600" y="1295400"/>
            <a:ext cx="571500" cy="285750"/>
          </a:xfrm>
          <a:prstGeom prst="rect">
            <a:avLst/>
          </a:prstGeom>
          <a:noFill/>
          <a:ln w="9525">
            <a:noFill/>
            <a:miter lim="800000"/>
            <a:headEnd/>
            <a:tailEnd/>
          </a:ln>
        </p:spPr>
      </p:pic>
      <p:pic>
        <p:nvPicPr>
          <p:cNvPr id="13324" name="Picture 12" descr="egypt"/>
          <p:cNvPicPr>
            <a:picLocks noChangeAspect="1" noChangeArrowheads="1"/>
          </p:cNvPicPr>
          <p:nvPr/>
        </p:nvPicPr>
        <p:blipFill>
          <a:blip r:embed="rId11" cstate="print"/>
          <a:srcRect/>
          <a:stretch>
            <a:fillRect/>
          </a:stretch>
        </p:blipFill>
        <p:spPr bwMode="auto">
          <a:xfrm>
            <a:off x="2362200" y="1295400"/>
            <a:ext cx="457200" cy="304800"/>
          </a:xfrm>
          <a:prstGeom prst="rect">
            <a:avLst/>
          </a:prstGeom>
          <a:noFill/>
          <a:ln w="9525">
            <a:noFill/>
            <a:miter lim="800000"/>
            <a:headEnd/>
            <a:tailEnd/>
          </a:ln>
        </p:spPr>
      </p:pic>
      <p:pic>
        <p:nvPicPr>
          <p:cNvPr id="13325" name="Picture 13" descr="ethiopia"/>
          <p:cNvPicPr>
            <a:picLocks noChangeAspect="1" noChangeArrowheads="1"/>
          </p:cNvPicPr>
          <p:nvPr/>
        </p:nvPicPr>
        <p:blipFill>
          <a:blip r:embed="rId12" cstate="print"/>
          <a:srcRect/>
          <a:stretch>
            <a:fillRect/>
          </a:stretch>
        </p:blipFill>
        <p:spPr bwMode="auto">
          <a:xfrm>
            <a:off x="7315200" y="1295400"/>
            <a:ext cx="571500" cy="285750"/>
          </a:xfrm>
          <a:prstGeom prst="rect">
            <a:avLst/>
          </a:prstGeom>
          <a:noFill/>
          <a:ln w="9525">
            <a:noFill/>
            <a:miter lim="800000"/>
            <a:headEnd/>
            <a:tailEnd/>
          </a:ln>
        </p:spPr>
      </p:pic>
      <p:pic>
        <p:nvPicPr>
          <p:cNvPr id="13326" name="Picture 14" descr="fi"/>
          <p:cNvPicPr>
            <a:picLocks noChangeAspect="1" noChangeArrowheads="1"/>
          </p:cNvPicPr>
          <p:nvPr/>
        </p:nvPicPr>
        <p:blipFill>
          <a:blip r:embed="rId13" cstate="print"/>
          <a:srcRect/>
          <a:stretch>
            <a:fillRect/>
          </a:stretch>
        </p:blipFill>
        <p:spPr bwMode="auto">
          <a:xfrm>
            <a:off x="1828800" y="1295400"/>
            <a:ext cx="466725" cy="285750"/>
          </a:xfrm>
          <a:prstGeom prst="rect">
            <a:avLst/>
          </a:prstGeom>
          <a:noFill/>
          <a:ln w="9525">
            <a:noFill/>
            <a:miter lim="800000"/>
            <a:headEnd/>
            <a:tailEnd/>
          </a:ln>
        </p:spPr>
      </p:pic>
      <p:pic>
        <p:nvPicPr>
          <p:cNvPr id="13327" name="Picture 15" descr="fr"/>
          <p:cNvPicPr>
            <a:picLocks noChangeAspect="1" noChangeArrowheads="1"/>
          </p:cNvPicPr>
          <p:nvPr/>
        </p:nvPicPr>
        <p:blipFill>
          <a:blip r:embed="rId14" cstate="print"/>
          <a:srcRect/>
          <a:stretch>
            <a:fillRect/>
          </a:stretch>
        </p:blipFill>
        <p:spPr bwMode="auto">
          <a:xfrm>
            <a:off x="304800" y="2057400"/>
            <a:ext cx="428625" cy="285750"/>
          </a:xfrm>
          <a:prstGeom prst="rect">
            <a:avLst/>
          </a:prstGeom>
          <a:noFill/>
          <a:ln w="9525">
            <a:noFill/>
            <a:miter lim="800000"/>
            <a:headEnd/>
            <a:tailEnd/>
          </a:ln>
        </p:spPr>
      </p:pic>
      <p:pic>
        <p:nvPicPr>
          <p:cNvPr id="13328" name="Picture 16" descr="gambia"/>
          <p:cNvPicPr>
            <a:picLocks noChangeAspect="1" noChangeArrowheads="1"/>
          </p:cNvPicPr>
          <p:nvPr/>
        </p:nvPicPr>
        <p:blipFill>
          <a:blip r:embed="rId15" cstate="print"/>
          <a:srcRect/>
          <a:stretch>
            <a:fillRect/>
          </a:stretch>
        </p:blipFill>
        <p:spPr bwMode="auto">
          <a:xfrm>
            <a:off x="1371600" y="1295400"/>
            <a:ext cx="428625" cy="285750"/>
          </a:xfrm>
          <a:prstGeom prst="rect">
            <a:avLst/>
          </a:prstGeom>
          <a:noFill/>
          <a:ln w="9525">
            <a:noFill/>
            <a:miter lim="800000"/>
            <a:headEnd/>
            <a:tailEnd/>
          </a:ln>
        </p:spPr>
      </p:pic>
      <p:pic>
        <p:nvPicPr>
          <p:cNvPr id="13329" name="Picture 17" descr="ghana"/>
          <p:cNvPicPr>
            <a:picLocks noChangeAspect="1" noChangeArrowheads="1"/>
          </p:cNvPicPr>
          <p:nvPr/>
        </p:nvPicPr>
        <p:blipFill>
          <a:blip r:embed="rId16" cstate="print"/>
          <a:srcRect/>
          <a:stretch>
            <a:fillRect/>
          </a:stretch>
        </p:blipFill>
        <p:spPr bwMode="auto">
          <a:xfrm>
            <a:off x="304800" y="2438400"/>
            <a:ext cx="428625" cy="285750"/>
          </a:xfrm>
          <a:prstGeom prst="rect">
            <a:avLst/>
          </a:prstGeom>
          <a:noFill/>
          <a:ln w="9525">
            <a:noFill/>
            <a:miter lim="800000"/>
            <a:headEnd/>
            <a:tailEnd/>
          </a:ln>
        </p:spPr>
      </p:pic>
      <p:pic>
        <p:nvPicPr>
          <p:cNvPr id="13330" name="Picture 18" descr="guinea bissau"/>
          <p:cNvPicPr>
            <a:picLocks noChangeAspect="1" noChangeArrowheads="1"/>
          </p:cNvPicPr>
          <p:nvPr/>
        </p:nvPicPr>
        <p:blipFill>
          <a:blip r:embed="rId17" cstate="print"/>
          <a:srcRect/>
          <a:stretch>
            <a:fillRect/>
          </a:stretch>
        </p:blipFill>
        <p:spPr bwMode="auto">
          <a:xfrm>
            <a:off x="762000" y="1295400"/>
            <a:ext cx="571500" cy="285750"/>
          </a:xfrm>
          <a:prstGeom prst="rect">
            <a:avLst/>
          </a:prstGeom>
          <a:noFill/>
          <a:ln w="9525">
            <a:noFill/>
            <a:miter lim="800000"/>
            <a:headEnd/>
            <a:tailEnd/>
          </a:ln>
        </p:spPr>
      </p:pic>
      <p:pic>
        <p:nvPicPr>
          <p:cNvPr id="13331" name="Picture 19" descr="hr"/>
          <p:cNvPicPr>
            <a:picLocks noChangeAspect="1" noChangeArrowheads="1"/>
          </p:cNvPicPr>
          <p:nvPr/>
        </p:nvPicPr>
        <p:blipFill>
          <a:blip r:embed="rId18" cstate="print"/>
          <a:srcRect/>
          <a:stretch>
            <a:fillRect/>
          </a:stretch>
        </p:blipFill>
        <p:spPr bwMode="auto">
          <a:xfrm>
            <a:off x="304800" y="2819400"/>
            <a:ext cx="571500" cy="285750"/>
          </a:xfrm>
          <a:prstGeom prst="rect">
            <a:avLst/>
          </a:prstGeom>
          <a:noFill/>
          <a:ln w="9525">
            <a:noFill/>
            <a:miter lim="800000"/>
            <a:headEnd/>
            <a:tailEnd/>
          </a:ln>
        </p:spPr>
      </p:pic>
      <p:pic>
        <p:nvPicPr>
          <p:cNvPr id="13332" name="Picture 20" descr="ie"/>
          <p:cNvPicPr>
            <a:picLocks noChangeAspect="1" noChangeArrowheads="1"/>
          </p:cNvPicPr>
          <p:nvPr/>
        </p:nvPicPr>
        <p:blipFill>
          <a:blip r:embed="rId19" cstate="print"/>
          <a:srcRect/>
          <a:stretch>
            <a:fillRect/>
          </a:stretch>
        </p:blipFill>
        <p:spPr bwMode="auto">
          <a:xfrm>
            <a:off x="8382000" y="2895600"/>
            <a:ext cx="571500" cy="285750"/>
          </a:xfrm>
          <a:prstGeom prst="rect">
            <a:avLst/>
          </a:prstGeom>
          <a:noFill/>
          <a:ln w="9525">
            <a:noFill/>
            <a:miter lim="800000"/>
            <a:headEnd/>
            <a:tailEnd/>
          </a:ln>
        </p:spPr>
      </p:pic>
      <p:pic>
        <p:nvPicPr>
          <p:cNvPr id="13333" name="Picture 21" descr="indonesia"/>
          <p:cNvPicPr>
            <a:picLocks noChangeAspect="1" noChangeArrowheads="1"/>
          </p:cNvPicPr>
          <p:nvPr/>
        </p:nvPicPr>
        <p:blipFill>
          <a:blip r:embed="rId20" cstate="print"/>
          <a:srcRect/>
          <a:stretch>
            <a:fillRect/>
          </a:stretch>
        </p:blipFill>
        <p:spPr bwMode="auto">
          <a:xfrm>
            <a:off x="304800" y="4419600"/>
            <a:ext cx="428625" cy="285750"/>
          </a:xfrm>
          <a:prstGeom prst="rect">
            <a:avLst/>
          </a:prstGeom>
          <a:noFill/>
          <a:ln w="9525">
            <a:noFill/>
            <a:miter lim="800000"/>
            <a:headEnd/>
            <a:tailEnd/>
          </a:ln>
        </p:spPr>
      </p:pic>
      <p:pic>
        <p:nvPicPr>
          <p:cNvPr id="13334" name="Picture 22" descr="jordon"/>
          <p:cNvPicPr>
            <a:picLocks noChangeAspect="1" noChangeArrowheads="1"/>
          </p:cNvPicPr>
          <p:nvPr/>
        </p:nvPicPr>
        <p:blipFill>
          <a:blip r:embed="rId21" cstate="print"/>
          <a:srcRect/>
          <a:stretch>
            <a:fillRect/>
          </a:stretch>
        </p:blipFill>
        <p:spPr bwMode="auto">
          <a:xfrm>
            <a:off x="8382000" y="3657600"/>
            <a:ext cx="571500" cy="285750"/>
          </a:xfrm>
          <a:prstGeom prst="rect">
            <a:avLst/>
          </a:prstGeom>
          <a:noFill/>
          <a:ln w="9525">
            <a:noFill/>
            <a:miter lim="800000"/>
            <a:headEnd/>
            <a:tailEnd/>
          </a:ln>
        </p:spPr>
      </p:pic>
      <p:pic>
        <p:nvPicPr>
          <p:cNvPr id="13335" name="Picture 23" descr="kenya"/>
          <p:cNvPicPr>
            <a:picLocks noChangeAspect="1" noChangeArrowheads="1"/>
          </p:cNvPicPr>
          <p:nvPr/>
        </p:nvPicPr>
        <p:blipFill>
          <a:blip r:embed="rId22" cstate="print"/>
          <a:srcRect/>
          <a:stretch>
            <a:fillRect/>
          </a:stretch>
        </p:blipFill>
        <p:spPr bwMode="auto">
          <a:xfrm>
            <a:off x="304800" y="4800600"/>
            <a:ext cx="428625" cy="285750"/>
          </a:xfrm>
          <a:prstGeom prst="rect">
            <a:avLst/>
          </a:prstGeom>
          <a:noFill/>
          <a:ln w="9525">
            <a:noFill/>
            <a:miter lim="800000"/>
            <a:headEnd/>
            <a:tailEnd/>
          </a:ln>
        </p:spPr>
      </p:pic>
      <p:pic>
        <p:nvPicPr>
          <p:cNvPr id="13336" name="Picture 24" descr="korea"/>
          <p:cNvPicPr>
            <a:picLocks noChangeAspect="1" noChangeArrowheads="1"/>
          </p:cNvPicPr>
          <p:nvPr/>
        </p:nvPicPr>
        <p:blipFill>
          <a:blip r:embed="rId23" cstate="print"/>
          <a:srcRect/>
          <a:stretch>
            <a:fillRect/>
          </a:stretch>
        </p:blipFill>
        <p:spPr bwMode="auto">
          <a:xfrm>
            <a:off x="8458200" y="4419600"/>
            <a:ext cx="428625" cy="285750"/>
          </a:xfrm>
          <a:prstGeom prst="rect">
            <a:avLst/>
          </a:prstGeom>
          <a:noFill/>
          <a:ln w="9525">
            <a:noFill/>
            <a:miter lim="800000"/>
            <a:headEnd/>
            <a:tailEnd/>
          </a:ln>
        </p:spPr>
      </p:pic>
      <p:pic>
        <p:nvPicPr>
          <p:cNvPr id="13337" name="Picture 25" descr="malawi"/>
          <p:cNvPicPr>
            <a:picLocks noChangeAspect="1" noChangeArrowheads="1"/>
          </p:cNvPicPr>
          <p:nvPr/>
        </p:nvPicPr>
        <p:blipFill>
          <a:blip r:embed="rId24" cstate="print"/>
          <a:srcRect/>
          <a:stretch>
            <a:fillRect/>
          </a:stretch>
        </p:blipFill>
        <p:spPr bwMode="auto">
          <a:xfrm>
            <a:off x="304800" y="5562600"/>
            <a:ext cx="428625" cy="285750"/>
          </a:xfrm>
          <a:prstGeom prst="rect">
            <a:avLst/>
          </a:prstGeom>
          <a:noFill/>
          <a:ln w="9525">
            <a:noFill/>
            <a:miter lim="800000"/>
            <a:headEnd/>
            <a:tailEnd/>
          </a:ln>
        </p:spPr>
      </p:pic>
      <p:pic>
        <p:nvPicPr>
          <p:cNvPr id="13338" name="Picture 26" descr="namibia"/>
          <p:cNvPicPr>
            <a:picLocks noChangeAspect="1" noChangeArrowheads="1"/>
          </p:cNvPicPr>
          <p:nvPr/>
        </p:nvPicPr>
        <p:blipFill>
          <a:blip r:embed="rId25" cstate="print"/>
          <a:srcRect/>
          <a:stretch>
            <a:fillRect/>
          </a:stretch>
        </p:blipFill>
        <p:spPr bwMode="auto">
          <a:xfrm>
            <a:off x="8534400" y="5562600"/>
            <a:ext cx="428625" cy="285750"/>
          </a:xfrm>
          <a:prstGeom prst="rect">
            <a:avLst/>
          </a:prstGeom>
          <a:noFill/>
          <a:ln w="9525">
            <a:noFill/>
            <a:miter lim="800000"/>
            <a:headEnd/>
            <a:tailEnd/>
          </a:ln>
        </p:spPr>
      </p:pic>
      <p:pic>
        <p:nvPicPr>
          <p:cNvPr id="13339" name="Picture 27" descr="nepal"/>
          <p:cNvPicPr>
            <a:picLocks noChangeAspect="1" noChangeArrowheads="1"/>
          </p:cNvPicPr>
          <p:nvPr/>
        </p:nvPicPr>
        <p:blipFill>
          <a:blip r:embed="rId26" cstate="print"/>
          <a:srcRect/>
          <a:stretch>
            <a:fillRect/>
          </a:stretch>
        </p:blipFill>
        <p:spPr bwMode="auto">
          <a:xfrm>
            <a:off x="304800" y="1295400"/>
            <a:ext cx="238125" cy="285750"/>
          </a:xfrm>
          <a:prstGeom prst="rect">
            <a:avLst/>
          </a:prstGeom>
          <a:noFill/>
          <a:ln w="9525">
            <a:noFill/>
            <a:miter lim="800000"/>
            <a:headEnd/>
            <a:tailEnd/>
          </a:ln>
        </p:spPr>
      </p:pic>
      <p:pic>
        <p:nvPicPr>
          <p:cNvPr id="13340" name="Picture 28" descr="niger"/>
          <p:cNvPicPr>
            <a:picLocks noChangeAspect="1" noChangeArrowheads="1"/>
          </p:cNvPicPr>
          <p:nvPr/>
        </p:nvPicPr>
        <p:blipFill>
          <a:blip r:embed="rId27" cstate="print"/>
          <a:srcRect/>
          <a:stretch>
            <a:fillRect/>
          </a:stretch>
        </p:blipFill>
        <p:spPr bwMode="auto">
          <a:xfrm>
            <a:off x="8534400" y="6400800"/>
            <a:ext cx="428625" cy="285750"/>
          </a:xfrm>
          <a:prstGeom prst="rect">
            <a:avLst/>
          </a:prstGeom>
          <a:noFill/>
          <a:ln w="9525">
            <a:noFill/>
            <a:miter lim="800000"/>
            <a:headEnd/>
            <a:tailEnd/>
          </a:ln>
        </p:spPr>
      </p:pic>
      <p:pic>
        <p:nvPicPr>
          <p:cNvPr id="13341" name="Picture 29" descr="nigeria"/>
          <p:cNvPicPr>
            <a:picLocks noChangeAspect="1" noChangeArrowheads="1"/>
          </p:cNvPicPr>
          <p:nvPr/>
        </p:nvPicPr>
        <p:blipFill>
          <a:blip r:embed="rId28" cstate="print"/>
          <a:srcRect/>
          <a:stretch>
            <a:fillRect/>
          </a:stretch>
        </p:blipFill>
        <p:spPr bwMode="auto">
          <a:xfrm>
            <a:off x="7924800" y="1295400"/>
            <a:ext cx="571500" cy="285750"/>
          </a:xfrm>
          <a:prstGeom prst="rect">
            <a:avLst/>
          </a:prstGeom>
          <a:noFill/>
          <a:ln w="9525">
            <a:noFill/>
            <a:miter lim="800000"/>
            <a:headEnd/>
            <a:tailEnd/>
          </a:ln>
        </p:spPr>
      </p:pic>
      <p:pic>
        <p:nvPicPr>
          <p:cNvPr id="13342" name="Picture 30" descr="nl"/>
          <p:cNvPicPr>
            <a:picLocks noChangeAspect="1" noChangeArrowheads="1"/>
          </p:cNvPicPr>
          <p:nvPr/>
        </p:nvPicPr>
        <p:blipFill>
          <a:blip r:embed="rId29" cstate="print"/>
          <a:srcRect/>
          <a:stretch>
            <a:fillRect/>
          </a:stretch>
        </p:blipFill>
        <p:spPr bwMode="auto">
          <a:xfrm>
            <a:off x="8534400" y="1295400"/>
            <a:ext cx="428625" cy="285750"/>
          </a:xfrm>
          <a:prstGeom prst="rect">
            <a:avLst/>
          </a:prstGeom>
          <a:noFill/>
          <a:ln w="9525">
            <a:noFill/>
            <a:miter lim="800000"/>
            <a:headEnd/>
            <a:tailEnd/>
          </a:ln>
        </p:spPr>
      </p:pic>
      <p:pic>
        <p:nvPicPr>
          <p:cNvPr id="13343" name="Picture 31" descr="pakistan"/>
          <p:cNvPicPr>
            <a:picLocks noChangeAspect="1" noChangeArrowheads="1"/>
          </p:cNvPicPr>
          <p:nvPr/>
        </p:nvPicPr>
        <p:blipFill>
          <a:blip r:embed="rId30" cstate="print"/>
          <a:srcRect/>
          <a:stretch>
            <a:fillRect/>
          </a:stretch>
        </p:blipFill>
        <p:spPr bwMode="auto">
          <a:xfrm>
            <a:off x="8534400" y="6019800"/>
            <a:ext cx="428625" cy="285750"/>
          </a:xfrm>
          <a:prstGeom prst="rect">
            <a:avLst/>
          </a:prstGeom>
          <a:noFill/>
          <a:ln w="9525">
            <a:noFill/>
            <a:miter lim="800000"/>
            <a:headEnd/>
            <a:tailEnd/>
          </a:ln>
        </p:spPr>
      </p:pic>
      <p:pic>
        <p:nvPicPr>
          <p:cNvPr id="13344" name="Picture 32" descr="paraguay"/>
          <p:cNvPicPr>
            <a:picLocks noChangeAspect="1" noChangeArrowheads="1"/>
          </p:cNvPicPr>
          <p:nvPr/>
        </p:nvPicPr>
        <p:blipFill>
          <a:blip r:embed="rId31" cstate="print"/>
          <a:srcRect/>
          <a:stretch>
            <a:fillRect/>
          </a:stretch>
        </p:blipFill>
        <p:spPr bwMode="auto">
          <a:xfrm>
            <a:off x="381000" y="6324600"/>
            <a:ext cx="428625" cy="285750"/>
          </a:xfrm>
          <a:prstGeom prst="rect">
            <a:avLst/>
          </a:prstGeom>
          <a:noFill/>
          <a:ln w="9525">
            <a:noFill/>
            <a:miter lim="800000"/>
            <a:headEnd/>
            <a:tailEnd/>
          </a:ln>
        </p:spPr>
      </p:pic>
      <p:pic>
        <p:nvPicPr>
          <p:cNvPr id="13345" name="Picture 33" descr="peru"/>
          <p:cNvPicPr>
            <a:picLocks noChangeAspect="1" noChangeArrowheads="1"/>
          </p:cNvPicPr>
          <p:nvPr/>
        </p:nvPicPr>
        <p:blipFill>
          <a:blip r:embed="rId32" cstate="print"/>
          <a:srcRect/>
          <a:stretch>
            <a:fillRect/>
          </a:stretch>
        </p:blipFill>
        <p:spPr bwMode="auto">
          <a:xfrm>
            <a:off x="8534400" y="5181600"/>
            <a:ext cx="428625" cy="285750"/>
          </a:xfrm>
          <a:prstGeom prst="rect">
            <a:avLst/>
          </a:prstGeom>
          <a:noFill/>
          <a:ln w="9525">
            <a:noFill/>
            <a:miter lim="800000"/>
            <a:headEnd/>
            <a:tailEnd/>
          </a:ln>
        </p:spPr>
      </p:pic>
      <p:pic>
        <p:nvPicPr>
          <p:cNvPr id="13346" name="Picture 34" descr="philippines"/>
          <p:cNvPicPr>
            <a:picLocks noChangeAspect="1" noChangeArrowheads="1"/>
          </p:cNvPicPr>
          <p:nvPr/>
        </p:nvPicPr>
        <p:blipFill>
          <a:blip r:embed="rId33" cstate="print"/>
          <a:srcRect/>
          <a:stretch>
            <a:fillRect/>
          </a:stretch>
        </p:blipFill>
        <p:spPr bwMode="auto">
          <a:xfrm>
            <a:off x="228600" y="5943600"/>
            <a:ext cx="571500" cy="285750"/>
          </a:xfrm>
          <a:prstGeom prst="rect">
            <a:avLst/>
          </a:prstGeom>
          <a:noFill/>
          <a:ln w="9525">
            <a:noFill/>
            <a:miter lim="800000"/>
            <a:headEnd/>
            <a:tailEnd/>
          </a:ln>
        </p:spPr>
      </p:pic>
      <p:pic>
        <p:nvPicPr>
          <p:cNvPr id="13347" name="Picture 35" descr="pl"/>
          <p:cNvPicPr>
            <a:picLocks noChangeAspect="1" noChangeArrowheads="1"/>
          </p:cNvPicPr>
          <p:nvPr/>
        </p:nvPicPr>
        <p:blipFill>
          <a:blip r:embed="rId34" cstate="print"/>
          <a:srcRect/>
          <a:stretch>
            <a:fillRect/>
          </a:stretch>
        </p:blipFill>
        <p:spPr bwMode="auto">
          <a:xfrm>
            <a:off x="8534400" y="4800600"/>
            <a:ext cx="457200" cy="285750"/>
          </a:xfrm>
          <a:prstGeom prst="rect">
            <a:avLst/>
          </a:prstGeom>
          <a:noFill/>
          <a:ln w="9525">
            <a:noFill/>
            <a:miter lim="800000"/>
            <a:headEnd/>
            <a:tailEnd/>
          </a:ln>
        </p:spPr>
      </p:pic>
      <p:pic>
        <p:nvPicPr>
          <p:cNvPr id="13348" name="Picture 36" descr="ro"/>
          <p:cNvPicPr>
            <a:picLocks noChangeAspect="1" noChangeArrowheads="1"/>
          </p:cNvPicPr>
          <p:nvPr/>
        </p:nvPicPr>
        <p:blipFill>
          <a:blip r:embed="rId35" cstate="print"/>
          <a:srcRect/>
          <a:stretch>
            <a:fillRect/>
          </a:stretch>
        </p:blipFill>
        <p:spPr bwMode="auto">
          <a:xfrm>
            <a:off x="304800" y="5181600"/>
            <a:ext cx="428625" cy="285750"/>
          </a:xfrm>
          <a:prstGeom prst="rect">
            <a:avLst/>
          </a:prstGeom>
          <a:noFill/>
          <a:ln w="9525">
            <a:noFill/>
            <a:miter lim="800000"/>
            <a:headEnd/>
            <a:tailEnd/>
          </a:ln>
        </p:spPr>
      </p:pic>
      <p:pic>
        <p:nvPicPr>
          <p:cNvPr id="13349" name="Picture 37" descr="se"/>
          <p:cNvPicPr>
            <a:picLocks noChangeAspect="1" noChangeArrowheads="1"/>
          </p:cNvPicPr>
          <p:nvPr/>
        </p:nvPicPr>
        <p:blipFill>
          <a:blip r:embed="rId36" cstate="print"/>
          <a:srcRect/>
          <a:stretch>
            <a:fillRect/>
          </a:stretch>
        </p:blipFill>
        <p:spPr bwMode="auto">
          <a:xfrm>
            <a:off x="8458200" y="4038600"/>
            <a:ext cx="457200" cy="285750"/>
          </a:xfrm>
          <a:prstGeom prst="rect">
            <a:avLst/>
          </a:prstGeom>
          <a:noFill/>
          <a:ln w="9525">
            <a:noFill/>
            <a:miter lim="800000"/>
            <a:headEnd/>
            <a:tailEnd/>
          </a:ln>
        </p:spPr>
      </p:pic>
      <p:pic>
        <p:nvPicPr>
          <p:cNvPr id="13350" name="Picture 38" descr="senegal"/>
          <p:cNvPicPr>
            <a:picLocks noChangeAspect="1" noChangeArrowheads="1"/>
          </p:cNvPicPr>
          <p:nvPr/>
        </p:nvPicPr>
        <p:blipFill>
          <a:blip r:embed="rId37" cstate="print"/>
          <a:srcRect/>
          <a:stretch>
            <a:fillRect/>
          </a:stretch>
        </p:blipFill>
        <p:spPr bwMode="auto">
          <a:xfrm>
            <a:off x="304800" y="4038600"/>
            <a:ext cx="428625" cy="285750"/>
          </a:xfrm>
          <a:prstGeom prst="rect">
            <a:avLst/>
          </a:prstGeom>
          <a:noFill/>
          <a:ln w="9525">
            <a:noFill/>
            <a:miter lim="800000"/>
            <a:headEnd/>
            <a:tailEnd/>
          </a:ln>
        </p:spPr>
      </p:pic>
      <p:pic>
        <p:nvPicPr>
          <p:cNvPr id="13351" name="Picture 39" descr="south africa"/>
          <p:cNvPicPr>
            <a:picLocks noChangeAspect="1" noChangeArrowheads="1"/>
          </p:cNvPicPr>
          <p:nvPr/>
        </p:nvPicPr>
        <p:blipFill>
          <a:blip r:embed="rId38" cstate="print"/>
          <a:srcRect/>
          <a:stretch>
            <a:fillRect/>
          </a:stretch>
        </p:blipFill>
        <p:spPr bwMode="auto">
          <a:xfrm>
            <a:off x="8458200" y="3276600"/>
            <a:ext cx="428625" cy="285750"/>
          </a:xfrm>
          <a:prstGeom prst="rect">
            <a:avLst/>
          </a:prstGeom>
          <a:noFill/>
          <a:ln w="9525">
            <a:noFill/>
            <a:miter lim="800000"/>
            <a:headEnd/>
            <a:tailEnd/>
          </a:ln>
        </p:spPr>
      </p:pic>
      <p:pic>
        <p:nvPicPr>
          <p:cNvPr id="13352" name="Picture 40" descr="togo"/>
          <p:cNvPicPr>
            <a:picLocks noChangeAspect="1" noChangeArrowheads="1"/>
          </p:cNvPicPr>
          <p:nvPr/>
        </p:nvPicPr>
        <p:blipFill>
          <a:blip r:embed="rId39" cstate="print"/>
          <a:srcRect/>
          <a:stretch>
            <a:fillRect/>
          </a:stretch>
        </p:blipFill>
        <p:spPr bwMode="auto">
          <a:xfrm>
            <a:off x="304800" y="3657600"/>
            <a:ext cx="476250" cy="285750"/>
          </a:xfrm>
          <a:prstGeom prst="rect">
            <a:avLst/>
          </a:prstGeom>
          <a:noFill/>
          <a:ln w="9525">
            <a:noFill/>
            <a:miter lim="800000"/>
            <a:headEnd/>
            <a:tailEnd/>
          </a:ln>
        </p:spPr>
      </p:pic>
      <p:pic>
        <p:nvPicPr>
          <p:cNvPr id="13353" name="Picture 41" descr="uk"/>
          <p:cNvPicPr>
            <a:picLocks noChangeAspect="1" noChangeArrowheads="1"/>
          </p:cNvPicPr>
          <p:nvPr/>
        </p:nvPicPr>
        <p:blipFill>
          <a:blip r:embed="rId40" cstate="print"/>
          <a:srcRect/>
          <a:stretch>
            <a:fillRect/>
          </a:stretch>
        </p:blipFill>
        <p:spPr bwMode="auto">
          <a:xfrm>
            <a:off x="8382000" y="2514600"/>
            <a:ext cx="571500" cy="285750"/>
          </a:xfrm>
          <a:prstGeom prst="rect">
            <a:avLst/>
          </a:prstGeom>
          <a:noFill/>
          <a:ln w="9525">
            <a:noFill/>
            <a:miter lim="800000"/>
            <a:headEnd/>
            <a:tailEnd/>
          </a:ln>
        </p:spPr>
      </p:pic>
      <p:pic>
        <p:nvPicPr>
          <p:cNvPr id="13354" name="Picture 42" descr="ukraine"/>
          <p:cNvPicPr>
            <a:picLocks noChangeAspect="1" noChangeArrowheads="1"/>
          </p:cNvPicPr>
          <p:nvPr/>
        </p:nvPicPr>
        <p:blipFill>
          <a:blip r:embed="rId41" cstate="print"/>
          <a:srcRect/>
          <a:stretch>
            <a:fillRect/>
          </a:stretch>
        </p:blipFill>
        <p:spPr bwMode="auto">
          <a:xfrm>
            <a:off x="304800" y="3200400"/>
            <a:ext cx="428625" cy="285750"/>
          </a:xfrm>
          <a:prstGeom prst="rect">
            <a:avLst/>
          </a:prstGeom>
          <a:noFill/>
          <a:ln w="9525">
            <a:noFill/>
            <a:miter lim="800000"/>
            <a:headEnd/>
            <a:tailEnd/>
          </a:ln>
        </p:spPr>
      </p:pic>
      <p:pic>
        <p:nvPicPr>
          <p:cNvPr id="13355" name="Picture 43" descr="us"/>
          <p:cNvPicPr>
            <a:picLocks noChangeAspect="1" noChangeArrowheads="1"/>
          </p:cNvPicPr>
          <p:nvPr/>
        </p:nvPicPr>
        <p:blipFill>
          <a:blip r:embed="rId42" cstate="print"/>
          <a:srcRect/>
          <a:stretch>
            <a:fillRect/>
          </a:stretch>
        </p:blipFill>
        <p:spPr bwMode="auto">
          <a:xfrm>
            <a:off x="8458200" y="1752600"/>
            <a:ext cx="476250" cy="247650"/>
          </a:xfrm>
          <a:prstGeom prst="rect">
            <a:avLst/>
          </a:prstGeom>
          <a:noFill/>
          <a:ln w="9525">
            <a:noFill/>
            <a:miter lim="800000"/>
            <a:headEnd/>
            <a:tailEnd/>
          </a:ln>
        </p:spPr>
      </p:pic>
      <p:pic>
        <p:nvPicPr>
          <p:cNvPr id="13356" name="Picture 44" descr="yu"/>
          <p:cNvPicPr>
            <a:picLocks noChangeAspect="1" noChangeArrowheads="1"/>
          </p:cNvPicPr>
          <p:nvPr/>
        </p:nvPicPr>
        <p:blipFill>
          <a:blip r:embed="rId43" cstate="print"/>
          <a:srcRect/>
          <a:stretch>
            <a:fillRect/>
          </a:stretch>
        </p:blipFill>
        <p:spPr bwMode="auto">
          <a:xfrm>
            <a:off x="304800" y="1676400"/>
            <a:ext cx="571500" cy="285750"/>
          </a:xfrm>
          <a:prstGeom prst="rect">
            <a:avLst/>
          </a:prstGeom>
          <a:noFill/>
          <a:ln w="9525">
            <a:noFill/>
            <a:miter lim="800000"/>
            <a:headEnd/>
            <a:tailEnd/>
          </a:ln>
        </p:spPr>
      </p:pic>
      <p:pic>
        <p:nvPicPr>
          <p:cNvPr id="13357" name="Picture 45" descr="zambia"/>
          <p:cNvPicPr>
            <a:picLocks noChangeAspect="1" noChangeArrowheads="1"/>
          </p:cNvPicPr>
          <p:nvPr/>
        </p:nvPicPr>
        <p:blipFill>
          <a:blip r:embed="rId44" cstate="print"/>
          <a:srcRect/>
          <a:stretch>
            <a:fillRect/>
          </a:stretch>
        </p:blipFill>
        <p:spPr bwMode="auto">
          <a:xfrm>
            <a:off x="8458200" y="2133600"/>
            <a:ext cx="428625" cy="285750"/>
          </a:xfrm>
          <a:prstGeom prst="rect">
            <a:avLst/>
          </a:prstGeom>
          <a:noFill/>
          <a:ln w="9525">
            <a:noFill/>
            <a:miter lim="800000"/>
            <a:headEnd/>
            <a:tailEnd/>
          </a:ln>
        </p:spPr>
      </p:pic>
      <p:sp>
        <p:nvSpPr>
          <p:cNvPr id="702510" name="Rectangle 46"/>
          <p:cNvSpPr>
            <a:spLocks noChangeArrowheads="1"/>
          </p:cNvSpPr>
          <p:nvPr/>
        </p:nvSpPr>
        <p:spPr bwMode="auto">
          <a:xfrm>
            <a:off x="1871663" y="2024063"/>
            <a:ext cx="1970087" cy="4003675"/>
          </a:xfrm>
          <a:prstGeom prst="rect">
            <a:avLst/>
          </a:prstGeom>
          <a:noFill/>
          <a:ln w="9525">
            <a:noFill/>
            <a:miter lim="800000"/>
            <a:headEnd/>
            <a:tailEnd/>
          </a:ln>
          <a:effectLst/>
        </p:spPr>
        <p:txBody>
          <a:bodyPr anchor="ctr">
            <a:spAutoFit/>
          </a:bodyPr>
          <a:lstStyle/>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Bangladesh</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Benin</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Bolivia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Brazil</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China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Croatia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Czech Republic</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Denmark</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Ecuador</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El Salvador</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Egypt</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Ethiopia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Finland</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France</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Gambia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Ghana</a:t>
            </a:r>
          </a:p>
        </p:txBody>
      </p:sp>
      <p:sp>
        <p:nvSpPr>
          <p:cNvPr id="702511" name="Text Box 47"/>
          <p:cNvSpPr txBox="1">
            <a:spLocks noChangeArrowheads="1"/>
          </p:cNvSpPr>
          <p:nvPr/>
        </p:nvSpPr>
        <p:spPr bwMode="auto">
          <a:xfrm>
            <a:off x="3336925" y="1752600"/>
            <a:ext cx="1463675" cy="519113"/>
          </a:xfrm>
          <a:prstGeom prst="rect">
            <a:avLst/>
          </a:prstGeom>
          <a:noFill/>
          <a:ln w="9525">
            <a:noFill/>
            <a:miter lim="800000"/>
            <a:headEnd/>
            <a:tailEnd/>
          </a:ln>
          <a:effectLst/>
        </p:spPr>
        <p:txBody>
          <a:bodyPr>
            <a:spAutoFit/>
          </a:bodyPr>
          <a:lstStyle/>
          <a:p>
            <a:pPr>
              <a:defRPr/>
            </a:pPr>
            <a:endParaRPr lang="en-GB" sz="2800">
              <a:effectLst>
                <a:outerShdw blurRad="38100" dist="38100" dir="2700000" algn="tl">
                  <a:srgbClr val="FFFFFF"/>
                </a:outerShdw>
              </a:effectLst>
              <a:latin typeface="Times New Roman" pitchFamily="18" charset="0"/>
              <a:ea typeface="ＭＳ Ｐゴシック" pitchFamily="16" charset="-128"/>
            </a:endParaRPr>
          </a:p>
        </p:txBody>
      </p:sp>
      <p:sp>
        <p:nvSpPr>
          <p:cNvPr id="702512" name="Rectangle 48"/>
          <p:cNvSpPr>
            <a:spLocks noChangeArrowheads="1"/>
          </p:cNvSpPr>
          <p:nvPr/>
        </p:nvSpPr>
        <p:spPr bwMode="auto">
          <a:xfrm>
            <a:off x="3929063" y="2024063"/>
            <a:ext cx="1830387" cy="4003675"/>
          </a:xfrm>
          <a:prstGeom prst="rect">
            <a:avLst/>
          </a:prstGeom>
          <a:noFill/>
          <a:ln w="9525">
            <a:noFill/>
            <a:miter lim="800000"/>
            <a:headEnd/>
            <a:tailEnd/>
          </a:ln>
          <a:effectLst/>
        </p:spPr>
        <p:txBody>
          <a:bodyPr>
            <a:spAutoFit/>
          </a:bodyPr>
          <a:lstStyle/>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Guinea Bissau Indonesia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Ireland</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Jordan</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Kenya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Korea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Malawi</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Malaysia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Mali</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Moldova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Mongolia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Namibia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Nepal</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Netherlands</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Niger</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Nigeria</a:t>
            </a:r>
          </a:p>
        </p:txBody>
      </p:sp>
      <p:sp>
        <p:nvSpPr>
          <p:cNvPr id="702513" name="Rectangle 49"/>
          <p:cNvSpPr>
            <a:spLocks noChangeArrowheads="1"/>
          </p:cNvSpPr>
          <p:nvPr/>
        </p:nvSpPr>
        <p:spPr bwMode="auto">
          <a:xfrm>
            <a:off x="5940425" y="2024063"/>
            <a:ext cx="2555875" cy="4003675"/>
          </a:xfrm>
          <a:prstGeom prst="rect">
            <a:avLst/>
          </a:prstGeom>
          <a:noFill/>
          <a:ln w="9525">
            <a:noFill/>
            <a:miter lim="800000"/>
            <a:headEnd/>
            <a:tailEnd/>
          </a:ln>
          <a:effectLst/>
        </p:spPr>
        <p:txBody>
          <a:bodyPr>
            <a:spAutoFit/>
          </a:bodyPr>
          <a:lstStyle/>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Pakistan</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Paraguay</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Peru</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Philippines</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Poland</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Romania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Russia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Senegal</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Serbia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South Africa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Togo</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Ukraine</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United Kingdom</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United States</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Zambia</a:t>
            </a:r>
          </a:p>
          <a:p>
            <a:pPr>
              <a:defRPr/>
            </a:pPr>
            <a:r>
              <a:rPr lang="en-US" sz="1600" dirty="0">
                <a:solidFill>
                  <a:schemeClr val="bg2"/>
                </a:solidFill>
                <a:effectLst>
                  <a:outerShdw blurRad="38100" dist="38100" dir="2700000" algn="tl">
                    <a:srgbClr val="000000"/>
                  </a:outerShdw>
                </a:effectLst>
                <a:latin typeface="Arial" charset="0"/>
                <a:ea typeface="ＭＳ Ｐゴシック" pitchFamily="16" charset="-128"/>
              </a:rPr>
              <a:t>Zimbabwe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xfrm>
            <a:off x="6553200" y="6248400"/>
            <a:ext cx="1905000" cy="457200"/>
          </a:xfrm>
          <a:noFill/>
        </p:spPr>
        <p:txBody>
          <a:bodyPr/>
          <a:lstStyle/>
          <a:p>
            <a:pPr eaLnBrk="0" hangingPunct="0"/>
            <a:fld id="{D5EDEC78-2D03-4E11-A0E5-839AA8D181D8}" type="slidenum">
              <a:rPr lang="en-US">
                <a:ea typeface="MS PGothic" pitchFamily="34" charset="-128"/>
              </a:rPr>
              <a:pPr eaLnBrk="0" hangingPunct="0"/>
              <a:t>6</a:t>
            </a:fld>
            <a:endParaRPr lang="en-US">
              <a:ea typeface="MS PGothic" pitchFamily="34" charset="-128"/>
            </a:endParaRPr>
          </a:p>
        </p:txBody>
      </p:sp>
      <p:sp>
        <p:nvSpPr>
          <p:cNvPr id="14339" name="Rectangle 2"/>
          <p:cNvSpPr>
            <a:spLocks noGrp="1" noChangeArrowheads="1"/>
          </p:cNvSpPr>
          <p:nvPr>
            <p:ph type="subTitle" idx="4294967295"/>
          </p:nvPr>
        </p:nvSpPr>
        <p:spPr>
          <a:xfrm>
            <a:off x="1182688" y="3695700"/>
            <a:ext cx="6778625" cy="1927225"/>
          </a:xfrm>
        </p:spPr>
        <p:txBody>
          <a:bodyPr/>
          <a:lstStyle/>
          <a:p>
            <a:pPr marL="0" indent="0" algn="ctr" eaLnBrk="1" hangingPunct="1">
              <a:buFontTx/>
              <a:buNone/>
            </a:pPr>
            <a:endParaRPr lang="en-GB" smtClean="0"/>
          </a:p>
        </p:txBody>
      </p:sp>
      <p:pic>
        <p:nvPicPr>
          <p:cNvPr id="14340" name="Picture 3" descr="Liberia 1"/>
          <p:cNvPicPr>
            <a:picLocks noChangeAspect="1" noChangeArrowheads="1"/>
          </p:cNvPicPr>
          <p:nvPr/>
        </p:nvPicPr>
        <p:blipFill>
          <a:blip r:embed="rId3" cstate="print"/>
          <a:srcRect/>
          <a:stretch>
            <a:fillRect/>
          </a:stretch>
        </p:blipFill>
        <p:spPr bwMode="auto">
          <a:xfrm>
            <a:off x="0" y="-3175"/>
            <a:ext cx="9172575" cy="6861175"/>
          </a:xfrm>
          <a:prstGeom prst="rect">
            <a:avLst/>
          </a:prstGeom>
          <a:pattFill prst="lgGrid">
            <a:fgClr>
              <a:srgbClr val="000000"/>
            </a:fgClr>
            <a:bgClr>
              <a:srgbClr val="FFFFFF"/>
            </a:bgClr>
          </a:pattFill>
          <a:ln w="3175">
            <a:solidFill>
              <a:schemeClr val="tx1"/>
            </a:solidFill>
            <a:miter lim="800000"/>
            <a:headEnd/>
            <a:tailEnd/>
          </a:ln>
        </p:spPr>
      </p:pic>
      <p:sp>
        <p:nvSpPr>
          <p:cNvPr id="14341" name="Text Box 4"/>
          <p:cNvSpPr txBox="1">
            <a:spLocks noChangeArrowheads="1"/>
          </p:cNvSpPr>
          <p:nvPr/>
        </p:nvSpPr>
        <p:spPr bwMode="auto">
          <a:xfrm>
            <a:off x="2590800" y="1143000"/>
            <a:ext cx="1065213" cy="457200"/>
          </a:xfrm>
          <a:prstGeom prst="rect">
            <a:avLst/>
          </a:prstGeom>
          <a:noFill/>
          <a:ln w="9525">
            <a:noFill/>
            <a:miter lim="800000"/>
            <a:headEnd/>
            <a:tailEnd/>
          </a:ln>
        </p:spPr>
        <p:txBody>
          <a:bodyPr wrap="none">
            <a:spAutoFit/>
          </a:bodyPr>
          <a:lstStyle/>
          <a:p>
            <a:r>
              <a:rPr lang="en-US">
                <a:solidFill>
                  <a:srgbClr val="CC0099"/>
                </a:solidFill>
              </a:rPr>
              <a:t>SEC 2</a:t>
            </a:r>
          </a:p>
        </p:txBody>
      </p:sp>
      <p:sp>
        <p:nvSpPr>
          <p:cNvPr id="14342" name="Text Box 5"/>
          <p:cNvSpPr txBox="1">
            <a:spLocks noChangeArrowheads="1"/>
          </p:cNvSpPr>
          <p:nvPr/>
        </p:nvSpPr>
        <p:spPr bwMode="auto">
          <a:xfrm>
            <a:off x="2362200" y="3141663"/>
            <a:ext cx="354013" cy="457200"/>
          </a:xfrm>
          <a:prstGeom prst="rect">
            <a:avLst/>
          </a:prstGeom>
          <a:noFill/>
          <a:ln w="9525">
            <a:noFill/>
            <a:miter lim="800000"/>
            <a:headEnd/>
            <a:tailEnd/>
          </a:ln>
        </p:spPr>
        <p:txBody>
          <a:bodyPr wrap="none">
            <a:spAutoFit/>
          </a:bodyPr>
          <a:lstStyle/>
          <a:p>
            <a:r>
              <a:rPr lang="en-US"/>
              <a:t>1</a:t>
            </a:r>
          </a:p>
        </p:txBody>
      </p:sp>
      <p:sp>
        <p:nvSpPr>
          <p:cNvPr id="14343" name="Text Box 6"/>
          <p:cNvSpPr txBox="1">
            <a:spLocks noChangeArrowheads="1"/>
          </p:cNvSpPr>
          <p:nvPr/>
        </p:nvSpPr>
        <p:spPr bwMode="auto">
          <a:xfrm>
            <a:off x="4573588" y="2743200"/>
            <a:ext cx="1065212" cy="457200"/>
          </a:xfrm>
          <a:prstGeom prst="rect">
            <a:avLst/>
          </a:prstGeom>
          <a:noFill/>
          <a:ln w="9525">
            <a:noFill/>
            <a:miter lim="800000"/>
            <a:headEnd/>
            <a:tailEnd/>
          </a:ln>
        </p:spPr>
        <p:txBody>
          <a:bodyPr wrap="none">
            <a:spAutoFit/>
          </a:bodyPr>
          <a:lstStyle/>
          <a:p>
            <a:r>
              <a:rPr lang="en-US">
                <a:solidFill>
                  <a:srgbClr val="CC0099"/>
                </a:solidFill>
              </a:rPr>
              <a:t>SEC 3</a:t>
            </a:r>
          </a:p>
        </p:txBody>
      </p:sp>
      <p:sp>
        <p:nvSpPr>
          <p:cNvPr id="14344" name="Text Box 7"/>
          <p:cNvSpPr txBox="1">
            <a:spLocks noChangeArrowheads="1"/>
          </p:cNvSpPr>
          <p:nvPr/>
        </p:nvSpPr>
        <p:spPr bwMode="auto">
          <a:xfrm>
            <a:off x="6351588" y="4191000"/>
            <a:ext cx="1065212" cy="457200"/>
          </a:xfrm>
          <a:prstGeom prst="rect">
            <a:avLst/>
          </a:prstGeom>
          <a:noFill/>
          <a:ln w="9525">
            <a:noFill/>
            <a:miter lim="800000"/>
            <a:headEnd/>
            <a:tailEnd/>
          </a:ln>
        </p:spPr>
        <p:txBody>
          <a:bodyPr wrap="none">
            <a:spAutoFit/>
          </a:bodyPr>
          <a:lstStyle/>
          <a:p>
            <a:r>
              <a:rPr lang="en-US">
                <a:solidFill>
                  <a:srgbClr val="CC0099"/>
                </a:solidFill>
              </a:rPr>
              <a:t>SEC 4</a:t>
            </a:r>
          </a:p>
        </p:txBody>
      </p:sp>
      <p:sp>
        <p:nvSpPr>
          <p:cNvPr id="14345" name="Oval 8"/>
          <p:cNvSpPr>
            <a:spLocks noChangeArrowheads="1"/>
          </p:cNvSpPr>
          <p:nvPr/>
        </p:nvSpPr>
        <p:spPr bwMode="auto">
          <a:xfrm>
            <a:off x="1352550" y="28702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46" name="Oval 9"/>
          <p:cNvSpPr>
            <a:spLocks noChangeArrowheads="1"/>
          </p:cNvSpPr>
          <p:nvPr/>
        </p:nvSpPr>
        <p:spPr bwMode="auto">
          <a:xfrm>
            <a:off x="3390900" y="27432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47" name="Oval 10"/>
          <p:cNvSpPr>
            <a:spLocks noChangeArrowheads="1"/>
          </p:cNvSpPr>
          <p:nvPr/>
        </p:nvSpPr>
        <p:spPr bwMode="auto">
          <a:xfrm>
            <a:off x="2873375" y="4086225"/>
            <a:ext cx="457200" cy="228600"/>
          </a:xfrm>
          <a:prstGeom prst="ellipse">
            <a:avLst/>
          </a:prstGeom>
          <a:solidFill>
            <a:schemeClr val="accent1"/>
          </a:solidFill>
          <a:ln w="38100">
            <a:solidFill>
              <a:schemeClr val="hlink"/>
            </a:solidFill>
            <a:round/>
            <a:headEnd/>
            <a:tailEnd/>
          </a:ln>
        </p:spPr>
        <p:txBody>
          <a:bodyPr wrap="none" anchor="ctr"/>
          <a:lstStyle/>
          <a:p>
            <a:r>
              <a:rPr lang="en-US" sz="1400"/>
              <a:t>BN(-)</a:t>
            </a:r>
          </a:p>
        </p:txBody>
      </p:sp>
      <p:sp>
        <p:nvSpPr>
          <p:cNvPr id="14348" name="Oval 11"/>
          <p:cNvSpPr>
            <a:spLocks noChangeArrowheads="1"/>
          </p:cNvSpPr>
          <p:nvPr/>
        </p:nvSpPr>
        <p:spPr bwMode="auto">
          <a:xfrm>
            <a:off x="4648200" y="2362200"/>
            <a:ext cx="457200" cy="228600"/>
          </a:xfrm>
          <a:prstGeom prst="ellipse">
            <a:avLst/>
          </a:prstGeom>
          <a:solidFill>
            <a:schemeClr val="accent1"/>
          </a:solidFill>
          <a:ln w="38100">
            <a:solidFill>
              <a:schemeClr val="hlink"/>
            </a:solidFill>
            <a:round/>
            <a:headEnd/>
            <a:tailEnd/>
          </a:ln>
        </p:spPr>
        <p:txBody>
          <a:bodyPr wrap="none" anchor="ctr"/>
          <a:lstStyle/>
          <a:p>
            <a:r>
              <a:rPr lang="en-US" sz="1100"/>
              <a:t>BN</a:t>
            </a:r>
          </a:p>
        </p:txBody>
      </p:sp>
      <p:sp>
        <p:nvSpPr>
          <p:cNvPr id="14349" name="Oval 12"/>
          <p:cNvSpPr>
            <a:spLocks noChangeArrowheads="1"/>
          </p:cNvSpPr>
          <p:nvPr/>
        </p:nvSpPr>
        <p:spPr bwMode="auto">
          <a:xfrm>
            <a:off x="1828800" y="2590800"/>
            <a:ext cx="457200" cy="228600"/>
          </a:xfrm>
          <a:prstGeom prst="ellipse">
            <a:avLst/>
          </a:prstGeom>
          <a:solidFill>
            <a:schemeClr val="accent1"/>
          </a:solidFill>
          <a:ln w="38100">
            <a:solidFill>
              <a:schemeClr val="hlink"/>
            </a:solidFill>
            <a:round/>
            <a:headEnd/>
            <a:tailEnd/>
          </a:ln>
        </p:spPr>
        <p:txBody>
          <a:bodyPr wrap="none" anchor="ctr"/>
          <a:lstStyle/>
          <a:p>
            <a:r>
              <a:rPr lang="en-US" sz="1400"/>
              <a:t>BN(-)</a:t>
            </a:r>
          </a:p>
        </p:txBody>
      </p:sp>
      <p:sp>
        <p:nvSpPr>
          <p:cNvPr id="14350" name="Text Box 13"/>
          <p:cNvSpPr txBox="1">
            <a:spLocks noChangeArrowheads="1"/>
          </p:cNvSpPr>
          <p:nvPr/>
        </p:nvSpPr>
        <p:spPr bwMode="auto">
          <a:xfrm>
            <a:off x="5943600" y="6350"/>
            <a:ext cx="3200400" cy="830263"/>
          </a:xfrm>
          <a:prstGeom prst="rect">
            <a:avLst/>
          </a:prstGeom>
          <a:solidFill>
            <a:schemeClr val="hlink"/>
          </a:solidFill>
          <a:ln w="9525">
            <a:solidFill>
              <a:srgbClr val="000000"/>
            </a:solidFill>
            <a:miter lim="800000"/>
            <a:headEnd/>
            <a:tailEnd/>
          </a:ln>
        </p:spPr>
        <p:txBody>
          <a:bodyPr>
            <a:spAutoFit/>
          </a:bodyPr>
          <a:lstStyle/>
          <a:p>
            <a:pPr>
              <a:spcBef>
                <a:spcPct val="50000"/>
              </a:spcBef>
            </a:pPr>
            <a:r>
              <a:rPr lang="en-US"/>
              <a:t>CONSOLIDATION PHASE January 2008</a:t>
            </a:r>
          </a:p>
        </p:txBody>
      </p:sp>
      <p:grpSp>
        <p:nvGrpSpPr>
          <p:cNvPr id="2" name="Group 14"/>
          <p:cNvGrpSpPr>
            <a:grpSpLocks/>
          </p:cNvGrpSpPr>
          <p:nvPr/>
        </p:nvGrpSpPr>
        <p:grpSpPr bwMode="auto">
          <a:xfrm>
            <a:off x="1752600" y="1600200"/>
            <a:ext cx="533400" cy="1066800"/>
            <a:chOff x="384" y="3072"/>
            <a:chExt cx="336" cy="672"/>
          </a:xfrm>
        </p:grpSpPr>
        <p:sp>
          <p:nvSpPr>
            <p:cNvPr id="14433" name="Rectangle 15"/>
            <p:cNvSpPr>
              <a:spLocks noChangeArrowheads="1"/>
            </p:cNvSpPr>
            <p:nvPr/>
          </p:nvSpPr>
          <p:spPr bwMode="auto">
            <a:xfrm>
              <a:off x="384" y="3168"/>
              <a:ext cx="336" cy="192"/>
            </a:xfrm>
            <a:prstGeom prst="rect">
              <a:avLst/>
            </a:prstGeom>
            <a:solidFill>
              <a:schemeClr val="accent1"/>
            </a:solidFill>
            <a:ln w="38100">
              <a:solidFill>
                <a:srgbClr val="6600CC"/>
              </a:solidFill>
              <a:miter lim="800000"/>
              <a:headEnd/>
              <a:tailEnd/>
            </a:ln>
          </p:spPr>
          <p:txBody>
            <a:bodyPr wrap="none" anchor="ctr"/>
            <a:lstStyle/>
            <a:p>
              <a:endParaRPr lang="pt-BR"/>
            </a:p>
          </p:txBody>
        </p:sp>
        <p:sp>
          <p:nvSpPr>
            <p:cNvPr id="14434" name="Line 16"/>
            <p:cNvSpPr>
              <a:spLocks noChangeShapeType="1"/>
            </p:cNvSpPr>
            <p:nvPr/>
          </p:nvSpPr>
          <p:spPr bwMode="auto">
            <a:xfrm flipV="1">
              <a:off x="384" y="3168"/>
              <a:ext cx="336" cy="192"/>
            </a:xfrm>
            <a:prstGeom prst="line">
              <a:avLst/>
            </a:prstGeom>
            <a:noFill/>
            <a:ln w="38100">
              <a:solidFill>
                <a:srgbClr val="6600CC"/>
              </a:solidFill>
              <a:round/>
              <a:headEnd/>
              <a:tailEnd/>
            </a:ln>
          </p:spPr>
          <p:txBody>
            <a:bodyPr/>
            <a:lstStyle/>
            <a:p>
              <a:endParaRPr lang="en-US"/>
            </a:p>
          </p:txBody>
        </p:sp>
        <p:sp>
          <p:nvSpPr>
            <p:cNvPr id="14435" name="Line 17"/>
            <p:cNvSpPr>
              <a:spLocks noChangeShapeType="1"/>
            </p:cNvSpPr>
            <p:nvPr/>
          </p:nvSpPr>
          <p:spPr bwMode="auto">
            <a:xfrm flipH="1" flipV="1">
              <a:off x="384" y="3168"/>
              <a:ext cx="336" cy="192"/>
            </a:xfrm>
            <a:prstGeom prst="line">
              <a:avLst/>
            </a:prstGeom>
            <a:noFill/>
            <a:ln w="38100">
              <a:solidFill>
                <a:srgbClr val="6600CC"/>
              </a:solidFill>
              <a:round/>
              <a:headEnd/>
              <a:tailEnd/>
            </a:ln>
          </p:spPr>
          <p:txBody>
            <a:bodyPr/>
            <a:lstStyle/>
            <a:p>
              <a:endParaRPr lang="en-US"/>
            </a:p>
          </p:txBody>
        </p:sp>
        <p:sp>
          <p:nvSpPr>
            <p:cNvPr id="14436" name="Line 18"/>
            <p:cNvSpPr>
              <a:spLocks noChangeShapeType="1"/>
            </p:cNvSpPr>
            <p:nvPr/>
          </p:nvSpPr>
          <p:spPr bwMode="auto">
            <a:xfrm>
              <a:off x="384" y="3360"/>
              <a:ext cx="0" cy="384"/>
            </a:xfrm>
            <a:prstGeom prst="line">
              <a:avLst/>
            </a:prstGeom>
            <a:noFill/>
            <a:ln w="38100">
              <a:solidFill>
                <a:srgbClr val="6600CC"/>
              </a:solidFill>
              <a:round/>
              <a:headEnd/>
              <a:tailEnd/>
            </a:ln>
          </p:spPr>
          <p:txBody>
            <a:bodyPr/>
            <a:lstStyle/>
            <a:p>
              <a:endParaRPr lang="en-US"/>
            </a:p>
          </p:txBody>
        </p:sp>
        <p:sp>
          <p:nvSpPr>
            <p:cNvPr id="14437" name="Line 19"/>
            <p:cNvSpPr>
              <a:spLocks noChangeShapeType="1"/>
            </p:cNvSpPr>
            <p:nvPr/>
          </p:nvSpPr>
          <p:spPr bwMode="auto">
            <a:xfrm flipV="1">
              <a:off x="520" y="3072"/>
              <a:ext cx="96" cy="96"/>
            </a:xfrm>
            <a:prstGeom prst="line">
              <a:avLst/>
            </a:prstGeom>
            <a:noFill/>
            <a:ln w="38100">
              <a:solidFill>
                <a:srgbClr val="6600CC"/>
              </a:solidFill>
              <a:round/>
              <a:headEnd/>
              <a:tailEnd/>
            </a:ln>
          </p:spPr>
          <p:txBody>
            <a:bodyPr/>
            <a:lstStyle/>
            <a:p>
              <a:endParaRPr lang="en-US"/>
            </a:p>
          </p:txBody>
        </p:sp>
        <p:sp>
          <p:nvSpPr>
            <p:cNvPr id="14438" name="Line 20"/>
            <p:cNvSpPr>
              <a:spLocks noChangeShapeType="1"/>
            </p:cNvSpPr>
            <p:nvPr/>
          </p:nvSpPr>
          <p:spPr bwMode="auto">
            <a:xfrm flipH="1" flipV="1">
              <a:off x="520" y="3072"/>
              <a:ext cx="96" cy="96"/>
            </a:xfrm>
            <a:prstGeom prst="line">
              <a:avLst/>
            </a:prstGeom>
            <a:noFill/>
            <a:ln w="38100">
              <a:solidFill>
                <a:srgbClr val="6600CC"/>
              </a:solidFill>
              <a:round/>
              <a:headEnd/>
              <a:tailEnd/>
            </a:ln>
          </p:spPr>
          <p:txBody>
            <a:bodyPr/>
            <a:lstStyle/>
            <a:p>
              <a:endParaRPr lang="en-US"/>
            </a:p>
          </p:txBody>
        </p:sp>
      </p:grpSp>
      <p:grpSp>
        <p:nvGrpSpPr>
          <p:cNvPr id="3" name="Group 21"/>
          <p:cNvGrpSpPr>
            <a:grpSpLocks/>
          </p:cNvGrpSpPr>
          <p:nvPr/>
        </p:nvGrpSpPr>
        <p:grpSpPr bwMode="auto">
          <a:xfrm>
            <a:off x="1828800" y="3124200"/>
            <a:ext cx="838200" cy="1066800"/>
            <a:chOff x="1152" y="1968"/>
            <a:chExt cx="528" cy="672"/>
          </a:xfrm>
        </p:grpSpPr>
        <p:grpSp>
          <p:nvGrpSpPr>
            <p:cNvPr id="4" name="Group 22"/>
            <p:cNvGrpSpPr>
              <a:grpSpLocks/>
            </p:cNvGrpSpPr>
            <p:nvPr/>
          </p:nvGrpSpPr>
          <p:grpSpPr bwMode="auto">
            <a:xfrm>
              <a:off x="1344" y="1968"/>
              <a:ext cx="336" cy="672"/>
              <a:chOff x="384" y="3072"/>
              <a:chExt cx="336" cy="672"/>
            </a:xfrm>
          </p:grpSpPr>
          <p:sp>
            <p:nvSpPr>
              <p:cNvPr id="14427" name="Rectangle 23"/>
              <p:cNvSpPr>
                <a:spLocks noChangeArrowheads="1"/>
              </p:cNvSpPr>
              <p:nvPr/>
            </p:nvSpPr>
            <p:spPr bwMode="auto">
              <a:xfrm>
                <a:off x="384" y="3168"/>
                <a:ext cx="336" cy="192"/>
              </a:xfrm>
              <a:prstGeom prst="rect">
                <a:avLst/>
              </a:prstGeom>
              <a:solidFill>
                <a:schemeClr val="accent1"/>
              </a:solidFill>
              <a:ln w="38100">
                <a:solidFill>
                  <a:srgbClr val="6600CC"/>
                </a:solidFill>
                <a:miter lim="800000"/>
                <a:headEnd/>
                <a:tailEnd/>
              </a:ln>
            </p:spPr>
            <p:txBody>
              <a:bodyPr wrap="none" anchor="ctr"/>
              <a:lstStyle/>
              <a:p>
                <a:endParaRPr lang="pt-BR"/>
              </a:p>
            </p:txBody>
          </p:sp>
          <p:sp>
            <p:nvSpPr>
              <p:cNvPr id="14428" name="Line 24"/>
              <p:cNvSpPr>
                <a:spLocks noChangeShapeType="1"/>
              </p:cNvSpPr>
              <p:nvPr/>
            </p:nvSpPr>
            <p:spPr bwMode="auto">
              <a:xfrm flipV="1">
                <a:off x="384" y="3168"/>
                <a:ext cx="336" cy="192"/>
              </a:xfrm>
              <a:prstGeom prst="line">
                <a:avLst/>
              </a:prstGeom>
              <a:noFill/>
              <a:ln w="38100">
                <a:solidFill>
                  <a:srgbClr val="6600CC"/>
                </a:solidFill>
                <a:round/>
                <a:headEnd/>
                <a:tailEnd/>
              </a:ln>
            </p:spPr>
            <p:txBody>
              <a:bodyPr/>
              <a:lstStyle/>
              <a:p>
                <a:endParaRPr lang="en-US"/>
              </a:p>
            </p:txBody>
          </p:sp>
          <p:sp>
            <p:nvSpPr>
              <p:cNvPr id="14429" name="Line 25"/>
              <p:cNvSpPr>
                <a:spLocks noChangeShapeType="1"/>
              </p:cNvSpPr>
              <p:nvPr/>
            </p:nvSpPr>
            <p:spPr bwMode="auto">
              <a:xfrm flipH="1" flipV="1">
                <a:off x="384" y="3168"/>
                <a:ext cx="336" cy="192"/>
              </a:xfrm>
              <a:prstGeom prst="line">
                <a:avLst/>
              </a:prstGeom>
              <a:noFill/>
              <a:ln w="38100">
                <a:solidFill>
                  <a:srgbClr val="6600CC"/>
                </a:solidFill>
                <a:round/>
                <a:headEnd/>
                <a:tailEnd/>
              </a:ln>
            </p:spPr>
            <p:txBody>
              <a:bodyPr/>
              <a:lstStyle/>
              <a:p>
                <a:endParaRPr lang="en-US"/>
              </a:p>
            </p:txBody>
          </p:sp>
          <p:sp>
            <p:nvSpPr>
              <p:cNvPr id="14430" name="Line 26"/>
              <p:cNvSpPr>
                <a:spLocks noChangeShapeType="1"/>
              </p:cNvSpPr>
              <p:nvPr/>
            </p:nvSpPr>
            <p:spPr bwMode="auto">
              <a:xfrm>
                <a:off x="384" y="3360"/>
                <a:ext cx="0" cy="384"/>
              </a:xfrm>
              <a:prstGeom prst="line">
                <a:avLst/>
              </a:prstGeom>
              <a:noFill/>
              <a:ln w="38100">
                <a:solidFill>
                  <a:srgbClr val="6600CC"/>
                </a:solidFill>
                <a:round/>
                <a:headEnd/>
                <a:tailEnd/>
              </a:ln>
            </p:spPr>
            <p:txBody>
              <a:bodyPr/>
              <a:lstStyle/>
              <a:p>
                <a:endParaRPr lang="en-US"/>
              </a:p>
            </p:txBody>
          </p:sp>
          <p:sp>
            <p:nvSpPr>
              <p:cNvPr id="14431" name="Line 27"/>
              <p:cNvSpPr>
                <a:spLocks noChangeShapeType="1"/>
              </p:cNvSpPr>
              <p:nvPr/>
            </p:nvSpPr>
            <p:spPr bwMode="auto">
              <a:xfrm flipV="1">
                <a:off x="520" y="3072"/>
                <a:ext cx="96" cy="96"/>
              </a:xfrm>
              <a:prstGeom prst="line">
                <a:avLst/>
              </a:prstGeom>
              <a:noFill/>
              <a:ln w="38100">
                <a:solidFill>
                  <a:srgbClr val="6600CC"/>
                </a:solidFill>
                <a:round/>
                <a:headEnd/>
                <a:tailEnd/>
              </a:ln>
            </p:spPr>
            <p:txBody>
              <a:bodyPr/>
              <a:lstStyle/>
              <a:p>
                <a:endParaRPr lang="en-US"/>
              </a:p>
            </p:txBody>
          </p:sp>
          <p:sp>
            <p:nvSpPr>
              <p:cNvPr id="14432" name="Line 28"/>
              <p:cNvSpPr>
                <a:spLocks noChangeShapeType="1"/>
              </p:cNvSpPr>
              <p:nvPr/>
            </p:nvSpPr>
            <p:spPr bwMode="auto">
              <a:xfrm flipH="1" flipV="1">
                <a:off x="520" y="3072"/>
                <a:ext cx="96" cy="96"/>
              </a:xfrm>
              <a:prstGeom prst="line">
                <a:avLst/>
              </a:prstGeom>
              <a:noFill/>
              <a:ln w="38100">
                <a:solidFill>
                  <a:srgbClr val="6600CC"/>
                </a:solidFill>
                <a:round/>
                <a:headEnd/>
                <a:tailEnd/>
              </a:ln>
            </p:spPr>
            <p:txBody>
              <a:bodyPr/>
              <a:lstStyle/>
              <a:p>
                <a:endParaRPr lang="en-US"/>
              </a:p>
            </p:txBody>
          </p:sp>
        </p:grpSp>
        <p:sp>
          <p:nvSpPr>
            <p:cNvPr id="14426" name="Line 29"/>
            <p:cNvSpPr>
              <a:spLocks noChangeShapeType="1"/>
            </p:cNvSpPr>
            <p:nvPr/>
          </p:nvSpPr>
          <p:spPr bwMode="auto">
            <a:xfrm flipH="1" flipV="1">
              <a:off x="1152" y="2160"/>
              <a:ext cx="192" cy="480"/>
            </a:xfrm>
            <a:prstGeom prst="line">
              <a:avLst/>
            </a:prstGeom>
            <a:noFill/>
            <a:ln w="38100">
              <a:solidFill>
                <a:srgbClr val="6600CC"/>
              </a:solidFill>
              <a:round/>
              <a:headEnd/>
              <a:tailEnd/>
            </a:ln>
          </p:spPr>
          <p:txBody>
            <a:bodyPr/>
            <a:lstStyle/>
            <a:p>
              <a:endParaRPr lang="en-US"/>
            </a:p>
          </p:txBody>
        </p:sp>
      </p:grpSp>
      <p:grpSp>
        <p:nvGrpSpPr>
          <p:cNvPr id="5" name="Group 30"/>
          <p:cNvGrpSpPr>
            <a:grpSpLocks/>
          </p:cNvGrpSpPr>
          <p:nvPr/>
        </p:nvGrpSpPr>
        <p:grpSpPr bwMode="auto">
          <a:xfrm>
            <a:off x="7569200" y="2755900"/>
            <a:ext cx="533400" cy="1066800"/>
            <a:chOff x="384" y="3072"/>
            <a:chExt cx="336" cy="672"/>
          </a:xfrm>
        </p:grpSpPr>
        <p:sp>
          <p:nvSpPr>
            <p:cNvPr id="14419" name="Rectangle 31"/>
            <p:cNvSpPr>
              <a:spLocks noChangeArrowheads="1"/>
            </p:cNvSpPr>
            <p:nvPr/>
          </p:nvSpPr>
          <p:spPr bwMode="auto">
            <a:xfrm>
              <a:off x="384" y="3168"/>
              <a:ext cx="336" cy="192"/>
            </a:xfrm>
            <a:prstGeom prst="rect">
              <a:avLst/>
            </a:prstGeom>
            <a:solidFill>
              <a:schemeClr val="accent1"/>
            </a:solidFill>
            <a:ln w="38100">
              <a:solidFill>
                <a:srgbClr val="6600CC"/>
              </a:solidFill>
              <a:miter lim="800000"/>
              <a:headEnd/>
              <a:tailEnd/>
            </a:ln>
          </p:spPr>
          <p:txBody>
            <a:bodyPr wrap="none" anchor="ctr"/>
            <a:lstStyle/>
            <a:p>
              <a:endParaRPr lang="pt-BR"/>
            </a:p>
          </p:txBody>
        </p:sp>
        <p:sp>
          <p:nvSpPr>
            <p:cNvPr id="14420" name="Line 32"/>
            <p:cNvSpPr>
              <a:spLocks noChangeShapeType="1"/>
            </p:cNvSpPr>
            <p:nvPr/>
          </p:nvSpPr>
          <p:spPr bwMode="auto">
            <a:xfrm flipV="1">
              <a:off x="384" y="3168"/>
              <a:ext cx="336" cy="192"/>
            </a:xfrm>
            <a:prstGeom prst="line">
              <a:avLst/>
            </a:prstGeom>
            <a:noFill/>
            <a:ln w="38100">
              <a:solidFill>
                <a:srgbClr val="6600CC"/>
              </a:solidFill>
              <a:round/>
              <a:headEnd/>
              <a:tailEnd/>
            </a:ln>
          </p:spPr>
          <p:txBody>
            <a:bodyPr/>
            <a:lstStyle/>
            <a:p>
              <a:endParaRPr lang="en-US"/>
            </a:p>
          </p:txBody>
        </p:sp>
        <p:sp>
          <p:nvSpPr>
            <p:cNvPr id="14421" name="Line 33"/>
            <p:cNvSpPr>
              <a:spLocks noChangeShapeType="1"/>
            </p:cNvSpPr>
            <p:nvPr/>
          </p:nvSpPr>
          <p:spPr bwMode="auto">
            <a:xfrm flipH="1" flipV="1">
              <a:off x="384" y="3168"/>
              <a:ext cx="336" cy="192"/>
            </a:xfrm>
            <a:prstGeom prst="line">
              <a:avLst/>
            </a:prstGeom>
            <a:noFill/>
            <a:ln w="38100">
              <a:solidFill>
                <a:srgbClr val="6600CC"/>
              </a:solidFill>
              <a:round/>
              <a:headEnd/>
              <a:tailEnd/>
            </a:ln>
          </p:spPr>
          <p:txBody>
            <a:bodyPr/>
            <a:lstStyle/>
            <a:p>
              <a:endParaRPr lang="en-US"/>
            </a:p>
          </p:txBody>
        </p:sp>
        <p:sp>
          <p:nvSpPr>
            <p:cNvPr id="14422" name="Line 34"/>
            <p:cNvSpPr>
              <a:spLocks noChangeShapeType="1"/>
            </p:cNvSpPr>
            <p:nvPr/>
          </p:nvSpPr>
          <p:spPr bwMode="auto">
            <a:xfrm>
              <a:off x="384" y="3360"/>
              <a:ext cx="0" cy="384"/>
            </a:xfrm>
            <a:prstGeom prst="line">
              <a:avLst/>
            </a:prstGeom>
            <a:noFill/>
            <a:ln w="38100">
              <a:solidFill>
                <a:srgbClr val="6600CC"/>
              </a:solidFill>
              <a:round/>
              <a:headEnd/>
              <a:tailEnd/>
            </a:ln>
          </p:spPr>
          <p:txBody>
            <a:bodyPr/>
            <a:lstStyle/>
            <a:p>
              <a:endParaRPr lang="en-US"/>
            </a:p>
          </p:txBody>
        </p:sp>
        <p:sp>
          <p:nvSpPr>
            <p:cNvPr id="14423" name="Line 35"/>
            <p:cNvSpPr>
              <a:spLocks noChangeShapeType="1"/>
            </p:cNvSpPr>
            <p:nvPr/>
          </p:nvSpPr>
          <p:spPr bwMode="auto">
            <a:xfrm flipV="1">
              <a:off x="520" y="3072"/>
              <a:ext cx="96" cy="96"/>
            </a:xfrm>
            <a:prstGeom prst="line">
              <a:avLst/>
            </a:prstGeom>
            <a:noFill/>
            <a:ln w="38100">
              <a:solidFill>
                <a:srgbClr val="6600CC"/>
              </a:solidFill>
              <a:round/>
              <a:headEnd/>
              <a:tailEnd/>
            </a:ln>
          </p:spPr>
          <p:txBody>
            <a:bodyPr/>
            <a:lstStyle/>
            <a:p>
              <a:endParaRPr lang="en-US"/>
            </a:p>
          </p:txBody>
        </p:sp>
        <p:sp>
          <p:nvSpPr>
            <p:cNvPr id="14424" name="Line 36"/>
            <p:cNvSpPr>
              <a:spLocks noChangeShapeType="1"/>
            </p:cNvSpPr>
            <p:nvPr/>
          </p:nvSpPr>
          <p:spPr bwMode="auto">
            <a:xfrm flipH="1" flipV="1">
              <a:off x="520" y="3072"/>
              <a:ext cx="96" cy="96"/>
            </a:xfrm>
            <a:prstGeom prst="line">
              <a:avLst/>
            </a:prstGeom>
            <a:noFill/>
            <a:ln w="38100">
              <a:solidFill>
                <a:srgbClr val="6600CC"/>
              </a:solidFill>
              <a:round/>
              <a:headEnd/>
              <a:tailEnd/>
            </a:ln>
          </p:spPr>
          <p:txBody>
            <a:bodyPr/>
            <a:lstStyle/>
            <a:p>
              <a:endParaRPr lang="en-US"/>
            </a:p>
          </p:txBody>
        </p:sp>
      </p:grpSp>
      <p:grpSp>
        <p:nvGrpSpPr>
          <p:cNvPr id="6" name="Group 37"/>
          <p:cNvGrpSpPr>
            <a:grpSpLocks/>
          </p:cNvGrpSpPr>
          <p:nvPr/>
        </p:nvGrpSpPr>
        <p:grpSpPr bwMode="auto">
          <a:xfrm>
            <a:off x="4648200" y="1371600"/>
            <a:ext cx="533400" cy="1066800"/>
            <a:chOff x="384" y="3072"/>
            <a:chExt cx="336" cy="672"/>
          </a:xfrm>
        </p:grpSpPr>
        <p:sp>
          <p:nvSpPr>
            <p:cNvPr id="14413" name="Rectangle 38"/>
            <p:cNvSpPr>
              <a:spLocks noChangeArrowheads="1"/>
            </p:cNvSpPr>
            <p:nvPr/>
          </p:nvSpPr>
          <p:spPr bwMode="auto">
            <a:xfrm>
              <a:off x="384" y="3168"/>
              <a:ext cx="336" cy="192"/>
            </a:xfrm>
            <a:prstGeom prst="rect">
              <a:avLst/>
            </a:prstGeom>
            <a:solidFill>
              <a:schemeClr val="accent1"/>
            </a:solidFill>
            <a:ln w="38100">
              <a:solidFill>
                <a:srgbClr val="6600CC"/>
              </a:solidFill>
              <a:miter lim="800000"/>
              <a:headEnd/>
              <a:tailEnd/>
            </a:ln>
          </p:spPr>
          <p:txBody>
            <a:bodyPr wrap="none" anchor="ctr"/>
            <a:lstStyle/>
            <a:p>
              <a:endParaRPr lang="pt-BR"/>
            </a:p>
          </p:txBody>
        </p:sp>
        <p:sp>
          <p:nvSpPr>
            <p:cNvPr id="14414" name="Line 39"/>
            <p:cNvSpPr>
              <a:spLocks noChangeShapeType="1"/>
            </p:cNvSpPr>
            <p:nvPr/>
          </p:nvSpPr>
          <p:spPr bwMode="auto">
            <a:xfrm flipV="1">
              <a:off x="384" y="3168"/>
              <a:ext cx="336" cy="192"/>
            </a:xfrm>
            <a:prstGeom prst="line">
              <a:avLst/>
            </a:prstGeom>
            <a:noFill/>
            <a:ln w="38100">
              <a:solidFill>
                <a:srgbClr val="6600CC"/>
              </a:solidFill>
              <a:round/>
              <a:headEnd/>
              <a:tailEnd/>
            </a:ln>
          </p:spPr>
          <p:txBody>
            <a:bodyPr/>
            <a:lstStyle/>
            <a:p>
              <a:endParaRPr lang="en-US"/>
            </a:p>
          </p:txBody>
        </p:sp>
        <p:sp>
          <p:nvSpPr>
            <p:cNvPr id="14415" name="Line 40"/>
            <p:cNvSpPr>
              <a:spLocks noChangeShapeType="1"/>
            </p:cNvSpPr>
            <p:nvPr/>
          </p:nvSpPr>
          <p:spPr bwMode="auto">
            <a:xfrm flipH="1" flipV="1">
              <a:off x="384" y="3168"/>
              <a:ext cx="336" cy="192"/>
            </a:xfrm>
            <a:prstGeom prst="line">
              <a:avLst/>
            </a:prstGeom>
            <a:noFill/>
            <a:ln w="38100">
              <a:solidFill>
                <a:srgbClr val="6600CC"/>
              </a:solidFill>
              <a:round/>
              <a:headEnd/>
              <a:tailEnd/>
            </a:ln>
          </p:spPr>
          <p:txBody>
            <a:bodyPr/>
            <a:lstStyle/>
            <a:p>
              <a:endParaRPr lang="en-US"/>
            </a:p>
          </p:txBody>
        </p:sp>
        <p:sp>
          <p:nvSpPr>
            <p:cNvPr id="14416" name="Line 41"/>
            <p:cNvSpPr>
              <a:spLocks noChangeShapeType="1"/>
            </p:cNvSpPr>
            <p:nvPr/>
          </p:nvSpPr>
          <p:spPr bwMode="auto">
            <a:xfrm>
              <a:off x="384" y="3360"/>
              <a:ext cx="0" cy="384"/>
            </a:xfrm>
            <a:prstGeom prst="line">
              <a:avLst/>
            </a:prstGeom>
            <a:noFill/>
            <a:ln w="38100">
              <a:solidFill>
                <a:srgbClr val="6600CC"/>
              </a:solidFill>
              <a:round/>
              <a:headEnd/>
              <a:tailEnd/>
            </a:ln>
          </p:spPr>
          <p:txBody>
            <a:bodyPr/>
            <a:lstStyle/>
            <a:p>
              <a:endParaRPr lang="en-US"/>
            </a:p>
          </p:txBody>
        </p:sp>
        <p:sp>
          <p:nvSpPr>
            <p:cNvPr id="14417" name="Line 42"/>
            <p:cNvSpPr>
              <a:spLocks noChangeShapeType="1"/>
            </p:cNvSpPr>
            <p:nvPr/>
          </p:nvSpPr>
          <p:spPr bwMode="auto">
            <a:xfrm flipV="1">
              <a:off x="520" y="3072"/>
              <a:ext cx="96" cy="96"/>
            </a:xfrm>
            <a:prstGeom prst="line">
              <a:avLst/>
            </a:prstGeom>
            <a:noFill/>
            <a:ln w="38100">
              <a:solidFill>
                <a:srgbClr val="6600CC"/>
              </a:solidFill>
              <a:round/>
              <a:headEnd/>
              <a:tailEnd/>
            </a:ln>
          </p:spPr>
          <p:txBody>
            <a:bodyPr/>
            <a:lstStyle/>
            <a:p>
              <a:endParaRPr lang="en-US"/>
            </a:p>
          </p:txBody>
        </p:sp>
        <p:sp>
          <p:nvSpPr>
            <p:cNvPr id="14418" name="Line 43"/>
            <p:cNvSpPr>
              <a:spLocks noChangeShapeType="1"/>
            </p:cNvSpPr>
            <p:nvPr/>
          </p:nvSpPr>
          <p:spPr bwMode="auto">
            <a:xfrm flipH="1" flipV="1">
              <a:off x="520" y="3072"/>
              <a:ext cx="96" cy="96"/>
            </a:xfrm>
            <a:prstGeom prst="line">
              <a:avLst/>
            </a:prstGeom>
            <a:noFill/>
            <a:ln w="38100">
              <a:solidFill>
                <a:srgbClr val="6600CC"/>
              </a:solidFill>
              <a:round/>
              <a:headEnd/>
              <a:tailEnd/>
            </a:ln>
          </p:spPr>
          <p:txBody>
            <a:bodyPr/>
            <a:lstStyle/>
            <a:p>
              <a:endParaRPr lang="en-US"/>
            </a:p>
          </p:txBody>
        </p:sp>
      </p:grpSp>
      <p:sp>
        <p:nvSpPr>
          <p:cNvPr id="14355" name="Text Box 44"/>
          <p:cNvSpPr txBox="1">
            <a:spLocks noChangeArrowheads="1"/>
          </p:cNvSpPr>
          <p:nvPr/>
        </p:nvSpPr>
        <p:spPr bwMode="auto">
          <a:xfrm>
            <a:off x="898525" y="4891088"/>
            <a:ext cx="184150" cy="366712"/>
          </a:xfrm>
          <a:prstGeom prst="rect">
            <a:avLst/>
          </a:prstGeom>
          <a:noFill/>
          <a:ln w="9525">
            <a:noFill/>
            <a:miter lim="800000"/>
            <a:headEnd/>
            <a:tailEnd/>
          </a:ln>
        </p:spPr>
        <p:txBody>
          <a:bodyPr wrap="none">
            <a:spAutoFit/>
          </a:bodyPr>
          <a:lstStyle/>
          <a:p>
            <a:endParaRPr lang="en-GB" sz="1800"/>
          </a:p>
        </p:txBody>
      </p:sp>
      <p:sp>
        <p:nvSpPr>
          <p:cNvPr id="14356" name="Text Box 45"/>
          <p:cNvSpPr txBox="1">
            <a:spLocks noChangeArrowheads="1"/>
          </p:cNvSpPr>
          <p:nvPr/>
        </p:nvSpPr>
        <p:spPr bwMode="auto">
          <a:xfrm>
            <a:off x="2879725" y="536575"/>
            <a:ext cx="657225" cy="336550"/>
          </a:xfrm>
          <a:prstGeom prst="rect">
            <a:avLst/>
          </a:prstGeom>
          <a:noFill/>
          <a:ln w="9525">
            <a:noFill/>
            <a:miter lim="800000"/>
            <a:headEnd/>
            <a:tailEnd/>
          </a:ln>
        </p:spPr>
        <p:txBody>
          <a:bodyPr wrap="none">
            <a:spAutoFit/>
          </a:bodyPr>
          <a:lstStyle/>
          <a:p>
            <a:r>
              <a:rPr lang="en-US" sz="1600"/>
              <a:t>Foya</a:t>
            </a:r>
          </a:p>
        </p:txBody>
      </p:sp>
      <p:sp>
        <p:nvSpPr>
          <p:cNvPr id="14357" name="Text Box 46"/>
          <p:cNvSpPr txBox="1">
            <a:spLocks noChangeArrowheads="1"/>
          </p:cNvSpPr>
          <p:nvPr/>
        </p:nvSpPr>
        <p:spPr bwMode="auto">
          <a:xfrm>
            <a:off x="3854450" y="392113"/>
            <a:ext cx="1087438" cy="336550"/>
          </a:xfrm>
          <a:prstGeom prst="rect">
            <a:avLst/>
          </a:prstGeom>
          <a:noFill/>
          <a:ln w="9525">
            <a:noFill/>
            <a:miter lim="800000"/>
            <a:headEnd/>
            <a:tailEnd/>
          </a:ln>
        </p:spPr>
        <p:txBody>
          <a:bodyPr wrap="none">
            <a:spAutoFit/>
          </a:bodyPr>
          <a:lstStyle/>
          <a:p>
            <a:r>
              <a:rPr lang="en-US" sz="1600"/>
              <a:t>Voinjama</a:t>
            </a:r>
          </a:p>
        </p:txBody>
      </p:sp>
      <p:sp>
        <p:nvSpPr>
          <p:cNvPr id="14358" name="Text Box 47"/>
          <p:cNvSpPr txBox="1">
            <a:spLocks noChangeArrowheads="1"/>
          </p:cNvSpPr>
          <p:nvPr/>
        </p:nvSpPr>
        <p:spPr bwMode="auto">
          <a:xfrm>
            <a:off x="3887788" y="1089025"/>
            <a:ext cx="815975" cy="336550"/>
          </a:xfrm>
          <a:prstGeom prst="rect">
            <a:avLst/>
          </a:prstGeom>
          <a:noFill/>
          <a:ln w="9525">
            <a:noFill/>
            <a:miter lim="800000"/>
            <a:headEnd/>
            <a:tailEnd/>
          </a:ln>
        </p:spPr>
        <p:txBody>
          <a:bodyPr wrap="none">
            <a:spAutoFit/>
          </a:bodyPr>
          <a:lstStyle/>
          <a:p>
            <a:r>
              <a:rPr lang="en-US" sz="1600"/>
              <a:t>Zorzor</a:t>
            </a:r>
          </a:p>
        </p:txBody>
      </p:sp>
      <p:sp>
        <p:nvSpPr>
          <p:cNvPr id="14359" name="Text Box 48"/>
          <p:cNvSpPr txBox="1">
            <a:spLocks noChangeArrowheads="1"/>
          </p:cNvSpPr>
          <p:nvPr/>
        </p:nvSpPr>
        <p:spPr bwMode="auto">
          <a:xfrm>
            <a:off x="0" y="2863850"/>
            <a:ext cx="1346200" cy="336550"/>
          </a:xfrm>
          <a:prstGeom prst="rect">
            <a:avLst/>
          </a:prstGeom>
          <a:noFill/>
          <a:ln w="9525">
            <a:noFill/>
            <a:miter lim="800000"/>
            <a:headEnd/>
            <a:tailEnd/>
          </a:ln>
        </p:spPr>
        <p:txBody>
          <a:bodyPr wrap="none">
            <a:spAutoFit/>
          </a:bodyPr>
          <a:lstStyle/>
          <a:p>
            <a:r>
              <a:rPr lang="en-US" sz="1600"/>
              <a:t>Robertsport</a:t>
            </a:r>
          </a:p>
        </p:txBody>
      </p:sp>
      <p:sp>
        <p:nvSpPr>
          <p:cNvPr id="14360" name="Text Box 49"/>
          <p:cNvSpPr txBox="1">
            <a:spLocks noChangeArrowheads="1"/>
          </p:cNvSpPr>
          <p:nvPr/>
        </p:nvSpPr>
        <p:spPr bwMode="auto">
          <a:xfrm>
            <a:off x="4999038" y="2025650"/>
            <a:ext cx="760412" cy="336550"/>
          </a:xfrm>
          <a:prstGeom prst="rect">
            <a:avLst/>
          </a:prstGeom>
          <a:noFill/>
          <a:ln w="9525">
            <a:noFill/>
            <a:miter lim="800000"/>
            <a:headEnd/>
            <a:tailEnd/>
          </a:ln>
        </p:spPr>
        <p:txBody>
          <a:bodyPr wrap="none">
            <a:spAutoFit/>
          </a:bodyPr>
          <a:lstStyle/>
          <a:p>
            <a:r>
              <a:rPr lang="en-US" sz="1600"/>
              <a:t>Ganta</a:t>
            </a:r>
          </a:p>
        </p:txBody>
      </p:sp>
      <p:sp>
        <p:nvSpPr>
          <p:cNvPr id="14361" name="Text Box 50"/>
          <p:cNvSpPr txBox="1">
            <a:spLocks noChangeArrowheads="1"/>
          </p:cNvSpPr>
          <p:nvPr/>
        </p:nvSpPr>
        <p:spPr bwMode="auto">
          <a:xfrm>
            <a:off x="5105400" y="1492250"/>
            <a:ext cx="1312863" cy="336550"/>
          </a:xfrm>
          <a:prstGeom prst="rect">
            <a:avLst/>
          </a:prstGeom>
          <a:noFill/>
          <a:ln w="9525">
            <a:noFill/>
            <a:miter lim="800000"/>
            <a:headEnd/>
            <a:tailEnd/>
          </a:ln>
        </p:spPr>
        <p:txBody>
          <a:bodyPr wrap="none">
            <a:spAutoFit/>
          </a:bodyPr>
          <a:lstStyle/>
          <a:p>
            <a:r>
              <a:rPr lang="en-US" sz="1600"/>
              <a:t>Sanequellie</a:t>
            </a:r>
          </a:p>
        </p:txBody>
      </p:sp>
      <p:sp>
        <p:nvSpPr>
          <p:cNvPr id="14362" name="Text Box 51"/>
          <p:cNvSpPr txBox="1">
            <a:spLocks noChangeArrowheads="1"/>
          </p:cNvSpPr>
          <p:nvPr/>
        </p:nvSpPr>
        <p:spPr bwMode="auto">
          <a:xfrm>
            <a:off x="6192838" y="1339850"/>
            <a:ext cx="893762" cy="336550"/>
          </a:xfrm>
          <a:prstGeom prst="rect">
            <a:avLst/>
          </a:prstGeom>
          <a:noFill/>
          <a:ln w="9525">
            <a:noFill/>
            <a:miter lim="800000"/>
            <a:headEnd/>
            <a:tailEnd/>
          </a:ln>
        </p:spPr>
        <p:txBody>
          <a:bodyPr wrap="none">
            <a:spAutoFit/>
          </a:bodyPr>
          <a:lstStyle/>
          <a:p>
            <a:r>
              <a:rPr lang="en-US" sz="1600"/>
              <a:t>Yekepa</a:t>
            </a:r>
          </a:p>
        </p:txBody>
      </p:sp>
      <p:sp>
        <p:nvSpPr>
          <p:cNvPr id="14363" name="Text Box 52"/>
          <p:cNvSpPr txBox="1">
            <a:spLocks noChangeArrowheads="1"/>
          </p:cNvSpPr>
          <p:nvPr/>
        </p:nvSpPr>
        <p:spPr bwMode="auto">
          <a:xfrm>
            <a:off x="6718300" y="2154238"/>
            <a:ext cx="973138" cy="336550"/>
          </a:xfrm>
          <a:prstGeom prst="rect">
            <a:avLst/>
          </a:prstGeom>
          <a:noFill/>
          <a:ln w="9525">
            <a:noFill/>
            <a:miter lim="800000"/>
            <a:headEnd/>
            <a:tailEnd/>
          </a:ln>
        </p:spPr>
        <p:txBody>
          <a:bodyPr wrap="none">
            <a:spAutoFit/>
          </a:bodyPr>
          <a:lstStyle/>
          <a:p>
            <a:r>
              <a:rPr lang="en-US" sz="1600"/>
              <a:t>Laguato</a:t>
            </a:r>
          </a:p>
        </p:txBody>
      </p:sp>
      <p:sp>
        <p:nvSpPr>
          <p:cNvPr id="14364" name="Text Box 53"/>
          <p:cNvSpPr txBox="1">
            <a:spLocks noChangeArrowheads="1"/>
          </p:cNvSpPr>
          <p:nvPr/>
        </p:nvSpPr>
        <p:spPr bwMode="auto">
          <a:xfrm>
            <a:off x="0" y="2025650"/>
            <a:ext cx="1482725" cy="336550"/>
          </a:xfrm>
          <a:prstGeom prst="rect">
            <a:avLst/>
          </a:prstGeom>
          <a:noFill/>
          <a:ln w="9525">
            <a:noFill/>
            <a:miter lim="800000"/>
            <a:headEnd/>
            <a:tailEnd/>
          </a:ln>
        </p:spPr>
        <p:txBody>
          <a:bodyPr wrap="none">
            <a:spAutoFit/>
          </a:bodyPr>
          <a:lstStyle/>
          <a:p>
            <a:r>
              <a:rPr lang="en-US" sz="1600"/>
              <a:t>Bo Waterside</a:t>
            </a:r>
          </a:p>
        </p:txBody>
      </p:sp>
      <p:sp>
        <p:nvSpPr>
          <p:cNvPr id="14365" name="Text Box 54"/>
          <p:cNvSpPr txBox="1">
            <a:spLocks noChangeArrowheads="1"/>
          </p:cNvSpPr>
          <p:nvPr/>
        </p:nvSpPr>
        <p:spPr bwMode="auto">
          <a:xfrm>
            <a:off x="1403350" y="2300288"/>
            <a:ext cx="1581150" cy="366712"/>
          </a:xfrm>
          <a:prstGeom prst="rect">
            <a:avLst/>
          </a:prstGeom>
          <a:noFill/>
          <a:ln w="9525">
            <a:noFill/>
            <a:miter lim="800000"/>
            <a:headEnd/>
            <a:tailEnd/>
          </a:ln>
        </p:spPr>
        <p:txBody>
          <a:bodyPr wrap="none">
            <a:spAutoFit/>
          </a:bodyPr>
          <a:lstStyle/>
          <a:p>
            <a:r>
              <a:rPr lang="en-US" sz="1800"/>
              <a:t>Tubmanburg</a:t>
            </a:r>
          </a:p>
        </p:txBody>
      </p:sp>
      <p:sp>
        <p:nvSpPr>
          <p:cNvPr id="14366" name="Text Box 55"/>
          <p:cNvSpPr txBox="1">
            <a:spLocks noChangeArrowheads="1"/>
          </p:cNvSpPr>
          <p:nvPr/>
        </p:nvSpPr>
        <p:spPr bwMode="auto">
          <a:xfrm>
            <a:off x="1555750" y="2773363"/>
            <a:ext cx="612775" cy="336550"/>
          </a:xfrm>
          <a:prstGeom prst="rect">
            <a:avLst/>
          </a:prstGeom>
          <a:noFill/>
          <a:ln w="9525">
            <a:noFill/>
            <a:miter lim="800000"/>
            <a:headEnd/>
            <a:tailEnd/>
          </a:ln>
        </p:spPr>
        <p:txBody>
          <a:bodyPr wrap="none">
            <a:spAutoFit/>
          </a:bodyPr>
          <a:lstStyle/>
          <a:p>
            <a:r>
              <a:rPr lang="en-US" sz="1600"/>
              <a:t>Klay</a:t>
            </a:r>
          </a:p>
        </p:txBody>
      </p:sp>
      <p:sp>
        <p:nvSpPr>
          <p:cNvPr id="14367" name="Text Box 56"/>
          <p:cNvSpPr txBox="1">
            <a:spLocks noChangeArrowheads="1"/>
          </p:cNvSpPr>
          <p:nvPr/>
        </p:nvSpPr>
        <p:spPr bwMode="auto">
          <a:xfrm>
            <a:off x="1092200" y="2559050"/>
            <a:ext cx="736600" cy="336550"/>
          </a:xfrm>
          <a:prstGeom prst="rect">
            <a:avLst/>
          </a:prstGeom>
          <a:noFill/>
          <a:ln w="9525">
            <a:noFill/>
            <a:miter lim="800000"/>
            <a:headEnd/>
            <a:tailEnd/>
          </a:ln>
        </p:spPr>
        <p:txBody>
          <a:bodyPr wrap="none">
            <a:spAutoFit/>
          </a:bodyPr>
          <a:lstStyle/>
          <a:p>
            <a:r>
              <a:rPr lang="en-US" sz="1600"/>
              <a:t>Singe</a:t>
            </a:r>
          </a:p>
        </p:txBody>
      </p:sp>
      <p:sp>
        <p:nvSpPr>
          <p:cNvPr id="14368" name="Text Box 57"/>
          <p:cNvSpPr txBox="1">
            <a:spLocks noChangeArrowheads="1"/>
          </p:cNvSpPr>
          <p:nvPr/>
        </p:nvSpPr>
        <p:spPr bwMode="auto">
          <a:xfrm>
            <a:off x="3779838" y="2320925"/>
            <a:ext cx="1027112" cy="339725"/>
          </a:xfrm>
          <a:prstGeom prst="rect">
            <a:avLst/>
          </a:prstGeom>
          <a:noFill/>
          <a:ln w="9525">
            <a:noFill/>
            <a:miter lim="800000"/>
            <a:headEnd/>
            <a:tailEnd/>
          </a:ln>
        </p:spPr>
        <p:txBody>
          <a:bodyPr wrap="none">
            <a:spAutoFit/>
          </a:bodyPr>
          <a:lstStyle/>
          <a:p>
            <a:r>
              <a:rPr lang="en-US" sz="1600"/>
              <a:t>Gbarnga</a:t>
            </a:r>
          </a:p>
        </p:txBody>
      </p:sp>
      <p:sp>
        <p:nvSpPr>
          <p:cNvPr id="14369" name="Text Box 58"/>
          <p:cNvSpPr txBox="1">
            <a:spLocks noChangeArrowheads="1"/>
          </p:cNvSpPr>
          <p:nvPr/>
        </p:nvSpPr>
        <p:spPr bwMode="auto">
          <a:xfrm>
            <a:off x="2362200" y="4006850"/>
            <a:ext cx="1163638" cy="336550"/>
          </a:xfrm>
          <a:prstGeom prst="rect">
            <a:avLst/>
          </a:prstGeom>
          <a:noFill/>
          <a:ln w="9525">
            <a:noFill/>
            <a:miter lim="800000"/>
            <a:headEnd/>
            <a:tailEnd/>
          </a:ln>
        </p:spPr>
        <p:txBody>
          <a:bodyPr wrap="none">
            <a:spAutoFit/>
          </a:bodyPr>
          <a:lstStyle/>
          <a:p>
            <a:r>
              <a:rPr lang="en-US" sz="1600"/>
              <a:t>Buchanan</a:t>
            </a:r>
          </a:p>
        </p:txBody>
      </p:sp>
      <p:sp>
        <p:nvSpPr>
          <p:cNvPr id="14370" name="Text Box 59"/>
          <p:cNvSpPr txBox="1">
            <a:spLocks noChangeArrowheads="1"/>
          </p:cNvSpPr>
          <p:nvPr/>
        </p:nvSpPr>
        <p:spPr bwMode="auto">
          <a:xfrm>
            <a:off x="3375025" y="4648200"/>
            <a:ext cx="1301750" cy="336550"/>
          </a:xfrm>
          <a:prstGeom prst="rect">
            <a:avLst/>
          </a:prstGeom>
          <a:noFill/>
          <a:ln w="9525">
            <a:noFill/>
            <a:miter lim="800000"/>
            <a:headEnd/>
            <a:tailEnd/>
          </a:ln>
        </p:spPr>
        <p:txBody>
          <a:bodyPr wrap="none">
            <a:spAutoFit/>
          </a:bodyPr>
          <a:lstStyle/>
          <a:p>
            <a:r>
              <a:rPr lang="en-US" sz="1600"/>
              <a:t>Cestos City</a:t>
            </a:r>
          </a:p>
        </p:txBody>
      </p:sp>
      <p:sp>
        <p:nvSpPr>
          <p:cNvPr id="14371" name="Text Box 60"/>
          <p:cNvSpPr txBox="1">
            <a:spLocks noChangeArrowheads="1"/>
          </p:cNvSpPr>
          <p:nvPr/>
        </p:nvSpPr>
        <p:spPr bwMode="auto">
          <a:xfrm>
            <a:off x="4210050" y="5319713"/>
            <a:ext cx="1168400" cy="336550"/>
          </a:xfrm>
          <a:prstGeom prst="rect">
            <a:avLst/>
          </a:prstGeom>
          <a:noFill/>
          <a:ln w="9525">
            <a:noFill/>
            <a:miter lim="800000"/>
            <a:headEnd/>
            <a:tailEnd/>
          </a:ln>
        </p:spPr>
        <p:txBody>
          <a:bodyPr wrap="none">
            <a:spAutoFit/>
          </a:bodyPr>
          <a:lstStyle/>
          <a:p>
            <a:r>
              <a:rPr lang="en-US" sz="1600"/>
              <a:t>Greenville</a:t>
            </a:r>
          </a:p>
        </p:txBody>
      </p:sp>
      <p:sp>
        <p:nvSpPr>
          <p:cNvPr id="14372" name="Text Box 61"/>
          <p:cNvSpPr txBox="1">
            <a:spLocks noChangeArrowheads="1"/>
          </p:cNvSpPr>
          <p:nvPr/>
        </p:nvSpPr>
        <p:spPr bwMode="auto">
          <a:xfrm>
            <a:off x="5840413" y="5791200"/>
            <a:ext cx="1323975" cy="336550"/>
          </a:xfrm>
          <a:prstGeom prst="rect">
            <a:avLst/>
          </a:prstGeom>
          <a:noFill/>
          <a:ln w="9525">
            <a:noFill/>
            <a:miter lim="800000"/>
            <a:headEnd/>
            <a:tailEnd/>
          </a:ln>
        </p:spPr>
        <p:txBody>
          <a:bodyPr>
            <a:spAutoFit/>
          </a:bodyPr>
          <a:lstStyle/>
          <a:p>
            <a:r>
              <a:rPr lang="en-US" sz="1600"/>
              <a:t>Barclayville</a:t>
            </a:r>
          </a:p>
        </p:txBody>
      </p:sp>
      <p:sp>
        <p:nvSpPr>
          <p:cNvPr id="14373" name="Text Box 62"/>
          <p:cNvSpPr txBox="1">
            <a:spLocks noChangeArrowheads="1"/>
          </p:cNvSpPr>
          <p:nvPr/>
        </p:nvSpPr>
        <p:spPr bwMode="auto">
          <a:xfrm>
            <a:off x="7696200" y="6521450"/>
            <a:ext cx="838200" cy="336550"/>
          </a:xfrm>
          <a:prstGeom prst="rect">
            <a:avLst/>
          </a:prstGeom>
          <a:noFill/>
          <a:ln w="9525">
            <a:noFill/>
            <a:miter lim="800000"/>
            <a:headEnd/>
            <a:tailEnd/>
          </a:ln>
        </p:spPr>
        <p:txBody>
          <a:bodyPr wrap="none">
            <a:spAutoFit/>
          </a:bodyPr>
          <a:lstStyle/>
          <a:p>
            <a:r>
              <a:rPr lang="en-US" sz="1600"/>
              <a:t>Harper</a:t>
            </a:r>
          </a:p>
        </p:txBody>
      </p:sp>
      <p:sp>
        <p:nvSpPr>
          <p:cNvPr id="14374" name="Text Box 64"/>
          <p:cNvSpPr txBox="1">
            <a:spLocks noChangeArrowheads="1"/>
          </p:cNvSpPr>
          <p:nvPr/>
        </p:nvSpPr>
        <p:spPr bwMode="auto">
          <a:xfrm>
            <a:off x="7467600" y="4768850"/>
            <a:ext cx="1189038" cy="336550"/>
          </a:xfrm>
          <a:prstGeom prst="rect">
            <a:avLst/>
          </a:prstGeom>
          <a:noFill/>
          <a:ln w="9525">
            <a:noFill/>
            <a:miter lim="800000"/>
            <a:headEnd/>
            <a:tailEnd/>
          </a:ln>
        </p:spPr>
        <p:txBody>
          <a:bodyPr wrap="none">
            <a:spAutoFit/>
          </a:bodyPr>
          <a:lstStyle/>
          <a:p>
            <a:r>
              <a:rPr lang="en-US" sz="1600"/>
              <a:t>Fish Town</a:t>
            </a:r>
          </a:p>
        </p:txBody>
      </p:sp>
      <p:sp>
        <p:nvSpPr>
          <p:cNvPr id="14375" name="Text Box 65"/>
          <p:cNvSpPr txBox="1">
            <a:spLocks noChangeArrowheads="1"/>
          </p:cNvSpPr>
          <p:nvPr/>
        </p:nvSpPr>
        <p:spPr bwMode="auto">
          <a:xfrm>
            <a:off x="7697788" y="3657600"/>
            <a:ext cx="906462" cy="336550"/>
          </a:xfrm>
          <a:prstGeom prst="rect">
            <a:avLst/>
          </a:prstGeom>
          <a:noFill/>
          <a:ln w="9525">
            <a:noFill/>
            <a:miter lim="800000"/>
            <a:headEnd/>
            <a:tailEnd/>
          </a:ln>
        </p:spPr>
        <p:txBody>
          <a:bodyPr wrap="none">
            <a:spAutoFit/>
          </a:bodyPr>
          <a:lstStyle/>
          <a:p>
            <a:r>
              <a:rPr lang="en-US" sz="1600"/>
              <a:t>Zwedru</a:t>
            </a:r>
          </a:p>
        </p:txBody>
      </p:sp>
      <p:sp>
        <p:nvSpPr>
          <p:cNvPr id="14376" name="Text Box 66"/>
          <p:cNvSpPr txBox="1">
            <a:spLocks noChangeArrowheads="1"/>
          </p:cNvSpPr>
          <p:nvPr/>
        </p:nvSpPr>
        <p:spPr bwMode="auto">
          <a:xfrm>
            <a:off x="5105400" y="3016250"/>
            <a:ext cx="838200" cy="336550"/>
          </a:xfrm>
          <a:prstGeom prst="rect">
            <a:avLst/>
          </a:prstGeom>
          <a:noFill/>
          <a:ln w="9525">
            <a:noFill/>
            <a:miter lim="800000"/>
            <a:headEnd/>
            <a:tailEnd/>
          </a:ln>
        </p:spPr>
        <p:txBody>
          <a:bodyPr wrap="none">
            <a:spAutoFit/>
          </a:bodyPr>
          <a:lstStyle/>
          <a:p>
            <a:r>
              <a:rPr lang="en-US" sz="1600"/>
              <a:t>Tapeta</a:t>
            </a:r>
          </a:p>
        </p:txBody>
      </p:sp>
      <p:sp>
        <p:nvSpPr>
          <p:cNvPr id="14377" name="Oval 67"/>
          <p:cNvSpPr>
            <a:spLocks noChangeArrowheads="1"/>
          </p:cNvSpPr>
          <p:nvPr/>
        </p:nvSpPr>
        <p:spPr bwMode="auto">
          <a:xfrm>
            <a:off x="4064000" y="13589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78" name="Oval 68"/>
          <p:cNvSpPr>
            <a:spLocks noChangeArrowheads="1"/>
          </p:cNvSpPr>
          <p:nvPr/>
        </p:nvSpPr>
        <p:spPr bwMode="auto">
          <a:xfrm>
            <a:off x="6264275" y="16764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79" name="Oval 69"/>
          <p:cNvSpPr>
            <a:spLocks noChangeArrowheads="1"/>
          </p:cNvSpPr>
          <p:nvPr/>
        </p:nvSpPr>
        <p:spPr bwMode="auto">
          <a:xfrm>
            <a:off x="5867400" y="18288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80" name="Oval 70"/>
          <p:cNvSpPr>
            <a:spLocks noChangeArrowheads="1"/>
          </p:cNvSpPr>
          <p:nvPr/>
        </p:nvSpPr>
        <p:spPr bwMode="auto">
          <a:xfrm>
            <a:off x="3829050" y="4943475"/>
            <a:ext cx="317500" cy="2032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81" name="Oval 71"/>
          <p:cNvSpPr>
            <a:spLocks noChangeArrowheads="1"/>
          </p:cNvSpPr>
          <p:nvPr/>
        </p:nvSpPr>
        <p:spPr bwMode="auto">
          <a:xfrm>
            <a:off x="3800475" y="219075"/>
            <a:ext cx="457200" cy="228600"/>
          </a:xfrm>
          <a:prstGeom prst="ellipse">
            <a:avLst/>
          </a:prstGeom>
          <a:solidFill>
            <a:schemeClr val="accent1"/>
          </a:solidFill>
          <a:ln w="38100">
            <a:solidFill>
              <a:schemeClr val="hlink"/>
            </a:solidFill>
            <a:round/>
            <a:headEnd/>
            <a:tailEnd/>
          </a:ln>
        </p:spPr>
        <p:txBody>
          <a:bodyPr wrap="none" anchor="ctr"/>
          <a:lstStyle/>
          <a:p>
            <a:r>
              <a:rPr lang="en-US" sz="1600"/>
              <a:t>BN(-)</a:t>
            </a:r>
          </a:p>
        </p:txBody>
      </p:sp>
      <p:sp>
        <p:nvSpPr>
          <p:cNvPr id="14382" name="Oval 72"/>
          <p:cNvSpPr>
            <a:spLocks noChangeArrowheads="1"/>
          </p:cNvSpPr>
          <p:nvPr/>
        </p:nvSpPr>
        <p:spPr bwMode="auto">
          <a:xfrm>
            <a:off x="7264400" y="3822700"/>
            <a:ext cx="457200" cy="228600"/>
          </a:xfrm>
          <a:prstGeom prst="ellipse">
            <a:avLst/>
          </a:prstGeom>
          <a:solidFill>
            <a:schemeClr val="accent1"/>
          </a:solidFill>
          <a:ln w="38100">
            <a:solidFill>
              <a:schemeClr val="hlink"/>
            </a:solidFill>
            <a:round/>
            <a:headEnd/>
            <a:tailEnd/>
          </a:ln>
        </p:spPr>
        <p:txBody>
          <a:bodyPr wrap="none" anchor="ctr"/>
          <a:lstStyle/>
          <a:p>
            <a:r>
              <a:rPr lang="en-US" sz="1400"/>
              <a:t>BN(-)</a:t>
            </a:r>
          </a:p>
        </p:txBody>
      </p:sp>
      <p:sp>
        <p:nvSpPr>
          <p:cNvPr id="14383" name="Oval 73"/>
          <p:cNvSpPr>
            <a:spLocks noChangeArrowheads="1"/>
          </p:cNvSpPr>
          <p:nvPr/>
        </p:nvSpPr>
        <p:spPr bwMode="auto">
          <a:xfrm>
            <a:off x="5391150" y="2295525"/>
            <a:ext cx="457200" cy="228600"/>
          </a:xfrm>
          <a:prstGeom prst="ellipse">
            <a:avLst/>
          </a:prstGeom>
          <a:solidFill>
            <a:schemeClr val="accent1"/>
          </a:solidFill>
          <a:ln w="38100">
            <a:solidFill>
              <a:schemeClr val="hlink"/>
            </a:solidFill>
            <a:round/>
            <a:headEnd/>
            <a:tailEnd/>
          </a:ln>
        </p:spPr>
        <p:txBody>
          <a:bodyPr wrap="none" anchor="ctr"/>
          <a:lstStyle/>
          <a:p>
            <a:r>
              <a:rPr lang="en-US" sz="1600"/>
              <a:t>BN(-)</a:t>
            </a:r>
          </a:p>
        </p:txBody>
      </p:sp>
      <p:sp>
        <p:nvSpPr>
          <p:cNvPr id="14384" name="Oval 74"/>
          <p:cNvSpPr>
            <a:spLocks noChangeArrowheads="1"/>
          </p:cNvSpPr>
          <p:nvPr/>
        </p:nvSpPr>
        <p:spPr bwMode="auto">
          <a:xfrm>
            <a:off x="1066800" y="2438400"/>
            <a:ext cx="457200" cy="228600"/>
          </a:xfrm>
          <a:prstGeom prst="ellipse">
            <a:avLst/>
          </a:prstGeom>
          <a:solidFill>
            <a:schemeClr val="accent1"/>
          </a:solidFill>
          <a:ln w="38100">
            <a:solidFill>
              <a:schemeClr val="hlink"/>
            </a:solidFill>
            <a:round/>
            <a:headEnd/>
            <a:tailEnd/>
          </a:ln>
        </p:spPr>
        <p:txBody>
          <a:bodyPr wrap="none" anchor="ctr"/>
          <a:lstStyle/>
          <a:p>
            <a:r>
              <a:rPr lang="en-US" sz="1400"/>
              <a:t>BN(-)</a:t>
            </a:r>
          </a:p>
        </p:txBody>
      </p:sp>
      <p:sp>
        <p:nvSpPr>
          <p:cNvPr id="14385" name="Oval 75"/>
          <p:cNvSpPr>
            <a:spLocks noChangeArrowheads="1"/>
          </p:cNvSpPr>
          <p:nvPr/>
        </p:nvSpPr>
        <p:spPr bwMode="auto">
          <a:xfrm>
            <a:off x="6492875" y="2225675"/>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86" name="Oval 76"/>
          <p:cNvSpPr>
            <a:spLocks noChangeArrowheads="1"/>
          </p:cNvSpPr>
          <p:nvPr/>
        </p:nvSpPr>
        <p:spPr bwMode="auto">
          <a:xfrm>
            <a:off x="1066800" y="26924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87" name="Oval 77"/>
          <p:cNvSpPr>
            <a:spLocks noChangeArrowheads="1"/>
          </p:cNvSpPr>
          <p:nvPr/>
        </p:nvSpPr>
        <p:spPr bwMode="auto">
          <a:xfrm>
            <a:off x="8010525" y="59436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88" name="Text Box 78"/>
          <p:cNvSpPr txBox="1">
            <a:spLocks noChangeArrowheads="1"/>
          </p:cNvSpPr>
          <p:nvPr/>
        </p:nvSpPr>
        <p:spPr bwMode="auto">
          <a:xfrm>
            <a:off x="6429375" y="3184525"/>
            <a:ext cx="1009650" cy="304800"/>
          </a:xfrm>
          <a:prstGeom prst="rect">
            <a:avLst/>
          </a:prstGeom>
          <a:noFill/>
          <a:ln w="9525">
            <a:noFill/>
            <a:miter lim="800000"/>
            <a:headEnd/>
            <a:tailEnd/>
          </a:ln>
        </p:spPr>
        <p:txBody>
          <a:bodyPr wrap="none">
            <a:spAutoFit/>
          </a:bodyPr>
          <a:lstStyle/>
          <a:p>
            <a:r>
              <a:rPr lang="en-US" sz="1400"/>
              <a:t>Toe Town</a:t>
            </a:r>
          </a:p>
        </p:txBody>
      </p:sp>
      <p:sp>
        <p:nvSpPr>
          <p:cNvPr id="14389" name="Oval 79"/>
          <p:cNvSpPr>
            <a:spLocks noChangeArrowheads="1"/>
          </p:cNvSpPr>
          <p:nvPr/>
        </p:nvSpPr>
        <p:spPr bwMode="auto">
          <a:xfrm>
            <a:off x="8058150" y="55626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0" name="Text Box 80"/>
          <p:cNvSpPr txBox="1">
            <a:spLocks noChangeArrowheads="1"/>
          </p:cNvSpPr>
          <p:nvPr/>
        </p:nvSpPr>
        <p:spPr bwMode="auto">
          <a:xfrm>
            <a:off x="7874000" y="5302250"/>
            <a:ext cx="736600" cy="336550"/>
          </a:xfrm>
          <a:prstGeom prst="rect">
            <a:avLst/>
          </a:prstGeom>
          <a:noFill/>
          <a:ln w="9525">
            <a:noFill/>
            <a:miter lim="800000"/>
            <a:headEnd/>
            <a:tailEnd/>
          </a:ln>
        </p:spPr>
        <p:txBody>
          <a:bodyPr wrap="none">
            <a:spAutoFit/>
          </a:bodyPr>
          <a:lstStyle/>
          <a:p>
            <a:r>
              <a:rPr lang="en-US" sz="1600"/>
              <a:t>Webo</a:t>
            </a:r>
          </a:p>
        </p:txBody>
      </p:sp>
      <p:sp>
        <p:nvSpPr>
          <p:cNvPr id="14391" name="Oval 81"/>
          <p:cNvSpPr>
            <a:spLocks noChangeArrowheads="1"/>
          </p:cNvSpPr>
          <p:nvPr/>
        </p:nvSpPr>
        <p:spPr bwMode="auto">
          <a:xfrm>
            <a:off x="7467600" y="50292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2" name="Oval 82"/>
          <p:cNvSpPr>
            <a:spLocks noChangeArrowheads="1"/>
          </p:cNvSpPr>
          <p:nvPr/>
        </p:nvSpPr>
        <p:spPr bwMode="auto">
          <a:xfrm>
            <a:off x="6181725" y="34290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3" name="Oval 83"/>
          <p:cNvSpPr>
            <a:spLocks noChangeArrowheads="1"/>
          </p:cNvSpPr>
          <p:nvPr/>
        </p:nvSpPr>
        <p:spPr bwMode="auto">
          <a:xfrm>
            <a:off x="2879725" y="3429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4" name="Oval 85"/>
          <p:cNvSpPr>
            <a:spLocks noChangeArrowheads="1"/>
          </p:cNvSpPr>
          <p:nvPr/>
        </p:nvSpPr>
        <p:spPr bwMode="auto">
          <a:xfrm>
            <a:off x="2286000" y="20828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5" name="Oval 86"/>
          <p:cNvSpPr>
            <a:spLocks noChangeArrowheads="1"/>
          </p:cNvSpPr>
          <p:nvPr/>
        </p:nvSpPr>
        <p:spPr bwMode="auto">
          <a:xfrm>
            <a:off x="4779963" y="5605463"/>
            <a:ext cx="457200" cy="228600"/>
          </a:xfrm>
          <a:prstGeom prst="ellipse">
            <a:avLst/>
          </a:prstGeom>
          <a:solidFill>
            <a:schemeClr val="accent1"/>
          </a:solidFill>
          <a:ln w="38100">
            <a:solidFill>
              <a:schemeClr val="hlink"/>
            </a:solidFill>
            <a:round/>
            <a:headEnd/>
            <a:tailEnd/>
          </a:ln>
        </p:spPr>
        <p:txBody>
          <a:bodyPr wrap="none" anchor="ctr"/>
          <a:lstStyle/>
          <a:p>
            <a:r>
              <a:rPr lang="en-US" sz="1400"/>
              <a:t>BN(-)</a:t>
            </a:r>
          </a:p>
        </p:txBody>
      </p:sp>
      <p:sp>
        <p:nvSpPr>
          <p:cNvPr id="14396" name="Oval 87"/>
          <p:cNvSpPr>
            <a:spLocks noChangeArrowheads="1"/>
          </p:cNvSpPr>
          <p:nvPr/>
        </p:nvSpPr>
        <p:spPr bwMode="auto">
          <a:xfrm>
            <a:off x="7105650" y="592455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97" name="Oval 88"/>
          <p:cNvSpPr>
            <a:spLocks noChangeArrowheads="1"/>
          </p:cNvSpPr>
          <p:nvPr/>
        </p:nvSpPr>
        <p:spPr bwMode="auto">
          <a:xfrm>
            <a:off x="5343525" y="3286125"/>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398" name="Oval 89"/>
          <p:cNvSpPr>
            <a:spLocks noChangeArrowheads="1"/>
          </p:cNvSpPr>
          <p:nvPr/>
        </p:nvSpPr>
        <p:spPr bwMode="auto">
          <a:xfrm>
            <a:off x="4076700" y="26543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399" name="Oval 90"/>
          <p:cNvSpPr>
            <a:spLocks noChangeArrowheads="1"/>
          </p:cNvSpPr>
          <p:nvPr/>
        </p:nvSpPr>
        <p:spPr bwMode="auto">
          <a:xfrm>
            <a:off x="3429000" y="38100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400" name="Oval 91"/>
          <p:cNvSpPr>
            <a:spLocks noChangeArrowheads="1"/>
          </p:cNvSpPr>
          <p:nvPr/>
        </p:nvSpPr>
        <p:spPr bwMode="auto">
          <a:xfrm>
            <a:off x="2743200" y="3810000"/>
            <a:ext cx="381000" cy="228600"/>
          </a:xfrm>
          <a:prstGeom prst="ellipse">
            <a:avLst/>
          </a:prstGeom>
          <a:solidFill>
            <a:schemeClr val="accent1"/>
          </a:solidFill>
          <a:ln w="38100">
            <a:solidFill>
              <a:schemeClr val="hlink"/>
            </a:solidFill>
            <a:round/>
            <a:headEnd/>
            <a:tailEnd/>
          </a:ln>
        </p:spPr>
        <p:txBody>
          <a:bodyPr wrap="none" anchor="ctr"/>
          <a:lstStyle/>
          <a:p>
            <a:r>
              <a:rPr lang="en-US" sz="1000"/>
              <a:t>COY</a:t>
            </a:r>
          </a:p>
        </p:txBody>
      </p:sp>
      <p:sp>
        <p:nvSpPr>
          <p:cNvPr id="14401" name="Freeform 92"/>
          <p:cNvSpPr>
            <a:spLocks/>
          </p:cNvSpPr>
          <p:nvPr/>
        </p:nvSpPr>
        <p:spPr bwMode="auto">
          <a:xfrm>
            <a:off x="4105275" y="3263900"/>
            <a:ext cx="2438400" cy="1460500"/>
          </a:xfrm>
          <a:custGeom>
            <a:avLst/>
            <a:gdLst>
              <a:gd name="T0" fmla="*/ 2147483647 w 1536"/>
              <a:gd name="T1" fmla="*/ 0 h 920"/>
              <a:gd name="T2" fmla="*/ 2147483647 w 1536"/>
              <a:gd name="T3" fmla="*/ 2147483647 h 920"/>
              <a:gd name="T4" fmla="*/ 2147483647 w 1536"/>
              <a:gd name="T5" fmla="*/ 2147483647 h 920"/>
              <a:gd name="T6" fmla="*/ 2147483647 w 1536"/>
              <a:gd name="T7" fmla="*/ 2147483647 h 920"/>
              <a:gd name="T8" fmla="*/ 2147483647 w 1536"/>
              <a:gd name="T9" fmla="*/ 2147483647 h 920"/>
              <a:gd name="T10" fmla="*/ 2147483647 w 1536"/>
              <a:gd name="T11" fmla="*/ 2147483647 h 920"/>
              <a:gd name="T12" fmla="*/ 2147483647 w 1536"/>
              <a:gd name="T13" fmla="*/ 2147483647 h 920"/>
              <a:gd name="T14" fmla="*/ 2147483647 w 1536"/>
              <a:gd name="T15" fmla="*/ 2147483647 h 920"/>
              <a:gd name="T16" fmla="*/ 2147483647 w 1536"/>
              <a:gd name="T17" fmla="*/ 2147483647 h 920"/>
              <a:gd name="T18" fmla="*/ 2147483647 w 1536"/>
              <a:gd name="T19" fmla="*/ 2147483647 h 920"/>
              <a:gd name="T20" fmla="*/ 2147483647 w 1536"/>
              <a:gd name="T21" fmla="*/ 2147483647 h 920"/>
              <a:gd name="T22" fmla="*/ 2147483647 w 1536"/>
              <a:gd name="T23" fmla="*/ 2147483647 h 920"/>
              <a:gd name="T24" fmla="*/ 2147483647 w 1536"/>
              <a:gd name="T25" fmla="*/ 2147483647 h 920"/>
              <a:gd name="T26" fmla="*/ 2147483647 w 1536"/>
              <a:gd name="T27" fmla="*/ 2147483647 h 920"/>
              <a:gd name="T28" fmla="*/ 2147483647 w 1536"/>
              <a:gd name="T29" fmla="*/ 2147483647 h 920"/>
              <a:gd name="T30" fmla="*/ 2147483647 w 1536"/>
              <a:gd name="T31" fmla="*/ 2147483647 h 920"/>
              <a:gd name="T32" fmla="*/ 2147483647 w 1536"/>
              <a:gd name="T33" fmla="*/ 2147483647 h 920"/>
              <a:gd name="T34" fmla="*/ 2147483647 w 1536"/>
              <a:gd name="T35" fmla="*/ 2147483647 h 920"/>
              <a:gd name="T36" fmla="*/ 2147483647 w 1536"/>
              <a:gd name="T37" fmla="*/ 2147483647 h 920"/>
              <a:gd name="T38" fmla="*/ 2147483647 w 1536"/>
              <a:gd name="T39" fmla="*/ 2147483647 h 920"/>
              <a:gd name="T40" fmla="*/ 2147483647 w 1536"/>
              <a:gd name="T41" fmla="*/ 2147483647 h 920"/>
              <a:gd name="T42" fmla="*/ 2147483647 w 1536"/>
              <a:gd name="T43" fmla="*/ 2147483647 h 920"/>
              <a:gd name="T44" fmla="*/ 2147483647 w 1536"/>
              <a:gd name="T45" fmla="*/ 2147483647 h 920"/>
              <a:gd name="T46" fmla="*/ 2147483647 w 1536"/>
              <a:gd name="T47" fmla="*/ 2147483647 h 920"/>
              <a:gd name="T48" fmla="*/ 2147483647 w 1536"/>
              <a:gd name="T49" fmla="*/ 2147483647 h 920"/>
              <a:gd name="T50" fmla="*/ 2147483647 w 1536"/>
              <a:gd name="T51" fmla="*/ 2147483647 h 920"/>
              <a:gd name="T52" fmla="*/ 2147483647 w 1536"/>
              <a:gd name="T53" fmla="*/ 2147483647 h 920"/>
              <a:gd name="T54" fmla="*/ 2147483647 w 1536"/>
              <a:gd name="T55" fmla="*/ 2147483647 h 920"/>
              <a:gd name="T56" fmla="*/ 2147483647 w 1536"/>
              <a:gd name="T57" fmla="*/ 2147483647 h 920"/>
              <a:gd name="T58" fmla="*/ 2147483647 w 1536"/>
              <a:gd name="T59" fmla="*/ 2147483647 h 920"/>
              <a:gd name="T60" fmla="*/ 2147483647 w 1536"/>
              <a:gd name="T61" fmla="*/ 2147483647 h 920"/>
              <a:gd name="T62" fmla="*/ 2147483647 w 1536"/>
              <a:gd name="T63" fmla="*/ 2147483647 h 920"/>
              <a:gd name="T64" fmla="*/ 2147483647 w 1536"/>
              <a:gd name="T65" fmla="*/ 2147483647 h 920"/>
              <a:gd name="T66" fmla="*/ 2147483647 w 1536"/>
              <a:gd name="T67" fmla="*/ 2147483647 h 920"/>
              <a:gd name="T68" fmla="*/ 2147483647 w 1536"/>
              <a:gd name="T69" fmla="*/ 2147483647 h 920"/>
              <a:gd name="T70" fmla="*/ 2147483647 w 1536"/>
              <a:gd name="T71" fmla="*/ 2147483647 h 920"/>
              <a:gd name="T72" fmla="*/ 2147483647 w 1536"/>
              <a:gd name="T73" fmla="*/ 2147483647 h 920"/>
              <a:gd name="T74" fmla="*/ 2147483647 w 1536"/>
              <a:gd name="T75" fmla="*/ 2147483647 h 920"/>
              <a:gd name="T76" fmla="*/ 2147483647 w 1536"/>
              <a:gd name="T77" fmla="*/ 2147483647 h 920"/>
              <a:gd name="T78" fmla="*/ 2147483647 w 1536"/>
              <a:gd name="T79" fmla="*/ 2147483647 h 920"/>
              <a:gd name="T80" fmla="*/ 0 w 1536"/>
              <a:gd name="T81" fmla="*/ 2147483647 h 9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6"/>
              <a:gd name="T124" fmla="*/ 0 h 920"/>
              <a:gd name="T125" fmla="*/ 1536 w 1536"/>
              <a:gd name="T126" fmla="*/ 920 h 9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6" h="920">
                <a:moveTo>
                  <a:pt x="1536" y="0"/>
                </a:moveTo>
                <a:cubicBezTo>
                  <a:pt x="1504" y="68"/>
                  <a:pt x="1472" y="136"/>
                  <a:pt x="1440" y="192"/>
                </a:cubicBezTo>
                <a:cubicBezTo>
                  <a:pt x="1408" y="248"/>
                  <a:pt x="1376" y="312"/>
                  <a:pt x="1344" y="336"/>
                </a:cubicBezTo>
                <a:cubicBezTo>
                  <a:pt x="1312" y="360"/>
                  <a:pt x="1264" y="328"/>
                  <a:pt x="1248" y="336"/>
                </a:cubicBezTo>
                <a:cubicBezTo>
                  <a:pt x="1232" y="344"/>
                  <a:pt x="1248" y="352"/>
                  <a:pt x="1248" y="384"/>
                </a:cubicBezTo>
                <a:cubicBezTo>
                  <a:pt x="1248" y="416"/>
                  <a:pt x="1272" y="496"/>
                  <a:pt x="1248" y="528"/>
                </a:cubicBezTo>
                <a:cubicBezTo>
                  <a:pt x="1224" y="560"/>
                  <a:pt x="1120" y="560"/>
                  <a:pt x="1104" y="576"/>
                </a:cubicBezTo>
                <a:cubicBezTo>
                  <a:pt x="1088" y="592"/>
                  <a:pt x="1160" y="608"/>
                  <a:pt x="1152" y="624"/>
                </a:cubicBezTo>
                <a:cubicBezTo>
                  <a:pt x="1144" y="640"/>
                  <a:pt x="1088" y="664"/>
                  <a:pt x="1056" y="672"/>
                </a:cubicBezTo>
                <a:cubicBezTo>
                  <a:pt x="1024" y="680"/>
                  <a:pt x="984" y="680"/>
                  <a:pt x="960" y="672"/>
                </a:cubicBezTo>
                <a:cubicBezTo>
                  <a:pt x="936" y="664"/>
                  <a:pt x="920" y="640"/>
                  <a:pt x="912" y="624"/>
                </a:cubicBezTo>
                <a:cubicBezTo>
                  <a:pt x="904" y="608"/>
                  <a:pt x="920" y="592"/>
                  <a:pt x="912" y="576"/>
                </a:cubicBezTo>
                <a:cubicBezTo>
                  <a:pt x="904" y="560"/>
                  <a:pt x="864" y="544"/>
                  <a:pt x="864" y="528"/>
                </a:cubicBezTo>
                <a:cubicBezTo>
                  <a:pt x="864" y="512"/>
                  <a:pt x="912" y="496"/>
                  <a:pt x="912" y="480"/>
                </a:cubicBezTo>
                <a:cubicBezTo>
                  <a:pt x="912" y="464"/>
                  <a:pt x="872" y="448"/>
                  <a:pt x="864" y="432"/>
                </a:cubicBezTo>
                <a:cubicBezTo>
                  <a:pt x="856" y="416"/>
                  <a:pt x="864" y="400"/>
                  <a:pt x="864" y="384"/>
                </a:cubicBezTo>
                <a:cubicBezTo>
                  <a:pt x="864" y="368"/>
                  <a:pt x="864" y="352"/>
                  <a:pt x="864" y="336"/>
                </a:cubicBezTo>
                <a:cubicBezTo>
                  <a:pt x="864" y="320"/>
                  <a:pt x="872" y="304"/>
                  <a:pt x="864" y="288"/>
                </a:cubicBezTo>
                <a:cubicBezTo>
                  <a:pt x="856" y="272"/>
                  <a:pt x="824" y="256"/>
                  <a:pt x="816" y="240"/>
                </a:cubicBezTo>
                <a:cubicBezTo>
                  <a:pt x="808" y="224"/>
                  <a:pt x="816" y="208"/>
                  <a:pt x="816" y="192"/>
                </a:cubicBezTo>
                <a:cubicBezTo>
                  <a:pt x="816" y="176"/>
                  <a:pt x="824" y="152"/>
                  <a:pt x="816" y="144"/>
                </a:cubicBezTo>
                <a:cubicBezTo>
                  <a:pt x="808" y="136"/>
                  <a:pt x="784" y="144"/>
                  <a:pt x="768" y="144"/>
                </a:cubicBezTo>
                <a:cubicBezTo>
                  <a:pt x="752" y="144"/>
                  <a:pt x="736" y="144"/>
                  <a:pt x="720" y="144"/>
                </a:cubicBezTo>
                <a:cubicBezTo>
                  <a:pt x="704" y="144"/>
                  <a:pt x="688" y="144"/>
                  <a:pt x="672" y="144"/>
                </a:cubicBezTo>
                <a:cubicBezTo>
                  <a:pt x="656" y="144"/>
                  <a:pt x="656" y="136"/>
                  <a:pt x="624" y="144"/>
                </a:cubicBezTo>
                <a:cubicBezTo>
                  <a:pt x="592" y="152"/>
                  <a:pt x="520" y="184"/>
                  <a:pt x="480" y="192"/>
                </a:cubicBezTo>
                <a:cubicBezTo>
                  <a:pt x="440" y="200"/>
                  <a:pt x="400" y="176"/>
                  <a:pt x="384" y="192"/>
                </a:cubicBezTo>
                <a:cubicBezTo>
                  <a:pt x="368" y="208"/>
                  <a:pt x="384" y="256"/>
                  <a:pt x="384" y="288"/>
                </a:cubicBezTo>
                <a:cubicBezTo>
                  <a:pt x="384" y="320"/>
                  <a:pt x="392" y="360"/>
                  <a:pt x="384" y="384"/>
                </a:cubicBezTo>
                <a:cubicBezTo>
                  <a:pt x="376" y="408"/>
                  <a:pt x="360" y="424"/>
                  <a:pt x="336" y="432"/>
                </a:cubicBezTo>
                <a:cubicBezTo>
                  <a:pt x="312" y="440"/>
                  <a:pt x="272" y="424"/>
                  <a:pt x="240" y="432"/>
                </a:cubicBezTo>
                <a:cubicBezTo>
                  <a:pt x="208" y="440"/>
                  <a:pt x="160" y="464"/>
                  <a:pt x="144" y="480"/>
                </a:cubicBezTo>
                <a:cubicBezTo>
                  <a:pt x="128" y="496"/>
                  <a:pt x="144" y="504"/>
                  <a:pt x="144" y="528"/>
                </a:cubicBezTo>
                <a:cubicBezTo>
                  <a:pt x="144" y="552"/>
                  <a:pt x="152" y="600"/>
                  <a:pt x="144" y="624"/>
                </a:cubicBezTo>
                <a:cubicBezTo>
                  <a:pt x="136" y="648"/>
                  <a:pt x="104" y="656"/>
                  <a:pt x="96" y="672"/>
                </a:cubicBezTo>
                <a:cubicBezTo>
                  <a:pt x="88" y="688"/>
                  <a:pt x="96" y="704"/>
                  <a:pt x="96" y="720"/>
                </a:cubicBezTo>
                <a:cubicBezTo>
                  <a:pt x="96" y="736"/>
                  <a:pt x="96" y="752"/>
                  <a:pt x="96" y="768"/>
                </a:cubicBezTo>
                <a:cubicBezTo>
                  <a:pt x="96" y="784"/>
                  <a:pt x="96" y="800"/>
                  <a:pt x="96" y="816"/>
                </a:cubicBezTo>
                <a:cubicBezTo>
                  <a:pt x="96" y="832"/>
                  <a:pt x="104" y="848"/>
                  <a:pt x="96" y="864"/>
                </a:cubicBezTo>
                <a:cubicBezTo>
                  <a:pt x="88" y="880"/>
                  <a:pt x="64" y="904"/>
                  <a:pt x="48" y="912"/>
                </a:cubicBezTo>
                <a:cubicBezTo>
                  <a:pt x="32" y="920"/>
                  <a:pt x="8" y="912"/>
                  <a:pt x="0" y="912"/>
                </a:cubicBezTo>
              </a:path>
            </a:pathLst>
          </a:custGeom>
          <a:noFill/>
          <a:ln w="57150">
            <a:solidFill>
              <a:srgbClr val="000000"/>
            </a:solidFill>
            <a:round/>
            <a:headEnd/>
            <a:tailEnd/>
          </a:ln>
        </p:spPr>
        <p:txBody>
          <a:bodyPr/>
          <a:lstStyle/>
          <a:p>
            <a:endParaRPr lang="en-US"/>
          </a:p>
        </p:txBody>
      </p:sp>
      <p:sp>
        <p:nvSpPr>
          <p:cNvPr id="14402" name="Oval 93"/>
          <p:cNvSpPr>
            <a:spLocks noChangeArrowheads="1"/>
          </p:cNvSpPr>
          <p:nvPr/>
        </p:nvSpPr>
        <p:spPr bwMode="auto">
          <a:xfrm>
            <a:off x="76200" y="2667000"/>
            <a:ext cx="381000" cy="228600"/>
          </a:xfrm>
          <a:prstGeom prst="ellipse">
            <a:avLst/>
          </a:prstGeom>
          <a:solidFill>
            <a:schemeClr val="accent1"/>
          </a:solidFill>
          <a:ln w="38100">
            <a:solidFill>
              <a:schemeClr val="hlink"/>
            </a:solidFill>
            <a:round/>
            <a:headEnd/>
            <a:tailEnd/>
          </a:ln>
        </p:spPr>
        <p:txBody>
          <a:bodyPr wrap="none" anchor="ctr"/>
          <a:lstStyle/>
          <a:p>
            <a:r>
              <a:rPr lang="en-US" sz="1000"/>
              <a:t>PL</a:t>
            </a:r>
          </a:p>
        </p:txBody>
      </p:sp>
      <p:sp>
        <p:nvSpPr>
          <p:cNvPr id="14403" name="Oval 94"/>
          <p:cNvSpPr>
            <a:spLocks noChangeArrowheads="1"/>
          </p:cNvSpPr>
          <p:nvPr/>
        </p:nvSpPr>
        <p:spPr bwMode="auto">
          <a:xfrm>
            <a:off x="7991475" y="6324600"/>
            <a:ext cx="381000" cy="228600"/>
          </a:xfrm>
          <a:prstGeom prst="ellipse">
            <a:avLst/>
          </a:prstGeom>
          <a:solidFill>
            <a:schemeClr val="accent1"/>
          </a:solidFill>
          <a:ln w="38100">
            <a:solidFill>
              <a:schemeClr val="hlink"/>
            </a:solidFill>
            <a:round/>
            <a:headEnd/>
            <a:tailEnd/>
          </a:ln>
        </p:spPr>
        <p:txBody>
          <a:bodyPr wrap="none" anchor="ctr"/>
          <a:lstStyle/>
          <a:p>
            <a:r>
              <a:rPr lang="en-US" sz="1000"/>
              <a:t>BN (-)</a:t>
            </a:r>
          </a:p>
        </p:txBody>
      </p:sp>
      <p:sp>
        <p:nvSpPr>
          <p:cNvPr id="14404" name="Freeform 95"/>
          <p:cNvSpPr>
            <a:spLocks/>
          </p:cNvSpPr>
          <p:nvPr/>
        </p:nvSpPr>
        <p:spPr bwMode="auto">
          <a:xfrm>
            <a:off x="2333625" y="2876550"/>
            <a:ext cx="1471613" cy="1009650"/>
          </a:xfrm>
          <a:custGeom>
            <a:avLst/>
            <a:gdLst>
              <a:gd name="T0" fmla="*/ 0 w 927"/>
              <a:gd name="T1" fmla="*/ 0 h 636"/>
              <a:gd name="T2" fmla="*/ 2147483647 w 927"/>
              <a:gd name="T3" fmla="*/ 2147483647 h 636"/>
              <a:gd name="T4" fmla="*/ 2147483647 w 927"/>
              <a:gd name="T5" fmla="*/ 2147483647 h 636"/>
              <a:gd name="T6" fmla="*/ 2147483647 w 927"/>
              <a:gd name="T7" fmla="*/ 2147483647 h 636"/>
              <a:gd name="T8" fmla="*/ 2147483647 w 927"/>
              <a:gd name="T9" fmla="*/ 2147483647 h 636"/>
              <a:gd name="T10" fmla="*/ 2147483647 w 927"/>
              <a:gd name="T11" fmla="*/ 2147483647 h 636"/>
              <a:gd name="T12" fmla="*/ 2147483647 w 927"/>
              <a:gd name="T13" fmla="*/ 2147483647 h 636"/>
              <a:gd name="T14" fmla="*/ 2147483647 w 927"/>
              <a:gd name="T15" fmla="*/ 2147483647 h 636"/>
              <a:gd name="T16" fmla="*/ 2147483647 w 927"/>
              <a:gd name="T17" fmla="*/ 2147483647 h 636"/>
              <a:gd name="T18" fmla="*/ 2147483647 w 927"/>
              <a:gd name="T19" fmla="*/ 2147483647 h 636"/>
              <a:gd name="T20" fmla="*/ 2147483647 w 927"/>
              <a:gd name="T21" fmla="*/ 2147483647 h 636"/>
              <a:gd name="T22" fmla="*/ 2147483647 w 927"/>
              <a:gd name="T23" fmla="*/ 2147483647 h 636"/>
              <a:gd name="T24" fmla="*/ 2147483647 w 927"/>
              <a:gd name="T25" fmla="*/ 2147483647 h 636"/>
              <a:gd name="T26" fmla="*/ 2147483647 w 927"/>
              <a:gd name="T27" fmla="*/ 2147483647 h 636"/>
              <a:gd name="T28" fmla="*/ 2147483647 w 927"/>
              <a:gd name="T29" fmla="*/ 2147483647 h 636"/>
              <a:gd name="T30" fmla="*/ 2147483647 w 927"/>
              <a:gd name="T31" fmla="*/ 2147483647 h 636"/>
              <a:gd name="T32" fmla="*/ 2147483647 w 927"/>
              <a:gd name="T33" fmla="*/ 2147483647 h 636"/>
              <a:gd name="T34" fmla="*/ 2147483647 w 927"/>
              <a:gd name="T35" fmla="*/ 2147483647 h 636"/>
              <a:gd name="T36" fmla="*/ 2147483647 w 927"/>
              <a:gd name="T37" fmla="*/ 2147483647 h 636"/>
              <a:gd name="T38" fmla="*/ 2147483647 w 927"/>
              <a:gd name="T39" fmla="*/ 2147483647 h 636"/>
              <a:gd name="T40" fmla="*/ 2147483647 w 927"/>
              <a:gd name="T41" fmla="*/ 2147483647 h 636"/>
              <a:gd name="T42" fmla="*/ 2147483647 w 927"/>
              <a:gd name="T43" fmla="*/ 2147483647 h 636"/>
              <a:gd name="T44" fmla="*/ 2147483647 w 927"/>
              <a:gd name="T45" fmla="*/ 2147483647 h 6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7"/>
              <a:gd name="T70" fmla="*/ 0 h 636"/>
              <a:gd name="T71" fmla="*/ 927 w 927"/>
              <a:gd name="T72" fmla="*/ 636 h 6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7" h="636">
                <a:moveTo>
                  <a:pt x="0" y="0"/>
                </a:moveTo>
                <a:cubicBezTo>
                  <a:pt x="44" y="14"/>
                  <a:pt x="88" y="28"/>
                  <a:pt x="120" y="30"/>
                </a:cubicBezTo>
                <a:cubicBezTo>
                  <a:pt x="152" y="32"/>
                  <a:pt x="156" y="0"/>
                  <a:pt x="192" y="12"/>
                </a:cubicBezTo>
                <a:cubicBezTo>
                  <a:pt x="228" y="24"/>
                  <a:pt x="293" y="85"/>
                  <a:pt x="336" y="102"/>
                </a:cubicBezTo>
                <a:cubicBezTo>
                  <a:pt x="379" y="119"/>
                  <a:pt x="413" y="115"/>
                  <a:pt x="450" y="114"/>
                </a:cubicBezTo>
                <a:cubicBezTo>
                  <a:pt x="487" y="113"/>
                  <a:pt x="522" y="96"/>
                  <a:pt x="558" y="96"/>
                </a:cubicBezTo>
                <a:cubicBezTo>
                  <a:pt x="594" y="96"/>
                  <a:pt x="640" y="103"/>
                  <a:pt x="666" y="114"/>
                </a:cubicBezTo>
                <a:cubicBezTo>
                  <a:pt x="692" y="125"/>
                  <a:pt x="695" y="172"/>
                  <a:pt x="714" y="162"/>
                </a:cubicBezTo>
                <a:cubicBezTo>
                  <a:pt x="733" y="152"/>
                  <a:pt x="750" y="77"/>
                  <a:pt x="780" y="54"/>
                </a:cubicBezTo>
                <a:cubicBezTo>
                  <a:pt x="810" y="31"/>
                  <a:pt x="870" y="22"/>
                  <a:pt x="894" y="24"/>
                </a:cubicBezTo>
                <a:cubicBezTo>
                  <a:pt x="918" y="26"/>
                  <a:pt x="922" y="50"/>
                  <a:pt x="924" y="66"/>
                </a:cubicBezTo>
                <a:cubicBezTo>
                  <a:pt x="926" y="82"/>
                  <a:pt x="927" y="97"/>
                  <a:pt x="906" y="120"/>
                </a:cubicBezTo>
                <a:cubicBezTo>
                  <a:pt x="885" y="143"/>
                  <a:pt x="822" y="183"/>
                  <a:pt x="798" y="204"/>
                </a:cubicBezTo>
                <a:cubicBezTo>
                  <a:pt x="774" y="225"/>
                  <a:pt x="783" y="242"/>
                  <a:pt x="762" y="246"/>
                </a:cubicBezTo>
                <a:cubicBezTo>
                  <a:pt x="741" y="250"/>
                  <a:pt x="702" y="222"/>
                  <a:pt x="672" y="228"/>
                </a:cubicBezTo>
                <a:cubicBezTo>
                  <a:pt x="642" y="234"/>
                  <a:pt x="611" y="274"/>
                  <a:pt x="582" y="282"/>
                </a:cubicBezTo>
                <a:cubicBezTo>
                  <a:pt x="553" y="290"/>
                  <a:pt x="530" y="275"/>
                  <a:pt x="498" y="276"/>
                </a:cubicBezTo>
                <a:cubicBezTo>
                  <a:pt x="466" y="277"/>
                  <a:pt x="421" y="294"/>
                  <a:pt x="390" y="288"/>
                </a:cubicBezTo>
                <a:cubicBezTo>
                  <a:pt x="359" y="282"/>
                  <a:pt x="338" y="250"/>
                  <a:pt x="312" y="240"/>
                </a:cubicBezTo>
                <a:cubicBezTo>
                  <a:pt x="286" y="230"/>
                  <a:pt x="251" y="188"/>
                  <a:pt x="234" y="228"/>
                </a:cubicBezTo>
                <a:cubicBezTo>
                  <a:pt x="217" y="268"/>
                  <a:pt x="226" y="440"/>
                  <a:pt x="210" y="480"/>
                </a:cubicBezTo>
                <a:cubicBezTo>
                  <a:pt x="194" y="520"/>
                  <a:pt x="165" y="442"/>
                  <a:pt x="138" y="468"/>
                </a:cubicBezTo>
                <a:cubicBezTo>
                  <a:pt x="111" y="494"/>
                  <a:pt x="62" y="608"/>
                  <a:pt x="48" y="636"/>
                </a:cubicBezTo>
              </a:path>
            </a:pathLst>
          </a:custGeom>
          <a:noFill/>
          <a:ln w="57150">
            <a:solidFill>
              <a:schemeClr val="tx1"/>
            </a:solidFill>
            <a:round/>
            <a:headEnd/>
            <a:tailEnd/>
          </a:ln>
        </p:spPr>
        <p:txBody>
          <a:bodyPr/>
          <a:lstStyle/>
          <a:p>
            <a:endParaRPr lang="en-US"/>
          </a:p>
        </p:txBody>
      </p:sp>
      <p:sp>
        <p:nvSpPr>
          <p:cNvPr id="14405" name="Freeform 96"/>
          <p:cNvSpPr>
            <a:spLocks/>
          </p:cNvSpPr>
          <p:nvPr/>
        </p:nvSpPr>
        <p:spPr bwMode="auto">
          <a:xfrm>
            <a:off x="1700213" y="1895475"/>
            <a:ext cx="2981325" cy="1381125"/>
          </a:xfrm>
          <a:custGeom>
            <a:avLst/>
            <a:gdLst>
              <a:gd name="T0" fmla="*/ 2147483647 w 1878"/>
              <a:gd name="T1" fmla="*/ 0 h 870"/>
              <a:gd name="T2" fmla="*/ 2147483647 w 1878"/>
              <a:gd name="T3" fmla="*/ 2147483647 h 870"/>
              <a:gd name="T4" fmla="*/ 2147483647 w 1878"/>
              <a:gd name="T5" fmla="*/ 2147483647 h 870"/>
              <a:gd name="T6" fmla="*/ 2147483647 w 1878"/>
              <a:gd name="T7" fmla="*/ 2147483647 h 870"/>
              <a:gd name="T8" fmla="*/ 2147483647 w 1878"/>
              <a:gd name="T9" fmla="*/ 2147483647 h 870"/>
              <a:gd name="T10" fmla="*/ 2147483647 w 1878"/>
              <a:gd name="T11" fmla="*/ 2147483647 h 870"/>
              <a:gd name="T12" fmla="*/ 2147483647 w 1878"/>
              <a:gd name="T13" fmla="*/ 2147483647 h 870"/>
              <a:gd name="T14" fmla="*/ 2147483647 w 1878"/>
              <a:gd name="T15" fmla="*/ 2147483647 h 870"/>
              <a:gd name="T16" fmla="*/ 2147483647 w 1878"/>
              <a:gd name="T17" fmla="*/ 2147483647 h 870"/>
              <a:gd name="T18" fmla="*/ 2147483647 w 1878"/>
              <a:gd name="T19" fmla="*/ 2147483647 h 870"/>
              <a:gd name="T20" fmla="*/ 2147483647 w 1878"/>
              <a:gd name="T21" fmla="*/ 2147483647 h 870"/>
              <a:gd name="T22" fmla="*/ 2147483647 w 1878"/>
              <a:gd name="T23" fmla="*/ 2147483647 h 870"/>
              <a:gd name="T24" fmla="*/ 2147483647 w 1878"/>
              <a:gd name="T25" fmla="*/ 2147483647 h 870"/>
              <a:gd name="T26" fmla="*/ 2147483647 w 1878"/>
              <a:gd name="T27" fmla="*/ 2147483647 h 870"/>
              <a:gd name="T28" fmla="*/ 2147483647 w 1878"/>
              <a:gd name="T29" fmla="*/ 2147483647 h 870"/>
              <a:gd name="T30" fmla="*/ 2147483647 w 1878"/>
              <a:gd name="T31" fmla="*/ 2147483647 h 870"/>
              <a:gd name="T32" fmla="*/ 2147483647 w 1878"/>
              <a:gd name="T33" fmla="*/ 2147483647 h 870"/>
              <a:gd name="T34" fmla="*/ 2147483647 w 1878"/>
              <a:gd name="T35" fmla="*/ 2147483647 h 870"/>
              <a:gd name="T36" fmla="*/ 2147483647 w 1878"/>
              <a:gd name="T37" fmla="*/ 2147483647 h 870"/>
              <a:gd name="T38" fmla="*/ 2147483647 w 1878"/>
              <a:gd name="T39" fmla="*/ 2147483647 h 870"/>
              <a:gd name="T40" fmla="*/ 2147483647 w 1878"/>
              <a:gd name="T41" fmla="*/ 2147483647 h 870"/>
              <a:gd name="T42" fmla="*/ 2147483647 w 1878"/>
              <a:gd name="T43" fmla="*/ 2147483647 h 870"/>
              <a:gd name="T44" fmla="*/ 2147483647 w 1878"/>
              <a:gd name="T45" fmla="*/ 2147483647 h 870"/>
              <a:gd name="T46" fmla="*/ 2147483647 w 1878"/>
              <a:gd name="T47" fmla="*/ 2147483647 h 870"/>
              <a:gd name="T48" fmla="*/ 2147483647 w 1878"/>
              <a:gd name="T49" fmla="*/ 2147483647 h 870"/>
              <a:gd name="T50" fmla="*/ 0 w 1878"/>
              <a:gd name="T51" fmla="*/ 2147483647 h 8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8"/>
              <a:gd name="T79" fmla="*/ 0 h 870"/>
              <a:gd name="T80" fmla="*/ 1878 w 1878"/>
              <a:gd name="T81" fmla="*/ 870 h 8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8" h="870">
                <a:moveTo>
                  <a:pt x="1878" y="0"/>
                </a:moveTo>
                <a:cubicBezTo>
                  <a:pt x="1819" y="34"/>
                  <a:pt x="1761" y="69"/>
                  <a:pt x="1728" y="84"/>
                </a:cubicBezTo>
                <a:cubicBezTo>
                  <a:pt x="1695" y="99"/>
                  <a:pt x="1694" y="78"/>
                  <a:pt x="1680" y="90"/>
                </a:cubicBezTo>
                <a:cubicBezTo>
                  <a:pt x="1666" y="102"/>
                  <a:pt x="1665" y="141"/>
                  <a:pt x="1644" y="156"/>
                </a:cubicBezTo>
                <a:cubicBezTo>
                  <a:pt x="1623" y="171"/>
                  <a:pt x="1592" y="179"/>
                  <a:pt x="1554" y="180"/>
                </a:cubicBezTo>
                <a:cubicBezTo>
                  <a:pt x="1516" y="181"/>
                  <a:pt x="1462" y="155"/>
                  <a:pt x="1416" y="162"/>
                </a:cubicBezTo>
                <a:cubicBezTo>
                  <a:pt x="1370" y="169"/>
                  <a:pt x="1325" y="205"/>
                  <a:pt x="1278" y="222"/>
                </a:cubicBezTo>
                <a:cubicBezTo>
                  <a:pt x="1231" y="239"/>
                  <a:pt x="1174" y="251"/>
                  <a:pt x="1134" y="264"/>
                </a:cubicBezTo>
                <a:cubicBezTo>
                  <a:pt x="1094" y="277"/>
                  <a:pt x="1060" y="288"/>
                  <a:pt x="1038" y="300"/>
                </a:cubicBezTo>
                <a:cubicBezTo>
                  <a:pt x="1016" y="312"/>
                  <a:pt x="1015" y="330"/>
                  <a:pt x="1002" y="336"/>
                </a:cubicBezTo>
                <a:cubicBezTo>
                  <a:pt x="989" y="342"/>
                  <a:pt x="979" y="334"/>
                  <a:pt x="960" y="336"/>
                </a:cubicBezTo>
                <a:cubicBezTo>
                  <a:pt x="941" y="338"/>
                  <a:pt x="911" y="341"/>
                  <a:pt x="888" y="348"/>
                </a:cubicBezTo>
                <a:cubicBezTo>
                  <a:pt x="865" y="355"/>
                  <a:pt x="842" y="363"/>
                  <a:pt x="822" y="378"/>
                </a:cubicBezTo>
                <a:cubicBezTo>
                  <a:pt x="802" y="393"/>
                  <a:pt x="794" y="424"/>
                  <a:pt x="768" y="438"/>
                </a:cubicBezTo>
                <a:cubicBezTo>
                  <a:pt x="742" y="452"/>
                  <a:pt x="689" y="452"/>
                  <a:pt x="666" y="462"/>
                </a:cubicBezTo>
                <a:cubicBezTo>
                  <a:pt x="643" y="472"/>
                  <a:pt x="633" y="478"/>
                  <a:pt x="630" y="498"/>
                </a:cubicBezTo>
                <a:cubicBezTo>
                  <a:pt x="627" y="518"/>
                  <a:pt x="663" y="571"/>
                  <a:pt x="648" y="582"/>
                </a:cubicBezTo>
                <a:cubicBezTo>
                  <a:pt x="633" y="593"/>
                  <a:pt x="572" y="554"/>
                  <a:pt x="540" y="564"/>
                </a:cubicBezTo>
                <a:cubicBezTo>
                  <a:pt x="508" y="574"/>
                  <a:pt x="475" y="613"/>
                  <a:pt x="456" y="642"/>
                </a:cubicBezTo>
                <a:cubicBezTo>
                  <a:pt x="437" y="671"/>
                  <a:pt x="442" y="725"/>
                  <a:pt x="426" y="738"/>
                </a:cubicBezTo>
                <a:cubicBezTo>
                  <a:pt x="410" y="751"/>
                  <a:pt x="383" y="720"/>
                  <a:pt x="360" y="720"/>
                </a:cubicBezTo>
                <a:cubicBezTo>
                  <a:pt x="337" y="720"/>
                  <a:pt x="310" y="730"/>
                  <a:pt x="288" y="738"/>
                </a:cubicBezTo>
                <a:cubicBezTo>
                  <a:pt x="266" y="746"/>
                  <a:pt x="247" y="757"/>
                  <a:pt x="228" y="768"/>
                </a:cubicBezTo>
                <a:cubicBezTo>
                  <a:pt x="209" y="779"/>
                  <a:pt x="197" y="795"/>
                  <a:pt x="174" y="804"/>
                </a:cubicBezTo>
                <a:cubicBezTo>
                  <a:pt x="151" y="813"/>
                  <a:pt x="119" y="811"/>
                  <a:pt x="90" y="822"/>
                </a:cubicBezTo>
                <a:cubicBezTo>
                  <a:pt x="61" y="833"/>
                  <a:pt x="15" y="861"/>
                  <a:pt x="0" y="870"/>
                </a:cubicBezTo>
              </a:path>
            </a:pathLst>
          </a:custGeom>
          <a:noFill/>
          <a:ln w="57150">
            <a:solidFill>
              <a:schemeClr val="tx1"/>
            </a:solidFill>
            <a:round/>
            <a:headEnd/>
            <a:tailEnd/>
          </a:ln>
        </p:spPr>
        <p:txBody>
          <a:bodyPr/>
          <a:lstStyle/>
          <a:p>
            <a:endParaRPr lang="en-US"/>
          </a:p>
        </p:txBody>
      </p:sp>
      <p:sp>
        <p:nvSpPr>
          <p:cNvPr id="14406" name="Oval 97"/>
          <p:cNvSpPr>
            <a:spLocks noChangeArrowheads="1"/>
          </p:cNvSpPr>
          <p:nvPr/>
        </p:nvSpPr>
        <p:spPr bwMode="auto">
          <a:xfrm>
            <a:off x="1447800" y="3619500"/>
            <a:ext cx="457200" cy="228600"/>
          </a:xfrm>
          <a:prstGeom prst="ellipse">
            <a:avLst/>
          </a:prstGeom>
          <a:solidFill>
            <a:schemeClr val="accent1"/>
          </a:solidFill>
          <a:ln w="38100">
            <a:solidFill>
              <a:schemeClr val="hlink"/>
            </a:solidFill>
            <a:round/>
            <a:headEnd/>
            <a:tailEnd/>
          </a:ln>
        </p:spPr>
        <p:txBody>
          <a:bodyPr wrap="none" anchor="ctr"/>
          <a:lstStyle/>
          <a:p>
            <a:r>
              <a:rPr lang="en-US" sz="1800"/>
              <a:t>BN</a:t>
            </a:r>
            <a:endParaRPr lang="en-US"/>
          </a:p>
        </p:txBody>
      </p:sp>
      <p:sp>
        <p:nvSpPr>
          <p:cNvPr id="14407" name="Oval 98"/>
          <p:cNvSpPr>
            <a:spLocks noChangeArrowheads="1"/>
          </p:cNvSpPr>
          <p:nvPr/>
        </p:nvSpPr>
        <p:spPr bwMode="auto">
          <a:xfrm>
            <a:off x="1409700" y="3219450"/>
            <a:ext cx="457200" cy="228600"/>
          </a:xfrm>
          <a:prstGeom prst="ellipse">
            <a:avLst/>
          </a:prstGeom>
          <a:solidFill>
            <a:schemeClr val="accent1"/>
          </a:solidFill>
          <a:ln w="38100">
            <a:solidFill>
              <a:schemeClr val="hlink"/>
            </a:solidFill>
            <a:round/>
            <a:headEnd/>
            <a:tailEnd/>
          </a:ln>
        </p:spPr>
        <p:txBody>
          <a:bodyPr wrap="none" anchor="ctr"/>
          <a:lstStyle/>
          <a:p>
            <a:r>
              <a:rPr lang="en-US" sz="1600"/>
              <a:t>BN</a:t>
            </a:r>
            <a:endParaRPr lang="en-US"/>
          </a:p>
        </p:txBody>
      </p:sp>
      <p:sp>
        <p:nvSpPr>
          <p:cNvPr id="14408" name="Oval 99"/>
          <p:cNvSpPr>
            <a:spLocks noChangeArrowheads="1"/>
          </p:cNvSpPr>
          <p:nvPr/>
        </p:nvSpPr>
        <p:spPr bwMode="auto">
          <a:xfrm>
            <a:off x="2095500" y="2886075"/>
            <a:ext cx="457200" cy="228600"/>
          </a:xfrm>
          <a:prstGeom prst="ellipse">
            <a:avLst/>
          </a:prstGeom>
          <a:solidFill>
            <a:schemeClr val="accent1"/>
          </a:solidFill>
          <a:ln w="38100">
            <a:solidFill>
              <a:schemeClr val="hlink"/>
            </a:solidFill>
            <a:round/>
            <a:headEnd/>
            <a:tailEnd/>
          </a:ln>
        </p:spPr>
        <p:txBody>
          <a:bodyPr wrap="none" anchor="ctr"/>
          <a:lstStyle/>
          <a:p>
            <a:r>
              <a:rPr lang="en-US" sz="1600"/>
              <a:t>BN</a:t>
            </a:r>
            <a:endParaRPr lang="en-US"/>
          </a:p>
        </p:txBody>
      </p:sp>
      <p:sp>
        <p:nvSpPr>
          <p:cNvPr id="14409" name="Text Box 100"/>
          <p:cNvSpPr txBox="1">
            <a:spLocks noChangeArrowheads="1"/>
          </p:cNvSpPr>
          <p:nvPr/>
        </p:nvSpPr>
        <p:spPr bwMode="auto">
          <a:xfrm>
            <a:off x="2428875" y="2914650"/>
            <a:ext cx="1065213" cy="457200"/>
          </a:xfrm>
          <a:prstGeom prst="rect">
            <a:avLst/>
          </a:prstGeom>
          <a:noFill/>
          <a:ln w="9525">
            <a:noFill/>
            <a:miter lim="800000"/>
            <a:headEnd/>
            <a:tailEnd/>
          </a:ln>
        </p:spPr>
        <p:txBody>
          <a:bodyPr wrap="none">
            <a:spAutoFit/>
          </a:bodyPr>
          <a:lstStyle/>
          <a:p>
            <a:r>
              <a:rPr lang="en-US">
                <a:solidFill>
                  <a:srgbClr val="CC0099"/>
                </a:solidFill>
              </a:rPr>
              <a:t>SEC 1</a:t>
            </a:r>
          </a:p>
        </p:txBody>
      </p:sp>
      <p:sp>
        <p:nvSpPr>
          <p:cNvPr id="14410" name="Oval 74"/>
          <p:cNvSpPr>
            <a:spLocks noChangeArrowheads="1"/>
          </p:cNvSpPr>
          <p:nvPr/>
        </p:nvSpPr>
        <p:spPr bwMode="auto">
          <a:xfrm>
            <a:off x="457200" y="2590800"/>
            <a:ext cx="457200" cy="228600"/>
          </a:xfrm>
          <a:prstGeom prst="ellipse">
            <a:avLst/>
          </a:prstGeom>
          <a:solidFill>
            <a:schemeClr val="accent1"/>
          </a:solidFill>
          <a:ln w="38100">
            <a:solidFill>
              <a:schemeClr val="hlink"/>
            </a:solidFill>
            <a:round/>
            <a:headEnd/>
            <a:tailEnd/>
          </a:ln>
        </p:spPr>
        <p:txBody>
          <a:bodyPr wrap="none" anchor="ctr"/>
          <a:lstStyle/>
          <a:p>
            <a:r>
              <a:rPr lang="en-US" sz="1600"/>
              <a:t>BN(-)</a:t>
            </a:r>
            <a:endParaRPr lang="en-US"/>
          </a:p>
        </p:txBody>
      </p:sp>
      <p:sp>
        <p:nvSpPr>
          <p:cNvPr id="14411" name="Oval 76"/>
          <p:cNvSpPr>
            <a:spLocks noChangeArrowheads="1"/>
          </p:cNvSpPr>
          <p:nvPr/>
        </p:nvSpPr>
        <p:spPr bwMode="auto">
          <a:xfrm>
            <a:off x="685800" y="27432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
        <p:nvSpPr>
          <p:cNvPr id="14412" name="Oval 76"/>
          <p:cNvSpPr>
            <a:spLocks noChangeArrowheads="1"/>
          </p:cNvSpPr>
          <p:nvPr/>
        </p:nvSpPr>
        <p:spPr bwMode="auto">
          <a:xfrm>
            <a:off x="228600" y="2387600"/>
            <a:ext cx="317500" cy="203200"/>
          </a:xfrm>
          <a:prstGeom prst="ellipse">
            <a:avLst/>
          </a:prstGeom>
          <a:solidFill>
            <a:schemeClr val="accent1"/>
          </a:solidFill>
          <a:ln w="38100">
            <a:solidFill>
              <a:schemeClr val="hlink"/>
            </a:solidFill>
            <a:round/>
            <a:headEnd/>
            <a:tailEnd/>
          </a:ln>
        </p:spPr>
        <p:txBody>
          <a:bodyPr wrap="none" anchor="ctr"/>
          <a:lstStyle/>
          <a:p>
            <a:r>
              <a:rPr lang="en-US" sz="900"/>
              <a:t>COY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4" name="Rectangle 2"/>
          <p:cNvSpPr>
            <a:spLocks noGrp="1" noChangeArrowheads="1"/>
          </p:cNvSpPr>
          <p:nvPr>
            <p:ph type="subTitle" idx="4294967295"/>
          </p:nvPr>
        </p:nvSpPr>
        <p:spPr>
          <a:xfrm>
            <a:off x="1182688" y="3695700"/>
            <a:ext cx="6778625" cy="1927225"/>
          </a:xfrm>
          <a:ln>
            <a:solidFill>
              <a:schemeClr val="tx1"/>
            </a:solidFill>
          </a:ln>
        </p:spPr>
        <p:txBody>
          <a:bodyPr rtlCol="0">
            <a:normAutofit/>
          </a:bodyPr>
          <a:lstStyle/>
          <a:p>
            <a:pPr marL="0" indent="0" algn="ctr" eaLnBrk="1" fontAlgn="auto" hangingPunct="1">
              <a:spcAft>
                <a:spcPts val="0"/>
              </a:spcAft>
              <a:buFont typeface="Arial" pitchFamily="34" charset="0"/>
              <a:buNone/>
              <a:defRPr/>
            </a:pPr>
            <a:endParaRPr lang="en-GB">
              <a:solidFill>
                <a:schemeClr val="bg1">
                  <a:lumMod val="95000"/>
                </a:schemeClr>
              </a:solidFill>
            </a:endParaRPr>
          </a:p>
        </p:txBody>
      </p:sp>
      <p:pic>
        <p:nvPicPr>
          <p:cNvPr id="15363" name="Picture 3" descr="Liberia 1"/>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6600"/>
          </a:solidFill>
          <a:ln w="3175">
            <a:solidFill>
              <a:schemeClr val="tx1"/>
            </a:solidFill>
            <a:miter lim="800000"/>
            <a:headEnd/>
            <a:tailEnd/>
          </a:ln>
        </p:spPr>
      </p:pic>
      <p:sp>
        <p:nvSpPr>
          <p:cNvPr id="15364" name="Text Box 4"/>
          <p:cNvSpPr txBox="1">
            <a:spLocks noChangeArrowheads="1"/>
          </p:cNvSpPr>
          <p:nvPr/>
        </p:nvSpPr>
        <p:spPr bwMode="auto">
          <a:xfrm>
            <a:off x="4038600" y="3886200"/>
            <a:ext cx="1249363" cy="646113"/>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SEC A</a:t>
            </a:r>
          </a:p>
        </p:txBody>
      </p:sp>
      <p:sp>
        <p:nvSpPr>
          <p:cNvPr id="15365" name="Text Box 5"/>
          <p:cNvSpPr txBox="1">
            <a:spLocks noChangeArrowheads="1"/>
          </p:cNvSpPr>
          <p:nvPr/>
        </p:nvSpPr>
        <p:spPr bwMode="auto">
          <a:xfrm>
            <a:off x="2362200" y="3141663"/>
            <a:ext cx="339725" cy="461962"/>
          </a:xfrm>
          <a:prstGeom prst="rect">
            <a:avLst/>
          </a:prstGeom>
          <a:noFill/>
          <a:ln w="9525">
            <a:solidFill>
              <a:schemeClr val="tx1"/>
            </a:solidFill>
            <a:miter lim="800000"/>
            <a:headEnd/>
            <a:tailEnd/>
          </a:ln>
        </p:spPr>
        <p:txBody>
          <a:bodyPr wrap="none">
            <a:spAutoFit/>
          </a:bodyPr>
          <a:lstStyle/>
          <a:p>
            <a:r>
              <a:rPr lang="en-US">
                <a:solidFill>
                  <a:srgbClr val="F2F2F2"/>
                </a:solidFill>
                <a:latin typeface="Calibri" pitchFamily="34" charset="0"/>
              </a:rPr>
              <a:t>1</a:t>
            </a:r>
          </a:p>
        </p:txBody>
      </p:sp>
      <p:sp>
        <p:nvSpPr>
          <p:cNvPr id="15366" name="Text Box 6"/>
          <p:cNvSpPr txBox="1">
            <a:spLocks noChangeArrowheads="1"/>
          </p:cNvSpPr>
          <p:nvPr/>
        </p:nvSpPr>
        <p:spPr bwMode="auto">
          <a:xfrm>
            <a:off x="4953000" y="2644775"/>
            <a:ext cx="1343025" cy="708025"/>
          </a:xfrm>
          <a:prstGeom prst="rect">
            <a:avLst/>
          </a:prstGeom>
          <a:noFill/>
          <a:ln w="9525">
            <a:noFill/>
            <a:miter lim="800000"/>
            <a:headEnd/>
            <a:tailEnd/>
          </a:ln>
        </p:spPr>
        <p:txBody>
          <a:bodyPr wrap="none">
            <a:spAutoFit/>
          </a:bodyPr>
          <a:lstStyle/>
          <a:p>
            <a:r>
              <a:rPr lang="en-US" sz="4000">
                <a:solidFill>
                  <a:srgbClr val="000000"/>
                </a:solidFill>
                <a:latin typeface="Calibri" pitchFamily="34" charset="0"/>
              </a:rPr>
              <a:t>SEC B</a:t>
            </a:r>
          </a:p>
        </p:txBody>
      </p:sp>
      <p:sp>
        <p:nvSpPr>
          <p:cNvPr id="15367" name="Oval 8"/>
          <p:cNvSpPr>
            <a:spLocks noChangeArrowheads="1"/>
          </p:cNvSpPr>
          <p:nvPr/>
        </p:nvSpPr>
        <p:spPr bwMode="auto">
          <a:xfrm>
            <a:off x="2743200" y="2971800"/>
            <a:ext cx="457200" cy="228600"/>
          </a:xfrm>
          <a:prstGeom prst="ellipse">
            <a:avLst/>
          </a:prstGeom>
          <a:solidFill>
            <a:srgbClr val="000099"/>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68" name="Oval 9"/>
          <p:cNvSpPr>
            <a:spLocks noChangeArrowheads="1"/>
          </p:cNvSpPr>
          <p:nvPr/>
        </p:nvSpPr>
        <p:spPr bwMode="auto">
          <a:xfrm>
            <a:off x="3200400" y="4038600"/>
            <a:ext cx="800100" cy="381000"/>
          </a:xfrm>
          <a:prstGeom prst="ellipse">
            <a:avLst/>
          </a:prstGeom>
          <a:solidFill>
            <a:srgbClr val="FF9900"/>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15369" name="Oval 10"/>
          <p:cNvSpPr>
            <a:spLocks noChangeArrowheads="1"/>
          </p:cNvSpPr>
          <p:nvPr/>
        </p:nvSpPr>
        <p:spPr bwMode="auto">
          <a:xfrm>
            <a:off x="4038600" y="2743200"/>
            <a:ext cx="914400" cy="323850"/>
          </a:xfrm>
          <a:prstGeom prst="ellipse">
            <a:avLst/>
          </a:prstGeom>
          <a:solidFill>
            <a:srgbClr val="FF0000"/>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15370" name="Oval 11"/>
          <p:cNvSpPr>
            <a:spLocks noChangeArrowheads="1"/>
          </p:cNvSpPr>
          <p:nvPr/>
        </p:nvSpPr>
        <p:spPr bwMode="auto">
          <a:xfrm>
            <a:off x="1371600" y="2514600"/>
            <a:ext cx="762000" cy="304800"/>
          </a:xfrm>
          <a:prstGeom prst="ellipse">
            <a:avLst/>
          </a:prstGeom>
          <a:solidFill>
            <a:srgbClr val="000099"/>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grpSp>
        <p:nvGrpSpPr>
          <p:cNvPr id="2" name="Group 12"/>
          <p:cNvGrpSpPr>
            <a:grpSpLocks/>
          </p:cNvGrpSpPr>
          <p:nvPr/>
        </p:nvGrpSpPr>
        <p:grpSpPr bwMode="auto">
          <a:xfrm>
            <a:off x="1905000" y="3257550"/>
            <a:ext cx="838200" cy="1066800"/>
            <a:chOff x="1152" y="1968"/>
            <a:chExt cx="528" cy="672"/>
          </a:xfrm>
          <a:solidFill>
            <a:srgbClr val="000099"/>
          </a:solidFill>
        </p:grpSpPr>
        <p:grpSp>
          <p:nvGrpSpPr>
            <p:cNvPr id="3" name="Group 13"/>
            <p:cNvGrpSpPr>
              <a:grpSpLocks/>
            </p:cNvGrpSpPr>
            <p:nvPr/>
          </p:nvGrpSpPr>
          <p:grpSpPr bwMode="auto">
            <a:xfrm>
              <a:off x="1344" y="1968"/>
              <a:ext cx="336" cy="672"/>
              <a:chOff x="384" y="3072"/>
              <a:chExt cx="336" cy="672"/>
            </a:xfrm>
            <a:grpFill/>
          </p:grpSpPr>
          <p:sp>
            <p:nvSpPr>
              <p:cNvPr id="26681" name="Rectangle 14"/>
              <p:cNvSpPr>
                <a:spLocks noChangeArrowheads="1"/>
              </p:cNvSpPr>
              <p:nvPr/>
            </p:nvSpPr>
            <p:spPr bwMode="auto">
              <a:xfrm>
                <a:off x="384" y="3168"/>
                <a:ext cx="336" cy="192"/>
              </a:xfrm>
              <a:prstGeom prst="rect">
                <a:avLst/>
              </a:prstGeom>
              <a:grpFill/>
              <a:ln w="38100">
                <a:solidFill>
                  <a:schemeClr val="tx1"/>
                </a:solidFill>
                <a:miter lim="800000"/>
                <a:headEnd/>
                <a:tailEnd/>
              </a:ln>
            </p:spPr>
            <p:txBody>
              <a:bodyPr wrap="none" anchor="ctr"/>
              <a:lstStyle/>
              <a:p>
                <a:pPr>
                  <a:defRPr/>
                </a:pPr>
                <a:endParaRPr lang="en-US">
                  <a:solidFill>
                    <a:prstClr val="white">
                      <a:lumMod val="95000"/>
                    </a:prstClr>
                  </a:solidFill>
                  <a:latin typeface="Calibri" pitchFamily="34" charset="0"/>
                  <a:ea typeface="ＭＳ Ｐゴシック" pitchFamily="16" charset="-128"/>
                </a:endParaRPr>
              </a:p>
            </p:txBody>
          </p:sp>
          <p:sp>
            <p:nvSpPr>
              <p:cNvPr id="26682" name="Line 15"/>
              <p:cNvSpPr>
                <a:spLocks noChangeShapeType="1"/>
              </p:cNvSpPr>
              <p:nvPr/>
            </p:nvSpPr>
            <p:spPr bwMode="auto">
              <a:xfrm flipV="1">
                <a:off x="384" y="3168"/>
                <a:ext cx="336" cy="192"/>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83" name="Line 16"/>
              <p:cNvSpPr>
                <a:spLocks noChangeShapeType="1"/>
              </p:cNvSpPr>
              <p:nvPr/>
            </p:nvSpPr>
            <p:spPr bwMode="auto">
              <a:xfrm flipH="1" flipV="1">
                <a:off x="384" y="3168"/>
                <a:ext cx="336" cy="192"/>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84" name="Line 17"/>
              <p:cNvSpPr>
                <a:spLocks noChangeShapeType="1"/>
              </p:cNvSpPr>
              <p:nvPr/>
            </p:nvSpPr>
            <p:spPr bwMode="auto">
              <a:xfrm>
                <a:off x="384" y="3360"/>
                <a:ext cx="0" cy="384"/>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85" name="Line 18"/>
              <p:cNvSpPr>
                <a:spLocks noChangeShapeType="1"/>
              </p:cNvSpPr>
              <p:nvPr/>
            </p:nvSpPr>
            <p:spPr bwMode="auto">
              <a:xfrm flipV="1">
                <a:off x="520" y="3072"/>
                <a:ext cx="96" cy="96"/>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86" name="Line 19"/>
              <p:cNvSpPr>
                <a:spLocks noChangeShapeType="1"/>
              </p:cNvSpPr>
              <p:nvPr/>
            </p:nvSpPr>
            <p:spPr bwMode="auto">
              <a:xfrm flipH="1" flipV="1">
                <a:off x="520" y="3072"/>
                <a:ext cx="96" cy="96"/>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grpSp>
        <p:sp>
          <p:nvSpPr>
            <p:cNvPr id="26680" name="Line 20"/>
            <p:cNvSpPr>
              <a:spLocks noChangeShapeType="1"/>
            </p:cNvSpPr>
            <p:nvPr/>
          </p:nvSpPr>
          <p:spPr bwMode="auto">
            <a:xfrm flipH="1" flipV="1">
              <a:off x="1152" y="2160"/>
              <a:ext cx="192" cy="480"/>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grpSp>
      <p:grpSp>
        <p:nvGrpSpPr>
          <p:cNvPr id="4" name="Group 21"/>
          <p:cNvGrpSpPr>
            <a:grpSpLocks/>
          </p:cNvGrpSpPr>
          <p:nvPr/>
        </p:nvGrpSpPr>
        <p:grpSpPr bwMode="auto">
          <a:xfrm>
            <a:off x="4114800" y="1733550"/>
            <a:ext cx="533400" cy="1066800"/>
            <a:chOff x="384" y="3072"/>
            <a:chExt cx="336" cy="672"/>
          </a:xfrm>
          <a:solidFill>
            <a:srgbClr val="FF0000"/>
          </a:solidFill>
        </p:grpSpPr>
        <p:sp>
          <p:nvSpPr>
            <p:cNvPr id="26673" name="Rectangle 22"/>
            <p:cNvSpPr>
              <a:spLocks noChangeArrowheads="1"/>
            </p:cNvSpPr>
            <p:nvPr/>
          </p:nvSpPr>
          <p:spPr bwMode="auto">
            <a:xfrm>
              <a:off x="384" y="3168"/>
              <a:ext cx="336" cy="192"/>
            </a:xfrm>
            <a:prstGeom prst="rect">
              <a:avLst/>
            </a:prstGeom>
            <a:grpFill/>
            <a:ln w="38100">
              <a:solidFill>
                <a:schemeClr val="tx1"/>
              </a:solidFill>
              <a:miter lim="800000"/>
              <a:headEnd/>
              <a:tailEnd/>
            </a:ln>
          </p:spPr>
          <p:txBody>
            <a:bodyPr wrap="none" anchor="ctr"/>
            <a:lstStyle/>
            <a:p>
              <a:pPr>
                <a:defRPr/>
              </a:pPr>
              <a:endParaRPr lang="en-US">
                <a:solidFill>
                  <a:prstClr val="white">
                    <a:lumMod val="95000"/>
                  </a:prstClr>
                </a:solidFill>
                <a:latin typeface="Calibri" pitchFamily="34" charset="0"/>
                <a:ea typeface="ＭＳ Ｐゴシック" pitchFamily="16" charset="-128"/>
              </a:endParaRPr>
            </a:p>
          </p:txBody>
        </p:sp>
        <p:sp>
          <p:nvSpPr>
            <p:cNvPr id="26674" name="Line 23"/>
            <p:cNvSpPr>
              <a:spLocks noChangeShapeType="1"/>
            </p:cNvSpPr>
            <p:nvPr/>
          </p:nvSpPr>
          <p:spPr bwMode="auto">
            <a:xfrm flipV="1">
              <a:off x="384" y="3168"/>
              <a:ext cx="336" cy="192"/>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75" name="Line 24"/>
            <p:cNvSpPr>
              <a:spLocks noChangeShapeType="1"/>
            </p:cNvSpPr>
            <p:nvPr/>
          </p:nvSpPr>
          <p:spPr bwMode="auto">
            <a:xfrm flipH="1" flipV="1">
              <a:off x="384" y="3168"/>
              <a:ext cx="336" cy="192"/>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76" name="Line 25"/>
            <p:cNvSpPr>
              <a:spLocks noChangeShapeType="1"/>
            </p:cNvSpPr>
            <p:nvPr/>
          </p:nvSpPr>
          <p:spPr bwMode="auto">
            <a:xfrm>
              <a:off x="384" y="3360"/>
              <a:ext cx="0" cy="384"/>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77" name="Line 26"/>
            <p:cNvSpPr>
              <a:spLocks noChangeShapeType="1"/>
            </p:cNvSpPr>
            <p:nvPr/>
          </p:nvSpPr>
          <p:spPr bwMode="auto">
            <a:xfrm flipV="1">
              <a:off x="520" y="3072"/>
              <a:ext cx="96" cy="96"/>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sp>
          <p:nvSpPr>
            <p:cNvPr id="26678" name="Line 27"/>
            <p:cNvSpPr>
              <a:spLocks noChangeShapeType="1"/>
            </p:cNvSpPr>
            <p:nvPr/>
          </p:nvSpPr>
          <p:spPr bwMode="auto">
            <a:xfrm flipH="1" flipV="1">
              <a:off x="520" y="3072"/>
              <a:ext cx="96" cy="96"/>
            </a:xfrm>
            <a:prstGeom prst="line">
              <a:avLst/>
            </a:prstGeom>
            <a:grpFill/>
            <a:ln w="38100">
              <a:solidFill>
                <a:schemeClr val="tx1"/>
              </a:solidFill>
              <a:round/>
              <a:headEnd/>
              <a:tailEnd/>
            </a:ln>
          </p:spPr>
          <p:txBody>
            <a:bodyPr/>
            <a:lstStyle/>
            <a:p>
              <a:pPr>
                <a:defRPr/>
              </a:pPr>
              <a:endParaRPr lang="en-US">
                <a:solidFill>
                  <a:prstClr val="white">
                    <a:lumMod val="95000"/>
                  </a:prstClr>
                </a:solidFill>
                <a:latin typeface="Arial" charset="0"/>
                <a:ea typeface="ＭＳ Ｐゴシック" pitchFamily="16" charset="-128"/>
              </a:endParaRPr>
            </a:p>
          </p:txBody>
        </p:sp>
      </p:grpSp>
      <p:sp>
        <p:nvSpPr>
          <p:cNvPr id="15373" name="Oval 52"/>
          <p:cNvSpPr>
            <a:spLocks noChangeArrowheads="1"/>
          </p:cNvSpPr>
          <p:nvPr/>
        </p:nvSpPr>
        <p:spPr bwMode="auto">
          <a:xfrm>
            <a:off x="4254500" y="1295400"/>
            <a:ext cx="469900" cy="222250"/>
          </a:xfrm>
          <a:prstGeom prst="ellipse">
            <a:avLst/>
          </a:prstGeom>
          <a:solidFill>
            <a:srgbClr val="008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74" name="Oval 54"/>
          <p:cNvSpPr>
            <a:spLocks noChangeArrowheads="1"/>
          </p:cNvSpPr>
          <p:nvPr/>
        </p:nvSpPr>
        <p:spPr bwMode="auto">
          <a:xfrm>
            <a:off x="6235700" y="1981200"/>
            <a:ext cx="469900" cy="222250"/>
          </a:xfrm>
          <a:prstGeom prst="ellipse">
            <a:avLst/>
          </a:prstGeom>
          <a:solidFill>
            <a:srgbClr val="FF0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75" name="Oval 55"/>
          <p:cNvSpPr>
            <a:spLocks noChangeArrowheads="1"/>
          </p:cNvSpPr>
          <p:nvPr/>
        </p:nvSpPr>
        <p:spPr bwMode="auto">
          <a:xfrm>
            <a:off x="4171950" y="4962525"/>
            <a:ext cx="552450" cy="295275"/>
          </a:xfrm>
          <a:prstGeom prst="ellipse">
            <a:avLst/>
          </a:prstGeom>
          <a:solidFill>
            <a:srgbClr val="FF99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76" name="Oval 56"/>
          <p:cNvSpPr>
            <a:spLocks noChangeArrowheads="1"/>
          </p:cNvSpPr>
          <p:nvPr/>
        </p:nvSpPr>
        <p:spPr bwMode="auto">
          <a:xfrm>
            <a:off x="3657600" y="400050"/>
            <a:ext cx="838200" cy="247650"/>
          </a:xfrm>
          <a:prstGeom prst="ellipse">
            <a:avLst/>
          </a:prstGeom>
          <a:solidFill>
            <a:srgbClr val="008000"/>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15377" name="Oval 57"/>
          <p:cNvSpPr>
            <a:spLocks noChangeArrowheads="1"/>
          </p:cNvSpPr>
          <p:nvPr/>
        </p:nvSpPr>
        <p:spPr bwMode="auto">
          <a:xfrm>
            <a:off x="7340600" y="3810000"/>
            <a:ext cx="812800" cy="304800"/>
          </a:xfrm>
          <a:prstGeom prst="ellipse">
            <a:avLst/>
          </a:prstGeom>
          <a:solidFill>
            <a:schemeClr val="accent1"/>
          </a:solidFill>
          <a:ln w="38100">
            <a:solidFill>
              <a:schemeClr val="tx1"/>
            </a:solidFill>
            <a:round/>
            <a:headEnd/>
            <a:tailEnd/>
          </a:ln>
        </p:spPr>
        <p:txBody>
          <a:bodyPr wrap="none" anchor="ctr"/>
          <a:lstStyle/>
          <a:p>
            <a:r>
              <a:rPr lang="en-US" sz="2000">
                <a:latin typeface="Calibri" pitchFamily="34" charset="0"/>
              </a:rPr>
              <a:t>BN(-)</a:t>
            </a:r>
          </a:p>
        </p:txBody>
      </p:sp>
      <p:sp>
        <p:nvSpPr>
          <p:cNvPr id="15378" name="Oval 58"/>
          <p:cNvSpPr>
            <a:spLocks noChangeArrowheads="1"/>
          </p:cNvSpPr>
          <p:nvPr/>
        </p:nvSpPr>
        <p:spPr bwMode="auto">
          <a:xfrm>
            <a:off x="5486400" y="2133600"/>
            <a:ext cx="790575" cy="304800"/>
          </a:xfrm>
          <a:prstGeom prst="ellipse">
            <a:avLst/>
          </a:prstGeom>
          <a:solidFill>
            <a:srgbClr val="FF0000"/>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15379" name="Oval 59"/>
          <p:cNvSpPr>
            <a:spLocks noChangeArrowheads="1"/>
          </p:cNvSpPr>
          <p:nvPr/>
        </p:nvSpPr>
        <p:spPr bwMode="auto">
          <a:xfrm>
            <a:off x="6664325" y="2301875"/>
            <a:ext cx="498475" cy="212725"/>
          </a:xfrm>
          <a:prstGeom prst="ellipse">
            <a:avLst/>
          </a:prstGeom>
          <a:solidFill>
            <a:srgbClr val="FF0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80" name="Oval 60"/>
          <p:cNvSpPr>
            <a:spLocks noChangeArrowheads="1"/>
          </p:cNvSpPr>
          <p:nvPr/>
        </p:nvSpPr>
        <p:spPr bwMode="auto">
          <a:xfrm>
            <a:off x="762000" y="2743200"/>
            <a:ext cx="457200" cy="222250"/>
          </a:xfrm>
          <a:prstGeom prst="ellipse">
            <a:avLst/>
          </a:prstGeom>
          <a:solidFill>
            <a:srgbClr val="000099"/>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81" name="Oval 63"/>
          <p:cNvSpPr>
            <a:spLocks noChangeArrowheads="1"/>
          </p:cNvSpPr>
          <p:nvPr/>
        </p:nvSpPr>
        <p:spPr bwMode="auto">
          <a:xfrm>
            <a:off x="8353425" y="5772150"/>
            <a:ext cx="485775" cy="247650"/>
          </a:xfrm>
          <a:prstGeom prst="ellipse">
            <a:avLst/>
          </a:prstGeom>
          <a:solidFill>
            <a:srgbClr val="008000"/>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382" name="Oval 65"/>
          <p:cNvSpPr>
            <a:spLocks noChangeArrowheads="1"/>
          </p:cNvSpPr>
          <p:nvPr/>
        </p:nvSpPr>
        <p:spPr bwMode="auto">
          <a:xfrm>
            <a:off x="7620000" y="5105400"/>
            <a:ext cx="533400" cy="228600"/>
          </a:xfrm>
          <a:prstGeom prst="ellipse">
            <a:avLst/>
          </a:prstGeom>
          <a:solidFill>
            <a:schemeClr val="accent1"/>
          </a:solidFill>
          <a:ln w="38100">
            <a:solidFill>
              <a:schemeClr val="tx1"/>
            </a:solidFill>
            <a:round/>
            <a:headEnd/>
            <a:tailEnd/>
          </a:ln>
        </p:spPr>
        <p:txBody>
          <a:bodyPr wrap="none" anchor="ctr"/>
          <a:lstStyle/>
          <a:p>
            <a:r>
              <a:rPr lang="en-US" sz="1000">
                <a:latin typeface="Calibri" pitchFamily="34" charset="0"/>
              </a:rPr>
              <a:t>COY( +)</a:t>
            </a:r>
          </a:p>
        </p:txBody>
      </p:sp>
      <p:sp>
        <p:nvSpPr>
          <p:cNvPr id="15383" name="Oval 66"/>
          <p:cNvSpPr>
            <a:spLocks noChangeArrowheads="1"/>
          </p:cNvSpPr>
          <p:nvPr/>
        </p:nvSpPr>
        <p:spPr bwMode="auto">
          <a:xfrm>
            <a:off x="6257925" y="3562350"/>
            <a:ext cx="523875" cy="247650"/>
          </a:xfrm>
          <a:prstGeom prst="ellipse">
            <a:avLst/>
          </a:prstGeom>
          <a:solidFill>
            <a:schemeClr val="accent1"/>
          </a:solidFill>
          <a:ln w="38100">
            <a:solidFill>
              <a:schemeClr val="tx1"/>
            </a:solidFill>
            <a:round/>
            <a:headEnd/>
            <a:tailEnd/>
          </a:ln>
        </p:spPr>
        <p:txBody>
          <a:bodyPr wrap="none" anchor="ctr"/>
          <a:lstStyle/>
          <a:p>
            <a:r>
              <a:rPr lang="en-US" sz="1000">
                <a:latin typeface="Calibri" pitchFamily="34" charset="0"/>
              </a:rPr>
              <a:t>COY</a:t>
            </a:r>
          </a:p>
        </p:txBody>
      </p:sp>
      <p:sp>
        <p:nvSpPr>
          <p:cNvPr id="15384" name="Oval 67"/>
          <p:cNvSpPr>
            <a:spLocks noChangeArrowheads="1"/>
          </p:cNvSpPr>
          <p:nvPr/>
        </p:nvSpPr>
        <p:spPr bwMode="auto">
          <a:xfrm>
            <a:off x="2819400" y="381000"/>
            <a:ext cx="457200" cy="228600"/>
          </a:xfrm>
          <a:prstGeom prst="ellipse">
            <a:avLst/>
          </a:prstGeom>
          <a:solidFill>
            <a:srgbClr val="0080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85" name="Oval 68"/>
          <p:cNvSpPr>
            <a:spLocks noChangeArrowheads="1"/>
          </p:cNvSpPr>
          <p:nvPr/>
        </p:nvSpPr>
        <p:spPr bwMode="auto">
          <a:xfrm>
            <a:off x="304800" y="2647950"/>
            <a:ext cx="381000" cy="228600"/>
          </a:xfrm>
          <a:prstGeom prst="ellipse">
            <a:avLst/>
          </a:prstGeom>
          <a:solidFill>
            <a:srgbClr val="000099"/>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386" name="Oval 69"/>
          <p:cNvSpPr>
            <a:spLocks noChangeArrowheads="1"/>
          </p:cNvSpPr>
          <p:nvPr/>
        </p:nvSpPr>
        <p:spPr bwMode="auto">
          <a:xfrm>
            <a:off x="2057400" y="2286000"/>
            <a:ext cx="457200" cy="247650"/>
          </a:xfrm>
          <a:prstGeom prst="ellipse">
            <a:avLst/>
          </a:prstGeom>
          <a:solidFill>
            <a:srgbClr val="000099"/>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87" name="Oval 70"/>
          <p:cNvSpPr>
            <a:spLocks noChangeArrowheads="1"/>
          </p:cNvSpPr>
          <p:nvPr/>
        </p:nvSpPr>
        <p:spPr bwMode="auto">
          <a:xfrm>
            <a:off x="7620000" y="6400800"/>
            <a:ext cx="762000" cy="304800"/>
          </a:xfrm>
          <a:prstGeom prst="ellipse">
            <a:avLst/>
          </a:prstGeom>
          <a:solidFill>
            <a:srgbClr val="008000"/>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15388" name="Oval 71"/>
          <p:cNvSpPr>
            <a:spLocks noChangeArrowheads="1"/>
          </p:cNvSpPr>
          <p:nvPr/>
        </p:nvSpPr>
        <p:spPr bwMode="auto">
          <a:xfrm>
            <a:off x="7010400" y="5943600"/>
            <a:ext cx="457200" cy="247650"/>
          </a:xfrm>
          <a:prstGeom prst="ellipse">
            <a:avLst/>
          </a:prstGeom>
          <a:solidFill>
            <a:srgbClr val="008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89" name="Oval 72"/>
          <p:cNvSpPr>
            <a:spLocks noChangeArrowheads="1"/>
          </p:cNvSpPr>
          <p:nvPr/>
        </p:nvSpPr>
        <p:spPr bwMode="auto">
          <a:xfrm>
            <a:off x="5657850" y="3276600"/>
            <a:ext cx="514350" cy="228600"/>
          </a:xfrm>
          <a:prstGeom prst="ellipse">
            <a:avLst/>
          </a:prstGeom>
          <a:solidFill>
            <a:srgbClr val="FF0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390" name="Oval 73"/>
          <p:cNvSpPr>
            <a:spLocks noChangeArrowheads="1"/>
          </p:cNvSpPr>
          <p:nvPr/>
        </p:nvSpPr>
        <p:spPr bwMode="auto">
          <a:xfrm>
            <a:off x="4191000" y="2209800"/>
            <a:ext cx="533400" cy="24765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91" name="Oval 74"/>
          <p:cNvSpPr>
            <a:spLocks noChangeArrowheads="1"/>
          </p:cNvSpPr>
          <p:nvPr/>
        </p:nvSpPr>
        <p:spPr bwMode="auto">
          <a:xfrm>
            <a:off x="3695700" y="3627438"/>
            <a:ext cx="495300" cy="258762"/>
          </a:xfrm>
          <a:prstGeom prst="ellipse">
            <a:avLst/>
          </a:prstGeom>
          <a:solidFill>
            <a:srgbClr val="FF99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92" name="Freeform 75"/>
          <p:cNvSpPr>
            <a:spLocks/>
          </p:cNvSpPr>
          <p:nvPr/>
        </p:nvSpPr>
        <p:spPr bwMode="auto">
          <a:xfrm>
            <a:off x="2419350" y="2833688"/>
            <a:ext cx="2228850" cy="733425"/>
          </a:xfrm>
          <a:custGeom>
            <a:avLst/>
            <a:gdLst>
              <a:gd name="T0" fmla="*/ 0 w 1404"/>
              <a:gd name="T1" fmla="*/ 0 h 462"/>
              <a:gd name="T2" fmla="*/ 2147483647 w 1404"/>
              <a:gd name="T3" fmla="*/ 2147483647 h 462"/>
              <a:gd name="T4" fmla="*/ 2147483647 w 1404"/>
              <a:gd name="T5" fmla="*/ 2147483647 h 462"/>
              <a:gd name="T6" fmla="*/ 2147483647 w 1404"/>
              <a:gd name="T7" fmla="*/ 2147483647 h 462"/>
              <a:gd name="T8" fmla="*/ 2147483647 w 1404"/>
              <a:gd name="T9" fmla="*/ 2147483647 h 462"/>
              <a:gd name="T10" fmla="*/ 2147483647 w 1404"/>
              <a:gd name="T11" fmla="*/ 2147483647 h 462"/>
              <a:gd name="T12" fmla="*/ 2147483647 w 1404"/>
              <a:gd name="T13" fmla="*/ 2147483647 h 462"/>
              <a:gd name="T14" fmla="*/ 2147483647 w 1404"/>
              <a:gd name="T15" fmla="*/ 2147483647 h 462"/>
              <a:gd name="T16" fmla="*/ 2147483647 w 1404"/>
              <a:gd name="T17" fmla="*/ 2147483647 h 462"/>
              <a:gd name="T18" fmla="*/ 2147483647 w 1404"/>
              <a:gd name="T19" fmla="*/ 2147483647 h 462"/>
              <a:gd name="T20" fmla="*/ 2147483647 w 1404"/>
              <a:gd name="T21" fmla="*/ 2147483647 h 462"/>
              <a:gd name="T22" fmla="*/ 2147483647 w 1404"/>
              <a:gd name="T23" fmla="*/ 2147483647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4"/>
              <a:gd name="T37" fmla="*/ 0 h 462"/>
              <a:gd name="T38" fmla="*/ 1404 w 1404"/>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4" h="462">
                <a:moveTo>
                  <a:pt x="0" y="0"/>
                </a:moveTo>
                <a:cubicBezTo>
                  <a:pt x="68" y="23"/>
                  <a:pt x="136" y="47"/>
                  <a:pt x="192" y="54"/>
                </a:cubicBezTo>
                <a:cubicBezTo>
                  <a:pt x="248" y="61"/>
                  <a:pt x="279" y="28"/>
                  <a:pt x="336" y="42"/>
                </a:cubicBezTo>
                <a:cubicBezTo>
                  <a:pt x="393" y="56"/>
                  <a:pt x="487" y="127"/>
                  <a:pt x="534" y="138"/>
                </a:cubicBezTo>
                <a:cubicBezTo>
                  <a:pt x="581" y="149"/>
                  <a:pt x="583" y="111"/>
                  <a:pt x="618" y="108"/>
                </a:cubicBezTo>
                <a:cubicBezTo>
                  <a:pt x="653" y="105"/>
                  <a:pt x="711" y="105"/>
                  <a:pt x="744" y="120"/>
                </a:cubicBezTo>
                <a:cubicBezTo>
                  <a:pt x="777" y="135"/>
                  <a:pt x="797" y="215"/>
                  <a:pt x="816" y="198"/>
                </a:cubicBezTo>
                <a:cubicBezTo>
                  <a:pt x="835" y="181"/>
                  <a:pt x="819" y="29"/>
                  <a:pt x="858" y="18"/>
                </a:cubicBezTo>
                <a:cubicBezTo>
                  <a:pt x="897" y="7"/>
                  <a:pt x="989" y="92"/>
                  <a:pt x="1050" y="132"/>
                </a:cubicBezTo>
                <a:cubicBezTo>
                  <a:pt x="1111" y="172"/>
                  <a:pt x="1210" y="224"/>
                  <a:pt x="1224" y="258"/>
                </a:cubicBezTo>
                <a:cubicBezTo>
                  <a:pt x="1238" y="292"/>
                  <a:pt x="1104" y="302"/>
                  <a:pt x="1134" y="336"/>
                </a:cubicBezTo>
                <a:cubicBezTo>
                  <a:pt x="1164" y="370"/>
                  <a:pt x="1360" y="441"/>
                  <a:pt x="1404" y="462"/>
                </a:cubicBezTo>
              </a:path>
            </a:pathLst>
          </a:custGeom>
          <a:noFill/>
          <a:ln w="76200">
            <a:solidFill>
              <a:schemeClr val="tx1"/>
            </a:solidFill>
            <a:round/>
            <a:headEnd/>
            <a:tailEnd/>
          </a:ln>
        </p:spPr>
        <p:txBody>
          <a:bodyPr/>
          <a:lstStyle/>
          <a:p>
            <a:endParaRPr lang="en-US"/>
          </a:p>
        </p:txBody>
      </p:sp>
      <p:sp>
        <p:nvSpPr>
          <p:cNvPr id="15393" name="Oval 76"/>
          <p:cNvSpPr>
            <a:spLocks noChangeArrowheads="1"/>
          </p:cNvSpPr>
          <p:nvPr/>
        </p:nvSpPr>
        <p:spPr bwMode="auto">
          <a:xfrm>
            <a:off x="1219200" y="2895600"/>
            <a:ext cx="381000" cy="228600"/>
          </a:xfrm>
          <a:prstGeom prst="ellipse">
            <a:avLst/>
          </a:prstGeom>
          <a:solidFill>
            <a:srgbClr val="000099"/>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394" name="Oval 77"/>
          <p:cNvSpPr>
            <a:spLocks noChangeArrowheads="1"/>
          </p:cNvSpPr>
          <p:nvPr/>
        </p:nvSpPr>
        <p:spPr bwMode="auto">
          <a:xfrm>
            <a:off x="8267700" y="6162675"/>
            <a:ext cx="571500" cy="238125"/>
          </a:xfrm>
          <a:prstGeom prst="ellipse">
            <a:avLst/>
          </a:prstGeom>
          <a:solidFill>
            <a:srgbClr val="0080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395" name="Freeform 78"/>
          <p:cNvSpPr>
            <a:spLocks/>
          </p:cNvSpPr>
          <p:nvPr/>
        </p:nvSpPr>
        <p:spPr bwMode="auto">
          <a:xfrm>
            <a:off x="4629150" y="3490913"/>
            <a:ext cx="849313" cy="762000"/>
          </a:xfrm>
          <a:custGeom>
            <a:avLst/>
            <a:gdLst>
              <a:gd name="T0" fmla="*/ 0 w 535"/>
              <a:gd name="T1" fmla="*/ 2147483647 h 480"/>
              <a:gd name="T2" fmla="*/ 2147483647 w 535"/>
              <a:gd name="T3" fmla="*/ 2147483647 h 480"/>
              <a:gd name="T4" fmla="*/ 2147483647 w 535"/>
              <a:gd name="T5" fmla="*/ 2147483647 h 480"/>
              <a:gd name="T6" fmla="*/ 2147483647 w 535"/>
              <a:gd name="T7" fmla="*/ 2147483647 h 480"/>
              <a:gd name="T8" fmla="*/ 2147483647 w 535"/>
              <a:gd name="T9" fmla="*/ 2147483647 h 480"/>
              <a:gd name="T10" fmla="*/ 2147483647 w 535"/>
              <a:gd name="T11" fmla="*/ 2147483647 h 480"/>
              <a:gd name="T12" fmla="*/ 2147483647 w 535"/>
              <a:gd name="T13" fmla="*/ 2147483647 h 480"/>
              <a:gd name="T14" fmla="*/ 2147483647 w 535"/>
              <a:gd name="T15" fmla="*/ 2147483647 h 480"/>
              <a:gd name="T16" fmla="*/ 2147483647 w 535"/>
              <a:gd name="T17" fmla="*/ 2147483647 h 480"/>
              <a:gd name="T18" fmla="*/ 2147483647 w 535"/>
              <a:gd name="T19" fmla="*/ 214748364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5"/>
              <a:gd name="T31" fmla="*/ 0 h 480"/>
              <a:gd name="T32" fmla="*/ 535 w 535"/>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5" h="480">
                <a:moveTo>
                  <a:pt x="0" y="48"/>
                </a:moveTo>
                <a:cubicBezTo>
                  <a:pt x="43" y="33"/>
                  <a:pt x="87" y="18"/>
                  <a:pt x="156" y="12"/>
                </a:cubicBezTo>
                <a:cubicBezTo>
                  <a:pt x="225" y="6"/>
                  <a:pt x="368" y="0"/>
                  <a:pt x="414" y="12"/>
                </a:cubicBezTo>
                <a:cubicBezTo>
                  <a:pt x="460" y="24"/>
                  <a:pt x="414" y="72"/>
                  <a:pt x="432" y="84"/>
                </a:cubicBezTo>
                <a:cubicBezTo>
                  <a:pt x="450" y="96"/>
                  <a:pt x="509" y="74"/>
                  <a:pt x="522" y="84"/>
                </a:cubicBezTo>
                <a:cubicBezTo>
                  <a:pt x="535" y="94"/>
                  <a:pt x="522" y="121"/>
                  <a:pt x="510" y="144"/>
                </a:cubicBezTo>
                <a:cubicBezTo>
                  <a:pt x="498" y="167"/>
                  <a:pt x="451" y="191"/>
                  <a:pt x="450" y="222"/>
                </a:cubicBezTo>
                <a:cubicBezTo>
                  <a:pt x="449" y="253"/>
                  <a:pt x="501" y="298"/>
                  <a:pt x="504" y="330"/>
                </a:cubicBezTo>
                <a:cubicBezTo>
                  <a:pt x="507" y="362"/>
                  <a:pt x="467" y="389"/>
                  <a:pt x="468" y="414"/>
                </a:cubicBezTo>
                <a:cubicBezTo>
                  <a:pt x="469" y="439"/>
                  <a:pt x="502" y="464"/>
                  <a:pt x="510" y="480"/>
                </a:cubicBezTo>
              </a:path>
            </a:pathLst>
          </a:custGeom>
          <a:noFill/>
          <a:ln w="76200">
            <a:solidFill>
              <a:schemeClr val="tx1"/>
            </a:solidFill>
            <a:round/>
            <a:headEnd/>
            <a:tailEnd/>
          </a:ln>
        </p:spPr>
        <p:txBody>
          <a:bodyPr/>
          <a:lstStyle/>
          <a:p>
            <a:endParaRPr lang="en-US"/>
          </a:p>
        </p:txBody>
      </p:sp>
      <p:sp>
        <p:nvSpPr>
          <p:cNvPr id="15396" name="Freeform 79"/>
          <p:cNvSpPr>
            <a:spLocks/>
          </p:cNvSpPr>
          <p:nvPr/>
        </p:nvSpPr>
        <p:spPr bwMode="auto">
          <a:xfrm>
            <a:off x="5397500" y="4213225"/>
            <a:ext cx="3670300" cy="1639888"/>
          </a:xfrm>
          <a:custGeom>
            <a:avLst/>
            <a:gdLst>
              <a:gd name="T0" fmla="*/ 2147483647 w 2096"/>
              <a:gd name="T1" fmla="*/ 2147483647 h 1081"/>
              <a:gd name="T2" fmla="*/ 2147483647 w 2096"/>
              <a:gd name="T3" fmla="*/ 2147483647 h 1081"/>
              <a:gd name="T4" fmla="*/ 2147483647 w 2096"/>
              <a:gd name="T5" fmla="*/ 2147483647 h 1081"/>
              <a:gd name="T6" fmla="*/ 2147483647 w 2096"/>
              <a:gd name="T7" fmla="*/ 2147483647 h 1081"/>
              <a:gd name="T8" fmla="*/ 2147483647 w 2096"/>
              <a:gd name="T9" fmla="*/ 2147483647 h 1081"/>
              <a:gd name="T10" fmla="*/ 2147483647 w 2096"/>
              <a:gd name="T11" fmla="*/ 2147483647 h 1081"/>
              <a:gd name="T12" fmla="*/ 2147483647 w 2096"/>
              <a:gd name="T13" fmla="*/ 2147483647 h 1081"/>
              <a:gd name="T14" fmla="*/ 2147483647 w 2096"/>
              <a:gd name="T15" fmla="*/ 2147483647 h 1081"/>
              <a:gd name="T16" fmla="*/ 2147483647 w 2096"/>
              <a:gd name="T17" fmla="*/ 2147483647 h 1081"/>
              <a:gd name="T18" fmla="*/ 2147483647 w 2096"/>
              <a:gd name="T19" fmla="*/ 2147483647 h 1081"/>
              <a:gd name="T20" fmla="*/ 2147483647 w 2096"/>
              <a:gd name="T21" fmla="*/ 2147483647 h 1081"/>
              <a:gd name="T22" fmla="*/ 2147483647 w 2096"/>
              <a:gd name="T23" fmla="*/ 2147483647 h 1081"/>
              <a:gd name="T24" fmla="*/ 2147483647 w 2096"/>
              <a:gd name="T25" fmla="*/ 2147483647 h 1081"/>
              <a:gd name="T26" fmla="*/ 2147483647 w 2096"/>
              <a:gd name="T27" fmla="*/ 2147483647 h 1081"/>
              <a:gd name="T28" fmla="*/ 2147483647 w 2096"/>
              <a:gd name="T29" fmla="*/ 2147483647 h 1081"/>
              <a:gd name="T30" fmla="*/ 2147483647 w 2096"/>
              <a:gd name="T31" fmla="*/ 2147483647 h 1081"/>
              <a:gd name="T32" fmla="*/ 2147483647 w 2096"/>
              <a:gd name="T33" fmla="*/ 2147483647 h 1081"/>
              <a:gd name="T34" fmla="*/ 2147483647 w 2096"/>
              <a:gd name="T35" fmla="*/ 2147483647 h 1081"/>
              <a:gd name="T36" fmla="*/ 2147483647 w 2096"/>
              <a:gd name="T37" fmla="*/ 2147483647 h 1081"/>
              <a:gd name="T38" fmla="*/ 2147483647 w 2096"/>
              <a:gd name="T39" fmla="*/ 2147483647 h 1081"/>
              <a:gd name="T40" fmla="*/ 2147483647 w 2096"/>
              <a:gd name="T41" fmla="*/ 2147483647 h 10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96"/>
              <a:gd name="T64" fmla="*/ 0 h 1081"/>
              <a:gd name="T65" fmla="*/ 2096 w 2096"/>
              <a:gd name="T66" fmla="*/ 1081 h 10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96" h="1081">
                <a:moveTo>
                  <a:pt x="14" y="13"/>
                </a:moveTo>
                <a:cubicBezTo>
                  <a:pt x="7" y="40"/>
                  <a:pt x="0" y="68"/>
                  <a:pt x="32" y="79"/>
                </a:cubicBezTo>
                <a:cubicBezTo>
                  <a:pt x="64" y="90"/>
                  <a:pt x="168" y="88"/>
                  <a:pt x="206" y="79"/>
                </a:cubicBezTo>
                <a:cubicBezTo>
                  <a:pt x="244" y="70"/>
                  <a:pt x="175" y="0"/>
                  <a:pt x="260" y="25"/>
                </a:cubicBezTo>
                <a:cubicBezTo>
                  <a:pt x="345" y="50"/>
                  <a:pt x="632" y="213"/>
                  <a:pt x="716" y="229"/>
                </a:cubicBezTo>
                <a:cubicBezTo>
                  <a:pt x="800" y="245"/>
                  <a:pt x="737" y="138"/>
                  <a:pt x="764" y="121"/>
                </a:cubicBezTo>
                <a:cubicBezTo>
                  <a:pt x="791" y="104"/>
                  <a:pt x="832" y="102"/>
                  <a:pt x="878" y="127"/>
                </a:cubicBezTo>
                <a:cubicBezTo>
                  <a:pt x="924" y="152"/>
                  <a:pt x="1042" y="243"/>
                  <a:pt x="1040" y="271"/>
                </a:cubicBezTo>
                <a:cubicBezTo>
                  <a:pt x="1038" y="299"/>
                  <a:pt x="896" y="284"/>
                  <a:pt x="866" y="295"/>
                </a:cubicBezTo>
                <a:cubicBezTo>
                  <a:pt x="836" y="306"/>
                  <a:pt x="864" y="321"/>
                  <a:pt x="860" y="337"/>
                </a:cubicBezTo>
                <a:cubicBezTo>
                  <a:pt x="856" y="353"/>
                  <a:pt x="834" y="382"/>
                  <a:pt x="842" y="391"/>
                </a:cubicBezTo>
                <a:cubicBezTo>
                  <a:pt x="850" y="400"/>
                  <a:pt x="900" y="369"/>
                  <a:pt x="908" y="391"/>
                </a:cubicBezTo>
                <a:cubicBezTo>
                  <a:pt x="916" y="413"/>
                  <a:pt x="861" y="478"/>
                  <a:pt x="890" y="523"/>
                </a:cubicBezTo>
                <a:cubicBezTo>
                  <a:pt x="919" y="568"/>
                  <a:pt x="1049" y="629"/>
                  <a:pt x="1082" y="661"/>
                </a:cubicBezTo>
                <a:cubicBezTo>
                  <a:pt x="1115" y="693"/>
                  <a:pt x="1067" y="698"/>
                  <a:pt x="1088" y="715"/>
                </a:cubicBezTo>
                <a:cubicBezTo>
                  <a:pt x="1109" y="732"/>
                  <a:pt x="1139" y="750"/>
                  <a:pt x="1208" y="763"/>
                </a:cubicBezTo>
                <a:cubicBezTo>
                  <a:pt x="1277" y="776"/>
                  <a:pt x="1421" y="791"/>
                  <a:pt x="1502" y="793"/>
                </a:cubicBezTo>
                <a:cubicBezTo>
                  <a:pt x="1583" y="795"/>
                  <a:pt x="1657" y="734"/>
                  <a:pt x="1694" y="775"/>
                </a:cubicBezTo>
                <a:cubicBezTo>
                  <a:pt x="1731" y="816"/>
                  <a:pt x="1692" y="1004"/>
                  <a:pt x="1724" y="1039"/>
                </a:cubicBezTo>
                <a:cubicBezTo>
                  <a:pt x="1756" y="1074"/>
                  <a:pt x="1824" y="978"/>
                  <a:pt x="1886" y="985"/>
                </a:cubicBezTo>
                <a:cubicBezTo>
                  <a:pt x="1948" y="992"/>
                  <a:pt x="2061" y="1065"/>
                  <a:pt x="2096" y="1081"/>
                </a:cubicBezTo>
              </a:path>
            </a:pathLst>
          </a:custGeom>
          <a:noFill/>
          <a:ln w="76200">
            <a:solidFill>
              <a:schemeClr val="tx1"/>
            </a:solidFill>
            <a:round/>
            <a:headEnd/>
            <a:tailEnd/>
          </a:ln>
        </p:spPr>
        <p:txBody>
          <a:bodyPr/>
          <a:lstStyle/>
          <a:p>
            <a:endParaRPr lang="en-US"/>
          </a:p>
        </p:txBody>
      </p:sp>
      <p:sp>
        <p:nvSpPr>
          <p:cNvPr id="15397" name="Freeform 80"/>
          <p:cNvSpPr>
            <a:spLocks/>
          </p:cNvSpPr>
          <p:nvPr/>
        </p:nvSpPr>
        <p:spPr bwMode="auto">
          <a:xfrm>
            <a:off x="1981200" y="1047750"/>
            <a:ext cx="1970088" cy="1757363"/>
          </a:xfrm>
          <a:custGeom>
            <a:avLst/>
            <a:gdLst>
              <a:gd name="T0" fmla="*/ 2147483647 w 1241"/>
              <a:gd name="T1" fmla="*/ 2147483647 h 1107"/>
              <a:gd name="T2" fmla="*/ 2147483647 w 1241"/>
              <a:gd name="T3" fmla="*/ 2147483647 h 1107"/>
              <a:gd name="T4" fmla="*/ 2147483647 w 1241"/>
              <a:gd name="T5" fmla="*/ 2147483647 h 1107"/>
              <a:gd name="T6" fmla="*/ 2147483647 w 1241"/>
              <a:gd name="T7" fmla="*/ 2147483647 h 1107"/>
              <a:gd name="T8" fmla="*/ 2147483647 w 1241"/>
              <a:gd name="T9" fmla="*/ 2147483647 h 1107"/>
              <a:gd name="T10" fmla="*/ 2147483647 w 1241"/>
              <a:gd name="T11" fmla="*/ 2147483647 h 1107"/>
              <a:gd name="T12" fmla="*/ 2147483647 w 1241"/>
              <a:gd name="T13" fmla="*/ 2147483647 h 1107"/>
              <a:gd name="T14" fmla="*/ 2147483647 w 1241"/>
              <a:gd name="T15" fmla="*/ 2147483647 h 1107"/>
              <a:gd name="T16" fmla="*/ 2147483647 w 1241"/>
              <a:gd name="T17" fmla="*/ 2147483647 h 1107"/>
              <a:gd name="T18" fmla="*/ 2147483647 w 1241"/>
              <a:gd name="T19" fmla="*/ 2147483647 h 1107"/>
              <a:gd name="T20" fmla="*/ 2147483647 w 1241"/>
              <a:gd name="T21" fmla="*/ 2147483647 h 1107"/>
              <a:gd name="T22" fmla="*/ 2147483647 w 1241"/>
              <a:gd name="T23" fmla="*/ 2147483647 h 1107"/>
              <a:gd name="T24" fmla="*/ 2147483647 w 1241"/>
              <a:gd name="T25" fmla="*/ 2147483647 h 1107"/>
              <a:gd name="T26" fmla="*/ 2147483647 w 1241"/>
              <a:gd name="T27" fmla="*/ 2147483647 h 1107"/>
              <a:gd name="T28" fmla="*/ 2147483647 w 1241"/>
              <a:gd name="T29" fmla="*/ 2147483647 h 1107"/>
              <a:gd name="T30" fmla="*/ 2147483647 w 1241"/>
              <a:gd name="T31" fmla="*/ 2147483647 h 1107"/>
              <a:gd name="T32" fmla="*/ 0 w 1241"/>
              <a:gd name="T33" fmla="*/ 2147483647 h 1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1"/>
              <a:gd name="T52" fmla="*/ 0 h 1107"/>
              <a:gd name="T53" fmla="*/ 1241 w 1241"/>
              <a:gd name="T54" fmla="*/ 1107 h 1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1" h="1107">
                <a:moveTo>
                  <a:pt x="288" y="1107"/>
                </a:moveTo>
                <a:cubicBezTo>
                  <a:pt x="376" y="1074"/>
                  <a:pt x="464" y="1042"/>
                  <a:pt x="528" y="1023"/>
                </a:cubicBezTo>
                <a:cubicBezTo>
                  <a:pt x="592" y="1004"/>
                  <a:pt x="645" y="1010"/>
                  <a:pt x="672" y="993"/>
                </a:cubicBezTo>
                <a:cubicBezTo>
                  <a:pt x="699" y="976"/>
                  <a:pt x="646" y="943"/>
                  <a:pt x="690" y="921"/>
                </a:cubicBezTo>
                <a:cubicBezTo>
                  <a:pt x="734" y="899"/>
                  <a:pt x="876" y="879"/>
                  <a:pt x="936" y="861"/>
                </a:cubicBezTo>
                <a:cubicBezTo>
                  <a:pt x="996" y="843"/>
                  <a:pt x="1013" y="844"/>
                  <a:pt x="1050" y="813"/>
                </a:cubicBezTo>
                <a:cubicBezTo>
                  <a:pt x="1087" y="782"/>
                  <a:pt x="1130" y="722"/>
                  <a:pt x="1158" y="675"/>
                </a:cubicBezTo>
                <a:cubicBezTo>
                  <a:pt x="1186" y="628"/>
                  <a:pt x="1241" y="562"/>
                  <a:pt x="1218" y="531"/>
                </a:cubicBezTo>
                <a:cubicBezTo>
                  <a:pt x="1195" y="500"/>
                  <a:pt x="1059" y="498"/>
                  <a:pt x="1020" y="489"/>
                </a:cubicBezTo>
                <a:cubicBezTo>
                  <a:pt x="981" y="480"/>
                  <a:pt x="1032" y="476"/>
                  <a:pt x="984" y="477"/>
                </a:cubicBezTo>
                <a:cubicBezTo>
                  <a:pt x="936" y="478"/>
                  <a:pt x="826" y="503"/>
                  <a:pt x="732" y="495"/>
                </a:cubicBezTo>
                <a:cubicBezTo>
                  <a:pt x="638" y="487"/>
                  <a:pt x="464" y="455"/>
                  <a:pt x="420" y="429"/>
                </a:cubicBezTo>
                <a:cubicBezTo>
                  <a:pt x="376" y="403"/>
                  <a:pt x="461" y="384"/>
                  <a:pt x="468" y="339"/>
                </a:cubicBezTo>
                <a:cubicBezTo>
                  <a:pt x="475" y="294"/>
                  <a:pt x="479" y="191"/>
                  <a:pt x="462" y="159"/>
                </a:cubicBezTo>
                <a:cubicBezTo>
                  <a:pt x="445" y="127"/>
                  <a:pt x="378" y="171"/>
                  <a:pt x="366" y="147"/>
                </a:cubicBezTo>
                <a:cubicBezTo>
                  <a:pt x="354" y="123"/>
                  <a:pt x="451" y="30"/>
                  <a:pt x="390" y="15"/>
                </a:cubicBezTo>
                <a:cubicBezTo>
                  <a:pt x="329" y="0"/>
                  <a:pt x="63" y="51"/>
                  <a:pt x="0" y="57"/>
                </a:cubicBezTo>
              </a:path>
            </a:pathLst>
          </a:custGeom>
          <a:noFill/>
          <a:ln w="76200">
            <a:solidFill>
              <a:schemeClr val="tx1"/>
            </a:solidFill>
            <a:round/>
            <a:headEnd/>
            <a:tailEnd/>
          </a:ln>
        </p:spPr>
        <p:txBody>
          <a:bodyPr/>
          <a:lstStyle/>
          <a:p>
            <a:endParaRPr lang="en-US"/>
          </a:p>
        </p:txBody>
      </p:sp>
      <p:sp>
        <p:nvSpPr>
          <p:cNvPr id="15398" name="Oval 82"/>
          <p:cNvSpPr>
            <a:spLocks noChangeArrowheads="1"/>
          </p:cNvSpPr>
          <p:nvPr/>
        </p:nvSpPr>
        <p:spPr bwMode="auto">
          <a:xfrm>
            <a:off x="1524000" y="3562350"/>
            <a:ext cx="533400" cy="171450"/>
          </a:xfrm>
          <a:prstGeom prst="ellipse">
            <a:avLst/>
          </a:prstGeom>
          <a:solidFill>
            <a:srgbClr val="000099"/>
          </a:solidFill>
          <a:ln w="38100">
            <a:solidFill>
              <a:schemeClr val="tx1"/>
            </a:solidFill>
            <a:round/>
            <a:headEnd/>
            <a:tailEnd/>
          </a:ln>
        </p:spPr>
        <p:txBody>
          <a:bodyPr wrap="none" anchor="ctr"/>
          <a:lstStyle/>
          <a:p>
            <a:r>
              <a:rPr lang="en-US" sz="2000">
                <a:solidFill>
                  <a:srgbClr val="F2F2F2"/>
                </a:solidFill>
                <a:latin typeface="Calibri" pitchFamily="34" charset="0"/>
              </a:rPr>
              <a:t>BN</a:t>
            </a:r>
          </a:p>
        </p:txBody>
      </p:sp>
      <p:sp>
        <p:nvSpPr>
          <p:cNvPr id="26670" name="Text Box 83"/>
          <p:cNvSpPr txBox="1">
            <a:spLocks noChangeArrowheads="1"/>
          </p:cNvSpPr>
          <p:nvPr/>
        </p:nvSpPr>
        <p:spPr bwMode="auto">
          <a:xfrm>
            <a:off x="4552950" y="0"/>
            <a:ext cx="4648200" cy="830263"/>
          </a:xfrm>
          <a:prstGeom prst="rect">
            <a:avLst/>
          </a:prstGeom>
          <a:solidFill>
            <a:srgbClr val="FF0000"/>
          </a:solidFill>
          <a:ln w="63500">
            <a:solidFill>
              <a:schemeClr val="tx1"/>
            </a:solid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latin typeface="Arial" charset="0"/>
                <a:ea typeface="ＭＳ Ｐゴシック" pitchFamily="16" charset="-128"/>
                <a:cs typeface="Arial" charset="0"/>
              </a:rPr>
              <a:t> Stage 2 - Current  Deployment (10,231 30 June 2009) </a:t>
            </a:r>
          </a:p>
        </p:txBody>
      </p:sp>
      <p:sp>
        <p:nvSpPr>
          <p:cNvPr id="15400" name="Oval 68"/>
          <p:cNvSpPr>
            <a:spLocks noChangeArrowheads="1"/>
          </p:cNvSpPr>
          <p:nvPr/>
        </p:nvSpPr>
        <p:spPr bwMode="auto">
          <a:xfrm>
            <a:off x="6324600" y="1447800"/>
            <a:ext cx="381000" cy="22860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401" name="Oval 73"/>
          <p:cNvSpPr>
            <a:spLocks noChangeArrowheads="1"/>
          </p:cNvSpPr>
          <p:nvPr/>
        </p:nvSpPr>
        <p:spPr bwMode="auto">
          <a:xfrm>
            <a:off x="4648200" y="2514600"/>
            <a:ext cx="533400" cy="22860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402" name="Oval 73"/>
          <p:cNvSpPr>
            <a:spLocks noChangeArrowheads="1"/>
          </p:cNvSpPr>
          <p:nvPr/>
        </p:nvSpPr>
        <p:spPr bwMode="auto">
          <a:xfrm>
            <a:off x="3276600" y="2571750"/>
            <a:ext cx="533400" cy="24765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COY</a:t>
            </a:r>
          </a:p>
        </p:txBody>
      </p:sp>
      <p:sp>
        <p:nvSpPr>
          <p:cNvPr id="15403" name="Oval 71"/>
          <p:cNvSpPr>
            <a:spLocks noChangeArrowheads="1"/>
          </p:cNvSpPr>
          <p:nvPr/>
        </p:nvSpPr>
        <p:spPr bwMode="auto">
          <a:xfrm>
            <a:off x="5486400" y="5257800"/>
            <a:ext cx="457200" cy="247650"/>
          </a:xfrm>
          <a:prstGeom prst="ellipse">
            <a:avLst/>
          </a:prstGeom>
          <a:solidFill>
            <a:srgbClr val="008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404" name="Oval 68"/>
          <p:cNvSpPr>
            <a:spLocks noChangeArrowheads="1"/>
          </p:cNvSpPr>
          <p:nvPr/>
        </p:nvSpPr>
        <p:spPr bwMode="auto">
          <a:xfrm>
            <a:off x="6096000" y="2590800"/>
            <a:ext cx="381000" cy="22860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405" name="Oval 68"/>
          <p:cNvSpPr>
            <a:spLocks noChangeArrowheads="1"/>
          </p:cNvSpPr>
          <p:nvPr/>
        </p:nvSpPr>
        <p:spPr bwMode="auto">
          <a:xfrm>
            <a:off x="4114800" y="4419600"/>
            <a:ext cx="381000" cy="228600"/>
          </a:xfrm>
          <a:prstGeom prst="ellipse">
            <a:avLst/>
          </a:prstGeom>
          <a:solidFill>
            <a:srgbClr val="FF9900"/>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15406" name="Oval 68"/>
          <p:cNvSpPr>
            <a:spLocks noChangeArrowheads="1"/>
          </p:cNvSpPr>
          <p:nvPr/>
        </p:nvSpPr>
        <p:spPr bwMode="auto">
          <a:xfrm>
            <a:off x="3733800" y="2286000"/>
            <a:ext cx="381000" cy="228600"/>
          </a:xfrm>
          <a:prstGeom prst="ellipse">
            <a:avLst/>
          </a:prstGeom>
          <a:solidFill>
            <a:srgbClr val="FF0000"/>
          </a:solidFill>
          <a:ln w="38100">
            <a:solidFill>
              <a:schemeClr val="tx1"/>
            </a:solidFill>
            <a:round/>
            <a:headEnd/>
            <a:tailEnd/>
          </a:ln>
        </p:spPr>
        <p:txBody>
          <a:bodyPr wrap="none" anchor="ctr"/>
          <a:lstStyle/>
          <a:p>
            <a:r>
              <a:rPr lang="en-US" sz="1000">
                <a:solidFill>
                  <a:srgbClr val="F2F2F2"/>
                </a:solidFill>
                <a:latin typeface="Calibri" pitchFamily="34" charset="0"/>
              </a:rPr>
              <a:t>Pl</a:t>
            </a:r>
          </a:p>
        </p:txBody>
      </p:sp>
      <p:sp>
        <p:nvSpPr>
          <p:cNvPr id="86" name="Rectangle 85"/>
          <p:cNvSpPr/>
          <p:nvPr/>
        </p:nvSpPr>
        <p:spPr>
          <a:xfrm>
            <a:off x="152400" y="4532313"/>
            <a:ext cx="2438400" cy="23256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68" name="Rectangle 67"/>
          <p:cNvSpPr/>
          <p:nvPr/>
        </p:nvSpPr>
        <p:spPr>
          <a:xfrm flipV="1">
            <a:off x="228600" y="5603875"/>
            <a:ext cx="3048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70" name="Rectangle 69"/>
          <p:cNvSpPr/>
          <p:nvPr/>
        </p:nvSpPr>
        <p:spPr>
          <a:xfrm flipV="1">
            <a:off x="228600" y="5870575"/>
            <a:ext cx="304800" cy="152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71" name="Rectangle 70"/>
          <p:cNvSpPr/>
          <p:nvPr/>
        </p:nvSpPr>
        <p:spPr>
          <a:xfrm flipV="1">
            <a:off x="228600" y="6172200"/>
            <a:ext cx="304800" cy="152400"/>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72" name="Rectangle 71"/>
          <p:cNvSpPr/>
          <p:nvPr/>
        </p:nvSpPr>
        <p:spPr>
          <a:xfrm flipV="1">
            <a:off x="228600" y="6477000"/>
            <a:ext cx="304800" cy="15240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74" name="Rectangle 73"/>
          <p:cNvSpPr/>
          <p:nvPr/>
        </p:nvSpPr>
        <p:spPr>
          <a:xfrm flipV="1">
            <a:off x="228600" y="5105400"/>
            <a:ext cx="304800" cy="1524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15413" name="TextBox 74"/>
          <p:cNvSpPr txBox="1">
            <a:spLocks noChangeArrowheads="1"/>
          </p:cNvSpPr>
          <p:nvPr/>
        </p:nvSpPr>
        <p:spPr bwMode="auto">
          <a:xfrm>
            <a:off x="609600" y="5026025"/>
            <a:ext cx="969963" cy="307975"/>
          </a:xfrm>
          <a:prstGeom prst="rect">
            <a:avLst/>
          </a:prstGeom>
          <a:noFill/>
          <a:ln w="9525">
            <a:noFill/>
            <a:miter lim="800000"/>
            <a:headEnd/>
            <a:tailEnd/>
          </a:ln>
        </p:spPr>
        <p:txBody>
          <a:bodyPr wrap="none">
            <a:spAutoFit/>
          </a:bodyPr>
          <a:lstStyle/>
          <a:p>
            <a:r>
              <a:rPr lang="en-US" sz="1400">
                <a:solidFill>
                  <a:srgbClr val="000000"/>
                </a:solidFill>
              </a:rPr>
              <a:t>Pakistani</a:t>
            </a:r>
          </a:p>
        </p:txBody>
      </p:sp>
      <p:sp>
        <p:nvSpPr>
          <p:cNvPr id="15414" name="TextBox 75"/>
          <p:cNvSpPr txBox="1">
            <a:spLocks noChangeArrowheads="1"/>
          </p:cNvSpPr>
          <p:nvPr/>
        </p:nvSpPr>
        <p:spPr bwMode="auto">
          <a:xfrm>
            <a:off x="609600" y="5791200"/>
            <a:ext cx="949325" cy="307975"/>
          </a:xfrm>
          <a:prstGeom prst="rect">
            <a:avLst/>
          </a:prstGeom>
          <a:noFill/>
          <a:ln w="9525">
            <a:noFill/>
            <a:miter lim="800000"/>
            <a:headEnd/>
            <a:tailEnd/>
          </a:ln>
        </p:spPr>
        <p:txBody>
          <a:bodyPr wrap="none">
            <a:spAutoFit/>
          </a:bodyPr>
          <a:lstStyle/>
          <a:p>
            <a:r>
              <a:rPr lang="en-US" sz="1400">
                <a:solidFill>
                  <a:srgbClr val="000000"/>
                </a:solidFill>
              </a:rPr>
              <a:t>Ethopian</a:t>
            </a:r>
          </a:p>
        </p:txBody>
      </p:sp>
      <p:sp>
        <p:nvSpPr>
          <p:cNvPr id="15415" name="TextBox 76"/>
          <p:cNvSpPr txBox="1">
            <a:spLocks noChangeArrowheads="1"/>
          </p:cNvSpPr>
          <p:nvPr/>
        </p:nvSpPr>
        <p:spPr bwMode="auto">
          <a:xfrm>
            <a:off x="609600" y="6092825"/>
            <a:ext cx="998538" cy="307975"/>
          </a:xfrm>
          <a:prstGeom prst="rect">
            <a:avLst/>
          </a:prstGeom>
          <a:noFill/>
          <a:ln w="9525">
            <a:noFill/>
            <a:miter lim="800000"/>
            <a:headEnd/>
            <a:tailEnd/>
          </a:ln>
        </p:spPr>
        <p:txBody>
          <a:bodyPr wrap="none">
            <a:spAutoFit/>
          </a:bodyPr>
          <a:lstStyle/>
          <a:p>
            <a:r>
              <a:rPr lang="en-US" sz="1400">
                <a:solidFill>
                  <a:srgbClr val="000000"/>
                </a:solidFill>
              </a:rPr>
              <a:t>Ghanaian</a:t>
            </a:r>
          </a:p>
        </p:txBody>
      </p:sp>
      <p:sp>
        <p:nvSpPr>
          <p:cNvPr id="15416" name="TextBox 77"/>
          <p:cNvSpPr txBox="1">
            <a:spLocks noChangeArrowheads="1"/>
          </p:cNvSpPr>
          <p:nvPr/>
        </p:nvSpPr>
        <p:spPr bwMode="auto">
          <a:xfrm>
            <a:off x="625475" y="5516563"/>
            <a:ext cx="1247775" cy="307975"/>
          </a:xfrm>
          <a:prstGeom prst="rect">
            <a:avLst/>
          </a:prstGeom>
          <a:noFill/>
          <a:ln w="9525">
            <a:noFill/>
            <a:miter lim="800000"/>
            <a:headEnd/>
            <a:tailEnd/>
          </a:ln>
        </p:spPr>
        <p:txBody>
          <a:bodyPr wrap="none">
            <a:spAutoFit/>
          </a:bodyPr>
          <a:lstStyle/>
          <a:p>
            <a:r>
              <a:rPr lang="en-US" sz="1400">
                <a:solidFill>
                  <a:srgbClr val="000000"/>
                </a:solidFill>
              </a:rPr>
              <a:t>Bangladeshi</a:t>
            </a:r>
          </a:p>
        </p:txBody>
      </p:sp>
      <p:sp>
        <p:nvSpPr>
          <p:cNvPr id="15417" name="TextBox 79"/>
          <p:cNvSpPr txBox="1">
            <a:spLocks noChangeArrowheads="1"/>
          </p:cNvSpPr>
          <p:nvPr/>
        </p:nvSpPr>
        <p:spPr bwMode="auto">
          <a:xfrm>
            <a:off x="609600" y="6400800"/>
            <a:ext cx="901700" cy="307975"/>
          </a:xfrm>
          <a:prstGeom prst="rect">
            <a:avLst/>
          </a:prstGeom>
          <a:noFill/>
          <a:ln w="9525">
            <a:noFill/>
            <a:miter lim="800000"/>
            <a:headEnd/>
            <a:tailEnd/>
          </a:ln>
        </p:spPr>
        <p:txBody>
          <a:bodyPr wrap="none">
            <a:spAutoFit/>
          </a:bodyPr>
          <a:lstStyle/>
          <a:p>
            <a:r>
              <a:rPr lang="en-US" sz="1400">
                <a:solidFill>
                  <a:srgbClr val="000000"/>
                </a:solidFill>
              </a:rPr>
              <a:t>Nigerian</a:t>
            </a:r>
          </a:p>
        </p:txBody>
      </p:sp>
      <p:sp>
        <p:nvSpPr>
          <p:cNvPr id="15418" name="TextBox 82"/>
          <p:cNvSpPr txBox="1">
            <a:spLocks noChangeArrowheads="1"/>
          </p:cNvSpPr>
          <p:nvPr/>
        </p:nvSpPr>
        <p:spPr bwMode="auto">
          <a:xfrm>
            <a:off x="228600" y="4659313"/>
            <a:ext cx="1447800" cy="400050"/>
          </a:xfrm>
          <a:prstGeom prst="rect">
            <a:avLst/>
          </a:prstGeom>
          <a:solidFill>
            <a:schemeClr val="tx1"/>
          </a:solidFill>
          <a:ln w="9525">
            <a:solidFill>
              <a:schemeClr val="bg1"/>
            </a:solidFill>
            <a:miter lim="800000"/>
            <a:headEnd/>
            <a:tailEnd/>
          </a:ln>
        </p:spPr>
        <p:txBody>
          <a:bodyPr>
            <a:spAutoFit/>
          </a:bodyPr>
          <a:lstStyle/>
          <a:p>
            <a:r>
              <a:rPr lang="en-US" sz="2000">
                <a:solidFill>
                  <a:srgbClr val="FFFFFF"/>
                </a:solidFill>
                <a:cs typeface="Arial" pitchFamily="34" charset="0"/>
              </a:rPr>
              <a:t>LEGEND</a:t>
            </a:r>
          </a:p>
        </p:txBody>
      </p:sp>
      <p:sp>
        <p:nvSpPr>
          <p:cNvPr id="15419" name="TextBox 77"/>
          <p:cNvSpPr txBox="1">
            <a:spLocks noChangeArrowheads="1"/>
          </p:cNvSpPr>
          <p:nvPr/>
        </p:nvSpPr>
        <p:spPr bwMode="auto">
          <a:xfrm>
            <a:off x="7467600" y="5638800"/>
            <a:ext cx="703263" cy="307975"/>
          </a:xfrm>
          <a:prstGeom prst="rect">
            <a:avLst/>
          </a:prstGeom>
          <a:solidFill>
            <a:srgbClr val="008000"/>
          </a:solidFill>
          <a:ln w="38100">
            <a:solidFill>
              <a:schemeClr val="tx1"/>
            </a:solidFill>
            <a:miter lim="800000"/>
            <a:headEnd/>
            <a:tailEnd/>
          </a:ln>
        </p:spPr>
        <p:txBody>
          <a:bodyPr wrap="none">
            <a:spAutoFit/>
          </a:bodyPr>
          <a:lstStyle/>
          <a:p>
            <a:r>
              <a:rPr lang="en-US" sz="1400">
                <a:solidFill>
                  <a:srgbClr val="FFFFFF"/>
                </a:solidFill>
              </a:rPr>
              <a:t>ENGR</a:t>
            </a:r>
            <a:endParaRPr lang="en-GB" sz="1400">
              <a:solidFill>
                <a:srgbClr val="FFFFFF"/>
              </a:solidFill>
            </a:endParaRPr>
          </a:p>
        </p:txBody>
      </p:sp>
      <p:sp>
        <p:nvSpPr>
          <p:cNvPr id="15420" name="TextBox 78"/>
          <p:cNvSpPr txBox="1">
            <a:spLocks noChangeArrowheads="1"/>
          </p:cNvSpPr>
          <p:nvPr/>
        </p:nvSpPr>
        <p:spPr bwMode="auto">
          <a:xfrm>
            <a:off x="2801938" y="3276600"/>
            <a:ext cx="703262" cy="307975"/>
          </a:xfrm>
          <a:prstGeom prst="rect">
            <a:avLst/>
          </a:prstGeom>
          <a:solidFill>
            <a:srgbClr val="008000"/>
          </a:solidFill>
          <a:ln w="38100">
            <a:solidFill>
              <a:schemeClr val="tx1"/>
            </a:solidFill>
            <a:miter lim="800000"/>
            <a:headEnd/>
            <a:tailEnd/>
          </a:ln>
        </p:spPr>
        <p:txBody>
          <a:bodyPr wrap="none">
            <a:spAutoFit/>
          </a:bodyPr>
          <a:lstStyle/>
          <a:p>
            <a:r>
              <a:rPr lang="en-US" sz="1400">
                <a:solidFill>
                  <a:srgbClr val="FFFFFF"/>
                </a:solidFill>
              </a:rPr>
              <a:t>ENGR</a:t>
            </a:r>
            <a:endParaRPr lang="en-GB" sz="1400">
              <a:solidFill>
                <a:srgbClr val="FFFFFF"/>
              </a:solidFill>
            </a:endParaRPr>
          </a:p>
        </p:txBody>
      </p:sp>
      <p:sp>
        <p:nvSpPr>
          <p:cNvPr id="15421" name="TextBox 79"/>
          <p:cNvSpPr txBox="1">
            <a:spLocks noChangeArrowheads="1"/>
          </p:cNvSpPr>
          <p:nvPr/>
        </p:nvSpPr>
        <p:spPr bwMode="auto">
          <a:xfrm>
            <a:off x="5410200" y="1752600"/>
            <a:ext cx="704850" cy="307975"/>
          </a:xfrm>
          <a:prstGeom prst="rect">
            <a:avLst/>
          </a:prstGeom>
          <a:solidFill>
            <a:srgbClr val="FF0000"/>
          </a:solidFill>
          <a:ln w="38100">
            <a:solidFill>
              <a:schemeClr val="tx1"/>
            </a:solidFill>
            <a:miter lim="800000"/>
            <a:headEnd/>
            <a:tailEnd/>
          </a:ln>
        </p:spPr>
        <p:txBody>
          <a:bodyPr wrap="none">
            <a:spAutoFit/>
          </a:bodyPr>
          <a:lstStyle/>
          <a:p>
            <a:r>
              <a:rPr lang="en-US" sz="1400">
                <a:solidFill>
                  <a:srgbClr val="FFFFFF"/>
                </a:solidFill>
              </a:rPr>
              <a:t>ENGR</a:t>
            </a:r>
            <a:endParaRPr lang="en-GB" sz="1400">
              <a:solidFill>
                <a:srgbClr val="FFFFFF"/>
              </a:solidFill>
            </a:endParaRPr>
          </a:p>
        </p:txBody>
      </p:sp>
      <p:sp>
        <p:nvSpPr>
          <p:cNvPr id="15422" name="TextBox 80"/>
          <p:cNvSpPr txBox="1">
            <a:spLocks noChangeArrowheads="1"/>
          </p:cNvSpPr>
          <p:nvPr/>
        </p:nvSpPr>
        <p:spPr bwMode="auto">
          <a:xfrm>
            <a:off x="7086600" y="3473450"/>
            <a:ext cx="703263" cy="306388"/>
          </a:xfrm>
          <a:prstGeom prst="rect">
            <a:avLst/>
          </a:prstGeom>
          <a:solidFill>
            <a:srgbClr val="FFFF00"/>
          </a:solidFill>
          <a:ln w="38100">
            <a:solidFill>
              <a:schemeClr val="tx1"/>
            </a:solidFill>
            <a:miter lim="800000"/>
            <a:headEnd/>
            <a:tailEnd/>
          </a:ln>
        </p:spPr>
        <p:txBody>
          <a:bodyPr wrap="none">
            <a:spAutoFit/>
          </a:bodyPr>
          <a:lstStyle/>
          <a:p>
            <a:r>
              <a:rPr lang="en-US" sz="1400">
                <a:solidFill>
                  <a:srgbClr val="000000"/>
                </a:solidFill>
              </a:rPr>
              <a:t>ENGR</a:t>
            </a:r>
            <a:endParaRPr lang="en-GB" sz="1400">
              <a:solidFill>
                <a:srgbClr val="000000"/>
              </a:solidFill>
            </a:endParaRPr>
          </a:p>
        </p:txBody>
      </p:sp>
      <p:sp>
        <p:nvSpPr>
          <p:cNvPr id="82" name="Rectangle 81"/>
          <p:cNvSpPr/>
          <p:nvPr/>
        </p:nvSpPr>
        <p:spPr>
          <a:xfrm flipV="1">
            <a:off x="228600" y="5334000"/>
            <a:ext cx="3048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latin typeface="Calibri"/>
            </a:endParaRPr>
          </a:p>
        </p:txBody>
      </p:sp>
      <p:sp>
        <p:nvSpPr>
          <p:cNvPr id="15424" name="TextBox 74"/>
          <p:cNvSpPr txBox="1">
            <a:spLocks noChangeArrowheads="1"/>
          </p:cNvSpPr>
          <p:nvPr/>
        </p:nvSpPr>
        <p:spPr bwMode="auto">
          <a:xfrm>
            <a:off x="609600" y="5268913"/>
            <a:ext cx="681038" cy="307975"/>
          </a:xfrm>
          <a:prstGeom prst="rect">
            <a:avLst/>
          </a:prstGeom>
          <a:noFill/>
          <a:ln w="9525">
            <a:noFill/>
            <a:miter lim="800000"/>
            <a:headEnd/>
            <a:tailEnd/>
          </a:ln>
        </p:spPr>
        <p:txBody>
          <a:bodyPr wrap="none">
            <a:spAutoFit/>
          </a:bodyPr>
          <a:lstStyle/>
          <a:p>
            <a:r>
              <a:rPr lang="en-US" sz="1400">
                <a:solidFill>
                  <a:srgbClr val="000000"/>
                </a:solidFill>
              </a:rPr>
              <a:t>China</a:t>
            </a:r>
          </a:p>
        </p:txBody>
      </p:sp>
      <p:sp>
        <p:nvSpPr>
          <p:cNvPr id="15425" name="TextBox 84"/>
          <p:cNvSpPr txBox="1">
            <a:spLocks noChangeArrowheads="1"/>
          </p:cNvSpPr>
          <p:nvPr/>
        </p:nvSpPr>
        <p:spPr bwMode="auto">
          <a:xfrm>
            <a:off x="7573963" y="6016625"/>
            <a:ext cx="655637" cy="307975"/>
          </a:xfrm>
          <a:prstGeom prst="rect">
            <a:avLst/>
          </a:prstGeom>
          <a:solidFill>
            <a:srgbClr val="008000"/>
          </a:solidFill>
          <a:ln w="38100">
            <a:solidFill>
              <a:schemeClr val="tx1"/>
            </a:solidFill>
            <a:miter lim="800000"/>
            <a:headEnd/>
            <a:tailEnd/>
          </a:ln>
        </p:spPr>
        <p:txBody>
          <a:bodyPr wrap="none">
            <a:spAutoFit/>
          </a:bodyPr>
          <a:lstStyle/>
          <a:p>
            <a:r>
              <a:rPr lang="en-US" sz="1400">
                <a:solidFill>
                  <a:srgbClr val="FFFFFF"/>
                </a:solidFill>
              </a:rPr>
              <a:t>LVL II</a:t>
            </a:r>
            <a:endParaRPr lang="en-GB" sz="1400">
              <a:solidFill>
                <a:srgbClr val="FFFFFF"/>
              </a:solidFill>
            </a:endParaRPr>
          </a:p>
        </p:txBody>
      </p:sp>
      <p:sp>
        <p:nvSpPr>
          <p:cNvPr id="15426" name="TextBox 86"/>
          <p:cNvSpPr txBox="1">
            <a:spLocks noChangeArrowheads="1"/>
          </p:cNvSpPr>
          <p:nvPr/>
        </p:nvSpPr>
        <p:spPr bwMode="auto">
          <a:xfrm>
            <a:off x="6705600" y="3810000"/>
            <a:ext cx="655638" cy="307975"/>
          </a:xfrm>
          <a:prstGeom prst="rect">
            <a:avLst/>
          </a:prstGeom>
          <a:solidFill>
            <a:srgbClr val="FFFF00"/>
          </a:solidFill>
          <a:ln w="38100">
            <a:solidFill>
              <a:schemeClr val="tx1"/>
            </a:solidFill>
            <a:miter lim="800000"/>
            <a:headEnd/>
            <a:tailEnd/>
          </a:ln>
        </p:spPr>
        <p:txBody>
          <a:bodyPr wrap="none">
            <a:spAutoFit/>
          </a:bodyPr>
          <a:lstStyle/>
          <a:p>
            <a:r>
              <a:rPr lang="en-US" sz="1400">
                <a:solidFill>
                  <a:srgbClr val="000000"/>
                </a:solidFill>
              </a:rPr>
              <a:t>LVL II</a:t>
            </a:r>
            <a:endParaRPr lang="en-GB" sz="1400">
              <a:solidFill>
                <a:srgbClr val="000000"/>
              </a:solidFill>
            </a:endParaRPr>
          </a:p>
        </p:txBody>
      </p:sp>
      <p:sp>
        <p:nvSpPr>
          <p:cNvPr id="15427" name="TextBox 87"/>
          <p:cNvSpPr txBox="1">
            <a:spLocks noChangeArrowheads="1"/>
          </p:cNvSpPr>
          <p:nvPr/>
        </p:nvSpPr>
        <p:spPr bwMode="auto">
          <a:xfrm>
            <a:off x="3886200" y="2497138"/>
            <a:ext cx="609600" cy="277812"/>
          </a:xfrm>
          <a:prstGeom prst="rect">
            <a:avLst/>
          </a:prstGeom>
          <a:solidFill>
            <a:srgbClr val="FF0000"/>
          </a:solidFill>
          <a:ln w="38100">
            <a:solidFill>
              <a:schemeClr val="tx1"/>
            </a:solidFill>
            <a:miter lim="800000"/>
            <a:headEnd/>
            <a:tailEnd/>
          </a:ln>
        </p:spPr>
        <p:txBody>
          <a:bodyPr>
            <a:spAutoFit/>
          </a:bodyPr>
          <a:lstStyle/>
          <a:p>
            <a:r>
              <a:rPr lang="en-US" sz="1200">
                <a:solidFill>
                  <a:srgbClr val="FFFFFF"/>
                </a:solidFill>
              </a:rPr>
              <a:t>LVL II</a:t>
            </a:r>
            <a:endParaRPr lang="en-GB" sz="1200">
              <a:solidFill>
                <a:srgbClr val="FFFFFF"/>
              </a:solidFill>
            </a:endParaRPr>
          </a:p>
        </p:txBody>
      </p:sp>
      <p:sp>
        <p:nvSpPr>
          <p:cNvPr id="15428" name="Oval 71"/>
          <p:cNvSpPr>
            <a:spLocks noChangeArrowheads="1"/>
          </p:cNvSpPr>
          <p:nvPr/>
        </p:nvSpPr>
        <p:spPr bwMode="auto">
          <a:xfrm>
            <a:off x="5638800" y="5010150"/>
            <a:ext cx="457200" cy="247650"/>
          </a:xfrm>
          <a:prstGeom prst="ellipse">
            <a:avLst/>
          </a:prstGeom>
          <a:solidFill>
            <a:srgbClr val="008000"/>
          </a:solidFill>
          <a:ln w="38100">
            <a:solidFill>
              <a:schemeClr val="tx1"/>
            </a:solidFill>
            <a:round/>
            <a:headEnd/>
            <a:tailEnd/>
          </a:ln>
        </p:spPr>
        <p:txBody>
          <a:bodyPr wrap="none" anchor="ctr"/>
          <a:lstStyle/>
          <a:p>
            <a:r>
              <a:rPr lang="en-US" sz="900">
                <a:solidFill>
                  <a:srgbClr val="F2F2F2"/>
                </a:solidFill>
                <a:latin typeface="Calibri" pitchFamily="34" charset="0"/>
              </a:rPr>
              <a:t>COY</a:t>
            </a:r>
          </a:p>
        </p:txBody>
      </p:sp>
      <p:sp>
        <p:nvSpPr>
          <p:cNvPr id="15429" name="TextBox 78"/>
          <p:cNvSpPr txBox="1">
            <a:spLocks noChangeArrowheads="1"/>
          </p:cNvSpPr>
          <p:nvPr/>
        </p:nvSpPr>
        <p:spPr bwMode="auto">
          <a:xfrm>
            <a:off x="2268538" y="3810000"/>
            <a:ext cx="714375" cy="307975"/>
          </a:xfrm>
          <a:prstGeom prst="rect">
            <a:avLst/>
          </a:prstGeom>
          <a:solidFill>
            <a:srgbClr val="008000"/>
          </a:solidFill>
          <a:ln w="38100">
            <a:solidFill>
              <a:schemeClr val="tx1"/>
            </a:solidFill>
            <a:miter lim="800000"/>
            <a:headEnd/>
            <a:tailEnd/>
          </a:ln>
        </p:spPr>
        <p:txBody>
          <a:bodyPr wrap="none">
            <a:spAutoFit/>
          </a:bodyPr>
          <a:lstStyle/>
          <a:p>
            <a:r>
              <a:rPr lang="en-US" sz="1400">
                <a:solidFill>
                  <a:srgbClr val="FFFFFF"/>
                </a:solidFill>
              </a:rPr>
              <a:t>PRAM</a:t>
            </a:r>
            <a:endParaRPr lang="en-GB" sz="1400">
              <a:solidFill>
                <a:srgbClr val="FFFFFF"/>
              </a:solidFill>
            </a:endParaRPr>
          </a:p>
        </p:txBody>
      </p:sp>
      <p:sp>
        <p:nvSpPr>
          <p:cNvPr id="15430" name="TextBox 79"/>
          <p:cNvSpPr txBox="1">
            <a:spLocks noChangeArrowheads="1"/>
          </p:cNvSpPr>
          <p:nvPr/>
        </p:nvSpPr>
        <p:spPr bwMode="auto">
          <a:xfrm>
            <a:off x="4724400" y="2133600"/>
            <a:ext cx="704850" cy="307975"/>
          </a:xfrm>
          <a:prstGeom prst="rect">
            <a:avLst/>
          </a:prstGeom>
          <a:solidFill>
            <a:srgbClr val="FF0000"/>
          </a:solidFill>
          <a:ln w="38100">
            <a:solidFill>
              <a:schemeClr val="tx1"/>
            </a:solidFill>
            <a:miter lim="800000"/>
            <a:headEnd/>
            <a:tailEnd/>
          </a:ln>
        </p:spPr>
        <p:txBody>
          <a:bodyPr wrap="none">
            <a:spAutoFit/>
          </a:bodyPr>
          <a:lstStyle/>
          <a:p>
            <a:r>
              <a:rPr lang="en-US" sz="1400">
                <a:solidFill>
                  <a:srgbClr val="FFFFFF"/>
                </a:solidFill>
              </a:rPr>
              <a:t>ENGR</a:t>
            </a:r>
            <a:endParaRPr lang="en-GB" sz="140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142875"/>
            <a:ext cx="7108825" cy="781050"/>
          </a:xfrm>
        </p:spPr>
        <p:txBody>
          <a:bodyPr>
            <a:normAutofit fontScale="90000"/>
          </a:bodyPr>
          <a:lstStyle/>
          <a:p>
            <a:pPr eaLnBrk="1" hangingPunct="1">
              <a:defRPr/>
            </a:pPr>
            <a:r>
              <a:rPr lang="en-US" sz="3200" b="1" dirty="0" smtClean="0">
                <a:solidFill>
                  <a:schemeClr val="tx1"/>
                </a:solidFill>
                <a:effectLst>
                  <a:outerShdw blurRad="38100" dist="38100" dir="2700000" algn="tl">
                    <a:srgbClr val="C0C0C0"/>
                  </a:outerShdw>
                </a:effectLst>
                <a:latin typeface="Bookman Old Style" pitchFamily="18" charset="0"/>
              </a:rPr>
              <a:t>Civil-Military Coordination:</a:t>
            </a:r>
            <a:br>
              <a:rPr lang="en-US" sz="3200" b="1" dirty="0" smtClean="0">
                <a:solidFill>
                  <a:schemeClr val="tx1"/>
                </a:solidFill>
                <a:effectLst>
                  <a:outerShdw blurRad="38100" dist="38100" dir="2700000" algn="tl">
                    <a:srgbClr val="C0C0C0"/>
                  </a:outerShdw>
                </a:effectLst>
                <a:latin typeface="Bookman Old Style" pitchFamily="18" charset="0"/>
              </a:rPr>
            </a:br>
            <a:r>
              <a:rPr lang="en-US" sz="3200" b="1" dirty="0" smtClean="0">
                <a:solidFill>
                  <a:schemeClr val="tx1"/>
                </a:solidFill>
                <a:effectLst>
                  <a:outerShdw blurRad="38100" dist="38100" dir="2700000" algn="tl">
                    <a:srgbClr val="C0C0C0"/>
                  </a:outerShdw>
                </a:effectLst>
                <a:latin typeface="Bookman Old Style" pitchFamily="18" charset="0"/>
              </a:rPr>
              <a:t>General Observations</a:t>
            </a:r>
            <a:endParaRPr lang="en-GB" sz="3200" b="1" dirty="0" smtClean="0">
              <a:solidFill>
                <a:schemeClr val="tx1"/>
              </a:solidFill>
              <a:effectLst>
                <a:outerShdw blurRad="38100" dist="38100" dir="2700000" algn="tl">
                  <a:srgbClr val="C0C0C0"/>
                </a:outerShdw>
              </a:effectLst>
              <a:latin typeface="Bookman Old Style" pitchFamily="18" charset="0"/>
            </a:endParaRPr>
          </a:p>
        </p:txBody>
      </p:sp>
      <p:sp>
        <p:nvSpPr>
          <p:cNvPr id="16387" name="Content Placeholder 2"/>
          <p:cNvSpPr>
            <a:spLocks noGrp="1"/>
          </p:cNvSpPr>
          <p:nvPr>
            <p:ph idx="4294967295"/>
          </p:nvPr>
        </p:nvSpPr>
        <p:spPr>
          <a:xfrm>
            <a:off x="0" y="1135063"/>
            <a:ext cx="9144000" cy="5799137"/>
          </a:xfrm>
        </p:spPr>
        <p:txBody>
          <a:bodyPr/>
          <a:lstStyle/>
          <a:p>
            <a:pPr eaLnBrk="1" hangingPunct="1"/>
            <a:r>
              <a:rPr lang="en-US" sz="1800" b="1" smtClean="0"/>
              <a:t>Overlapping causes and effects of “human security” and increasing resource constraints mean security and development are co-dependent</a:t>
            </a:r>
          </a:p>
          <a:p>
            <a:pPr eaLnBrk="1" hangingPunct="1"/>
            <a:endParaRPr lang="en-US" sz="1800" b="1" smtClean="0"/>
          </a:p>
          <a:p>
            <a:pPr eaLnBrk="1" hangingPunct="1"/>
            <a:r>
              <a:rPr lang="en-US" sz="1800" b="1" smtClean="0"/>
              <a:t>Peacekeeping and peace building require the full engagement of all stakeholders; therefore, approaches must be joint and collaborative</a:t>
            </a:r>
          </a:p>
          <a:p>
            <a:pPr eaLnBrk="1" hangingPunct="1"/>
            <a:endParaRPr lang="en-US" sz="1800" b="1" smtClean="0"/>
          </a:p>
          <a:p>
            <a:pPr eaLnBrk="1" hangingPunct="1"/>
            <a:r>
              <a:rPr lang="en-US" sz="1800" b="1" smtClean="0"/>
              <a:t>No matter what it is called, “CIMIC” is the military’s tool to manage civil-military interaction and transition from military to civilian lead</a:t>
            </a:r>
          </a:p>
          <a:p>
            <a:pPr eaLnBrk="1" hangingPunct="1"/>
            <a:endParaRPr lang="en-US" sz="1800" b="1" smtClean="0"/>
          </a:p>
          <a:p>
            <a:pPr eaLnBrk="1" hangingPunct="1"/>
            <a:r>
              <a:rPr lang="en-US" sz="1800" b="1" smtClean="0"/>
              <a:t>Key to that interaction is understanding the military as “enabler” and civilians as “change agents” – the </a:t>
            </a:r>
            <a:r>
              <a:rPr lang="en-US" sz="1800" b="1" i="1" smtClean="0"/>
              <a:t>military</a:t>
            </a:r>
            <a:r>
              <a:rPr lang="en-US" sz="1800" b="1" smtClean="0"/>
              <a:t> is the multiplier</a:t>
            </a:r>
          </a:p>
          <a:p>
            <a:pPr eaLnBrk="1" hangingPunct="1"/>
            <a:endParaRPr lang="en-US" sz="1800" b="1" smtClean="0"/>
          </a:p>
          <a:p>
            <a:pPr eaLnBrk="1" hangingPunct="1"/>
            <a:r>
              <a:rPr lang="en-US" sz="1800" b="1" smtClean="0"/>
              <a:t>The goal of every military, police and civilian assistance organization in peace support operations should be to work yourselves out of your jobs, but in a way to prevent your return</a:t>
            </a:r>
          </a:p>
          <a:p>
            <a:pPr eaLnBrk="1" hangingPunct="1"/>
            <a:endParaRPr lang="en-US" sz="1800" b="1" smtClean="0"/>
          </a:p>
          <a:p>
            <a:pPr eaLnBrk="1" hangingPunct="1"/>
            <a:r>
              <a:rPr lang="en-US" sz="1800" b="1" smtClean="0"/>
              <a:t>While the ways and means between the military and civilians may differ, the ultimate overall goal is the same: </a:t>
            </a:r>
            <a:r>
              <a:rPr lang="en-US" sz="1800" b="1" u="sng" smtClean="0"/>
              <a:t>self-sustained peace and civil society</a:t>
            </a:r>
            <a:endParaRPr lang="en-GB" sz="1800" b="1" u="sng"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ChangeArrowheads="1"/>
          </p:cNvSpPr>
          <p:nvPr/>
        </p:nvSpPr>
        <p:spPr bwMode="auto">
          <a:xfrm>
            <a:off x="457200" y="152400"/>
            <a:ext cx="8229600" cy="487363"/>
          </a:xfrm>
          <a:prstGeom prst="rect">
            <a:avLst/>
          </a:prstGeom>
          <a:noFill/>
          <a:ln w="9525">
            <a:noFill/>
            <a:miter lim="800000"/>
            <a:headEnd/>
            <a:tailEnd/>
          </a:ln>
        </p:spPr>
        <p:txBody>
          <a:bodyPr/>
          <a:lstStyle/>
          <a:p>
            <a:pPr algn="ctr">
              <a:defRPr/>
            </a:pPr>
            <a:r>
              <a:rPr lang="en-US" sz="3200" b="1" dirty="0">
                <a:effectLst>
                  <a:outerShdw blurRad="38100" dist="38100" dir="2700000" algn="tl">
                    <a:srgbClr val="C0C0C0"/>
                  </a:outerShdw>
                </a:effectLst>
                <a:latin typeface="Bookman Old Style" pitchFamily="18" charset="0"/>
                <a:ea typeface="ＭＳ Ｐゴシック" pitchFamily="16" charset="-128"/>
              </a:rPr>
              <a:t>CIVIL SITUATION IN LIBERIA</a:t>
            </a:r>
            <a:endParaRPr lang="en-GB" sz="3200" b="1" dirty="0">
              <a:effectLst>
                <a:outerShdw blurRad="38100" dist="38100" dir="2700000" algn="tl">
                  <a:srgbClr val="C0C0C0"/>
                </a:outerShdw>
              </a:effectLst>
              <a:latin typeface="Bookman Old Style" pitchFamily="18" charset="0"/>
              <a:ea typeface="ＭＳ Ｐゴシック" pitchFamily="16" charset="-128"/>
            </a:endParaRPr>
          </a:p>
        </p:txBody>
      </p:sp>
      <p:sp>
        <p:nvSpPr>
          <p:cNvPr id="83971" name="Text Box 3"/>
          <p:cNvSpPr txBox="1">
            <a:spLocks noChangeArrowheads="1"/>
          </p:cNvSpPr>
          <p:nvPr/>
        </p:nvSpPr>
        <p:spPr bwMode="auto">
          <a:xfrm>
            <a:off x="0" y="1246188"/>
            <a:ext cx="9144000" cy="5078412"/>
          </a:xfrm>
          <a:prstGeom prst="rect">
            <a:avLst/>
          </a:prstGeom>
          <a:noFill/>
          <a:ln w="9525">
            <a:noFill/>
            <a:miter lim="800000"/>
            <a:headEnd/>
            <a:tailEnd/>
          </a:ln>
          <a:effectLst/>
        </p:spPr>
        <p:txBody>
          <a:bodyPr>
            <a:spAutoFit/>
          </a:bodyPr>
          <a:lstStyle/>
          <a:p>
            <a:pPr>
              <a:defRPr/>
            </a:pPr>
            <a:r>
              <a:rPr lang="en-US" sz="1800" b="1" u="sng" dirty="0">
                <a:effectLst>
                  <a:outerShdw blurRad="38100" dist="38100" dir="2700000" algn="tl">
                    <a:srgbClr val="C0C0C0"/>
                  </a:outerShdw>
                </a:effectLst>
                <a:latin typeface="Verdana" pitchFamily="34" charset="0"/>
                <a:ea typeface="ＭＳ Ｐゴシック" pitchFamily="16" charset="-128"/>
              </a:rPr>
              <a:t>Overview</a:t>
            </a:r>
            <a:r>
              <a:rPr lang="en-US" sz="1800" b="1" dirty="0">
                <a:effectLst>
                  <a:outerShdw blurRad="38100" dist="38100" dir="2700000" algn="tl">
                    <a:srgbClr val="C0C0C0"/>
                  </a:outerShdw>
                </a:effectLst>
                <a:latin typeface="Verdana" pitchFamily="34" charset="0"/>
                <a:ea typeface="ＭＳ Ｐゴシック" pitchFamily="16" charset="-128"/>
              </a:rPr>
              <a:t>: </a:t>
            </a:r>
            <a:r>
              <a:rPr lang="en-US" sz="1800" b="1" dirty="0">
                <a:effectLst>
                  <a:outerShdw blurRad="38100" dist="38100" dir="2700000" algn="tl">
                    <a:srgbClr val="C0C0C0"/>
                  </a:outerShdw>
                </a:effectLst>
                <a:latin typeface="Arial" charset="0"/>
                <a:ea typeface="ＭＳ Ｐゴシック" pitchFamily="16" charset="-128"/>
              </a:rPr>
              <a:t> Simultaneous transition from peacekeeping to peace- building and from international to </a:t>
            </a:r>
            <a:r>
              <a:rPr lang="en-US" sz="1800" b="1" dirty="0" err="1">
                <a:effectLst>
                  <a:outerShdw blurRad="38100" dist="38100" dir="2700000" algn="tl">
                    <a:srgbClr val="C0C0C0"/>
                  </a:outerShdw>
                </a:effectLst>
                <a:latin typeface="Arial" charset="0"/>
                <a:ea typeface="ＭＳ Ｐゴシック" pitchFamily="16" charset="-128"/>
              </a:rPr>
              <a:t>GoL</a:t>
            </a:r>
            <a:r>
              <a:rPr lang="en-US" sz="1800" b="1" dirty="0">
                <a:effectLst>
                  <a:outerShdw blurRad="38100" dist="38100" dir="2700000" algn="tl">
                    <a:srgbClr val="C0C0C0"/>
                  </a:outerShdw>
                </a:effectLst>
                <a:latin typeface="Arial" charset="0"/>
                <a:ea typeface="ＭＳ Ｐゴシック" pitchFamily="16" charset="-128"/>
              </a:rPr>
              <a:t> lead for capacity development within PRS/CDAs leading up to 2011 general election, under intensifying de-stabilizing pressures as UNMIL draws down forces.</a:t>
            </a:r>
          </a:p>
          <a:p>
            <a:pPr>
              <a:buFontTx/>
              <a:buChar char="•"/>
              <a:defRPr/>
            </a:pPr>
            <a:endParaRPr lang="en-US" sz="1800" b="1" dirty="0">
              <a:effectLst>
                <a:outerShdw blurRad="38100" dist="38100" dir="2700000" algn="tl">
                  <a:srgbClr val="C0C0C0"/>
                </a:outerShdw>
              </a:effectLst>
              <a:latin typeface="Arial" charset="0"/>
              <a:ea typeface="ＭＳ Ｐゴシック" pitchFamily="16" charset="-128"/>
            </a:endParaRPr>
          </a:p>
          <a:p>
            <a:pPr>
              <a:defRPr/>
            </a:pPr>
            <a:r>
              <a:rPr lang="en-US" sz="1800" b="1" u="sng" dirty="0">
                <a:effectLst>
                  <a:outerShdw blurRad="38100" dist="38100" dir="2700000" algn="tl">
                    <a:srgbClr val="C0C0C0"/>
                  </a:outerShdw>
                </a:effectLst>
                <a:latin typeface="Arial" charset="0"/>
                <a:ea typeface="ＭＳ Ｐゴシック" pitchFamily="16" charset="-128"/>
              </a:rPr>
              <a:t>Facts – UNMIL Force Drawdown</a:t>
            </a:r>
          </a:p>
          <a:p>
            <a:pPr>
              <a:defRPr/>
            </a:pPr>
            <a:endParaRPr lang="en-US" sz="18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1800" b="1" dirty="0">
                <a:effectLst>
                  <a:outerShdw blurRad="38100" dist="38100" dir="2700000" algn="tl">
                    <a:srgbClr val="C0C0C0"/>
                  </a:outerShdw>
                </a:effectLst>
                <a:latin typeface="Arial" charset="0"/>
                <a:ea typeface="ＭＳ Ｐゴシック" pitchFamily="16" charset="-128"/>
              </a:rPr>
              <a:t>  Continued progression of “</a:t>
            </a:r>
            <a:r>
              <a:rPr lang="en-US" sz="1800" b="1" dirty="0" err="1">
                <a:effectLst>
                  <a:outerShdw blurRad="38100" dist="38100" dir="2700000" algn="tl">
                    <a:srgbClr val="C0C0C0"/>
                  </a:outerShdw>
                </a:effectLst>
                <a:latin typeface="Arial" charset="0"/>
                <a:ea typeface="ＭＳ Ｐゴシック" pitchFamily="16" charset="-128"/>
              </a:rPr>
              <a:t>Overwatch</a:t>
            </a:r>
            <a:r>
              <a:rPr lang="en-US" sz="1800" b="1" dirty="0">
                <a:effectLst>
                  <a:outerShdw blurRad="38100" dist="38100" dir="2700000" algn="tl">
                    <a:srgbClr val="C0C0C0"/>
                  </a:outerShdw>
                </a:effectLst>
                <a:latin typeface="Arial" charset="0"/>
                <a:ea typeface="ＭＳ Ｐゴシック" pitchFamily="16" charset="-128"/>
              </a:rPr>
              <a:t>” posture of indirect  security and support to civil authority operations as Force draws down and realigns.</a:t>
            </a:r>
          </a:p>
          <a:p>
            <a:pPr>
              <a:buFontTx/>
              <a:buChar char="•"/>
              <a:defRPr/>
            </a:pPr>
            <a:endParaRPr lang="en-US" sz="18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1800" b="1" dirty="0">
                <a:effectLst>
                  <a:outerShdw blurRad="38100" dist="38100" dir="2700000" algn="tl">
                    <a:srgbClr val="C0C0C0"/>
                  </a:outerShdw>
                </a:effectLst>
                <a:latin typeface="Arial" charset="0"/>
                <a:ea typeface="ＭＳ Ｐゴシック" pitchFamily="16" charset="-128"/>
              </a:rPr>
              <a:t>  Emerging intelligence-driven operations in support of more comprehensive  and collaborative Mission capacity development assistance approach under “one UN” concept.</a:t>
            </a:r>
          </a:p>
          <a:p>
            <a:pPr>
              <a:buFontTx/>
              <a:buChar char="•"/>
              <a:defRPr/>
            </a:pPr>
            <a:endParaRPr lang="en-US" sz="18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1800" b="1" dirty="0">
                <a:effectLst>
                  <a:outerShdw blurRad="38100" dist="38100" dir="2700000" algn="tl">
                    <a:srgbClr val="C0C0C0"/>
                  </a:outerShdw>
                </a:effectLst>
                <a:latin typeface="Arial" charset="0"/>
                <a:ea typeface="ＭＳ Ｐゴシック" pitchFamily="16" charset="-128"/>
              </a:rPr>
              <a:t>  Continued focus on CDW benchmarks and CCIRs – most with respect to developments in civil situation – thus, CIMIC is a key line of operation.</a:t>
            </a:r>
          </a:p>
          <a:p>
            <a:pPr>
              <a:buFontTx/>
              <a:buChar char="•"/>
              <a:defRPr/>
            </a:pPr>
            <a:endParaRPr lang="en-US" sz="1800" b="1" dirty="0">
              <a:effectLst>
                <a:outerShdw blurRad="38100" dist="38100" dir="2700000" algn="tl">
                  <a:srgbClr val="C0C0C0"/>
                </a:outerShdw>
              </a:effectLst>
              <a:latin typeface="Arial" charset="0"/>
              <a:ea typeface="ＭＳ Ｐゴシック" pitchFamily="16" charset="-128"/>
            </a:endParaRPr>
          </a:p>
          <a:p>
            <a:pPr>
              <a:buFontTx/>
              <a:buChar char="•"/>
              <a:defRPr/>
            </a:pPr>
            <a:r>
              <a:rPr lang="en-US" sz="1800" b="1" dirty="0">
                <a:effectLst>
                  <a:outerShdw blurRad="38100" dist="38100" dir="2700000" algn="tl">
                    <a:srgbClr val="C0C0C0"/>
                  </a:outerShdw>
                </a:effectLst>
                <a:latin typeface="Arial" charset="0"/>
                <a:ea typeface="ＭＳ Ｐゴシック" pitchFamily="16" charset="-128"/>
              </a:rPr>
              <a:t>  Transition to civil authority of key security and </a:t>
            </a:r>
            <a:r>
              <a:rPr lang="en-US" sz="1800" b="1" dirty="0" err="1">
                <a:effectLst>
                  <a:outerShdw blurRad="38100" dist="38100" dir="2700000" algn="tl">
                    <a:srgbClr val="C0C0C0"/>
                  </a:outerShdw>
                </a:effectLst>
                <a:latin typeface="Arial" charset="0"/>
                <a:ea typeface="ＭＳ Ｐゴシック" pitchFamily="16" charset="-128"/>
              </a:rPr>
              <a:t>RoL</a:t>
            </a:r>
            <a:r>
              <a:rPr lang="en-US" sz="1800" b="1" dirty="0">
                <a:effectLst>
                  <a:outerShdw blurRad="38100" dist="38100" dir="2700000" algn="tl">
                    <a:srgbClr val="C0C0C0"/>
                  </a:outerShdw>
                </a:effectLst>
                <a:latin typeface="Arial" charset="0"/>
                <a:ea typeface="ＭＳ Ｐゴシック" pitchFamily="16" charset="-128"/>
              </a:rPr>
              <a:t> tasks – incomplete.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5037</Words>
  <Application>Microsoft Office PowerPoint</Application>
  <PresentationFormat>On-screen Show (4:3)</PresentationFormat>
  <Paragraphs>467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Multinational Civil-Military Approaches to Transition to Peace Management - The Liberia Experience</vt:lpstr>
      <vt:lpstr>From Kabul to Monrovia…</vt:lpstr>
      <vt:lpstr>…or from Monrovia to Kabul?</vt:lpstr>
      <vt:lpstr>Slide 4</vt:lpstr>
      <vt:lpstr> TROOP CONTRIBUTING COUNTRIES</vt:lpstr>
      <vt:lpstr>Slide 6</vt:lpstr>
      <vt:lpstr>Slide 7</vt:lpstr>
      <vt:lpstr>Civil-Military Coordination: General Observations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UNMIL CIMIC – Way Ahead</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Multinational Civil-Military Approaches to Transition to Peace Management - The Liberia Experience</dc:title>
  <dc:creator>Windows User</dc:creator>
  <cp:lastModifiedBy>Windows User</cp:lastModifiedBy>
  <cp:revision>7</cp:revision>
  <dcterms:created xsi:type="dcterms:W3CDTF">2011-04-19T16:53:01Z</dcterms:created>
  <dcterms:modified xsi:type="dcterms:W3CDTF">2011-04-19T17:51:47Z</dcterms:modified>
</cp:coreProperties>
</file>