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12" r:id="rId2"/>
    <p:sldId id="313" r:id="rId3"/>
    <p:sldId id="314" r:id="rId4"/>
    <p:sldId id="315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328" r:id="rId18"/>
    <p:sldId id="329" r:id="rId19"/>
    <p:sldId id="330" r:id="rId20"/>
    <p:sldId id="331" r:id="rId21"/>
    <p:sldId id="332" r:id="rId22"/>
    <p:sldId id="333" r:id="rId23"/>
    <p:sldId id="310" r:id="rId24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3399FF"/>
    <a:srgbClr val="BFBFBF"/>
    <a:srgbClr val="F79747"/>
    <a:srgbClr val="EFC9AA"/>
    <a:srgbClr val="D7D7D7"/>
    <a:srgbClr val="F7F7F7"/>
    <a:srgbClr val="EBEBEB"/>
    <a:srgbClr val="FF6600"/>
    <a:srgbClr val="0099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61" autoAdjust="0"/>
    <p:restoredTop sz="90929"/>
  </p:normalViewPr>
  <p:slideViewPr>
    <p:cSldViewPr>
      <p:cViewPr varScale="1">
        <p:scale>
          <a:sx n="70" d="100"/>
          <a:sy n="70" d="100"/>
        </p:scale>
        <p:origin x="-8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E333BE3-AD42-4F15-B10A-8977A95C5411}" type="slidenum">
              <a:rPr lang="en-GB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728086A-3124-4516-925F-E58D1FEDC33A}" type="slidenum">
              <a:rPr lang="en-GB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9DB0EA-AFE6-4963-ACAB-5C715C73D543}" type="slidenum">
              <a:rPr lang="en-GB" smtClean="0">
                <a:latin typeface="Arial" pitchFamily="34" charset="0"/>
                <a:ea typeface="ヒラギノ角ゴ Pro W3"/>
                <a:cs typeface="ヒラギノ角ゴ Pro W3"/>
              </a:rPr>
              <a:pPr/>
              <a:t>1</a:t>
            </a:fld>
            <a:endParaRPr lang="en-GB" dirty="0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5814" y="4286251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z="900" dirty="0" smtClean="0">
              <a:latin typeface="Arial" pitchFamily="34" charset="0"/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900" dirty="0" smtClean="0">
              <a:latin typeface="Arial" pitchFamily="34" charset="0"/>
              <a:ea typeface="ヒラギノ角ゴ Pro W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6B0ADF-7C10-4FB7-A005-ABF7245E220D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900" dirty="0" smtClean="0">
              <a:latin typeface="Arial" pitchFamily="34" charset="0"/>
              <a:ea typeface="ヒラギノ角ゴ Pro W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6B0ADF-7C10-4FB7-A005-ABF7245E220D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900" dirty="0" smtClean="0">
              <a:latin typeface="Arial" pitchFamily="34" charset="0"/>
              <a:ea typeface="ヒラギノ角ゴ Pro W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6B0ADF-7C10-4FB7-A005-ABF7245E220D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900" dirty="0" smtClean="0">
              <a:latin typeface="Arial" pitchFamily="34" charset="0"/>
              <a:ea typeface="ヒラギノ角ゴ Pro W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6B0ADF-7C10-4FB7-A005-ABF7245E220D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900" dirty="0" smtClean="0">
              <a:latin typeface="Arial" pitchFamily="34" charset="0"/>
              <a:ea typeface="ヒラギノ角ゴ Pro W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6B0ADF-7C10-4FB7-A005-ABF7245E220D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900" dirty="0" smtClean="0">
              <a:latin typeface="Arial" pitchFamily="34" charset="0"/>
              <a:ea typeface="ヒラギノ角ゴ Pro W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6B0ADF-7C10-4FB7-A005-ABF7245E220D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900" dirty="0" smtClean="0">
              <a:latin typeface="Arial" pitchFamily="34" charset="0"/>
              <a:ea typeface="ヒラギノ角ゴ Pro W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6B0ADF-7C10-4FB7-A005-ABF7245E220D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900" dirty="0" smtClean="0">
              <a:latin typeface="Arial" pitchFamily="34" charset="0"/>
              <a:ea typeface="ヒラギノ角ゴ Pro W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6B0ADF-7C10-4FB7-A005-ABF7245E220D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900" dirty="0" smtClean="0">
              <a:latin typeface="Arial" pitchFamily="34" charset="0"/>
              <a:ea typeface="ヒラギノ角ゴ Pro W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6B0ADF-7C10-4FB7-A005-ABF7245E220D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900" dirty="0" smtClean="0">
              <a:latin typeface="Arial" pitchFamily="34" charset="0"/>
              <a:ea typeface="ヒラギノ角ゴ Pro W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6B0ADF-7C10-4FB7-A005-ABF7245E220D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900" dirty="0" smtClean="0">
              <a:latin typeface="Arial" pitchFamily="34" charset="0"/>
              <a:ea typeface="ヒラギノ角ゴ Pro W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6B0ADF-7C10-4FB7-A005-ABF7245E220D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900" dirty="0" smtClean="0">
              <a:latin typeface="Arial" pitchFamily="34" charset="0"/>
              <a:ea typeface="ヒラギノ角ゴ Pro W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6B0ADF-7C10-4FB7-A005-ABF7245E220D}" type="slidenum">
              <a:rPr lang="en-GB" smtClean="0"/>
              <a:pPr>
                <a:defRPr/>
              </a:pPr>
              <a:t>20</a:t>
            </a:fld>
            <a:endParaRPr lang="en-GB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900" dirty="0" smtClean="0">
              <a:latin typeface="Arial" pitchFamily="34" charset="0"/>
              <a:ea typeface="ヒラギノ角ゴ Pro W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6B0ADF-7C10-4FB7-A005-ABF7245E220D}" type="slidenum">
              <a:rPr lang="en-GB" smtClean="0"/>
              <a:pPr>
                <a:defRPr/>
              </a:pPr>
              <a:t>21</a:t>
            </a:fld>
            <a:endParaRPr lang="en-GB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900" dirty="0" smtClean="0">
              <a:latin typeface="Arial" pitchFamily="34" charset="0"/>
              <a:ea typeface="ヒラギノ角ゴ Pro W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6B0ADF-7C10-4FB7-A005-ABF7245E220D}" type="slidenum">
              <a:rPr lang="en-GB" smtClean="0"/>
              <a:pPr>
                <a:defRPr/>
              </a:pPr>
              <a:t>22</a:t>
            </a:fld>
            <a:endParaRPr lang="en-GB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07E4E2-B3F5-468D-B125-A962D89CD3F4}" type="slidenum">
              <a:rPr lang="en-GB"/>
              <a:pPr/>
              <a:t>23</a:t>
            </a:fld>
            <a:endParaRPr lang="en-GB" dirty="0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900" dirty="0" smtClean="0">
              <a:latin typeface="Arial" pitchFamily="34" charset="0"/>
              <a:ea typeface="ヒラギノ角ゴ Pro W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6B0ADF-7C10-4FB7-A005-ABF7245E220D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900" dirty="0" smtClean="0">
              <a:latin typeface="Arial" pitchFamily="34" charset="0"/>
              <a:ea typeface="ヒラギノ角ゴ Pro W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6B0ADF-7C10-4FB7-A005-ABF7245E220D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900" dirty="0" smtClean="0">
              <a:latin typeface="Arial" pitchFamily="34" charset="0"/>
              <a:ea typeface="ヒラギノ角ゴ Pro W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6B0ADF-7C10-4FB7-A005-ABF7245E220D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900" dirty="0" smtClean="0">
              <a:latin typeface="Arial" pitchFamily="34" charset="0"/>
              <a:ea typeface="ヒラギノ角ゴ Pro W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6B0ADF-7C10-4FB7-A005-ABF7245E220D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900" dirty="0" smtClean="0">
              <a:latin typeface="Arial" pitchFamily="34" charset="0"/>
              <a:ea typeface="ヒラギノ角ゴ Pro W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6B0ADF-7C10-4FB7-A005-ABF7245E220D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900" dirty="0" smtClean="0">
              <a:latin typeface="Arial" pitchFamily="34" charset="0"/>
              <a:ea typeface="ヒラギノ角ゴ Pro W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6B0ADF-7C10-4FB7-A005-ABF7245E220D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900" dirty="0" smtClean="0">
              <a:latin typeface="Arial" pitchFamily="34" charset="0"/>
              <a:ea typeface="ヒラギノ角ゴ Pro W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6B0ADF-7C10-4FB7-A005-ABF7245E220D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988" y="765175"/>
            <a:ext cx="2057400" cy="4679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5175"/>
            <a:ext cx="6021388" cy="46799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5175"/>
            <a:ext cx="8231188" cy="9874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463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4040188" cy="3463925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5175"/>
            <a:ext cx="8231188" cy="9874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31188" cy="3463925"/>
          </a:xfrm>
        </p:spPr>
        <p:txBody>
          <a:bodyPr/>
          <a:lstStyle/>
          <a:p>
            <a:r>
              <a:rPr lang="en-US" dirty="0" smtClean="0"/>
              <a:t>Click icon to add table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463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40188" cy="3463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52400" y="152400"/>
            <a:ext cx="8839200" cy="5410200"/>
          </a:xfrm>
          <a:prstGeom prst="rect">
            <a:avLst/>
          </a:prstGeom>
          <a:solidFill>
            <a:srgbClr val="EBEBEB"/>
          </a:solidFill>
          <a:ln w="9525">
            <a:solidFill>
              <a:srgbClr val="EBEBEB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5175"/>
            <a:ext cx="8231188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31188" cy="346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</p:txBody>
      </p:sp>
      <p:pic>
        <p:nvPicPr>
          <p:cNvPr id="1035" name="Picture 11" descr="COF IntDev_tag_Web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556125" y="5715000"/>
            <a:ext cx="4587875" cy="98583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99C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99CC"/>
          </a:solidFill>
          <a:latin typeface="Arial" charset="0"/>
          <a:ea typeface="ヒラギノ角ゴ Pro W3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99CC"/>
          </a:solidFill>
          <a:latin typeface="Arial" charset="0"/>
          <a:ea typeface="ヒラギノ角ゴ Pro W3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99CC"/>
          </a:solidFill>
          <a:latin typeface="Arial" charset="0"/>
          <a:ea typeface="ヒラギノ角ゴ Pro W3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99CC"/>
          </a:solidFill>
          <a:latin typeface="Arial" charset="0"/>
          <a:ea typeface="ヒラギノ角ゴ Pro W3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99CC"/>
          </a:solidFill>
          <a:latin typeface="Arial" charset="0"/>
          <a:ea typeface="ヒラギノ角ゴ Pro W3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99CC"/>
          </a:solidFill>
          <a:latin typeface="Arial" charset="0"/>
          <a:ea typeface="ヒラギノ角ゴ Pro W3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99CC"/>
          </a:solidFill>
          <a:latin typeface="Arial" charset="0"/>
          <a:ea typeface="ヒラギノ角ゴ Pro W3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99CC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99CC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hyperlink" Target="http://www.coffey.com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3" descr="Internatio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625" y="187325"/>
            <a:ext cx="8816975" cy="651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40"/>
          <p:cNvSpPr>
            <a:spLocks noChangeArrowheads="1"/>
          </p:cNvSpPr>
          <p:nvPr/>
        </p:nvSpPr>
        <p:spPr bwMode="auto">
          <a:xfrm>
            <a:off x="3886200" y="2971800"/>
            <a:ext cx="5257800" cy="1066800"/>
          </a:xfrm>
          <a:prstGeom prst="rect">
            <a:avLst/>
          </a:prstGeom>
          <a:solidFill>
            <a:schemeClr val="bg1"/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dirty="0"/>
          </a:p>
        </p:txBody>
      </p:sp>
      <p:sp>
        <p:nvSpPr>
          <p:cNvPr id="15364" name="Rectangle 42"/>
          <p:cNvSpPr>
            <a:spLocks noChangeArrowheads="1"/>
          </p:cNvSpPr>
          <p:nvPr/>
        </p:nvSpPr>
        <p:spPr bwMode="auto">
          <a:xfrm>
            <a:off x="3876675" y="4429125"/>
            <a:ext cx="50990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725488">
              <a:lnSpc>
                <a:spcPct val="125000"/>
              </a:lnSpc>
            </a:pPr>
            <a:endParaRPr lang="en-GB" sz="1800" dirty="0">
              <a:solidFill>
                <a:schemeClr val="bg1"/>
              </a:solidFill>
            </a:endParaRPr>
          </a:p>
        </p:txBody>
      </p:sp>
      <p:sp>
        <p:nvSpPr>
          <p:cNvPr id="15367" name="Rectangle 42"/>
          <p:cNvSpPr>
            <a:spLocks noChangeArrowheads="1"/>
          </p:cNvSpPr>
          <p:nvPr/>
        </p:nvSpPr>
        <p:spPr bwMode="auto">
          <a:xfrm>
            <a:off x="4643438" y="1785938"/>
            <a:ext cx="42862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5000"/>
              </a:lnSpc>
            </a:pPr>
            <a:endParaRPr lang="en-GB" sz="1800" dirty="0">
              <a:solidFill>
                <a:schemeClr val="bg1"/>
              </a:solidFill>
            </a:endParaRPr>
          </a:p>
        </p:txBody>
      </p:sp>
      <p:sp>
        <p:nvSpPr>
          <p:cNvPr id="7" name="Rectangle 42"/>
          <p:cNvSpPr>
            <a:spLocks noChangeArrowheads="1"/>
          </p:cNvSpPr>
          <p:nvPr/>
        </p:nvSpPr>
        <p:spPr bwMode="auto">
          <a:xfrm>
            <a:off x="3889406" y="4357694"/>
            <a:ext cx="509905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25000"/>
              </a:lnSpc>
            </a:pPr>
            <a:r>
              <a:rPr lang="en-GB" b="1" dirty="0" smtClean="0">
                <a:solidFill>
                  <a:schemeClr val="bg1"/>
                </a:solidFill>
              </a:rPr>
              <a:t>Innovative Approach to Evaluating Interventions in Fragile and Conflict-Affected States: The </a:t>
            </a:r>
            <a:r>
              <a:rPr lang="en-GB" b="1" dirty="0" smtClean="0">
                <a:solidFill>
                  <a:schemeClr val="bg1"/>
                </a:solidFill>
              </a:rPr>
              <a:t>Helmand Case Study</a:t>
            </a:r>
            <a:endParaRPr lang="en-GB" sz="18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125000"/>
              </a:lnSpc>
            </a:pPr>
            <a:endParaRPr lang="en-GB" sz="18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125000"/>
              </a:lnSpc>
            </a:pPr>
            <a:endParaRPr lang="en-GB" sz="1800" dirty="0">
              <a:solidFill>
                <a:schemeClr val="bg1"/>
              </a:solidFill>
            </a:endParaRPr>
          </a:p>
        </p:txBody>
      </p:sp>
      <p:pic>
        <p:nvPicPr>
          <p:cNvPr id="8" name="ctl00_phlCompanyLogo100_imgCompanyLogoImage" descr="Logo – Coffey – a leading global professional services consultancy in physical and social infrastructure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3140968"/>
            <a:ext cx="403244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42"/>
          <p:cNvSpPr>
            <a:spLocks noChangeArrowheads="1"/>
          </p:cNvSpPr>
          <p:nvPr/>
        </p:nvSpPr>
        <p:spPr bwMode="auto">
          <a:xfrm>
            <a:off x="4714876" y="404664"/>
            <a:ext cx="414340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>
              <a:lnSpc>
                <a:spcPct val="125000"/>
              </a:lnSpc>
            </a:pPr>
            <a:r>
              <a:rPr lang="en-GB" b="1" dirty="0" smtClean="0">
                <a:solidFill>
                  <a:schemeClr val="bg1"/>
                </a:solidFill>
              </a:rPr>
              <a:t>Cornwallis XVI</a:t>
            </a:r>
            <a:endParaRPr lang="en-GB" b="1" dirty="0" smtClean="0">
              <a:solidFill>
                <a:schemeClr val="bg1"/>
              </a:solidFill>
            </a:endParaRPr>
          </a:p>
          <a:p>
            <a:pPr algn="r" eaLnBrk="1" hangingPunct="1">
              <a:lnSpc>
                <a:spcPct val="125000"/>
              </a:lnSpc>
            </a:pPr>
            <a:r>
              <a:rPr lang="en-GB" sz="1800" b="1" dirty="0" smtClean="0">
                <a:solidFill>
                  <a:schemeClr val="bg1"/>
                </a:solidFill>
              </a:rPr>
              <a:t>Analysis for Future Conflict</a:t>
            </a:r>
            <a:endParaRPr lang="en-GB" sz="18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125000"/>
              </a:lnSpc>
            </a:pPr>
            <a:endParaRPr lang="en-GB" sz="18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125000"/>
              </a:lnSpc>
            </a:pPr>
            <a:endParaRPr lang="en-GB" sz="1800" dirty="0">
              <a:solidFill>
                <a:schemeClr val="bg1"/>
              </a:solidFill>
            </a:endParaRPr>
          </a:p>
        </p:txBody>
      </p:sp>
      <p:pic>
        <p:nvPicPr>
          <p:cNvPr id="10854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142852"/>
            <a:ext cx="17145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28596" y="452542"/>
            <a:ext cx="8231188" cy="987425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3 - </a:t>
            </a:r>
            <a:r>
              <a:rPr lang="en-GB" sz="3600" b="1" dirty="0" smtClean="0"/>
              <a:t>HMEP: a cutting-edge M&amp;E solution</a:t>
            </a:r>
            <a:endParaRPr lang="en-AU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909291"/>
            <a:ext cx="8231188" cy="3463925"/>
          </a:xfrm>
        </p:spPr>
        <p:txBody>
          <a:bodyPr/>
          <a:lstStyle/>
          <a:p>
            <a:pPr marL="457200" indent="-457200" eaLnBrk="1" hangingPunct="1">
              <a:buClrTx/>
              <a:buNone/>
              <a:defRPr/>
            </a:pPr>
            <a:r>
              <a:rPr lang="en-US" sz="2000" b="1" dirty="0" smtClean="0">
                <a:solidFill>
                  <a:schemeClr val="accent4"/>
                </a:solidFill>
                <a:cs typeface="+mn-cs"/>
              </a:rPr>
              <a:t>Established Baselines </a:t>
            </a:r>
            <a:endParaRPr lang="en-US" sz="2000" b="1" dirty="0" smtClean="0">
              <a:solidFill>
                <a:schemeClr val="accent4"/>
              </a:solidFill>
              <a:cs typeface="+mn-cs"/>
            </a:endParaRPr>
          </a:p>
          <a:p>
            <a:pPr marL="457200" indent="-457200" eaLnBrk="1" hangingPunct="1">
              <a:buClrTx/>
              <a:buNone/>
              <a:defRPr/>
            </a:pPr>
            <a:endParaRPr lang="en-US" sz="2000" dirty="0" smtClean="0">
              <a:solidFill>
                <a:schemeClr val="accent4"/>
              </a:solidFill>
              <a:cs typeface="+mn-cs"/>
            </a:endParaRPr>
          </a:p>
          <a:p>
            <a:pPr marL="457200" indent="-457200" eaLnBrk="1" hangingPunct="1">
              <a:buClrTx/>
              <a:defRPr/>
            </a:pPr>
            <a:r>
              <a:rPr lang="en-GB" sz="2000" dirty="0" smtClean="0"/>
              <a:t>Discrete </a:t>
            </a:r>
            <a:r>
              <a:rPr lang="en-GB" sz="2000" dirty="0" smtClean="0"/>
              <a:t>primary data collection </a:t>
            </a:r>
            <a:r>
              <a:rPr lang="en-GB" sz="2000" dirty="0" smtClean="0"/>
              <a:t>required </a:t>
            </a:r>
            <a:r>
              <a:rPr lang="en-GB" sz="2000" dirty="0" smtClean="0"/>
              <a:t>to </a:t>
            </a:r>
            <a:r>
              <a:rPr lang="en-GB" sz="2000" dirty="0" smtClean="0"/>
              <a:t>support measurement of logical frameworks.</a:t>
            </a:r>
            <a:endParaRPr lang="en-GB" sz="2000" dirty="0" smtClean="0"/>
          </a:p>
          <a:p>
            <a:pPr marL="457200" indent="-457200" eaLnBrk="1" hangingPunct="1">
              <a:buClrTx/>
              <a:defRPr/>
            </a:pPr>
            <a:r>
              <a:rPr lang="en-GB" sz="2000" dirty="0" smtClean="0"/>
              <a:t>Attention was given to developing quantitative, SMART indicators</a:t>
            </a:r>
          </a:p>
          <a:p>
            <a:pPr marL="457200" indent="-457200" eaLnBrk="1" hangingPunct="1">
              <a:buClrTx/>
              <a:defRPr/>
            </a:pPr>
            <a:r>
              <a:rPr lang="en-GB" sz="2000" dirty="0" smtClean="0"/>
              <a:t>Data collection methodology was designed </a:t>
            </a:r>
            <a:r>
              <a:rPr lang="en-GB" sz="2000" dirty="0" smtClean="0"/>
              <a:t>taking </a:t>
            </a:r>
            <a:r>
              <a:rPr lang="en-GB" sz="2000" dirty="0" smtClean="0"/>
              <a:t>into account </a:t>
            </a:r>
            <a:r>
              <a:rPr lang="en-GB" sz="2000" dirty="0" smtClean="0"/>
              <a:t>lessons </a:t>
            </a:r>
            <a:r>
              <a:rPr lang="en-GB" sz="2000" dirty="0" smtClean="0"/>
              <a:t>learned </a:t>
            </a:r>
            <a:endParaRPr lang="en-US" sz="2000" dirty="0" smtClean="0">
              <a:solidFill>
                <a:schemeClr val="accent4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28596" y="452542"/>
            <a:ext cx="8231188" cy="987425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3 - </a:t>
            </a:r>
            <a:r>
              <a:rPr lang="en-GB" sz="3600" b="1" dirty="0" smtClean="0"/>
              <a:t>HMEP: a cutting-edge M&amp;E solution</a:t>
            </a:r>
            <a:endParaRPr lang="en-AU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909291"/>
            <a:ext cx="8231188" cy="3463925"/>
          </a:xfrm>
        </p:spPr>
        <p:txBody>
          <a:bodyPr/>
          <a:lstStyle/>
          <a:p>
            <a:pPr marL="457200" indent="-457200" eaLnBrk="1" hangingPunct="1">
              <a:buClrTx/>
              <a:buNone/>
              <a:defRPr/>
            </a:pPr>
            <a:r>
              <a:rPr lang="en-GB" sz="2000" b="1" dirty="0" smtClean="0"/>
              <a:t>Carefully Designed Sampling Strategy</a:t>
            </a:r>
            <a:r>
              <a:rPr lang="en-GB" sz="2000" dirty="0" smtClean="0"/>
              <a:t> </a:t>
            </a:r>
            <a:r>
              <a:rPr lang="en-US" sz="2000" dirty="0" smtClean="0">
                <a:solidFill>
                  <a:schemeClr val="accent4"/>
                </a:solidFill>
                <a:cs typeface="+mn-cs"/>
              </a:rPr>
              <a:t>:</a:t>
            </a:r>
          </a:p>
          <a:p>
            <a:pPr marL="457200" indent="-457200" eaLnBrk="1" hangingPunct="1">
              <a:buClrTx/>
              <a:defRPr/>
            </a:pPr>
            <a:r>
              <a:rPr lang="en-GB" sz="2000" dirty="0" smtClean="0"/>
              <a:t>2004 census data and the Central Statistics Organization’s (CSO) raw data on settlements posed several issues</a:t>
            </a:r>
          </a:p>
          <a:p>
            <a:pPr marL="857250" lvl="1" indent="-457200" eaLnBrk="1" hangingPunct="1">
              <a:defRPr/>
            </a:pPr>
            <a:r>
              <a:rPr lang="en-GB" sz="1600" dirty="0" smtClean="0"/>
              <a:t>District boundaries changed over time</a:t>
            </a:r>
          </a:p>
          <a:p>
            <a:pPr marL="857250" lvl="1" indent="-457200" eaLnBrk="1" hangingPunct="1">
              <a:defRPr/>
            </a:pPr>
            <a:r>
              <a:rPr lang="en-GB" sz="1600" dirty="0" smtClean="0"/>
              <a:t>Location of CSO settlements contained spatial coordinate errors</a:t>
            </a:r>
          </a:p>
          <a:p>
            <a:pPr marL="857250" lvl="1" indent="-457200" eaLnBrk="1" hangingPunct="1">
              <a:defRPr/>
            </a:pPr>
            <a:r>
              <a:rPr lang="en-GB" sz="1600" dirty="0" smtClean="0"/>
              <a:t>Population per settlement from the CSO data did not always reflect what could be seen on the ground through spatial imagery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28596" y="452542"/>
            <a:ext cx="8231188" cy="987425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3 - </a:t>
            </a:r>
            <a:r>
              <a:rPr lang="en-GB" sz="3600" b="1" dirty="0" smtClean="0"/>
              <a:t>HMEP: a cutting-edge M&amp;E solution</a:t>
            </a:r>
            <a:endParaRPr lang="en-AU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909291"/>
            <a:ext cx="8231188" cy="3463925"/>
          </a:xfrm>
        </p:spPr>
        <p:txBody>
          <a:bodyPr/>
          <a:lstStyle/>
          <a:p>
            <a:pPr marL="457200" indent="-457200" eaLnBrk="1" hangingPunct="1">
              <a:buClrTx/>
              <a:buNone/>
              <a:defRPr/>
            </a:pPr>
            <a:r>
              <a:rPr lang="en-GB" sz="2000" b="1" dirty="0" smtClean="0"/>
              <a:t>Carefully Designed Sampling Strategy</a:t>
            </a:r>
            <a:r>
              <a:rPr lang="en-GB" sz="2000" dirty="0" smtClean="0"/>
              <a:t> </a:t>
            </a:r>
            <a:r>
              <a:rPr lang="en-US" sz="2000" dirty="0" smtClean="0">
                <a:solidFill>
                  <a:schemeClr val="accent4"/>
                </a:solidFill>
                <a:cs typeface="+mn-cs"/>
              </a:rPr>
              <a:t>:</a:t>
            </a:r>
          </a:p>
          <a:p>
            <a:pPr marL="457200" indent="-457200" eaLnBrk="1" hangingPunct="1">
              <a:buClrTx/>
              <a:defRPr/>
            </a:pPr>
            <a:r>
              <a:rPr lang="en-GB" sz="2000" dirty="0" smtClean="0"/>
              <a:t>The decision was taken to target males Heads of Households (HOH)</a:t>
            </a:r>
          </a:p>
          <a:p>
            <a:pPr marL="457200" indent="-457200" eaLnBrk="1" hangingPunct="1">
              <a:buClrTx/>
              <a:defRPr/>
            </a:pPr>
            <a:r>
              <a:rPr lang="en-GB" sz="2000" dirty="0" smtClean="0"/>
              <a:t>Number of 10 people per household was assumed</a:t>
            </a:r>
          </a:p>
          <a:p>
            <a:pPr marL="457200" indent="-457200" eaLnBrk="1" hangingPunct="1">
              <a:buClrTx/>
              <a:defRPr/>
            </a:pPr>
            <a:r>
              <a:rPr lang="en-GB" sz="2000" dirty="0" smtClean="0"/>
              <a:t>Profiling results from different waves of the same HOH survey will be compared with one another to establish HOH profiles</a:t>
            </a:r>
          </a:p>
          <a:p>
            <a:pPr marL="457200" indent="-457200" eaLnBrk="1" hangingPunct="1">
              <a:buClrTx/>
              <a:defRPr/>
            </a:pPr>
            <a:r>
              <a:rPr lang="en-GB" sz="2000" dirty="0" smtClean="0"/>
              <a:t>Multi-staged random probability sampling process was used with a random route for selecting households in each sampling point</a:t>
            </a:r>
          </a:p>
          <a:p>
            <a:pPr marL="457200" indent="-457200" eaLnBrk="1" hangingPunct="1">
              <a:buClrTx/>
              <a:defRPr/>
            </a:pPr>
            <a:r>
              <a:rPr lang="en-GB" sz="2000" dirty="0" smtClean="0"/>
              <a:t>HOH </a:t>
            </a:r>
            <a:r>
              <a:rPr lang="en-GB" sz="2000" dirty="0" smtClean="0"/>
              <a:t>survey is implemented by an Afghan survey partner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28596" y="452542"/>
            <a:ext cx="8231188" cy="987425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3 - </a:t>
            </a:r>
            <a:r>
              <a:rPr lang="en-GB" sz="3600" b="1" dirty="0" smtClean="0"/>
              <a:t>HMEP: a cutting-edge M&amp;E solution</a:t>
            </a:r>
            <a:endParaRPr lang="en-AU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909291"/>
            <a:ext cx="8231188" cy="3463925"/>
          </a:xfrm>
        </p:spPr>
        <p:txBody>
          <a:bodyPr/>
          <a:lstStyle/>
          <a:p>
            <a:pPr marL="457200" indent="-457200" eaLnBrk="1" hangingPunct="1">
              <a:buClrTx/>
              <a:buNone/>
              <a:defRPr/>
            </a:pPr>
            <a:r>
              <a:rPr lang="en-GB" sz="2000" b="1" dirty="0" smtClean="0"/>
              <a:t>Robust Sample Sizes at Provincial and District Level </a:t>
            </a:r>
            <a:r>
              <a:rPr lang="en-US" sz="2000" dirty="0" smtClean="0">
                <a:solidFill>
                  <a:schemeClr val="accent4"/>
                </a:solidFill>
                <a:cs typeface="+mn-cs"/>
              </a:rPr>
              <a:t>:</a:t>
            </a:r>
          </a:p>
          <a:p>
            <a:pPr marL="457200" indent="-457200" eaLnBrk="1" hangingPunct="1">
              <a:buClrTx/>
              <a:buNone/>
              <a:defRPr/>
            </a:pPr>
            <a:endParaRPr lang="en-US" sz="2000" dirty="0" smtClean="0">
              <a:solidFill>
                <a:schemeClr val="accent4"/>
              </a:solidFill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51520" y="2348880"/>
          <a:ext cx="8640960" cy="3168351"/>
        </p:xfrm>
        <a:graphic>
          <a:graphicData uri="http://schemas.openxmlformats.org/drawingml/2006/table">
            <a:tbl>
              <a:tblPr/>
              <a:tblGrid>
                <a:gridCol w="2261380"/>
                <a:gridCol w="1196388"/>
                <a:gridCol w="1196388"/>
                <a:gridCol w="1194657"/>
                <a:gridCol w="1192930"/>
                <a:gridCol w="1599217"/>
              </a:tblGrid>
              <a:tr h="786980">
                <a:tc>
                  <a:txBody>
                    <a:bodyPr/>
                    <a:lstStyle/>
                    <a:p>
                      <a:pPr>
                        <a:lnSpc>
                          <a:spcPts val="125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  <a:tabLst>
                          <a:tab pos="-180340" algn="l"/>
                        </a:tabLst>
                      </a:pPr>
                      <a:r>
                        <a:rPr lang="en-US" sz="900" b="1">
                          <a:latin typeface="Arial"/>
                          <a:ea typeface="Times New Roman"/>
                          <a:cs typeface="Arial"/>
                        </a:rPr>
                        <a:t>District</a:t>
                      </a:r>
                      <a:endParaRPr lang="en-GB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  <a:tabLst>
                          <a:tab pos="-180340" algn="l"/>
                        </a:tabLst>
                      </a:pPr>
                      <a:r>
                        <a:rPr lang="en-US" sz="900" b="1">
                          <a:latin typeface="Arial"/>
                          <a:ea typeface="Times New Roman"/>
                          <a:cs typeface="Arial"/>
                        </a:rPr>
                        <a:t>Estimated number. of</a:t>
                      </a:r>
                      <a:endParaRPr lang="en-GB" sz="10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25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  <a:tabLst>
                          <a:tab pos="-180340" algn="l"/>
                        </a:tabLst>
                      </a:pPr>
                      <a:r>
                        <a:rPr lang="en-US" sz="900" b="1">
                          <a:latin typeface="Arial"/>
                          <a:ea typeface="Times New Roman"/>
                          <a:cs typeface="Arial"/>
                        </a:rPr>
                        <a:t>residents</a:t>
                      </a:r>
                      <a:endParaRPr lang="en-GB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  <a:tabLst>
                          <a:tab pos="-180340" algn="l"/>
                        </a:tabLst>
                      </a:pPr>
                      <a:r>
                        <a:rPr lang="en-US" sz="900" b="1">
                          <a:latin typeface="Arial"/>
                          <a:ea typeface="Times New Roman"/>
                          <a:cs typeface="Arial"/>
                        </a:rPr>
                        <a:t>% of total Province population</a:t>
                      </a:r>
                      <a:endParaRPr lang="en-GB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  <a:tabLst>
                          <a:tab pos="-180340" algn="l"/>
                        </a:tabLst>
                      </a:pPr>
                      <a:r>
                        <a:rPr lang="en-US" sz="900" b="1">
                          <a:latin typeface="Arial"/>
                          <a:ea typeface="Times New Roman"/>
                          <a:cs typeface="Arial"/>
                        </a:rPr>
                        <a:t>Estimated number of households per District</a:t>
                      </a:r>
                      <a:endParaRPr lang="en-GB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  <a:tabLst>
                          <a:tab pos="-180340" algn="l"/>
                        </a:tabLst>
                      </a:pPr>
                      <a:r>
                        <a:rPr lang="en-US" sz="900" b="1">
                          <a:latin typeface="Arial"/>
                          <a:ea typeface="Times New Roman"/>
                          <a:cs typeface="Arial"/>
                        </a:rPr>
                        <a:t>Target number of interviews</a:t>
                      </a:r>
                      <a:endParaRPr lang="en-GB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  <a:tabLst>
                          <a:tab pos="-180340" algn="l"/>
                        </a:tabLst>
                      </a:pPr>
                      <a:r>
                        <a:rPr lang="en-US" sz="900" b="1">
                          <a:latin typeface="Arial"/>
                          <a:ea typeface="Times New Roman"/>
                          <a:cs typeface="Arial"/>
                        </a:rPr>
                        <a:t>Confidence interval at the 95% confidence level</a:t>
                      </a:r>
                      <a:endParaRPr lang="en-GB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</a:tr>
              <a:tr h="196745">
                <a:tc>
                  <a:txBody>
                    <a:bodyPr/>
                    <a:lstStyle/>
                    <a:p>
                      <a:pPr>
                        <a:lnSpc>
                          <a:spcPts val="125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  <a:tabLst>
                          <a:tab pos="-180340" algn="l"/>
                        </a:tabLst>
                      </a:pPr>
                      <a:r>
                        <a:rPr lang="en-US" sz="900">
                          <a:latin typeface="Arial"/>
                          <a:ea typeface="Times New Roman"/>
                          <a:cs typeface="Arial"/>
                        </a:rPr>
                        <a:t>Lashkar Gah</a:t>
                      </a:r>
                      <a:endParaRPr lang="en-GB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  <a:tabLst>
                          <a:tab pos="-180340" algn="l"/>
                        </a:tabLst>
                      </a:pPr>
                      <a:r>
                        <a:rPr lang="en-US" sz="900">
                          <a:latin typeface="Arial"/>
                          <a:ea typeface="Times New Roman"/>
                          <a:cs typeface="Arial"/>
                        </a:rPr>
                        <a:t>87,062</a:t>
                      </a:r>
                      <a:endParaRPr lang="en-GB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  <a:tabLst>
                          <a:tab pos="-180340" algn="l"/>
                        </a:tabLst>
                      </a:pPr>
                      <a:r>
                        <a:rPr lang="en-US" sz="900">
                          <a:latin typeface="Arial"/>
                          <a:ea typeface="Times New Roman"/>
                          <a:cs typeface="Arial"/>
                        </a:rPr>
                        <a:t>7%</a:t>
                      </a:r>
                      <a:endParaRPr lang="en-GB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  <a:tabLst>
                          <a:tab pos="-180340" algn="l"/>
                        </a:tabLst>
                      </a:pPr>
                      <a:r>
                        <a:rPr lang="en-US" sz="900">
                          <a:latin typeface="Arial"/>
                          <a:ea typeface="Times New Roman"/>
                          <a:cs typeface="Arial"/>
                        </a:rPr>
                        <a:t>8,706</a:t>
                      </a:r>
                      <a:endParaRPr lang="en-GB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  <a:tabLst>
                          <a:tab pos="-180340" algn="l"/>
                        </a:tabLst>
                      </a:pPr>
                      <a:r>
                        <a:rPr lang="en-US" sz="900">
                          <a:latin typeface="Arial"/>
                          <a:ea typeface="Times New Roman"/>
                          <a:cs typeface="Arial"/>
                        </a:rPr>
                        <a:t>368</a:t>
                      </a:r>
                      <a:endParaRPr lang="en-GB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  <a:tabLst>
                          <a:tab pos="-180340" algn="l"/>
                        </a:tabLst>
                      </a:pPr>
                      <a:r>
                        <a:rPr lang="en-US" sz="900">
                          <a:latin typeface="Arial"/>
                          <a:ea typeface="Times New Roman"/>
                          <a:cs typeface="Arial"/>
                        </a:rPr>
                        <a:t>+/- 5</a:t>
                      </a:r>
                      <a:endParaRPr lang="en-GB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745">
                <a:tc>
                  <a:txBody>
                    <a:bodyPr/>
                    <a:lstStyle/>
                    <a:p>
                      <a:pPr>
                        <a:lnSpc>
                          <a:spcPts val="125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  <a:tabLst>
                          <a:tab pos="-180340" algn="l"/>
                        </a:tabLst>
                      </a:pPr>
                      <a:r>
                        <a:rPr lang="en-US" sz="900">
                          <a:latin typeface="Arial"/>
                          <a:ea typeface="Times New Roman"/>
                          <a:cs typeface="Arial"/>
                        </a:rPr>
                        <a:t>Nahri-e-Sarraj</a:t>
                      </a:r>
                      <a:endParaRPr lang="en-GB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  <a:tabLst>
                          <a:tab pos="-180340" algn="l"/>
                        </a:tabLst>
                      </a:pPr>
                      <a:r>
                        <a:rPr lang="en-US" sz="900">
                          <a:latin typeface="Arial"/>
                          <a:ea typeface="Times New Roman"/>
                          <a:cs typeface="Arial"/>
                        </a:rPr>
                        <a:t>176,851</a:t>
                      </a:r>
                      <a:endParaRPr lang="en-GB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  <a:tabLst>
                          <a:tab pos="-180340" algn="l"/>
                        </a:tabLst>
                      </a:pPr>
                      <a:r>
                        <a:rPr lang="en-US" sz="900">
                          <a:latin typeface="Arial"/>
                          <a:ea typeface="Times New Roman"/>
                          <a:cs typeface="Arial"/>
                        </a:rPr>
                        <a:t>15%</a:t>
                      </a:r>
                      <a:endParaRPr lang="en-GB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  <a:tabLst>
                          <a:tab pos="-180340" algn="l"/>
                        </a:tabLst>
                      </a:pPr>
                      <a:r>
                        <a:rPr lang="en-US" sz="900">
                          <a:latin typeface="Arial"/>
                          <a:ea typeface="Times New Roman"/>
                          <a:cs typeface="Arial"/>
                        </a:rPr>
                        <a:t>17,685</a:t>
                      </a:r>
                      <a:endParaRPr lang="en-GB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  <a:tabLst>
                          <a:tab pos="-180340" algn="l"/>
                        </a:tabLst>
                      </a:pPr>
                      <a:r>
                        <a:rPr lang="en-US" sz="900">
                          <a:latin typeface="Arial"/>
                          <a:ea typeface="Times New Roman"/>
                          <a:cs typeface="Arial"/>
                        </a:rPr>
                        <a:t>376</a:t>
                      </a:r>
                      <a:endParaRPr lang="en-GB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  <a:tabLst>
                          <a:tab pos="-180340" algn="l"/>
                        </a:tabLst>
                      </a:pPr>
                      <a:r>
                        <a:rPr lang="en-US" sz="900">
                          <a:latin typeface="Arial"/>
                          <a:ea typeface="Times New Roman"/>
                          <a:cs typeface="Arial"/>
                        </a:rPr>
                        <a:t>+/- 5</a:t>
                      </a:r>
                      <a:endParaRPr lang="en-GB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745">
                <a:tc>
                  <a:txBody>
                    <a:bodyPr/>
                    <a:lstStyle/>
                    <a:p>
                      <a:pPr>
                        <a:lnSpc>
                          <a:spcPts val="125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  <a:tabLst>
                          <a:tab pos="-180340" algn="l"/>
                        </a:tabLst>
                      </a:pPr>
                      <a:r>
                        <a:rPr lang="en-US" sz="900">
                          <a:latin typeface="Arial"/>
                          <a:ea typeface="Times New Roman"/>
                          <a:cs typeface="Arial"/>
                        </a:rPr>
                        <a:t>Musa Qala</a:t>
                      </a:r>
                      <a:endParaRPr lang="en-GB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  <a:tabLst>
                          <a:tab pos="-180340" algn="l"/>
                        </a:tabLst>
                      </a:pPr>
                      <a:r>
                        <a:rPr lang="en-US" sz="900">
                          <a:latin typeface="Arial"/>
                          <a:ea typeface="Times New Roman"/>
                          <a:cs typeface="Arial"/>
                        </a:rPr>
                        <a:t>129,427</a:t>
                      </a:r>
                      <a:endParaRPr lang="en-GB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  <a:tabLst>
                          <a:tab pos="-180340" algn="l"/>
                        </a:tabLst>
                      </a:pPr>
                      <a:r>
                        <a:rPr lang="en-US" sz="900">
                          <a:latin typeface="Arial"/>
                          <a:ea typeface="Times New Roman"/>
                          <a:cs typeface="Arial"/>
                        </a:rPr>
                        <a:t>11%</a:t>
                      </a:r>
                      <a:endParaRPr lang="en-GB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  <a:tabLst>
                          <a:tab pos="-180340" algn="l"/>
                        </a:tabLst>
                      </a:pPr>
                      <a:r>
                        <a:rPr lang="en-US" sz="900">
                          <a:latin typeface="Arial"/>
                          <a:ea typeface="Times New Roman"/>
                          <a:cs typeface="Arial"/>
                        </a:rPr>
                        <a:t>12,943</a:t>
                      </a:r>
                      <a:endParaRPr lang="en-GB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  <a:tabLst>
                          <a:tab pos="-180340" algn="l"/>
                        </a:tabLst>
                      </a:pPr>
                      <a:r>
                        <a:rPr lang="en-US" sz="900">
                          <a:latin typeface="Arial"/>
                          <a:ea typeface="Times New Roman"/>
                          <a:cs typeface="Arial"/>
                        </a:rPr>
                        <a:t>373</a:t>
                      </a:r>
                      <a:endParaRPr lang="en-GB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  <a:tabLst>
                          <a:tab pos="-180340" algn="l"/>
                        </a:tabLst>
                      </a:pPr>
                      <a:r>
                        <a:rPr lang="en-US" sz="900">
                          <a:latin typeface="Arial"/>
                          <a:ea typeface="Times New Roman"/>
                          <a:cs typeface="Arial"/>
                        </a:rPr>
                        <a:t>+/- 5</a:t>
                      </a:r>
                      <a:endParaRPr lang="en-GB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745">
                <a:tc>
                  <a:txBody>
                    <a:bodyPr/>
                    <a:lstStyle/>
                    <a:p>
                      <a:pPr>
                        <a:lnSpc>
                          <a:spcPts val="125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  <a:tabLst>
                          <a:tab pos="-180340" algn="l"/>
                        </a:tabLst>
                      </a:pPr>
                      <a:r>
                        <a:rPr lang="en-US" sz="900">
                          <a:latin typeface="Arial"/>
                          <a:ea typeface="Times New Roman"/>
                          <a:cs typeface="Arial"/>
                        </a:rPr>
                        <a:t>Naw Zad</a:t>
                      </a:r>
                      <a:endParaRPr lang="en-GB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  <a:tabLst>
                          <a:tab pos="-180340" algn="l"/>
                        </a:tabLst>
                      </a:pPr>
                      <a:r>
                        <a:rPr lang="en-US" sz="900">
                          <a:latin typeface="Arial"/>
                          <a:ea typeface="Times New Roman"/>
                          <a:cs typeface="Arial"/>
                        </a:rPr>
                        <a:t>87,012</a:t>
                      </a:r>
                      <a:endParaRPr lang="en-GB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  <a:tabLst>
                          <a:tab pos="-180340" algn="l"/>
                        </a:tabLst>
                      </a:pPr>
                      <a:r>
                        <a:rPr lang="en-US" sz="900">
                          <a:latin typeface="Arial"/>
                          <a:ea typeface="Times New Roman"/>
                          <a:cs typeface="Arial"/>
                        </a:rPr>
                        <a:t>7%</a:t>
                      </a:r>
                      <a:endParaRPr lang="en-GB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  <a:tabLst>
                          <a:tab pos="-180340" algn="l"/>
                        </a:tabLst>
                      </a:pPr>
                      <a:r>
                        <a:rPr lang="en-US" sz="900">
                          <a:latin typeface="Arial"/>
                          <a:ea typeface="Times New Roman"/>
                          <a:cs typeface="Arial"/>
                        </a:rPr>
                        <a:t>8,701</a:t>
                      </a:r>
                      <a:endParaRPr lang="en-GB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  <a:tabLst>
                          <a:tab pos="-180340" algn="l"/>
                        </a:tabLst>
                      </a:pPr>
                      <a:r>
                        <a:rPr lang="en-US" sz="900">
                          <a:latin typeface="Arial"/>
                          <a:ea typeface="Times New Roman"/>
                          <a:cs typeface="Arial"/>
                        </a:rPr>
                        <a:t>368</a:t>
                      </a:r>
                      <a:endParaRPr lang="en-GB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  <a:tabLst>
                          <a:tab pos="-180340" algn="l"/>
                        </a:tabLst>
                      </a:pPr>
                      <a:r>
                        <a:rPr lang="en-US" sz="900">
                          <a:latin typeface="Arial"/>
                          <a:ea typeface="Times New Roman"/>
                          <a:cs typeface="Arial"/>
                        </a:rPr>
                        <a:t>+/- 5</a:t>
                      </a:r>
                      <a:endParaRPr lang="en-GB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745">
                <a:tc>
                  <a:txBody>
                    <a:bodyPr/>
                    <a:lstStyle/>
                    <a:p>
                      <a:pPr>
                        <a:lnSpc>
                          <a:spcPts val="125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  <a:tabLst>
                          <a:tab pos="-180340" algn="l"/>
                        </a:tabLst>
                      </a:pPr>
                      <a:r>
                        <a:rPr lang="en-US" sz="900">
                          <a:latin typeface="Arial"/>
                          <a:ea typeface="Times New Roman"/>
                          <a:cs typeface="Arial"/>
                        </a:rPr>
                        <a:t>Nad Ali</a:t>
                      </a:r>
                      <a:endParaRPr lang="en-GB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  <a:tabLst>
                          <a:tab pos="-180340" algn="l"/>
                        </a:tabLst>
                      </a:pPr>
                      <a:r>
                        <a:rPr lang="en-US" sz="900">
                          <a:latin typeface="Arial"/>
                          <a:ea typeface="Times New Roman"/>
                          <a:cs typeface="Arial"/>
                        </a:rPr>
                        <a:t>103,082</a:t>
                      </a:r>
                      <a:endParaRPr lang="en-GB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  <a:tabLst>
                          <a:tab pos="-180340" algn="l"/>
                        </a:tabLst>
                      </a:pPr>
                      <a:r>
                        <a:rPr lang="en-US" sz="900">
                          <a:latin typeface="Arial"/>
                          <a:ea typeface="Times New Roman"/>
                          <a:cs typeface="Arial"/>
                        </a:rPr>
                        <a:t>9%</a:t>
                      </a:r>
                      <a:endParaRPr lang="en-GB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  <a:tabLst>
                          <a:tab pos="-180340" algn="l"/>
                        </a:tabLst>
                      </a:pPr>
                      <a:r>
                        <a:rPr lang="en-US" sz="900">
                          <a:latin typeface="Arial"/>
                          <a:ea typeface="Times New Roman"/>
                          <a:cs typeface="Arial"/>
                        </a:rPr>
                        <a:t>10,308</a:t>
                      </a:r>
                      <a:endParaRPr lang="en-GB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  <a:tabLst>
                          <a:tab pos="-180340" algn="l"/>
                        </a:tabLst>
                      </a:pPr>
                      <a:r>
                        <a:rPr lang="en-US" sz="900">
                          <a:latin typeface="Arial"/>
                          <a:ea typeface="Times New Roman"/>
                          <a:cs typeface="Arial"/>
                        </a:rPr>
                        <a:t>373</a:t>
                      </a:r>
                      <a:endParaRPr lang="en-GB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  <a:tabLst>
                          <a:tab pos="-180340" algn="l"/>
                        </a:tabLst>
                      </a:pPr>
                      <a:r>
                        <a:rPr lang="en-US" sz="900">
                          <a:latin typeface="Arial"/>
                          <a:ea typeface="Times New Roman"/>
                          <a:cs typeface="Arial"/>
                        </a:rPr>
                        <a:t>+/- 5</a:t>
                      </a:r>
                      <a:endParaRPr lang="en-GB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745">
                <a:tc>
                  <a:txBody>
                    <a:bodyPr/>
                    <a:lstStyle/>
                    <a:p>
                      <a:pPr>
                        <a:lnSpc>
                          <a:spcPts val="125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  <a:tabLst>
                          <a:tab pos="-180340" algn="l"/>
                        </a:tabLst>
                      </a:pPr>
                      <a:r>
                        <a:rPr lang="en-US" sz="900">
                          <a:latin typeface="Arial"/>
                          <a:ea typeface="Times New Roman"/>
                          <a:cs typeface="Arial"/>
                        </a:rPr>
                        <a:t>Nawa-I-Barak Zayi</a:t>
                      </a:r>
                      <a:endParaRPr lang="en-GB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  <a:tabLst>
                          <a:tab pos="-180340" algn="l"/>
                        </a:tabLst>
                      </a:pPr>
                      <a:r>
                        <a:rPr lang="en-US" sz="900">
                          <a:latin typeface="Arial"/>
                          <a:ea typeface="Times New Roman"/>
                          <a:cs typeface="Arial"/>
                        </a:rPr>
                        <a:t>85,440</a:t>
                      </a:r>
                      <a:endParaRPr lang="en-GB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  <a:tabLst>
                          <a:tab pos="-180340" algn="l"/>
                        </a:tabLst>
                      </a:pPr>
                      <a:r>
                        <a:rPr lang="en-US" sz="900">
                          <a:latin typeface="Arial"/>
                          <a:ea typeface="Times New Roman"/>
                          <a:cs typeface="Arial"/>
                        </a:rPr>
                        <a:t>7%</a:t>
                      </a:r>
                      <a:endParaRPr lang="en-GB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  <a:tabLst>
                          <a:tab pos="-180340" algn="l"/>
                        </a:tabLst>
                      </a:pPr>
                      <a:r>
                        <a:rPr lang="en-US" sz="900">
                          <a:latin typeface="Arial"/>
                          <a:ea typeface="Times New Roman"/>
                          <a:cs typeface="Arial"/>
                        </a:rPr>
                        <a:t>8,544</a:t>
                      </a:r>
                      <a:endParaRPr lang="en-GB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  <a:tabLst>
                          <a:tab pos="-180340" algn="l"/>
                        </a:tabLst>
                      </a:pPr>
                      <a:r>
                        <a:rPr lang="en-US" sz="900">
                          <a:latin typeface="Arial"/>
                          <a:ea typeface="Times New Roman"/>
                          <a:cs typeface="Arial"/>
                        </a:rPr>
                        <a:t>368</a:t>
                      </a:r>
                      <a:endParaRPr lang="en-GB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  <a:tabLst>
                          <a:tab pos="-180340" algn="l"/>
                        </a:tabLst>
                      </a:pPr>
                      <a:r>
                        <a:rPr lang="en-US" sz="900">
                          <a:latin typeface="Arial"/>
                          <a:ea typeface="Times New Roman"/>
                          <a:cs typeface="Arial"/>
                        </a:rPr>
                        <a:t>+/- 5</a:t>
                      </a:r>
                      <a:endParaRPr lang="en-GB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745">
                <a:tc>
                  <a:txBody>
                    <a:bodyPr/>
                    <a:lstStyle/>
                    <a:p>
                      <a:pPr>
                        <a:lnSpc>
                          <a:spcPts val="125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  <a:tabLst>
                          <a:tab pos="-180340" algn="l"/>
                        </a:tabLst>
                      </a:pPr>
                      <a:r>
                        <a:rPr lang="en-US" sz="900">
                          <a:latin typeface="Arial"/>
                          <a:ea typeface="Times New Roman"/>
                          <a:cs typeface="Arial"/>
                        </a:rPr>
                        <a:t>Garmser</a:t>
                      </a:r>
                      <a:endParaRPr lang="en-GB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  <a:tabLst>
                          <a:tab pos="-180340" algn="l"/>
                        </a:tabLst>
                      </a:pPr>
                      <a:r>
                        <a:rPr lang="en-US" sz="900">
                          <a:latin typeface="Arial"/>
                          <a:ea typeface="Times New Roman"/>
                          <a:cs typeface="Arial"/>
                        </a:rPr>
                        <a:t>99,172</a:t>
                      </a:r>
                      <a:endParaRPr lang="en-GB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  <a:tabLst>
                          <a:tab pos="-180340" algn="l"/>
                        </a:tabLst>
                      </a:pPr>
                      <a:r>
                        <a:rPr lang="en-US" sz="900">
                          <a:latin typeface="Arial"/>
                          <a:ea typeface="Times New Roman"/>
                          <a:cs typeface="Arial"/>
                        </a:rPr>
                        <a:t>8%</a:t>
                      </a:r>
                      <a:endParaRPr lang="en-GB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  <a:tabLst>
                          <a:tab pos="-180340" algn="l"/>
                        </a:tabLst>
                      </a:pPr>
                      <a:r>
                        <a:rPr lang="en-US" sz="900">
                          <a:latin typeface="Arial"/>
                          <a:ea typeface="Times New Roman"/>
                          <a:cs typeface="Arial"/>
                        </a:rPr>
                        <a:t>9,917</a:t>
                      </a:r>
                      <a:endParaRPr lang="en-GB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  <a:tabLst>
                          <a:tab pos="-180340" algn="l"/>
                        </a:tabLst>
                      </a:pPr>
                      <a:r>
                        <a:rPr lang="en-US" sz="900">
                          <a:latin typeface="Arial"/>
                          <a:ea typeface="Times New Roman"/>
                          <a:cs typeface="Arial"/>
                        </a:rPr>
                        <a:t>370</a:t>
                      </a:r>
                      <a:endParaRPr lang="en-GB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  <a:tabLst>
                          <a:tab pos="-180340" algn="l"/>
                        </a:tabLst>
                      </a:pPr>
                      <a:r>
                        <a:rPr lang="en-US" sz="900">
                          <a:latin typeface="Arial"/>
                          <a:ea typeface="Times New Roman"/>
                          <a:cs typeface="Arial"/>
                        </a:rPr>
                        <a:t>+/- 5</a:t>
                      </a:r>
                      <a:endParaRPr lang="en-GB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745">
                <a:tc>
                  <a:txBody>
                    <a:bodyPr/>
                    <a:lstStyle/>
                    <a:p>
                      <a:pPr>
                        <a:lnSpc>
                          <a:spcPts val="125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  <a:tabLst>
                          <a:tab pos="-180340" algn="l"/>
                        </a:tabLst>
                      </a:pPr>
                      <a:r>
                        <a:rPr lang="en-US" sz="900">
                          <a:latin typeface="Arial"/>
                          <a:ea typeface="Times New Roman"/>
                          <a:cs typeface="Arial"/>
                        </a:rPr>
                        <a:t>Sangin</a:t>
                      </a:r>
                      <a:endParaRPr lang="en-GB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  <a:tabLst>
                          <a:tab pos="-180340" algn="l"/>
                        </a:tabLst>
                      </a:pPr>
                      <a:r>
                        <a:rPr lang="en-US" sz="900">
                          <a:latin typeface="Arial"/>
                          <a:ea typeface="Times New Roman"/>
                          <a:cs typeface="Arial"/>
                        </a:rPr>
                        <a:t>60,324</a:t>
                      </a:r>
                      <a:endParaRPr lang="en-GB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  <a:tabLst>
                          <a:tab pos="-180340" algn="l"/>
                        </a:tabLst>
                      </a:pPr>
                      <a:r>
                        <a:rPr lang="en-US" sz="900">
                          <a:latin typeface="Arial"/>
                          <a:ea typeface="Times New Roman"/>
                          <a:cs typeface="Arial"/>
                        </a:rPr>
                        <a:t>5%</a:t>
                      </a:r>
                      <a:endParaRPr lang="en-GB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  <a:tabLst>
                          <a:tab pos="-180340" algn="l"/>
                        </a:tabLst>
                      </a:pPr>
                      <a:r>
                        <a:rPr lang="en-US" sz="900">
                          <a:latin typeface="Arial"/>
                          <a:ea typeface="Times New Roman"/>
                          <a:cs typeface="Arial"/>
                        </a:rPr>
                        <a:t>6,032</a:t>
                      </a:r>
                      <a:endParaRPr lang="en-GB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  <a:tabLst>
                          <a:tab pos="-180340" algn="l"/>
                        </a:tabLst>
                      </a:pPr>
                      <a:r>
                        <a:rPr lang="en-US" sz="900">
                          <a:latin typeface="Arial"/>
                          <a:ea typeface="Times New Roman"/>
                          <a:cs typeface="Arial"/>
                        </a:rPr>
                        <a:t>361</a:t>
                      </a:r>
                      <a:endParaRPr lang="en-GB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  <a:tabLst>
                          <a:tab pos="-180340" algn="l"/>
                        </a:tabLst>
                      </a:pPr>
                      <a:r>
                        <a:rPr lang="en-US" sz="900">
                          <a:latin typeface="Arial"/>
                          <a:ea typeface="Times New Roman"/>
                          <a:cs typeface="Arial"/>
                        </a:rPr>
                        <a:t>+/- 5</a:t>
                      </a:r>
                      <a:endParaRPr lang="en-GB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745">
                <a:tc>
                  <a:txBody>
                    <a:bodyPr/>
                    <a:lstStyle/>
                    <a:p>
                      <a:pPr>
                        <a:lnSpc>
                          <a:spcPts val="125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  <a:tabLst>
                          <a:tab pos="-180340" algn="l"/>
                        </a:tabLst>
                      </a:pPr>
                      <a:r>
                        <a:rPr lang="en-US" sz="900">
                          <a:latin typeface="Arial"/>
                          <a:ea typeface="Times New Roman"/>
                          <a:cs typeface="Arial"/>
                        </a:rPr>
                        <a:t>Reg (Khanshin)</a:t>
                      </a:r>
                      <a:endParaRPr lang="en-GB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  <a:tabLst>
                          <a:tab pos="-180340" algn="l"/>
                        </a:tabLst>
                      </a:pPr>
                      <a:r>
                        <a:rPr lang="en-US" sz="900">
                          <a:latin typeface="Arial"/>
                          <a:ea typeface="Times New Roman"/>
                          <a:cs typeface="Arial"/>
                        </a:rPr>
                        <a:t>16,175</a:t>
                      </a:r>
                      <a:endParaRPr lang="en-GB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  <a:tabLst>
                          <a:tab pos="-180340" algn="l"/>
                        </a:tabLst>
                      </a:pPr>
                      <a:r>
                        <a:rPr lang="en-US" sz="900">
                          <a:latin typeface="Arial"/>
                          <a:ea typeface="Times New Roman"/>
                          <a:cs typeface="Arial"/>
                        </a:rPr>
                        <a:t>1%</a:t>
                      </a:r>
                      <a:endParaRPr lang="en-GB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  <a:tabLst>
                          <a:tab pos="-180340" algn="l"/>
                        </a:tabLst>
                      </a:pPr>
                      <a:r>
                        <a:rPr lang="en-US" sz="900">
                          <a:latin typeface="Arial"/>
                          <a:ea typeface="Times New Roman"/>
                          <a:cs typeface="Arial"/>
                        </a:rPr>
                        <a:t>1,618</a:t>
                      </a:r>
                      <a:endParaRPr lang="en-GB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  <a:tabLst>
                          <a:tab pos="-180340" algn="l"/>
                        </a:tabLst>
                      </a:pPr>
                      <a:r>
                        <a:rPr lang="en-US" sz="900">
                          <a:latin typeface="Arial"/>
                          <a:ea typeface="Times New Roman"/>
                          <a:cs typeface="Arial"/>
                        </a:rPr>
                        <a:t>311</a:t>
                      </a:r>
                      <a:endParaRPr lang="en-GB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  <a:tabLst>
                          <a:tab pos="-180340" algn="l"/>
                        </a:tabLst>
                      </a:pPr>
                      <a:r>
                        <a:rPr lang="en-US" sz="900">
                          <a:latin typeface="Arial"/>
                          <a:ea typeface="Times New Roman"/>
                          <a:cs typeface="Arial"/>
                        </a:rPr>
                        <a:t>+/- 5</a:t>
                      </a:r>
                      <a:endParaRPr lang="en-GB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745">
                <a:tc>
                  <a:txBody>
                    <a:bodyPr/>
                    <a:lstStyle/>
                    <a:p>
                      <a:pPr>
                        <a:lnSpc>
                          <a:spcPts val="125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  <a:tabLst>
                          <a:tab pos="-180340" algn="l"/>
                        </a:tabLst>
                      </a:pPr>
                      <a:r>
                        <a:rPr lang="en-US" sz="900">
                          <a:latin typeface="Arial"/>
                          <a:ea typeface="Times New Roman"/>
                          <a:cs typeface="Arial"/>
                        </a:rPr>
                        <a:t>Nad Ali (Marjah)</a:t>
                      </a:r>
                      <a:endParaRPr lang="en-GB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  <a:tabLst>
                          <a:tab pos="-180340" algn="l"/>
                        </a:tabLst>
                      </a:pPr>
                      <a:r>
                        <a:rPr lang="en-US" sz="900">
                          <a:latin typeface="Arial"/>
                          <a:ea typeface="Times New Roman"/>
                          <a:cs typeface="Arial"/>
                        </a:rPr>
                        <a:t>108,662</a:t>
                      </a:r>
                      <a:endParaRPr lang="en-GB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  <a:tabLst>
                          <a:tab pos="-180340" algn="l"/>
                        </a:tabLst>
                      </a:pPr>
                      <a:r>
                        <a:rPr lang="en-US" sz="900">
                          <a:latin typeface="Arial"/>
                          <a:ea typeface="Times New Roman"/>
                          <a:cs typeface="Arial"/>
                        </a:rPr>
                        <a:t>9%</a:t>
                      </a:r>
                      <a:endParaRPr lang="en-GB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  <a:tabLst>
                          <a:tab pos="-180340" algn="l"/>
                        </a:tabLst>
                      </a:pPr>
                      <a:r>
                        <a:rPr lang="en-US" sz="900">
                          <a:latin typeface="Arial"/>
                          <a:ea typeface="Times New Roman"/>
                          <a:cs typeface="Arial"/>
                        </a:rPr>
                        <a:t>10,866</a:t>
                      </a:r>
                      <a:endParaRPr lang="en-GB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  <a:tabLst>
                          <a:tab pos="-180340" algn="l"/>
                        </a:tabLst>
                      </a:pPr>
                      <a:r>
                        <a:rPr lang="en-US" sz="900">
                          <a:latin typeface="Arial"/>
                          <a:ea typeface="Times New Roman"/>
                          <a:cs typeface="Arial"/>
                        </a:rPr>
                        <a:t>371</a:t>
                      </a:r>
                      <a:endParaRPr lang="en-GB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  <a:tabLst>
                          <a:tab pos="-180340" algn="l"/>
                        </a:tabLst>
                      </a:pPr>
                      <a:r>
                        <a:rPr lang="en-US" sz="900">
                          <a:latin typeface="Arial"/>
                          <a:ea typeface="Times New Roman"/>
                          <a:cs typeface="Arial"/>
                        </a:rPr>
                        <a:t>+/- 5</a:t>
                      </a:r>
                      <a:endParaRPr lang="en-GB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745">
                <a:tc>
                  <a:txBody>
                    <a:bodyPr/>
                    <a:lstStyle/>
                    <a:p>
                      <a:pPr>
                        <a:lnSpc>
                          <a:spcPts val="125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  <a:tabLst>
                          <a:tab pos="-180340" algn="l"/>
                        </a:tabLst>
                      </a:pPr>
                      <a:r>
                        <a:rPr lang="en-US" sz="900">
                          <a:latin typeface="Arial"/>
                          <a:ea typeface="Times New Roman"/>
                          <a:cs typeface="Arial"/>
                        </a:rPr>
                        <a:t>Kajaki</a:t>
                      </a:r>
                      <a:endParaRPr lang="en-GB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  <a:tabLst>
                          <a:tab pos="-180340" algn="l"/>
                        </a:tabLst>
                      </a:pPr>
                      <a:r>
                        <a:rPr lang="en-US" sz="900">
                          <a:latin typeface="Arial"/>
                          <a:ea typeface="Times New Roman"/>
                          <a:cs typeface="Arial"/>
                        </a:rPr>
                        <a:t>113,228</a:t>
                      </a:r>
                      <a:endParaRPr lang="en-GB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  <a:tabLst>
                          <a:tab pos="-180340" algn="l"/>
                        </a:tabLst>
                      </a:pPr>
                      <a:r>
                        <a:rPr lang="en-US" sz="900">
                          <a:latin typeface="Arial"/>
                          <a:ea typeface="Times New Roman"/>
                          <a:cs typeface="Arial"/>
                        </a:rPr>
                        <a:t>9%</a:t>
                      </a:r>
                      <a:endParaRPr lang="en-GB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  <a:tabLst>
                          <a:tab pos="-180340" algn="l"/>
                        </a:tabLst>
                      </a:pPr>
                      <a:r>
                        <a:rPr lang="en-US" sz="900">
                          <a:latin typeface="Arial"/>
                          <a:ea typeface="Times New Roman"/>
                          <a:cs typeface="Arial"/>
                        </a:rPr>
                        <a:t>11,323</a:t>
                      </a:r>
                      <a:endParaRPr lang="en-GB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  <a:tabLst>
                          <a:tab pos="-180340" algn="l"/>
                        </a:tabLst>
                      </a:pPr>
                      <a:r>
                        <a:rPr lang="en-US" sz="900">
                          <a:latin typeface="Arial"/>
                          <a:ea typeface="Times New Roman"/>
                          <a:cs typeface="Arial"/>
                        </a:rPr>
                        <a:t>372</a:t>
                      </a:r>
                      <a:endParaRPr lang="en-GB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  <a:tabLst>
                          <a:tab pos="-180340" algn="l"/>
                        </a:tabLst>
                      </a:pPr>
                      <a:r>
                        <a:rPr lang="en-US" sz="900">
                          <a:latin typeface="Arial"/>
                          <a:ea typeface="Times New Roman"/>
                          <a:cs typeface="Arial"/>
                        </a:rPr>
                        <a:t>+/- 5</a:t>
                      </a:r>
                      <a:endParaRPr lang="en-GB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176"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  <a:tabLst>
                          <a:tab pos="-180340" algn="l"/>
                        </a:tabLst>
                      </a:pPr>
                      <a:r>
                        <a:rPr lang="en-GB" sz="900">
                          <a:latin typeface="Arial"/>
                          <a:ea typeface="Times New Roman"/>
                          <a:cs typeface="Arial"/>
                        </a:rPr>
                        <a:t>TOTAL</a:t>
                      </a:r>
                      <a:endParaRPr lang="en-GB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  <a:tabLst>
                          <a:tab pos="-180340" algn="l"/>
                        </a:tabLst>
                      </a:pPr>
                      <a:r>
                        <a:rPr lang="en-US" sz="900" b="1">
                          <a:latin typeface="Arial"/>
                          <a:ea typeface="Times New Roman"/>
                          <a:cs typeface="Arial"/>
                        </a:rPr>
                        <a:t>1,066,610</a:t>
                      </a:r>
                      <a:endParaRPr lang="en-GB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  <a:tabLst>
                          <a:tab pos="-180340" algn="l"/>
                        </a:tabLst>
                      </a:pPr>
                      <a:r>
                        <a:rPr lang="en-US" sz="900" b="1">
                          <a:latin typeface="Arial"/>
                          <a:ea typeface="Times New Roman"/>
                          <a:cs typeface="Arial"/>
                        </a:rPr>
                        <a:t>88%</a:t>
                      </a:r>
                      <a:endParaRPr lang="en-GB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  <a:tabLst>
                          <a:tab pos="-180340" algn="l"/>
                        </a:tabLst>
                      </a:pPr>
                      <a:r>
                        <a:rPr lang="en-US" sz="900" b="1">
                          <a:latin typeface="Arial"/>
                          <a:ea typeface="Times New Roman"/>
                          <a:cs typeface="Arial"/>
                        </a:rPr>
                        <a:t>106,661</a:t>
                      </a:r>
                      <a:endParaRPr lang="en-GB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  <a:tabLst>
                          <a:tab pos="-180340" algn="l"/>
                        </a:tabLst>
                      </a:pPr>
                      <a:r>
                        <a:rPr lang="en-US" sz="900" b="1">
                          <a:latin typeface="Arial"/>
                          <a:ea typeface="Times New Roman"/>
                          <a:cs typeface="Arial"/>
                        </a:rPr>
                        <a:t>4,011</a:t>
                      </a:r>
                      <a:endParaRPr lang="en-GB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385"/>
                        </a:spcBef>
                        <a:spcAft>
                          <a:spcPts val="0"/>
                        </a:spcAft>
                        <a:tabLst>
                          <a:tab pos="-180340" algn="l"/>
                        </a:tabLst>
                      </a:pPr>
                      <a:r>
                        <a:rPr lang="en-US" sz="900" dirty="0">
                          <a:latin typeface="Arial"/>
                          <a:ea typeface="Times New Roman"/>
                          <a:cs typeface="Arial"/>
                        </a:rPr>
                        <a:t>+/- 1.5</a:t>
                      </a:r>
                      <a:endParaRPr lang="en-GB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28596" y="452542"/>
            <a:ext cx="8231188" cy="987425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3 - </a:t>
            </a:r>
            <a:r>
              <a:rPr lang="en-GB" sz="3600" b="1" dirty="0" smtClean="0"/>
              <a:t>HMEP: a cutting-edge M&amp;E solution</a:t>
            </a:r>
            <a:endParaRPr lang="en-AU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909291"/>
            <a:ext cx="8231188" cy="3463925"/>
          </a:xfrm>
        </p:spPr>
        <p:txBody>
          <a:bodyPr/>
          <a:lstStyle/>
          <a:p>
            <a:pPr marL="0" indent="0" eaLnBrk="1" hangingPunct="1">
              <a:buClrTx/>
              <a:buNone/>
              <a:defRPr/>
            </a:pPr>
            <a:r>
              <a:rPr lang="en-GB" sz="2000" b="1" dirty="0" smtClean="0"/>
              <a:t>Longitudinal Approach</a:t>
            </a:r>
            <a:r>
              <a:rPr lang="en-GB" sz="2000" dirty="0" smtClean="0"/>
              <a:t> </a:t>
            </a:r>
            <a:r>
              <a:rPr lang="en-GB" sz="2000" b="1" dirty="0" smtClean="0"/>
              <a:t>Providing Confidence in Time-Series Analysis:</a:t>
            </a:r>
          </a:p>
          <a:p>
            <a:pPr marL="457200" indent="-457200" eaLnBrk="1" hangingPunct="1">
              <a:buClrTx/>
              <a:defRPr/>
            </a:pPr>
            <a:r>
              <a:rPr lang="en-GB" sz="2000" dirty="0" smtClean="0"/>
              <a:t>Essential to ensure:</a:t>
            </a:r>
          </a:p>
          <a:p>
            <a:pPr marL="857250" lvl="1" indent="-457200" eaLnBrk="1" hangingPunct="1">
              <a:buFont typeface="Arial" pitchFamily="34" charset="0"/>
              <a:buChar char="•"/>
              <a:defRPr/>
            </a:pPr>
            <a:r>
              <a:rPr lang="en-GB" sz="1600" dirty="0" smtClean="0"/>
              <a:t>Consistent sampling point selection method</a:t>
            </a:r>
          </a:p>
          <a:p>
            <a:pPr marL="857250" lvl="1" indent="-457200" eaLnBrk="1" hangingPunct="1">
              <a:buFont typeface="Arial" pitchFamily="34" charset="0"/>
              <a:buChar char="•"/>
              <a:defRPr/>
            </a:pPr>
            <a:r>
              <a:rPr lang="en-GB" sz="1600" dirty="0" smtClean="0"/>
              <a:t>Continuity in the questionnaire rolled out each quarter</a:t>
            </a:r>
          </a:p>
          <a:p>
            <a:pPr marL="457200" indent="-457200" eaLnBrk="1" hangingPunct="1">
              <a:defRPr/>
            </a:pPr>
            <a:r>
              <a:rPr lang="en-GB" sz="2000" dirty="0" smtClean="0"/>
              <a:t>Building a panel proved impossible in Helmand</a:t>
            </a:r>
          </a:p>
          <a:p>
            <a:pPr marL="457200" indent="-457200" eaLnBrk="1" hangingPunct="1">
              <a:buNone/>
              <a:defRPr/>
            </a:pPr>
            <a:endParaRPr lang="en-GB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28596" y="452542"/>
            <a:ext cx="8231188" cy="987425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3 - </a:t>
            </a:r>
            <a:r>
              <a:rPr lang="en-GB" sz="3600" b="1" dirty="0" smtClean="0"/>
              <a:t>HMEP: a cutting-edge M&amp;E solution</a:t>
            </a:r>
            <a:endParaRPr lang="en-AU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909291"/>
            <a:ext cx="8231188" cy="3463925"/>
          </a:xfrm>
        </p:spPr>
        <p:txBody>
          <a:bodyPr/>
          <a:lstStyle/>
          <a:p>
            <a:pPr marL="0" indent="0" eaLnBrk="1" hangingPunct="1">
              <a:buClrTx/>
              <a:buNone/>
              <a:defRPr/>
            </a:pPr>
            <a:r>
              <a:rPr lang="en-GB" sz="2000" b="1" dirty="0" smtClean="0"/>
              <a:t>A Combined Quantitative and Qualitative Research</a:t>
            </a:r>
            <a:r>
              <a:rPr lang="en-GB" sz="2000" dirty="0" smtClean="0"/>
              <a:t> </a:t>
            </a:r>
            <a:r>
              <a:rPr lang="en-US" sz="2000" dirty="0" smtClean="0">
                <a:solidFill>
                  <a:schemeClr val="accent4"/>
                </a:solidFill>
                <a:cs typeface="+mn-cs"/>
              </a:rPr>
              <a:t>:</a:t>
            </a:r>
          </a:p>
          <a:p>
            <a:pPr marL="457200" indent="-457200" eaLnBrk="1" hangingPunct="1">
              <a:buClrTx/>
              <a:buNone/>
              <a:defRPr/>
            </a:pPr>
            <a:endParaRPr lang="en-US" sz="2000" dirty="0" smtClean="0">
              <a:solidFill>
                <a:schemeClr val="accent4"/>
              </a:solidFill>
              <a:cs typeface="+mn-cs"/>
            </a:endParaRPr>
          </a:p>
          <a:p>
            <a:pPr marL="457200" indent="-457200" eaLnBrk="1" hangingPunct="1">
              <a:buClrTx/>
              <a:defRPr/>
            </a:pPr>
            <a:r>
              <a:rPr lang="en-GB" sz="2000" dirty="0" smtClean="0"/>
              <a:t>Qualitative research to complement </a:t>
            </a:r>
            <a:r>
              <a:rPr lang="en-GB" sz="2000" dirty="0" smtClean="0"/>
              <a:t>quantitative </a:t>
            </a:r>
            <a:r>
              <a:rPr lang="en-GB" sz="2000" dirty="0" smtClean="0"/>
              <a:t>findings </a:t>
            </a:r>
          </a:p>
          <a:p>
            <a:pPr marL="457200" indent="-457200" eaLnBrk="1" hangingPunct="1">
              <a:defRPr/>
            </a:pPr>
            <a:r>
              <a:rPr lang="en-GB" sz="2000" dirty="0" smtClean="0"/>
              <a:t>Capture views of women</a:t>
            </a:r>
          </a:p>
          <a:p>
            <a:pPr marL="457200" indent="-457200" eaLnBrk="1" hangingPunct="1">
              <a:defRPr/>
            </a:pPr>
            <a:r>
              <a:rPr lang="en-GB" sz="2000" dirty="0" smtClean="0"/>
              <a:t>Explore the most puzzling trends resulting from the quantitative research</a:t>
            </a:r>
          </a:p>
          <a:p>
            <a:pPr marL="457200" indent="-457200" eaLnBrk="1" hangingPunct="1">
              <a:defRPr/>
            </a:pPr>
            <a:r>
              <a:rPr lang="en-GB" sz="2000" dirty="0" smtClean="0"/>
              <a:t>Provide a more in-depth understanding of the ‘story’ and causal factors behind some of the less straightforward trends in perceptions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28596" y="452542"/>
            <a:ext cx="8231188" cy="987425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3 - </a:t>
            </a:r>
            <a:r>
              <a:rPr lang="en-GB" sz="3600" b="1" dirty="0" smtClean="0"/>
              <a:t>HMEP: a cutting-edge M&amp;E solution</a:t>
            </a:r>
            <a:endParaRPr lang="en-AU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765275"/>
            <a:ext cx="8231188" cy="3463925"/>
          </a:xfrm>
        </p:spPr>
        <p:txBody>
          <a:bodyPr/>
          <a:lstStyle/>
          <a:p>
            <a:pPr marL="457200" indent="-457200" eaLnBrk="1" hangingPunct="1">
              <a:buClrTx/>
              <a:buNone/>
              <a:defRPr/>
            </a:pPr>
            <a:endParaRPr lang="en-GB" sz="2000" dirty="0" smtClean="0"/>
          </a:p>
          <a:p>
            <a:pPr marL="457200" indent="-457200" eaLnBrk="1" hangingPunct="1">
              <a:buClrTx/>
              <a:buNone/>
              <a:defRPr/>
            </a:pPr>
            <a:endParaRPr lang="en-GB" sz="2000" dirty="0" smtClean="0"/>
          </a:p>
          <a:p>
            <a:pPr marL="457200" indent="-457200" eaLnBrk="1" hangingPunct="1">
              <a:buClrTx/>
              <a:buNone/>
              <a:defRPr/>
            </a:pPr>
            <a:r>
              <a:rPr lang="en-GB" sz="2000" b="1" dirty="0" smtClean="0"/>
              <a:t>Analytical thinking and theory of change</a:t>
            </a:r>
            <a:endParaRPr lang="en-US" sz="2000" b="1" dirty="0" smtClean="0">
              <a:solidFill>
                <a:schemeClr val="accent4"/>
              </a:solidFill>
              <a:cs typeface="+mn-cs"/>
            </a:endParaRPr>
          </a:p>
          <a:p>
            <a:pPr marL="457200" indent="-457200" eaLnBrk="1" hangingPunct="1">
              <a:buClrTx/>
              <a:buNone/>
              <a:defRPr/>
            </a:pPr>
            <a:endParaRPr lang="en-US" sz="2000" dirty="0" smtClean="0">
              <a:solidFill>
                <a:schemeClr val="accent4"/>
              </a:solidFill>
              <a:cs typeface="+mn-cs"/>
            </a:endParaRPr>
          </a:p>
          <a:p>
            <a:pPr marL="457200" indent="-457200" eaLnBrk="1" hangingPunct="1">
              <a:buClrTx/>
              <a:defRPr/>
            </a:pPr>
            <a:endParaRPr lang="en-US" sz="2000" dirty="0" smtClean="0">
              <a:solidFill>
                <a:schemeClr val="accent4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28596" y="452542"/>
            <a:ext cx="8231188" cy="987425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3 - </a:t>
            </a:r>
            <a:r>
              <a:rPr lang="en-GB" sz="3600" b="1" dirty="0" smtClean="0"/>
              <a:t>HMEP: a cutting-edge M&amp;E solution</a:t>
            </a:r>
            <a:endParaRPr lang="en-AU" b="1" dirty="0" smtClean="0"/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 l="3656" r="7731"/>
          <a:stretch>
            <a:fillRect/>
          </a:stretch>
        </p:blipFill>
        <p:spPr bwMode="auto">
          <a:xfrm>
            <a:off x="1475656" y="908720"/>
            <a:ext cx="684076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AutoShape 4"/>
          <p:cNvSpPr>
            <a:spLocks noChangeArrowheads="1"/>
          </p:cNvSpPr>
          <p:nvPr/>
        </p:nvSpPr>
        <p:spPr bwMode="auto">
          <a:xfrm>
            <a:off x="6300192" y="2708920"/>
            <a:ext cx="504056" cy="371475"/>
          </a:xfrm>
          <a:prstGeom prst="leftRightArrow">
            <a:avLst>
              <a:gd name="adj1" fmla="val 50000"/>
              <a:gd name="adj2" fmla="val 20000"/>
            </a:avLst>
          </a:prstGeom>
          <a:gradFill rotWithShape="0">
            <a:gsLst>
              <a:gs pos="0">
                <a:srgbClr val="4BACC6"/>
              </a:gs>
              <a:gs pos="100000">
                <a:srgbClr val="205867"/>
              </a:gs>
            </a:gsLst>
            <a:lin ang="2700000" scaled="1"/>
          </a:gradFill>
          <a:ln w="12700">
            <a:solidFill>
              <a:srgbClr val="F2F2F2"/>
            </a:solidFill>
            <a:miter lim="800000"/>
            <a:headEnd/>
            <a:tailEnd/>
          </a:ln>
          <a:effectLst>
            <a:outerShdw sy="50000" kx="-2453608" rotWithShape="0">
              <a:srgbClr val="B6DDE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2987824" y="2708920"/>
            <a:ext cx="504056" cy="371475"/>
          </a:xfrm>
          <a:prstGeom prst="leftRightArrow">
            <a:avLst>
              <a:gd name="adj1" fmla="val 50000"/>
              <a:gd name="adj2" fmla="val 20000"/>
            </a:avLst>
          </a:prstGeom>
          <a:gradFill rotWithShape="0">
            <a:gsLst>
              <a:gs pos="0">
                <a:srgbClr val="4BACC6"/>
              </a:gs>
              <a:gs pos="100000">
                <a:srgbClr val="205867"/>
              </a:gs>
            </a:gsLst>
            <a:lin ang="2700000" scaled="1"/>
          </a:gradFill>
          <a:ln w="12700">
            <a:solidFill>
              <a:srgbClr val="F2F2F2"/>
            </a:solidFill>
            <a:miter lim="800000"/>
            <a:headEnd/>
            <a:tailEnd/>
          </a:ln>
          <a:effectLst>
            <a:outerShdw sy="50000" kx="-2453608" rotWithShape="0">
              <a:srgbClr val="B6DDE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4644008" y="2708920"/>
            <a:ext cx="504056" cy="371475"/>
          </a:xfrm>
          <a:prstGeom prst="leftRightArrow">
            <a:avLst>
              <a:gd name="adj1" fmla="val 50000"/>
              <a:gd name="adj2" fmla="val 20000"/>
            </a:avLst>
          </a:prstGeom>
          <a:gradFill rotWithShape="0">
            <a:gsLst>
              <a:gs pos="0">
                <a:srgbClr val="4BACC6"/>
              </a:gs>
              <a:gs pos="100000">
                <a:srgbClr val="205867"/>
              </a:gs>
            </a:gsLst>
            <a:lin ang="2700000" scaled="1"/>
          </a:gradFill>
          <a:ln w="12700">
            <a:solidFill>
              <a:srgbClr val="F2F2F2"/>
            </a:solidFill>
            <a:miter lim="800000"/>
            <a:headEnd/>
            <a:tailEnd/>
          </a:ln>
          <a:effectLst>
            <a:outerShdw sy="50000" kx="-2453608" rotWithShape="0">
              <a:srgbClr val="B6DDE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28596" y="452542"/>
            <a:ext cx="8231188" cy="987425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3 - </a:t>
            </a:r>
            <a:r>
              <a:rPr lang="en-GB" sz="3600" b="1" dirty="0" smtClean="0"/>
              <a:t>HMEP: a cutting-edge M&amp;E solution</a:t>
            </a:r>
            <a:endParaRPr lang="en-AU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31188" cy="3463925"/>
          </a:xfrm>
        </p:spPr>
        <p:txBody>
          <a:bodyPr/>
          <a:lstStyle/>
          <a:p>
            <a:pPr marL="457200" indent="-457200" eaLnBrk="1" hangingPunct="1">
              <a:buClrTx/>
              <a:buNone/>
              <a:defRPr/>
            </a:pPr>
            <a:endParaRPr lang="en-GB" sz="2000" dirty="0" smtClean="0"/>
          </a:p>
          <a:p>
            <a:pPr marL="457200" indent="-457200" eaLnBrk="1" hangingPunct="1">
              <a:buClrTx/>
              <a:buNone/>
              <a:defRPr/>
            </a:pPr>
            <a:endParaRPr lang="en-GB" sz="2000" dirty="0" smtClean="0"/>
          </a:p>
          <a:p>
            <a:pPr marL="457200" indent="-457200" eaLnBrk="1" hangingPunct="1">
              <a:buClrTx/>
              <a:buNone/>
              <a:defRPr/>
            </a:pPr>
            <a:endParaRPr lang="en-GB" sz="2000" dirty="0" smtClean="0"/>
          </a:p>
          <a:p>
            <a:pPr marL="457200" indent="-457200" eaLnBrk="1" hangingPunct="1">
              <a:buClrTx/>
              <a:buNone/>
              <a:defRPr/>
            </a:pPr>
            <a:r>
              <a:rPr lang="en-GB" sz="2000" b="1" dirty="0" smtClean="0"/>
              <a:t>Presentational Features</a:t>
            </a:r>
            <a:endParaRPr lang="en-US" sz="2000" b="1" dirty="0" smtClean="0">
              <a:solidFill>
                <a:schemeClr val="accent4"/>
              </a:solidFill>
              <a:cs typeface="+mn-cs"/>
            </a:endParaRPr>
          </a:p>
          <a:p>
            <a:pPr marL="457200" indent="-457200" eaLnBrk="1" hangingPunct="1">
              <a:buClrTx/>
              <a:buNone/>
              <a:defRPr/>
            </a:pPr>
            <a:endParaRPr lang="en-US" sz="2000" dirty="0" smtClean="0">
              <a:solidFill>
                <a:schemeClr val="accent4"/>
              </a:solidFill>
              <a:cs typeface="+mn-cs"/>
            </a:endParaRPr>
          </a:p>
          <a:p>
            <a:pPr marL="457200" indent="-457200" eaLnBrk="1" hangingPunct="1">
              <a:buClrTx/>
              <a:defRPr/>
            </a:pPr>
            <a:endParaRPr lang="en-US" sz="2000" dirty="0" smtClean="0">
              <a:solidFill>
                <a:schemeClr val="accent4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28596" y="452542"/>
            <a:ext cx="8231188" cy="987425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3 - </a:t>
            </a:r>
            <a:r>
              <a:rPr lang="en-GB" sz="3600" b="1" dirty="0" smtClean="0"/>
              <a:t>HMEP: a cutting-edge M&amp;E solution</a:t>
            </a:r>
            <a:endParaRPr lang="en-AU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8231188" cy="3463925"/>
          </a:xfrm>
        </p:spPr>
        <p:txBody>
          <a:bodyPr/>
          <a:lstStyle/>
          <a:p>
            <a:pPr marL="457200" indent="-457200" eaLnBrk="1" hangingPunct="1">
              <a:buClrTx/>
              <a:buNone/>
              <a:defRPr/>
            </a:pPr>
            <a:r>
              <a:rPr lang="en-GB" sz="2000" dirty="0" smtClean="0"/>
              <a:t>Database &amp; Website</a:t>
            </a:r>
            <a:r>
              <a:rPr lang="en-US" sz="2000" dirty="0" smtClean="0">
                <a:solidFill>
                  <a:schemeClr val="accent4"/>
                </a:solidFill>
                <a:cs typeface="+mn-cs"/>
              </a:rPr>
              <a:t>:</a:t>
            </a:r>
          </a:p>
          <a:p>
            <a:pPr marL="457200" indent="-457200" eaLnBrk="1" hangingPunct="1">
              <a:buClrTx/>
              <a:buNone/>
              <a:defRPr/>
            </a:pPr>
            <a:endParaRPr lang="en-US" sz="2000" dirty="0" smtClean="0">
              <a:solidFill>
                <a:schemeClr val="accent4"/>
              </a:solidFill>
              <a:cs typeface="+mn-cs"/>
            </a:endParaRPr>
          </a:p>
          <a:p>
            <a:pPr marL="457200" indent="-457200" eaLnBrk="1" hangingPunct="1">
              <a:buClrTx/>
              <a:defRPr/>
            </a:pPr>
            <a:endParaRPr lang="en-US" sz="2000" dirty="0" smtClean="0">
              <a:solidFill>
                <a:schemeClr val="accent4"/>
              </a:solidFill>
              <a:cs typeface="+mn-cs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 l="30745" t="14362" r="31531" b="7713"/>
          <a:stretch>
            <a:fillRect/>
          </a:stretch>
        </p:blipFill>
        <p:spPr bwMode="auto">
          <a:xfrm>
            <a:off x="4355976" y="980728"/>
            <a:ext cx="338437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/>
          <a:srcRect l="50355"/>
          <a:stretch>
            <a:fillRect/>
          </a:stretch>
        </p:blipFill>
        <p:spPr bwMode="auto">
          <a:xfrm>
            <a:off x="467544" y="1916832"/>
            <a:ext cx="3096344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28596" y="452542"/>
            <a:ext cx="8231188" cy="987425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Contents</a:t>
            </a:r>
            <a:r>
              <a:rPr lang="en-US" dirty="0" smtClean="0"/>
              <a:t/>
            </a:r>
            <a:br>
              <a:rPr lang="en-US" dirty="0" smtClean="0"/>
            </a:br>
            <a:endParaRPr lang="en-AU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465273"/>
            <a:ext cx="8231188" cy="3463925"/>
          </a:xfrm>
        </p:spPr>
        <p:txBody>
          <a:bodyPr/>
          <a:lstStyle/>
          <a:p>
            <a:pPr marL="457200" indent="-457200" eaLnBrk="1" hangingPunct="1">
              <a:buClrTx/>
              <a:buAutoNum type="arabicPeriod"/>
              <a:defRPr/>
            </a:pPr>
            <a:r>
              <a:rPr lang="en-GB" sz="2000" dirty="0" smtClean="0"/>
              <a:t>Introduction </a:t>
            </a:r>
          </a:p>
          <a:p>
            <a:pPr marL="457200" indent="-457200" eaLnBrk="1" hangingPunct="1">
              <a:buClrTx/>
              <a:buAutoNum type="arabicPeriod"/>
              <a:defRPr/>
            </a:pPr>
            <a:r>
              <a:rPr lang="en-GB" sz="2000" dirty="0" smtClean="0"/>
              <a:t>Challenges to evaluation in the Helmand context</a:t>
            </a:r>
          </a:p>
          <a:p>
            <a:pPr marL="457200" indent="-457200" eaLnBrk="1" hangingPunct="1">
              <a:buClrTx/>
              <a:buAutoNum type="arabicPeriod"/>
              <a:defRPr/>
            </a:pPr>
            <a:r>
              <a:rPr lang="en-GB" sz="2000" dirty="0" smtClean="0"/>
              <a:t>HMEP: a cutting-edge M&amp;E solution</a:t>
            </a:r>
          </a:p>
          <a:p>
            <a:pPr marL="457200" indent="-457200" eaLnBrk="1" hangingPunct="1">
              <a:buClrTx/>
              <a:buAutoNum type="arabicPeriod"/>
              <a:defRPr/>
            </a:pPr>
            <a:r>
              <a:rPr lang="en-GB" sz="2000" dirty="0" smtClean="0"/>
              <a:t>Conclusions: Future prospects for M&amp;E in fragile states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28596" y="452542"/>
            <a:ext cx="8231188" cy="987425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3 - </a:t>
            </a:r>
            <a:r>
              <a:rPr lang="en-GB" sz="3600" b="1" dirty="0" smtClean="0"/>
              <a:t>HMEP: a cutting-edge M&amp;E solution</a:t>
            </a:r>
            <a:endParaRPr lang="en-AU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8231188" cy="3463925"/>
          </a:xfrm>
        </p:spPr>
        <p:txBody>
          <a:bodyPr/>
          <a:lstStyle/>
          <a:p>
            <a:pPr marL="457200" indent="-457200" eaLnBrk="1" hangingPunct="1">
              <a:buClrTx/>
              <a:buNone/>
              <a:defRPr/>
            </a:pPr>
            <a:r>
              <a:rPr lang="en-GB" sz="2000" dirty="0" smtClean="0"/>
              <a:t>GIS Mapping</a:t>
            </a:r>
            <a:r>
              <a:rPr lang="en-US" sz="2000" dirty="0" smtClean="0">
                <a:solidFill>
                  <a:schemeClr val="accent4"/>
                </a:solidFill>
                <a:cs typeface="+mn-cs"/>
              </a:rPr>
              <a:t>:</a:t>
            </a:r>
          </a:p>
          <a:p>
            <a:pPr marL="457200" indent="-457200" eaLnBrk="1" hangingPunct="1">
              <a:buClrTx/>
              <a:buNone/>
              <a:defRPr/>
            </a:pPr>
            <a:endParaRPr lang="en-US" sz="2000" dirty="0" smtClean="0">
              <a:solidFill>
                <a:schemeClr val="accent4"/>
              </a:solidFill>
              <a:cs typeface="+mn-cs"/>
            </a:endParaRPr>
          </a:p>
          <a:p>
            <a:pPr marL="457200" indent="-457200" eaLnBrk="1" hangingPunct="1">
              <a:buClrTx/>
              <a:defRPr/>
            </a:pPr>
            <a:endParaRPr lang="en-US" sz="2000" dirty="0" smtClean="0">
              <a:solidFill>
                <a:schemeClr val="accent4"/>
              </a:solidFill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844824"/>
            <a:ext cx="2800350" cy="3857625"/>
          </a:xfrm>
          <a:prstGeom prst="rect">
            <a:avLst/>
          </a:prstGeom>
          <a:noFill/>
        </p:spPr>
      </p:pic>
      <p:pic>
        <p:nvPicPr>
          <p:cNvPr id="307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844824"/>
            <a:ext cx="2800350" cy="3867150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4364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28596" y="452542"/>
            <a:ext cx="8231188" cy="987425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3 - </a:t>
            </a:r>
            <a:r>
              <a:rPr lang="en-GB" sz="3600" b="1" dirty="0" smtClean="0"/>
              <a:t>HMEP: a cutting-edge M&amp;E solution</a:t>
            </a:r>
            <a:endParaRPr lang="en-AU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916832"/>
            <a:ext cx="8231188" cy="3463925"/>
          </a:xfrm>
        </p:spPr>
        <p:txBody>
          <a:bodyPr/>
          <a:lstStyle/>
          <a:p>
            <a:pPr marL="457200" indent="-457200" eaLnBrk="1" hangingPunct="1">
              <a:buClrTx/>
              <a:buNone/>
              <a:defRPr/>
            </a:pPr>
            <a:r>
              <a:rPr lang="en-GB" sz="2000" dirty="0" smtClean="0"/>
              <a:t>Intelligent use of information</a:t>
            </a:r>
            <a:r>
              <a:rPr lang="en-US" sz="2000" dirty="0" smtClean="0">
                <a:solidFill>
                  <a:schemeClr val="accent4"/>
                </a:solidFill>
                <a:cs typeface="+mn-cs"/>
              </a:rPr>
              <a:t>:</a:t>
            </a:r>
          </a:p>
          <a:p>
            <a:pPr marL="457200" indent="-457200" eaLnBrk="1" hangingPunct="1">
              <a:buClrTx/>
              <a:buNone/>
              <a:defRPr/>
            </a:pPr>
            <a:endParaRPr lang="en-US" sz="2000" dirty="0" smtClean="0">
              <a:solidFill>
                <a:schemeClr val="accent4"/>
              </a:solidFill>
              <a:cs typeface="+mn-cs"/>
            </a:endParaRPr>
          </a:p>
          <a:p>
            <a:pPr marL="457200" indent="-457200" eaLnBrk="1" hangingPunct="1">
              <a:buClrTx/>
              <a:defRPr/>
            </a:pPr>
            <a:r>
              <a:rPr lang="en-GB" sz="2000" dirty="0" smtClean="0"/>
              <a:t>HMEP supports more intelligent use of information in assessments, planning and daily operations:</a:t>
            </a:r>
          </a:p>
          <a:p>
            <a:pPr marL="857250" lvl="1" indent="-457200" eaLnBrk="1" hangingPunct="1">
              <a:buFont typeface="Arial" pitchFamily="34" charset="0"/>
              <a:buChar char="•"/>
              <a:defRPr/>
            </a:pPr>
            <a:r>
              <a:rPr lang="en-GB" sz="1600" dirty="0" smtClean="0"/>
              <a:t>look back on a quarterly and annual basis on progress towards strategic goals</a:t>
            </a:r>
          </a:p>
          <a:p>
            <a:pPr marL="857250" lvl="1" indent="-457200" eaLnBrk="1" hangingPunct="1">
              <a:buFont typeface="Arial" pitchFamily="34" charset="0"/>
              <a:buChar char="•"/>
              <a:defRPr/>
            </a:pPr>
            <a:r>
              <a:rPr lang="en-GB" sz="1600" dirty="0" smtClean="0"/>
              <a:t>look forward in terms of planning and future strategic direction</a:t>
            </a:r>
          </a:p>
          <a:p>
            <a:pPr marL="857250" lvl="1" indent="-457200" eaLnBrk="1" hangingPunct="1">
              <a:buFont typeface="Arial" pitchFamily="34" charset="0"/>
              <a:buChar char="•"/>
              <a:defRPr/>
            </a:pPr>
            <a:r>
              <a:rPr lang="en-GB" sz="1600" dirty="0" smtClean="0"/>
              <a:t>supports PRT’s daily operations through improved </a:t>
            </a:r>
            <a:r>
              <a:rPr lang="en-GB" sz="1600" dirty="0" smtClean="0"/>
              <a:t>information management </a:t>
            </a:r>
            <a:r>
              <a:rPr lang="en-GB" sz="1600" dirty="0" smtClean="0"/>
              <a:t>in the collation and centralisation of relevant data and its storage in a centralised and accessible information management system.</a:t>
            </a:r>
            <a:endParaRPr lang="en-US" sz="1600" dirty="0" smtClean="0">
              <a:solidFill>
                <a:schemeClr val="accent4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28596" y="452542"/>
            <a:ext cx="8231188" cy="987425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4 - </a:t>
            </a:r>
            <a:r>
              <a:rPr lang="en-GB" sz="3600" b="1" dirty="0" smtClean="0"/>
              <a:t>Conclusions: Future prospects for M&amp;E in fragile states</a:t>
            </a:r>
            <a:endParaRPr lang="en-AU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909291"/>
            <a:ext cx="8231188" cy="3463925"/>
          </a:xfrm>
        </p:spPr>
        <p:txBody>
          <a:bodyPr/>
          <a:lstStyle/>
          <a:p>
            <a:pPr marL="457200" lvl="0" indent="-457200" eaLnBrk="1" hangingPunct="1">
              <a:buClrTx/>
              <a:defRPr/>
            </a:pPr>
            <a:r>
              <a:rPr lang="en-GB" sz="2000" dirty="0" smtClean="0"/>
              <a:t>HMEP’s specificity lies in its holistic approach to implementing an M&amp;E system in a part of the world where it is crucially needed but difficult to achieve.</a:t>
            </a:r>
          </a:p>
          <a:p>
            <a:pPr marL="457200" lvl="0" indent="-457200" eaLnBrk="1" hangingPunct="1">
              <a:buClrTx/>
              <a:defRPr/>
            </a:pPr>
            <a:r>
              <a:rPr lang="en-GB" sz="2000" dirty="0" smtClean="0"/>
              <a:t>Before assessing the </a:t>
            </a:r>
            <a:r>
              <a:rPr lang="en-GB" sz="2000" dirty="0" err="1" smtClean="0"/>
              <a:t>replicability</a:t>
            </a:r>
            <a:r>
              <a:rPr lang="en-GB" sz="2000" dirty="0" smtClean="0"/>
              <a:t> of the HMEP model, it is essential to understand what made it possible in the first place.</a:t>
            </a:r>
          </a:p>
          <a:p>
            <a:pPr marL="457200" lvl="0" indent="-457200" eaLnBrk="1" hangingPunct="1">
              <a:buClrTx/>
              <a:defRPr/>
            </a:pPr>
            <a:r>
              <a:rPr lang="en-GB" sz="2000" dirty="0" smtClean="0"/>
              <a:t>Most important factor of success : Presence of a PRT</a:t>
            </a:r>
          </a:p>
          <a:p>
            <a:pPr marL="457200" lvl="0" indent="-457200" eaLnBrk="1" hangingPunct="1">
              <a:buClrTx/>
              <a:defRPr/>
            </a:pPr>
            <a:r>
              <a:rPr lang="en-GB" sz="2000" dirty="0" smtClean="0"/>
              <a:t>Important to recognise that each province, region and country contains its own, specific set of contextual issues and challenges</a:t>
            </a:r>
          </a:p>
          <a:p>
            <a:pPr marL="457200" lvl="0" indent="-457200" eaLnBrk="1" hangingPunct="1">
              <a:buClrTx/>
              <a:defRPr/>
            </a:pPr>
            <a:r>
              <a:rPr lang="en-GB" sz="2000" b="1" dirty="0" smtClean="0"/>
              <a:t>No </a:t>
            </a:r>
            <a:r>
              <a:rPr lang="en-GB" sz="2000" b="1" dirty="0" smtClean="0"/>
              <a:t>magic </a:t>
            </a:r>
            <a:r>
              <a:rPr lang="en-GB" sz="2000" b="1" dirty="0" smtClean="0"/>
              <a:t>formula, but it proves that meaningful and sustainable M&amp;E systems is possible even in the most difficult environments</a:t>
            </a:r>
          </a:p>
          <a:p>
            <a:pPr marL="457200" indent="-457200" eaLnBrk="1" hangingPunct="1">
              <a:buClrTx/>
              <a:buNone/>
              <a:defRPr/>
            </a:pPr>
            <a:endParaRPr lang="en-US" sz="2000" dirty="0" smtClean="0">
              <a:solidFill>
                <a:schemeClr val="accent4"/>
              </a:solidFill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80996" y="2061691"/>
            <a:ext cx="8231188" cy="346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1" name="Picture 43" descr="Internatio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625" y="142852"/>
            <a:ext cx="8816975" cy="6518275"/>
          </a:xfrm>
          <a:prstGeom prst="rect">
            <a:avLst/>
          </a:prstGeom>
          <a:noFill/>
        </p:spPr>
      </p:pic>
      <p:sp>
        <p:nvSpPr>
          <p:cNvPr id="2088" name="Rectangle 40"/>
          <p:cNvSpPr>
            <a:spLocks noChangeArrowheads="1"/>
          </p:cNvSpPr>
          <p:nvPr/>
        </p:nvSpPr>
        <p:spPr bwMode="auto">
          <a:xfrm>
            <a:off x="3886200" y="2971800"/>
            <a:ext cx="5257800" cy="1066800"/>
          </a:xfrm>
          <a:prstGeom prst="rect">
            <a:avLst/>
          </a:prstGeom>
          <a:solidFill>
            <a:schemeClr val="bg1"/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/>
          </a:p>
        </p:txBody>
      </p:sp>
      <p:pic>
        <p:nvPicPr>
          <p:cNvPr id="2089" name="Picture 41" descr="COF IntDev_tag_We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2971800"/>
            <a:ext cx="4953000" cy="1063625"/>
          </a:xfrm>
          <a:prstGeom prst="rect">
            <a:avLst/>
          </a:prstGeom>
          <a:noFill/>
        </p:spPr>
      </p:pic>
      <p:sp>
        <p:nvSpPr>
          <p:cNvPr id="2090" name="Rectangle 42"/>
          <p:cNvSpPr>
            <a:spLocks noChangeArrowheads="1"/>
          </p:cNvSpPr>
          <p:nvPr/>
        </p:nvSpPr>
        <p:spPr bwMode="auto">
          <a:xfrm>
            <a:off x="3816350" y="4724400"/>
            <a:ext cx="50990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25000"/>
              </a:lnSpc>
            </a:pPr>
            <a:r>
              <a:rPr lang="en-GB" sz="1800" dirty="0" smtClean="0">
                <a:solidFill>
                  <a:schemeClr val="bg1"/>
                </a:solidFill>
              </a:rPr>
              <a:t>Helmand</a:t>
            </a:r>
            <a:br>
              <a:rPr lang="en-GB" sz="1800" dirty="0" smtClean="0">
                <a:solidFill>
                  <a:schemeClr val="bg1"/>
                </a:solidFill>
              </a:rPr>
            </a:br>
            <a:r>
              <a:rPr lang="en-GB" sz="1800" dirty="0" smtClean="0">
                <a:solidFill>
                  <a:schemeClr val="bg1"/>
                </a:solidFill>
              </a:rPr>
              <a:t>Monitoring and Evaluation Programme</a:t>
            </a:r>
            <a:br>
              <a:rPr lang="en-GB" sz="1800" dirty="0" smtClean="0">
                <a:solidFill>
                  <a:schemeClr val="bg1"/>
                </a:solidFill>
              </a:rPr>
            </a:br>
            <a:r>
              <a:rPr lang="en-GB" sz="1800" dirty="0" smtClean="0">
                <a:solidFill>
                  <a:schemeClr val="bg1"/>
                </a:solidFill>
              </a:rPr>
              <a:t>(HMEP</a:t>
            </a:r>
            <a:r>
              <a:rPr lang="en-GB" sz="1800" dirty="0" smtClean="0">
                <a:solidFill>
                  <a:schemeClr val="bg1"/>
                </a:solidFill>
              </a:rPr>
              <a:t>)</a:t>
            </a:r>
          </a:p>
          <a:p>
            <a:pPr eaLnBrk="1" hangingPunct="1">
              <a:lnSpc>
                <a:spcPct val="125000"/>
              </a:lnSpc>
            </a:pPr>
            <a:endParaRPr lang="en-GB" sz="18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125000"/>
              </a:lnSpc>
            </a:pPr>
            <a:r>
              <a:rPr lang="en-GB" sz="1800" dirty="0" smtClean="0">
                <a:solidFill>
                  <a:schemeClr val="bg1"/>
                </a:solidFill>
              </a:rPr>
              <a:t>Christine Kolbe: christine_kolbe@coffey.com</a:t>
            </a:r>
            <a:endParaRPr lang="en-GB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28596" y="452542"/>
            <a:ext cx="8231188" cy="987425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1 - Introduction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AU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465273"/>
            <a:ext cx="8231188" cy="3463925"/>
          </a:xfrm>
        </p:spPr>
        <p:txBody>
          <a:bodyPr/>
          <a:lstStyle/>
          <a:p>
            <a:pPr marL="457200" indent="-457200" eaLnBrk="1" hangingPunct="1">
              <a:buClrTx/>
              <a:buNone/>
              <a:defRPr/>
            </a:pPr>
            <a:r>
              <a:rPr lang="en-US" sz="2000" dirty="0" smtClean="0">
                <a:solidFill>
                  <a:schemeClr val="accent4"/>
                </a:solidFill>
                <a:cs typeface="+mn-cs"/>
              </a:rPr>
              <a:t>Economic context </a:t>
            </a:r>
          </a:p>
          <a:p>
            <a:pPr marL="457200" indent="-457200" eaLnBrk="1" hangingPunct="1">
              <a:buClrTx/>
              <a:buNone/>
              <a:defRPr/>
            </a:pPr>
            <a:endParaRPr lang="en-US" sz="2000" dirty="0" smtClean="0">
              <a:solidFill>
                <a:schemeClr val="accent4"/>
              </a:solidFill>
              <a:cs typeface="+mn-cs"/>
            </a:endParaRPr>
          </a:p>
          <a:p>
            <a:pPr marL="457200" indent="-457200" eaLnBrk="1" hangingPunct="1">
              <a:buClrTx/>
              <a:defRPr/>
            </a:pPr>
            <a:r>
              <a:rPr lang="en-US" sz="2000" dirty="0" smtClean="0">
                <a:solidFill>
                  <a:schemeClr val="accent4"/>
                </a:solidFill>
                <a:cs typeface="+mn-cs"/>
              </a:rPr>
              <a:t>Sharpest spending cuts since WW2</a:t>
            </a:r>
          </a:p>
          <a:p>
            <a:pPr marL="457200" indent="-457200" eaLnBrk="1" hangingPunct="1">
              <a:buClrTx/>
              <a:defRPr/>
            </a:pPr>
            <a:r>
              <a:rPr lang="en-US" sz="2000" dirty="0" smtClean="0">
                <a:solidFill>
                  <a:schemeClr val="accent4"/>
                </a:solidFill>
                <a:cs typeface="+mn-cs"/>
              </a:rPr>
              <a:t>Cuts worth around £128 billion over 4 years</a:t>
            </a:r>
          </a:p>
          <a:p>
            <a:pPr marL="457200" indent="-457200" eaLnBrk="1" hangingPunct="1">
              <a:buClrTx/>
              <a:defRPr/>
            </a:pPr>
            <a:r>
              <a:rPr lang="en-US" sz="2000" dirty="0" smtClean="0">
                <a:solidFill>
                  <a:schemeClr val="accent4"/>
                </a:solidFill>
                <a:cs typeface="+mn-cs"/>
              </a:rPr>
              <a:t>30-40% cuts for some Departments</a:t>
            </a:r>
          </a:p>
          <a:p>
            <a:pPr marL="457200" indent="-457200" eaLnBrk="1" hangingPunct="1">
              <a:buClrTx/>
              <a:defRPr/>
            </a:pPr>
            <a:r>
              <a:rPr lang="en-US" sz="2000" dirty="0" smtClean="0">
                <a:solidFill>
                  <a:schemeClr val="accent4"/>
                </a:solidFill>
                <a:cs typeface="+mn-cs"/>
              </a:rPr>
              <a:t>DFID… Ring-fenced ! </a:t>
            </a:r>
            <a:r>
              <a:rPr lang="en-US" sz="2000" dirty="0" smtClean="0">
                <a:solidFill>
                  <a:schemeClr val="accent4"/>
                </a:solidFill>
                <a:cs typeface="+mn-cs"/>
                <a:sym typeface="Wingdings" pitchFamily="2" charset="2"/>
              </a:rPr>
              <a:t></a:t>
            </a:r>
            <a:endParaRPr lang="en-US" sz="2000" dirty="0" smtClean="0">
              <a:solidFill>
                <a:schemeClr val="accent4"/>
              </a:solidFill>
              <a:cs typeface="+mn-cs"/>
            </a:endParaRPr>
          </a:p>
          <a:p>
            <a:pPr marL="457200" indent="-457200" eaLnBrk="1" hangingPunct="1">
              <a:buClrTx/>
              <a:buNone/>
              <a:defRPr/>
            </a:pPr>
            <a:endParaRPr lang="en-US" sz="2000" dirty="0" smtClean="0">
              <a:solidFill>
                <a:schemeClr val="accent4"/>
              </a:solidFill>
              <a:cs typeface="+mn-cs"/>
            </a:endParaRPr>
          </a:p>
          <a:p>
            <a:pPr marL="457200" indent="-457200" eaLnBrk="1" hangingPunct="1">
              <a:buClrTx/>
              <a:buNone/>
              <a:defRPr/>
            </a:pPr>
            <a:r>
              <a:rPr lang="en-US" sz="2000" dirty="0" smtClean="0">
                <a:solidFill>
                  <a:schemeClr val="accent4"/>
                </a:solidFill>
                <a:cs typeface="+mn-cs"/>
              </a:rPr>
              <a:t>What does that mean for the future ?</a:t>
            </a:r>
          </a:p>
          <a:p>
            <a:pPr marL="457200" indent="-457200" eaLnBrk="1" hangingPunct="1">
              <a:buClrTx/>
              <a:buNone/>
              <a:defRPr/>
            </a:pPr>
            <a:endParaRPr lang="en-US" sz="2000" dirty="0" smtClean="0">
              <a:solidFill>
                <a:schemeClr val="accent4"/>
              </a:solidFill>
              <a:cs typeface="+mn-cs"/>
            </a:endParaRPr>
          </a:p>
          <a:p>
            <a:pPr marL="457200" indent="-457200" eaLnBrk="1" hangingPunct="1">
              <a:buClrTx/>
              <a:defRPr/>
            </a:pPr>
            <a:r>
              <a:rPr lang="en-US" sz="2000" dirty="0" smtClean="0">
                <a:solidFill>
                  <a:schemeClr val="accent4"/>
                </a:solidFill>
                <a:cs typeface="+mn-cs"/>
              </a:rPr>
              <a:t>Extra scrutiny to ensure DFID’s lucky escape is justified</a:t>
            </a:r>
          </a:p>
          <a:p>
            <a:pPr marL="457200" indent="-457200" eaLnBrk="1" hangingPunct="1">
              <a:buClrTx/>
              <a:defRPr/>
            </a:pPr>
            <a:r>
              <a:rPr lang="en-US" sz="2000" dirty="0" smtClean="0">
                <a:solidFill>
                  <a:schemeClr val="accent4"/>
                </a:solidFill>
                <a:cs typeface="+mn-cs"/>
              </a:rPr>
              <a:t>Focus on Value for Money for every taxpayer £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720081"/>
            <a:ext cx="2636911" cy="2636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28596" y="452542"/>
            <a:ext cx="8231188" cy="987425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1 - Introduction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AU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465273"/>
            <a:ext cx="8231188" cy="3463925"/>
          </a:xfrm>
        </p:spPr>
        <p:txBody>
          <a:bodyPr/>
          <a:lstStyle/>
          <a:p>
            <a:pPr marL="457200" indent="-457200">
              <a:buClrTx/>
              <a:buNone/>
              <a:defRPr/>
            </a:pPr>
            <a:r>
              <a:rPr lang="en-US" sz="2000" dirty="0" smtClean="0">
                <a:solidFill>
                  <a:schemeClr val="accent4"/>
                </a:solidFill>
              </a:rPr>
              <a:t>Helmand Context</a:t>
            </a:r>
            <a:endParaRPr lang="en-US" sz="2000" dirty="0" smtClean="0">
              <a:solidFill>
                <a:schemeClr val="accent4"/>
              </a:solidFill>
              <a:cs typeface="+mn-cs"/>
            </a:endParaRPr>
          </a:p>
          <a:p>
            <a:pPr marL="457200" indent="-457200" eaLnBrk="1" hangingPunct="1">
              <a:buClrTx/>
              <a:buNone/>
              <a:defRPr/>
            </a:pPr>
            <a:endParaRPr lang="en-US" sz="2000" dirty="0" smtClean="0">
              <a:solidFill>
                <a:schemeClr val="accent4"/>
              </a:solidFill>
              <a:cs typeface="+mn-cs"/>
            </a:endParaRPr>
          </a:p>
          <a:p>
            <a:pPr marL="457200" indent="-457200" eaLnBrk="1" hangingPunct="1">
              <a:buClrTx/>
              <a:defRPr/>
            </a:pPr>
            <a:r>
              <a:rPr lang="en-US" sz="2000" dirty="0" smtClean="0">
                <a:solidFill>
                  <a:schemeClr val="accent4"/>
                </a:solidFill>
                <a:cs typeface="+mn-cs"/>
              </a:rPr>
              <a:t>Extra pressure for results-based M&amp;E</a:t>
            </a:r>
          </a:p>
          <a:p>
            <a:pPr marL="457200" indent="-457200" eaLnBrk="1" hangingPunct="1">
              <a:buClrTx/>
              <a:defRPr/>
            </a:pPr>
            <a:r>
              <a:rPr lang="en-US" sz="2000" dirty="0" smtClean="0">
                <a:solidFill>
                  <a:schemeClr val="accent4"/>
                </a:solidFill>
                <a:cs typeface="+mn-cs"/>
              </a:rPr>
              <a:t>Pledges </a:t>
            </a:r>
            <a:r>
              <a:rPr lang="en-US" sz="2000" dirty="0" smtClean="0">
                <a:solidFill>
                  <a:schemeClr val="accent4"/>
                </a:solidFill>
                <a:cs typeface="+mn-cs"/>
              </a:rPr>
              <a:t>to withdraw forces </a:t>
            </a:r>
            <a:r>
              <a:rPr lang="en-US" sz="2000" dirty="0" smtClean="0">
                <a:solidFill>
                  <a:schemeClr val="accent4"/>
                </a:solidFill>
                <a:cs typeface="+mn-cs"/>
              </a:rPr>
              <a:t>associated with successful, visible </a:t>
            </a:r>
            <a:r>
              <a:rPr lang="en-US" sz="2000" dirty="0" err="1" smtClean="0">
                <a:solidFill>
                  <a:schemeClr val="accent4"/>
                </a:solidFill>
                <a:cs typeface="+mn-cs"/>
              </a:rPr>
              <a:t>stabilisation</a:t>
            </a:r>
            <a:endParaRPr lang="en-US" sz="2000" dirty="0" smtClean="0">
              <a:solidFill>
                <a:schemeClr val="accent4"/>
              </a:solidFill>
              <a:cs typeface="+mn-cs"/>
            </a:endParaRPr>
          </a:p>
          <a:p>
            <a:pPr marL="457200" indent="-457200" eaLnBrk="1" hangingPunct="1">
              <a:buClrTx/>
              <a:defRPr/>
            </a:pPr>
            <a:r>
              <a:rPr lang="en-US" sz="2000" dirty="0" smtClean="0">
                <a:solidFill>
                  <a:schemeClr val="accent4"/>
                </a:solidFill>
                <a:cs typeface="+mn-cs"/>
              </a:rPr>
              <a:t>Everyone is watching closely: General public, Media, MPs, Cabinet Office</a:t>
            </a:r>
          </a:p>
          <a:p>
            <a:pPr marL="457200" indent="-457200" eaLnBrk="1" hangingPunct="1">
              <a:buClrTx/>
              <a:defRPr/>
            </a:pPr>
            <a:r>
              <a:rPr lang="en-US" sz="2000" dirty="0" smtClean="0">
                <a:solidFill>
                  <a:schemeClr val="accent4"/>
                </a:solidFill>
                <a:cs typeface="+mn-cs"/>
              </a:rPr>
              <a:t>Need to go beyond outputs to look at outcomes and impacts</a:t>
            </a:r>
          </a:p>
          <a:p>
            <a:pPr marL="457200" indent="-457200" eaLnBrk="1" hangingPunct="1">
              <a:buClrTx/>
              <a:defRPr/>
            </a:pPr>
            <a:r>
              <a:rPr lang="en-US" sz="2000" dirty="0" smtClean="0">
                <a:solidFill>
                  <a:schemeClr val="accent4"/>
                </a:solidFill>
                <a:cs typeface="+mn-cs"/>
              </a:rPr>
              <a:t>Need to communicate information to multiple audiences quickly and effectively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66898"/>
            <a:ext cx="2525266" cy="18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28596" y="452542"/>
            <a:ext cx="8231188" cy="987425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2 - Challenges to Evaluation in Helmand Context</a:t>
            </a:r>
            <a:endParaRPr lang="en-AU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909291"/>
            <a:ext cx="8231188" cy="3463925"/>
          </a:xfrm>
        </p:spPr>
        <p:txBody>
          <a:bodyPr/>
          <a:lstStyle/>
          <a:p>
            <a:pPr marL="457200" indent="-457200" eaLnBrk="1" hangingPunct="1">
              <a:buClrTx/>
              <a:buNone/>
              <a:defRPr/>
            </a:pPr>
            <a:r>
              <a:rPr lang="en-US" sz="2000" dirty="0" smtClean="0">
                <a:solidFill>
                  <a:schemeClr val="accent4"/>
                </a:solidFill>
                <a:cs typeface="+mn-cs"/>
              </a:rPr>
              <a:t>These fall into 3 main categories:</a:t>
            </a:r>
          </a:p>
          <a:p>
            <a:pPr marL="457200" indent="-457200" eaLnBrk="1" hangingPunct="1">
              <a:buClrTx/>
              <a:buNone/>
              <a:defRPr/>
            </a:pPr>
            <a:endParaRPr lang="en-US" sz="2000" dirty="0" smtClean="0">
              <a:solidFill>
                <a:schemeClr val="accent4"/>
              </a:solidFill>
              <a:cs typeface="+mn-cs"/>
            </a:endParaRPr>
          </a:p>
          <a:p>
            <a:pPr marL="457200" indent="-457200" eaLnBrk="1" hangingPunct="1">
              <a:buClrTx/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accent4"/>
                </a:solidFill>
                <a:cs typeface="+mn-cs"/>
              </a:rPr>
              <a:t>Political and Institutional</a:t>
            </a:r>
            <a:endParaRPr lang="en-US" sz="2000" dirty="0" smtClean="0">
              <a:solidFill>
                <a:schemeClr val="accent4"/>
              </a:solidFill>
              <a:cs typeface="+mn-cs"/>
            </a:endParaRPr>
          </a:p>
          <a:p>
            <a:pPr marL="457200" indent="-457200" eaLnBrk="1" hangingPunct="1">
              <a:buClrTx/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accent4"/>
                </a:solidFill>
                <a:cs typeface="+mn-cs"/>
              </a:rPr>
              <a:t>Logistical</a:t>
            </a:r>
          </a:p>
          <a:p>
            <a:pPr marL="457200" indent="-457200" eaLnBrk="1" hangingPunct="1">
              <a:buClrTx/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accent4"/>
                </a:solidFill>
                <a:cs typeface="+mn-cs"/>
              </a:rPr>
              <a:t>Cultural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28596" y="452542"/>
            <a:ext cx="8231188" cy="987425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2 - Challenges to Evaluation in Helmand Context</a:t>
            </a:r>
            <a:endParaRPr lang="en-AU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909291"/>
            <a:ext cx="6735692" cy="3463925"/>
          </a:xfrm>
        </p:spPr>
        <p:txBody>
          <a:bodyPr/>
          <a:lstStyle/>
          <a:p>
            <a:pPr marL="457200" indent="-457200" eaLnBrk="1" hangingPunct="1">
              <a:buClrTx/>
              <a:buNone/>
              <a:defRPr/>
            </a:pPr>
            <a:r>
              <a:rPr lang="en-US" sz="2000" dirty="0" smtClean="0">
                <a:solidFill>
                  <a:schemeClr val="accent4"/>
                </a:solidFill>
                <a:cs typeface="+mn-cs"/>
              </a:rPr>
              <a:t>Political and Institutional </a:t>
            </a:r>
            <a:r>
              <a:rPr lang="en-US" sz="2000" dirty="0" smtClean="0">
                <a:solidFill>
                  <a:schemeClr val="accent4"/>
                </a:solidFill>
                <a:cs typeface="+mn-cs"/>
              </a:rPr>
              <a:t>Challenges:</a:t>
            </a:r>
          </a:p>
          <a:p>
            <a:pPr marL="457200" indent="-457200" eaLnBrk="1" hangingPunct="1">
              <a:buClrTx/>
              <a:buNone/>
              <a:defRPr/>
            </a:pPr>
            <a:endParaRPr lang="en-US" sz="2000" dirty="0" smtClean="0">
              <a:solidFill>
                <a:schemeClr val="accent4"/>
              </a:solidFill>
              <a:cs typeface="+mn-cs"/>
            </a:endParaRPr>
          </a:p>
          <a:p>
            <a:pPr marL="457200" indent="-457200" eaLnBrk="1" hangingPunct="1">
              <a:buClrTx/>
              <a:defRPr/>
            </a:pPr>
            <a:r>
              <a:rPr lang="en-GB" sz="2000" dirty="0" smtClean="0"/>
              <a:t>Weakness, non-existence or fractured nature of government systems </a:t>
            </a:r>
            <a:endParaRPr lang="en-US" sz="2000" dirty="0" smtClean="0">
              <a:solidFill>
                <a:schemeClr val="accent4"/>
              </a:solidFill>
              <a:cs typeface="+mn-cs"/>
            </a:endParaRPr>
          </a:p>
          <a:p>
            <a:pPr marL="457200" indent="-457200" eaLnBrk="1" hangingPunct="1">
              <a:buClrTx/>
              <a:defRPr/>
            </a:pPr>
            <a:r>
              <a:rPr lang="en-GB" sz="2000" dirty="0" smtClean="0"/>
              <a:t>Institutional complexity of the operating environment in Helmand</a:t>
            </a:r>
            <a:endParaRPr lang="en-US" sz="2000" dirty="0" smtClean="0">
              <a:solidFill>
                <a:schemeClr val="accent4"/>
              </a:solidFill>
              <a:cs typeface="+mn-cs"/>
            </a:endParaRPr>
          </a:p>
          <a:p>
            <a:pPr marL="457200" indent="-457200" eaLnBrk="1" hangingPunct="1">
              <a:buClrTx/>
              <a:defRPr/>
            </a:pPr>
            <a:r>
              <a:rPr lang="en-GB" sz="2000" dirty="0" smtClean="0"/>
              <a:t>The pre-eminence of political and military considerations</a:t>
            </a:r>
          </a:p>
          <a:p>
            <a:pPr marL="457200" indent="-457200" eaLnBrk="1" hangingPunct="1">
              <a:buClrTx/>
              <a:defRPr/>
            </a:pPr>
            <a:r>
              <a:rPr lang="en-GB" sz="2000" dirty="0" smtClean="0"/>
              <a:t>Targeted interventions not for universal benefit</a:t>
            </a:r>
          </a:p>
          <a:p>
            <a:pPr marL="457200" indent="-457200" eaLnBrk="1" hangingPunct="1">
              <a:buClrTx/>
              <a:defRPr/>
            </a:pPr>
            <a:r>
              <a:rPr lang="en-GB" sz="2000" dirty="0" smtClean="0"/>
              <a:t>Pressure to deliver ‘good news stories’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348880"/>
            <a:ext cx="1764407" cy="220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28596" y="452542"/>
            <a:ext cx="8231188" cy="987425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2 - Challenges to Evaluation in Helmand Context</a:t>
            </a:r>
            <a:endParaRPr lang="en-AU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909291"/>
            <a:ext cx="8231188" cy="3463925"/>
          </a:xfrm>
        </p:spPr>
        <p:txBody>
          <a:bodyPr/>
          <a:lstStyle/>
          <a:p>
            <a:pPr marL="457200" indent="-457200" eaLnBrk="1" hangingPunct="1">
              <a:buClrTx/>
              <a:buNone/>
              <a:defRPr/>
            </a:pPr>
            <a:r>
              <a:rPr lang="en-US" sz="2000" dirty="0" smtClean="0">
                <a:solidFill>
                  <a:schemeClr val="accent4"/>
                </a:solidFill>
                <a:cs typeface="+mn-cs"/>
              </a:rPr>
              <a:t>Logistical Challenges:</a:t>
            </a:r>
          </a:p>
          <a:p>
            <a:pPr marL="457200" indent="-457200" eaLnBrk="1" hangingPunct="1">
              <a:buClrTx/>
              <a:buNone/>
              <a:defRPr/>
            </a:pPr>
            <a:endParaRPr lang="en-US" sz="2000" dirty="0" smtClean="0">
              <a:solidFill>
                <a:schemeClr val="accent4"/>
              </a:solidFill>
              <a:cs typeface="+mn-cs"/>
            </a:endParaRPr>
          </a:p>
          <a:p>
            <a:pPr marL="457200" indent="-457200" eaLnBrk="1" hangingPunct="1">
              <a:buClrTx/>
              <a:defRPr/>
            </a:pPr>
            <a:r>
              <a:rPr lang="en-GB" sz="2000" dirty="0" smtClean="0"/>
              <a:t>Data is almost always patchy and of poor quality</a:t>
            </a:r>
            <a:endParaRPr lang="en-US" sz="2000" dirty="0" smtClean="0">
              <a:solidFill>
                <a:schemeClr val="accent4"/>
              </a:solidFill>
              <a:cs typeface="+mn-cs"/>
            </a:endParaRPr>
          </a:p>
          <a:p>
            <a:pPr marL="457200" indent="-457200" eaLnBrk="1" hangingPunct="1">
              <a:buClrTx/>
              <a:defRPr/>
            </a:pPr>
            <a:r>
              <a:rPr lang="en-GB" sz="2000" dirty="0" smtClean="0"/>
              <a:t>Freedom of movement is significantly curtailed </a:t>
            </a:r>
          </a:p>
          <a:p>
            <a:pPr marL="457200" indent="-457200" eaLnBrk="1" hangingPunct="1">
              <a:buClrTx/>
              <a:defRPr/>
            </a:pPr>
            <a:r>
              <a:rPr lang="en-GB" sz="2000" dirty="0" smtClean="0"/>
              <a:t>Association with ISAF puts enumerators’ lives at risk</a:t>
            </a:r>
            <a:endParaRPr lang="en-US" sz="2000" dirty="0" smtClean="0">
              <a:solidFill>
                <a:schemeClr val="accent4"/>
              </a:solidFill>
              <a:cs typeface="+mn-cs"/>
            </a:endParaRPr>
          </a:p>
          <a:p>
            <a:pPr marL="457200" indent="-457200" eaLnBrk="1" hangingPunct="1">
              <a:buClrTx/>
              <a:defRPr/>
            </a:pPr>
            <a:r>
              <a:rPr lang="en-GB" sz="2000" dirty="0" smtClean="0"/>
              <a:t>Negativity about the feasibility of conducting research in Helmand</a:t>
            </a:r>
          </a:p>
          <a:p>
            <a:pPr marL="457200" indent="-457200" eaLnBrk="1" hangingPunct="1">
              <a:buClrTx/>
              <a:defRPr/>
            </a:pPr>
            <a:r>
              <a:rPr lang="en-GB" sz="2000" dirty="0" smtClean="0"/>
              <a:t>Difficulties in establishing institutional memory</a:t>
            </a:r>
          </a:p>
          <a:p>
            <a:pPr marL="457200" indent="-457200" eaLnBrk="1" hangingPunct="1">
              <a:buClrTx/>
              <a:defRPr/>
            </a:pPr>
            <a:endParaRPr lang="en-US" sz="2000" dirty="0" smtClean="0">
              <a:solidFill>
                <a:schemeClr val="accent4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28596" y="452542"/>
            <a:ext cx="8231188" cy="987425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2 - Challenges to Evaluation in Helmand Context</a:t>
            </a:r>
            <a:endParaRPr lang="en-AU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909291"/>
            <a:ext cx="8231188" cy="3463925"/>
          </a:xfrm>
        </p:spPr>
        <p:txBody>
          <a:bodyPr/>
          <a:lstStyle/>
          <a:p>
            <a:pPr marL="457200" indent="-457200" eaLnBrk="1" hangingPunct="1">
              <a:buClrTx/>
              <a:buNone/>
              <a:defRPr/>
            </a:pPr>
            <a:r>
              <a:rPr lang="en-US" sz="2000" dirty="0" smtClean="0">
                <a:solidFill>
                  <a:schemeClr val="accent4"/>
                </a:solidFill>
              </a:rPr>
              <a:t>Cultural </a:t>
            </a:r>
            <a:r>
              <a:rPr lang="en-US" sz="2000" dirty="0" smtClean="0">
                <a:solidFill>
                  <a:schemeClr val="accent4"/>
                </a:solidFill>
                <a:cs typeface="+mn-cs"/>
              </a:rPr>
              <a:t>Challenges:</a:t>
            </a:r>
          </a:p>
          <a:p>
            <a:pPr marL="457200" indent="-457200" eaLnBrk="1" hangingPunct="1">
              <a:buClrTx/>
              <a:buNone/>
              <a:defRPr/>
            </a:pPr>
            <a:endParaRPr lang="en-US" sz="2000" dirty="0" smtClean="0">
              <a:solidFill>
                <a:schemeClr val="accent4"/>
              </a:solidFill>
              <a:cs typeface="+mn-cs"/>
            </a:endParaRPr>
          </a:p>
          <a:p>
            <a:pPr marL="457200" indent="-457200" eaLnBrk="1" hangingPunct="1">
              <a:buClrTx/>
              <a:defRPr/>
            </a:pPr>
            <a:r>
              <a:rPr lang="en-GB" sz="2000" dirty="0" smtClean="0"/>
              <a:t>Social desirability bias particularly high in Helmand</a:t>
            </a:r>
            <a:endParaRPr lang="en-US" sz="2000" dirty="0" smtClean="0">
              <a:solidFill>
                <a:schemeClr val="accent4"/>
              </a:solidFill>
              <a:cs typeface="+mn-cs"/>
            </a:endParaRPr>
          </a:p>
          <a:p>
            <a:pPr marL="457200" indent="-457200" eaLnBrk="1" hangingPunct="1">
              <a:buClrTx/>
              <a:defRPr/>
            </a:pPr>
            <a:r>
              <a:rPr lang="en-GB" sz="2000" dirty="0" smtClean="0"/>
              <a:t>Difficulties </a:t>
            </a:r>
            <a:r>
              <a:rPr lang="en-GB" sz="2000" dirty="0" smtClean="0"/>
              <a:t>associated with reaching women</a:t>
            </a:r>
            <a:endParaRPr lang="en-US" sz="2000" dirty="0" smtClean="0">
              <a:solidFill>
                <a:schemeClr val="accent4"/>
              </a:solidFill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6396" y="3447034"/>
            <a:ext cx="3055643" cy="207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28596" y="452542"/>
            <a:ext cx="8231188" cy="987425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3 - </a:t>
            </a:r>
            <a:r>
              <a:rPr lang="en-GB" sz="3600" b="1" dirty="0" smtClean="0"/>
              <a:t>HMEP: a cutting-edge M&amp;E solution</a:t>
            </a:r>
            <a:endParaRPr lang="en-AU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909291"/>
            <a:ext cx="8231188" cy="3463925"/>
          </a:xfrm>
        </p:spPr>
        <p:txBody>
          <a:bodyPr/>
          <a:lstStyle/>
          <a:p>
            <a:pPr marL="457200" indent="-457200" eaLnBrk="1" hangingPunct="1">
              <a:buClrTx/>
              <a:buNone/>
              <a:defRPr/>
            </a:pPr>
            <a:r>
              <a:rPr lang="en-US" sz="2000" dirty="0" smtClean="0">
                <a:solidFill>
                  <a:schemeClr val="accent4"/>
                </a:solidFill>
                <a:cs typeface="+mn-cs"/>
              </a:rPr>
              <a:t>Project Background:</a:t>
            </a:r>
          </a:p>
          <a:p>
            <a:pPr marL="457200" indent="-457200" eaLnBrk="1" hangingPunct="1">
              <a:buClrTx/>
              <a:defRPr/>
            </a:pPr>
            <a:r>
              <a:rPr lang="en-US" sz="2000" dirty="0" smtClean="0">
                <a:solidFill>
                  <a:schemeClr val="accent4"/>
                </a:solidFill>
                <a:cs typeface="+mn-cs"/>
              </a:rPr>
              <a:t>The Helmand Monitoring &amp; Evaluation </a:t>
            </a:r>
            <a:r>
              <a:rPr lang="en-US" sz="2000" dirty="0" err="1" smtClean="0">
                <a:solidFill>
                  <a:schemeClr val="accent4"/>
                </a:solidFill>
                <a:cs typeface="+mn-cs"/>
              </a:rPr>
              <a:t>Programme</a:t>
            </a:r>
            <a:r>
              <a:rPr lang="en-US" sz="2000" dirty="0" smtClean="0">
                <a:solidFill>
                  <a:schemeClr val="accent4"/>
                </a:solidFill>
              </a:rPr>
              <a:t> c</a:t>
            </a:r>
            <a:r>
              <a:rPr lang="en-US" sz="2000" dirty="0" smtClean="0">
                <a:solidFill>
                  <a:schemeClr val="accent4"/>
                </a:solidFill>
                <a:cs typeface="+mn-cs"/>
              </a:rPr>
              <a:t>ommissioned </a:t>
            </a:r>
            <a:r>
              <a:rPr lang="en-US" sz="2000" dirty="0" smtClean="0">
                <a:solidFill>
                  <a:schemeClr val="accent4"/>
                </a:solidFill>
                <a:cs typeface="+mn-cs"/>
              </a:rPr>
              <a:t>by DFID and the Provincial Reconstruction Team (PRT) in late 2009</a:t>
            </a:r>
          </a:p>
          <a:p>
            <a:pPr marL="457200" indent="-457200" eaLnBrk="1" hangingPunct="1">
              <a:buClrTx/>
              <a:defRPr/>
            </a:pPr>
            <a:r>
              <a:rPr lang="en-US" sz="2000" dirty="0" smtClean="0">
                <a:solidFill>
                  <a:schemeClr val="accent4"/>
                </a:solidFill>
                <a:cs typeface="+mn-cs"/>
              </a:rPr>
              <a:t>4 key outputs</a:t>
            </a:r>
          </a:p>
          <a:p>
            <a:pPr marL="857250" lvl="1" indent="-457200" eaLnBrk="1" hangingPunct="1"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accent4"/>
                </a:solidFill>
                <a:cs typeface="+mn-cs"/>
              </a:rPr>
              <a:t>Establish baselines</a:t>
            </a:r>
          </a:p>
          <a:p>
            <a:pPr marL="857250" lvl="1" indent="-457200" eaLnBrk="1" hangingPunct="1">
              <a:buFont typeface="Arial" pitchFamily="34" charset="0"/>
              <a:buChar char="•"/>
              <a:defRPr/>
            </a:pPr>
            <a:r>
              <a:rPr lang="en-GB" sz="1600" dirty="0" smtClean="0"/>
              <a:t>An operational, up-to-date, user-friendly database and GIS database</a:t>
            </a:r>
          </a:p>
          <a:p>
            <a:pPr marL="857250" lvl="1" indent="-457200" eaLnBrk="1" hangingPunct="1">
              <a:buFont typeface="Arial" pitchFamily="34" charset="0"/>
              <a:buChar char="•"/>
              <a:defRPr/>
            </a:pPr>
            <a:r>
              <a:rPr lang="en-GB" sz="1600" dirty="0" smtClean="0"/>
              <a:t>New knowledge and recommendations</a:t>
            </a:r>
          </a:p>
          <a:p>
            <a:pPr marL="857250" lvl="1" indent="-457200" eaLnBrk="1" hangingPunct="1">
              <a:buFont typeface="Arial" pitchFamily="34" charset="0"/>
              <a:buChar char="•"/>
              <a:defRPr/>
            </a:pPr>
            <a:r>
              <a:rPr lang="en-GB" sz="1600" dirty="0" smtClean="0"/>
              <a:t>Improved programming capacity </a:t>
            </a:r>
            <a:endParaRPr lang="en-US" sz="1600" dirty="0" smtClean="0">
              <a:solidFill>
                <a:schemeClr val="accent4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ffey IDEV PowerPoint 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Coffey IDEV PowerPoint Template</Template>
  <TotalTime>734</TotalTime>
  <Words>1063</Words>
  <Application>Microsoft Office PowerPoint</Application>
  <PresentationFormat>On-screen Show (4:3)</PresentationFormat>
  <Paragraphs>230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Coffey IDEV PowerPoint Template</vt:lpstr>
      <vt:lpstr>Slide 1</vt:lpstr>
      <vt:lpstr>Contents </vt:lpstr>
      <vt:lpstr>1 - Introduction </vt:lpstr>
      <vt:lpstr>1 - Introduction </vt:lpstr>
      <vt:lpstr>2 - Challenges to Evaluation in Helmand Context</vt:lpstr>
      <vt:lpstr>2 - Challenges to Evaluation in Helmand Context</vt:lpstr>
      <vt:lpstr>2 - Challenges to Evaluation in Helmand Context</vt:lpstr>
      <vt:lpstr>2 - Challenges to Evaluation in Helmand Context</vt:lpstr>
      <vt:lpstr>3 - HMEP: a cutting-edge M&amp;E solution</vt:lpstr>
      <vt:lpstr>3 - HMEP: a cutting-edge M&amp;E solution</vt:lpstr>
      <vt:lpstr>3 - HMEP: a cutting-edge M&amp;E solution</vt:lpstr>
      <vt:lpstr>3 - HMEP: a cutting-edge M&amp;E solution</vt:lpstr>
      <vt:lpstr>3 - HMEP: a cutting-edge M&amp;E solution</vt:lpstr>
      <vt:lpstr>3 - HMEP: a cutting-edge M&amp;E solution</vt:lpstr>
      <vt:lpstr>3 - HMEP: a cutting-edge M&amp;E solution</vt:lpstr>
      <vt:lpstr>3 - HMEP: a cutting-edge M&amp;E solution</vt:lpstr>
      <vt:lpstr>3 - HMEP: a cutting-edge M&amp;E solution</vt:lpstr>
      <vt:lpstr>3 - HMEP: a cutting-edge M&amp;E solution</vt:lpstr>
      <vt:lpstr>3 - HMEP: a cutting-edge M&amp;E solution</vt:lpstr>
      <vt:lpstr>3 - HMEP: a cutting-edge M&amp;E solution</vt:lpstr>
      <vt:lpstr>3 - HMEP: a cutting-edge M&amp;E solution</vt:lpstr>
      <vt:lpstr>4 - Conclusions: Future prospects for M&amp;E in fragile states</vt:lpstr>
      <vt:lpstr>Slide 23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Presentation</dc:subject>
  <dc:creator>SCSC Ltd</dc:creator>
  <cp:lastModifiedBy>christine_kolbe</cp:lastModifiedBy>
  <cp:revision>54</cp:revision>
  <dcterms:created xsi:type="dcterms:W3CDTF">2009-12-05T13:33:38Z</dcterms:created>
  <dcterms:modified xsi:type="dcterms:W3CDTF">2011-04-19T11:10:12Z</dcterms:modified>
</cp:coreProperties>
</file>