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15" r:id="rId2"/>
    <p:sldId id="300" r:id="rId3"/>
    <p:sldId id="311" r:id="rId4"/>
    <p:sldId id="294" r:id="rId5"/>
    <p:sldId id="263" r:id="rId6"/>
    <p:sldId id="302" r:id="rId7"/>
    <p:sldId id="316" r:id="rId8"/>
    <p:sldId id="317" r:id="rId9"/>
    <p:sldId id="283" r:id="rId10"/>
    <p:sldId id="275" r:id="rId11"/>
    <p:sldId id="318" r:id="rId12"/>
    <p:sldId id="31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lan and Diane" initials="AaD"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E2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959" autoAdjust="0"/>
    <p:restoredTop sz="76217" autoAdjust="0"/>
  </p:normalViewPr>
  <p:slideViewPr>
    <p:cSldViewPr>
      <p:cViewPr>
        <p:scale>
          <a:sx n="50" d="100"/>
          <a:sy n="50" d="100"/>
        </p:scale>
        <p:origin x="-1272" y="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FA8BCA-FFE8-45B6-8760-FB2E31F0B27F}" type="datetimeFigureOut">
              <a:rPr lang="en-US" smtClean="0"/>
              <a:pPr/>
              <a:t>4/16/2011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8C52C5-2819-4FF5-AB58-564ABDE3F889}"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latin typeface="Times New Roman" pitchFamily="18" charset="0"/>
                <a:cs typeface="Times New Roman" pitchFamily="18" charset="0"/>
              </a:rPr>
              <a:t>The first requirement is to put the challenge and solution into</a:t>
            </a:r>
            <a:r>
              <a:rPr lang="en-US" baseline="0" dirty="0" smtClean="0">
                <a:latin typeface="Times New Roman" pitchFamily="18" charset="0"/>
                <a:cs typeface="Times New Roman" pitchFamily="18" charset="0"/>
              </a:rPr>
              <a:t> context.  </a:t>
            </a:r>
          </a:p>
          <a:p>
            <a:endParaRPr lang="en-US" baseline="0" dirty="0" smtClean="0">
              <a:latin typeface="Times New Roman" pitchFamily="18" charset="0"/>
              <a:cs typeface="Times New Roman" pitchFamily="18" charset="0"/>
            </a:endParaRPr>
          </a:p>
          <a:p>
            <a:r>
              <a:rPr lang="en-US" baseline="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t is important to understand the environment addressed by the challenge. The environment is “steady-state.” What is that?</a:t>
            </a:r>
          </a:p>
          <a:p>
            <a:endParaRPr lang="en-US" dirty="0" smtClean="0">
              <a:latin typeface="Times New Roman" pitchFamily="18" charset="0"/>
              <a:cs typeface="Times New Roman" pitchFamily="18" charset="0"/>
            </a:endParaRPr>
          </a:p>
          <a:p>
            <a:pPr>
              <a:buFont typeface="Arial" pitchFamily="34" charset="0"/>
              <a:buChar char="•"/>
            </a:pPr>
            <a:r>
              <a:rPr lang="en-US" dirty="0" smtClean="0">
                <a:latin typeface="Times New Roman" pitchFamily="18" charset="0"/>
                <a:cs typeface="Times New Roman" pitchFamily="18" charset="0"/>
              </a:rPr>
              <a:t> There is no agreed definition within the US Government</a:t>
            </a:r>
            <a:r>
              <a:rPr lang="en-US" baseline="0" dirty="0" smtClean="0">
                <a:latin typeface="Times New Roman" pitchFamily="18" charset="0"/>
                <a:cs typeface="Times New Roman" pitchFamily="18" charset="0"/>
              </a:rPr>
              <a:t> or even within DOD. You will not find a definition for steady-state in Joint Publication 1-02, “The DOD Dictionary of Military and Associated Terms,” or DOS and USAID documents listing terms.</a:t>
            </a:r>
          </a:p>
          <a:p>
            <a:pPr>
              <a:buFont typeface="Arial" pitchFamily="34" charset="0"/>
              <a:buChar char="•"/>
            </a:pPr>
            <a:r>
              <a:rPr lang="en-US" baseline="0" dirty="0" smtClean="0">
                <a:latin typeface="Times New Roman" pitchFamily="18" charset="0"/>
                <a:cs typeface="Times New Roman" pitchFamily="18" charset="0"/>
              </a:rPr>
              <a:t> The term is defined in the first bullet of this slide from the CJCSI  3210.06, “Irregular Warfare,” glossary (10 June 2010). The instruction notes that it comes from the Guidance for the Development of the Force which is no longer published. Steady-state is not defined in DODD 3000.07, “Irregular Warfare,” (1 Dec 2008), the 2010 QDR (26 Jan 2010), the GEF, or any other DOD document although the term is used in many DOD publications in ways that mean “long-term,” “deterrence and other peacetime shaping activities,” and “supporting civil authorities.” DODD 3000.07 does state that IW can include a variety of steady-state DOD activities and operations (counterterrorism, unconventional warfare, foreign internal defense, counterinsurgency, and stability operations) that involve establishing order in a fragile state.</a:t>
            </a:r>
          </a:p>
          <a:p>
            <a:pPr>
              <a:buFont typeface="Arial" pitchFamily="34" charset="0"/>
              <a:buChar char="•"/>
            </a:pPr>
            <a:endParaRPr lang="en-US" baseline="0" dirty="0" smtClean="0">
              <a:latin typeface="Times New Roman" pitchFamily="18" charset="0"/>
              <a:cs typeface="Times New Roman" pitchFamily="18" charset="0"/>
            </a:endParaRPr>
          </a:p>
          <a:p>
            <a:pPr>
              <a:buFont typeface="Arial" pitchFamily="34" charset="0"/>
              <a:buChar char="•"/>
            </a:pPr>
            <a:r>
              <a:rPr lang="en-US" baseline="0" dirty="0" smtClean="0">
                <a:latin typeface="Times New Roman" pitchFamily="18" charset="0"/>
                <a:cs typeface="Times New Roman" pitchFamily="18" charset="0"/>
              </a:rPr>
              <a:t> The definition of the kinds of activities that are performed in steady-state environment does appear in the draft GEF 2010</a:t>
            </a:r>
          </a:p>
          <a:p>
            <a:pPr>
              <a:buFont typeface="Arial" pitchFamily="34" charset="0"/>
              <a:buChar char="•"/>
            </a:pPr>
            <a:endParaRPr lang="en-US" baseline="0" dirty="0" smtClean="0">
              <a:latin typeface="Times New Roman" pitchFamily="18" charset="0"/>
              <a:cs typeface="Times New Roman" pitchFamily="18" charset="0"/>
            </a:endParaRPr>
          </a:p>
          <a:p>
            <a:pPr>
              <a:buFont typeface="Arial" pitchFamily="34" charset="0"/>
              <a:buChar char="•"/>
            </a:pPr>
            <a:r>
              <a:rPr lang="en-US" baseline="0" dirty="0" smtClean="0">
                <a:latin typeface="Times New Roman" pitchFamily="18" charset="0"/>
                <a:cs typeface="Times New Roman" pitchFamily="18" charset="0"/>
              </a:rPr>
              <a:t> FM 3-07, “Stability Operations,” does not define steady-state because it focuses on “stability operations” as “an overarching term encompassing various military missions, tasks, and activities conducted outside the US in coordination with other instruments of national power to maintain or reestablish a safe and secure environment, provide essential government services, emergency infrastructure reconstruction, and humanitarian relief (JP 3-0).” Stability operations in this context are not about building capacity and capability in conjunction with host country goals and objectives.</a:t>
            </a:r>
          </a:p>
          <a:p>
            <a:pPr>
              <a:buFont typeface="Arial" pitchFamily="34" charset="0"/>
              <a:buChar char="•"/>
            </a:pPr>
            <a:endParaRPr lang="en-US" baseline="0" dirty="0" smtClean="0">
              <a:latin typeface="Times New Roman" pitchFamily="18" charset="0"/>
              <a:cs typeface="Times New Roman" pitchFamily="18" charset="0"/>
            </a:endParaRPr>
          </a:p>
          <a:p>
            <a:pPr>
              <a:buFont typeface="Arial" pitchFamily="34" charset="0"/>
              <a:buChar char="•"/>
            </a:pPr>
            <a:r>
              <a:rPr lang="en-US" baseline="0" dirty="0" smtClean="0">
                <a:latin typeface="Times New Roman" pitchFamily="18" charset="0"/>
                <a:cs typeface="Times New Roman" pitchFamily="18" charset="0"/>
              </a:rPr>
              <a:t> The fact that there is no agreed definition within DOD or the USG is important because by meaning something different to everyone working the challenge, everyone believes the challenge should be bounded differently.</a:t>
            </a:r>
          </a:p>
          <a:p>
            <a:pPr>
              <a:buFont typeface="Arial" pitchFamily="34" charset="0"/>
              <a:buChar char="•"/>
            </a:pPr>
            <a:r>
              <a:rPr lang="en-US" baseline="0" dirty="0" smtClean="0">
                <a:latin typeface="Times New Roman" pitchFamily="18" charset="0"/>
                <a:cs typeface="Times New Roman" pitchFamily="18" charset="0"/>
              </a:rPr>
              <a:t> By this definition only appearing in a CJCSI on “Irregular Warfare” some DOD policymakers put it in the joint planning context of the definition of irregular warfare “a violent struggle among states and non-state actors for legitimacy and influence over the relevant population(s). Irregular warfare favors indirect and asymmetric approaches, though it may employ the full range of military and other capacities, in order to erode an adversary’s power, influence, and will.”</a:t>
            </a:r>
          </a:p>
          <a:p>
            <a:pPr>
              <a:buFont typeface="Arial" pitchFamily="34" charset="0"/>
              <a:buChar char="•"/>
            </a:pPr>
            <a:r>
              <a:rPr lang="en-US" baseline="0" dirty="0" smtClean="0">
                <a:latin typeface="Times New Roman" pitchFamily="18" charset="0"/>
                <a:cs typeface="Times New Roman" pitchFamily="18" charset="0"/>
              </a:rPr>
              <a:t>  In the context of this briefing and the two documents we will describe as the CABP solution, steady-state takes on more of the meaning of stability operations as “an overarching term encompassing various military missions, tasks, and activities conducted outside the US in coordination with other instruments of national power to maintain or reestablish a safe and security environment, provide essential governmental services, emergency infrastructure reconstruction, and humanitarian relief” (DODD 3000.07) but steady-state activities occur prior to the need to reestablish, reconstruct, or relief in a post-crisis/conflict environment.  In this way it is more in line with DODI 5000.68, “Security Force Assistance” and the related commander’s handbook from the Joint Center for International Security Force Assistance; “JP 3-22, “Foreign Internal Defense”; and JP 3-57, “Civil-Military Operations.” All involve unified action to support the host nation efforts to build capability and capacity to protect a populace from instability.</a:t>
            </a:r>
          </a:p>
        </p:txBody>
      </p:sp>
      <p:sp>
        <p:nvSpPr>
          <p:cNvPr id="4" name="Slide Number Placeholder 3"/>
          <p:cNvSpPr>
            <a:spLocks noGrp="1"/>
          </p:cNvSpPr>
          <p:nvPr>
            <p:ph type="sldNum" sz="quarter" idx="10"/>
          </p:nvPr>
        </p:nvSpPr>
        <p:spPr/>
        <p:txBody>
          <a:bodyPr/>
          <a:lstStyle/>
          <a:p>
            <a:fld id="{3C8C52C5-2819-4FF5-AB58-564ABDE3F889}"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u="sng" kern="1200" dirty="0" smtClean="0">
                <a:solidFill>
                  <a:schemeClr val="tx1"/>
                </a:solidFill>
                <a:latin typeface="Times New Roman" pitchFamily="18" charset="0"/>
                <a:ea typeface="+mn-ea"/>
                <a:cs typeface="Times New Roman" pitchFamily="18" charset="0"/>
              </a:rPr>
              <a:t>What are the Handbook and Desk Reference?</a:t>
            </a:r>
            <a:endParaRPr lang="en-US" sz="1200" kern="1200" dirty="0" smtClean="0">
              <a:solidFill>
                <a:schemeClr val="tx1"/>
              </a:solidFill>
              <a:latin typeface="Times New Roman" pitchFamily="18" charset="0"/>
              <a:ea typeface="+mn-ea"/>
              <a:cs typeface="Times New Roman" pitchFamily="18" charset="0"/>
            </a:endParaRPr>
          </a:p>
          <a:p>
            <a:r>
              <a:rPr lang="en-US" sz="1200" kern="1200" dirty="0" smtClean="0">
                <a:solidFill>
                  <a:schemeClr val="tx1"/>
                </a:solidFill>
                <a:latin typeface="Times New Roman" pitchFamily="18" charset="0"/>
                <a:ea typeface="+mn-ea"/>
                <a:cs typeface="Times New Roman" pitchFamily="18" charset="0"/>
              </a:rPr>
              <a:t>More than “how to” manuals, the Handbook and Desk Reference offer a </a:t>
            </a:r>
            <a:r>
              <a:rPr lang="en-US" sz="1200" b="1" kern="1200" dirty="0" smtClean="0">
                <a:solidFill>
                  <a:schemeClr val="tx1"/>
                </a:solidFill>
                <a:latin typeface="Times New Roman" pitchFamily="18" charset="0"/>
                <a:ea typeface="+mn-ea"/>
                <a:cs typeface="Times New Roman" pitchFamily="18" charset="0"/>
              </a:rPr>
              <a:t>start-to-finish orientation </a:t>
            </a:r>
            <a:r>
              <a:rPr lang="en-US" sz="1200" kern="1200" dirty="0" smtClean="0">
                <a:solidFill>
                  <a:schemeClr val="tx1"/>
                </a:solidFill>
                <a:latin typeface="Times New Roman" pitchFamily="18" charset="0"/>
                <a:ea typeface="+mn-ea"/>
                <a:cs typeface="Times New Roman" pitchFamily="18" charset="0"/>
              </a:rPr>
              <a:t>to steady-state planning to build partnership.</a:t>
            </a:r>
          </a:p>
          <a:p>
            <a:endParaRPr lang="en-US" sz="1200" kern="1200" dirty="0" smtClean="0">
              <a:solidFill>
                <a:schemeClr val="tx1"/>
              </a:solidFill>
              <a:latin typeface="Times New Roman" pitchFamily="18" charset="0"/>
              <a:ea typeface="+mn-ea"/>
              <a:cs typeface="Times New Roman" pitchFamily="18" charset="0"/>
            </a:endParaRPr>
          </a:p>
          <a:p>
            <a:r>
              <a:rPr lang="en-US" sz="1200" kern="1200" dirty="0" smtClean="0">
                <a:solidFill>
                  <a:schemeClr val="tx1"/>
                </a:solidFill>
                <a:latin typeface="Times New Roman" pitchFamily="18" charset="0"/>
                <a:ea typeface="+mn-ea"/>
                <a:cs typeface="Times New Roman" pitchFamily="18" charset="0"/>
              </a:rPr>
              <a:t>The documents give a bird’s eye view of the special challenges for military planners approaching the mission of security cooperation in a </a:t>
            </a:r>
            <a:r>
              <a:rPr lang="en-US" sz="1200" b="1" kern="1200" dirty="0" smtClean="0">
                <a:solidFill>
                  <a:schemeClr val="tx1"/>
                </a:solidFill>
                <a:latin typeface="Times New Roman" pitchFamily="18" charset="0"/>
                <a:ea typeface="+mn-ea"/>
                <a:cs typeface="Times New Roman" pitchFamily="18" charset="0"/>
              </a:rPr>
              <a:t>comprehensive approach context</a:t>
            </a:r>
            <a:r>
              <a:rPr lang="en-US" sz="1200" kern="1200" dirty="0" smtClean="0">
                <a:solidFill>
                  <a:schemeClr val="tx1"/>
                </a:solidFill>
                <a:latin typeface="Times New Roman" pitchFamily="18" charset="0"/>
                <a:ea typeface="+mn-ea"/>
                <a:cs typeface="Times New Roman" pitchFamily="18" charset="0"/>
              </a:rPr>
              <a:t>.</a:t>
            </a:r>
          </a:p>
          <a:p>
            <a:endParaRPr lang="en-US" sz="1200" kern="1200" dirty="0" smtClean="0">
              <a:solidFill>
                <a:schemeClr val="tx1"/>
              </a:solidFill>
              <a:latin typeface="Times New Roman" pitchFamily="18" charset="0"/>
              <a:ea typeface="+mn-ea"/>
              <a:cs typeface="Times New Roman" pitchFamily="18" charset="0"/>
            </a:endParaRPr>
          </a:p>
          <a:p>
            <a:r>
              <a:rPr lang="en-US" sz="1200" kern="1200" dirty="0" smtClean="0">
                <a:solidFill>
                  <a:schemeClr val="tx1"/>
                </a:solidFill>
                <a:latin typeface="Times New Roman" pitchFamily="18" charset="0"/>
                <a:ea typeface="+mn-ea"/>
                <a:cs typeface="Times New Roman" pitchFamily="18" charset="0"/>
              </a:rPr>
              <a:t>They introduce military planners to their</a:t>
            </a:r>
            <a:r>
              <a:rPr lang="en-US" sz="1200" b="1" kern="1200" dirty="0" smtClean="0">
                <a:solidFill>
                  <a:schemeClr val="tx1"/>
                </a:solidFill>
                <a:latin typeface="Times New Roman" pitchFamily="18" charset="0"/>
                <a:ea typeface="+mn-ea"/>
                <a:cs typeface="Times New Roman" pitchFamily="18" charset="0"/>
              </a:rPr>
              <a:t> key counterparts in DOD and beyond</a:t>
            </a:r>
            <a:r>
              <a:rPr lang="en-US" sz="1200" kern="1200" dirty="0" smtClean="0">
                <a:solidFill>
                  <a:schemeClr val="tx1"/>
                </a:solidFill>
                <a:latin typeface="Times New Roman" pitchFamily="18" charset="0"/>
                <a:ea typeface="+mn-ea"/>
                <a:cs typeface="Times New Roman" pitchFamily="18" charset="0"/>
              </a:rPr>
              <a:t>.</a:t>
            </a:r>
            <a:r>
              <a:rPr lang="en-US" sz="1200" kern="1200" baseline="0" dirty="0" smtClean="0">
                <a:solidFill>
                  <a:schemeClr val="tx1"/>
                </a:solidFill>
                <a:latin typeface="Times New Roman" pitchFamily="18" charset="0"/>
                <a:ea typeface="+mn-ea"/>
                <a:cs typeface="Times New Roman" pitchFamily="18" charset="0"/>
              </a:rPr>
              <a:t>  </a:t>
            </a:r>
            <a:r>
              <a:rPr lang="en-US" sz="1200" kern="1200" dirty="0" smtClean="0">
                <a:solidFill>
                  <a:schemeClr val="tx1"/>
                </a:solidFill>
                <a:latin typeface="Times New Roman" pitchFamily="18" charset="0"/>
                <a:ea typeface="+mn-ea"/>
                <a:cs typeface="Times New Roman" pitchFamily="18" charset="0"/>
              </a:rPr>
              <a:t>They provide brief profiles of other </a:t>
            </a:r>
            <a:r>
              <a:rPr lang="en-US" sz="1200" b="1" kern="1200" dirty="0" smtClean="0">
                <a:solidFill>
                  <a:schemeClr val="tx1"/>
                </a:solidFill>
                <a:latin typeface="Times New Roman" pitchFamily="18" charset="0"/>
                <a:ea typeface="+mn-ea"/>
                <a:cs typeface="Times New Roman" pitchFamily="18" charset="0"/>
              </a:rPr>
              <a:t>stakeholder organizations</a:t>
            </a:r>
            <a:r>
              <a:rPr lang="en-US" sz="1200" kern="1200" dirty="0" smtClean="0">
                <a:solidFill>
                  <a:schemeClr val="tx1"/>
                </a:solidFill>
                <a:latin typeface="Times New Roman" pitchFamily="18" charset="0"/>
                <a:ea typeface="+mn-ea"/>
                <a:cs typeface="Times New Roman" pitchFamily="18" charset="0"/>
              </a:rPr>
              <a:t> engaged in steady-state activities both inside and outside the USG.</a:t>
            </a:r>
            <a:r>
              <a:rPr lang="en-US" sz="1200" kern="1200" baseline="0" dirty="0" smtClean="0">
                <a:solidFill>
                  <a:schemeClr val="tx1"/>
                </a:solidFill>
                <a:latin typeface="Times New Roman" pitchFamily="18" charset="0"/>
                <a:ea typeface="+mn-ea"/>
                <a:cs typeface="Times New Roman" pitchFamily="18" charset="0"/>
              </a:rPr>
              <a:t>  </a:t>
            </a:r>
            <a:r>
              <a:rPr lang="en-US" sz="1200" kern="1200" dirty="0" smtClean="0">
                <a:solidFill>
                  <a:schemeClr val="tx1"/>
                </a:solidFill>
                <a:latin typeface="Times New Roman" pitchFamily="18" charset="0"/>
                <a:ea typeface="+mn-ea"/>
                <a:cs typeface="Times New Roman" pitchFamily="18" charset="0"/>
              </a:rPr>
              <a:t>They describe </a:t>
            </a:r>
            <a:r>
              <a:rPr lang="en-US" sz="1200" b="1" kern="1200" dirty="0" smtClean="0">
                <a:solidFill>
                  <a:schemeClr val="tx1"/>
                </a:solidFill>
                <a:latin typeface="Times New Roman" pitchFamily="18" charset="0"/>
                <a:ea typeface="+mn-ea"/>
                <a:cs typeface="Times New Roman" pitchFamily="18" charset="0"/>
              </a:rPr>
              <a:t>existing processes that guide agency-specific planning</a:t>
            </a:r>
            <a:r>
              <a:rPr lang="en-US" sz="1200" kern="1200" dirty="0" smtClean="0">
                <a:solidFill>
                  <a:schemeClr val="tx1"/>
                </a:solidFill>
                <a:latin typeface="Times New Roman" pitchFamily="18" charset="0"/>
                <a:ea typeface="+mn-ea"/>
                <a:cs typeface="Times New Roman" pitchFamily="18" charset="0"/>
              </a:rPr>
              <a:t> and resources available to DOS, DOD, and USAID for building partnerships with foreign governments.</a:t>
            </a:r>
          </a:p>
          <a:p>
            <a:endParaRPr lang="en-US" sz="1200" kern="1200" dirty="0" smtClean="0">
              <a:solidFill>
                <a:schemeClr val="tx1"/>
              </a:solidFill>
              <a:latin typeface="Times New Roman" pitchFamily="18" charset="0"/>
              <a:ea typeface="+mn-ea"/>
              <a:cs typeface="Times New Roman" pitchFamily="18" charset="0"/>
            </a:endParaRPr>
          </a:p>
          <a:p>
            <a:r>
              <a:rPr lang="en-US" sz="1200" kern="1200" dirty="0" smtClean="0">
                <a:solidFill>
                  <a:schemeClr val="tx1"/>
                </a:solidFill>
                <a:latin typeface="Times New Roman" pitchFamily="18" charset="0"/>
                <a:ea typeface="+mn-ea"/>
                <a:cs typeface="Times New Roman" pitchFamily="18" charset="0"/>
              </a:rPr>
              <a:t>The Reference Guide is not an encyclopedia of sources of information.  Instead, it serves to </a:t>
            </a:r>
            <a:r>
              <a:rPr lang="en-US" sz="1200" b="1" kern="1200" dirty="0" smtClean="0">
                <a:solidFill>
                  <a:schemeClr val="tx1"/>
                </a:solidFill>
                <a:latin typeface="Times New Roman" pitchFamily="18" charset="0"/>
                <a:ea typeface="+mn-ea"/>
                <a:cs typeface="Times New Roman" pitchFamily="18" charset="0"/>
              </a:rPr>
              <a:t>enable planners</a:t>
            </a:r>
            <a:r>
              <a:rPr lang="en-US" sz="1200" kern="1200" dirty="0" smtClean="0">
                <a:solidFill>
                  <a:schemeClr val="tx1"/>
                </a:solidFill>
                <a:latin typeface="Times New Roman" pitchFamily="18" charset="0"/>
                <a:ea typeface="+mn-ea"/>
                <a:cs typeface="Times New Roman" pitchFamily="18" charset="0"/>
              </a:rPr>
              <a:t> to identify for themselves and with counterparts (a) the operational environment of the host country partner; (b) the range of stakeholders engaged in a host-country; (c) the respective goals and interests of all the involved partners, first and foremost the host country partner.</a:t>
            </a:r>
          </a:p>
          <a:p>
            <a:endParaRPr lang="en-US" sz="1200" b="1" kern="1200" dirty="0" smtClean="0">
              <a:solidFill>
                <a:schemeClr val="tx1"/>
              </a:solidFill>
              <a:latin typeface="Times New Roman" pitchFamily="18" charset="0"/>
              <a:ea typeface="+mn-ea"/>
              <a:cs typeface="Times New Roman" pitchFamily="18" charset="0"/>
            </a:endParaRPr>
          </a:p>
          <a:p>
            <a:r>
              <a:rPr lang="en-US" sz="1200" b="1" kern="1200" dirty="0" smtClean="0">
                <a:solidFill>
                  <a:schemeClr val="tx1"/>
                </a:solidFill>
                <a:latin typeface="Times New Roman" pitchFamily="18" charset="0"/>
                <a:ea typeface="+mn-ea"/>
                <a:cs typeface="Times New Roman" pitchFamily="18" charset="0"/>
              </a:rPr>
              <a:t>Planning fundamentals</a:t>
            </a:r>
            <a:r>
              <a:rPr lang="en-US" sz="1200" kern="1200" dirty="0" smtClean="0">
                <a:solidFill>
                  <a:schemeClr val="tx1"/>
                </a:solidFill>
                <a:latin typeface="Times New Roman" pitchFamily="18" charset="0"/>
                <a:ea typeface="+mn-ea"/>
                <a:cs typeface="Times New Roman" pitchFamily="18" charset="0"/>
              </a:rPr>
              <a:t> familiar to military planners inform the process laid out in the Reference Guide.  Joint planning concepts are used whenever possible.</a:t>
            </a:r>
            <a:r>
              <a:rPr lang="en-US" sz="1200" kern="1200" baseline="0" dirty="0" smtClean="0">
                <a:solidFill>
                  <a:schemeClr val="tx1"/>
                </a:solidFill>
                <a:latin typeface="Times New Roman" pitchFamily="18" charset="0"/>
                <a:ea typeface="+mn-ea"/>
                <a:cs typeface="Times New Roman" pitchFamily="18" charset="0"/>
              </a:rPr>
              <a:t>  </a:t>
            </a:r>
            <a:r>
              <a:rPr lang="en-US" sz="1200" kern="1200" dirty="0" smtClean="0">
                <a:solidFill>
                  <a:schemeClr val="tx1"/>
                </a:solidFill>
                <a:latin typeface="Times New Roman" pitchFamily="18" charset="0"/>
                <a:ea typeface="+mn-ea"/>
                <a:cs typeface="Times New Roman" pitchFamily="18" charset="0"/>
              </a:rPr>
              <a:t>Frameworks and</a:t>
            </a:r>
            <a:r>
              <a:rPr lang="en-US" sz="1200" b="1" kern="1200" dirty="0" smtClean="0">
                <a:solidFill>
                  <a:schemeClr val="tx1"/>
                </a:solidFill>
                <a:latin typeface="Times New Roman" pitchFamily="18" charset="0"/>
                <a:ea typeface="+mn-ea"/>
                <a:cs typeface="Times New Roman" pitchFamily="18" charset="0"/>
              </a:rPr>
              <a:t> methods used by civilian agency planners </a:t>
            </a:r>
            <a:r>
              <a:rPr lang="en-US" sz="1200" kern="1200" dirty="0" smtClean="0">
                <a:solidFill>
                  <a:schemeClr val="tx1"/>
                </a:solidFill>
                <a:latin typeface="Times New Roman" pitchFamily="18" charset="0"/>
                <a:ea typeface="+mn-ea"/>
                <a:cs typeface="Times New Roman" pitchFamily="18" charset="0"/>
              </a:rPr>
              <a:t>are described for CCMD use when needed or when military planning concepts may be inappropriate.</a:t>
            </a:r>
          </a:p>
          <a:p>
            <a:endParaRPr lang="en-US" sz="1200" kern="1200" dirty="0" smtClean="0">
              <a:solidFill>
                <a:schemeClr val="tx1"/>
              </a:solidFill>
              <a:latin typeface="Times New Roman" pitchFamily="18" charset="0"/>
              <a:ea typeface="+mn-ea"/>
              <a:cs typeface="Times New Roman" pitchFamily="18" charset="0"/>
            </a:endParaRPr>
          </a:p>
          <a:p>
            <a:r>
              <a:rPr lang="en-US" sz="1200" kern="1200" dirty="0" smtClean="0">
                <a:solidFill>
                  <a:schemeClr val="tx1"/>
                </a:solidFill>
                <a:latin typeface="Times New Roman" pitchFamily="18" charset="0"/>
                <a:ea typeface="+mn-ea"/>
                <a:cs typeface="Times New Roman" pitchFamily="18" charset="0"/>
              </a:rPr>
              <a:t>The Reference Guide enables planners to plan – not in isolation with only limited CCMD objectives in mind, but with the </a:t>
            </a:r>
            <a:r>
              <a:rPr lang="en-US" sz="1200" b="1" kern="1200" dirty="0" smtClean="0">
                <a:solidFill>
                  <a:schemeClr val="tx1"/>
                </a:solidFill>
                <a:latin typeface="Times New Roman" pitchFamily="18" charset="0"/>
                <a:ea typeface="+mn-ea"/>
                <a:cs typeface="Times New Roman" pitchFamily="18" charset="0"/>
              </a:rPr>
              <a:t>broad strategic goals of the USG in view.</a:t>
            </a:r>
            <a:endParaRPr lang="en-US" sz="1200" kern="1200" dirty="0" smtClean="0">
              <a:solidFill>
                <a:schemeClr val="tx1"/>
              </a:solidFill>
              <a:latin typeface="Times New Roman" pitchFamily="18" charset="0"/>
              <a:ea typeface="+mn-ea"/>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3C8C52C5-2819-4FF5-AB58-564ABDE3F889}"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b="1" u="sng" kern="1200" dirty="0" smtClean="0">
                <a:solidFill>
                  <a:schemeClr val="tx1"/>
                </a:solidFill>
                <a:latin typeface="Times New Roman" pitchFamily="18" charset="0"/>
                <a:ea typeface="+mn-ea"/>
                <a:cs typeface="Times New Roman" pitchFamily="18" charset="0"/>
              </a:rPr>
              <a:t>How is the Reference Guide to be used?</a:t>
            </a:r>
            <a:endParaRPr lang="en-US" sz="1200" kern="1200" dirty="0" smtClean="0">
              <a:solidFill>
                <a:schemeClr val="tx1"/>
              </a:solidFill>
              <a:latin typeface="Times New Roman" pitchFamily="18" charset="0"/>
              <a:ea typeface="+mn-ea"/>
              <a:cs typeface="Times New Roman" pitchFamily="18" charset="0"/>
            </a:endParaRPr>
          </a:p>
          <a:p>
            <a:r>
              <a:rPr lang="en-US" sz="1200" i="1" kern="1200" dirty="0" smtClean="0">
                <a:solidFill>
                  <a:schemeClr val="tx1"/>
                </a:solidFill>
                <a:latin typeface="Times New Roman" pitchFamily="18" charset="0"/>
                <a:ea typeface="+mn-ea"/>
                <a:cs typeface="Times New Roman" pitchFamily="18" charset="0"/>
              </a:rPr>
              <a:t>The Users of the Reference Guide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pitchFamily="18" charset="0"/>
                <a:ea typeface="+mn-ea"/>
                <a:cs typeface="Times New Roman" pitchFamily="18" charset="0"/>
              </a:rPr>
              <a:t>The Reference Guide is addressed to planners, implementers, and educator/trainers throughout the DOD community.  It  </a:t>
            </a:r>
            <a:r>
              <a:rPr lang="en-US" sz="1200" b="1" kern="1200" dirty="0" smtClean="0">
                <a:solidFill>
                  <a:schemeClr val="tx1"/>
                </a:solidFill>
                <a:latin typeface="Times New Roman" pitchFamily="18" charset="0"/>
                <a:ea typeface="+mn-ea"/>
                <a:cs typeface="Times New Roman" pitchFamily="18" charset="0"/>
              </a:rPr>
              <a:t>does not prescribe processes for other agencies</a:t>
            </a:r>
            <a:r>
              <a:rPr lang="en-US" sz="1200" kern="1200" dirty="0" smtClean="0">
                <a:solidFill>
                  <a:schemeClr val="tx1"/>
                </a:solidFill>
                <a:latin typeface="Times New Roman" pitchFamily="18" charset="0"/>
                <a:ea typeface="+mn-ea"/>
                <a:cs typeface="Times New Roman" pitchFamily="18" charset="0"/>
              </a:rPr>
              <a:t>.</a:t>
            </a:r>
          </a:p>
          <a:p>
            <a:endParaRPr lang="en-US" sz="1200" i="1" kern="1200" dirty="0" smtClean="0">
              <a:solidFill>
                <a:schemeClr val="tx1"/>
              </a:solidFill>
              <a:latin typeface="Times New Roman" pitchFamily="18" charset="0"/>
              <a:ea typeface="+mn-ea"/>
              <a:cs typeface="Times New Roman" pitchFamily="18" charset="0"/>
            </a:endParaRPr>
          </a:p>
          <a:p>
            <a:r>
              <a:rPr lang="en-US" sz="1200" kern="1200" dirty="0" smtClean="0">
                <a:solidFill>
                  <a:schemeClr val="tx1"/>
                </a:solidFill>
                <a:latin typeface="Times New Roman" pitchFamily="18" charset="0"/>
                <a:ea typeface="+mn-ea"/>
                <a:cs typeface="Times New Roman" pitchFamily="18" charset="0"/>
              </a:rPr>
              <a:t>At the national level, the Reference Guide can serve as a policy and guidance</a:t>
            </a:r>
            <a:r>
              <a:rPr lang="en-US" sz="1200" kern="1200" baseline="0" dirty="0" smtClean="0">
                <a:solidFill>
                  <a:schemeClr val="tx1"/>
                </a:solidFill>
                <a:latin typeface="Times New Roman" pitchFamily="18" charset="0"/>
                <a:ea typeface="+mn-ea"/>
                <a:cs typeface="Times New Roman" pitchFamily="18" charset="0"/>
              </a:rPr>
              <a:t> tool for implementing the National Security Strategy on a DOD program to implement the comprehensive approach to steady-state planning and implementation.</a:t>
            </a:r>
          </a:p>
          <a:p>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pitchFamily="18" charset="0"/>
                <a:ea typeface="+mn-ea"/>
                <a:cs typeface="Times New Roman" pitchFamily="18" charset="0"/>
              </a:rPr>
              <a:t>The principal customer is the </a:t>
            </a:r>
            <a:r>
              <a:rPr lang="en-US" sz="1200" b="1" kern="1200" dirty="0" smtClean="0">
                <a:solidFill>
                  <a:schemeClr val="tx1"/>
                </a:solidFill>
                <a:latin typeface="Times New Roman" pitchFamily="18" charset="0"/>
                <a:ea typeface="+mn-ea"/>
                <a:cs typeface="Times New Roman" pitchFamily="18" charset="0"/>
              </a:rPr>
              <a:t>CCMD planner</a:t>
            </a:r>
            <a:r>
              <a:rPr lang="en-US" sz="1200" kern="1200" dirty="0" smtClean="0">
                <a:solidFill>
                  <a:schemeClr val="tx1"/>
                </a:solidFill>
                <a:latin typeface="Times New Roman" pitchFamily="18" charset="0"/>
                <a:ea typeface="+mn-ea"/>
                <a:cs typeface="Times New Roman" pitchFamily="18" charset="0"/>
              </a:rPr>
              <a:t> tasked to draft a country plan. </a:t>
            </a:r>
            <a:r>
              <a:rPr lang="en-US" sz="1200" b="1" kern="1200" dirty="0" smtClean="0">
                <a:solidFill>
                  <a:schemeClr val="tx1"/>
                </a:solidFill>
                <a:latin typeface="Times New Roman" pitchFamily="18" charset="0"/>
                <a:ea typeface="+mn-ea"/>
                <a:cs typeface="Times New Roman" pitchFamily="18" charset="0"/>
              </a:rPr>
              <a:t>Combatant Commanders </a:t>
            </a:r>
            <a:r>
              <a:rPr lang="en-US" sz="1200" kern="1200" dirty="0" smtClean="0">
                <a:solidFill>
                  <a:schemeClr val="tx1"/>
                </a:solidFill>
                <a:latin typeface="Times New Roman" pitchFamily="18" charset="0"/>
                <a:ea typeface="+mn-ea"/>
                <a:cs typeface="Times New Roman" pitchFamily="18" charset="0"/>
              </a:rPr>
              <a:t>can look to the Reference Guide to set standards for the execution of the TCP strategy where it ultimately achieves concrete realization – at the country-level.  The guide enhances Commanders’ confidence that TCP objectives will support whole-of-government USG objectives.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pitchFamily="18" charset="0"/>
              <a:ea typeface="+mn-ea"/>
              <a:cs typeface="Times New Roman" pitchFamily="18" charset="0"/>
            </a:endParaRPr>
          </a:p>
          <a:p>
            <a:r>
              <a:rPr lang="en-US" sz="1200" b="1" kern="1200" dirty="0" smtClean="0">
                <a:solidFill>
                  <a:schemeClr val="tx1"/>
                </a:solidFill>
                <a:latin typeface="Times New Roman" pitchFamily="18" charset="0"/>
                <a:ea typeface="+mn-ea"/>
                <a:cs typeface="Times New Roman" pitchFamily="18" charset="0"/>
              </a:rPr>
              <a:t>Component Commands </a:t>
            </a:r>
            <a:r>
              <a:rPr lang="en-US" sz="1200" kern="1200" dirty="0" smtClean="0">
                <a:solidFill>
                  <a:schemeClr val="tx1"/>
                </a:solidFill>
                <a:latin typeface="Times New Roman" pitchFamily="18" charset="0"/>
                <a:ea typeface="+mn-ea"/>
                <a:cs typeface="Times New Roman" pitchFamily="18" charset="0"/>
              </a:rPr>
              <a:t>will find the rationale for their contributions laid out in the Reference Guide.</a:t>
            </a:r>
            <a:r>
              <a:rPr lang="en-US" sz="1200" kern="1200" baseline="0" dirty="0" smtClean="0">
                <a:solidFill>
                  <a:schemeClr val="tx1"/>
                </a:solidFill>
                <a:latin typeface="Times New Roman" pitchFamily="18" charset="0"/>
                <a:ea typeface="+mn-ea"/>
                <a:cs typeface="Times New Roman" pitchFamily="18" charset="0"/>
              </a:rPr>
              <a:t> </a:t>
            </a:r>
            <a:r>
              <a:rPr lang="en-US" sz="1200" kern="1200" dirty="0" smtClean="0">
                <a:solidFill>
                  <a:schemeClr val="tx1"/>
                </a:solidFill>
                <a:latin typeface="Times New Roman" pitchFamily="18" charset="0"/>
                <a:ea typeface="+mn-ea"/>
                <a:cs typeface="Times New Roman" pitchFamily="18" charset="0"/>
              </a:rPr>
              <a:t>All in the DOD community dealing with the issues of </a:t>
            </a:r>
            <a:r>
              <a:rPr lang="en-US" sz="1200" b="1" kern="1200" dirty="0" smtClean="0">
                <a:solidFill>
                  <a:schemeClr val="tx1"/>
                </a:solidFill>
                <a:latin typeface="Times New Roman" pitchFamily="18" charset="0"/>
                <a:ea typeface="+mn-ea"/>
                <a:cs typeface="Times New Roman" pitchFamily="18" charset="0"/>
              </a:rPr>
              <a:t>security assistance</a:t>
            </a:r>
            <a:r>
              <a:rPr lang="en-US" sz="1200" kern="1200" dirty="0" smtClean="0">
                <a:solidFill>
                  <a:schemeClr val="tx1"/>
                </a:solidFill>
                <a:latin typeface="Times New Roman" pitchFamily="18" charset="0"/>
                <a:ea typeface="+mn-ea"/>
                <a:cs typeface="Times New Roman" pitchFamily="18" charset="0"/>
              </a:rPr>
              <a:t> will find the strategic framework for assistance allocations set out in the guides.</a:t>
            </a:r>
          </a:p>
          <a:p>
            <a:endParaRPr lang="en-US" sz="1200" kern="1200" dirty="0" smtClean="0">
              <a:solidFill>
                <a:schemeClr val="tx1"/>
              </a:solidFill>
              <a:latin typeface="Times New Roman" pitchFamily="18" charset="0"/>
              <a:ea typeface="+mn-ea"/>
              <a:cs typeface="Times New Roman" pitchFamily="18" charset="0"/>
            </a:endParaRPr>
          </a:p>
          <a:p>
            <a:r>
              <a:rPr lang="en-US" sz="1200" kern="1200" dirty="0" smtClean="0">
                <a:solidFill>
                  <a:schemeClr val="tx1"/>
                </a:solidFill>
                <a:latin typeface="Times New Roman" pitchFamily="18" charset="0"/>
                <a:ea typeface="+mn-ea"/>
                <a:cs typeface="Times New Roman" pitchFamily="18" charset="0"/>
              </a:rPr>
              <a:t>Within</a:t>
            </a:r>
            <a:r>
              <a:rPr lang="en-US" sz="1200" kern="1200" baseline="0" dirty="0" smtClean="0">
                <a:solidFill>
                  <a:schemeClr val="tx1"/>
                </a:solidFill>
                <a:latin typeface="Times New Roman" pitchFamily="18" charset="0"/>
                <a:ea typeface="+mn-ea"/>
                <a:cs typeface="Times New Roman" pitchFamily="18" charset="0"/>
              </a:rPr>
              <a:t> the country team, t</a:t>
            </a:r>
            <a:r>
              <a:rPr lang="en-US" sz="1200" kern="1200" dirty="0" smtClean="0">
                <a:solidFill>
                  <a:schemeClr val="tx1"/>
                </a:solidFill>
                <a:latin typeface="Times New Roman" pitchFamily="18" charset="0"/>
                <a:ea typeface="+mn-ea"/>
                <a:cs typeface="Times New Roman" pitchFamily="18" charset="0"/>
              </a:rPr>
              <a:t>he </a:t>
            </a:r>
            <a:r>
              <a:rPr lang="en-US" sz="1200" b="1" kern="1200" dirty="0" smtClean="0">
                <a:solidFill>
                  <a:schemeClr val="tx1"/>
                </a:solidFill>
                <a:latin typeface="Times New Roman" pitchFamily="18" charset="0"/>
                <a:ea typeface="+mn-ea"/>
                <a:cs typeface="Times New Roman" pitchFamily="18" charset="0"/>
              </a:rPr>
              <a:t>SCO</a:t>
            </a:r>
            <a:r>
              <a:rPr lang="en-US" sz="1200" kern="1200" dirty="0" smtClean="0">
                <a:solidFill>
                  <a:schemeClr val="tx1"/>
                </a:solidFill>
                <a:latin typeface="Times New Roman" pitchFamily="18" charset="0"/>
                <a:ea typeface="+mn-ea"/>
                <a:cs typeface="Times New Roman" pitchFamily="18" charset="0"/>
              </a:rPr>
              <a:t> is a key player in the steady-state partnership environment.  SCOs will find the Reference Guide of great utility in understanding their critical role in planning, implementing, and evaluating partnerships. They can also share it with the Country Team so that members can understand current DOD concepts, processes and perspectives for steady-state</a:t>
            </a:r>
            <a:r>
              <a:rPr lang="en-US" sz="1200" kern="1200" baseline="0" dirty="0" smtClean="0">
                <a:solidFill>
                  <a:schemeClr val="tx1"/>
                </a:solidFill>
                <a:latin typeface="Times New Roman" pitchFamily="18" charset="0"/>
                <a:ea typeface="+mn-ea"/>
                <a:cs typeface="Times New Roman" pitchFamily="18" charset="0"/>
              </a:rPr>
              <a:t> planning.</a:t>
            </a:r>
            <a:endParaRPr lang="en-US" sz="1200" kern="1200" dirty="0" smtClean="0">
              <a:solidFill>
                <a:schemeClr val="tx1"/>
              </a:solidFill>
              <a:latin typeface="Times New Roman" pitchFamily="18" charset="0"/>
              <a:ea typeface="+mn-ea"/>
              <a:cs typeface="Times New Roman" pitchFamily="18" charset="0"/>
            </a:endParaRPr>
          </a:p>
          <a:p>
            <a:endParaRPr lang="en-US" sz="1200" b="1" kern="1200" dirty="0" smtClean="0">
              <a:solidFill>
                <a:schemeClr val="tx1"/>
              </a:solidFill>
              <a:latin typeface="Times New Roman" pitchFamily="18" charset="0"/>
              <a:ea typeface="+mn-ea"/>
              <a:cs typeface="Times New Roman" pitchFamily="18" charset="0"/>
            </a:endParaRPr>
          </a:p>
          <a:p>
            <a:r>
              <a:rPr lang="en-US" sz="1200" kern="1200" dirty="0" smtClean="0">
                <a:solidFill>
                  <a:schemeClr val="tx1"/>
                </a:solidFill>
                <a:latin typeface="Times New Roman" pitchFamily="18" charset="0"/>
                <a:ea typeface="+mn-ea"/>
                <a:cs typeface="Times New Roman" pitchFamily="18" charset="0"/>
              </a:rPr>
              <a:t>In keeping with the new DOD training guidance, the custodians of DOD may want to consider the Reference Guide as a vehicle for </a:t>
            </a:r>
            <a:r>
              <a:rPr lang="en-US" sz="1200" b="1" kern="1200" dirty="0" smtClean="0">
                <a:solidFill>
                  <a:schemeClr val="tx1"/>
                </a:solidFill>
                <a:latin typeface="Times New Roman" pitchFamily="18" charset="0"/>
                <a:ea typeface="+mn-ea"/>
                <a:cs typeface="Times New Roman" pitchFamily="18" charset="0"/>
              </a:rPr>
              <a:t>education and training done in collaboration with the broad interagency community</a:t>
            </a:r>
            <a:r>
              <a:rPr lang="en-US" sz="1200" kern="1200" dirty="0" smtClean="0">
                <a:solidFill>
                  <a:schemeClr val="tx1"/>
                </a:solidFill>
                <a:latin typeface="Times New Roman" pitchFamily="18" charset="0"/>
                <a:ea typeface="+mn-ea"/>
                <a:cs typeface="Times New Roman" pitchFamily="18" charset="0"/>
              </a:rPr>
              <a:t> involved in building partnerships.</a:t>
            </a:r>
          </a:p>
          <a:p>
            <a:endParaRPr lang="en-US" dirty="0"/>
          </a:p>
        </p:txBody>
      </p:sp>
      <p:sp>
        <p:nvSpPr>
          <p:cNvPr id="4" name="Slide Number Placeholder 3"/>
          <p:cNvSpPr>
            <a:spLocks noGrp="1"/>
          </p:cNvSpPr>
          <p:nvPr>
            <p:ph type="sldNum" sz="quarter" idx="10"/>
          </p:nvPr>
        </p:nvSpPr>
        <p:spPr/>
        <p:txBody>
          <a:bodyPr/>
          <a:lstStyle/>
          <a:p>
            <a:fld id="{3C8C52C5-2819-4FF5-AB58-564ABDE3F889}"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8C52C5-2819-4FF5-AB58-564ABDE3F889}"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pitchFamily="18" charset="0"/>
                <a:cs typeface="Times New Roman" pitchFamily="18" charset="0"/>
              </a:rPr>
              <a:t>You will also hear the term “comprehensive approach” related to steady-state throughout this briefing. The definition appears on this slide.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is also not an agreed US Government definition or one that is used throughout the Department of Defense. There is no official definition for “comprehensive approach” in JP 1-02.</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definition appears </a:t>
            </a:r>
            <a:r>
              <a:rPr lang="en-US" baseline="0" dirty="0" smtClean="0">
                <a:latin typeface="Times New Roman" pitchFamily="18" charset="0"/>
                <a:cs typeface="Times New Roman" pitchFamily="18" charset="0"/>
              </a:rPr>
              <a:t>in CJCSI  3210.06,”Irregular Warfare,” and FM 3-07, “Stability Operations,” only for the purposes of those two publications. CJCSI 3210.06 refers to FM 3-07 as the source for this definition. In FM 3-07, the Army authors highlight that this publication is the proponent (authority) manual for this term.</a:t>
            </a:r>
          </a:p>
          <a:p>
            <a:endParaRPr lang="en-US" baseline="0" dirty="0" smtClean="0">
              <a:latin typeface="Times New Roman" pitchFamily="18" charset="0"/>
              <a:cs typeface="Times New Roman" pitchFamily="18" charset="0"/>
            </a:endParaRPr>
          </a:p>
          <a:p>
            <a:r>
              <a:rPr lang="en-US" baseline="0" dirty="0" smtClean="0">
                <a:latin typeface="Times New Roman" pitchFamily="18" charset="0"/>
                <a:cs typeface="Times New Roman" pitchFamily="18" charset="0"/>
              </a:rPr>
              <a:t>The same problem with context arises if one only thinks of comprehensive approach in terms of irregular warfare – it should not be considered solely in irregular warfare confines but encompasses a much broader means of integrating efforts across all levels of activities to achieve unity of effort toward a shared goal.</a:t>
            </a:r>
          </a:p>
          <a:p>
            <a:endParaRPr lang="en-US"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Times New Roman" pitchFamily="18" charset="0"/>
                <a:cs typeface="Times New Roman" pitchFamily="18" charset="0"/>
              </a:rPr>
              <a:t>The quote at the bottom of the slide comes from the US Global Leadership Coalition Annual Conference 2010 (28 Sep 2010) where </a:t>
            </a:r>
            <a:r>
              <a:rPr lang="en-US" baseline="0" dirty="0" err="1" smtClean="0">
                <a:latin typeface="Times New Roman" pitchFamily="18" charset="0"/>
                <a:cs typeface="Times New Roman" pitchFamily="18" charset="0"/>
              </a:rPr>
              <a:t>SecDef</a:t>
            </a:r>
            <a:r>
              <a:rPr lang="en-US" baseline="0" dirty="0" smtClean="0">
                <a:latin typeface="Times New Roman" pitchFamily="18" charset="0"/>
                <a:cs typeface="Times New Roman" pitchFamily="18" charset="0"/>
              </a:rPr>
              <a:t> Gates joined the Secretary of State Clinton, Secretary of the Treasury </a:t>
            </a:r>
            <a:r>
              <a:rPr lang="en-US" baseline="0" dirty="0" err="1" smtClean="0">
                <a:latin typeface="Times New Roman" pitchFamily="18" charset="0"/>
                <a:cs typeface="Times New Roman" pitchFamily="18" charset="0"/>
              </a:rPr>
              <a:t>Geithner</a:t>
            </a:r>
            <a:r>
              <a:rPr lang="en-US" baseline="0" dirty="0" smtClean="0">
                <a:latin typeface="Times New Roman" pitchFamily="18" charset="0"/>
                <a:cs typeface="Times New Roman" pitchFamily="18" charset="0"/>
              </a:rPr>
              <a:t>, USAID Administrator Dr Shah, and CEO of the Millennium Challenge Corporation </a:t>
            </a:r>
            <a:r>
              <a:rPr lang="en-US" baseline="0" dirty="0" err="1" smtClean="0">
                <a:latin typeface="Times New Roman" pitchFamily="18" charset="0"/>
                <a:cs typeface="Times New Roman" pitchFamily="18" charset="0"/>
              </a:rPr>
              <a:t>Yohannes</a:t>
            </a:r>
            <a:r>
              <a:rPr lang="en-US" baseline="0" dirty="0" smtClean="0">
                <a:latin typeface="Times New Roman" pitchFamily="18" charset="0"/>
                <a:cs typeface="Times New Roman" pitchFamily="18" charset="0"/>
              </a:rPr>
              <a:t> to discuss the US Global Development Policy and American power.</a:t>
            </a:r>
            <a:endParaRPr lang="en-US" dirty="0" smtClean="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C8C52C5-2819-4FF5-AB58-564ABDE3F889}"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pitchFamily="18" charset="0"/>
                <a:cs typeface="Times New Roman" pitchFamily="18" charset="0"/>
              </a:rPr>
              <a:t>This slide is self-explanatory.  The CABP team believes</a:t>
            </a:r>
            <a:r>
              <a:rPr lang="en-US" baseline="0" dirty="0" smtClean="0">
                <a:latin typeface="Times New Roman" pitchFamily="18" charset="0"/>
                <a:cs typeface="Times New Roman" pitchFamily="18" charset="0"/>
              </a:rPr>
              <a:t> that the focus of planning and implementation should be the host country goals and objectives and respect for international norms of sovereignty </a:t>
            </a:r>
            <a:r>
              <a:rPr lang="en-US" dirty="0" smtClean="0">
                <a:latin typeface="Times New Roman" pitchFamily="18" charset="0"/>
                <a:cs typeface="Times New Roman" pitchFamily="18" charset="0"/>
              </a:rPr>
              <a:t>(spelled</a:t>
            </a:r>
            <a:r>
              <a:rPr lang="en-US" baseline="0" dirty="0" smtClean="0">
                <a:latin typeface="Times New Roman" pitchFamily="18" charset="0"/>
                <a:cs typeface="Times New Roman" pitchFamily="18" charset="0"/>
              </a:rPr>
              <a:t> out in the initial White Paper).</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C8C52C5-2819-4FF5-AB58-564ABDE3F889}"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pitchFamily="18" charset="0"/>
                <a:ea typeface="+mn-ea"/>
                <a:cs typeface="Times New Roman" pitchFamily="18" charset="0"/>
              </a:rPr>
              <a:t>The CABP-produced</a:t>
            </a:r>
            <a:r>
              <a:rPr lang="en-US" sz="1200" kern="1200" baseline="0" dirty="0" smtClean="0">
                <a:solidFill>
                  <a:schemeClr val="tx1"/>
                </a:solidFill>
                <a:latin typeface="Times New Roman" pitchFamily="18" charset="0"/>
                <a:ea typeface="+mn-ea"/>
                <a:cs typeface="Times New Roman" pitchFamily="18" charset="0"/>
              </a:rPr>
              <a:t> Country Cooperation Plan Development </a:t>
            </a:r>
            <a:r>
              <a:rPr lang="en-US" sz="1200" kern="1200" dirty="0" smtClean="0">
                <a:solidFill>
                  <a:schemeClr val="tx1"/>
                </a:solidFill>
                <a:latin typeface="Times New Roman" pitchFamily="18" charset="0"/>
                <a:ea typeface="+mn-ea"/>
                <a:cs typeface="Times New Roman" pitchFamily="18" charset="0"/>
              </a:rPr>
              <a:t>Handbook and Comprehensive Steady-State</a:t>
            </a:r>
            <a:r>
              <a:rPr lang="en-US" sz="1200" kern="1200" baseline="0" dirty="0" smtClean="0">
                <a:solidFill>
                  <a:schemeClr val="tx1"/>
                </a:solidFill>
                <a:latin typeface="Times New Roman" pitchFamily="18" charset="0"/>
                <a:ea typeface="+mn-ea"/>
                <a:cs typeface="Times New Roman" pitchFamily="18" charset="0"/>
              </a:rPr>
              <a:t> Assessment and Planning</a:t>
            </a:r>
            <a:r>
              <a:rPr lang="en-US" sz="1200" kern="1200" dirty="0" smtClean="0">
                <a:solidFill>
                  <a:schemeClr val="tx1"/>
                </a:solidFill>
                <a:latin typeface="Times New Roman" pitchFamily="18" charset="0"/>
                <a:ea typeface="+mn-ea"/>
                <a:cs typeface="Times New Roman" pitchFamily="18" charset="0"/>
              </a:rPr>
              <a:t> Reference Guide provide </a:t>
            </a:r>
            <a:r>
              <a:rPr lang="en-US" sz="1200" b="1" kern="1200" dirty="0" smtClean="0">
                <a:solidFill>
                  <a:schemeClr val="tx1"/>
                </a:solidFill>
                <a:latin typeface="Times New Roman" pitchFamily="18" charset="0"/>
                <a:ea typeface="+mn-ea"/>
                <a:cs typeface="Times New Roman" pitchFamily="18" charset="0"/>
              </a:rPr>
              <a:t>much needed guidance</a:t>
            </a:r>
            <a:r>
              <a:rPr lang="en-US" sz="1200" kern="1200" dirty="0" smtClean="0">
                <a:solidFill>
                  <a:schemeClr val="tx1"/>
                </a:solidFill>
                <a:latin typeface="Times New Roman" pitchFamily="18" charset="0"/>
                <a:ea typeface="+mn-ea"/>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pitchFamily="18" charset="0"/>
                <a:ea typeface="+mn-ea"/>
                <a:cs typeface="Times New Roman" pitchFamily="18" charset="0"/>
              </a:rPr>
              <a:t>The two documents highlight the</a:t>
            </a:r>
            <a:r>
              <a:rPr lang="en-US" sz="1200" kern="1200" baseline="0" dirty="0" smtClean="0">
                <a:solidFill>
                  <a:schemeClr val="tx1"/>
                </a:solidFill>
                <a:latin typeface="Times New Roman" pitchFamily="18" charset="0"/>
                <a:ea typeface="+mn-ea"/>
                <a:cs typeface="Times New Roman" pitchFamily="18" charset="0"/>
              </a:rPr>
              <a:t> distinct roles and responsibilities of Department of State, USAID, and DOD. They explain the top-down driven planning &amp; resource process of DOD versus the bottom-up processes used by DOS and USAID. They also describe other partners that should be involved outside of the 3D’s in a comprehensive approach.</a:t>
            </a: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pitchFamily="18" charset="0"/>
                <a:ea typeface="+mn-ea"/>
                <a:cs typeface="Times New Roman" pitchFamily="18" charset="0"/>
              </a:rPr>
              <a:t>The CCMDs’ Theater Campaign Plans (TCP) focus on theater requirements and may be supplemented with regionally-focused campaign plans.  Country-focused strategies are developed in the Country Campaign Plans that are annexes supporting the TCPs and regional plans.    TCPs concentrate on contingency planning -- conventional Phase 0 (e.g., “Shaping”) emphasis is on being prepared to implement a campaign for emerging crises, not supporting DOS and USAID efforts for developing</a:t>
            </a:r>
            <a:r>
              <a:rPr lang="en-US" sz="1200" kern="1200" baseline="0" dirty="0" smtClean="0">
                <a:solidFill>
                  <a:schemeClr val="tx1"/>
                </a:solidFill>
                <a:latin typeface="Times New Roman" pitchFamily="18" charset="0"/>
                <a:ea typeface="+mn-ea"/>
                <a:cs typeface="Times New Roman" pitchFamily="18" charset="0"/>
              </a:rPr>
              <a:t> host country institutions to prevent instability and possibly handle it without US intervention if instability does occur</a:t>
            </a:r>
            <a:r>
              <a:rPr lang="en-US" sz="1200" kern="1200" dirty="0" smtClean="0">
                <a:solidFill>
                  <a:schemeClr val="tx1"/>
                </a:solidFill>
                <a:latin typeface="Times New Roman" pitchFamily="18" charset="0"/>
                <a:ea typeface="+mn-ea"/>
                <a:cs typeface="Times New Roman" pitchFamily="18"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pitchFamily="18" charset="0"/>
                <a:ea typeface="+mn-ea"/>
                <a:cs typeface="Times New Roman" pitchFamily="18" charset="0"/>
              </a:rPr>
              <a:t>DOS and USAID build country plans which are incorporated</a:t>
            </a:r>
            <a:r>
              <a:rPr lang="en-US" sz="1200" kern="1200" baseline="0" dirty="0" smtClean="0">
                <a:solidFill>
                  <a:schemeClr val="tx1"/>
                </a:solidFill>
                <a:latin typeface="Times New Roman" pitchFamily="18" charset="0"/>
                <a:ea typeface="+mn-ea"/>
                <a:cs typeface="Times New Roman" pitchFamily="18" charset="0"/>
              </a:rPr>
              <a:t> into</a:t>
            </a:r>
            <a:r>
              <a:rPr lang="en-US" sz="1200" kern="1200" dirty="0" smtClean="0">
                <a:solidFill>
                  <a:schemeClr val="tx1"/>
                </a:solidFill>
                <a:latin typeface="Times New Roman" pitchFamily="18" charset="0"/>
                <a:ea typeface="+mn-ea"/>
                <a:cs typeface="Times New Roman" pitchFamily="18" charset="0"/>
              </a:rPr>
              <a:t> regional plans that support resource requirements at the headquarters level – a bottom-up approach.  The US Embassy’s Mission Strategic Resource Plan (MSRP) is increasingly important and has a 5-10 year perspective, yet its strategy focuses on a two year period.   USAID develops a Country Assistance Strategy (CAS) with a five-year scope, that is integrated into the MSRP.  USAID is also developing a Country Development Cooperation Strategy (CDCS)</a:t>
            </a:r>
            <a:r>
              <a:rPr lang="en-US" sz="1200" kern="1200" baseline="0" dirty="0" smtClean="0">
                <a:solidFill>
                  <a:schemeClr val="tx1"/>
                </a:solidFill>
                <a:latin typeface="Times New Roman" pitchFamily="18" charset="0"/>
                <a:ea typeface="+mn-ea"/>
                <a:cs typeface="Times New Roman" pitchFamily="18" charset="0"/>
              </a:rPr>
              <a:t> as a new planning methodology already incorporated at many of its Missions.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pitchFamily="18" charset="0"/>
                <a:ea typeface="+mn-ea"/>
                <a:cs typeface="Times New Roman" pitchFamily="18" charset="0"/>
              </a:rPr>
              <a:t>The inclusion of stabilization elements into these plans remains sensitive because DOS and USAID are cautious with respect to foreign institutional government wariness of USG interference.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pitchFamily="18" charset="0"/>
                <a:ea typeface="+mn-ea"/>
                <a:cs typeface="Times New Roman" pitchFamily="18" charset="0"/>
              </a:rPr>
              <a:t>Despite concerns over the perspective of USG interference in the internal issues of a host country, currently DOD relies on DODI 3000.05, </a:t>
            </a:r>
            <a:r>
              <a:rPr lang="en-US" sz="1200" i="1" kern="1200" dirty="0" smtClean="0">
                <a:solidFill>
                  <a:schemeClr val="tx1"/>
                </a:solidFill>
                <a:latin typeface="Times New Roman" pitchFamily="18" charset="0"/>
                <a:ea typeface="+mn-ea"/>
                <a:cs typeface="Times New Roman" pitchFamily="18" charset="0"/>
              </a:rPr>
              <a:t>Stability Operations</a:t>
            </a:r>
            <a:r>
              <a:rPr lang="en-US" sz="1200" kern="1200" dirty="0" smtClean="0">
                <a:solidFill>
                  <a:schemeClr val="tx1"/>
                </a:solidFill>
                <a:latin typeface="Times New Roman" pitchFamily="18" charset="0"/>
                <a:ea typeface="+mn-ea"/>
                <a:cs typeface="Times New Roman" pitchFamily="18" charset="0"/>
              </a:rPr>
              <a:t>, to define stability operations as a core military mission that DOD forces shall be prepared to conduct in combat and non-combat environments in coordination with other instruments of national power.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Times New Roman" pitchFamily="18" charset="0"/>
                <a:ea typeface="+mn-ea"/>
                <a:cs typeface="Times New Roman" pitchFamily="18" charset="0"/>
              </a:rPr>
              <a:t>  USG military missions may support establishing civil security and civil control, restoring or providing essential services, repairing critical infrastructure, and/or providing humanitarian assistance.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Times New Roman" pitchFamily="18" charset="0"/>
                <a:ea typeface="+mn-ea"/>
                <a:cs typeface="Times New Roman" pitchFamily="18" charset="0"/>
              </a:rPr>
              <a:t>  A major factor of instability in foreign nations remains the activities by militias, insurgents, illicit power groups, home-grown and trans-national terrorist groups, but even the indigenous militaries and police can be part of the problem.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Times New Roman" pitchFamily="18" charset="0"/>
                <a:ea typeface="+mn-ea"/>
                <a:cs typeface="Times New Roman" pitchFamily="18" charset="0"/>
              </a:rPr>
              <a:t>  This factor may feed the other forms of instability (i.e., poverty, hunger, disease, human trafficking, etc.).  The manner in which indigenous authorities manage the security sector is critical to maintaining stability.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Times New Roman" pitchFamily="18" charset="0"/>
                <a:ea typeface="+mn-ea"/>
                <a:cs typeface="Times New Roman" pitchFamily="18" charset="0"/>
              </a:rPr>
              <a:t>  The military role in assisting a nation’s indigenous institutions build their security sector management capability should be an integral part of USG country strategy. </a:t>
            </a:r>
          </a:p>
          <a:p>
            <a:endParaRPr lang="en-US" dirty="0" smtClean="0"/>
          </a:p>
          <a:p>
            <a:pPr>
              <a:buFont typeface="Arial" pitchFamily="34" charset="0"/>
              <a:buChar char="•"/>
            </a:pPr>
            <a:r>
              <a:rPr lang="en-US" sz="1200" kern="1200" dirty="0" smtClean="0">
                <a:solidFill>
                  <a:schemeClr val="tx1"/>
                </a:solidFill>
                <a:latin typeface="+mn-lt"/>
                <a:ea typeface="+mn-ea"/>
                <a:cs typeface="+mn-cs"/>
              </a:rPr>
              <a:t>  The primary responsibility for establishing and maintaining stability in any country remains with the indigenous government, its civil </a:t>
            </a:r>
            <a:r>
              <a:rPr lang="en-US" sz="1200" kern="1200" dirty="0" smtClean="0">
                <a:solidFill>
                  <a:schemeClr val="tx1"/>
                </a:solidFill>
                <a:latin typeface="Times New Roman" pitchFamily="18" charset="0"/>
                <a:ea typeface="+mn-ea"/>
                <a:cs typeface="Times New Roman" pitchFamily="18" charset="0"/>
              </a:rPr>
              <a:t>society and its population. </a:t>
            </a:r>
          </a:p>
          <a:p>
            <a:endParaRPr lang="en-US" dirty="0"/>
          </a:p>
        </p:txBody>
      </p:sp>
      <p:sp>
        <p:nvSpPr>
          <p:cNvPr id="4" name="Slide Number Placeholder 3"/>
          <p:cNvSpPr>
            <a:spLocks noGrp="1"/>
          </p:cNvSpPr>
          <p:nvPr>
            <p:ph type="sldNum" sz="quarter" idx="10"/>
          </p:nvPr>
        </p:nvSpPr>
        <p:spPr/>
        <p:txBody>
          <a:bodyPr/>
          <a:lstStyle/>
          <a:p>
            <a:fld id="{3C8C52C5-2819-4FF5-AB58-564ABDE3F889}"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1" eaLnBrk="1" hangingPunct="1">
              <a:buFont typeface="Arial" pitchFamily="34" charset="0"/>
              <a:buNone/>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CABP project solution involves coordinating, cooperating, and collaborating in country-level assessment and planning. </a:t>
            </a:r>
            <a:endParaRPr lang="en-US" sz="1200" dirty="0" smtClean="0">
              <a:latin typeface="Times New Roman" pitchFamily="18" charset="0"/>
              <a:cs typeface="Times New Roman" pitchFamily="18" charset="0"/>
            </a:endParaRPr>
          </a:p>
          <a:p>
            <a:pPr lvl="1" eaLnBrk="1" hangingPunct="1">
              <a:buFont typeface="Arial" pitchFamily="34" charset="0"/>
              <a:buChar char="•"/>
            </a:pPr>
            <a:endParaRPr lang="en-US" sz="1200" dirty="0" smtClean="0">
              <a:latin typeface="Times New Roman" pitchFamily="18" charset="0"/>
              <a:cs typeface="Times New Roman" pitchFamily="18" charset="0"/>
            </a:endParaRPr>
          </a:p>
          <a:p>
            <a:pPr lvl="1" eaLnBrk="1" hangingPunct="1">
              <a:buFont typeface="Arial" pitchFamily="34" charset="0"/>
              <a:buChar char="•"/>
            </a:pPr>
            <a:r>
              <a:rPr lang="en-US" sz="1200" dirty="0" smtClean="0">
                <a:latin typeface="Times New Roman" pitchFamily="18" charset="0"/>
                <a:cs typeface="Times New Roman" pitchFamily="18" charset="0"/>
              </a:rPr>
              <a:t>  Contributes to achieving USG national security goals and objectives for developing strategic host country institutions</a:t>
            </a:r>
          </a:p>
          <a:p>
            <a:pPr lvl="1" eaLnBrk="1" hangingPunct="1">
              <a:buFont typeface="Arial" pitchFamily="34" charset="0"/>
              <a:buChar char="•"/>
            </a:pPr>
            <a:r>
              <a:rPr lang="en-US" sz="1200" dirty="0" smtClean="0">
                <a:latin typeface="Times New Roman" pitchFamily="18" charset="0"/>
                <a:cs typeface="Times New Roman" pitchFamily="18" charset="0"/>
              </a:rPr>
              <a:t>  Responds to need for planning timeline for “strategic end-states” to extend far beyond the life of resourced activities </a:t>
            </a:r>
          </a:p>
          <a:p>
            <a:pPr lvl="1" eaLnBrk="1" hangingPunct="1">
              <a:buFont typeface="Arial" pitchFamily="34" charset="0"/>
              <a:buChar char="•"/>
            </a:pPr>
            <a:r>
              <a:rPr lang="en-US" sz="1200" dirty="0" smtClean="0">
                <a:latin typeface="Times New Roman" pitchFamily="18" charset="0"/>
                <a:cs typeface="Times New Roman" pitchFamily="18" charset="0"/>
              </a:rPr>
              <a:t>  Provides CCMD qualitative &amp; quantitative metrics consistent with non-DOD agencies supporting foreign assistance responsibilities </a:t>
            </a:r>
          </a:p>
          <a:p>
            <a:pPr lvl="1" eaLnBrk="1" hangingPunct="1">
              <a:buFont typeface="Arial" pitchFamily="34" charset="0"/>
              <a:buChar char="•"/>
            </a:pPr>
            <a:r>
              <a:rPr lang="en-US" sz="1200" dirty="0" smtClean="0">
                <a:latin typeface="Times New Roman" pitchFamily="18" charset="0"/>
                <a:cs typeface="Times New Roman" pitchFamily="18" charset="0"/>
              </a:rPr>
              <a:t>  Expands JOPP operational design beyond integrating CCMD military actions to synchronizing military objectives with other DOD &amp; non-DOD organizations – </a:t>
            </a:r>
            <a:r>
              <a:rPr lang="en-US" sz="1200" b="1" i="1" dirty="0" smtClean="0">
                <a:latin typeface="Times New Roman" pitchFamily="18" charset="0"/>
                <a:cs typeface="Times New Roman" pitchFamily="18" charset="0"/>
              </a:rPr>
              <a:t>including the host country</a:t>
            </a:r>
          </a:p>
          <a:p>
            <a:pPr lvl="1" eaLnBrk="1" hangingPunct="1">
              <a:buFont typeface="Arial" pitchFamily="34" charset="0"/>
              <a:buChar char="•"/>
            </a:pPr>
            <a:r>
              <a:rPr lang="en-US" sz="1200" dirty="0" smtClean="0">
                <a:latin typeface="Times New Roman" pitchFamily="18" charset="0"/>
                <a:cs typeface="Times New Roman" pitchFamily="18" charset="0"/>
              </a:rPr>
              <a:t>  Supports concept of shared goals, common responsibility for outcomes, distinct accountabilities, and reciprocal obligations </a:t>
            </a:r>
          </a:p>
          <a:p>
            <a:endParaRPr lang="en-US" sz="1200" dirty="0"/>
          </a:p>
        </p:txBody>
      </p:sp>
      <p:sp>
        <p:nvSpPr>
          <p:cNvPr id="4" name="Slide Number Placeholder 3"/>
          <p:cNvSpPr>
            <a:spLocks noGrp="1"/>
          </p:cNvSpPr>
          <p:nvPr>
            <p:ph type="sldNum" sz="quarter" idx="10"/>
          </p:nvPr>
        </p:nvSpPr>
        <p:spPr/>
        <p:txBody>
          <a:bodyPr/>
          <a:lstStyle/>
          <a:p>
            <a:fld id="{3C8C52C5-2819-4FF5-AB58-564ABDE3F889}"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pitchFamily="18" charset="0"/>
                <a:cs typeface="Times New Roman" pitchFamily="18" charset="0"/>
              </a:rPr>
              <a:t>This chart depicts 5 levels of engagement in arriving at a comprehensive approach to assessment and planning. The concept for the slide is modified from a briefing on this subject by Dr Cathy Downes at the National Defense University.</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All but “competition” are addressed in the two solution documents produced by the CABP team. All</a:t>
            </a:r>
            <a:r>
              <a:rPr lang="en-US" baseline="0" dirty="0" smtClean="0">
                <a:latin typeface="Times New Roman" pitchFamily="18" charset="0"/>
                <a:cs typeface="Times New Roman" pitchFamily="18" charset="0"/>
              </a:rPr>
              <a:t> overlap as depicted on this slide and all may occur simultaneously but the National Security Strategy goal is integration.  Each box depicts a level of effort to share assessment, planning, resourcing, forces, and information so that the overall support to the host country is synchronized and harmonized.</a:t>
            </a:r>
          </a:p>
          <a:p>
            <a:endParaRPr lang="en-US" baseline="0" dirty="0" smtClean="0">
              <a:latin typeface="Times New Roman" pitchFamily="18" charset="0"/>
              <a:cs typeface="Times New Roman" pitchFamily="18" charset="0"/>
            </a:endParaRPr>
          </a:p>
          <a:p>
            <a:r>
              <a:rPr lang="en-US" baseline="0" dirty="0" smtClean="0">
                <a:latin typeface="Times New Roman" pitchFamily="18" charset="0"/>
                <a:cs typeface="Times New Roman" pitchFamily="18" charset="0"/>
              </a:rPr>
              <a:t>Many of these terms are used throughout DOD publications but not specifically defined. On the slide, we provide the context of the definition. They are defined in the two publications produced as the solution to these challenges as:</a:t>
            </a:r>
          </a:p>
          <a:p>
            <a:endParaRPr lang="en-US" baseline="0" dirty="0" smtClean="0">
              <a:latin typeface="Times New Roman" pitchFamily="18" charset="0"/>
              <a:cs typeface="Times New Roman" pitchFamily="18" charset="0"/>
            </a:endParaRPr>
          </a:p>
          <a:p>
            <a:pPr>
              <a:buFont typeface="Arial" pitchFamily="34" charset="0"/>
              <a:buChar char="•"/>
            </a:pPr>
            <a:r>
              <a:rPr lang="en-US" baseline="0" dirty="0" smtClean="0">
                <a:latin typeface="Times New Roman" pitchFamily="18" charset="0"/>
                <a:cs typeface="Times New Roman" pitchFamily="18" charset="0"/>
              </a:rPr>
              <a:t> Coordinate means to bring into a common action, movement, or condition (Merriam-Webster)</a:t>
            </a:r>
          </a:p>
          <a:p>
            <a:pPr>
              <a:buFont typeface="Arial" pitchFamily="34" charset="0"/>
              <a:buChar char="•"/>
            </a:pPr>
            <a:r>
              <a:rPr lang="en-US" baseline="0" dirty="0" smtClean="0">
                <a:latin typeface="Times New Roman" pitchFamily="18" charset="0"/>
                <a:cs typeface="Times New Roman" pitchFamily="18" charset="0"/>
              </a:rPr>
              <a:t>Cooperate means to act or work with another or others (Merriam-Webster)</a:t>
            </a:r>
          </a:p>
          <a:p>
            <a:pPr>
              <a:buFont typeface="Arial" pitchFamily="34" charset="0"/>
              <a:buChar char="•"/>
            </a:pPr>
            <a:r>
              <a:rPr lang="en-US" baseline="0" dirty="0" smtClean="0">
                <a:latin typeface="Times New Roman" pitchFamily="18" charset="0"/>
                <a:cs typeface="Times New Roman" pitchFamily="18" charset="0"/>
              </a:rPr>
              <a:t>Collaborate means to cooperate with an agency or instrumentality with which one is not immediately connected (Merriam-Webster)</a:t>
            </a:r>
          </a:p>
          <a:p>
            <a:pPr>
              <a:buFont typeface="Arial" pitchFamily="34" charset="0"/>
              <a:buChar char="•"/>
            </a:pPr>
            <a:r>
              <a:rPr lang="en-US" baseline="0" dirty="0" smtClean="0">
                <a:latin typeface="Times New Roman" pitchFamily="18" charset="0"/>
                <a:cs typeface="Times New Roman" pitchFamily="18" charset="0"/>
              </a:rPr>
              <a:t> Integrate means to form, coordinate, or blend into a functioning or unified whole (Merriam-Webster)</a:t>
            </a:r>
          </a:p>
          <a:p>
            <a:pPr>
              <a:buFont typeface="Arial" pitchFamily="34" charset="0"/>
              <a:buChar char="•"/>
            </a:pPr>
            <a:r>
              <a:rPr lang="en-US" baseline="0" dirty="0" smtClean="0">
                <a:latin typeface="Times New Roman" pitchFamily="18" charset="0"/>
                <a:cs typeface="Times New Roman" pitchFamily="18" charset="0"/>
              </a:rPr>
              <a:t> Synchronize is defined in our documents as meaning to represent or arrange events/activities to happen at the same time (Merriam-Webster)</a:t>
            </a:r>
          </a:p>
          <a:p>
            <a:pPr>
              <a:buFont typeface="Arial" pitchFamily="34" charset="0"/>
              <a:buChar char="•"/>
            </a:pPr>
            <a:r>
              <a:rPr lang="en-US" baseline="0" dirty="0" smtClean="0">
                <a:latin typeface="Times New Roman" pitchFamily="18" charset="0"/>
                <a:cs typeface="Times New Roman" pitchFamily="18" charset="0"/>
              </a:rPr>
              <a:t> Harmonize is defined in our documents as meaning interoperable and standardized (DODI 2010.06, </a:t>
            </a:r>
            <a:r>
              <a:rPr lang="en-US" i="1" baseline="0" dirty="0" smtClean="0">
                <a:latin typeface="Times New Roman" pitchFamily="18" charset="0"/>
                <a:cs typeface="Times New Roman" pitchFamily="18" charset="0"/>
              </a:rPr>
              <a:t>Material Interoperability and Standardization with Allies and Coalition Partners</a:t>
            </a:r>
            <a:r>
              <a:rPr lang="en-US" baseline="0" dirty="0" smtClean="0">
                <a:latin typeface="Times New Roman" pitchFamily="18" charset="0"/>
                <a:cs typeface="Times New Roman" pitchFamily="18" charset="0"/>
              </a:rPr>
              <a:t>, and DODD 8000.01, </a:t>
            </a:r>
            <a:r>
              <a:rPr lang="en-US" i="1" baseline="0" dirty="0" smtClean="0">
                <a:latin typeface="Times New Roman" pitchFamily="18" charset="0"/>
                <a:cs typeface="Times New Roman" pitchFamily="18" charset="0"/>
              </a:rPr>
              <a:t>Management of the Department of Defense Information Enterprise</a:t>
            </a:r>
            <a:r>
              <a:rPr lang="en-US" baseline="0" dirty="0" smtClean="0">
                <a:latin typeface="Times New Roman" pitchFamily="18" charset="0"/>
                <a:cs typeface="Times New Roman" pitchFamily="18" charset="0"/>
              </a:rPr>
              <a:t>).</a:t>
            </a:r>
          </a:p>
          <a:p>
            <a:endParaRPr lang="en-US" baseline="0" dirty="0" smtClean="0">
              <a:latin typeface="Times New Roman" pitchFamily="18" charset="0"/>
              <a:cs typeface="Times New Roman" pitchFamily="18" charset="0"/>
            </a:endParaRPr>
          </a:p>
          <a:p>
            <a:r>
              <a:rPr lang="en-US" baseline="0" dirty="0" smtClean="0">
                <a:latin typeface="Times New Roman" pitchFamily="18" charset="0"/>
                <a:cs typeface="Times New Roman" pitchFamily="18" charset="0"/>
              </a:rPr>
              <a:t>We believe that the current level of engagement between combatant commands and potential partners in a comprehensive approach during peacetime is somewhere on a scale from competition to coordination.  </a:t>
            </a:r>
          </a:p>
          <a:p>
            <a:endParaRPr lang="en-US" baseline="0" dirty="0" smtClean="0">
              <a:latin typeface="Times New Roman" pitchFamily="18" charset="0"/>
              <a:cs typeface="Times New Roman" pitchFamily="18" charset="0"/>
            </a:endParaRPr>
          </a:p>
          <a:p>
            <a:r>
              <a:rPr lang="en-US" baseline="0" dirty="0" smtClean="0">
                <a:latin typeface="Times New Roman" pitchFamily="18" charset="0"/>
                <a:cs typeface="Times New Roman" pitchFamily="18" charset="0"/>
              </a:rPr>
              <a:t>The Joint Force Commander Challenge is to achieve better coordination and collaboration – not integration as identified by the National Security Strategy.  </a:t>
            </a:r>
          </a:p>
          <a:p>
            <a:endParaRPr lang="en-US" baseline="0" dirty="0" smtClean="0">
              <a:latin typeface="Times New Roman" pitchFamily="18" charset="0"/>
              <a:cs typeface="Times New Roman" pitchFamily="18" charset="0"/>
            </a:endParaRPr>
          </a:p>
          <a:p>
            <a:r>
              <a:rPr lang="en-US" baseline="0" dirty="0" smtClean="0">
                <a:latin typeface="Times New Roman" pitchFamily="18" charset="0"/>
                <a:cs typeface="Times New Roman" pitchFamily="18" charset="0"/>
              </a:rPr>
              <a:t>The CABP project sought to address the JFC Challenge. You will see this slide again later in this briefing to show what the CABP project was able to address and our recommended way ahead.</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C8C52C5-2819-4FF5-AB58-564ABDE3F889}"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Times New Roman" pitchFamily="18" charset="0"/>
                <a:ea typeface="+mn-ea"/>
                <a:cs typeface="Times New Roman" pitchFamily="18" charset="0"/>
              </a:rPr>
              <a:t>This slide depicts very basically the individual</a:t>
            </a:r>
            <a:r>
              <a:rPr lang="en-US" sz="1200" kern="1200" baseline="0" dirty="0" smtClean="0">
                <a:solidFill>
                  <a:schemeClr val="tx1"/>
                </a:solidFill>
                <a:latin typeface="Times New Roman" pitchFamily="18" charset="0"/>
                <a:ea typeface="+mn-ea"/>
                <a:cs typeface="Times New Roman" pitchFamily="18" charset="0"/>
              </a:rPr>
              <a:t> departments and agency documents that support steady-state planning. The DOS and USAID planning and resourcing documents and processes are integrated at the local and headquarters levels. Many of the CCMD’s work with the Embassies through the Security Cooperation Officers (SCOs) on country planning at the embassies and at the command – however, no standard process exists for sharing documents.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Times New Roman" pitchFamily="18" charset="0"/>
                <a:ea typeface="+mn-ea"/>
                <a:cs typeface="Times New Roman" pitchFamily="18" charset="0"/>
              </a:rPr>
              <a:t>The link where planning exists already is at the country level. Much as the CDCS integrates with the MSRP, we believe a CCMD-produced country-specific cooperation plan (CCP) should integrate with the MSRP.  However, initially synchronization of the planning efforts may be the only option to begin such integration.</a:t>
            </a: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C8C52C5-2819-4FF5-AB58-564ABDE3F889}"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Times New Roman" pitchFamily="18" charset="0"/>
                <a:cs typeface="Times New Roman" pitchFamily="18" charset="0"/>
              </a:rPr>
              <a:t>Meanwhile, the CCP Development Handbook is designed specifically</a:t>
            </a:r>
            <a:r>
              <a:rPr lang="en-US" baseline="0" dirty="0" smtClean="0">
                <a:latin typeface="Times New Roman" pitchFamily="18" charset="0"/>
                <a:cs typeface="Times New Roman" pitchFamily="18" charset="0"/>
              </a:rPr>
              <a:t> for the CCP planner.</a:t>
            </a:r>
          </a:p>
          <a:p>
            <a:endParaRPr lang="en-US" baseline="0" dirty="0" smtClean="0">
              <a:latin typeface="Times New Roman" pitchFamily="18" charset="0"/>
              <a:cs typeface="Times New Roman" pitchFamily="18" charset="0"/>
            </a:endParaRPr>
          </a:p>
          <a:p>
            <a:r>
              <a:rPr lang="en-US" baseline="0" dirty="0" smtClean="0">
                <a:latin typeface="Times New Roman" pitchFamily="18" charset="0"/>
                <a:cs typeface="Times New Roman" pitchFamily="18" charset="0"/>
              </a:rPr>
              <a:t>It is focused on Country Cooperation Plan planning.</a:t>
            </a:r>
          </a:p>
          <a:p>
            <a:endParaRPr lang="en-US" baseline="0" dirty="0" smtClean="0">
              <a:latin typeface="Times New Roman" pitchFamily="18" charset="0"/>
              <a:cs typeface="Times New Roman" pitchFamily="18" charset="0"/>
            </a:endParaRPr>
          </a:p>
          <a:p>
            <a:r>
              <a:rPr lang="en-US" sz="1200" kern="1200" dirty="0" smtClean="0">
                <a:solidFill>
                  <a:schemeClr val="tx1"/>
                </a:solidFill>
                <a:latin typeface="Times New Roman" pitchFamily="18" charset="0"/>
                <a:ea typeface="+mn-ea"/>
                <a:cs typeface="Times New Roman" pitchFamily="18" charset="0"/>
              </a:rPr>
              <a:t>The CCP Handbook enables planners to plan – not in isolation with only limited CCMD objectives in mind, but with the </a:t>
            </a:r>
            <a:r>
              <a:rPr lang="en-US" sz="1200" b="1" kern="1200" dirty="0" smtClean="0">
                <a:solidFill>
                  <a:schemeClr val="tx1"/>
                </a:solidFill>
                <a:latin typeface="Times New Roman" pitchFamily="18" charset="0"/>
                <a:ea typeface="+mn-ea"/>
                <a:cs typeface="Times New Roman" pitchFamily="18" charset="0"/>
              </a:rPr>
              <a:t>broad strategic goals of the USG in view.</a:t>
            </a:r>
          </a:p>
          <a:p>
            <a:endParaRPr lang="en-US" sz="1200" kern="1200" dirty="0" smtClean="0">
              <a:solidFill>
                <a:schemeClr val="tx1"/>
              </a:solidFill>
              <a:latin typeface="Times New Roman" pitchFamily="18" charset="0"/>
              <a:ea typeface="+mn-ea"/>
              <a:cs typeface="Times New Roman" pitchFamily="18" charset="0"/>
            </a:endParaRPr>
          </a:p>
          <a:p>
            <a:r>
              <a:rPr lang="en-US" sz="1200" kern="1200" dirty="0" smtClean="0">
                <a:solidFill>
                  <a:schemeClr val="tx1"/>
                </a:solidFill>
                <a:latin typeface="Times New Roman" pitchFamily="18" charset="0"/>
                <a:ea typeface="+mn-ea"/>
                <a:cs typeface="Times New Roman" pitchFamily="18" charset="0"/>
              </a:rPr>
              <a:t>The Handbook focuses on the </a:t>
            </a:r>
            <a:r>
              <a:rPr lang="en-US" sz="1200" b="1" kern="1200" dirty="0" smtClean="0">
                <a:solidFill>
                  <a:schemeClr val="tx1"/>
                </a:solidFill>
                <a:latin typeface="Times New Roman" pitchFamily="18" charset="0"/>
                <a:ea typeface="+mn-ea"/>
                <a:cs typeface="Times New Roman" pitchFamily="18" charset="0"/>
              </a:rPr>
              <a:t>defining principles</a:t>
            </a:r>
            <a:r>
              <a:rPr lang="en-US" sz="1200" kern="1200" dirty="0" smtClean="0">
                <a:solidFill>
                  <a:schemeClr val="tx1"/>
                </a:solidFill>
                <a:latin typeface="Times New Roman" pitchFamily="18" charset="0"/>
                <a:ea typeface="+mn-ea"/>
                <a:cs typeface="Times New Roman" pitchFamily="18" charset="0"/>
              </a:rPr>
              <a:t> that make for success in building partnership.</a:t>
            </a:r>
          </a:p>
          <a:p>
            <a:endParaRPr lang="en-US" sz="1200" kern="1200" dirty="0" smtClean="0">
              <a:solidFill>
                <a:schemeClr val="tx1"/>
              </a:solidFill>
              <a:latin typeface="Times New Roman" pitchFamily="18" charset="0"/>
              <a:ea typeface="+mn-ea"/>
              <a:cs typeface="Times New Roman" pitchFamily="18" charset="0"/>
            </a:endParaRPr>
          </a:p>
          <a:p>
            <a:r>
              <a:rPr lang="en-US" sz="1200" kern="1200" dirty="0" smtClean="0">
                <a:solidFill>
                  <a:schemeClr val="tx1"/>
                </a:solidFill>
                <a:latin typeface="Times New Roman" pitchFamily="18" charset="0"/>
                <a:ea typeface="+mn-ea"/>
                <a:cs typeface="Times New Roman" pitchFamily="18" charset="0"/>
              </a:rPr>
              <a:t>The </a:t>
            </a:r>
            <a:r>
              <a:rPr lang="en-US" sz="1200" b="1" kern="1200" dirty="0" smtClean="0">
                <a:solidFill>
                  <a:schemeClr val="tx1"/>
                </a:solidFill>
                <a:latin typeface="Times New Roman" pitchFamily="18" charset="0"/>
                <a:ea typeface="+mn-ea"/>
                <a:cs typeface="Times New Roman" pitchFamily="18" charset="0"/>
              </a:rPr>
              <a:t>focus</a:t>
            </a:r>
            <a:r>
              <a:rPr lang="en-US" sz="1200" kern="1200" dirty="0" smtClean="0">
                <a:solidFill>
                  <a:schemeClr val="tx1"/>
                </a:solidFill>
                <a:latin typeface="Times New Roman" pitchFamily="18" charset="0"/>
                <a:ea typeface="+mn-ea"/>
                <a:cs typeface="Times New Roman" pitchFamily="18" charset="0"/>
              </a:rPr>
              <a:t> of the guides is the </a:t>
            </a:r>
            <a:r>
              <a:rPr lang="en-US" sz="1200" b="1" kern="1200" dirty="0" smtClean="0">
                <a:solidFill>
                  <a:schemeClr val="tx1"/>
                </a:solidFill>
                <a:latin typeface="Times New Roman" pitchFamily="18" charset="0"/>
                <a:ea typeface="+mn-ea"/>
                <a:cs typeface="Times New Roman" pitchFamily="18" charset="0"/>
              </a:rPr>
              <a:t>host country partner</a:t>
            </a:r>
            <a:r>
              <a:rPr lang="en-US" sz="1200" kern="1200" dirty="0" smtClean="0">
                <a:solidFill>
                  <a:schemeClr val="tx1"/>
                </a:solidFill>
                <a:latin typeface="Times New Roman" pitchFamily="18" charset="0"/>
                <a:ea typeface="+mn-ea"/>
                <a:cs typeface="Times New Roman" pitchFamily="18" charset="0"/>
              </a:rPr>
              <a:t>.  Its interests, goals, and sovereignty are essential premises of steady-state planning.</a:t>
            </a:r>
          </a:p>
          <a:p>
            <a:endParaRPr lang="en-US" sz="1200" kern="1200" dirty="0" smtClean="0">
              <a:solidFill>
                <a:schemeClr val="tx1"/>
              </a:solidFill>
              <a:latin typeface="Times New Roman" pitchFamily="18" charset="0"/>
              <a:ea typeface="+mn-ea"/>
              <a:cs typeface="Times New Roman" pitchFamily="18" charset="0"/>
            </a:endParaRPr>
          </a:p>
          <a:p>
            <a:r>
              <a:rPr lang="en-US" sz="1200" b="1" kern="1200" dirty="0" smtClean="0">
                <a:solidFill>
                  <a:schemeClr val="tx1"/>
                </a:solidFill>
                <a:latin typeface="Times New Roman" pitchFamily="18" charset="0"/>
                <a:ea typeface="+mn-ea"/>
                <a:cs typeface="Times New Roman" pitchFamily="18" charset="0"/>
              </a:rPr>
              <a:t>Institution-building </a:t>
            </a:r>
            <a:r>
              <a:rPr lang="en-US" sz="1200" kern="1200" dirty="0" smtClean="0">
                <a:solidFill>
                  <a:schemeClr val="tx1"/>
                </a:solidFill>
                <a:latin typeface="Times New Roman" pitchFamily="18" charset="0"/>
                <a:ea typeface="+mn-ea"/>
                <a:cs typeface="Times New Roman" pitchFamily="18" charset="0"/>
              </a:rPr>
              <a:t>is the long-term objective of security cooperation.  Self-sustaining defense and security institutions accountable to elected governments enable partners to achieve their governance and development goals as well as maintain and enhance stability.</a:t>
            </a:r>
          </a:p>
          <a:p>
            <a:endParaRPr lang="en-US" sz="1200" kern="1200" dirty="0" smtClean="0">
              <a:solidFill>
                <a:schemeClr val="tx1"/>
              </a:solidFill>
              <a:latin typeface="Times New Roman" pitchFamily="18" charset="0"/>
              <a:ea typeface="+mn-ea"/>
              <a:cs typeface="Times New Roman" pitchFamily="18" charset="0"/>
            </a:endParaRPr>
          </a:p>
          <a:p>
            <a:r>
              <a:rPr lang="en-US" sz="1200" b="1" kern="1200" dirty="0" smtClean="0">
                <a:solidFill>
                  <a:schemeClr val="tx1"/>
                </a:solidFill>
                <a:latin typeface="Times New Roman" pitchFamily="18" charset="0"/>
                <a:ea typeface="+mn-ea"/>
                <a:cs typeface="Times New Roman" pitchFamily="18" charset="0"/>
              </a:rPr>
              <a:t>Cooperation and collaboration</a:t>
            </a:r>
            <a:r>
              <a:rPr lang="en-US" sz="1200" kern="1200" dirty="0" smtClean="0">
                <a:solidFill>
                  <a:schemeClr val="tx1"/>
                </a:solidFill>
                <a:latin typeface="Times New Roman" pitchFamily="18" charset="0"/>
                <a:ea typeface="+mn-ea"/>
                <a:cs typeface="Times New Roman" pitchFamily="18" charset="0"/>
              </a:rPr>
              <a:t> are the beginnings of effective partnership.  The Handbook points the way to ongoing interaction within the USG and beyond.</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3C8C52C5-2819-4FF5-AB58-564ABDE3F889}"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8C52C5-2819-4FF5-AB58-564ABDE3F889}"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CC8C0A-7331-4E75-AAA7-5C021023E6F1}" type="datetimeFigureOut">
              <a:rPr lang="en-US" smtClean="0"/>
              <a:pPr/>
              <a:t>4/16/2011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51DAF2-583E-41DB-AE60-4CE270F3363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C8C0A-7331-4E75-AAA7-5C021023E6F1}" type="datetimeFigureOut">
              <a:rPr lang="en-US" smtClean="0"/>
              <a:pPr/>
              <a:t>4/16/2011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51DAF2-583E-41DB-AE60-4CE270F3363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C8C0A-7331-4E75-AAA7-5C021023E6F1}" type="datetimeFigureOut">
              <a:rPr lang="en-US" smtClean="0"/>
              <a:pPr/>
              <a:t>4/16/2011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51DAF2-583E-41DB-AE60-4CE270F3363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C8C0A-7331-4E75-AAA7-5C021023E6F1}" type="datetimeFigureOut">
              <a:rPr lang="en-US" smtClean="0"/>
              <a:pPr/>
              <a:t>4/16/2011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51DAF2-583E-41DB-AE60-4CE270F3363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CC8C0A-7331-4E75-AAA7-5C021023E6F1}" type="datetimeFigureOut">
              <a:rPr lang="en-US" smtClean="0"/>
              <a:pPr/>
              <a:t>4/16/2011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51DAF2-583E-41DB-AE60-4CE270F3363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CC8C0A-7331-4E75-AAA7-5C021023E6F1}" type="datetimeFigureOut">
              <a:rPr lang="en-US" smtClean="0"/>
              <a:pPr/>
              <a:t>4/16/2011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51DAF2-583E-41DB-AE60-4CE270F3363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CC8C0A-7331-4E75-AAA7-5C021023E6F1}" type="datetimeFigureOut">
              <a:rPr lang="en-US" smtClean="0"/>
              <a:pPr/>
              <a:t>4/16/2011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351DAF2-583E-41DB-AE60-4CE270F3363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CC8C0A-7331-4E75-AAA7-5C021023E6F1}" type="datetimeFigureOut">
              <a:rPr lang="en-US" smtClean="0"/>
              <a:pPr/>
              <a:t>4/16/2011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51DAF2-583E-41DB-AE60-4CE270F3363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C8C0A-7331-4E75-AAA7-5C021023E6F1}" type="datetimeFigureOut">
              <a:rPr lang="en-US" smtClean="0"/>
              <a:pPr/>
              <a:t>4/16/2011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351DAF2-583E-41DB-AE60-4CE270F3363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C8C0A-7331-4E75-AAA7-5C021023E6F1}" type="datetimeFigureOut">
              <a:rPr lang="en-US" smtClean="0"/>
              <a:pPr/>
              <a:t>4/16/2011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51DAF2-583E-41DB-AE60-4CE270F3363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C8C0A-7331-4E75-AAA7-5C021023E6F1}" type="datetimeFigureOut">
              <a:rPr lang="en-US" smtClean="0"/>
              <a:pPr/>
              <a:t>4/16/2011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51DAF2-583E-41DB-AE60-4CE270F3363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C8C0A-7331-4E75-AAA7-5C021023E6F1}" type="datetimeFigureOut">
              <a:rPr lang="en-US" smtClean="0"/>
              <a:pPr/>
              <a:t>4/16/2011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1DAF2-583E-41DB-AE60-4CE270F3363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057400"/>
            <a:ext cx="6553200" cy="2308324"/>
          </a:xfrm>
          <a:prstGeom prst="rect">
            <a:avLst/>
          </a:prstGeom>
        </p:spPr>
        <p:txBody>
          <a:bodyPr wrap="square">
            <a:spAutoFit/>
          </a:bodyPr>
          <a:lstStyle/>
          <a:p>
            <a:pPr algn="ctr" eaLnBrk="0" fontAlgn="auto" hangingPunct="0">
              <a:spcBef>
                <a:spcPts val="0"/>
              </a:spcBef>
              <a:spcAft>
                <a:spcPts val="0"/>
              </a:spcAft>
              <a:defRPr/>
            </a:pPr>
            <a:r>
              <a:rPr lang="en-US" sz="3600" b="1" dirty="0" smtClean="0">
                <a:solidFill>
                  <a:srgbClr val="3333CC"/>
                </a:solidFill>
                <a:effectLst>
                  <a:outerShdw blurRad="38100" dist="38100" dir="2700000" algn="tl">
                    <a:srgbClr val="C0C0C0"/>
                  </a:outerShdw>
                </a:effectLst>
                <a:latin typeface="Arial" pitchFamily="34" charset="0"/>
                <a:cs typeface="Arial" pitchFamily="34" charset="0"/>
              </a:rPr>
              <a:t>Comprehensive Approach to </a:t>
            </a:r>
          </a:p>
          <a:p>
            <a:pPr algn="ctr" eaLnBrk="0" fontAlgn="auto" hangingPunct="0">
              <a:spcBef>
                <a:spcPts val="0"/>
              </a:spcBef>
              <a:spcAft>
                <a:spcPts val="0"/>
              </a:spcAft>
              <a:defRPr/>
            </a:pPr>
            <a:r>
              <a:rPr lang="en-US" sz="3600" b="1" dirty="0" smtClean="0">
                <a:solidFill>
                  <a:srgbClr val="3333CC"/>
                </a:solidFill>
                <a:effectLst>
                  <a:outerShdw blurRad="38100" dist="38100" dir="2700000" algn="tl">
                    <a:srgbClr val="C0C0C0"/>
                  </a:outerShdw>
                </a:effectLst>
                <a:latin typeface="Arial" pitchFamily="34" charset="0"/>
                <a:cs typeface="Arial" pitchFamily="34" charset="0"/>
              </a:rPr>
              <a:t>Building Partnerships </a:t>
            </a:r>
          </a:p>
          <a:p>
            <a:pPr algn="ctr" eaLnBrk="0" fontAlgn="auto" hangingPunct="0">
              <a:spcBef>
                <a:spcPts val="0"/>
              </a:spcBef>
              <a:spcAft>
                <a:spcPts val="0"/>
              </a:spcAft>
              <a:defRPr/>
            </a:pPr>
            <a:r>
              <a:rPr lang="en-US" sz="3600" b="1" dirty="0" smtClean="0">
                <a:solidFill>
                  <a:srgbClr val="3333CC"/>
                </a:solidFill>
                <a:effectLst>
                  <a:outerShdw blurRad="38100" dist="38100" dir="2700000" algn="tl">
                    <a:srgbClr val="C0C0C0"/>
                  </a:outerShdw>
                </a:effectLst>
                <a:latin typeface="Arial" pitchFamily="34" charset="0"/>
                <a:cs typeface="Arial" pitchFamily="34" charset="0"/>
              </a:rPr>
              <a:t>for Steady-State  Assessment and Planning</a:t>
            </a:r>
            <a:endParaRPr lang="en-US" sz="3600" b="1" dirty="0">
              <a:solidFill>
                <a:srgbClr val="3333CC"/>
              </a:solidFill>
              <a:effectLst>
                <a:outerShdw blurRad="38100" dist="38100" dir="2700000" algn="tl">
                  <a:srgbClr val="C0C0C0"/>
                </a:outerShdw>
              </a:effectLst>
              <a:latin typeface="Arial" pitchFamily="34" charset="0"/>
              <a:cs typeface="Arial" pitchFamily="34" charset="0"/>
            </a:endParaRPr>
          </a:p>
        </p:txBody>
      </p:sp>
      <p:sp>
        <p:nvSpPr>
          <p:cNvPr id="3" name="Rectangle 2"/>
          <p:cNvSpPr/>
          <p:nvPr/>
        </p:nvSpPr>
        <p:spPr>
          <a:xfrm>
            <a:off x="3048000" y="533400"/>
            <a:ext cx="2010935" cy="276999"/>
          </a:xfrm>
          <a:prstGeom prst="rect">
            <a:avLst/>
          </a:prstGeom>
        </p:spPr>
        <p:txBody>
          <a:bodyPr wrap="none">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4" name="Rectangle 3"/>
          <p:cNvSpPr/>
          <p:nvPr/>
        </p:nvSpPr>
        <p:spPr>
          <a:xfrm>
            <a:off x="3124200" y="5562600"/>
            <a:ext cx="2010935" cy="276999"/>
          </a:xfrm>
          <a:prstGeom prst="rect">
            <a:avLst/>
          </a:prstGeom>
        </p:spPr>
        <p:txBody>
          <a:bodyPr wrap="none">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5" name="Rectangle 4"/>
          <p:cNvSpPr/>
          <p:nvPr/>
        </p:nvSpPr>
        <p:spPr>
          <a:xfrm>
            <a:off x="3048000" y="4572000"/>
            <a:ext cx="3128421" cy="461665"/>
          </a:xfrm>
          <a:prstGeom prst="rect">
            <a:avLst/>
          </a:prstGeom>
        </p:spPr>
        <p:txBody>
          <a:bodyPr wrap="none">
            <a:spAutoFit/>
          </a:bodyPr>
          <a:lstStyle/>
          <a:p>
            <a:pPr algn="ctr" fontAlgn="auto">
              <a:spcBef>
                <a:spcPct val="20000"/>
              </a:spcBef>
              <a:spcAft>
                <a:spcPts val="0"/>
              </a:spcAft>
              <a:buSzPct val="100000"/>
              <a:defRPr/>
            </a:pPr>
            <a:r>
              <a:rPr lang="en-US" sz="2400" b="1" dirty="0" smtClean="0">
                <a:solidFill>
                  <a:srgbClr val="3333CC"/>
                </a:solidFill>
                <a:effectLst>
                  <a:outerShdw blurRad="38100" dist="38100" dir="2700000" algn="tl">
                    <a:srgbClr val="C0C0C0"/>
                  </a:outerShdw>
                </a:effectLst>
                <a:latin typeface="Arial" pitchFamily="34" charset="0"/>
                <a:cs typeface="Arial" pitchFamily="34" charset="0"/>
              </a:rPr>
              <a:t>As of 14 March </a:t>
            </a:r>
            <a:r>
              <a:rPr lang="en-US" sz="2400" b="1" dirty="0">
                <a:solidFill>
                  <a:srgbClr val="3333CC"/>
                </a:solidFill>
                <a:effectLst>
                  <a:outerShdw blurRad="38100" dist="38100" dir="2700000" algn="tl">
                    <a:srgbClr val="C0C0C0"/>
                  </a:outerShdw>
                </a:effectLst>
                <a:latin typeface="Arial" pitchFamily="34" charset="0"/>
                <a:cs typeface="Arial" pitchFamily="34" charset="0"/>
              </a:rPr>
              <a:t>2011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solidFill>
                <a:latin typeface="Arial" pitchFamily="34" charset="0"/>
                <a:cs typeface="Arial" pitchFamily="34" charset="0"/>
              </a:rPr>
              <a:t>Using the CCP Development Handbook</a:t>
            </a:r>
            <a:endParaRPr lang="en-US" sz="2800" dirty="0"/>
          </a:p>
        </p:txBody>
      </p:sp>
      <p:sp>
        <p:nvSpPr>
          <p:cNvPr id="3" name="Content Placeholder 2"/>
          <p:cNvSpPr>
            <a:spLocks noGrp="1"/>
          </p:cNvSpPr>
          <p:nvPr>
            <p:ph idx="1"/>
          </p:nvPr>
        </p:nvSpPr>
        <p:spPr>
          <a:xfrm>
            <a:off x="457200" y="1600201"/>
            <a:ext cx="8229600" cy="3886199"/>
          </a:xfrm>
        </p:spPr>
        <p:txBody>
          <a:bodyPr>
            <a:normAutofit lnSpcReduction="10000"/>
          </a:bodyPr>
          <a:lstStyle/>
          <a:p>
            <a:r>
              <a:rPr lang="en-US" sz="2400" dirty="0" smtClean="0">
                <a:latin typeface="Arial" pitchFamily="34" charset="0"/>
                <a:cs typeface="Arial" pitchFamily="34" charset="0"/>
              </a:rPr>
              <a:t>Theater (CCMDs)</a:t>
            </a:r>
          </a:p>
          <a:p>
            <a:pPr marL="628650" lvl="1" indent="-171450">
              <a:buNone/>
            </a:pPr>
            <a:r>
              <a:rPr lang="en-US" sz="2000" dirty="0" smtClean="0">
                <a:latin typeface="Arial" pitchFamily="34" charset="0"/>
                <a:cs typeface="Arial" pitchFamily="34" charset="0"/>
              </a:rPr>
              <a:t>- Identifies fundamental guidance, planning considerations, techniques &amp; procedures for country planning of steady-state programs and activities in a comprehensive approach</a:t>
            </a:r>
          </a:p>
          <a:p>
            <a:pPr marL="628650" lvl="1" indent="-171450">
              <a:buNone/>
            </a:pPr>
            <a:r>
              <a:rPr lang="en-US" sz="2000" dirty="0" smtClean="0">
                <a:latin typeface="Arial" pitchFamily="34" charset="0"/>
                <a:cs typeface="Arial" pitchFamily="34" charset="0"/>
              </a:rPr>
              <a:t>-  Reinforces CCMD joint planning &amp; coordination with non-DOD organizations used for contingencies, reconstruction and stability</a:t>
            </a:r>
          </a:p>
          <a:p>
            <a:r>
              <a:rPr lang="en-US" sz="2400" dirty="0" smtClean="0">
                <a:latin typeface="Arial" pitchFamily="34" charset="0"/>
                <a:cs typeface="Arial" pitchFamily="34" charset="0"/>
              </a:rPr>
              <a:t>Country (Country Team)</a:t>
            </a:r>
          </a:p>
          <a:p>
            <a:pPr marL="628650" lvl="1" indent="-222250">
              <a:buNone/>
            </a:pPr>
            <a:r>
              <a:rPr lang="en-US" sz="2000" dirty="0" smtClean="0">
                <a:latin typeface="Arial" pitchFamily="34" charset="0"/>
                <a:cs typeface="Arial" pitchFamily="34" charset="0"/>
              </a:rPr>
              <a:t>-  Provides CCMD planning, assessment, and coordination policies,  lexicon, processes &amp; perspectives regarding  country planning in a comprehensive approach</a:t>
            </a:r>
          </a:p>
          <a:p>
            <a:pPr marL="628650" lvl="1" indent="-222250">
              <a:buNone/>
            </a:pPr>
            <a:r>
              <a:rPr lang="en-US" sz="2000" dirty="0" smtClean="0">
                <a:latin typeface="Arial" pitchFamily="34" charset="0"/>
                <a:cs typeface="Arial" pitchFamily="34" charset="0"/>
              </a:rPr>
              <a:t>-  Identifies the SCO as the focal point for CCMD coordination within the Country Team</a:t>
            </a:r>
          </a:p>
          <a:p>
            <a:endParaRPr lang="en-US" dirty="0" smtClean="0"/>
          </a:p>
          <a:p>
            <a:pPr>
              <a:buNone/>
            </a:pPr>
            <a:endParaRPr lang="en-US" dirty="0"/>
          </a:p>
        </p:txBody>
      </p:sp>
      <p:sp>
        <p:nvSpPr>
          <p:cNvPr id="6" name="TextBox 5"/>
          <p:cNvSpPr txBox="1"/>
          <p:nvPr/>
        </p:nvSpPr>
        <p:spPr>
          <a:xfrm>
            <a:off x="2971800" y="2286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7" name="TextBox 6"/>
          <p:cNvSpPr txBox="1"/>
          <p:nvPr/>
        </p:nvSpPr>
        <p:spPr>
          <a:xfrm>
            <a:off x="2819400" y="58674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b="1" dirty="0" smtClean="0">
                <a:solidFill>
                  <a:schemeClr val="accent1"/>
                </a:solidFill>
                <a:latin typeface="Arial" pitchFamily="34" charset="0"/>
                <a:cs typeface="Arial" pitchFamily="34" charset="0"/>
              </a:rPr>
              <a:t>CSSAP Reference Guide</a:t>
            </a:r>
            <a:endParaRPr lang="en-US" sz="2800" b="1" dirty="0">
              <a:solidFill>
                <a:schemeClr val="accent1"/>
              </a:solidFill>
              <a:latin typeface="Arial" pitchFamily="34" charset="0"/>
              <a:cs typeface="Arial" pitchFamily="34" charset="0"/>
            </a:endParaRPr>
          </a:p>
        </p:txBody>
      </p:sp>
      <p:sp>
        <p:nvSpPr>
          <p:cNvPr id="3" name="Content Placeholder 2"/>
          <p:cNvSpPr>
            <a:spLocks noGrp="1"/>
          </p:cNvSpPr>
          <p:nvPr>
            <p:ph idx="1"/>
          </p:nvPr>
        </p:nvSpPr>
        <p:spPr>
          <a:xfrm>
            <a:off x="533400" y="1143000"/>
            <a:ext cx="8001000" cy="3962400"/>
          </a:xfrm>
        </p:spPr>
        <p:txBody>
          <a:bodyPr>
            <a:noAutofit/>
          </a:bodyPr>
          <a:lstStyle/>
          <a:p>
            <a:pPr marL="0" indent="0">
              <a:buNone/>
            </a:pPr>
            <a:r>
              <a:rPr lang="en-US" sz="2400" dirty="0" smtClean="0">
                <a:latin typeface="Arial" pitchFamily="34" charset="0"/>
                <a:cs typeface="Arial" pitchFamily="34" charset="0"/>
              </a:rPr>
              <a:t>Consistent with current DOD policy and joint doctrine …</a:t>
            </a:r>
          </a:p>
          <a:p>
            <a:pPr>
              <a:buNone/>
            </a:pPr>
            <a:endParaRPr lang="en-US" sz="1800" dirty="0" smtClean="0">
              <a:latin typeface="Arial" pitchFamily="34" charset="0"/>
              <a:cs typeface="Arial" pitchFamily="34" charset="0"/>
            </a:endParaRPr>
          </a:p>
          <a:p>
            <a:r>
              <a:rPr lang="en-US" sz="2400" dirty="0" smtClean="0">
                <a:latin typeface="Arial" pitchFamily="34" charset="0"/>
                <a:cs typeface="Arial" pitchFamily="34" charset="0"/>
              </a:rPr>
              <a:t>Describes key actors and processes at the national, regional, and country level for planning and implementing foreign assistance </a:t>
            </a:r>
          </a:p>
          <a:p>
            <a:r>
              <a:rPr lang="en-US" sz="2400" dirty="0" smtClean="0">
                <a:latin typeface="Arial" pitchFamily="34" charset="0"/>
                <a:cs typeface="Arial" pitchFamily="34" charset="0"/>
              </a:rPr>
              <a:t>Identifies sources for more in-depth understanding</a:t>
            </a:r>
          </a:p>
          <a:p>
            <a:r>
              <a:rPr lang="en-US" sz="2400" dirty="0" smtClean="0">
                <a:latin typeface="Arial" pitchFamily="34" charset="0"/>
                <a:cs typeface="Arial" pitchFamily="34" charset="0"/>
              </a:rPr>
              <a:t>Offers a process for planning steady-state activities in a comprehensive approach</a:t>
            </a:r>
          </a:p>
          <a:p>
            <a:r>
              <a:rPr lang="en-US" sz="2400" dirty="0" smtClean="0">
                <a:latin typeface="Arial" pitchFamily="34" charset="0"/>
                <a:cs typeface="Arial" pitchFamily="34" charset="0"/>
              </a:rPr>
              <a:t>Assists the planner in determining the most effective ways to engage</a:t>
            </a:r>
            <a:endParaRPr lang="en-US" sz="2400" dirty="0">
              <a:latin typeface="Arial" pitchFamily="34" charset="0"/>
              <a:cs typeface="Arial" pitchFamily="34" charset="0"/>
            </a:endParaRPr>
          </a:p>
        </p:txBody>
      </p:sp>
      <p:sp>
        <p:nvSpPr>
          <p:cNvPr id="4" name="TextBox 3"/>
          <p:cNvSpPr txBox="1"/>
          <p:nvPr/>
        </p:nvSpPr>
        <p:spPr>
          <a:xfrm>
            <a:off x="457200" y="5334000"/>
            <a:ext cx="7620000" cy="707886"/>
          </a:xfrm>
          <a:prstGeom prst="rect">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000" i="1" dirty="0" smtClean="0">
                <a:latin typeface="Arial" pitchFamily="34" charset="0"/>
                <a:cs typeface="Arial" pitchFamily="34" charset="0"/>
              </a:rPr>
              <a:t>Reference Guide is designed to introduce, educate, &amp; train steady-state coordination/cooperation perspectives</a:t>
            </a:r>
            <a:endParaRPr lang="en-US" sz="2000" i="1" dirty="0">
              <a:latin typeface="Arial" pitchFamily="34" charset="0"/>
              <a:cs typeface="Arial" pitchFamily="34" charset="0"/>
            </a:endParaRPr>
          </a:p>
        </p:txBody>
      </p:sp>
      <p:sp>
        <p:nvSpPr>
          <p:cNvPr id="5" name="TextBox 4"/>
          <p:cNvSpPr txBox="1"/>
          <p:nvPr/>
        </p:nvSpPr>
        <p:spPr>
          <a:xfrm>
            <a:off x="2895600" y="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6" name="TextBox 5"/>
          <p:cNvSpPr txBox="1"/>
          <p:nvPr/>
        </p:nvSpPr>
        <p:spPr>
          <a:xfrm>
            <a:off x="2743200" y="62484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b="1" dirty="0" smtClean="0">
                <a:solidFill>
                  <a:schemeClr val="accent1"/>
                </a:solidFill>
                <a:latin typeface="Arial" pitchFamily="34" charset="0"/>
                <a:cs typeface="Arial" pitchFamily="34" charset="0"/>
              </a:rPr>
              <a:t>Using the CSSAP Reference Guide</a:t>
            </a:r>
            <a:endParaRPr lang="en-US" sz="2800" b="1" dirty="0">
              <a:solidFill>
                <a:schemeClr val="accent1"/>
              </a:solidFill>
              <a:latin typeface="Arial" pitchFamily="34" charset="0"/>
              <a:cs typeface="Arial" pitchFamily="34" charset="0"/>
            </a:endParaRPr>
          </a:p>
        </p:txBody>
      </p:sp>
      <p:sp>
        <p:nvSpPr>
          <p:cNvPr id="3" name="Content Placeholder 2"/>
          <p:cNvSpPr>
            <a:spLocks noGrp="1"/>
          </p:cNvSpPr>
          <p:nvPr>
            <p:ph idx="1"/>
          </p:nvPr>
        </p:nvSpPr>
        <p:spPr>
          <a:xfrm>
            <a:off x="457200" y="1143000"/>
            <a:ext cx="8229600" cy="4648200"/>
          </a:xfrm>
        </p:spPr>
        <p:txBody>
          <a:bodyPr>
            <a:noAutofit/>
          </a:bodyPr>
          <a:lstStyle/>
          <a:p>
            <a:pPr>
              <a:spcBef>
                <a:spcPts val="0"/>
              </a:spcBef>
            </a:pPr>
            <a:r>
              <a:rPr lang="en-US" sz="2000" dirty="0" smtClean="0">
                <a:latin typeface="Arial" pitchFamily="34" charset="0"/>
                <a:cs typeface="Arial" pitchFamily="34" charset="0"/>
              </a:rPr>
              <a:t>National level  (OSD, DOS, USAID)</a:t>
            </a:r>
          </a:p>
          <a:p>
            <a:pPr marL="514350" lvl="1" indent="-168275">
              <a:spcBef>
                <a:spcPts val="0"/>
              </a:spcBef>
              <a:buNone/>
            </a:pPr>
            <a:r>
              <a:rPr lang="en-US" sz="1600" dirty="0" smtClean="0">
                <a:latin typeface="Arial" pitchFamily="34" charset="0"/>
                <a:cs typeface="Arial" pitchFamily="34" charset="0"/>
              </a:rPr>
              <a:t>-  Establishes a baseline as departments &amp; agencies develop new integrated approach to processes &amp; policies</a:t>
            </a:r>
          </a:p>
          <a:p>
            <a:pPr marL="514350" lvl="1" indent="-168275">
              <a:spcBef>
                <a:spcPts val="0"/>
              </a:spcBef>
              <a:buNone/>
            </a:pPr>
            <a:r>
              <a:rPr lang="en-US" sz="1600" dirty="0" smtClean="0">
                <a:latin typeface="Arial" pitchFamily="34" charset="0"/>
                <a:cs typeface="Arial" pitchFamily="34" charset="0"/>
              </a:rPr>
              <a:t>-  Provides OSD/JS with CCMD &amp; country team perspectives on cooperation and coordination; enables improved DC-level guidance</a:t>
            </a:r>
          </a:p>
          <a:p>
            <a:pPr marL="514350" lvl="1" indent="-168275">
              <a:spcBef>
                <a:spcPts val="0"/>
              </a:spcBef>
              <a:buNone/>
            </a:pPr>
            <a:r>
              <a:rPr lang="en-US" sz="1600" dirty="0" smtClean="0">
                <a:latin typeface="Arial" pitchFamily="34" charset="0"/>
                <a:cs typeface="Arial" pitchFamily="34" charset="0"/>
              </a:rPr>
              <a:t>-  Provides education and training on steady-state and comprehensive approach concepts</a:t>
            </a:r>
          </a:p>
          <a:p>
            <a:pPr>
              <a:spcBef>
                <a:spcPts val="0"/>
              </a:spcBef>
            </a:pPr>
            <a:r>
              <a:rPr lang="en-US" sz="2000" dirty="0" smtClean="0">
                <a:latin typeface="Arial" pitchFamily="34" charset="0"/>
                <a:cs typeface="Arial" pitchFamily="34" charset="0"/>
              </a:rPr>
              <a:t>Theater level (CCMDs)</a:t>
            </a:r>
          </a:p>
          <a:p>
            <a:pPr marL="514350" lvl="1" indent="-168275">
              <a:spcBef>
                <a:spcPts val="0"/>
              </a:spcBef>
              <a:buNone/>
            </a:pPr>
            <a:r>
              <a:rPr lang="en-US" sz="1600" dirty="0" smtClean="0">
                <a:latin typeface="Arial" pitchFamily="34" charset="0"/>
                <a:cs typeface="Arial" pitchFamily="34" charset="0"/>
              </a:rPr>
              <a:t>-  Provides CCMD Planners with the current, standardized national level guidance &amp; policy development process</a:t>
            </a:r>
          </a:p>
          <a:p>
            <a:pPr marL="514350" lvl="1" indent="-168275">
              <a:spcBef>
                <a:spcPts val="0"/>
              </a:spcBef>
              <a:buNone/>
            </a:pPr>
            <a:r>
              <a:rPr lang="en-US" sz="1600" dirty="0" smtClean="0">
                <a:latin typeface="Arial" pitchFamily="34" charset="0"/>
                <a:cs typeface="Arial" pitchFamily="34" charset="0"/>
              </a:rPr>
              <a:t>-  Describes repeatable country-focused planning processes / template</a:t>
            </a:r>
          </a:p>
          <a:p>
            <a:pPr>
              <a:spcBef>
                <a:spcPts val="0"/>
              </a:spcBef>
            </a:pPr>
            <a:r>
              <a:rPr lang="en-US" sz="2000" dirty="0" smtClean="0">
                <a:latin typeface="Arial" pitchFamily="34" charset="0"/>
                <a:cs typeface="Arial" pitchFamily="34" charset="0"/>
              </a:rPr>
              <a:t>Country level (Country Team)</a:t>
            </a:r>
          </a:p>
          <a:p>
            <a:pPr marL="514350" lvl="1" indent="-168275">
              <a:spcBef>
                <a:spcPts val="0"/>
              </a:spcBef>
              <a:buNone/>
            </a:pPr>
            <a:r>
              <a:rPr lang="en-US" sz="1600" dirty="0" smtClean="0">
                <a:latin typeface="Arial" pitchFamily="34" charset="0"/>
                <a:cs typeface="Arial" pitchFamily="34" charset="0"/>
              </a:rPr>
              <a:t>-  Highlights the SCO as the key participant in steady-state coordination, cooperation, collaboration &amp; integration</a:t>
            </a:r>
          </a:p>
          <a:p>
            <a:pPr marL="514350" lvl="1" indent="-168275">
              <a:spcBef>
                <a:spcPts val="0"/>
              </a:spcBef>
              <a:buNone/>
            </a:pPr>
            <a:r>
              <a:rPr lang="en-US" sz="1600" dirty="0" smtClean="0">
                <a:latin typeface="Arial" pitchFamily="34" charset="0"/>
                <a:cs typeface="Arial" pitchFamily="34" charset="0"/>
              </a:rPr>
              <a:t>-  Provides insight for the remainder of Country Team  into current DOD  planning, assessment, and coordination policies, processes &amp; perspectives</a:t>
            </a:r>
            <a:endParaRPr lang="en-US" sz="1600" dirty="0">
              <a:latin typeface="Arial" pitchFamily="34" charset="0"/>
              <a:cs typeface="Arial" pitchFamily="34" charset="0"/>
            </a:endParaRPr>
          </a:p>
        </p:txBody>
      </p:sp>
      <p:sp>
        <p:nvSpPr>
          <p:cNvPr id="4" name="TextBox 3"/>
          <p:cNvSpPr txBox="1"/>
          <p:nvPr/>
        </p:nvSpPr>
        <p:spPr>
          <a:xfrm>
            <a:off x="457200" y="5486400"/>
            <a:ext cx="8153400" cy="707886"/>
          </a:xfrm>
          <a:prstGeom prst="rect">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000" i="1" dirty="0" smtClean="0">
                <a:latin typeface="Arial" pitchFamily="34" charset="0"/>
                <a:cs typeface="Arial" pitchFamily="34" charset="0"/>
              </a:rPr>
              <a:t>Reference Guide introduces, educates &amp; trains standard, repeatable </a:t>
            </a:r>
          </a:p>
          <a:p>
            <a:pPr algn="ctr"/>
            <a:r>
              <a:rPr lang="en-US" sz="2000" i="1" dirty="0" smtClean="0">
                <a:latin typeface="Arial" pitchFamily="34" charset="0"/>
                <a:cs typeface="Arial" pitchFamily="34" charset="0"/>
              </a:rPr>
              <a:t>DOD coordination &amp; cooperation perspectives</a:t>
            </a:r>
            <a:endParaRPr lang="en-US" sz="2000" i="1" dirty="0">
              <a:latin typeface="Arial" pitchFamily="34" charset="0"/>
              <a:cs typeface="Arial" pitchFamily="34" charset="0"/>
            </a:endParaRPr>
          </a:p>
        </p:txBody>
      </p:sp>
      <p:sp>
        <p:nvSpPr>
          <p:cNvPr id="8" name="TextBox 7"/>
          <p:cNvSpPr txBox="1"/>
          <p:nvPr/>
        </p:nvSpPr>
        <p:spPr>
          <a:xfrm>
            <a:off x="3048000" y="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9" name="TextBox 8"/>
          <p:cNvSpPr txBox="1"/>
          <p:nvPr/>
        </p:nvSpPr>
        <p:spPr>
          <a:xfrm>
            <a:off x="2743200" y="62484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b="1" dirty="0" smtClean="0">
                <a:latin typeface="Arial" pitchFamily="34" charset="0"/>
                <a:cs typeface="Arial" pitchFamily="34" charset="0"/>
              </a:rPr>
              <a:t>Questions ?</a:t>
            </a:r>
            <a:endParaRPr lang="en-US" b="1" dirty="0">
              <a:latin typeface="Arial" pitchFamily="34" charset="0"/>
              <a:cs typeface="Arial" pitchFamily="34" charset="0"/>
            </a:endParaRPr>
          </a:p>
        </p:txBody>
      </p:sp>
      <p:sp>
        <p:nvSpPr>
          <p:cNvPr id="3" name="TextBox 2"/>
          <p:cNvSpPr txBox="1"/>
          <p:nvPr/>
        </p:nvSpPr>
        <p:spPr>
          <a:xfrm>
            <a:off x="2895600" y="3810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4" name="TextBox 3"/>
          <p:cNvSpPr txBox="1"/>
          <p:nvPr/>
        </p:nvSpPr>
        <p:spPr>
          <a:xfrm>
            <a:off x="3124200" y="58674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a:bodyPr>
          <a:lstStyle/>
          <a:p>
            <a:pPr eaLnBrk="1" hangingPunct="1"/>
            <a:r>
              <a:rPr lang="en-US" sz="2800" b="1" dirty="0" smtClean="0">
                <a:solidFill>
                  <a:schemeClr val="accent1"/>
                </a:solidFill>
                <a:latin typeface="Arial" pitchFamily="34" charset="0"/>
                <a:cs typeface="Arial" pitchFamily="34" charset="0"/>
              </a:rPr>
              <a:t>Steady-State Activities</a:t>
            </a:r>
          </a:p>
        </p:txBody>
      </p:sp>
      <p:sp>
        <p:nvSpPr>
          <p:cNvPr id="4099" name="Content Placeholder 2"/>
          <p:cNvSpPr>
            <a:spLocks noGrp="1"/>
          </p:cNvSpPr>
          <p:nvPr>
            <p:ph idx="1"/>
          </p:nvPr>
        </p:nvSpPr>
        <p:spPr>
          <a:xfrm>
            <a:off x="457200" y="1371600"/>
            <a:ext cx="8077200" cy="4191000"/>
          </a:xfrm>
        </p:spPr>
        <p:txBody>
          <a:bodyPr>
            <a:normAutofit fontScale="92500"/>
          </a:bodyPr>
          <a:lstStyle/>
          <a:p>
            <a:pPr eaLnBrk="1" hangingPunct="1"/>
            <a:r>
              <a:rPr lang="en-US" sz="2400" dirty="0" smtClean="0">
                <a:latin typeface="Arial" pitchFamily="34" charset="0"/>
                <a:ea typeface="PMingLiU" pitchFamily="18" charset="-120"/>
                <a:cs typeface="Arial" pitchFamily="34" charset="0"/>
              </a:rPr>
              <a:t>Refers to cumulative day-to-day activities outside of major surge operations</a:t>
            </a:r>
          </a:p>
          <a:p>
            <a:pPr eaLnBrk="1" hangingPunct="1"/>
            <a:r>
              <a:rPr lang="en-US" sz="2400" dirty="0" smtClean="0">
                <a:latin typeface="Arial" pitchFamily="34" charset="0"/>
                <a:ea typeface="PMingLiU" pitchFamily="18" charset="-120"/>
                <a:cs typeface="Arial" pitchFamily="34" charset="0"/>
              </a:rPr>
              <a:t>Encompass shaping activities (including Phase 0 elements of contingency plans)</a:t>
            </a:r>
          </a:p>
          <a:p>
            <a:pPr eaLnBrk="1" hangingPunct="1"/>
            <a:r>
              <a:rPr lang="en-US" sz="2400" dirty="0" smtClean="0">
                <a:latin typeface="Arial" pitchFamily="34" charset="0"/>
                <a:ea typeface="PMingLiU" pitchFamily="18" charset="-120"/>
                <a:cs typeface="Arial" pitchFamily="34" charset="0"/>
              </a:rPr>
              <a:t>Designed to</a:t>
            </a:r>
          </a:p>
          <a:p>
            <a:pPr marL="568325" lvl="1" indent="-222250">
              <a:buFontTx/>
              <a:buChar char="-"/>
            </a:pPr>
            <a:r>
              <a:rPr lang="en-US" sz="1900" dirty="0" smtClean="0">
                <a:latin typeface="Arial" pitchFamily="34" charset="0"/>
                <a:ea typeface="PMingLiU" pitchFamily="18" charset="-120"/>
                <a:cs typeface="Arial" pitchFamily="34" charset="0"/>
              </a:rPr>
              <a:t>Build effective, legitimate, interoperable, and self-sustaining partners consistent with US foreign policy objectives</a:t>
            </a:r>
          </a:p>
          <a:p>
            <a:pPr marL="568325" lvl="1" indent="-222250" eaLnBrk="1" hangingPunct="1">
              <a:buFontTx/>
              <a:buChar char="-"/>
            </a:pPr>
            <a:r>
              <a:rPr lang="en-US" sz="1900" dirty="0" smtClean="0">
                <a:latin typeface="Arial" pitchFamily="34" charset="0"/>
                <a:ea typeface="PMingLiU" pitchFamily="18" charset="-120"/>
                <a:cs typeface="Arial" pitchFamily="34" charset="0"/>
              </a:rPr>
              <a:t>Promote acceptable international behavior by potential adversaries</a:t>
            </a:r>
          </a:p>
          <a:p>
            <a:pPr marL="568325" lvl="1" indent="-222250" eaLnBrk="1" hangingPunct="1">
              <a:buFontTx/>
              <a:buChar char="-"/>
            </a:pPr>
            <a:r>
              <a:rPr lang="en-US" sz="1900" dirty="0" smtClean="0">
                <a:latin typeface="Arial" pitchFamily="34" charset="0"/>
                <a:ea typeface="PMingLiU" pitchFamily="18" charset="-120"/>
                <a:cs typeface="Arial" pitchFamily="34" charset="0"/>
              </a:rPr>
              <a:t>Sustain peace &amp; security under conditions that promote US interests</a:t>
            </a:r>
          </a:p>
          <a:p>
            <a:pPr marL="568325" lvl="1" indent="-222250" eaLnBrk="1" hangingPunct="1">
              <a:buFontTx/>
              <a:buChar char="-"/>
            </a:pPr>
            <a:r>
              <a:rPr lang="en-US" sz="1900" dirty="0" smtClean="0">
                <a:latin typeface="Arial" pitchFamily="34" charset="0"/>
                <a:ea typeface="PMingLiU" pitchFamily="18" charset="-120"/>
                <a:cs typeface="Arial" pitchFamily="34" charset="0"/>
              </a:rPr>
              <a:t>Set conditions for military success if a contingency cannot be prevented</a:t>
            </a:r>
          </a:p>
          <a:p>
            <a:pPr marL="568325" lvl="1" indent="-222250" eaLnBrk="1" hangingPunct="1">
              <a:buFontTx/>
              <a:buChar char="-"/>
            </a:pPr>
            <a:r>
              <a:rPr lang="en-US" sz="1900" dirty="0" smtClean="0">
                <a:latin typeface="Arial" pitchFamily="34" charset="0"/>
                <a:ea typeface="PMingLiU" pitchFamily="18" charset="-120"/>
                <a:cs typeface="Arial" pitchFamily="34" charset="0"/>
              </a:rPr>
              <a:t>Leverage capabilities of partners to help achieve end states</a:t>
            </a:r>
          </a:p>
          <a:p>
            <a:pPr marL="568325" lvl="1" indent="-222250" eaLnBrk="1" hangingPunct="1">
              <a:buFontTx/>
              <a:buChar char="-"/>
            </a:pPr>
            <a:r>
              <a:rPr lang="en-US" sz="1900" dirty="0" smtClean="0">
                <a:latin typeface="Arial" pitchFamily="34" charset="0"/>
                <a:ea typeface="PMingLiU" pitchFamily="18" charset="-120"/>
                <a:cs typeface="Arial" pitchFamily="34" charset="0"/>
              </a:rPr>
              <a:t>Strengthen alliances and partnerships</a:t>
            </a:r>
            <a:r>
              <a:rPr lang="en-US" sz="1900" dirty="0" smtClean="0">
                <a:latin typeface="Arial" pitchFamily="34" charset="0"/>
                <a:cs typeface="Arial" pitchFamily="34" charset="0"/>
              </a:rPr>
              <a:t> </a:t>
            </a:r>
          </a:p>
        </p:txBody>
      </p:sp>
      <p:sp>
        <p:nvSpPr>
          <p:cNvPr id="563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56321" name="Text Box 85"/>
          <p:cNvSpPr txBox="1">
            <a:spLocks noChangeArrowheads="1"/>
          </p:cNvSpPr>
          <p:nvPr/>
        </p:nvSpPr>
        <p:spPr bwMode="auto">
          <a:xfrm>
            <a:off x="838200" y="5562600"/>
            <a:ext cx="7543800" cy="861774"/>
          </a:xfrm>
          <a:prstGeom prst="rect">
            <a:avLst/>
          </a:prstGeom>
          <a:solidFill>
            <a:schemeClr val="tx2">
              <a:lumMod val="20000"/>
              <a:lumOff val="8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“Steady-state operations are oriented toward conducting normal foreign relations activities not currently affected by crisis or serious conflict.”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Ambassador (ret.) Edward Marks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3276600" y="2286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7" name="TextBox 6"/>
          <p:cNvSpPr txBox="1"/>
          <p:nvPr/>
        </p:nvSpPr>
        <p:spPr>
          <a:xfrm>
            <a:off x="3048000" y="6488668"/>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a:bodyPr>
          <a:lstStyle/>
          <a:p>
            <a:pPr eaLnBrk="1" hangingPunct="1"/>
            <a:r>
              <a:rPr lang="en-US" sz="2800" b="1" dirty="0" smtClean="0">
                <a:solidFill>
                  <a:schemeClr val="accent1"/>
                </a:solidFill>
                <a:latin typeface="Arial" pitchFamily="34" charset="0"/>
                <a:cs typeface="Arial" pitchFamily="34" charset="0"/>
              </a:rPr>
              <a:t>Comprehensive Approach</a:t>
            </a:r>
          </a:p>
        </p:txBody>
      </p:sp>
      <p:sp>
        <p:nvSpPr>
          <p:cNvPr id="4099" name="Content Placeholder 2"/>
          <p:cNvSpPr>
            <a:spLocks noGrp="1"/>
          </p:cNvSpPr>
          <p:nvPr>
            <p:ph idx="1"/>
          </p:nvPr>
        </p:nvSpPr>
        <p:spPr>
          <a:xfrm>
            <a:off x="457200" y="1371600"/>
            <a:ext cx="7848600" cy="2362200"/>
          </a:xfrm>
        </p:spPr>
        <p:txBody>
          <a:bodyPr>
            <a:normAutofit/>
          </a:bodyPr>
          <a:lstStyle/>
          <a:p>
            <a:pPr eaLnBrk="1" hangingPunct="1"/>
            <a:r>
              <a:rPr lang="en-US" sz="2400" dirty="0" smtClean="0">
                <a:latin typeface="Arial" pitchFamily="34" charset="0"/>
                <a:ea typeface="PMingLiU" pitchFamily="18" charset="-120"/>
                <a:cs typeface="Arial" pitchFamily="34" charset="0"/>
              </a:rPr>
              <a:t>An approach that integrates the cooperative efforts of the departments and agencies of the US Government,                      intergovernmental &amp; nongovernmental organizations, multinational partners, and private sector entities to achieve unity of effort toward a shared goal</a:t>
            </a:r>
          </a:p>
        </p:txBody>
      </p:sp>
      <p:sp>
        <p:nvSpPr>
          <p:cNvPr id="7" name="TextBox 6"/>
          <p:cNvSpPr txBox="1"/>
          <p:nvPr/>
        </p:nvSpPr>
        <p:spPr>
          <a:xfrm>
            <a:off x="2971800" y="2286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8" name="TextBox 7"/>
          <p:cNvSpPr txBox="1"/>
          <p:nvPr/>
        </p:nvSpPr>
        <p:spPr>
          <a:xfrm>
            <a:off x="3276600" y="63246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9" name="Text Box 87"/>
          <p:cNvSpPr txBox="1">
            <a:spLocks noChangeArrowheads="1"/>
          </p:cNvSpPr>
          <p:nvPr/>
        </p:nvSpPr>
        <p:spPr bwMode="auto">
          <a:xfrm>
            <a:off x="914400" y="3581400"/>
            <a:ext cx="7162800" cy="2590800"/>
          </a:xfrm>
          <a:prstGeom prst="rect">
            <a:avLst/>
          </a:prstGeom>
          <a:solidFill>
            <a:schemeClr val="tx2">
              <a:lumMod val="20000"/>
              <a:lumOff val="8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pitchFamily="34" charset="0"/>
                <a:cs typeface="Arial" pitchFamily="34" charset="0"/>
              </a:rPr>
              <a:t>“Development contributes to stability. It contributes to better governance. And if you are able to do those things and you’re able to do them in  a focused and sustainable way, then it may be unnecessary for us to send soldiers…. But development and security are inextricably linked.</a:t>
            </a:r>
            <a:r>
              <a:rPr kumimoji="0" lang="en-US" sz="2000" b="0" i="1" u="none" strike="noStrike" cap="none" normalizeH="0" dirty="0" smtClean="0">
                <a:ln>
                  <a:noFill/>
                </a:ln>
                <a:solidFill>
                  <a:schemeClr val="tx1"/>
                </a:solidFill>
                <a:effectLst/>
                <a:latin typeface="Arial" pitchFamily="34" charset="0"/>
                <a:cs typeface="Arial" pitchFamily="34" charset="0"/>
              </a:rPr>
              <a:t> You can’t have development without security, and you can’t have security without development.”</a:t>
            </a:r>
            <a:endParaRPr kumimoji="0" lang="en-US" sz="2000" b="0" i="1" u="none" strike="noStrike" cap="none" normalizeH="0" baseline="0" dirty="0" smtClean="0">
              <a:ln>
                <a:noFill/>
              </a:ln>
              <a:solidFill>
                <a:schemeClr val="tx1"/>
              </a:solidFill>
              <a:effectLst/>
              <a:latin typeface="Arial" pitchFamily="34" charset="0"/>
              <a:cs typeface="Arial" pitchFamily="34" charset="0"/>
            </a:endParaRPr>
          </a:p>
          <a:p>
            <a:pPr marL="457200" marR="0" lvl="1" indent="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  Robert M. Gates</a:t>
            </a:r>
          </a:p>
          <a:p>
            <a:pPr marL="457200" marR="0" lvl="1" indent="0" algn="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Secretary of Defense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solidFill>
                <a:latin typeface="Arial" pitchFamily="34" charset="0"/>
                <a:cs typeface="Arial" pitchFamily="34" charset="0"/>
              </a:rPr>
              <a:t>Challenge – Focus on Host Country</a:t>
            </a:r>
            <a:endParaRPr lang="en-US" sz="2000" b="1" dirty="0">
              <a:solidFill>
                <a:schemeClr val="accent1"/>
              </a:solidFill>
              <a:latin typeface="Arial" pitchFamily="34" charset="0"/>
              <a:cs typeface="Arial" pitchFamily="34" charset="0"/>
            </a:endParaRPr>
          </a:p>
        </p:txBody>
      </p:sp>
      <p:sp>
        <p:nvSpPr>
          <p:cNvPr id="10" name="Content Placeholder 9"/>
          <p:cNvSpPr>
            <a:spLocks noGrp="1"/>
          </p:cNvSpPr>
          <p:nvPr>
            <p:ph idx="1"/>
          </p:nvPr>
        </p:nvSpPr>
        <p:spPr>
          <a:xfrm>
            <a:off x="457200" y="1600201"/>
            <a:ext cx="7620000" cy="3429000"/>
          </a:xfrm>
        </p:spPr>
        <p:txBody>
          <a:bodyPr>
            <a:normAutofit/>
          </a:bodyPr>
          <a:lstStyle/>
          <a:p>
            <a:pPr marL="290513" indent="-290513"/>
            <a:r>
              <a:rPr lang="en-US" sz="2400" dirty="0" smtClean="0">
                <a:latin typeface="Arial" pitchFamily="34" charset="0"/>
                <a:cs typeface="Arial" pitchFamily="34" charset="0"/>
              </a:rPr>
              <a:t>The primary responsibility for establishing and maintaining stability in any country remains with    the host country government, its civil society, and    its population -- they own the problem </a:t>
            </a:r>
          </a:p>
          <a:p>
            <a:pPr marL="290513" indent="-290513"/>
            <a:endParaRPr lang="en-US" sz="1000" dirty="0" smtClean="0">
              <a:latin typeface="Arial" pitchFamily="34" charset="0"/>
              <a:cs typeface="Arial" pitchFamily="34" charset="0"/>
            </a:endParaRPr>
          </a:p>
          <a:p>
            <a:pPr marL="290513" indent="-290513"/>
            <a:r>
              <a:rPr lang="en-US" sz="2400" dirty="0" smtClean="0">
                <a:latin typeface="Arial" pitchFamily="34" charset="0"/>
                <a:cs typeface="Arial" pitchFamily="34" charset="0"/>
              </a:rPr>
              <a:t>Successful steady-state programs require host country buy-in with the goal being a self-sustaining host country security system responsive to its people</a:t>
            </a:r>
            <a:endParaRPr lang="en-US" sz="2400" dirty="0">
              <a:latin typeface="Arial" pitchFamily="34" charset="0"/>
              <a:cs typeface="Arial" pitchFamily="34" charset="0"/>
            </a:endParaRPr>
          </a:p>
        </p:txBody>
      </p:sp>
      <p:sp>
        <p:nvSpPr>
          <p:cNvPr id="14" name="TextBox 13"/>
          <p:cNvSpPr txBox="1"/>
          <p:nvPr/>
        </p:nvSpPr>
        <p:spPr>
          <a:xfrm>
            <a:off x="6912429" y="5486400"/>
            <a:ext cx="2231571" cy="646331"/>
          </a:xfrm>
          <a:prstGeom prst="rect">
            <a:avLst/>
          </a:prstGeom>
          <a:noFill/>
        </p:spPr>
        <p:txBody>
          <a:bodyPr wrap="square" rtlCol="0">
            <a:spAutoFit/>
          </a:bodyPr>
          <a:lstStyle/>
          <a:p>
            <a:pPr algn="ctr"/>
            <a:r>
              <a:rPr lang="en-US" dirty="0" smtClean="0">
                <a:solidFill>
                  <a:schemeClr val="bg1"/>
                </a:solidFill>
              </a:rPr>
              <a:t>Post  Intervention</a:t>
            </a:r>
          </a:p>
          <a:p>
            <a:pPr algn="ctr"/>
            <a:r>
              <a:rPr lang="en-US" dirty="0" smtClean="0">
                <a:solidFill>
                  <a:schemeClr val="bg1"/>
                </a:solidFill>
              </a:rPr>
              <a:t>(Phase VI)</a:t>
            </a:r>
            <a:endParaRPr lang="en-US" dirty="0">
              <a:solidFill>
                <a:schemeClr val="bg1"/>
              </a:solidFill>
            </a:endParaRPr>
          </a:p>
        </p:txBody>
      </p:sp>
      <p:sp>
        <p:nvSpPr>
          <p:cNvPr id="6" name="TextBox 5"/>
          <p:cNvSpPr txBox="1"/>
          <p:nvPr/>
        </p:nvSpPr>
        <p:spPr>
          <a:xfrm>
            <a:off x="685800" y="5181600"/>
            <a:ext cx="7620000" cy="1015663"/>
          </a:xfrm>
          <a:prstGeom prst="rect">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000" i="1" dirty="0" smtClean="0">
                <a:latin typeface="Arial" pitchFamily="34" charset="0"/>
                <a:cs typeface="Arial" pitchFamily="34" charset="0"/>
              </a:rPr>
              <a:t>The Comprehensive Approach, and by extension the assessment  and planning processes of DOD and its partners, must focus on the host country within the context of USG interests</a:t>
            </a:r>
            <a:endParaRPr lang="en-US" sz="2000" i="1" dirty="0"/>
          </a:p>
        </p:txBody>
      </p:sp>
      <p:sp>
        <p:nvSpPr>
          <p:cNvPr id="9" name="TextBox 8"/>
          <p:cNvSpPr txBox="1"/>
          <p:nvPr/>
        </p:nvSpPr>
        <p:spPr>
          <a:xfrm>
            <a:off x="2971800" y="2286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11" name="TextBox 10"/>
          <p:cNvSpPr txBox="1"/>
          <p:nvPr/>
        </p:nvSpPr>
        <p:spPr>
          <a:xfrm>
            <a:off x="2895600" y="61722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5334000" y="2590800"/>
            <a:ext cx="1752600" cy="2708434"/>
          </a:xfrm>
          <a:prstGeom prst="rect">
            <a:avLst/>
          </a:prstGeom>
          <a:solidFill>
            <a:schemeClr val="bg1">
              <a:lumMod val="85000"/>
            </a:schemeClr>
          </a:solidFill>
          <a:ln>
            <a:solidFill>
              <a:schemeClr val="tx1"/>
            </a:solidFill>
            <a:prstDash val="dash"/>
          </a:ln>
        </p:spPr>
        <p:txBody>
          <a:bodyPr wrap="square" rtlCol="0">
            <a:spAutoFit/>
          </a:bodyPr>
          <a:lstStyle/>
          <a:p>
            <a:r>
              <a:rPr lang="en-US" sz="1400" dirty="0" smtClean="0">
                <a:latin typeface="Arial" pitchFamily="34" charset="0"/>
                <a:cs typeface="Arial" pitchFamily="34" charset="0"/>
              </a:rPr>
              <a:t>NSC</a:t>
            </a:r>
          </a:p>
          <a:p>
            <a:r>
              <a:rPr lang="en-US" sz="1400" dirty="0" smtClean="0">
                <a:latin typeface="Arial" pitchFamily="34" charset="0"/>
                <a:cs typeface="Arial" pitchFamily="34" charset="0"/>
              </a:rPr>
              <a:t>IPCs</a:t>
            </a:r>
          </a:p>
          <a:p>
            <a:r>
              <a:rPr lang="en-US" sz="1400" dirty="0" smtClean="0">
                <a:latin typeface="Arial" pitchFamily="34" charset="0"/>
                <a:cs typeface="Arial" pitchFamily="34" charset="0"/>
              </a:rPr>
              <a:t>OMB</a:t>
            </a:r>
          </a:p>
          <a:p>
            <a:endParaRPr lang="en-US" sz="800" dirty="0" smtClean="0">
              <a:latin typeface="Arial" pitchFamily="34" charset="0"/>
              <a:cs typeface="Arial" pitchFamily="34" charset="0"/>
            </a:endParaRPr>
          </a:p>
          <a:p>
            <a:r>
              <a:rPr lang="en-US" sz="1400" dirty="0" smtClean="0">
                <a:latin typeface="Arial" pitchFamily="34" charset="0"/>
                <a:cs typeface="Arial" pitchFamily="34" charset="0"/>
              </a:rPr>
              <a:t>DOJ</a:t>
            </a:r>
          </a:p>
          <a:p>
            <a:r>
              <a:rPr lang="en-US" sz="1400" dirty="0" smtClean="0">
                <a:latin typeface="Arial" pitchFamily="34" charset="0"/>
                <a:cs typeface="Arial" pitchFamily="34" charset="0"/>
              </a:rPr>
              <a:t>DHS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DOT</a:t>
            </a:r>
          </a:p>
          <a:p>
            <a:r>
              <a:rPr lang="en-US" sz="1400" dirty="0" smtClean="0">
                <a:latin typeface="Arial" pitchFamily="34" charset="0"/>
                <a:cs typeface="Arial" pitchFamily="34" charset="0"/>
              </a:rPr>
              <a:t>DOC</a:t>
            </a:r>
          </a:p>
          <a:p>
            <a:r>
              <a:rPr lang="en-US" sz="1400" dirty="0" smtClean="0">
                <a:latin typeface="Arial" pitchFamily="34" charset="0"/>
                <a:cs typeface="Arial" pitchFamily="34" charset="0"/>
              </a:rPr>
              <a:t>CIA</a:t>
            </a:r>
          </a:p>
          <a:p>
            <a:endParaRPr lang="en-US" sz="800" dirty="0" smtClean="0">
              <a:latin typeface="Arial" pitchFamily="34" charset="0"/>
              <a:cs typeface="Arial" pitchFamily="34" charset="0"/>
            </a:endParaRPr>
          </a:p>
          <a:p>
            <a:r>
              <a:rPr lang="en-US" sz="1400" dirty="0" smtClean="0">
                <a:latin typeface="Arial" pitchFamily="34" charset="0"/>
                <a:cs typeface="Arial" pitchFamily="34" charset="0"/>
              </a:rPr>
              <a:t>Congress </a:t>
            </a:r>
          </a:p>
          <a:p>
            <a:r>
              <a:rPr lang="en-US" sz="1400" dirty="0" smtClean="0">
                <a:latin typeface="Arial" pitchFamily="34" charset="0"/>
                <a:cs typeface="Arial" pitchFamily="34" charset="0"/>
              </a:rPr>
              <a:t>Liaison</a:t>
            </a:r>
            <a:endParaRPr lang="en-US" sz="1400" dirty="0">
              <a:latin typeface="Arial" pitchFamily="34" charset="0"/>
              <a:cs typeface="Arial" pitchFamily="34" charset="0"/>
            </a:endParaRPr>
          </a:p>
        </p:txBody>
      </p:sp>
      <p:sp>
        <p:nvSpPr>
          <p:cNvPr id="11" name="TextBox 10"/>
          <p:cNvSpPr txBox="1"/>
          <p:nvPr/>
        </p:nvSpPr>
        <p:spPr>
          <a:xfrm>
            <a:off x="7315200" y="2971800"/>
            <a:ext cx="1371600" cy="3323987"/>
          </a:xfrm>
          <a:prstGeom prst="rect">
            <a:avLst/>
          </a:prstGeom>
          <a:solidFill>
            <a:schemeClr val="bg1">
              <a:lumMod val="85000"/>
            </a:schemeClr>
          </a:solidFill>
          <a:ln>
            <a:solidFill>
              <a:schemeClr val="tx1"/>
            </a:solidFill>
            <a:prstDash val="dash"/>
          </a:ln>
        </p:spPr>
        <p:txBody>
          <a:bodyPr wrap="square" rtlCol="0">
            <a:spAutoFit/>
          </a:bodyPr>
          <a:lstStyle/>
          <a:p>
            <a:pPr algn="ctr"/>
            <a:r>
              <a:rPr lang="en-US" sz="1400" dirty="0" smtClean="0">
                <a:latin typeface="Arial" pitchFamily="34" charset="0"/>
                <a:cs typeface="Arial" pitchFamily="34" charset="0"/>
              </a:rPr>
              <a:t>UN</a:t>
            </a:r>
          </a:p>
          <a:p>
            <a:pPr algn="ctr"/>
            <a:r>
              <a:rPr lang="en-US" sz="1400" dirty="0" smtClean="0">
                <a:latin typeface="Arial" pitchFamily="34" charset="0"/>
                <a:cs typeface="Arial" pitchFamily="34" charset="0"/>
              </a:rPr>
              <a:t> World Bank</a:t>
            </a:r>
          </a:p>
          <a:p>
            <a:pPr algn="ctr"/>
            <a:r>
              <a:rPr lang="en-US" sz="1400" dirty="0" smtClean="0">
                <a:latin typeface="Arial" pitchFamily="34" charset="0"/>
                <a:cs typeface="Arial" pitchFamily="34" charset="0"/>
              </a:rPr>
              <a:t>     </a:t>
            </a:r>
          </a:p>
          <a:p>
            <a:pPr algn="ctr"/>
            <a:r>
              <a:rPr lang="en-US" sz="1400" dirty="0" smtClean="0">
                <a:latin typeface="Arial" pitchFamily="34" charset="0"/>
                <a:cs typeface="Arial" pitchFamily="34" charset="0"/>
              </a:rPr>
              <a:t> IOs</a:t>
            </a:r>
          </a:p>
          <a:p>
            <a:pPr algn="ctr"/>
            <a:endParaRPr lang="en-US" sz="1400" dirty="0" smtClean="0">
              <a:latin typeface="Arial" pitchFamily="34" charset="0"/>
              <a:cs typeface="Arial" pitchFamily="34" charset="0"/>
            </a:endParaRPr>
          </a:p>
          <a:p>
            <a:pPr algn="ctr"/>
            <a:r>
              <a:rPr lang="en-US" sz="1400" dirty="0" smtClean="0">
                <a:latin typeface="Arial" pitchFamily="34" charset="0"/>
                <a:cs typeface="Arial" pitchFamily="34" charset="0"/>
              </a:rPr>
              <a:t> NGOs</a:t>
            </a:r>
          </a:p>
          <a:p>
            <a:pPr algn="ctr"/>
            <a:endParaRPr lang="en-US" sz="1400" dirty="0" smtClean="0">
              <a:latin typeface="Arial" pitchFamily="34" charset="0"/>
              <a:cs typeface="Arial" pitchFamily="34" charset="0"/>
            </a:endParaRPr>
          </a:p>
          <a:p>
            <a:pPr algn="ctr"/>
            <a:r>
              <a:rPr lang="en-US" sz="1400" dirty="0" smtClean="0">
                <a:latin typeface="Arial" pitchFamily="34" charset="0"/>
                <a:cs typeface="Arial" pitchFamily="34" charset="0"/>
              </a:rPr>
              <a:t>Regional</a:t>
            </a:r>
          </a:p>
          <a:p>
            <a:pPr algn="ctr"/>
            <a:r>
              <a:rPr lang="en-US" sz="1400" dirty="0" smtClean="0">
                <a:latin typeface="Arial" pitchFamily="34" charset="0"/>
                <a:cs typeface="Arial" pitchFamily="34" charset="0"/>
              </a:rPr>
              <a:t>Orgs</a:t>
            </a:r>
          </a:p>
          <a:p>
            <a:pPr algn="ctr"/>
            <a:endParaRPr lang="en-US" sz="1400" dirty="0" smtClean="0">
              <a:latin typeface="Arial" pitchFamily="34" charset="0"/>
              <a:cs typeface="Arial" pitchFamily="34" charset="0"/>
            </a:endParaRPr>
          </a:p>
          <a:p>
            <a:pPr algn="ctr"/>
            <a:r>
              <a:rPr lang="en-US" sz="1400" dirty="0" smtClean="0">
                <a:latin typeface="Arial" pitchFamily="34" charset="0"/>
                <a:cs typeface="Arial" pitchFamily="34" charset="0"/>
              </a:rPr>
              <a:t>Neighbor</a:t>
            </a:r>
          </a:p>
          <a:p>
            <a:pPr algn="ctr"/>
            <a:r>
              <a:rPr lang="en-US" sz="1400" dirty="0" smtClean="0">
                <a:latin typeface="Arial" pitchFamily="34" charset="0"/>
                <a:cs typeface="Arial" pitchFamily="34" charset="0"/>
              </a:rPr>
              <a:t>States</a:t>
            </a:r>
          </a:p>
          <a:p>
            <a:pPr algn="ctr"/>
            <a:endParaRPr lang="en-US" sz="1400" dirty="0" smtClean="0">
              <a:latin typeface="Arial" pitchFamily="34" charset="0"/>
              <a:cs typeface="Arial" pitchFamily="34" charset="0"/>
            </a:endParaRPr>
          </a:p>
          <a:p>
            <a:pPr algn="ctr"/>
            <a:r>
              <a:rPr lang="en-US" sz="1400" dirty="0" smtClean="0">
                <a:latin typeface="Arial" pitchFamily="34" charset="0"/>
                <a:cs typeface="Arial" pitchFamily="34" charset="0"/>
              </a:rPr>
              <a:t>Coalition Partners</a:t>
            </a:r>
            <a:endParaRPr lang="en-US" sz="1400" dirty="0">
              <a:latin typeface="Arial" pitchFamily="34" charset="0"/>
              <a:cs typeface="Arial" pitchFamily="34" charset="0"/>
            </a:endParaRPr>
          </a:p>
        </p:txBody>
      </p:sp>
      <p:sp>
        <p:nvSpPr>
          <p:cNvPr id="2" name="Title 1"/>
          <p:cNvSpPr>
            <a:spLocks noGrp="1"/>
          </p:cNvSpPr>
          <p:nvPr>
            <p:ph type="title"/>
          </p:nvPr>
        </p:nvSpPr>
        <p:spPr>
          <a:xfrm>
            <a:off x="457200" y="274638"/>
            <a:ext cx="8229600" cy="715962"/>
          </a:xfrm>
        </p:spPr>
        <p:txBody>
          <a:bodyPr>
            <a:noAutofit/>
          </a:bodyPr>
          <a:lstStyle/>
          <a:p>
            <a:r>
              <a:rPr lang="en-US" sz="2800" b="1" dirty="0" smtClean="0">
                <a:solidFill>
                  <a:schemeClr val="accent1"/>
                </a:solidFill>
                <a:latin typeface="Arial" pitchFamily="34" charset="0"/>
                <a:cs typeface="Arial" pitchFamily="34" charset="0"/>
              </a:rPr>
              <a:t>Solution – Move Toward Greater Integration</a:t>
            </a:r>
            <a:endParaRPr lang="en-US" sz="2800" b="1" dirty="0">
              <a:solidFill>
                <a:schemeClr val="accent1"/>
              </a:solidFill>
              <a:latin typeface="Arial" pitchFamily="34" charset="0"/>
              <a:cs typeface="Arial" pitchFamily="34" charset="0"/>
            </a:endParaRPr>
          </a:p>
        </p:txBody>
      </p:sp>
      <p:sp>
        <p:nvSpPr>
          <p:cNvPr id="3" name="Content Placeholder 2"/>
          <p:cNvSpPr>
            <a:spLocks noGrp="1"/>
          </p:cNvSpPr>
          <p:nvPr>
            <p:ph idx="1"/>
          </p:nvPr>
        </p:nvSpPr>
        <p:spPr>
          <a:xfrm>
            <a:off x="381000" y="1066800"/>
            <a:ext cx="4648200" cy="5410200"/>
          </a:xfrm>
        </p:spPr>
        <p:txBody>
          <a:bodyPr>
            <a:noAutofit/>
          </a:bodyPr>
          <a:lstStyle/>
          <a:p>
            <a:pPr marL="354013" indent="-187325"/>
            <a:r>
              <a:rPr lang="en-US" sz="2400" dirty="0" smtClean="0">
                <a:latin typeface="Arial" pitchFamily="34" charset="0"/>
                <a:cs typeface="Arial" pitchFamily="34" charset="0"/>
              </a:rPr>
              <a:t> </a:t>
            </a:r>
            <a:r>
              <a:rPr lang="en-US" sz="2000" dirty="0" smtClean="0">
                <a:latin typeface="Arial" pitchFamily="34" charset="0"/>
                <a:cs typeface="Arial" pitchFamily="34" charset="0"/>
              </a:rPr>
              <a:t>Develop &amp; offer tools that provide </a:t>
            </a:r>
            <a:r>
              <a:rPr lang="en-US" sz="2000" i="1" u="sng" dirty="0" smtClean="0">
                <a:latin typeface="Arial" pitchFamily="34" charset="0"/>
                <a:cs typeface="Arial" pitchFamily="34" charset="0"/>
              </a:rPr>
              <a:t>consistent, repeatable </a:t>
            </a:r>
            <a:r>
              <a:rPr lang="en-US" sz="2000" dirty="0" smtClean="0">
                <a:latin typeface="Arial" pitchFamily="34" charset="0"/>
                <a:cs typeface="Arial" pitchFamily="34" charset="0"/>
              </a:rPr>
              <a:t>procedures so that DOD planners can effectively plan and collaborate in a comprehensive manner with non-DOD counterparts. Consider:</a:t>
            </a:r>
          </a:p>
          <a:p>
            <a:pPr marL="354013" indent="-187325"/>
            <a:endParaRPr lang="en-US" sz="800" dirty="0" smtClean="0">
              <a:latin typeface="Arial" pitchFamily="34" charset="0"/>
              <a:cs typeface="Arial" pitchFamily="34" charset="0"/>
            </a:endParaRPr>
          </a:p>
          <a:p>
            <a:pPr marL="519113" lvl="1" indent="-165100">
              <a:buNone/>
            </a:pPr>
            <a:r>
              <a:rPr lang="en-US" sz="2000" dirty="0" smtClean="0">
                <a:latin typeface="Arial" pitchFamily="34" charset="0"/>
                <a:cs typeface="Arial" pitchFamily="34" charset="0"/>
              </a:rPr>
              <a:t>-  National Security Strategy: </a:t>
            </a:r>
          </a:p>
          <a:p>
            <a:pPr marL="519113" lvl="1" indent="0">
              <a:buNone/>
            </a:pPr>
            <a:r>
              <a:rPr lang="en-US" sz="2000" b="1" i="1" u="sng" dirty="0" smtClean="0">
                <a:latin typeface="Arial" pitchFamily="34" charset="0"/>
                <a:cs typeface="Arial" pitchFamily="34" charset="0"/>
              </a:rPr>
              <a:t>Integrate</a:t>
            </a:r>
            <a:r>
              <a:rPr lang="en-US" sz="2000" dirty="0" smtClean="0">
                <a:latin typeface="Arial" pitchFamily="34" charset="0"/>
                <a:cs typeface="Arial" pitchFamily="34" charset="0"/>
              </a:rPr>
              <a:t> Defense, Diplomacy, &amp; Development (3D) components</a:t>
            </a:r>
          </a:p>
          <a:p>
            <a:pPr marL="519113" lvl="1" indent="-165100">
              <a:buNone/>
            </a:pPr>
            <a:r>
              <a:rPr lang="en-US" sz="2000" dirty="0" smtClean="0">
                <a:latin typeface="Arial" pitchFamily="34" charset="0"/>
                <a:cs typeface="Arial" pitchFamily="34" charset="0"/>
              </a:rPr>
              <a:t>-  DOS is USG lead for foreign policy &amp; diplomacy</a:t>
            </a:r>
          </a:p>
          <a:p>
            <a:pPr marL="519113" lvl="1" indent="-165100">
              <a:buNone/>
            </a:pPr>
            <a:r>
              <a:rPr lang="en-US" sz="2000" dirty="0" smtClean="0">
                <a:latin typeface="Arial" pitchFamily="34" charset="0"/>
                <a:cs typeface="Arial" pitchFamily="34" charset="0"/>
              </a:rPr>
              <a:t>-  USAID focuses on country-level development</a:t>
            </a:r>
          </a:p>
          <a:p>
            <a:pPr marL="519113" lvl="1" indent="-165100">
              <a:buNone/>
            </a:pPr>
            <a:r>
              <a:rPr lang="en-US" sz="2000" dirty="0" smtClean="0">
                <a:latin typeface="Arial" pitchFamily="34" charset="0"/>
                <a:cs typeface="Arial" pitchFamily="34" charset="0"/>
              </a:rPr>
              <a:t>-  DOD focuses on defense sector</a:t>
            </a:r>
          </a:p>
        </p:txBody>
      </p:sp>
      <p:sp>
        <p:nvSpPr>
          <p:cNvPr id="6" name="TextBox 5"/>
          <p:cNvSpPr txBox="1"/>
          <p:nvPr/>
        </p:nvSpPr>
        <p:spPr>
          <a:xfrm>
            <a:off x="5562600" y="1524000"/>
            <a:ext cx="3057247" cy="369332"/>
          </a:xfrm>
          <a:prstGeom prst="rect">
            <a:avLst/>
          </a:prstGeom>
          <a:noFill/>
        </p:spPr>
        <p:txBody>
          <a:bodyPr wrap="none" rtlCol="0">
            <a:spAutoFit/>
          </a:bodyPr>
          <a:lstStyle/>
          <a:p>
            <a:r>
              <a:rPr lang="en-US" b="1" dirty="0" smtClean="0">
                <a:solidFill>
                  <a:srgbClr val="FF0000"/>
                </a:solidFill>
                <a:latin typeface="Arial" pitchFamily="34" charset="0"/>
                <a:cs typeface="Arial" pitchFamily="34" charset="0"/>
              </a:rPr>
              <a:t>National Security Strategy</a:t>
            </a:r>
            <a:endParaRPr lang="en-US" b="1" dirty="0">
              <a:solidFill>
                <a:srgbClr val="FF0000"/>
              </a:solidFill>
              <a:latin typeface="Arial" pitchFamily="34" charset="0"/>
              <a:cs typeface="Arial" pitchFamily="34" charset="0"/>
            </a:endParaRPr>
          </a:p>
        </p:txBody>
      </p:sp>
      <p:sp>
        <p:nvSpPr>
          <p:cNvPr id="7" name="TextBox 6"/>
          <p:cNvSpPr txBox="1"/>
          <p:nvPr/>
        </p:nvSpPr>
        <p:spPr>
          <a:xfrm>
            <a:off x="6934200" y="1981200"/>
            <a:ext cx="1120821" cy="646331"/>
          </a:xfrm>
          <a:prstGeom prst="rect">
            <a:avLst/>
          </a:prstGeom>
          <a:noFill/>
        </p:spPr>
        <p:txBody>
          <a:bodyPr wrap="none" rtlCol="0">
            <a:spAutoFit/>
          </a:bodyPr>
          <a:lstStyle/>
          <a:p>
            <a:pPr algn="ctr"/>
            <a:r>
              <a:rPr lang="en-US" b="1" dirty="0" smtClean="0">
                <a:latin typeface="Arial" pitchFamily="34" charset="0"/>
                <a:cs typeface="Arial" pitchFamily="34" charset="0"/>
              </a:rPr>
              <a:t>Theater</a:t>
            </a:r>
          </a:p>
          <a:p>
            <a:pPr algn="ctr"/>
            <a:r>
              <a:rPr lang="en-US" b="1" dirty="0" smtClean="0">
                <a:latin typeface="Arial" pitchFamily="34" charset="0"/>
                <a:cs typeface="Arial" pitchFamily="34" charset="0"/>
              </a:rPr>
              <a:t>(Region)</a:t>
            </a:r>
            <a:endParaRPr lang="en-US" b="1" dirty="0">
              <a:latin typeface="Arial" pitchFamily="34" charset="0"/>
              <a:cs typeface="Arial" pitchFamily="34" charset="0"/>
            </a:endParaRPr>
          </a:p>
        </p:txBody>
      </p:sp>
      <p:sp>
        <p:nvSpPr>
          <p:cNvPr id="8" name="TextBox 7"/>
          <p:cNvSpPr txBox="1"/>
          <p:nvPr/>
        </p:nvSpPr>
        <p:spPr>
          <a:xfrm>
            <a:off x="5562600" y="5562600"/>
            <a:ext cx="1069524" cy="369332"/>
          </a:xfrm>
          <a:prstGeom prst="rect">
            <a:avLst/>
          </a:prstGeom>
          <a:noFill/>
        </p:spPr>
        <p:txBody>
          <a:bodyPr wrap="none" rtlCol="0">
            <a:spAutoFit/>
          </a:bodyPr>
          <a:lstStyle/>
          <a:p>
            <a:r>
              <a:rPr lang="en-US" b="1" dirty="0" smtClean="0">
                <a:latin typeface="Arial" pitchFamily="34" charset="0"/>
                <a:cs typeface="Arial" pitchFamily="34" charset="0"/>
              </a:rPr>
              <a:t>Country</a:t>
            </a:r>
            <a:endParaRPr lang="en-US" b="1" dirty="0">
              <a:latin typeface="Arial" pitchFamily="34" charset="0"/>
              <a:cs typeface="Arial" pitchFamily="34" charset="0"/>
            </a:endParaRPr>
          </a:p>
        </p:txBody>
      </p:sp>
      <p:grpSp>
        <p:nvGrpSpPr>
          <p:cNvPr id="15" name="Group 14"/>
          <p:cNvGrpSpPr/>
          <p:nvPr/>
        </p:nvGrpSpPr>
        <p:grpSpPr>
          <a:xfrm>
            <a:off x="5562600" y="2057400"/>
            <a:ext cx="2438400" cy="3675888"/>
            <a:chOff x="5562600" y="2057400"/>
            <a:chExt cx="2438400" cy="3675888"/>
          </a:xfrm>
          <a:scene3d>
            <a:camera prst="orthographicFront">
              <a:rot lat="0" lon="0" rev="0"/>
            </a:camera>
            <a:lightRig rig="balanced" dir="t">
              <a:rot lat="0" lon="0" rev="8700000"/>
            </a:lightRig>
          </a:scene3d>
        </p:grpSpPr>
        <p:sp>
          <p:nvSpPr>
            <p:cNvPr id="4" name="Striped Right Arrow 3"/>
            <p:cNvSpPr/>
            <p:nvPr/>
          </p:nvSpPr>
          <p:spPr>
            <a:xfrm rot="5400000">
              <a:off x="5166360" y="2453640"/>
              <a:ext cx="2590800" cy="1798320"/>
            </a:xfrm>
            <a:prstGeom prst="stripedRightArrow">
              <a:avLst/>
            </a:prstGeom>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triped Right Arrow 4"/>
            <p:cNvSpPr/>
            <p:nvPr/>
          </p:nvSpPr>
          <p:spPr>
            <a:xfrm rot="16200000">
              <a:off x="5743956" y="3476244"/>
              <a:ext cx="2685288" cy="1828800"/>
            </a:xfrm>
            <a:prstGeom prst="stripedRightArrow">
              <a:avLst/>
            </a:prstGeom>
            <a:solidFill>
              <a:srgbClr val="92D050"/>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6172200" y="2743200"/>
              <a:ext cx="697627" cy="369332"/>
            </a:xfrm>
            <a:prstGeom prst="rect">
              <a:avLst/>
            </a:prstGeom>
            <a:noFill/>
            <a:ln>
              <a:noFill/>
            </a:ln>
            <a:effectLst>
              <a:outerShdw blurRad="44450" dist="27940" dir="5400000" algn="ctr">
                <a:srgbClr val="000000">
                  <a:alpha val="32000"/>
                </a:srgbClr>
              </a:outerShdw>
            </a:effectLst>
            <a:sp3d>
              <a:bevelT w="190500" h="38100"/>
            </a:sp3d>
          </p:spPr>
          <p:txBody>
            <a:bodyPr wrap="none" rtlCol="0">
              <a:spAutoFit/>
            </a:bodyPr>
            <a:lstStyle/>
            <a:p>
              <a:r>
                <a:rPr lang="en-US" b="1" dirty="0" smtClean="0">
                  <a:solidFill>
                    <a:schemeClr val="bg1"/>
                  </a:solidFill>
                  <a:latin typeface="Arial" pitchFamily="34" charset="0"/>
                  <a:cs typeface="Arial" pitchFamily="34" charset="0"/>
                </a:rPr>
                <a:t>DOD</a:t>
              </a:r>
              <a:endParaRPr lang="en-US" b="1" dirty="0">
                <a:solidFill>
                  <a:schemeClr val="bg1"/>
                </a:solidFill>
                <a:latin typeface="Arial" pitchFamily="34" charset="0"/>
                <a:cs typeface="Arial" pitchFamily="34" charset="0"/>
              </a:endParaRPr>
            </a:p>
          </p:txBody>
        </p:sp>
        <p:sp>
          <p:nvSpPr>
            <p:cNvPr id="10" name="TextBox 9"/>
            <p:cNvSpPr txBox="1"/>
            <p:nvPr/>
          </p:nvSpPr>
          <p:spPr>
            <a:xfrm>
              <a:off x="6629400" y="3886200"/>
              <a:ext cx="902811" cy="1046440"/>
            </a:xfrm>
            <a:prstGeom prst="rect">
              <a:avLst/>
            </a:prstGeom>
            <a:noFill/>
            <a:ln>
              <a:noFill/>
            </a:ln>
            <a:effectLst>
              <a:outerShdw blurRad="44450" dist="27940" dir="5400000" algn="ctr">
                <a:srgbClr val="000000">
                  <a:alpha val="32000"/>
                </a:srgbClr>
              </a:outerShdw>
            </a:effectLst>
            <a:sp3d>
              <a:bevelT w="190500" h="38100"/>
            </a:sp3d>
          </p:spPr>
          <p:txBody>
            <a:bodyPr wrap="none" rtlCol="0">
              <a:spAutoFit/>
            </a:bodyPr>
            <a:lstStyle/>
            <a:p>
              <a:pPr algn="ctr"/>
              <a:endParaRPr lang="en-US" sz="800" b="1" dirty="0" smtClean="0">
                <a:solidFill>
                  <a:schemeClr val="bg1"/>
                </a:solidFill>
                <a:latin typeface="Arial" pitchFamily="34" charset="0"/>
                <a:cs typeface="Arial" pitchFamily="34" charset="0"/>
              </a:endParaRPr>
            </a:p>
            <a:p>
              <a:pPr algn="ctr"/>
              <a:r>
                <a:rPr lang="en-US" b="1" dirty="0" smtClean="0">
                  <a:solidFill>
                    <a:schemeClr val="bg1"/>
                  </a:solidFill>
                  <a:latin typeface="Arial" pitchFamily="34" charset="0"/>
                  <a:cs typeface="Arial" pitchFamily="34" charset="0"/>
                </a:rPr>
                <a:t>DOS</a:t>
              </a:r>
            </a:p>
            <a:p>
              <a:pPr algn="ctr"/>
              <a:r>
                <a:rPr lang="en-US" b="1" dirty="0" smtClean="0">
                  <a:solidFill>
                    <a:schemeClr val="bg1"/>
                  </a:solidFill>
                  <a:latin typeface="Arial" pitchFamily="34" charset="0"/>
                  <a:cs typeface="Arial" pitchFamily="34" charset="0"/>
                </a:rPr>
                <a:t>&amp;</a:t>
              </a:r>
            </a:p>
            <a:p>
              <a:pPr algn="ctr"/>
              <a:r>
                <a:rPr lang="en-US" b="1" dirty="0" smtClean="0">
                  <a:solidFill>
                    <a:schemeClr val="bg1"/>
                  </a:solidFill>
                  <a:latin typeface="Arial" pitchFamily="34" charset="0"/>
                  <a:cs typeface="Arial" pitchFamily="34" charset="0"/>
                </a:rPr>
                <a:t>USAID</a:t>
              </a:r>
              <a:endParaRPr lang="en-US" b="1" dirty="0">
                <a:solidFill>
                  <a:schemeClr val="bg1"/>
                </a:solidFill>
                <a:latin typeface="Arial" pitchFamily="34" charset="0"/>
                <a:cs typeface="Arial" pitchFamily="34" charset="0"/>
              </a:endParaRPr>
            </a:p>
          </p:txBody>
        </p:sp>
      </p:grpSp>
      <p:sp>
        <p:nvSpPr>
          <p:cNvPr id="14" name="TextBox 13"/>
          <p:cNvSpPr txBox="1"/>
          <p:nvPr/>
        </p:nvSpPr>
        <p:spPr>
          <a:xfrm>
            <a:off x="3048000" y="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16" name="TextBox 15"/>
          <p:cNvSpPr txBox="1"/>
          <p:nvPr/>
        </p:nvSpPr>
        <p:spPr>
          <a:xfrm>
            <a:off x="2895600" y="61722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pPr eaLnBrk="1" hangingPunct="1"/>
            <a:r>
              <a:rPr lang="en-US" sz="2800" b="1" dirty="0" smtClean="0">
                <a:solidFill>
                  <a:schemeClr val="accent1"/>
                </a:solidFill>
                <a:latin typeface="Arial" charset="0"/>
                <a:cs typeface="Arial" charset="0"/>
              </a:rPr>
              <a:t>Solution – Focus on Country-Level Planning</a:t>
            </a:r>
          </a:p>
        </p:txBody>
      </p:sp>
      <p:sp>
        <p:nvSpPr>
          <p:cNvPr id="11267" name="Content Placeholder 2"/>
          <p:cNvSpPr>
            <a:spLocks noGrp="1"/>
          </p:cNvSpPr>
          <p:nvPr>
            <p:ph idx="1"/>
          </p:nvPr>
        </p:nvSpPr>
        <p:spPr>
          <a:xfrm>
            <a:off x="457200" y="1371600"/>
            <a:ext cx="8229600" cy="5105400"/>
          </a:xfrm>
        </p:spPr>
        <p:txBody>
          <a:bodyPr>
            <a:normAutofit/>
          </a:bodyPr>
          <a:lstStyle/>
          <a:p>
            <a:pPr eaLnBrk="1" hangingPunct="1"/>
            <a:r>
              <a:rPr lang="en-US" sz="2400" dirty="0" smtClean="0">
                <a:latin typeface="Arial" charset="0"/>
                <a:cs typeface="Arial" charset="0"/>
              </a:rPr>
              <a:t>Security Cooperation programs provide the capacity and capability building activities that link DOD and non-DOD planners </a:t>
            </a:r>
          </a:p>
          <a:p>
            <a:pPr eaLnBrk="1" hangingPunct="1">
              <a:buFont typeface="Arial" charset="0"/>
              <a:buNone/>
            </a:pPr>
            <a:r>
              <a:rPr lang="en-US" sz="2000" dirty="0" smtClean="0">
                <a:latin typeface="Arial" charset="0"/>
                <a:cs typeface="Arial" charset="0"/>
              </a:rPr>
              <a:t> </a:t>
            </a:r>
          </a:p>
          <a:p>
            <a:pPr lvl="1" eaLnBrk="1" hangingPunct="1">
              <a:buFontTx/>
              <a:buChar char="-"/>
            </a:pPr>
            <a:r>
              <a:rPr lang="en-US" sz="2000" dirty="0" smtClean="0">
                <a:latin typeface="Arial" charset="0"/>
                <a:cs typeface="Arial" charset="0"/>
              </a:rPr>
              <a:t>USG national security goal is to develop host country institutions</a:t>
            </a:r>
          </a:p>
          <a:p>
            <a:pPr lvl="1" eaLnBrk="1" hangingPunct="1">
              <a:buFontTx/>
              <a:buChar char="-"/>
            </a:pPr>
            <a:r>
              <a:rPr lang="en-US" sz="2000" dirty="0" smtClean="0">
                <a:latin typeface="Arial" charset="0"/>
                <a:cs typeface="Arial" charset="0"/>
              </a:rPr>
              <a:t>Planning timeline extends beyond life of resourced activities </a:t>
            </a:r>
          </a:p>
          <a:p>
            <a:pPr lvl="1" eaLnBrk="1" hangingPunct="1">
              <a:buFontTx/>
              <a:buChar char="-"/>
            </a:pPr>
            <a:r>
              <a:rPr lang="en-US" sz="2000" dirty="0" smtClean="0">
                <a:latin typeface="Arial" charset="0"/>
                <a:cs typeface="Arial" charset="0"/>
              </a:rPr>
              <a:t>Qualitative &amp; quantitative metrics to assess foreign assistance</a:t>
            </a:r>
          </a:p>
          <a:p>
            <a:pPr lvl="1" eaLnBrk="1" hangingPunct="1">
              <a:buFontTx/>
              <a:buChar char="-"/>
            </a:pPr>
            <a:r>
              <a:rPr lang="en-US" sz="2000" dirty="0" smtClean="0">
                <a:latin typeface="Arial" charset="0"/>
                <a:cs typeface="Arial" charset="0"/>
              </a:rPr>
              <a:t>Synchronize military objectives with other organizations</a:t>
            </a:r>
          </a:p>
          <a:p>
            <a:pPr lvl="1" eaLnBrk="1" hangingPunct="1">
              <a:buFontTx/>
              <a:buChar char="-"/>
            </a:pPr>
            <a:r>
              <a:rPr lang="en-US" sz="2000" dirty="0" smtClean="0">
                <a:latin typeface="Arial" charset="0"/>
                <a:cs typeface="Arial" charset="0"/>
              </a:rPr>
              <a:t>Recognize, understand non-DOD partners goals &amp; objectives</a:t>
            </a:r>
          </a:p>
          <a:p>
            <a:pPr lvl="1" eaLnBrk="1" hangingPunct="1">
              <a:buFontTx/>
              <a:buChar char="-"/>
            </a:pPr>
            <a:r>
              <a:rPr lang="en-US" sz="2000" dirty="0" smtClean="0">
                <a:latin typeface="Arial" charset="0"/>
                <a:cs typeface="Arial" charset="0"/>
              </a:rPr>
              <a:t>Support shared goals, common outcomes, &amp; obligations </a:t>
            </a:r>
          </a:p>
          <a:p>
            <a:pPr eaLnBrk="1" hangingPunct="1"/>
            <a:endParaRPr lang="en-US" sz="2000" dirty="0" smtClean="0">
              <a:latin typeface="Arial" charset="0"/>
              <a:cs typeface="Arial" charset="0"/>
            </a:endParaRPr>
          </a:p>
        </p:txBody>
      </p:sp>
      <p:sp>
        <p:nvSpPr>
          <p:cNvPr id="4" name="TextBox 3"/>
          <p:cNvSpPr txBox="1"/>
          <p:nvPr/>
        </p:nvSpPr>
        <p:spPr>
          <a:xfrm>
            <a:off x="1066800" y="5257800"/>
            <a:ext cx="7086600" cy="707886"/>
          </a:xfrm>
          <a:prstGeom prst="rect">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000" i="1" dirty="0" smtClean="0">
                <a:latin typeface="Arial" pitchFamily="34" charset="0"/>
                <a:cs typeface="Arial" pitchFamily="34" charset="0"/>
              </a:rPr>
              <a:t>Most importantly, focus on the host country’s goals and</a:t>
            </a:r>
          </a:p>
          <a:p>
            <a:pPr algn="ctr"/>
            <a:r>
              <a:rPr lang="en-US" sz="2000" i="1" dirty="0" smtClean="0">
                <a:latin typeface="Arial" pitchFamily="34" charset="0"/>
                <a:cs typeface="Arial" pitchFamily="34" charset="0"/>
              </a:rPr>
              <a:t> objectives that align with US interests</a:t>
            </a:r>
            <a:endParaRPr lang="en-US" sz="2000" i="1" dirty="0">
              <a:latin typeface="Arial" pitchFamily="34" charset="0"/>
              <a:cs typeface="Arial" pitchFamily="34" charset="0"/>
            </a:endParaRPr>
          </a:p>
        </p:txBody>
      </p:sp>
      <p:sp>
        <p:nvSpPr>
          <p:cNvPr id="5" name="TextBox 4"/>
          <p:cNvSpPr txBox="1"/>
          <p:nvPr/>
        </p:nvSpPr>
        <p:spPr>
          <a:xfrm>
            <a:off x="2971800" y="2286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6" name="TextBox 5"/>
          <p:cNvSpPr txBox="1"/>
          <p:nvPr/>
        </p:nvSpPr>
        <p:spPr>
          <a:xfrm>
            <a:off x="2819400" y="61722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2800" b="1" dirty="0" smtClean="0">
                <a:solidFill>
                  <a:schemeClr val="accent1"/>
                </a:solidFill>
                <a:latin typeface="Arial" pitchFamily="34" charset="0"/>
                <a:cs typeface="Arial" pitchFamily="34" charset="0"/>
              </a:rPr>
              <a:t>Challenge –Getting to Integration</a:t>
            </a:r>
            <a:endParaRPr lang="en-US" sz="2000" b="1" dirty="0">
              <a:solidFill>
                <a:schemeClr val="accent1"/>
              </a:solidFill>
              <a:latin typeface="Arial" pitchFamily="34" charset="0"/>
              <a:cs typeface="Arial" pitchFamily="34" charset="0"/>
            </a:endParaRPr>
          </a:p>
        </p:txBody>
      </p:sp>
      <p:grpSp>
        <p:nvGrpSpPr>
          <p:cNvPr id="3" name="Group 23"/>
          <p:cNvGrpSpPr/>
          <p:nvPr/>
        </p:nvGrpSpPr>
        <p:grpSpPr>
          <a:xfrm>
            <a:off x="762000" y="1219200"/>
            <a:ext cx="5438743" cy="4857929"/>
            <a:chOff x="762000" y="1219200"/>
            <a:chExt cx="5438743" cy="4857929"/>
          </a:xfrm>
          <a:scene3d>
            <a:camera prst="orthographicFront">
              <a:rot lat="0" lon="0" rev="0"/>
            </a:camera>
            <a:lightRig rig="balanced" dir="t">
              <a:rot lat="0" lon="0" rev="8700000"/>
            </a:lightRig>
          </a:scene3d>
        </p:grpSpPr>
        <p:sp>
          <p:nvSpPr>
            <p:cNvPr id="5" name="TextBox 4"/>
            <p:cNvSpPr txBox="1"/>
            <p:nvPr/>
          </p:nvSpPr>
          <p:spPr>
            <a:xfrm>
              <a:off x="762000" y="4876800"/>
              <a:ext cx="1933543" cy="1200329"/>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p3d>
              <a:bevelT w="190500" h="38100"/>
            </a:sp3d>
          </p:spPr>
          <p:txBody>
            <a:bodyPr wrap="square" rtlCol="0">
              <a:spAutoFit/>
            </a:bodyPr>
            <a:lstStyle/>
            <a:p>
              <a:endParaRPr lang="en-US" sz="2400" dirty="0" smtClean="0">
                <a:latin typeface="Arial" pitchFamily="34" charset="0"/>
                <a:cs typeface="Arial" pitchFamily="34" charset="0"/>
              </a:endParaRPr>
            </a:p>
            <a:p>
              <a:pPr algn="ctr"/>
              <a:r>
                <a:rPr lang="en-US" sz="2400" dirty="0" smtClean="0">
                  <a:latin typeface="Arial" pitchFamily="34" charset="0"/>
                  <a:cs typeface="Arial" pitchFamily="34" charset="0"/>
                </a:rPr>
                <a:t>Competition</a:t>
              </a:r>
            </a:p>
            <a:p>
              <a:endParaRPr lang="en-US" sz="2400" dirty="0">
                <a:latin typeface="Arial" pitchFamily="34" charset="0"/>
                <a:cs typeface="Arial" pitchFamily="34" charset="0"/>
              </a:endParaRPr>
            </a:p>
          </p:txBody>
        </p:sp>
        <p:sp>
          <p:nvSpPr>
            <p:cNvPr id="4" name="TextBox 3"/>
            <p:cNvSpPr txBox="1"/>
            <p:nvPr/>
          </p:nvSpPr>
          <p:spPr>
            <a:xfrm>
              <a:off x="1676400" y="4038600"/>
              <a:ext cx="1933543" cy="1200329"/>
            </a:xfrm>
            <a:prstGeom prst="rect">
              <a:avLst/>
            </a:prstGeom>
            <a:solidFill>
              <a:schemeClr val="accent2">
                <a:lumMod val="40000"/>
                <a:lumOff val="60000"/>
              </a:schemeClr>
            </a:solidFill>
            <a:ln>
              <a:noFill/>
            </a:ln>
            <a:effectLst>
              <a:outerShdw blurRad="44450" dist="27940" dir="5400000" algn="ctr">
                <a:srgbClr val="000000">
                  <a:alpha val="32000"/>
                </a:srgbClr>
              </a:outerShdw>
            </a:effectLst>
            <a:sp3d>
              <a:bevelT w="190500" h="38100"/>
            </a:sp3d>
          </p:spPr>
          <p:txBody>
            <a:bodyPr wrap="square" rtlCol="0">
              <a:spAutoFit/>
            </a:bodyPr>
            <a:lstStyle/>
            <a:p>
              <a:endParaRPr lang="en-US" sz="2400" dirty="0" smtClean="0">
                <a:latin typeface="Arial" pitchFamily="34" charset="0"/>
                <a:cs typeface="Arial" pitchFamily="34" charset="0"/>
              </a:endParaRPr>
            </a:p>
            <a:p>
              <a:pPr algn="ctr"/>
              <a:r>
                <a:rPr lang="en-US" sz="2400" dirty="0" smtClean="0">
                  <a:latin typeface="Arial" pitchFamily="34" charset="0"/>
                  <a:cs typeface="Arial" pitchFamily="34" charset="0"/>
                </a:rPr>
                <a:t>Coordination</a:t>
              </a:r>
            </a:p>
            <a:p>
              <a:endParaRPr lang="en-US" sz="2400" dirty="0">
                <a:latin typeface="Arial" pitchFamily="34" charset="0"/>
                <a:cs typeface="Arial" pitchFamily="34" charset="0"/>
              </a:endParaRPr>
            </a:p>
          </p:txBody>
        </p:sp>
        <p:sp>
          <p:nvSpPr>
            <p:cNvPr id="6" name="TextBox 5"/>
            <p:cNvSpPr txBox="1"/>
            <p:nvPr/>
          </p:nvSpPr>
          <p:spPr>
            <a:xfrm>
              <a:off x="2514600" y="3124200"/>
              <a:ext cx="1933543" cy="1200329"/>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p3d>
              <a:bevelT w="190500" h="38100"/>
            </a:sp3d>
          </p:spPr>
          <p:txBody>
            <a:bodyPr wrap="square" rtlCol="0">
              <a:spAutoFit/>
            </a:bodyPr>
            <a:lstStyle/>
            <a:p>
              <a:endParaRPr lang="en-US" sz="2400" dirty="0" smtClean="0">
                <a:latin typeface="Arial" pitchFamily="34" charset="0"/>
                <a:cs typeface="Arial" pitchFamily="34" charset="0"/>
              </a:endParaRPr>
            </a:p>
            <a:p>
              <a:pPr algn="ctr"/>
              <a:r>
                <a:rPr lang="en-US" sz="2400" dirty="0" smtClean="0">
                  <a:latin typeface="Arial" pitchFamily="34" charset="0"/>
                  <a:cs typeface="Arial" pitchFamily="34" charset="0"/>
                </a:rPr>
                <a:t>Cooperation</a:t>
              </a:r>
            </a:p>
            <a:p>
              <a:pPr algn="ctr"/>
              <a:endParaRPr lang="en-US" sz="2400" dirty="0">
                <a:latin typeface="Arial" pitchFamily="34" charset="0"/>
                <a:cs typeface="Arial" pitchFamily="34" charset="0"/>
              </a:endParaRPr>
            </a:p>
          </p:txBody>
        </p:sp>
        <p:sp>
          <p:nvSpPr>
            <p:cNvPr id="7" name="TextBox 6"/>
            <p:cNvSpPr txBox="1"/>
            <p:nvPr/>
          </p:nvSpPr>
          <p:spPr>
            <a:xfrm>
              <a:off x="3352800" y="2133600"/>
              <a:ext cx="2057400" cy="1200329"/>
            </a:xfrm>
            <a:prstGeom prst="rect">
              <a:avLst/>
            </a:prstGeom>
            <a:solidFill>
              <a:schemeClr val="accent2"/>
            </a:solidFill>
            <a:ln>
              <a:noFill/>
            </a:ln>
            <a:effectLst>
              <a:outerShdw blurRad="44450" dist="27940" dir="5400000" algn="ctr">
                <a:srgbClr val="000000">
                  <a:alpha val="32000"/>
                </a:srgbClr>
              </a:outerShdw>
            </a:effectLst>
            <a:sp3d>
              <a:bevelT w="190500" h="38100"/>
            </a:sp3d>
          </p:spPr>
          <p:txBody>
            <a:bodyPr wrap="square" rtlCol="0">
              <a:spAutoFit/>
            </a:bodyPr>
            <a:lstStyle/>
            <a:p>
              <a:endParaRPr lang="en-US" sz="2400" dirty="0" smtClean="0">
                <a:latin typeface="Arial" pitchFamily="34" charset="0"/>
                <a:cs typeface="Arial" pitchFamily="34" charset="0"/>
              </a:endParaRPr>
            </a:p>
            <a:p>
              <a:pPr algn="ctr"/>
              <a:r>
                <a:rPr lang="en-US" sz="2400" dirty="0" smtClean="0">
                  <a:latin typeface="Arial" pitchFamily="34" charset="0"/>
                  <a:cs typeface="Arial" pitchFamily="34" charset="0"/>
                </a:rPr>
                <a:t>Collaboration</a:t>
              </a:r>
            </a:p>
            <a:p>
              <a:pPr algn="ctr"/>
              <a:endParaRPr lang="en-US" sz="2400" dirty="0">
                <a:latin typeface="Arial" pitchFamily="34" charset="0"/>
                <a:cs typeface="Arial" pitchFamily="34" charset="0"/>
              </a:endParaRPr>
            </a:p>
          </p:txBody>
        </p:sp>
        <p:sp>
          <p:nvSpPr>
            <p:cNvPr id="8" name="TextBox 7"/>
            <p:cNvSpPr txBox="1"/>
            <p:nvPr/>
          </p:nvSpPr>
          <p:spPr>
            <a:xfrm>
              <a:off x="4267200" y="1219200"/>
              <a:ext cx="1933543" cy="1200329"/>
            </a:xfrm>
            <a:prstGeom prst="rect">
              <a:avLst/>
            </a:prstGeom>
            <a:solidFill>
              <a:schemeClr val="accent2">
                <a:lumMod val="75000"/>
              </a:schemeClr>
            </a:solidFill>
            <a:ln>
              <a:noFill/>
            </a:ln>
            <a:effectLst>
              <a:outerShdw blurRad="44450" dist="27940" dir="5400000" algn="ctr">
                <a:srgbClr val="000000">
                  <a:alpha val="32000"/>
                </a:srgbClr>
              </a:outerShdw>
            </a:effectLst>
            <a:sp3d>
              <a:bevelT w="190500" h="38100"/>
            </a:sp3d>
          </p:spPr>
          <p:txBody>
            <a:bodyPr wrap="square" rtlCol="0">
              <a:spAutoFit/>
            </a:bodyPr>
            <a:lstStyle/>
            <a:p>
              <a:endParaRPr lang="en-US" sz="2400" dirty="0" smtClean="0">
                <a:solidFill>
                  <a:schemeClr val="bg1"/>
                </a:solidFill>
                <a:latin typeface="Arial" pitchFamily="34" charset="0"/>
                <a:cs typeface="Arial" pitchFamily="34" charset="0"/>
              </a:endParaRPr>
            </a:p>
            <a:p>
              <a:pPr algn="ctr"/>
              <a:r>
                <a:rPr lang="en-US" sz="2400" dirty="0" smtClean="0">
                  <a:solidFill>
                    <a:schemeClr val="bg1"/>
                  </a:solidFill>
                  <a:latin typeface="Arial" pitchFamily="34" charset="0"/>
                  <a:cs typeface="Arial" pitchFamily="34" charset="0"/>
                </a:rPr>
                <a:t>Integration</a:t>
              </a:r>
            </a:p>
            <a:p>
              <a:endParaRPr lang="en-US" sz="2400" dirty="0">
                <a:solidFill>
                  <a:schemeClr val="bg1"/>
                </a:solidFill>
                <a:latin typeface="Arial" pitchFamily="34" charset="0"/>
                <a:cs typeface="Arial" pitchFamily="34" charset="0"/>
              </a:endParaRPr>
            </a:p>
          </p:txBody>
        </p:sp>
      </p:grpSp>
      <p:sp>
        <p:nvSpPr>
          <p:cNvPr id="9" name="TextBox 8"/>
          <p:cNvSpPr txBox="1"/>
          <p:nvPr/>
        </p:nvSpPr>
        <p:spPr>
          <a:xfrm>
            <a:off x="2743200" y="5486400"/>
            <a:ext cx="2121093" cy="369332"/>
          </a:xfrm>
          <a:prstGeom prst="rect">
            <a:avLst/>
          </a:prstGeom>
          <a:noFill/>
        </p:spPr>
        <p:txBody>
          <a:bodyPr wrap="none" rtlCol="0">
            <a:spAutoFit/>
          </a:bodyPr>
          <a:lstStyle/>
          <a:p>
            <a:r>
              <a:rPr lang="en-US" b="1" dirty="0" smtClean="0">
                <a:latin typeface="Arial" pitchFamily="34" charset="0"/>
                <a:cs typeface="Arial" pitchFamily="34" charset="0"/>
              </a:rPr>
              <a:t>“I’ll do it my way”</a:t>
            </a:r>
            <a:endParaRPr lang="en-US" b="1" dirty="0">
              <a:latin typeface="Arial" pitchFamily="34" charset="0"/>
              <a:cs typeface="Arial" pitchFamily="34" charset="0"/>
            </a:endParaRPr>
          </a:p>
        </p:txBody>
      </p:sp>
      <p:sp>
        <p:nvSpPr>
          <p:cNvPr id="10" name="TextBox 9"/>
          <p:cNvSpPr txBox="1"/>
          <p:nvPr/>
        </p:nvSpPr>
        <p:spPr>
          <a:xfrm>
            <a:off x="3733800" y="4572000"/>
            <a:ext cx="2416046" cy="646331"/>
          </a:xfrm>
          <a:prstGeom prst="rect">
            <a:avLst/>
          </a:prstGeom>
          <a:noFill/>
        </p:spPr>
        <p:txBody>
          <a:bodyPr wrap="none" rtlCol="0">
            <a:spAutoFit/>
          </a:bodyPr>
          <a:lstStyle/>
          <a:p>
            <a:r>
              <a:rPr lang="en-US" b="1" dirty="0" smtClean="0">
                <a:latin typeface="Arial" pitchFamily="34" charset="0"/>
                <a:cs typeface="Arial" pitchFamily="34" charset="0"/>
              </a:rPr>
              <a:t>“We know what </a:t>
            </a:r>
          </a:p>
          <a:p>
            <a:r>
              <a:rPr lang="en-US" b="1" dirty="0" smtClean="0">
                <a:latin typeface="Arial" pitchFamily="34" charset="0"/>
                <a:cs typeface="Arial" pitchFamily="34" charset="0"/>
              </a:rPr>
              <a:t>each other is doing”</a:t>
            </a:r>
            <a:endParaRPr lang="en-US" b="1" dirty="0">
              <a:latin typeface="Arial" pitchFamily="34" charset="0"/>
              <a:cs typeface="Arial" pitchFamily="34" charset="0"/>
            </a:endParaRPr>
          </a:p>
        </p:txBody>
      </p:sp>
      <p:sp>
        <p:nvSpPr>
          <p:cNvPr id="11" name="TextBox 10"/>
          <p:cNvSpPr txBox="1"/>
          <p:nvPr/>
        </p:nvSpPr>
        <p:spPr>
          <a:xfrm>
            <a:off x="4572000" y="3733800"/>
            <a:ext cx="2877711" cy="646331"/>
          </a:xfrm>
          <a:prstGeom prst="rect">
            <a:avLst/>
          </a:prstGeom>
          <a:noFill/>
        </p:spPr>
        <p:txBody>
          <a:bodyPr wrap="none" rtlCol="0">
            <a:spAutoFit/>
          </a:bodyPr>
          <a:lstStyle/>
          <a:p>
            <a:r>
              <a:rPr lang="en-US" b="1" dirty="0" smtClean="0">
                <a:latin typeface="Arial" pitchFamily="34" charset="0"/>
                <a:cs typeface="Arial" pitchFamily="34" charset="0"/>
              </a:rPr>
              <a:t>“We help each other</a:t>
            </a:r>
          </a:p>
          <a:p>
            <a:r>
              <a:rPr lang="en-US" b="1" dirty="0" smtClean="0">
                <a:latin typeface="Arial" pitchFamily="34" charset="0"/>
                <a:cs typeface="Arial" pitchFamily="34" charset="0"/>
              </a:rPr>
              <a:t>do our respective tasks”</a:t>
            </a:r>
            <a:endParaRPr lang="en-US" b="1" dirty="0">
              <a:latin typeface="Arial" pitchFamily="34" charset="0"/>
              <a:cs typeface="Arial" pitchFamily="34" charset="0"/>
            </a:endParaRPr>
          </a:p>
        </p:txBody>
      </p:sp>
      <p:sp>
        <p:nvSpPr>
          <p:cNvPr id="12" name="TextBox 11"/>
          <p:cNvSpPr txBox="1"/>
          <p:nvPr/>
        </p:nvSpPr>
        <p:spPr>
          <a:xfrm>
            <a:off x="5486400" y="2743200"/>
            <a:ext cx="2877711" cy="646331"/>
          </a:xfrm>
          <a:prstGeom prst="rect">
            <a:avLst/>
          </a:prstGeom>
          <a:noFill/>
        </p:spPr>
        <p:txBody>
          <a:bodyPr wrap="none" rtlCol="0">
            <a:spAutoFit/>
          </a:bodyPr>
          <a:lstStyle/>
          <a:p>
            <a:r>
              <a:rPr lang="en-US" b="1" dirty="0" smtClean="0">
                <a:latin typeface="Arial" pitchFamily="34" charset="0"/>
                <a:cs typeface="Arial" pitchFamily="34" charset="0"/>
              </a:rPr>
              <a:t>“We work together</a:t>
            </a:r>
          </a:p>
          <a:p>
            <a:r>
              <a:rPr lang="en-US" b="1" dirty="0" smtClean="0">
                <a:latin typeface="Arial" pitchFamily="34" charset="0"/>
                <a:cs typeface="Arial" pitchFamily="34" charset="0"/>
              </a:rPr>
              <a:t>on our respective tasks”</a:t>
            </a:r>
            <a:endParaRPr lang="en-US" b="1" dirty="0">
              <a:latin typeface="Arial" pitchFamily="34" charset="0"/>
              <a:cs typeface="Arial" pitchFamily="34" charset="0"/>
            </a:endParaRPr>
          </a:p>
        </p:txBody>
      </p:sp>
      <p:sp>
        <p:nvSpPr>
          <p:cNvPr id="13" name="TextBox 12"/>
          <p:cNvSpPr txBox="1"/>
          <p:nvPr/>
        </p:nvSpPr>
        <p:spPr>
          <a:xfrm>
            <a:off x="6248400" y="1905000"/>
            <a:ext cx="2745303" cy="369332"/>
          </a:xfrm>
          <a:prstGeom prst="rect">
            <a:avLst/>
          </a:prstGeom>
          <a:noFill/>
        </p:spPr>
        <p:txBody>
          <a:bodyPr wrap="none" rtlCol="0">
            <a:spAutoFit/>
          </a:bodyPr>
          <a:lstStyle/>
          <a:p>
            <a:r>
              <a:rPr lang="en-US" b="1" dirty="0" smtClean="0">
                <a:latin typeface="Arial" pitchFamily="34" charset="0"/>
                <a:cs typeface="Arial" pitchFamily="34" charset="0"/>
              </a:rPr>
              <a:t>“We do tasks together”</a:t>
            </a:r>
            <a:endParaRPr lang="en-US" b="1" dirty="0">
              <a:latin typeface="Arial" pitchFamily="34" charset="0"/>
              <a:cs typeface="Arial" pitchFamily="34" charset="0"/>
            </a:endParaRPr>
          </a:p>
        </p:txBody>
      </p:sp>
      <p:sp>
        <p:nvSpPr>
          <p:cNvPr id="20" name="Down Arrow 19"/>
          <p:cNvSpPr/>
          <p:nvPr/>
        </p:nvSpPr>
        <p:spPr>
          <a:xfrm rot="16200000">
            <a:off x="2813304" y="539496"/>
            <a:ext cx="762000" cy="2121408"/>
          </a:xfrm>
          <a:prstGeom prst="down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p:nvSpPr>
        <p:spPr>
          <a:xfrm>
            <a:off x="2362200" y="1447800"/>
            <a:ext cx="1236236" cy="369332"/>
          </a:xfrm>
          <a:prstGeom prst="rect">
            <a:avLst/>
          </a:prstGeom>
          <a:solidFill>
            <a:srgbClr val="00B050"/>
          </a:solidFill>
          <a:ln>
            <a:noFill/>
          </a:ln>
        </p:spPr>
        <p:txBody>
          <a:bodyPr wrap="square" rtlCol="0">
            <a:spAutoFit/>
          </a:bodyPr>
          <a:lstStyle/>
          <a:p>
            <a:r>
              <a:rPr lang="en-US" b="1" dirty="0" smtClean="0">
                <a:solidFill>
                  <a:schemeClr val="bg1"/>
                </a:solidFill>
                <a:latin typeface="Arial" pitchFamily="34" charset="0"/>
                <a:cs typeface="Arial" pitchFamily="34" charset="0"/>
              </a:rPr>
              <a:t>NSS Goal</a:t>
            </a:r>
            <a:endParaRPr lang="en-US" b="1" dirty="0">
              <a:solidFill>
                <a:schemeClr val="bg1"/>
              </a:solidFill>
              <a:latin typeface="Arial" pitchFamily="34" charset="0"/>
              <a:cs typeface="Arial" pitchFamily="34" charset="0"/>
            </a:endParaRPr>
          </a:p>
        </p:txBody>
      </p:sp>
      <p:sp>
        <p:nvSpPr>
          <p:cNvPr id="22" name="TextBox 21"/>
          <p:cNvSpPr txBox="1"/>
          <p:nvPr/>
        </p:nvSpPr>
        <p:spPr>
          <a:xfrm>
            <a:off x="6400800" y="5257800"/>
            <a:ext cx="2438400" cy="707886"/>
          </a:xfrm>
          <a:prstGeom prst="rect">
            <a:avLst/>
          </a:prstGeom>
          <a:noFill/>
        </p:spPr>
        <p:txBody>
          <a:bodyPr wrap="square" rtlCol="0">
            <a:spAutoFit/>
          </a:bodyPr>
          <a:lstStyle/>
          <a:p>
            <a:pPr>
              <a:buFont typeface="Arial" charset="0"/>
              <a:buChar char="•"/>
            </a:pPr>
            <a:r>
              <a:rPr lang="en-US" sz="1000" dirty="0" smtClean="0">
                <a:latin typeface="Arial" pitchFamily="34" charset="0"/>
                <a:cs typeface="Arial" pitchFamily="34" charset="0"/>
              </a:rPr>
              <a:t>Concept for this slide from presentation by Dr Cathy Downes, NDU, National Security Professionals Symposium, August 4-5, 2010</a:t>
            </a:r>
            <a:endParaRPr lang="en-US" sz="1000" dirty="0">
              <a:latin typeface="Arial" pitchFamily="34" charset="0"/>
              <a:cs typeface="Arial" pitchFamily="34" charset="0"/>
            </a:endParaRPr>
          </a:p>
        </p:txBody>
      </p:sp>
      <p:sp>
        <p:nvSpPr>
          <p:cNvPr id="29" name="TextBox 28"/>
          <p:cNvSpPr txBox="1"/>
          <p:nvPr/>
        </p:nvSpPr>
        <p:spPr>
          <a:xfrm>
            <a:off x="1295400" y="6172200"/>
            <a:ext cx="6623929" cy="400110"/>
          </a:xfrm>
          <a:prstGeom prst="rect">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en-US" sz="2000" i="1" dirty="0" smtClean="0">
                <a:latin typeface="Arial" pitchFamily="34" charset="0"/>
                <a:cs typeface="Arial" pitchFamily="34" charset="0"/>
              </a:rPr>
              <a:t>No integrated peacetime country planning process exists</a:t>
            </a:r>
            <a:endParaRPr lang="en-US" sz="2000" i="1" dirty="0">
              <a:latin typeface="Arial" pitchFamily="34" charset="0"/>
              <a:cs typeface="Arial" pitchFamily="34" charset="0"/>
            </a:endParaRPr>
          </a:p>
        </p:txBody>
      </p:sp>
      <p:sp>
        <p:nvSpPr>
          <p:cNvPr id="15" name="Down Arrow 14"/>
          <p:cNvSpPr/>
          <p:nvPr/>
        </p:nvSpPr>
        <p:spPr>
          <a:xfrm rot="19464329">
            <a:off x="677614" y="2946302"/>
            <a:ext cx="773415" cy="20452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rot="3141013">
            <a:off x="214222" y="3749469"/>
            <a:ext cx="1672253" cy="369332"/>
          </a:xfrm>
          <a:prstGeom prst="rect">
            <a:avLst/>
          </a:prstGeom>
          <a:solidFill>
            <a:srgbClr val="FF0000"/>
          </a:solidFill>
          <a:ln>
            <a:noFill/>
          </a:ln>
        </p:spPr>
        <p:txBody>
          <a:bodyPr wrap="none" rtlCol="0">
            <a:spAutoFit/>
          </a:bodyPr>
          <a:lstStyle/>
          <a:p>
            <a:r>
              <a:rPr lang="en-US" b="1" dirty="0" smtClean="0">
                <a:solidFill>
                  <a:schemeClr val="bg1"/>
                </a:solidFill>
                <a:latin typeface="Arial" pitchFamily="34" charset="0"/>
                <a:cs typeface="Arial" pitchFamily="34" charset="0"/>
              </a:rPr>
              <a:t>Where we are</a:t>
            </a:r>
            <a:endParaRPr lang="en-US" b="1" dirty="0">
              <a:solidFill>
                <a:schemeClr val="bg1"/>
              </a:solidFill>
              <a:latin typeface="Arial" pitchFamily="34" charset="0"/>
              <a:cs typeface="Arial" pitchFamily="34" charset="0"/>
            </a:endParaRPr>
          </a:p>
        </p:txBody>
      </p:sp>
      <p:sp>
        <p:nvSpPr>
          <p:cNvPr id="23" name="Left-Up Arrow 22"/>
          <p:cNvSpPr/>
          <p:nvPr/>
        </p:nvSpPr>
        <p:spPr>
          <a:xfrm rot="10353635">
            <a:off x="1822906" y="2675690"/>
            <a:ext cx="1387734" cy="1176215"/>
          </a:xfrm>
          <a:prstGeom prst="leftUpArrow">
            <a:avLst>
              <a:gd name="adj1" fmla="val 25000"/>
              <a:gd name="adj2" fmla="val 25075"/>
              <a:gd name="adj3" fmla="val 122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rot="2040923">
            <a:off x="757932" y="2434142"/>
            <a:ext cx="1577227" cy="369332"/>
          </a:xfrm>
          <a:prstGeom prst="rect">
            <a:avLst/>
          </a:prstGeom>
          <a:solidFill>
            <a:schemeClr val="accent1"/>
          </a:solidFill>
        </p:spPr>
        <p:txBody>
          <a:bodyPr wrap="none" rtlCol="0">
            <a:spAutoFit/>
          </a:bodyPr>
          <a:lstStyle/>
          <a:p>
            <a:r>
              <a:rPr lang="en-US" dirty="0" smtClean="0">
                <a:solidFill>
                  <a:schemeClr val="bg1"/>
                </a:solidFill>
              </a:rPr>
              <a:t>JFC </a:t>
            </a:r>
            <a:r>
              <a:rPr lang="en-US" dirty="0" smtClean="0">
                <a:solidFill>
                  <a:schemeClr val="bg1"/>
                </a:solidFill>
                <a:latin typeface="Arial" pitchFamily="34" charset="0"/>
                <a:cs typeface="Arial" pitchFamily="34" charset="0"/>
              </a:rPr>
              <a:t>Challenge</a:t>
            </a:r>
            <a:endParaRPr lang="en-US" dirty="0">
              <a:solidFill>
                <a:schemeClr val="bg1"/>
              </a:solidFill>
              <a:latin typeface="Arial" pitchFamily="34" charset="0"/>
              <a:cs typeface="Arial" pitchFamily="34" charset="0"/>
            </a:endParaRPr>
          </a:p>
        </p:txBody>
      </p:sp>
      <p:sp>
        <p:nvSpPr>
          <p:cNvPr id="25" name="TextBox 24"/>
          <p:cNvSpPr txBox="1"/>
          <p:nvPr/>
        </p:nvSpPr>
        <p:spPr>
          <a:xfrm>
            <a:off x="2819400" y="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26" name="TextBox 25"/>
          <p:cNvSpPr txBox="1"/>
          <p:nvPr/>
        </p:nvSpPr>
        <p:spPr>
          <a:xfrm>
            <a:off x="2971800" y="6488668"/>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066800"/>
          </a:xfrm>
        </p:spPr>
        <p:txBody>
          <a:bodyPr>
            <a:normAutofit/>
          </a:bodyPr>
          <a:lstStyle/>
          <a:p>
            <a:r>
              <a:rPr lang="en-US" sz="2800" b="1" dirty="0" smtClean="0">
                <a:solidFill>
                  <a:schemeClr val="accent1"/>
                </a:solidFill>
                <a:latin typeface="Arial" pitchFamily="34" charset="0"/>
                <a:cs typeface="Arial" pitchFamily="34" charset="0"/>
              </a:rPr>
              <a:t>Solution – Focus on Steady-State Plans </a:t>
            </a:r>
            <a:endParaRPr lang="en-US" sz="2800" b="1" dirty="0">
              <a:latin typeface="Arial" pitchFamily="34" charset="0"/>
              <a:cs typeface="Arial" pitchFamily="34" charset="0"/>
            </a:endParaRPr>
          </a:p>
        </p:txBody>
      </p:sp>
      <p:sp>
        <p:nvSpPr>
          <p:cNvPr id="3" name="Content Placeholder 2"/>
          <p:cNvSpPr>
            <a:spLocks noGrp="1"/>
          </p:cNvSpPr>
          <p:nvPr>
            <p:ph idx="1"/>
          </p:nvPr>
        </p:nvSpPr>
        <p:spPr>
          <a:xfrm>
            <a:off x="762000" y="1676400"/>
            <a:ext cx="3581400" cy="3581400"/>
          </a:xfr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marL="0" indent="0" algn="just">
              <a:buNone/>
            </a:pPr>
            <a:r>
              <a:rPr lang="en-US" sz="1800" dirty="0" smtClean="0">
                <a:latin typeface="Arial" pitchFamily="34" charset="0"/>
                <a:cs typeface="Arial" pitchFamily="34" charset="0"/>
              </a:rPr>
              <a:t>“Helping other countries better provide for their own security will be a key and enduring test of US global leadership and a critical part of protecting US security, as well.  Improving the way the US government executes this vital mission must be an important national priority.”</a:t>
            </a:r>
          </a:p>
          <a:p>
            <a:pPr algn="r">
              <a:buNone/>
            </a:pPr>
            <a:r>
              <a:rPr lang="en-US" sz="2000" i="1" dirty="0" smtClean="0">
                <a:latin typeface="Arial" pitchFamily="34" charset="0"/>
                <a:cs typeface="Arial" pitchFamily="34" charset="0"/>
              </a:rPr>
              <a:t>	</a:t>
            </a:r>
            <a:r>
              <a:rPr lang="en-US" sz="1400" i="1" dirty="0" smtClean="0">
                <a:latin typeface="Arial" pitchFamily="34" charset="0"/>
                <a:cs typeface="Arial" pitchFamily="34" charset="0"/>
              </a:rPr>
              <a:t>-- Secretary Robert M. Gates, </a:t>
            </a:r>
          </a:p>
          <a:p>
            <a:pPr algn="r">
              <a:buNone/>
            </a:pPr>
            <a:r>
              <a:rPr lang="en-US" sz="1400" i="1" dirty="0" smtClean="0">
                <a:latin typeface="Arial" pitchFamily="34" charset="0"/>
                <a:cs typeface="Arial" pitchFamily="34" charset="0"/>
              </a:rPr>
              <a:t>  Foreign Affairs, May/June 2010</a:t>
            </a:r>
            <a:endParaRPr lang="en-US" sz="1400" dirty="0" smtClean="0">
              <a:latin typeface="Arial" pitchFamily="34" charset="0"/>
              <a:cs typeface="Arial" pitchFamily="34" charset="0"/>
            </a:endParaRPr>
          </a:p>
        </p:txBody>
      </p:sp>
      <p:sp>
        <p:nvSpPr>
          <p:cNvPr id="22" name="TextBox 21"/>
          <p:cNvSpPr txBox="1"/>
          <p:nvPr/>
        </p:nvSpPr>
        <p:spPr>
          <a:xfrm>
            <a:off x="1219200" y="5791200"/>
            <a:ext cx="7152920" cy="707886"/>
          </a:xfrm>
          <a:prstGeom prst="rect">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pPr algn="ctr"/>
            <a:r>
              <a:rPr lang="en-US" sz="2000" i="1" dirty="0" smtClean="0">
                <a:latin typeface="Arial" pitchFamily="34" charset="0"/>
                <a:cs typeface="Arial" pitchFamily="34" charset="0"/>
              </a:rPr>
              <a:t>CABP solution is “Focus on Country Cooperation Plan </a:t>
            </a:r>
          </a:p>
          <a:p>
            <a:pPr algn="ctr"/>
            <a:r>
              <a:rPr lang="en-US" sz="2000" i="1" dirty="0" smtClean="0">
                <a:latin typeface="Arial" pitchFamily="34" charset="0"/>
                <a:cs typeface="Arial" pitchFamily="34" charset="0"/>
              </a:rPr>
              <a:t>synchronization with the Mission Strategic &amp; Resource Plan”</a:t>
            </a:r>
            <a:endParaRPr lang="en-US" sz="2000" i="1" dirty="0">
              <a:latin typeface="Arial" pitchFamily="34" charset="0"/>
              <a:cs typeface="Arial" pitchFamily="34" charset="0"/>
            </a:endParaRPr>
          </a:p>
        </p:txBody>
      </p:sp>
      <p:grpSp>
        <p:nvGrpSpPr>
          <p:cNvPr id="4" name="Group 24"/>
          <p:cNvGrpSpPr/>
          <p:nvPr/>
        </p:nvGrpSpPr>
        <p:grpSpPr>
          <a:xfrm>
            <a:off x="4876800" y="2057400"/>
            <a:ext cx="3581400" cy="3429000"/>
            <a:chOff x="4876800" y="2057400"/>
            <a:chExt cx="3581400" cy="3429000"/>
          </a:xfrm>
        </p:grpSpPr>
        <p:sp>
          <p:nvSpPr>
            <p:cNvPr id="16" name="TextBox 15"/>
            <p:cNvSpPr txBox="1"/>
            <p:nvPr/>
          </p:nvSpPr>
          <p:spPr>
            <a:xfrm>
              <a:off x="5181600" y="2057400"/>
              <a:ext cx="684803" cy="369332"/>
            </a:xfrm>
            <a:prstGeom prst="rect">
              <a:avLst/>
            </a:prstGeom>
            <a:noFill/>
          </p:spPr>
          <p:txBody>
            <a:bodyPr wrap="none" rtlCol="0">
              <a:spAutoFit/>
            </a:bodyPr>
            <a:lstStyle/>
            <a:p>
              <a:r>
                <a:rPr lang="en-US" b="1" dirty="0" smtClean="0">
                  <a:latin typeface="Arial" pitchFamily="34" charset="0"/>
                  <a:cs typeface="Arial" pitchFamily="34" charset="0"/>
                </a:rPr>
                <a:t>DOS</a:t>
              </a:r>
              <a:endParaRPr lang="en-US" b="1" dirty="0">
                <a:latin typeface="Arial" pitchFamily="34" charset="0"/>
                <a:cs typeface="Arial" pitchFamily="34" charset="0"/>
              </a:endParaRPr>
            </a:p>
          </p:txBody>
        </p:sp>
        <p:sp>
          <p:nvSpPr>
            <p:cNvPr id="18" name="TextBox 17"/>
            <p:cNvSpPr txBox="1"/>
            <p:nvPr/>
          </p:nvSpPr>
          <p:spPr>
            <a:xfrm>
              <a:off x="4876800" y="4724400"/>
              <a:ext cx="697627" cy="369332"/>
            </a:xfrm>
            <a:prstGeom prst="rect">
              <a:avLst/>
            </a:prstGeom>
            <a:noFill/>
          </p:spPr>
          <p:txBody>
            <a:bodyPr wrap="none" rtlCol="0">
              <a:spAutoFit/>
            </a:bodyPr>
            <a:lstStyle/>
            <a:p>
              <a:r>
                <a:rPr lang="en-US" b="1" dirty="0" smtClean="0">
                  <a:latin typeface="Arial" pitchFamily="34" charset="0"/>
                  <a:cs typeface="Arial" pitchFamily="34" charset="0"/>
                </a:rPr>
                <a:t>DOD</a:t>
              </a:r>
              <a:endParaRPr lang="en-US" b="1" dirty="0">
                <a:latin typeface="Arial" pitchFamily="34" charset="0"/>
                <a:cs typeface="Arial" pitchFamily="34" charset="0"/>
              </a:endParaRPr>
            </a:p>
          </p:txBody>
        </p:sp>
        <p:sp>
          <p:nvSpPr>
            <p:cNvPr id="19" name="TextBox 18"/>
            <p:cNvSpPr txBox="1"/>
            <p:nvPr/>
          </p:nvSpPr>
          <p:spPr>
            <a:xfrm>
              <a:off x="7315200" y="2438400"/>
              <a:ext cx="902811" cy="369332"/>
            </a:xfrm>
            <a:prstGeom prst="rect">
              <a:avLst/>
            </a:prstGeom>
            <a:noFill/>
          </p:spPr>
          <p:txBody>
            <a:bodyPr wrap="none" rtlCol="0">
              <a:spAutoFit/>
            </a:bodyPr>
            <a:lstStyle/>
            <a:p>
              <a:r>
                <a:rPr lang="en-US" b="1" dirty="0" smtClean="0">
                  <a:latin typeface="Arial" pitchFamily="34" charset="0"/>
                  <a:cs typeface="Arial" pitchFamily="34" charset="0"/>
                </a:rPr>
                <a:t>USAID</a:t>
              </a:r>
              <a:endParaRPr lang="en-US" b="1" dirty="0">
                <a:latin typeface="Arial" pitchFamily="34" charset="0"/>
                <a:cs typeface="Arial" pitchFamily="34" charset="0"/>
              </a:endParaRPr>
            </a:p>
          </p:txBody>
        </p:sp>
        <p:sp>
          <p:nvSpPr>
            <p:cNvPr id="21" name="TextBox 20"/>
            <p:cNvSpPr txBox="1"/>
            <p:nvPr/>
          </p:nvSpPr>
          <p:spPr>
            <a:xfrm>
              <a:off x="6172200" y="5105400"/>
              <a:ext cx="1646605" cy="369332"/>
            </a:xfrm>
            <a:prstGeom prst="rect">
              <a:avLst/>
            </a:prstGeom>
            <a:noFill/>
          </p:spPr>
          <p:txBody>
            <a:bodyPr wrap="none" rtlCol="0">
              <a:spAutoFit/>
            </a:bodyPr>
            <a:lstStyle/>
            <a:p>
              <a:r>
                <a:rPr lang="en-US" b="1" dirty="0" smtClean="0">
                  <a:latin typeface="Arial" pitchFamily="34" charset="0"/>
                  <a:cs typeface="Arial" pitchFamily="34" charset="0"/>
                </a:rPr>
                <a:t>Host Country</a:t>
              </a:r>
              <a:endParaRPr lang="en-US" b="1" dirty="0">
                <a:latin typeface="Arial" pitchFamily="34" charset="0"/>
                <a:cs typeface="Arial" pitchFamily="34" charset="0"/>
              </a:endParaRPr>
            </a:p>
          </p:txBody>
        </p:sp>
        <p:sp>
          <p:nvSpPr>
            <p:cNvPr id="10" name="Rectangle 9"/>
            <p:cNvSpPr/>
            <p:nvPr/>
          </p:nvSpPr>
          <p:spPr>
            <a:xfrm rot="5400000">
              <a:off x="5981700" y="1943100"/>
              <a:ext cx="1981200" cy="2971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rot="16200000">
              <a:off x="5219700" y="2705100"/>
              <a:ext cx="1981200" cy="2667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5867400" y="2819400"/>
              <a:ext cx="1981200" cy="2667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181600" y="2057400"/>
              <a:ext cx="1981200" cy="2667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5486400" y="2438400"/>
              <a:ext cx="1676400" cy="954107"/>
            </a:xfrm>
            <a:prstGeom prst="rect">
              <a:avLst/>
            </a:prstGeom>
            <a:solidFill>
              <a:srgbClr val="FFC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400" dirty="0" smtClean="0">
                  <a:latin typeface="Arial" pitchFamily="34" charset="0"/>
                  <a:cs typeface="Arial" pitchFamily="34" charset="0"/>
                </a:rPr>
                <a:t>Bureau Strategic </a:t>
              </a:r>
            </a:p>
            <a:p>
              <a:r>
                <a:rPr lang="en-US" sz="1400" dirty="0" smtClean="0">
                  <a:latin typeface="Arial" pitchFamily="34" charset="0"/>
                  <a:cs typeface="Arial" pitchFamily="34" charset="0"/>
                </a:rPr>
                <a:t>Resource Plan</a:t>
              </a:r>
            </a:p>
            <a:p>
              <a:endParaRPr lang="en-US" sz="1400" dirty="0" smtClean="0">
                <a:latin typeface="Arial" pitchFamily="34" charset="0"/>
                <a:cs typeface="Arial" pitchFamily="34" charset="0"/>
              </a:endParaRPr>
            </a:p>
            <a:p>
              <a:endParaRPr lang="en-US" sz="1400" dirty="0">
                <a:latin typeface="Arial" pitchFamily="34" charset="0"/>
                <a:cs typeface="Arial" pitchFamily="34" charset="0"/>
              </a:endParaRPr>
            </a:p>
          </p:txBody>
        </p:sp>
        <p:sp>
          <p:nvSpPr>
            <p:cNvPr id="15" name="TextBox 14"/>
            <p:cNvSpPr txBox="1"/>
            <p:nvPr/>
          </p:nvSpPr>
          <p:spPr>
            <a:xfrm rot="16200000">
              <a:off x="4758901" y="3470701"/>
              <a:ext cx="1676400" cy="830997"/>
            </a:xfrm>
            <a:prstGeom prst="rect">
              <a:avLst/>
            </a:prstGeom>
            <a:solidFill>
              <a:srgbClr val="00B0F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600" dirty="0" smtClean="0">
                  <a:latin typeface="Arial" pitchFamily="34" charset="0"/>
                  <a:cs typeface="Arial" pitchFamily="34" charset="0"/>
                </a:rPr>
                <a:t>Theater </a:t>
              </a:r>
            </a:p>
            <a:p>
              <a:pPr algn="ctr"/>
              <a:r>
                <a:rPr lang="en-US" sz="1600" dirty="0" smtClean="0">
                  <a:latin typeface="Arial" pitchFamily="34" charset="0"/>
                  <a:cs typeface="Arial" pitchFamily="34" charset="0"/>
                </a:rPr>
                <a:t>Campaign Plan</a:t>
              </a:r>
            </a:p>
            <a:p>
              <a:pPr algn="ctr"/>
              <a:endParaRPr lang="en-US" sz="1600" dirty="0">
                <a:latin typeface="Arial" pitchFamily="34" charset="0"/>
                <a:cs typeface="Arial" pitchFamily="34" charset="0"/>
              </a:endParaRPr>
            </a:p>
          </p:txBody>
        </p:sp>
        <p:sp>
          <p:nvSpPr>
            <p:cNvPr id="20" name="TextBox 19"/>
            <p:cNvSpPr txBox="1"/>
            <p:nvPr/>
          </p:nvSpPr>
          <p:spPr>
            <a:xfrm rot="5400000">
              <a:off x="6984337" y="2957781"/>
              <a:ext cx="1600198" cy="1323439"/>
            </a:xfrm>
            <a:prstGeom prst="rect">
              <a:avLst/>
            </a:prstGeom>
            <a:solidFill>
              <a:srgbClr val="92D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600" dirty="0" smtClean="0">
                  <a:latin typeface="Arial" pitchFamily="34" charset="0"/>
                  <a:cs typeface="Arial" pitchFamily="34" charset="0"/>
                </a:rPr>
                <a:t>Country </a:t>
              </a:r>
            </a:p>
            <a:p>
              <a:pPr algn="ctr"/>
              <a:r>
                <a:rPr lang="en-US" sz="1600" dirty="0" smtClean="0">
                  <a:latin typeface="Arial" pitchFamily="34" charset="0"/>
                  <a:cs typeface="Arial" pitchFamily="34" charset="0"/>
                </a:rPr>
                <a:t>Development</a:t>
              </a:r>
            </a:p>
            <a:p>
              <a:pPr algn="ctr"/>
              <a:r>
                <a:rPr lang="en-US" sz="1600" dirty="0" smtClean="0">
                  <a:latin typeface="Arial" pitchFamily="34" charset="0"/>
                  <a:cs typeface="Arial" pitchFamily="34" charset="0"/>
                </a:rPr>
                <a:t>Cooperation</a:t>
              </a:r>
            </a:p>
            <a:p>
              <a:pPr algn="ctr"/>
              <a:r>
                <a:rPr lang="en-US" sz="1600" dirty="0" smtClean="0">
                  <a:latin typeface="Arial" pitchFamily="34" charset="0"/>
                  <a:cs typeface="Arial" pitchFamily="34" charset="0"/>
                </a:rPr>
                <a:t> Strategy</a:t>
              </a:r>
            </a:p>
            <a:p>
              <a:pPr algn="ctr"/>
              <a:endParaRPr lang="en-US" sz="1600" dirty="0">
                <a:latin typeface="Arial" pitchFamily="34" charset="0"/>
                <a:cs typeface="Arial" pitchFamily="34" charset="0"/>
              </a:endParaRPr>
            </a:p>
          </p:txBody>
        </p:sp>
        <p:sp>
          <p:nvSpPr>
            <p:cNvPr id="14" name="TextBox 13"/>
            <p:cNvSpPr txBox="1"/>
            <p:nvPr/>
          </p:nvSpPr>
          <p:spPr>
            <a:xfrm>
              <a:off x="5867400" y="3048000"/>
              <a:ext cx="1295400" cy="1815882"/>
            </a:xfrm>
            <a:prstGeom prst="rect">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400" dirty="0" smtClean="0">
                  <a:solidFill>
                    <a:schemeClr val="bg1"/>
                  </a:solidFill>
                  <a:latin typeface="Arial" pitchFamily="34" charset="0"/>
                  <a:cs typeface="Arial" pitchFamily="34" charset="0"/>
                </a:rPr>
                <a:t>Mission Strategic &amp; Resource Plan</a:t>
              </a:r>
            </a:p>
            <a:p>
              <a:pPr algn="ctr"/>
              <a:r>
                <a:rPr lang="en-US" sz="1400" dirty="0" smtClean="0">
                  <a:solidFill>
                    <a:schemeClr val="bg1"/>
                  </a:solidFill>
                  <a:latin typeface="Arial" pitchFamily="34" charset="0"/>
                  <a:cs typeface="Arial" pitchFamily="34" charset="0"/>
                </a:rPr>
                <a:t>+</a:t>
              </a:r>
            </a:p>
            <a:p>
              <a:pPr algn="ctr"/>
              <a:r>
                <a:rPr lang="en-US" sz="1400" dirty="0" smtClean="0">
                  <a:solidFill>
                    <a:schemeClr val="bg1"/>
                  </a:solidFill>
                  <a:latin typeface="Arial" pitchFamily="34" charset="0"/>
                  <a:cs typeface="Arial" pitchFamily="34" charset="0"/>
                </a:rPr>
                <a:t>Country </a:t>
              </a:r>
            </a:p>
            <a:p>
              <a:pPr algn="ctr"/>
              <a:r>
                <a:rPr lang="en-US" sz="1400" dirty="0" smtClean="0">
                  <a:solidFill>
                    <a:schemeClr val="bg1"/>
                  </a:solidFill>
                  <a:latin typeface="Arial" pitchFamily="34" charset="0"/>
                  <a:cs typeface="Arial" pitchFamily="34" charset="0"/>
                </a:rPr>
                <a:t>Cooperation</a:t>
              </a:r>
            </a:p>
            <a:p>
              <a:pPr algn="ctr"/>
              <a:r>
                <a:rPr lang="en-US" sz="1400" dirty="0" smtClean="0">
                  <a:solidFill>
                    <a:schemeClr val="bg1"/>
                  </a:solidFill>
                  <a:latin typeface="Arial" pitchFamily="34" charset="0"/>
                  <a:cs typeface="Arial" pitchFamily="34" charset="0"/>
                </a:rPr>
                <a:t>Plan</a:t>
              </a:r>
            </a:p>
          </p:txBody>
        </p:sp>
      </p:grpSp>
      <p:sp>
        <p:nvSpPr>
          <p:cNvPr id="23" name="TextBox 22"/>
          <p:cNvSpPr txBox="1"/>
          <p:nvPr/>
        </p:nvSpPr>
        <p:spPr>
          <a:xfrm>
            <a:off x="2895600" y="2286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24" name="TextBox 23"/>
          <p:cNvSpPr txBox="1"/>
          <p:nvPr/>
        </p:nvSpPr>
        <p:spPr>
          <a:xfrm>
            <a:off x="2971800" y="6488668"/>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accent1"/>
                </a:solidFill>
                <a:latin typeface="Arial" pitchFamily="34" charset="0"/>
                <a:cs typeface="Arial" pitchFamily="34" charset="0"/>
              </a:rPr>
              <a:t>CCP Development Handbook</a:t>
            </a:r>
            <a:endParaRPr lang="en-US" sz="2800" b="1" dirty="0">
              <a:solidFill>
                <a:schemeClr val="accent1"/>
              </a:solidFill>
              <a:latin typeface="Arial" pitchFamily="34" charset="0"/>
              <a:cs typeface="Arial" pitchFamily="34" charset="0"/>
            </a:endParaRPr>
          </a:p>
        </p:txBody>
      </p:sp>
      <p:sp>
        <p:nvSpPr>
          <p:cNvPr id="3" name="Content Placeholder 2"/>
          <p:cNvSpPr>
            <a:spLocks noGrp="1"/>
          </p:cNvSpPr>
          <p:nvPr>
            <p:ph idx="1"/>
          </p:nvPr>
        </p:nvSpPr>
        <p:spPr>
          <a:xfrm>
            <a:off x="457200" y="1295400"/>
            <a:ext cx="8229600" cy="4114800"/>
          </a:xfrm>
        </p:spPr>
        <p:txBody>
          <a:bodyPr>
            <a:normAutofit/>
          </a:bodyPr>
          <a:lstStyle/>
          <a:p>
            <a:r>
              <a:rPr lang="en-US" sz="2000" dirty="0" smtClean="0">
                <a:latin typeface="Arial" pitchFamily="34" charset="0"/>
                <a:cs typeface="Arial" pitchFamily="34" charset="0"/>
              </a:rPr>
              <a:t>Written for the CCP planner</a:t>
            </a:r>
          </a:p>
          <a:p>
            <a:r>
              <a:rPr lang="en-US" sz="2000" dirty="0" smtClean="0">
                <a:latin typeface="Arial" pitchFamily="34" charset="0"/>
                <a:cs typeface="Arial" pitchFamily="34" charset="0"/>
              </a:rPr>
              <a:t>Provides a common process to develop CCPs in coordination with USG interagency counterparts and other key actors with programs in, or that affect, the host country</a:t>
            </a:r>
          </a:p>
          <a:p>
            <a:r>
              <a:rPr lang="en-US" sz="2000" dirty="0" smtClean="0">
                <a:latin typeface="Arial" pitchFamily="34" charset="0"/>
                <a:cs typeface="Arial" pitchFamily="34" charset="0"/>
              </a:rPr>
              <a:t>Supplements existing doctrine for planning and coordination with non-DOD organizations</a:t>
            </a:r>
          </a:p>
          <a:p>
            <a:r>
              <a:rPr lang="en-US" sz="2000" dirty="0" smtClean="0">
                <a:latin typeface="Arial" pitchFamily="34" charset="0"/>
                <a:cs typeface="Arial" pitchFamily="34" charset="0"/>
              </a:rPr>
              <a:t>Provides fundamental concepts and planning guidance for the development of CCPs that provide operational guidance to the CCMD implementing components</a:t>
            </a:r>
          </a:p>
          <a:p>
            <a:r>
              <a:rPr lang="en-US" sz="2000" dirty="0" smtClean="0">
                <a:latin typeface="Arial" pitchFamily="34" charset="0"/>
                <a:cs typeface="Arial" pitchFamily="34" charset="0"/>
              </a:rPr>
              <a:t>Designed to be used in conjunction with </a:t>
            </a:r>
            <a:r>
              <a:rPr lang="en-US" sz="2000" i="1" dirty="0" smtClean="0">
                <a:latin typeface="Arial" pitchFamily="34" charset="0"/>
                <a:cs typeface="Arial" pitchFamily="34" charset="0"/>
              </a:rPr>
              <a:t>CSSAP Reference Guide</a:t>
            </a:r>
            <a:endParaRPr lang="en-US" sz="2000" dirty="0"/>
          </a:p>
        </p:txBody>
      </p:sp>
      <p:sp>
        <p:nvSpPr>
          <p:cNvPr id="4" name="TextBox 3"/>
          <p:cNvSpPr txBox="1"/>
          <p:nvPr/>
        </p:nvSpPr>
        <p:spPr>
          <a:xfrm>
            <a:off x="533400" y="5486400"/>
            <a:ext cx="7696200" cy="707886"/>
          </a:xfrm>
          <a:prstGeom prst="rect">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000" i="1" dirty="0" smtClean="0">
                <a:latin typeface="Arial" pitchFamily="34" charset="0"/>
                <a:cs typeface="Arial" pitchFamily="34" charset="0"/>
              </a:rPr>
              <a:t>Assists the planner to produce a country-focused steady-state plan in a consistent, repeatable process according to policy &amp; guidance</a:t>
            </a:r>
            <a:endParaRPr lang="en-US" sz="2000" i="1" dirty="0">
              <a:latin typeface="Arial" pitchFamily="34" charset="0"/>
              <a:cs typeface="Arial" pitchFamily="34" charset="0"/>
            </a:endParaRPr>
          </a:p>
        </p:txBody>
      </p:sp>
      <p:sp>
        <p:nvSpPr>
          <p:cNvPr id="5" name="TextBox 4"/>
          <p:cNvSpPr txBox="1"/>
          <p:nvPr/>
        </p:nvSpPr>
        <p:spPr>
          <a:xfrm>
            <a:off x="3048000" y="2286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
        <p:nvSpPr>
          <p:cNvPr id="6" name="TextBox 5"/>
          <p:cNvSpPr txBox="1"/>
          <p:nvPr/>
        </p:nvSpPr>
        <p:spPr>
          <a:xfrm>
            <a:off x="2971800" y="6324600"/>
            <a:ext cx="2010935" cy="276999"/>
          </a:xfrm>
          <a:prstGeom prst="rect">
            <a:avLst/>
          </a:prstGeom>
          <a:noFill/>
        </p:spPr>
        <p:txBody>
          <a:bodyPr wrap="none" rtlCol="0">
            <a:spAutoFit/>
          </a:bodyPr>
          <a:lstStyle/>
          <a:p>
            <a:r>
              <a:rPr lang="en-US" sz="1200" b="1" dirty="0" smtClean="0">
                <a:latin typeface="Arial" pitchFamily="34" charset="0"/>
                <a:cs typeface="Arial" pitchFamily="34" charset="0"/>
              </a:rPr>
              <a:t>PREDECISIONAL DRAFT</a:t>
            </a:r>
            <a:endParaRPr lang="en-US" sz="1200" b="1"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4214</TotalTime>
  <Words>3551</Words>
  <Application>Microsoft Office PowerPoint</Application>
  <PresentationFormat>On-screen Show (4:3)</PresentationFormat>
  <Paragraphs>316</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Steady-State Activities</vt:lpstr>
      <vt:lpstr>Comprehensive Approach</vt:lpstr>
      <vt:lpstr>Challenge – Focus on Host Country</vt:lpstr>
      <vt:lpstr>Solution – Move Toward Greater Integration</vt:lpstr>
      <vt:lpstr>Solution – Focus on Country-Level Planning</vt:lpstr>
      <vt:lpstr>Challenge –Getting to Integration</vt:lpstr>
      <vt:lpstr>Solution – Focus on Steady-State Plans </vt:lpstr>
      <vt:lpstr>CCP Development Handbook</vt:lpstr>
      <vt:lpstr>Using the CCP Development Handbook</vt:lpstr>
      <vt:lpstr>CSSAP Reference Guide</vt:lpstr>
      <vt:lpstr>Using the CSSAP Reference Guide</vt:lpstr>
      <vt:lpstr>Questions ?</vt:lpstr>
    </vt:vector>
  </TitlesOfParts>
  <Company>Lenovo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Purpose</dc:title>
  <dc:creator>Allan and Diane</dc:creator>
  <cp:lastModifiedBy>Dayton</cp:lastModifiedBy>
  <cp:revision>343</cp:revision>
  <dcterms:created xsi:type="dcterms:W3CDTF">2011-02-26T12:49:44Z</dcterms:created>
  <dcterms:modified xsi:type="dcterms:W3CDTF">2011-04-17T00:43:39Z</dcterms:modified>
</cp:coreProperties>
</file>