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305" r:id="rId5"/>
    <p:sldId id="318" r:id="rId6"/>
    <p:sldId id="348" r:id="rId7"/>
    <p:sldId id="453" r:id="rId8"/>
    <p:sldId id="393" r:id="rId9"/>
    <p:sldId id="350" r:id="rId10"/>
    <p:sldId id="455" r:id="rId11"/>
    <p:sldId id="454" r:id="rId12"/>
    <p:sldId id="323" r:id="rId13"/>
    <p:sldId id="484" r:id="rId14"/>
    <p:sldId id="471" r:id="rId15"/>
    <p:sldId id="460" r:id="rId16"/>
    <p:sldId id="461" r:id="rId17"/>
    <p:sldId id="462" r:id="rId18"/>
    <p:sldId id="463" r:id="rId19"/>
    <p:sldId id="464" r:id="rId20"/>
    <p:sldId id="474" r:id="rId21"/>
    <p:sldId id="447" r:id="rId22"/>
    <p:sldId id="416" r:id="rId23"/>
    <p:sldId id="417" r:id="rId24"/>
    <p:sldId id="418" r:id="rId25"/>
    <p:sldId id="419" r:id="rId26"/>
    <p:sldId id="420" r:id="rId27"/>
    <p:sldId id="450" r:id="rId28"/>
    <p:sldId id="326" r:id="rId29"/>
    <p:sldId id="491" r:id="rId30"/>
    <p:sldId id="449"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FA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0" autoAdjust="0"/>
    <p:restoredTop sz="84877" autoAdjust="0"/>
  </p:normalViewPr>
  <p:slideViewPr>
    <p:cSldViewPr showGuides="1">
      <p:cViewPr>
        <p:scale>
          <a:sx n="100" d="100"/>
          <a:sy n="100" d="100"/>
        </p:scale>
        <p:origin x="-58" y="-110"/>
      </p:cViewPr>
      <p:guideLst>
        <p:guide orient="horz" pos="2112"/>
        <p:guide pos="4752"/>
      </p:guideLst>
    </p:cSldViewPr>
  </p:slideViewPr>
  <p:outlineViewPr>
    <p:cViewPr>
      <p:scale>
        <a:sx n="33" d="100"/>
        <a:sy n="33" d="100"/>
      </p:scale>
      <p:origin x="0" y="55440"/>
    </p:cViewPr>
  </p:outlin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http://usmasvdfcase6se:19387/Courses/AY121/Capstones/IllicitTraffickingInCA/Shared%20Documents/Honduras.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http://usmasvdfcase6se:19387/Courses/AY121/Capstones/IllicitTraffickingInCA/Shared%20Documents/Honduras.xlsx" TargetMode="External"/><Relationship Id="rId1" Type="http://schemas.openxmlformats.org/officeDocument/2006/relationships/themeOverride" Target="../theme/themeOverride4.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1" Type="http://schemas.openxmlformats.org/officeDocument/2006/relationships/oleObject" Target="http://usmasvdfcase6se:19387/Courses/AY121/Capstones/IllicitTraffickingInCA/Shared%20Documents/Reference%20Mod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usmasvdfcase6se:19387/Courses/AY121/Capstones/IllicitTraffickingInCA/Shared%20Documents/Reference%20Mo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Year </a:t>
            </a:r>
            <a:r>
              <a:rPr lang="en-US" dirty="0" smtClean="0"/>
              <a:t>of Seizure vs.</a:t>
            </a:r>
            <a:r>
              <a:rPr lang="en-US" baseline="0" dirty="0" smtClean="0"/>
              <a:t> Total Number of Seizures by Mode of Transport</a:t>
            </a:r>
          </a:p>
        </c:rich>
      </c:tx>
      <c:layout>
        <c:manualLayout>
          <c:xMode val="edge"/>
          <c:yMode val="edge"/>
          <c:x val="9.8181440776506909E-2"/>
          <c:y val="2.0408163265306152E-2"/>
        </c:manualLayout>
      </c:layout>
    </c:title>
    <c:plotArea>
      <c:layout/>
      <c:scatterChart>
        <c:scatterStyle val="lineMarker"/>
        <c:ser>
          <c:idx val="0"/>
          <c:order val="0"/>
          <c:tx>
            <c:strRef>
              <c:f>YearAnalysis!$G$11</c:f>
              <c:strCache>
                <c:ptCount val="1"/>
                <c:pt idx="0">
                  <c:v>Maritime</c:v>
                </c:pt>
              </c:strCache>
            </c:strRef>
          </c:tx>
          <c:spPr>
            <a:ln w="28575">
              <a:noFill/>
            </a:ln>
          </c:spPr>
          <c:xVal>
            <c:numRef>
              <c:f>YearAnalysis!$J$4:$J$10</c:f>
              <c:numCache>
                <c:formatCode>General</c:formatCode>
                <c:ptCount val="7"/>
                <c:pt idx="0">
                  <c:v>2005</c:v>
                </c:pt>
                <c:pt idx="1">
                  <c:v>2006</c:v>
                </c:pt>
                <c:pt idx="2">
                  <c:v>2007</c:v>
                </c:pt>
                <c:pt idx="3">
                  <c:v>2008</c:v>
                </c:pt>
                <c:pt idx="4">
                  <c:v>2009</c:v>
                </c:pt>
                <c:pt idx="5">
                  <c:v>2010</c:v>
                </c:pt>
                <c:pt idx="6">
                  <c:v>2011</c:v>
                </c:pt>
              </c:numCache>
            </c:numRef>
          </c:xVal>
          <c:yVal>
            <c:numRef>
              <c:f>YearAnalysis!$G$12:$G$18</c:f>
              <c:numCache>
                <c:formatCode>General</c:formatCode>
                <c:ptCount val="7"/>
                <c:pt idx="0">
                  <c:v>98</c:v>
                </c:pt>
                <c:pt idx="1">
                  <c:v>62</c:v>
                </c:pt>
                <c:pt idx="2">
                  <c:v>49</c:v>
                </c:pt>
                <c:pt idx="3">
                  <c:v>144</c:v>
                </c:pt>
                <c:pt idx="4">
                  <c:v>281</c:v>
                </c:pt>
                <c:pt idx="5">
                  <c:v>335</c:v>
                </c:pt>
                <c:pt idx="6">
                  <c:v>142</c:v>
                </c:pt>
              </c:numCache>
            </c:numRef>
          </c:yVal>
        </c:ser>
        <c:ser>
          <c:idx val="1"/>
          <c:order val="1"/>
          <c:tx>
            <c:strRef>
              <c:f>YearAnalysis!$H$11</c:f>
              <c:strCache>
                <c:ptCount val="1"/>
                <c:pt idx="0">
                  <c:v>land</c:v>
                </c:pt>
              </c:strCache>
            </c:strRef>
          </c:tx>
          <c:spPr>
            <a:ln w="28575">
              <a:noFill/>
            </a:ln>
          </c:spPr>
          <c:xVal>
            <c:numRef>
              <c:f>YearAnalysis!$F$12:$F$18</c:f>
              <c:numCache>
                <c:formatCode>General</c:formatCode>
                <c:ptCount val="7"/>
                <c:pt idx="0">
                  <c:v>2005</c:v>
                </c:pt>
                <c:pt idx="1">
                  <c:v>2006</c:v>
                </c:pt>
                <c:pt idx="2">
                  <c:v>2007</c:v>
                </c:pt>
                <c:pt idx="3">
                  <c:v>2008</c:v>
                </c:pt>
                <c:pt idx="4">
                  <c:v>2009</c:v>
                </c:pt>
                <c:pt idx="5">
                  <c:v>2010</c:v>
                </c:pt>
                <c:pt idx="6">
                  <c:v>2011</c:v>
                </c:pt>
              </c:numCache>
            </c:numRef>
          </c:xVal>
          <c:yVal>
            <c:numRef>
              <c:f>YearAnalysis!$H$12:$H$18</c:f>
              <c:numCache>
                <c:formatCode>General</c:formatCode>
                <c:ptCount val="7"/>
                <c:pt idx="0">
                  <c:v>26</c:v>
                </c:pt>
                <c:pt idx="1">
                  <c:v>6</c:v>
                </c:pt>
                <c:pt idx="2">
                  <c:v>8</c:v>
                </c:pt>
                <c:pt idx="3">
                  <c:v>4</c:v>
                </c:pt>
                <c:pt idx="4">
                  <c:v>8</c:v>
                </c:pt>
                <c:pt idx="5">
                  <c:v>8</c:v>
                </c:pt>
                <c:pt idx="6">
                  <c:v>1</c:v>
                </c:pt>
              </c:numCache>
            </c:numRef>
          </c:yVal>
        </c:ser>
        <c:ser>
          <c:idx val="2"/>
          <c:order val="2"/>
          <c:tx>
            <c:strRef>
              <c:f>YearAnalysis!$I$11</c:f>
              <c:strCache>
                <c:ptCount val="1"/>
                <c:pt idx="0">
                  <c:v>Air</c:v>
                </c:pt>
              </c:strCache>
            </c:strRef>
          </c:tx>
          <c:spPr>
            <a:ln w="28575">
              <a:noFill/>
            </a:ln>
          </c:spPr>
          <c:xVal>
            <c:numRef>
              <c:f>YearAnalysis!$F$12:$F$18</c:f>
              <c:numCache>
                <c:formatCode>General</c:formatCode>
                <c:ptCount val="7"/>
                <c:pt idx="0">
                  <c:v>2005</c:v>
                </c:pt>
                <c:pt idx="1">
                  <c:v>2006</c:v>
                </c:pt>
                <c:pt idx="2">
                  <c:v>2007</c:v>
                </c:pt>
                <c:pt idx="3">
                  <c:v>2008</c:v>
                </c:pt>
                <c:pt idx="4">
                  <c:v>2009</c:v>
                </c:pt>
                <c:pt idx="5">
                  <c:v>2010</c:v>
                </c:pt>
                <c:pt idx="6">
                  <c:v>2011</c:v>
                </c:pt>
              </c:numCache>
            </c:numRef>
          </c:xVal>
          <c:yVal>
            <c:numRef>
              <c:f>YearAnalysis!$I$12:$I$18</c:f>
              <c:numCache>
                <c:formatCode>General</c:formatCode>
                <c:ptCount val="7"/>
                <c:pt idx="0">
                  <c:v>14</c:v>
                </c:pt>
                <c:pt idx="1">
                  <c:v>11</c:v>
                </c:pt>
                <c:pt idx="2">
                  <c:v>37</c:v>
                </c:pt>
                <c:pt idx="3">
                  <c:v>51</c:v>
                </c:pt>
                <c:pt idx="4">
                  <c:v>84</c:v>
                </c:pt>
                <c:pt idx="5">
                  <c:v>97</c:v>
                </c:pt>
                <c:pt idx="6">
                  <c:v>55</c:v>
                </c:pt>
              </c:numCache>
            </c:numRef>
          </c:yVal>
        </c:ser>
        <c:axId val="63824640"/>
        <c:axId val="64252160"/>
      </c:scatterChart>
      <c:valAx>
        <c:axId val="63824640"/>
        <c:scaling>
          <c:orientation val="minMax"/>
        </c:scaling>
        <c:axPos val="b"/>
        <c:title>
          <c:tx>
            <c:rich>
              <a:bodyPr/>
              <a:lstStyle/>
              <a:p>
                <a:pPr>
                  <a:defRPr/>
                </a:pPr>
                <a:r>
                  <a:rPr lang="en-US"/>
                  <a:t>Year</a:t>
                </a:r>
              </a:p>
            </c:rich>
          </c:tx>
        </c:title>
        <c:numFmt formatCode="General" sourceLinked="1"/>
        <c:majorTickMark val="none"/>
        <c:tickLblPos val="nextTo"/>
        <c:crossAx val="64252160"/>
        <c:crosses val="autoZero"/>
        <c:crossBetween val="midCat"/>
      </c:valAx>
      <c:valAx>
        <c:axId val="64252160"/>
        <c:scaling>
          <c:orientation val="minMax"/>
        </c:scaling>
        <c:axPos val="l"/>
        <c:majorGridlines/>
        <c:title>
          <c:tx>
            <c:rich>
              <a:bodyPr/>
              <a:lstStyle/>
              <a:p>
                <a:pPr>
                  <a:defRPr/>
                </a:pPr>
                <a:r>
                  <a:rPr lang="en-US" dirty="0"/>
                  <a:t># of </a:t>
                </a:r>
                <a:r>
                  <a:rPr lang="en-US" dirty="0" smtClean="0"/>
                  <a:t>Cocaine</a:t>
                </a:r>
                <a:r>
                  <a:rPr lang="en-US" baseline="0" dirty="0" smtClean="0"/>
                  <a:t> Seizures</a:t>
                </a:r>
                <a:endParaRPr lang="en-US" dirty="0"/>
              </a:p>
            </c:rich>
          </c:tx>
        </c:title>
        <c:numFmt formatCode="General" sourceLinked="1"/>
        <c:majorTickMark val="none"/>
        <c:tickLblPos val="nextTo"/>
        <c:crossAx val="63824640"/>
        <c:crosses val="autoZero"/>
        <c:crossBetween val="midCat"/>
      </c:valAx>
      <c:spPr>
        <a:ln>
          <a:solidFill>
            <a:schemeClr val="tx1"/>
          </a:solidFill>
        </a:ln>
      </c:spPr>
    </c:plotArea>
    <c:legend>
      <c:legendPos val="r"/>
      <c:layout>
        <c:manualLayout>
          <c:xMode val="edge"/>
          <c:yMode val="edge"/>
          <c:x val="0.82809912801003693"/>
          <c:y val="0.49032781616583854"/>
          <c:w val="0.1229099886661511"/>
          <c:h val="0.17835770528683914"/>
        </c:manualLayout>
      </c:layout>
    </c:legend>
    <c:plotVisOnly val="1"/>
  </c:chart>
  <c:spPr>
    <a:ln>
      <a:solidFill>
        <a:schemeClr val="bg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Size </a:t>
            </a:r>
            <a:r>
              <a:rPr lang="en-US" dirty="0" smtClean="0"/>
              <a:t>of Cocaine </a:t>
            </a:r>
            <a:r>
              <a:rPr lang="en-US" dirty="0"/>
              <a:t>Seizure by Year </a:t>
            </a:r>
            <a:endParaRPr lang="en-US" dirty="0" smtClean="0"/>
          </a:p>
          <a:p>
            <a:pPr>
              <a:defRPr/>
            </a:pPr>
            <a:r>
              <a:rPr lang="en-US" dirty="0" smtClean="0"/>
              <a:t>and Mode</a:t>
            </a:r>
            <a:r>
              <a:rPr lang="en-US" baseline="0" dirty="0" smtClean="0"/>
              <a:t> of Transport</a:t>
            </a:r>
            <a:endParaRPr lang="en-US" dirty="0"/>
          </a:p>
        </c:rich>
      </c:tx>
    </c:title>
    <c:plotArea>
      <c:layout/>
      <c:scatterChart>
        <c:scatterStyle val="lineMarker"/>
        <c:ser>
          <c:idx val="0"/>
          <c:order val="0"/>
          <c:tx>
            <c:strRef>
              <c:f>'Size-Type'!$H$9</c:f>
              <c:strCache>
                <c:ptCount val="1"/>
                <c:pt idx="0">
                  <c:v>Maritime</c:v>
                </c:pt>
              </c:strCache>
            </c:strRef>
          </c:tx>
          <c:spPr>
            <a:ln w="28575">
              <a:noFill/>
            </a:ln>
          </c:spPr>
          <c:xVal>
            <c:numRef>
              <c:f>'Size-Type'!$G$10:$G$16</c:f>
              <c:numCache>
                <c:formatCode>General</c:formatCode>
                <c:ptCount val="7"/>
                <c:pt idx="0">
                  <c:v>2005</c:v>
                </c:pt>
                <c:pt idx="1">
                  <c:v>2006</c:v>
                </c:pt>
                <c:pt idx="2">
                  <c:v>2007</c:v>
                </c:pt>
                <c:pt idx="3">
                  <c:v>2008</c:v>
                </c:pt>
                <c:pt idx="4">
                  <c:v>2009</c:v>
                </c:pt>
                <c:pt idx="5">
                  <c:v>2010</c:v>
                </c:pt>
                <c:pt idx="6">
                  <c:v>2011</c:v>
                </c:pt>
              </c:numCache>
            </c:numRef>
          </c:xVal>
          <c:yVal>
            <c:numRef>
              <c:f>'Size-Type'!$H$10:$H$16</c:f>
              <c:numCache>
                <c:formatCode>General</c:formatCode>
                <c:ptCount val="7"/>
                <c:pt idx="0">
                  <c:v>122289.984</c:v>
                </c:pt>
                <c:pt idx="1">
                  <c:v>89074</c:v>
                </c:pt>
                <c:pt idx="2">
                  <c:v>60625</c:v>
                </c:pt>
                <c:pt idx="3">
                  <c:v>193905</c:v>
                </c:pt>
                <c:pt idx="4">
                  <c:v>332967.33</c:v>
                </c:pt>
                <c:pt idx="5">
                  <c:v>394627.54000000004</c:v>
                </c:pt>
                <c:pt idx="6">
                  <c:v>258413.47</c:v>
                </c:pt>
              </c:numCache>
            </c:numRef>
          </c:yVal>
        </c:ser>
        <c:ser>
          <c:idx val="1"/>
          <c:order val="1"/>
          <c:tx>
            <c:strRef>
              <c:f>'Size-Type'!$I$9</c:f>
              <c:strCache>
                <c:ptCount val="1"/>
                <c:pt idx="0">
                  <c:v>Land</c:v>
                </c:pt>
              </c:strCache>
            </c:strRef>
          </c:tx>
          <c:spPr>
            <a:ln w="28575">
              <a:noFill/>
            </a:ln>
          </c:spPr>
          <c:xVal>
            <c:numRef>
              <c:f>'Size-Type'!$G$10:$G$16</c:f>
              <c:numCache>
                <c:formatCode>General</c:formatCode>
                <c:ptCount val="7"/>
                <c:pt idx="0">
                  <c:v>2005</c:v>
                </c:pt>
                <c:pt idx="1">
                  <c:v>2006</c:v>
                </c:pt>
                <c:pt idx="2">
                  <c:v>2007</c:v>
                </c:pt>
                <c:pt idx="3">
                  <c:v>2008</c:v>
                </c:pt>
                <c:pt idx="4">
                  <c:v>2009</c:v>
                </c:pt>
                <c:pt idx="5">
                  <c:v>2010</c:v>
                </c:pt>
                <c:pt idx="6">
                  <c:v>2011</c:v>
                </c:pt>
              </c:numCache>
            </c:numRef>
          </c:xVal>
          <c:yVal>
            <c:numRef>
              <c:f>'Size-Type'!$I$10:$I$16</c:f>
              <c:numCache>
                <c:formatCode>General</c:formatCode>
                <c:ptCount val="7"/>
                <c:pt idx="0">
                  <c:v>5216.2729999999992</c:v>
                </c:pt>
                <c:pt idx="1">
                  <c:v>118</c:v>
                </c:pt>
                <c:pt idx="2">
                  <c:v>1058</c:v>
                </c:pt>
                <c:pt idx="3">
                  <c:v>1526.62</c:v>
                </c:pt>
                <c:pt idx="4">
                  <c:v>6462</c:v>
                </c:pt>
                <c:pt idx="5">
                  <c:v>4241.9000000000005</c:v>
                </c:pt>
                <c:pt idx="6">
                  <c:v>72</c:v>
                </c:pt>
              </c:numCache>
            </c:numRef>
          </c:yVal>
        </c:ser>
        <c:ser>
          <c:idx val="2"/>
          <c:order val="2"/>
          <c:tx>
            <c:strRef>
              <c:f>'Size-Type'!$J$9</c:f>
              <c:strCache>
                <c:ptCount val="1"/>
                <c:pt idx="0">
                  <c:v>Air</c:v>
                </c:pt>
              </c:strCache>
            </c:strRef>
          </c:tx>
          <c:spPr>
            <a:ln w="28575">
              <a:noFill/>
            </a:ln>
          </c:spPr>
          <c:xVal>
            <c:numRef>
              <c:f>'Size-Type'!$G$10:$G$16</c:f>
              <c:numCache>
                <c:formatCode>General</c:formatCode>
                <c:ptCount val="7"/>
                <c:pt idx="0">
                  <c:v>2005</c:v>
                </c:pt>
                <c:pt idx="1">
                  <c:v>2006</c:v>
                </c:pt>
                <c:pt idx="2">
                  <c:v>2007</c:v>
                </c:pt>
                <c:pt idx="3">
                  <c:v>2008</c:v>
                </c:pt>
                <c:pt idx="4">
                  <c:v>2009</c:v>
                </c:pt>
                <c:pt idx="5">
                  <c:v>2010</c:v>
                </c:pt>
                <c:pt idx="6">
                  <c:v>2011</c:v>
                </c:pt>
              </c:numCache>
            </c:numRef>
          </c:xVal>
          <c:yVal>
            <c:numRef>
              <c:f>'Size-Type'!$J$10:$J$16</c:f>
              <c:numCache>
                <c:formatCode>General</c:formatCode>
                <c:ptCount val="7"/>
                <c:pt idx="0">
                  <c:v>12119.562</c:v>
                </c:pt>
                <c:pt idx="1">
                  <c:v>20240</c:v>
                </c:pt>
                <c:pt idx="2">
                  <c:v>40263.06</c:v>
                </c:pt>
                <c:pt idx="3">
                  <c:v>56655.3</c:v>
                </c:pt>
                <c:pt idx="4">
                  <c:v>75991</c:v>
                </c:pt>
                <c:pt idx="5">
                  <c:v>118098.5</c:v>
                </c:pt>
                <c:pt idx="6">
                  <c:v>51289.880000000012</c:v>
                </c:pt>
              </c:numCache>
            </c:numRef>
          </c:yVal>
        </c:ser>
        <c:axId val="67997696"/>
        <c:axId val="67999616"/>
      </c:scatterChart>
      <c:valAx>
        <c:axId val="67997696"/>
        <c:scaling>
          <c:orientation val="minMax"/>
        </c:scaling>
        <c:axPos val="b"/>
        <c:title>
          <c:tx>
            <c:rich>
              <a:bodyPr/>
              <a:lstStyle/>
              <a:p>
                <a:pPr>
                  <a:defRPr/>
                </a:pPr>
                <a:r>
                  <a:rPr lang="en-US"/>
                  <a:t>Year</a:t>
                </a:r>
              </a:p>
            </c:rich>
          </c:tx>
        </c:title>
        <c:numFmt formatCode="General" sourceLinked="1"/>
        <c:majorTickMark val="none"/>
        <c:tickLblPos val="nextTo"/>
        <c:crossAx val="67999616"/>
        <c:crosses val="autoZero"/>
        <c:crossBetween val="midCat"/>
      </c:valAx>
      <c:valAx>
        <c:axId val="67999616"/>
        <c:scaling>
          <c:orientation val="minMax"/>
        </c:scaling>
        <c:axPos val="l"/>
        <c:majorGridlines/>
        <c:title>
          <c:tx>
            <c:rich>
              <a:bodyPr/>
              <a:lstStyle/>
              <a:p>
                <a:pPr>
                  <a:defRPr/>
                </a:pPr>
                <a:r>
                  <a:rPr lang="en-US" dirty="0"/>
                  <a:t>Seizure </a:t>
                </a:r>
                <a:r>
                  <a:rPr lang="en-US" dirty="0" smtClean="0"/>
                  <a:t>Amount (kg of cocaine)</a:t>
                </a:r>
                <a:endParaRPr lang="en-US" dirty="0"/>
              </a:p>
            </c:rich>
          </c:tx>
        </c:title>
        <c:numFmt formatCode="General" sourceLinked="1"/>
        <c:majorTickMark val="none"/>
        <c:tickLblPos val="nextTo"/>
        <c:crossAx val="67997696"/>
        <c:crosses val="autoZero"/>
        <c:crossBetween val="midCat"/>
      </c:valAx>
      <c:spPr>
        <a:ln>
          <a:solidFill>
            <a:schemeClr val="tx1"/>
          </a:solidFill>
        </a:ln>
      </c:spPr>
    </c:plotArea>
    <c:legend>
      <c:legendPos val="r"/>
    </c:legend>
    <c:plotVisOnly val="1"/>
  </c:chart>
  <c:spPr>
    <a:solidFill>
      <a:schemeClr val="bg1"/>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Pareto Chart of Drug Amount (kg) v. Origin Country </a:t>
            </a:r>
          </a:p>
        </c:rich>
      </c:tx>
    </c:title>
    <c:plotArea>
      <c:layout/>
      <c:barChart>
        <c:barDir val="col"/>
        <c:grouping val="clustered"/>
        <c:ser>
          <c:idx val="0"/>
          <c:order val="0"/>
          <c:tx>
            <c:strRef>
              <c:f>Sheet1!$B$1</c:f>
              <c:strCache>
                <c:ptCount val="1"/>
                <c:pt idx="0">
                  <c:v>Sum of Drug Amount (kg) </c:v>
                </c:pt>
              </c:strCache>
            </c:strRef>
          </c:tx>
          <c:dLbls>
            <c:txPr>
              <a:bodyPr/>
              <a:lstStyle/>
              <a:p>
                <a:pPr>
                  <a:defRPr b="1">
                    <a:ln w="3175">
                      <a:noFill/>
                    </a:ln>
                  </a:defRPr>
                </a:pPr>
                <a:endParaRPr lang="en-US"/>
              </a:p>
            </c:txPr>
            <c:showVal val="1"/>
          </c:dLbls>
          <c:cat>
            <c:strRef>
              <c:f>Sheet1!$A$2:$A$14</c:f>
              <c:strCache>
                <c:ptCount val="13"/>
                <c:pt idx="1">
                  <c:v>COL_SOAM</c:v>
                </c:pt>
                <c:pt idx="2">
                  <c:v>VEN</c:v>
                </c:pt>
                <c:pt idx="3">
                  <c:v>PAN</c:v>
                </c:pt>
                <c:pt idx="4">
                  <c:v>NIC</c:v>
                </c:pt>
                <c:pt idx="5">
                  <c:v>UNK_MXCA</c:v>
                </c:pt>
                <c:pt idx="6">
                  <c:v>CRI</c:v>
                </c:pt>
                <c:pt idx="7">
                  <c:v>COL_WCAR</c:v>
                </c:pt>
                <c:pt idx="8">
                  <c:v>HND</c:v>
                </c:pt>
                <c:pt idx="9">
                  <c:v>UNK</c:v>
                </c:pt>
                <c:pt idx="10">
                  <c:v>None_WCAR</c:v>
                </c:pt>
                <c:pt idx="11">
                  <c:v>JAM</c:v>
                </c:pt>
                <c:pt idx="12">
                  <c:v>PER</c:v>
                </c:pt>
              </c:strCache>
            </c:strRef>
          </c:cat>
          <c:val>
            <c:numRef>
              <c:f>Sheet1!$B$2:$B$14</c:f>
              <c:numCache>
                <c:formatCode>General</c:formatCode>
                <c:ptCount val="13"/>
                <c:pt idx="1">
                  <c:v>163472</c:v>
                </c:pt>
                <c:pt idx="2">
                  <c:v>53309</c:v>
                </c:pt>
                <c:pt idx="3">
                  <c:v>32737</c:v>
                </c:pt>
                <c:pt idx="4">
                  <c:v>15500</c:v>
                </c:pt>
                <c:pt idx="5">
                  <c:v>12472</c:v>
                </c:pt>
                <c:pt idx="6">
                  <c:v>10400</c:v>
                </c:pt>
                <c:pt idx="7">
                  <c:v>9390</c:v>
                </c:pt>
                <c:pt idx="8">
                  <c:v>6409</c:v>
                </c:pt>
                <c:pt idx="9">
                  <c:v>3290</c:v>
                </c:pt>
                <c:pt idx="10">
                  <c:v>2600</c:v>
                </c:pt>
                <c:pt idx="11">
                  <c:v>100</c:v>
                </c:pt>
                <c:pt idx="12">
                  <c:v>92</c:v>
                </c:pt>
              </c:numCache>
            </c:numRef>
          </c:val>
        </c:ser>
        <c:axId val="68619264"/>
        <c:axId val="68658304"/>
      </c:barChart>
      <c:lineChart>
        <c:grouping val="standard"/>
        <c:ser>
          <c:idx val="1"/>
          <c:order val="1"/>
          <c:tx>
            <c:strRef>
              <c:f>Sheet1!$D$1</c:f>
              <c:strCache>
                <c:ptCount val="1"/>
                <c:pt idx="0">
                  <c:v>Cum. Percent</c:v>
                </c:pt>
              </c:strCache>
            </c:strRef>
          </c:tx>
          <c:cat>
            <c:strRef>
              <c:f>Sheet1!$A$2:$A$14</c:f>
              <c:strCache>
                <c:ptCount val="13"/>
                <c:pt idx="1">
                  <c:v>COL_SOAM</c:v>
                </c:pt>
                <c:pt idx="2">
                  <c:v>VEN</c:v>
                </c:pt>
                <c:pt idx="3">
                  <c:v>PAN</c:v>
                </c:pt>
                <c:pt idx="4">
                  <c:v>NIC</c:v>
                </c:pt>
                <c:pt idx="5">
                  <c:v>UNK_MXCA</c:v>
                </c:pt>
                <c:pt idx="6">
                  <c:v>CRI</c:v>
                </c:pt>
                <c:pt idx="7">
                  <c:v>COL_WCAR</c:v>
                </c:pt>
                <c:pt idx="8">
                  <c:v>HND</c:v>
                </c:pt>
                <c:pt idx="9">
                  <c:v>UNK</c:v>
                </c:pt>
                <c:pt idx="10">
                  <c:v>None_WCAR</c:v>
                </c:pt>
                <c:pt idx="11">
                  <c:v>JAM</c:v>
                </c:pt>
                <c:pt idx="12">
                  <c:v>PER</c:v>
                </c:pt>
              </c:strCache>
            </c:strRef>
          </c:cat>
          <c:val>
            <c:numRef>
              <c:f>Sheet1!$D$2:$D$14</c:f>
              <c:numCache>
                <c:formatCode>General</c:formatCode>
                <c:ptCount val="13"/>
                <c:pt idx="1">
                  <c:v>52.771886328933306</c:v>
                </c:pt>
                <c:pt idx="2">
                  <c:v>69.981050517963268</c:v>
                </c:pt>
                <c:pt idx="3">
                  <c:v>80.549179878038913</c:v>
                </c:pt>
                <c:pt idx="4">
                  <c:v>85.552876156902158</c:v>
                </c:pt>
                <c:pt idx="5">
                  <c:v>89.579076156256519</c:v>
                </c:pt>
                <c:pt idx="6">
                  <c:v>92.936394949818421</c:v>
                </c:pt>
                <c:pt idx="7">
                  <c:v>95.967666437465127</c:v>
                </c:pt>
                <c:pt idx="8">
                  <c:v>98.036614143996687</c:v>
                </c:pt>
                <c:pt idx="9">
                  <c:v>99.098689031574878</c:v>
                </c:pt>
                <c:pt idx="10">
                  <c:v>99.938018729965037</c:v>
                </c:pt>
                <c:pt idx="11">
                  <c:v>99.970300641441582</c:v>
                </c:pt>
                <c:pt idx="12">
                  <c:v>100</c:v>
                </c:pt>
              </c:numCache>
            </c:numRef>
          </c:val>
        </c:ser>
        <c:marker val="1"/>
        <c:axId val="68551424"/>
        <c:axId val="68660224"/>
      </c:lineChart>
      <c:catAx>
        <c:axId val="68619264"/>
        <c:scaling>
          <c:orientation val="minMax"/>
        </c:scaling>
        <c:axPos val="b"/>
        <c:title>
          <c:tx>
            <c:rich>
              <a:bodyPr/>
              <a:lstStyle/>
              <a:p>
                <a:pPr>
                  <a:defRPr/>
                </a:pPr>
                <a:r>
                  <a:rPr lang="en-US"/>
                  <a:t>Origin Country</a:t>
                </a:r>
              </a:p>
            </c:rich>
          </c:tx>
        </c:title>
        <c:majorTickMark val="none"/>
        <c:tickLblPos val="nextTo"/>
        <c:crossAx val="68658304"/>
        <c:crosses val="autoZero"/>
        <c:auto val="1"/>
        <c:lblAlgn val="ctr"/>
        <c:lblOffset val="100"/>
      </c:catAx>
      <c:valAx>
        <c:axId val="68658304"/>
        <c:scaling>
          <c:orientation val="minMax"/>
        </c:scaling>
        <c:axPos val="l"/>
        <c:majorGridlines/>
        <c:title>
          <c:tx>
            <c:rich>
              <a:bodyPr/>
              <a:lstStyle/>
              <a:p>
                <a:pPr>
                  <a:defRPr/>
                </a:pPr>
                <a:r>
                  <a:rPr lang="en-US"/>
                  <a:t>Sum of Drug Amunt (Kg)</a:t>
                </a:r>
              </a:p>
            </c:rich>
          </c:tx>
        </c:title>
        <c:numFmt formatCode="General" sourceLinked="1"/>
        <c:tickLblPos val="nextTo"/>
        <c:crossAx val="68619264"/>
        <c:crosses val="autoZero"/>
        <c:crossBetween val="between"/>
        <c:majorUnit val="10000"/>
      </c:valAx>
      <c:valAx>
        <c:axId val="68660224"/>
        <c:scaling>
          <c:orientation val="minMax"/>
          <c:max val="100"/>
        </c:scaling>
        <c:axPos val="r"/>
        <c:numFmt formatCode="General" sourceLinked="1"/>
        <c:tickLblPos val="nextTo"/>
        <c:crossAx val="68551424"/>
        <c:crosses val="max"/>
        <c:crossBetween val="between"/>
        <c:majorUnit val="10"/>
      </c:valAx>
      <c:catAx>
        <c:axId val="68551424"/>
        <c:scaling>
          <c:orientation val="minMax"/>
        </c:scaling>
        <c:delete val="1"/>
        <c:axPos val="b"/>
        <c:tickLblPos val="none"/>
        <c:crossAx val="68660224"/>
        <c:crosses val="autoZero"/>
        <c:auto val="1"/>
        <c:lblAlgn val="ctr"/>
        <c:lblOffset val="100"/>
      </c:catAx>
    </c:plotArea>
    <c:legend>
      <c:legendPos val="r"/>
    </c:legend>
    <c:plotVisOnly val="1"/>
    <c:dispBlanksAs val="gap"/>
  </c:chart>
  <c:spPr>
    <a:solidFill>
      <a:schemeClr val="lt1"/>
    </a:solidFill>
    <a:ln w="57150" cap="flat" cmpd="sng" algn="ctr">
      <a:solidFill>
        <a:srgbClr val="FADA7A"/>
      </a:solidFill>
      <a:prstDash val="solid"/>
    </a:ln>
    <a:effectLst/>
  </c:spPr>
  <c:txPr>
    <a:bodyPr/>
    <a:lstStyle/>
    <a:p>
      <a:pPr>
        <a:defRPr>
          <a:solidFill>
            <a:schemeClr val="dk1"/>
          </a:solidFill>
          <a:latin typeface="+mn-lt"/>
          <a:ea typeface="+mn-ea"/>
          <a:cs typeface="+mn-cs"/>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Cocaine</a:t>
            </a:r>
            <a:r>
              <a:rPr lang="en-US" baseline="0" dirty="0"/>
              <a:t> Seizures vs. </a:t>
            </a:r>
            <a:r>
              <a:rPr lang="en-US" baseline="0" dirty="0" smtClean="0"/>
              <a:t>Homicides</a:t>
            </a:r>
            <a:endParaRPr lang="en-US" dirty="0"/>
          </a:p>
        </c:rich>
      </c:tx>
      <c:layout>
        <c:manualLayout>
          <c:xMode val="edge"/>
          <c:yMode val="edge"/>
          <c:x val="0.11239899315864205"/>
          <c:y val="2.7777777777777832E-2"/>
        </c:manualLayout>
      </c:layout>
    </c:title>
    <c:plotArea>
      <c:layout>
        <c:manualLayout>
          <c:layoutTarget val="inner"/>
          <c:xMode val="edge"/>
          <c:yMode val="edge"/>
          <c:x val="6.6851814981248509E-2"/>
          <c:y val="0.19480351414406533"/>
          <c:w val="0.87956883797675489"/>
          <c:h val="0.53548957421988963"/>
        </c:manualLayout>
      </c:layout>
      <c:scatterChart>
        <c:scatterStyle val="lineMarker"/>
        <c:ser>
          <c:idx val="0"/>
          <c:order val="0"/>
          <c:tx>
            <c:strRef>
              <c:f>'Ref Mode'!$H$7</c:f>
              <c:strCache>
                <c:ptCount val="1"/>
                <c:pt idx="0">
                  <c:v>dg cocaine seized</c:v>
                </c:pt>
              </c:strCache>
            </c:strRef>
          </c:tx>
          <c:xVal>
            <c:numRef>
              <c:f>'Ref Mode'!$E$25:$E$29</c:f>
              <c:numCache>
                <c:formatCode>General</c:formatCode>
                <c:ptCount val="5"/>
                <c:pt idx="0">
                  <c:v>2007</c:v>
                </c:pt>
                <c:pt idx="1">
                  <c:v>2008</c:v>
                </c:pt>
                <c:pt idx="2">
                  <c:v>2009</c:v>
                </c:pt>
                <c:pt idx="3">
                  <c:v>2010</c:v>
                </c:pt>
                <c:pt idx="4">
                  <c:v>2011</c:v>
                </c:pt>
              </c:numCache>
            </c:numRef>
          </c:xVal>
          <c:yVal>
            <c:numRef>
              <c:f>'Ref Mode'!$H$25:$H$29</c:f>
              <c:numCache>
                <c:formatCode>General</c:formatCode>
                <c:ptCount val="5"/>
                <c:pt idx="0">
                  <c:v>10.194606</c:v>
                </c:pt>
                <c:pt idx="1">
                  <c:v>25.208691999999989</c:v>
                </c:pt>
                <c:pt idx="2">
                  <c:v>41.552033000000002</c:v>
                </c:pt>
                <c:pt idx="3">
                  <c:v>51.696794000000011</c:v>
                </c:pt>
                <c:pt idx="4">
                  <c:v>66.93500000000131</c:v>
                </c:pt>
              </c:numCache>
            </c:numRef>
          </c:yVal>
        </c:ser>
        <c:ser>
          <c:idx val="1"/>
          <c:order val="1"/>
          <c:tx>
            <c:v>Homocide Rate (%)</c:v>
          </c:tx>
          <c:xVal>
            <c:numRef>
              <c:f>'Ref Mode'!$E$18:$E$29</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xVal>
          <c:yVal>
            <c:numRef>
              <c:f>'Ref Mode'!$I$18:$I$29</c:f>
              <c:numCache>
                <c:formatCode>General</c:formatCode>
                <c:ptCount val="12"/>
                <c:pt idx="0">
                  <c:v>49</c:v>
                </c:pt>
                <c:pt idx="1">
                  <c:v>53.4</c:v>
                </c:pt>
                <c:pt idx="2">
                  <c:v>54.2</c:v>
                </c:pt>
                <c:pt idx="3">
                  <c:v>32.4</c:v>
                </c:pt>
                <c:pt idx="4">
                  <c:v>30.7</c:v>
                </c:pt>
                <c:pt idx="5">
                  <c:v>33.6</c:v>
                </c:pt>
                <c:pt idx="6">
                  <c:v>41</c:v>
                </c:pt>
                <c:pt idx="7">
                  <c:v>43.3</c:v>
                </c:pt>
                <c:pt idx="8">
                  <c:v>58</c:v>
                </c:pt>
                <c:pt idx="9">
                  <c:v>66.8</c:v>
                </c:pt>
                <c:pt idx="10">
                  <c:v>77.5</c:v>
                </c:pt>
                <c:pt idx="11">
                  <c:v>86</c:v>
                </c:pt>
              </c:numCache>
            </c:numRef>
          </c:yVal>
        </c:ser>
        <c:axId val="68588288"/>
        <c:axId val="68590208"/>
      </c:scatterChart>
      <c:valAx>
        <c:axId val="68588288"/>
        <c:scaling>
          <c:orientation val="minMax"/>
          <c:max val="2011"/>
          <c:min val="2000"/>
        </c:scaling>
        <c:axPos val="b"/>
        <c:title>
          <c:tx>
            <c:rich>
              <a:bodyPr/>
              <a:lstStyle/>
              <a:p>
                <a:pPr>
                  <a:defRPr/>
                </a:pPr>
                <a:r>
                  <a:rPr lang="en-US"/>
                  <a:t>Time (yrs)</a:t>
                </a:r>
              </a:p>
            </c:rich>
          </c:tx>
        </c:title>
        <c:numFmt formatCode="General" sourceLinked="1"/>
        <c:tickLblPos val="nextTo"/>
        <c:crossAx val="68590208"/>
        <c:crosses val="autoZero"/>
        <c:crossBetween val="midCat"/>
        <c:majorUnit val="2"/>
      </c:valAx>
      <c:valAx>
        <c:axId val="68590208"/>
        <c:scaling>
          <c:orientation val="minMax"/>
        </c:scaling>
        <c:axPos val="l"/>
        <c:majorGridlines/>
        <c:numFmt formatCode="General" sourceLinked="1"/>
        <c:majorTickMark val="none"/>
        <c:tickLblPos val="nextTo"/>
        <c:crossAx val="68588288"/>
        <c:crosses val="autoZero"/>
        <c:crossBetween val="midCat"/>
      </c:valAx>
    </c:plotArea>
    <c:legend>
      <c:legendPos val="r"/>
      <c:layout>
        <c:manualLayout>
          <c:xMode val="edge"/>
          <c:yMode val="edge"/>
          <c:x val="0"/>
          <c:y val="0.85835447652376873"/>
          <c:w val="0.63383008476399472"/>
          <c:h val="0.11650845727617391"/>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Cocaine</a:t>
            </a:r>
            <a:r>
              <a:rPr lang="en-US" baseline="0" dirty="0"/>
              <a:t> Seizures vs. </a:t>
            </a:r>
            <a:r>
              <a:rPr lang="en-US" baseline="0" dirty="0" smtClean="0"/>
              <a:t>Homicides</a:t>
            </a:r>
            <a:endParaRPr lang="en-US" dirty="0"/>
          </a:p>
        </c:rich>
      </c:tx>
      <c:layout>
        <c:manualLayout>
          <c:xMode val="edge"/>
          <c:yMode val="edge"/>
          <c:x val="0.11239899315864205"/>
          <c:y val="2.7777777777777853E-2"/>
        </c:manualLayout>
      </c:layout>
    </c:title>
    <c:plotArea>
      <c:layout>
        <c:manualLayout>
          <c:layoutTarget val="inner"/>
          <c:xMode val="edge"/>
          <c:yMode val="edge"/>
          <c:x val="6.6851814981248509E-2"/>
          <c:y val="0.19480351414406533"/>
          <c:w val="0.87956883797675489"/>
          <c:h val="0.53548957421988963"/>
        </c:manualLayout>
      </c:layout>
      <c:scatterChart>
        <c:scatterStyle val="lineMarker"/>
        <c:ser>
          <c:idx val="0"/>
          <c:order val="0"/>
          <c:tx>
            <c:strRef>
              <c:f>'Ref Mode'!$H$7</c:f>
              <c:strCache>
                <c:ptCount val="1"/>
                <c:pt idx="0">
                  <c:v>dg cocaine seized</c:v>
                </c:pt>
              </c:strCache>
            </c:strRef>
          </c:tx>
          <c:xVal>
            <c:numRef>
              <c:f>'Ref Mode'!$E$25:$E$29</c:f>
              <c:numCache>
                <c:formatCode>General</c:formatCode>
                <c:ptCount val="5"/>
                <c:pt idx="0">
                  <c:v>2007</c:v>
                </c:pt>
                <c:pt idx="1">
                  <c:v>2008</c:v>
                </c:pt>
                <c:pt idx="2">
                  <c:v>2009</c:v>
                </c:pt>
                <c:pt idx="3">
                  <c:v>2010</c:v>
                </c:pt>
                <c:pt idx="4">
                  <c:v>2011</c:v>
                </c:pt>
              </c:numCache>
            </c:numRef>
          </c:xVal>
          <c:yVal>
            <c:numRef>
              <c:f>'Ref Mode'!$H$25:$H$29</c:f>
              <c:numCache>
                <c:formatCode>General</c:formatCode>
                <c:ptCount val="5"/>
                <c:pt idx="0">
                  <c:v>10.194606</c:v>
                </c:pt>
                <c:pt idx="1">
                  <c:v>25.208691999999989</c:v>
                </c:pt>
                <c:pt idx="2">
                  <c:v>41.552033000000002</c:v>
                </c:pt>
                <c:pt idx="3">
                  <c:v>51.696794000000011</c:v>
                </c:pt>
                <c:pt idx="4">
                  <c:v>66.93500000000131</c:v>
                </c:pt>
              </c:numCache>
            </c:numRef>
          </c:yVal>
        </c:ser>
        <c:ser>
          <c:idx val="1"/>
          <c:order val="1"/>
          <c:tx>
            <c:v>Homocide Rate (%)</c:v>
          </c:tx>
          <c:xVal>
            <c:numRef>
              <c:f>'Ref Mode'!$E$18:$E$29</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xVal>
          <c:yVal>
            <c:numRef>
              <c:f>'Ref Mode'!$I$18:$I$29</c:f>
              <c:numCache>
                <c:formatCode>General</c:formatCode>
                <c:ptCount val="12"/>
                <c:pt idx="0">
                  <c:v>49</c:v>
                </c:pt>
                <c:pt idx="1">
                  <c:v>53.4</c:v>
                </c:pt>
                <c:pt idx="2">
                  <c:v>54.2</c:v>
                </c:pt>
                <c:pt idx="3">
                  <c:v>32.4</c:v>
                </c:pt>
                <c:pt idx="4">
                  <c:v>30.7</c:v>
                </c:pt>
                <c:pt idx="5">
                  <c:v>33.6</c:v>
                </c:pt>
                <c:pt idx="6">
                  <c:v>41</c:v>
                </c:pt>
                <c:pt idx="7">
                  <c:v>43.3</c:v>
                </c:pt>
                <c:pt idx="8">
                  <c:v>58</c:v>
                </c:pt>
                <c:pt idx="9">
                  <c:v>66.8</c:v>
                </c:pt>
                <c:pt idx="10">
                  <c:v>77.5</c:v>
                </c:pt>
                <c:pt idx="11">
                  <c:v>86</c:v>
                </c:pt>
              </c:numCache>
            </c:numRef>
          </c:yVal>
        </c:ser>
        <c:axId val="80287616"/>
        <c:axId val="80326656"/>
      </c:scatterChart>
      <c:valAx>
        <c:axId val="80287616"/>
        <c:scaling>
          <c:orientation val="minMax"/>
          <c:max val="2011"/>
          <c:min val="2000"/>
        </c:scaling>
        <c:axPos val="b"/>
        <c:title>
          <c:tx>
            <c:rich>
              <a:bodyPr/>
              <a:lstStyle/>
              <a:p>
                <a:pPr>
                  <a:defRPr/>
                </a:pPr>
                <a:r>
                  <a:rPr lang="en-US"/>
                  <a:t>Time (yrs)</a:t>
                </a:r>
              </a:p>
            </c:rich>
          </c:tx>
        </c:title>
        <c:numFmt formatCode="General" sourceLinked="1"/>
        <c:tickLblPos val="nextTo"/>
        <c:crossAx val="80326656"/>
        <c:crosses val="autoZero"/>
        <c:crossBetween val="midCat"/>
        <c:majorUnit val="2"/>
      </c:valAx>
      <c:valAx>
        <c:axId val="80326656"/>
        <c:scaling>
          <c:orientation val="minMax"/>
        </c:scaling>
        <c:axPos val="l"/>
        <c:majorGridlines/>
        <c:numFmt formatCode="General" sourceLinked="1"/>
        <c:majorTickMark val="none"/>
        <c:tickLblPos val="nextTo"/>
        <c:crossAx val="80287616"/>
        <c:crosses val="autoZero"/>
        <c:crossBetween val="midCat"/>
      </c:valAx>
    </c:plotArea>
    <c:legend>
      <c:legendPos val="r"/>
      <c:layout>
        <c:manualLayout>
          <c:xMode val="edge"/>
          <c:yMode val="edge"/>
          <c:x val="0"/>
          <c:y val="0.85835447652376895"/>
          <c:w val="0.63383008476399472"/>
          <c:h val="0.11650845727617394"/>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0ADA5227-F348-47A2-BE9C-25F85A055907}" type="datetimeFigureOut">
              <a:rPr lang="en-US"/>
              <a:pPr>
                <a:defRPr/>
              </a:pPr>
              <a:t>4/4/2012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418ED8B7-D97B-4454-85EF-51B7649EEE9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51A314A-541F-4257-93C2-54ECB2A02214}" type="datetimeFigureOut">
              <a:rPr lang="en-US"/>
              <a:pPr>
                <a:defRPr/>
              </a:pPr>
              <a:t>4/4/2012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42EF8AC-BDC6-4FE9-BD20-2DEF0E4CE1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Emphasis on Honduras</a:t>
            </a:r>
          </a:p>
        </p:txBody>
      </p:sp>
      <p:sp>
        <p:nvSpPr>
          <p:cNvPr id="4" name="Slide Number Placeholder 3"/>
          <p:cNvSpPr>
            <a:spLocks noGrp="1"/>
          </p:cNvSpPr>
          <p:nvPr>
            <p:ph type="sldNum" sz="quarter" idx="5"/>
          </p:nvPr>
        </p:nvSpPr>
        <p:spPr/>
        <p:txBody>
          <a:bodyPr/>
          <a:lstStyle/>
          <a:p>
            <a:pPr>
              <a:defRPr/>
            </a:pPr>
            <a:fld id="{16FC6D22-9EB3-4AFB-969F-569D0B3988B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BA2CEAC-6C69-4851-B9CE-022D869339AA}"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04FE60C-D52A-4845-9082-B2FD5AB8995D}"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E8231C7-E083-4F3E-B647-47DC2C817794}"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A10091D-71EA-4EB0-B930-3120E00AE239}"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Homicide Rate – indicates stability</a:t>
            </a:r>
          </a:p>
          <a:p>
            <a:endParaRPr lang="en-US" smtClean="0"/>
          </a:p>
          <a:p>
            <a:r>
              <a:rPr lang="en-US" smtClean="0"/>
              <a:t>While we have listed here all of the indicators that the world bank possessed data for,  only the political and military indicators showed some worthwhile correlation to instability (homicide rates) and cocaine flow.  The other indicators had data that did not correlate with instability and cocaine flow – we are still looking into other data resources more economic, social, infrastructural, and informational indicators to understand more fully the nature of the society when dealing with the drug trafficking issue.</a:t>
            </a:r>
          </a:p>
          <a:p>
            <a:endParaRPr lang="en-US" smtClean="0"/>
          </a:p>
          <a:p>
            <a:r>
              <a:rPr lang="en-US" smtClean="0"/>
              <a:t>IN REFERENCE TO INCREASING COCAINE projected AND HOMICIDE RATES</a:t>
            </a:r>
          </a:p>
          <a:p>
            <a:r>
              <a:rPr lang="en-US" smtClean="0"/>
              <a:t>Military expenditure: increasing, but slowly</a:t>
            </a:r>
          </a:p>
          <a:p>
            <a:r>
              <a:rPr lang="en-US" smtClean="0"/>
              <a:t>Electricity Production: increasing, but slowly</a:t>
            </a:r>
          </a:p>
          <a:p>
            <a:r>
              <a:rPr lang="en-US" smtClean="0"/>
              <a:t>Health Expenditure: Increased sharply until 2009, took a small dip (coup?)</a:t>
            </a:r>
          </a:p>
          <a:p>
            <a:r>
              <a:rPr lang="en-US" smtClean="0"/>
              <a:t>GDP per Capita: remains relatively unchanged</a:t>
            </a:r>
          </a:p>
          <a:p>
            <a:r>
              <a:rPr lang="en-US" smtClean="0"/>
              <a:t>Children out of School: sporadic data, but lower rates since 2009</a:t>
            </a:r>
          </a:p>
          <a:p>
            <a:r>
              <a:rPr lang="en-US" smtClean="0"/>
              <a:t>Poverty Headcount (% of Pop.): steadily decreasing</a:t>
            </a:r>
          </a:p>
          <a:p>
            <a:r>
              <a:rPr lang="en-US" smtClean="0"/>
              <a:t>Life Expectancy: steadily increasing</a:t>
            </a:r>
          </a:p>
          <a:p>
            <a:r>
              <a:rPr lang="en-US" smtClean="0"/>
              <a:t>School enrollment, primary (% net): sporadic data, spike in 2009-2010, decrease in 2011</a:t>
            </a:r>
          </a:p>
          <a:p>
            <a:r>
              <a:rPr lang="en-US" smtClean="0"/>
              <a:t>Internet Users: sharp increase </a:t>
            </a:r>
          </a:p>
          <a:p>
            <a:r>
              <a:rPr lang="en-US" smtClean="0"/>
              <a:t>FDI, net (US$): sporadic data, but sharp increase from 2009 to 2010</a:t>
            </a:r>
          </a:p>
          <a:p>
            <a:endParaRPr lang="en-US" smtClean="0"/>
          </a:p>
        </p:txBody>
      </p:sp>
      <p:sp>
        <p:nvSpPr>
          <p:cNvPr id="4" name="Slide Number Placeholder 3"/>
          <p:cNvSpPr>
            <a:spLocks noGrp="1"/>
          </p:cNvSpPr>
          <p:nvPr>
            <p:ph type="sldNum" sz="quarter" idx="5"/>
          </p:nvPr>
        </p:nvSpPr>
        <p:spPr/>
        <p:txBody>
          <a:bodyPr/>
          <a:lstStyle/>
          <a:p>
            <a:pPr>
              <a:defRPr/>
            </a:pPr>
            <a:fld id="{9C894F97-2093-4FB2-9412-37DDF560D0DD}"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Source:  wikipedia; cnn article</a:t>
            </a:r>
          </a:p>
        </p:txBody>
      </p:sp>
      <p:sp>
        <p:nvSpPr>
          <p:cNvPr id="4" name="Slide Number Placeholder 3"/>
          <p:cNvSpPr>
            <a:spLocks noGrp="1"/>
          </p:cNvSpPr>
          <p:nvPr>
            <p:ph type="sldNum" sz="quarter" idx="5"/>
          </p:nvPr>
        </p:nvSpPr>
        <p:spPr/>
        <p:txBody>
          <a:bodyPr/>
          <a:lstStyle/>
          <a:p>
            <a:pPr>
              <a:defRPr/>
            </a:pPr>
            <a:fld id="{53CCD200-3276-4591-A534-599B5A07BFE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214D77-5377-412B-8475-5E941A974AF4}"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There’s the model, now here is how we formulate the model. </a:t>
            </a:r>
          </a:p>
          <a:p>
            <a:pPr defTabSz="930275" eaLnBrk="1" hangingPunct="1">
              <a:spcBef>
                <a:spcPct val="0"/>
              </a:spcBef>
            </a:pPr>
            <a:endParaRPr lang="en-US" smtClean="0"/>
          </a:p>
          <a:p>
            <a:pPr defTabSz="930275" eaLnBrk="1" hangingPunct="1">
              <a:spcBef>
                <a:spcPct val="0"/>
              </a:spcBef>
            </a:pPr>
            <a:r>
              <a:rPr lang="en-US" smtClean="0"/>
              <a:t>Drug trafficking can be modeled as a network flow model based on both previous research and analysis as well as case studies. Traffickers attempt to transport drugs from a source (i.e. Colombia) to a sink (i.e. United States), using various nodes within Honduras over certain routes, primarily along the coasts, to transport the drugs. “DTOs are businesses. Their objective is to limit costs and maximize profits. They do this by trying to minimize the number of participants, borders crossed, authorities they have to bribe. This explains why they have established forms of transport through Central America.” Dudley, 38.</a:t>
            </a:r>
          </a:p>
          <a:p>
            <a:pPr defTabSz="930275" eaLnBrk="1" hangingPunct="1">
              <a:spcBef>
                <a:spcPct val="0"/>
              </a:spcBef>
            </a:pPr>
            <a:endParaRPr lang="en-US" smtClean="0"/>
          </a:p>
          <a:p>
            <a:pPr defTabSz="930275"/>
            <a:endParaRPr lang="en-US" smtClean="0"/>
          </a:p>
        </p:txBody>
      </p:sp>
      <p:sp>
        <p:nvSpPr>
          <p:cNvPr id="4" name="Slide Number Placeholder 3"/>
          <p:cNvSpPr>
            <a:spLocks noGrp="1"/>
          </p:cNvSpPr>
          <p:nvPr>
            <p:ph type="sldNum" sz="quarter" idx="5"/>
          </p:nvPr>
        </p:nvSpPr>
        <p:spPr/>
        <p:txBody>
          <a:bodyPr/>
          <a:lstStyle/>
          <a:p>
            <a:pPr>
              <a:defRPr/>
            </a:pPr>
            <a:fld id="{7A4A4449-0F66-4438-A2E2-FE24345FB6EA}"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Homicide Rate – indicates stability</a:t>
            </a:r>
          </a:p>
          <a:p>
            <a:endParaRPr lang="en-US" smtClean="0"/>
          </a:p>
          <a:p>
            <a:r>
              <a:rPr lang="en-US" smtClean="0"/>
              <a:t>While we have listed here all of the indicators that the world bank possessed data for,  only the political and military indicators showed some worthwhile correlation to instability (homicide rates) and cocaine flow.  The other indicators had data that did not correlate with instability and cocaine flow – we are still looking into other data resources more economic, social, infrastructural, and informational indicators to understand more fully the nature of the society when dealing with the drug trafficking issue.</a:t>
            </a:r>
          </a:p>
          <a:p>
            <a:endParaRPr lang="en-US" smtClean="0"/>
          </a:p>
          <a:p>
            <a:r>
              <a:rPr lang="en-US" smtClean="0"/>
              <a:t>IN REFERENCE TO INCREASING COCAINE projected AND HOMICIDE RATES</a:t>
            </a:r>
          </a:p>
          <a:p>
            <a:r>
              <a:rPr lang="en-US" smtClean="0"/>
              <a:t>Military expenditure: increasing, but slowly</a:t>
            </a:r>
          </a:p>
          <a:p>
            <a:r>
              <a:rPr lang="en-US" smtClean="0"/>
              <a:t>Electricity Production: increasing, but slowly</a:t>
            </a:r>
          </a:p>
          <a:p>
            <a:r>
              <a:rPr lang="en-US" smtClean="0"/>
              <a:t>Health Expenditure: Increased sharply until 2009, took a small dip (coup?)</a:t>
            </a:r>
          </a:p>
          <a:p>
            <a:r>
              <a:rPr lang="en-US" smtClean="0"/>
              <a:t>GDP per Capita: remains relatively unchanged</a:t>
            </a:r>
          </a:p>
          <a:p>
            <a:r>
              <a:rPr lang="en-US" smtClean="0"/>
              <a:t>Children out of School: sporadic data, but lower rates since 2009</a:t>
            </a:r>
          </a:p>
          <a:p>
            <a:r>
              <a:rPr lang="en-US" smtClean="0"/>
              <a:t>Poverty Headcount (% of Pop.): steadily decreasing</a:t>
            </a:r>
          </a:p>
          <a:p>
            <a:r>
              <a:rPr lang="en-US" smtClean="0"/>
              <a:t>Life Expectancy: steadily increasing</a:t>
            </a:r>
          </a:p>
          <a:p>
            <a:r>
              <a:rPr lang="en-US" smtClean="0"/>
              <a:t>School enrollment, primary (% net): sporadic data, spike in 2009-2010, decrease in 2011</a:t>
            </a:r>
          </a:p>
          <a:p>
            <a:r>
              <a:rPr lang="en-US" smtClean="0"/>
              <a:t>Internet Users: sharp increase </a:t>
            </a:r>
          </a:p>
          <a:p>
            <a:r>
              <a:rPr lang="en-US" smtClean="0"/>
              <a:t>FDI, net (US$): sporadic data, but sharp increase from 2009 to 2010</a:t>
            </a:r>
          </a:p>
          <a:p>
            <a:endParaRPr lang="en-US" smtClean="0"/>
          </a:p>
        </p:txBody>
      </p:sp>
      <p:sp>
        <p:nvSpPr>
          <p:cNvPr id="4" name="Slide Number Placeholder 3"/>
          <p:cNvSpPr>
            <a:spLocks noGrp="1"/>
          </p:cNvSpPr>
          <p:nvPr>
            <p:ph type="sldNum" sz="quarter" idx="5"/>
          </p:nvPr>
        </p:nvSpPr>
        <p:spPr/>
        <p:txBody>
          <a:bodyPr/>
          <a:lstStyle/>
          <a:p>
            <a:pPr>
              <a:defRPr/>
            </a:pPr>
            <a:fld id="{D9CA69D1-7440-42F1-B4E7-6F706CF9C3B8}"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E1A145-E9D5-46FE-B024-7CBDE8F98688}"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E7E9F07-9B65-4AE8-9584-68279EC6C114}"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Endstate: </a:t>
            </a:r>
          </a:p>
          <a:p>
            <a:r>
              <a:rPr lang="en-US" smtClean="0"/>
              <a:t>What ifs: </a:t>
            </a:r>
          </a:p>
        </p:txBody>
      </p:sp>
      <p:sp>
        <p:nvSpPr>
          <p:cNvPr id="4" name="Slide Number Placeholder 3"/>
          <p:cNvSpPr>
            <a:spLocks noGrp="1"/>
          </p:cNvSpPr>
          <p:nvPr>
            <p:ph type="sldNum" sz="quarter" idx="5"/>
          </p:nvPr>
        </p:nvSpPr>
        <p:spPr/>
        <p:txBody>
          <a:bodyPr/>
          <a:lstStyle/>
          <a:p>
            <a:pPr>
              <a:defRPr/>
            </a:pPr>
            <a:fld id="{31FD5405-0C49-43A4-9924-9C0E87DE8752}"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89A0221-53F6-4770-B3CD-49E869BA0476}"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client is ERDC and our job is to assist their current, ongoing research dealing with illicit trafficking in Honduras.  We are looking to model the development of infrastructure and essential service improvements in order to identify key areas to input influence in hopes that it will slow illicit trafficking in Honduras. To create this model we first needed to develop a better understanding of the entire drug trafficking system which led to the work of last year’s cadet capstone group…</a:t>
            </a:r>
          </a:p>
          <a:p>
            <a:endParaRPr lang="en-US" dirty="0" smtClean="0"/>
          </a:p>
        </p:txBody>
      </p:sp>
      <p:sp>
        <p:nvSpPr>
          <p:cNvPr id="4" name="Slide Number Placeholder 3"/>
          <p:cNvSpPr>
            <a:spLocks noGrp="1"/>
          </p:cNvSpPr>
          <p:nvPr>
            <p:ph type="sldNum" sz="quarter" idx="5"/>
          </p:nvPr>
        </p:nvSpPr>
        <p:spPr/>
        <p:txBody>
          <a:bodyPr/>
          <a:lstStyle/>
          <a:p>
            <a:pPr>
              <a:defRPr/>
            </a:pPr>
            <a:fld id="{5A9C476B-7651-4BA2-859F-874A306E636F}"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700" dirty="0" smtClean="0"/>
              <a:t>What is a “</a:t>
            </a:r>
            <a:r>
              <a:rPr lang="en-US" sz="2700" dirty="0" err="1" smtClean="0"/>
              <a:t>Systemigram</a:t>
            </a:r>
            <a:r>
              <a:rPr lang="en-US" sz="2700" dirty="0" smtClean="0"/>
              <a:t>”?</a:t>
            </a:r>
          </a:p>
          <a:p>
            <a:pPr lvl="1"/>
            <a:r>
              <a:rPr lang="en-US" sz="2300" dirty="0" err="1" smtClean="0"/>
              <a:t>Systemigram</a:t>
            </a:r>
            <a:r>
              <a:rPr lang="en-US" sz="2300" dirty="0" smtClean="0"/>
              <a:t> was developed by Dr. James Boardman and Dr. Brian </a:t>
            </a:r>
            <a:r>
              <a:rPr lang="en-US" sz="2300" dirty="0" err="1" smtClean="0"/>
              <a:t>Sauser</a:t>
            </a:r>
            <a:r>
              <a:rPr lang="en-US" sz="2300" dirty="0" smtClean="0"/>
              <a:t>, derived from “system” and “diagram”</a:t>
            </a:r>
          </a:p>
          <a:p>
            <a:pPr lvl="1"/>
            <a:r>
              <a:rPr lang="en-US" sz="2300" dirty="0" smtClean="0"/>
              <a:t>Useful since it portrays the meaning in which the prose seeks to convey</a:t>
            </a:r>
          </a:p>
          <a:p>
            <a:pPr lvl="1"/>
            <a:r>
              <a:rPr lang="en-US" sz="2300" dirty="0" smtClean="0"/>
              <a:t>A tool to assist systems engineers in covering a topic without sacrificing detail required to accomplish clarity</a:t>
            </a:r>
          </a:p>
          <a:p>
            <a:pPr lvl="1"/>
            <a:r>
              <a:rPr lang="en-US" sz="2300" dirty="0" smtClean="0"/>
              <a:t>Comprised of nodes (nouns) and links (verbs)</a:t>
            </a:r>
          </a:p>
          <a:p>
            <a:pPr lvl="1"/>
            <a:r>
              <a:rPr lang="en-US" sz="2300" dirty="0" smtClean="0"/>
              <a:t>Read from top left to bottom right</a:t>
            </a:r>
          </a:p>
          <a:p>
            <a:pPr lvl="1"/>
            <a:r>
              <a:rPr lang="en-US" sz="2300" dirty="0" smtClean="0"/>
              <a:t>Model based off of mainstay thread</a:t>
            </a:r>
            <a:endParaRPr lang="en-US" dirty="0" smtClean="0"/>
          </a:p>
          <a:p>
            <a:r>
              <a:rPr lang="en-US" dirty="0" err="1" smtClean="0"/>
              <a:t>Systemigram</a:t>
            </a:r>
            <a:r>
              <a:rPr lang="en-US" dirty="0" smtClean="0"/>
              <a:t>:  A </a:t>
            </a:r>
            <a:r>
              <a:rPr lang="en-US" dirty="0" err="1" smtClean="0"/>
              <a:t>systemigram</a:t>
            </a:r>
            <a:r>
              <a:rPr lang="en-US" dirty="0" smtClean="0"/>
              <a:t> is a portrayal of a number of different “scenes of interaction” within a system and the scenes’ relationships to one another in the system.</a:t>
            </a:r>
          </a:p>
          <a:p>
            <a:r>
              <a:rPr lang="en-US" dirty="0" smtClean="0"/>
              <a:t>-Scenes Highlighted Last Year</a:t>
            </a:r>
          </a:p>
          <a:p>
            <a:r>
              <a:rPr lang="en-US" dirty="0" smtClean="0"/>
              <a:t>    	1. Illicit Trafficking Problem </a:t>
            </a:r>
          </a:p>
          <a:p>
            <a:r>
              <a:rPr lang="en-US" dirty="0" smtClean="0"/>
              <a:t>	2. Current Enemy Operation</a:t>
            </a:r>
          </a:p>
          <a:p>
            <a:r>
              <a:rPr lang="en-US" dirty="0" smtClean="0"/>
              <a:t>	3. International Aid</a:t>
            </a:r>
          </a:p>
          <a:p>
            <a:r>
              <a:rPr lang="en-US" dirty="0" smtClean="0"/>
              <a:t>	4. Traffickers Tactics</a:t>
            </a:r>
          </a:p>
          <a:p>
            <a:r>
              <a:rPr lang="en-US" dirty="0" smtClean="0"/>
              <a:t>	5. Local Support</a:t>
            </a:r>
          </a:p>
          <a:p>
            <a:r>
              <a:rPr lang="en-US" dirty="0" smtClean="0"/>
              <a:t>	6. Economy</a:t>
            </a:r>
          </a:p>
          <a:p>
            <a:r>
              <a:rPr lang="en-US" dirty="0" smtClean="0"/>
              <a:t>	7. Education</a:t>
            </a:r>
          </a:p>
          <a:p>
            <a:r>
              <a:rPr lang="en-US" dirty="0" smtClean="0"/>
              <a:t>-</a:t>
            </a:r>
            <a:r>
              <a:rPr lang="en-US" dirty="0" err="1" smtClean="0"/>
              <a:t>Systemigram</a:t>
            </a:r>
            <a:r>
              <a:rPr lang="en-US" dirty="0" smtClean="0"/>
              <a:t> Value:  Helps outline causal loops between many different aspects within Honduras and international society (i.e. commerce, government, environment). Highlights the complexity of our problem.</a:t>
            </a:r>
          </a:p>
          <a:p>
            <a:r>
              <a:rPr lang="en-US" dirty="0" smtClean="0"/>
              <a:t>-</a:t>
            </a:r>
            <a:r>
              <a:rPr lang="en-US" dirty="0" err="1" smtClean="0"/>
              <a:t>Systemigram</a:t>
            </a:r>
            <a:r>
              <a:rPr lang="en-US" dirty="0" smtClean="0"/>
              <a:t> Challenges: Quantifying relationships in empirical data and ensures that correlation between variables clearly means causation.</a:t>
            </a:r>
          </a:p>
        </p:txBody>
      </p:sp>
      <p:sp>
        <p:nvSpPr>
          <p:cNvPr id="4" name="Slide Number Placeholder 3"/>
          <p:cNvSpPr>
            <a:spLocks noGrp="1"/>
          </p:cNvSpPr>
          <p:nvPr>
            <p:ph type="sldNum" sz="quarter" idx="5"/>
          </p:nvPr>
        </p:nvSpPr>
        <p:spPr/>
        <p:txBody>
          <a:bodyPr/>
          <a:lstStyle/>
          <a:p>
            <a:pPr>
              <a:defRPr/>
            </a:pPr>
            <a:fld id="{A1BA2A96-29F7-4B4B-8A86-6CF5740286C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0AB1B32-0641-41C5-9215-F5B3509D9153}"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Spell</a:t>
            </a:r>
            <a:r>
              <a:rPr lang="en-US" baseline="0" dirty="0" smtClean="0"/>
              <a:t> out tools?  </a:t>
            </a:r>
            <a:endParaRPr lang="en-US" dirty="0"/>
          </a:p>
        </p:txBody>
      </p:sp>
      <p:sp>
        <p:nvSpPr>
          <p:cNvPr id="4" name="Slide Number Placeholder 3"/>
          <p:cNvSpPr>
            <a:spLocks noGrp="1"/>
          </p:cNvSpPr>
          <p:nvPr>
            <p:ph type="sldNum" sz="quarter" idx="10"/>
          </p:nvPr>
        </p:nvSpPr>
        <p:spPr/>
        <p:txBody>
          <a:bodyPr/>
          <a:lstStyle/>
          <a:p>
            <a:pPr>
              <a:defRPr/>
            </a:pPr>
            <a:fld id="{686AC247-5371-48DC-844C-FB8333158EC8}"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have looked at many more sources than you see here, however we have listed our integral research thus far.  All these resources we listed have been used either as an effort to familiarize ourselves with the system, specifically transportation vectors, and the </a:t>
            </a:r>
            <a:r>
              <a:rPr lang="en-US" dirty="0" err="1" smtClean="0"/>
              <a:t>systemigram</a:t>
            </a:r>
            <a:r>
              <a:rPr lang="en-US" dirty="0" smtClean="0"/>
              <a:t> or the creation of our preliminary network.  Our critical resources to date in regard to our network include the Consolidated Counterdrug Database, Woodrow Wilson International Center for Scholars and the UNODC.  They all offer specific data, to include locations of interdictions and amount of drug seized, that we can use to identify nodes and shipment routes.  Though more is needed, this hard data will also give us an opportunity to make assumptions as we go forward with the modeling process </a:t>
            </a:r>
          </a:p>
          <a:p>
            <a:endParaRPr lang="en-US" dirty="0" smtClean="0"/>
          </a:p>
        </p:txBody>
      </p:sp>
      <p:sp>
        <p:nvSpPr>
          <p:cNvPr id="4" name="Slide Number Placeholder 3"/>
          <p:cNvSpPr>
            <a:spLocks noGrp="1"/>
          </p:cNvSpPr>
          <p:nvPr>
            <p:ph type="sldNum" sz="quarter" idx="5"/>
          </p:nvPr>
        </p:nvSpPr>
        <p:spPr/>
        <p:txBody>
          <a:bodyPr/>
          <a:lstStyle/>
          <a:p>
            <a:pPr>
              <a:defRPr/>
            </a:pPr>
            <a:fld id="{DC9CB749-B2A7-4507-9F79-BFBED4763DA7}"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p:txBody>
          <a:bodyPr wrap="square" numCol="1" anchor="t" anchorCtr="0" compatLnSpc="1">
            <a:prstTxWarp prst="textNoShape">
              <a:avLst/>
            </a:prstTxWarp>
          </a:bodyPr>
          <a:lstStyle/>
          <a:p>
            <a:r>
              <a:rPr lang="en-US" sz="1200" dirty="0" smtClean="0"/>
              <a:t>Honduras has emerged as a cocaine transshipment point between Colombia and the United States</a:t>
            </a:r>
          </a:p>
          <a:p>
            <a:r>
              <a:rPr lang="en-US" sz="1200" dirty="0" smtClean="0"/>
              <a:t>Remote and poorly controlled areas, North Coast and Eastern Border, are natural safe havens for drug traffickers, providing them with isolated areas for trafficking operations</a:t>
            </a:r>
          </a:p>
          <a:p>
            <a:r>
              <a:rPr lang="en-US" sz="1200" dirty="0" smtClean="0"/>
              <a:t>Geographic location provides an ideal transshipment point for South American drug lords</a:t>
            </a:r>
          </a:p>
          <a:p>
            <a:pPr>
              <a:defRPr/>
            </a:pPr>
            <a:endParaRPr lang="en-US" dirty="0" smtClean="0"/>
          </a:p>
          <a:p>
            <a:pPr>
              <a:defRPr/>
            </a:pPr>
            <a:endParaRPr lang="en-US" dirty="0" smtClean="0"/>
          </a:p>
          <a:p>
            <a:pPr>
              <a:defRPr/>
            </a:pPr>
            <a:r>
              <a:rPr lang="en-US" dirty="0" smtClean="0"/>
              <a:t>The basic analytic structure of a network flow model consists of nodes, arcs and arc capacities. Drug trafficking can be modeled as a network flow model based on previous research and analysis. Traffickers attempt to transport drugs from a source (Colombia) to a sink (U.S.), using various nodes within Honduras over certain routes to transport the drugs.  </a:t>
            </a:r>
          </a:p>
          <a:p>
            <a:pPr>
              <a:defRPr/>
            </a:pPr>
            <a:r>
              <a:rPr lang="en-US" dirty="0" smtClean="0"/>
              <a:t>“DTOs are businesses. Their objective is to limit costs and maximize profits. They do this by trying to minimize the number of participants, borders crossed, authorities they have to bribe. This explains why they have established forms of transport through Central America.” –Dudley 38. </a:t>
            </a:r>
          </a:p>
          <a:p>
            <a:pPr>
              <a:defRPr/>
            </a:pPr>
            <a:endParaRPr lang="en-US" dirty="0" smtClean="0"/>
          </a:p>
          <a:p>
            <a:pPr>
              <a:defRPr/>
            </a:pPr>
            <a:r>
              <a:rPr lang="en-US" dirty="0" smtClean="0"/>
              <a:t>So, you can see that an increase or improvement in the PMESII-PT variables can cause an increase in cost for the drug traffickers. </a:t>
            </a:r>
          </a:p>
          <a:p>
            <a:pPr>
              <a:defRPr/>
            </a:pPr>
            <a:r>
              <a:rPr lang="en-US" dirty="0" smtClean="0"/>
              <a:t>Max-flow problems are a special case of minimum-cost network flow problems. </a:t>
            </a:r>
          </a:p>
          <a:p>
            <a:pPr>
              <a:defRPr/>
            </a:pPr>
            <a:endParaRPr lang="en-US" dirty="0" smtClean="0"/>
          </a:p>
          <a:p>
            <a:pPr>
              <a:defRPr/>
            </a:pPr>
            <a:r>
              <a:rPr lang="en-US" dirty="0" smtClean="0"/>
              <a:t>Many situations can be modeled by a network in which the arcs have a capacity limiting the amount of a resource/product shipped through the arc. In these cases, you want to transport the max. amount of flow from a start point (source) to an end point (sink). These are max flow problems. As problem solvers, we would like to analyze the effect of stopping the flow of drugs through Honduras, so we might look at a max-flow/min-cut problem, says that the max amount of flow from the source to the sink = minimum capacity, which when removed from the network, causes the flow from source to sink to be infeasible. </a:t>
            </a:r>
          </a:p>
          <a:p>
            <a:pPr>
              <a:defRPr/>
            </a:pPr>
            <a:endParaRPr lang="en-US" dirty="0" smtClean="0"/>
          </a:p>
          <a:p>
            <a:pPr>
              <a:defRPr/>
            </a:pPr>
            <a:r>
              <a:rPr lang="en-US" dirty="0" err="1" smtClean="0"/>
              <a:t>Minimax</a:t>
            </a:r>
            <a:r>
              <a:rPr lang="en-US" dirty="0" smtClean="0"/>
              <a:t> problems look at the problem in a similar way, they are a form of Linear Programming duality in which you want to minimize the max amount of flow of a product. While both are potentially useful, max flow/min cut gives us a better model as we look at interdicting at the local level.</a:t>
            </a:r>
          </a:p>
          <a:p>
            <a:pPr>
              <a:defRPr/>
            </a:pPr>
            <a:endParaRPr lang="en-US" dirty="0" smtClean="0"/>
          </a:p>
          <a:p>
            <a:pPr marL="273050" indent="-273050">
              <a:spcBef>
                <a:spcPts val="600"/>
              </a:spcBef>
              <a:buClr>
                <a:schemeClr val="accent1"/>
              </a:buClr>
              <a:buSzPct val="76000"/>
              <a:defRPr/>
            </a:pPr>
            <a:r>
              <a:rPr lang="en-US" b="1" dirty="0" smtClean="0"/>
              <a:t>Trafficking flows to main consumer markets  </a:t>
            </a:r>
            <a:r>
              <a:rPr lang="en-US" dirty="0" smtClean="0"/>
              <a:t>It is estimated that almost 380 </a:t>
            </a:r>
            <a:r>
              <a:rPr lang="en-US" dirty="0" err="1" smtClean="0"/>
              <a:t>mt</a:t>
            </a:r>
            <a:r>
              <a:rPr lang="en-US" dirty="0" smtClean="0"/>
              <a:t> or 45% of the total cocaine exports from the Andean region leave for North America, a region with a population of some 460 million people. The bulk of cocaine shipments are still by sea across the Pacific to Mexico and on to the United States. In addition, Central American countries have gained prominence in recent years as trans-shipment locations. The Caribbean, in contrast, has lost significance as a trans-shipment hub over the last decade. More recent data suggest that the downward trend did not continue in 2009 and some early indications for 2010 suggest that the importance of the Caribbean may have started to rise again. Seizures made in South American countries outside the Andean region, in Central America and the Caribbean in relation to shipments towards North America are estimated at slightly less than 100 </a:t>
            </a:r>
            <a:r>
              <a:rPr lang="en-US" dirty="0" err="1" smtClean="0"/>
              <a:t>mt</a:t>
            </a:r>
            <a:r>
              <a:rPr lang="en-US" dirty="0" smtClean="0"/>
              <a:t> (purity-adjusted). A further 100 </a:t>
            </a:r>
            <a:r>
              <a:rPr lang="en-US" dirty="0" err="1" smtClean="0"/>
              <a:t>mt</a:t>
            </a:r>
            <a:r>
              <a:rPr lang="en-US" dirty="0" smtClean="0"/>
              <a:t> of purity-adjusted cocaine seizures are made in North America. Thus, out of 380 </a:t>
            </a:r>
            <a:r>
              <a:rPr lang="en-US" dirty="0" err="1" smtClean="0"/>
              <a:t>mt</a:t>
            </a:r>
            <a:r>
              <a:rPr lang="en-US" dirty="0" smtClean="0"/>
              <a:t> exported to North America, only some 180 are available for consumption, of which the bulk (88%) is consumed in the United States.</a:t>
            </a:r>
            <a:endParaRPr lang="en-US" dirty="0" smtClean="0">
              <a:latin typeface="Arial" charset="0"/>
              <a:cs typeface="Arial" charset="0"/>
            </a:endParaRPr>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A82E6846-FCDF-4195-857C-32CB8095AEC6}"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78E4B7E-FA13-42BA-A7BC-07C1ACDC1325}"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DF775DE3-1F34-4FF3-B492-AA76D7334895}" type="datetime1">
              <a:rPr lang="en-US"/>
              <a:pPr>
                <a:defRPr/>
              </a:pPr>
              <a:t>4/4/2012</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567ECC25-DF92-41B3-B428-76DF3B7F37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684008E-6D04-4515-81B0-28741D23767C}" type="datetime1">
              <a:rPr lang="en-US"/>
              <a:pPr>
                <a:defRPr/>
              </a:pPr>
              <a:t>4/4/2012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975B09F-524F-4DD5-B6CB-A0070E66DF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CA139E-8C3C-4CED-AA70-68C8B212A23B}" type="datetime1">
              <a:rPr lang="en-US"/>
              <a:pPr>
                <a:defRPr/>
              </a:pPr>
              <a:t>4/4/2012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857E83-8906-420E-95A2-946CD12640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DB792E-41A3-460B-9B02-1665ECE69757}" type="datetime1">
              <a:rPr lang="en-US"/>
              <a:pPr>
                <a:defRPr/>
              </a:pPr>
              <a:t>4/4/2012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84C4C3-338A-4BD0-A534-FC6EB3EF45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5BBC5DF4-0D6E-416F-84F3-006A53A0B02A}" type="datetime1">
              <a:rPr lang="en-US"/>
              <a:pPr>
                <a:defRPr/>
              </a:pPr>
              <a:t>4/4/2012</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E2D28342-2AEC-421B-87A6-924E4B246B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11AC8BB-25F3-4027-BBCD-246544F4EE6D}" type="datetime1">
              <a:rPr lang="en-US"/>
              <a:pPr>
                <a:defRPr/>
              </a:pPr>
              <a:t>4/4/2012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67BC175-5214-46F8-B2A4-8719CCADB4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F7055D9-9161-4A39-BDED-AAD1F10293E6}" type="datetime1">
              <a:rPr lang="en-US"/>
              <a:pPr>
                <a:defRPr/>
              </a:pPr>
              <a:t>4/4/2012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2FF54C6-7121-4018-986F-50C8AF8807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EE699FC-2285-4F62-8C69-951DCD9CB8C9}" type="datetime1">
              <a:rPr lang="en-US"/>
              <a:pPr>
                <a:defRPr/>
              </a:pPr>
              <a:t>4/4/2012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5835459-3FC1-46A2-AAAC-E28E949FA9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8ABC3906-9EFF-4BB6-9027-DFFBBC32F642}" type="datetime1">
              <a:rPr lang="en-US"/>
              <a:pPr>
                <a:defRPr/>
              </a:pPr>
              <a:t>4/4/2012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46734F01-85CE-4DAA-8C68-E2B83329E9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F73831EB-241C-41E0-B48F-1C44705CEE1A}" type="datetime1">
              <a:rPr lang="en-US"/>
              <a:pPr>
                <a:defRPr/>
              </a:pPr>
              <a:t>4/4/2012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23B8823-67AA-40DC-81D2-3AFECE04B1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959EDC0-0864-4959-BCF7-44731800DA1F}" type="datetime1">
              <a:rPr lang="en-US"/>
              <a:pPr>
                <a:defRPr/>
              </a:pPr>
              <a:t>4/4/2012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6A116E9-3FB7-43AC-9FF1-E5EDCA80B2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A494E12-8F04-4245-A7A1-65E76B8D3510}" type="datetime1">
              <a:rPr lang="en-US"/>
              <a:pPr>
                <a:defRPr/>
              </a:pPr>
              <a:t>4/4/2012</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E4F4272B-DB91-4D5E-B6BA-12167DAB6810}"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439" r:id="rId1"/>
    <p:sldLayoutId id="2147484435" r:id="rId2"/>
    <p:sldLayoutId id="2147484440" r:id="rId3"/>
    <p:sldLayoutId id="2147484436" r:id="rId4"/>
    <p:sldLayoutId id="2147484437" r:id="rId5"/>
    <p:sldLayoutId id="2147484441" r:id="rId6"/>
    <p:sldLayoutId id="2147484442" r:id="rId7"/>
    <p:sldLayoutId id="2147484443" r:id="rId8"/>
    <p:sldLayoutId id="2147484444" r:id="rId9"/>
    <p:sldLayoutId id="2147484438" r:id="rId10"/>
    <p:sldLayoutId id="2147484445"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usma.edu/"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l="20000" t="16406" r="5624" b="14063"/>
          <a:stretch>
            <a:fillRect/>
          </a:stretch>
        </p:blipFill>
        <p:spPr bwMode="auto">
          <a:xfrm>
            <a:off x="0" y="0"/>
            <a:ext cx="9144000" cy="6858000"/>
          </a:xfrm>
          <a:prstGeom prst="rect">
            <a:avLst/>
          </a:prstGeom>
          <a:noFill/>
          <a:ln w="76200">
            <a:solidFill>
              <a:schemeClr val="accent4"/>
            </a:solidFill>
            <a:miter lim="800000"/>
            <a:headEnd/>
            <a:tailEnd/>
          </a:ln>
        </p:spPr>
      </p:pic>
      <p:sp>
        <p:nvSpPr>
          <p:cNvPr id="9219" name="Title 1"/>
          <p:cNvSpPr>
            <a:spLocks noGrp="1"/>
          </p:cNvSpPr>
          <p:nvPr>
            <p:ph type="ctrTitle"/>
          </p:nvPr>
        </p:nvSpPr>
        <p:spPr>
          <a:xfrm>
            <a:off x="1295400" y="3810000"/>
            <a:ext cx="6858000" cy="990600"/>
          </a:xfrm>
          <a:solidFill>
            <a:schemeClr val="accent4"/>
          </a:solidFill>
          <a:ln>
            <a:solidFill>
              <a:schemeClr val="tx1"/>
            </a:solidFill>
          </a:ln>
        </p:spPr>
        <p:txBody>
          <a:bodyPr/>
          <a:lstStyle/>
          <a:p>
            <a:pPr eaLnBrk="1" hangingPunct="1">
              <a:defRPr/>
            </a:pPr>
            <a:r>
              <a:rPr lang="en-US" b="1" dirty="0" smtClean="0"/>
              <a:t>Illicit Trafficking in </a:t>
            </a:r>
            <a:br>
              <a:rPr lang="en-US" b="1" dirty="0" smtClean="0"/>
            </a:br>
            <a:r>
              <a:rPr lang="en-US" b="1" dirty="0" smtClean="0"/>
              <a:t>Central America: Honduras</a:t>
            </a:r>
          </a:p>
        </p:txBody>
      </p:sp>
      <p:sp>
        <p:nvSpPr>
          <p:cNvPr id="3" name="Subtitle 2"/>
          <p:cNvSpPr>
            <a:spLocks noGrp="1"/>
          </p:cNvSpPr>
          <p:nvPr>
            <p:ph type="subTitle" idx="1"/>
          </p:nvPr>
        </p:nvSpPr>
        <p:spPr>
          <a:xfrm>
            <a:off x="1295400" y="4953000"/>
            <a:ext cx="6858000" cy="533400"/>
          </a:xfrm>
          <a:solidFill>
            <a:schemeClr val="accent4"/>
          </a:solidFill>
          <a:ln>
            <a:solidFill>
              <a:schemeClr val="tx1"/>
            </a:solidFill>
          </a:ln>
        </p:spPr>
        <p:txBody>
          <a:bodyPr>
            <a:normAutofit/>
          </a:bodyPr>
          <a:lstStyle/>
          <a:p>
            <a:pPr eaLnBrk="1" fontAlgn="auto" hangingPunct="1">
              <a:spcAft>
                <a:spcPts val="0"/>
              </a:spcAft>
              <a:buFont typeface="Wingdings 3"/>
              <a:buNone/>
              <a:defRPr/>
            </a:pPr>
            <a:r>
              <a:rPr lang="en-US" smtClean="0">
                <a:solidFill>
                  <a:schemeClr val="tx1"/>
                </a:solidFill>
              </a:rPr>
              <a:t>Cornwallis XVII</a:t>
            </a:r>
            <a:r>
              <a:rPr lang="en-US" dirty="0" smtClean="0">
                <a:solidFill>
                  <a:schemeClr val="tx1"/>
                </a:solidFill>
              </a:rPr>
              <a:t>, 2 April 2012</a:t>
            </a:r>
            <a:endParaRPr lang="en-US" dirty="0">
              <a:solidFill>
                <a:schemeClr val="tx1"/>
              </a:solidFill>
            </a:endParaRPr>
          </a:p>
        </p:txBody>
      </p:sp>
      <p:sp>
        <p:nvSpPr>
          <p:cNvPr id="5" name="Slide Number Placeholder 4"/>
          <p:cNvSpPr>
            <a:spLocks noGrp="1"/>
          </p:cNvSpPr>
          <p:nvPr>
            <p:ph type="sldNum" sz="quarter" idx="12"/>
          </p:nvPr>
        </p:nvSpPr>
        <p:spPr>
          <a:xfrm>
            <a:off x="685800" y="6324600"/>
            <a:ext cx="1219200" cy="366713"/>
          </a:xfrm>
        </p:spPr>
        <p:txBody>
          <a:bodyPr/>
          <a:lstStyle/>
          <a:p>
            <a:pPr>
              <a:defRPr/>
            </a:pPr>
            <a:fld id="{87284513-3545-4CCC-9DCA-42CF6CF67C92}" type="slidenum">
              <a:rPr lang="en-US" smtClean="0"/>
              <a:pPr>
                <a:defRPr/>
              </a:pPr>
              <a:t>1</a:t>
            </a:fld>
            <a:endParaRPr lang="en-US" dirty="0"/>
          </a:p>
        </p:txBody>
      </p:sp>
      <p:sp>
        <p:nvSpPr>
          <p:cNvPr id="9222" name="TextBox 6"/>
          <p:cNvSpPr txBox="1">
            <a:spLocks noChangeArrowheads="1"/>
          </p:cNvSpPr>
          <p:nvPr/>
        </p:nvSpPr>
        <p:spPr bwMode="auto">
          <a:xfrm>
            <a:off x="6705600" y="5791200"/>
            <a:ext cx="1143000" cy="369888"/>
          </a:xfrm>
          <a:prstGeom prst="rect">
            <a:avLst/>
          </a:prstGeom>
          <a:noFill/>
          <a:ln w="9525">
            <a:noFill/>
            <a:miter lim="800000"/>
            <a:headEnd/>
            <a:tailEnd/>
          </a:ln>
        </p:spPr>
        <p:txBody>
          <a:bodyPr>
            <a:spAutoFit/>
          </a:bodyPr>
          <a:lstStyle/>
          <a:p>
            <a:r>
              <a:rPr lang="en-US"/>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AF3F4B-738B-4947-94AA-F7A5543FD433}" type="slidenum">
              <a:rPr lang="en-US" smtClean="0"/>
              <a:pPr>
                <a:defRPr/>
              </a:pPr>
              <a:t>10</a:t>
            </a:fld>
            <a:endParaRPr lang="en-US"/>
          </a:p>
        </p:txBody>
      </p:sp>
      <p:pic>
        <p:nvPicPr>
          <p:cNvPr id="17411"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6" name="Title 1"/>
          <p:cNvSpPr>
            <a:spLocks noGrp="1"/>
          </p:cNvSpPr>
          <p:nvPr>
            <p:ph type="title"/>
          </p:nvPr>
        </p:nvSpPr>
        <p:spPr>
          <a:xfrm>
            <a:off x="1031875" y="111125"/>
            <a:ext cx="6619875" cy="990600"/>
          </a:xfrm>
        </p:spPr>
        <p:txBody>
          <a:bodyPr>
            <a:normAutofit fontScale="90000"/>
          </a:bodyPr>
          <a:lstStyle/>
          <a:p>
            <a:pPr algn="ctr" eaLnBrk="1" hangingPunct="1">
              <a:defRPr/>
            </a:pPr>
            <a:r>
              <a:rPr lang="en-US" sz="4000" b="1" dirty="0" smtClean="0">
                <a:solidFill>
                  <a:schemeClr val="accent4"/>
                </a:solidFill>
              </a:rPr>
              <a:t>Key </a:t>
            </a:r>
            <a:r>
              <a:rPr lang="en-US" sz="3600" b="1" dirty="0" smtClean="0">
                <a:solidFill>
                  <a:schemeClr val="accent4"/>
                </a:solidFill>
              </a:rPr>
              <a:t>Resources and Data Sources</a:t>
            </a:r>
            <a:endParaRPr lang="en-US" sz="4000" b="1" dirty="0" smtClean="0">
              <a:solidFill>
                <a:schemeClr val="accent4"/>
              </a:solidFill>
            </a:endParaRPr>
          </a:p>
        </p:txBody>
      </p:sp>
      <p:sp>
        <p:nvSpPr>
          <p:cNvPr id="7" name="Content Placeholder 2"/>
          <p:cNvSpPr>
            <a:spLocks noGrp="1"/>
          </p:cNvSpPr>
          <p:nvPr>
            <p:ph sz="quarter" idx="1"/>
          </p:nvPr>
        </p:nvSpPr>
        <p:spPr>
          <a:xfrm>
            <a:off x="533400" y="1295400"/>
            <a:ext cx="8229600" cy="5105400"/>
          </a:xfrm>
        </p:spPr>
        <p:txBody>
          <a:bodyPr rtlCol="0">
            <a:normAutofit fontScale="92500"/>
          </a:bodyPr>
          <a:lstStyle/>
          <a:p>
            <a:pPr marL="274320" indent="-274320" eaLnBrk="1" fontAlgn="auto" hangingPunct="1">
              <a:spcAft>
                <a:spcPts val="0"/>
              </a:spcAft>
              <a:defRPr/>
            </a:pPr>
            <a:r>
              <a:rPr lang="en-US" sz="2200" dirty="0" smtClean="0"/>
              <a:t>Current Primary Resources</a:t>
            </a:r>
          </a:p>
          <a:p>
            <a:pPr marL="548640" lvl="1" indent="-274320" eaLnBrk="1" fontAlgn="auto" hangingPunct="1">
              <a:spcAft>
                <a:spcPts val="0"/>
              </a:spcAft>
              <a:defRPr/>
            </a:pPr>
            <a:r>
              <a:rPr lang="en-US" sz="2200" dirty="0" smtClean="0">
                <a:solidFill>
                  <a:schemeClr val="tx1"/>
                </a:solidFill>
              </a:rPr>
              <a:t>Cocaine Movement Trends Update End of Year 2010 – Office of National Drug Control Policy</a:t>
            </a:r>
          </a:p>
          <a:p>
            <a:pPr marL="823277" lvl="2" indent="-274320" eaLnBrk="1" fontAlgn="auto" hangingPunct="1">
              <a:spcAft>
                <a:spcPts val="0"/>
              </a:spcAft>
              <a:defRPr/>
            </a:pPr>
            <a:r>
              <a:rPr lang="en-US" sz="2200" dirty="0" smtClean="0">
                <a:solidFill>
                  <a:schemeClr val="tx1"/>
                </a:solidFill>
              </a:rPr>
              <a:t>Provided analysis of the total cocaine flow through Central America</a:t>
            </a:r>
          </a:p>
          <a:p>
            <a:pPr marL="548640" lvl="1" indent="-274320" eaLnBrk="1" fontAlgn="auto" hangingPunct="1">
              <a:spcAft>
                <a:spcPts val="0"/>
              </a:spcAft>
              <a:defRPr/>
            </a:pPr>
            <a:r>
              <a:rPr lang="en-US" sz="2200" dirty="0" smtClean="0">
                <a:solidFill>
                  <a:schemeClr val="tx1"/>
                </a:solidFill>
              </a:rPr>
              <a:t>Cocaine Movement Trends Update Jan – Mar 2011 – </a:t>
            </a:r>
            <a:r>
              <a:rPr lang="en-US" sz="2200" b="1" i="1" dirty="0" smtClean="0">
                <a:solidFill>
                  <a:schemeClr val="accent4">
                    <a:lumMod val="50000"/>
                  </a:schemeClr>
                </a:solidFill>
              </a:rPr>
              <a:t>Consolidated Counterdrug Database</a:t>
            </a:r>
          </a:p>
          <a:p>
            <a:pPr marL="823277" lvl="2" indent="-274320" eaLnBrk="1" fontAlgn="auto" hangingPunct="1">
              <a:spcAft>
                <a:spcPts val="0"/>
              </a:spcAft>
              <a:defRPr/>
            </a:pPr>
            <a:r>
              <a:rPr lang="en-US" sz="2200" dirty="0" smtClean="0"/>
              <a:t>Provided data points for analysis in our Network Flow Analysis</a:t>
            </a:r>
          </a:p>
          <a:p>
            <a:pPr marL="548640" lvl="1" indent="-274320" eaLnBrk="1" fontAlgn="auto" hangingPunct="1">
              <a:spcAft>
                <a:spcPts val="0"/>
              </a:spcAft>
              <a:defRPr/>
            </a:pPr>
            <a:r>
              <a:rPr lang="en-US" sz="2200" dirty="0" smtClean="0">
                <a:solidFill>
                  <a:schemeClr val="tx1"/>
                </a:solidFill>
              </a:rPr>
              <a:t>Woodrow Wilson International Center for Scholars, September 2011</a:t>
            </a:r>
          </a:p>
          <a:p>
            <a:pPr marL="823277" lvl="2" indent="-274320" eaLnBrk="1" fontAlgn="auto" hangingPunct="1">
              <a:spcAft>
                <a:spcPts val="0"/>
              </a:spcAft>
              <a:defRPr/>
            </a:pPr>
            <a:r>
              <a:rPr lang="en-US" sz="2200" dirty="0" smtClean="0"/>
              <a:t>Provided general information and tactics, techniques, and procedures on illicit trafficking through Honduras and Central America</a:t>
            </a:r>
            <a:endParaRPr lang="en-US" sz="2200" dirty="0" smtClean="0">
              <a:solidFill>
                <a:schemeClr val="tx1"/>
              </a:solidFill>
            </a:endParaRPr>
          </a:p>
          <a:p>
            <a:pPr marL="548640" lvl="1" indent="-274320" eaLnBrk="1" fontAlgn="auto" hangingPunct="1">
              <a:spcAft>
                <a:spcPts val="0"/>
              </a:spcAft>
              <a:defRPr/>
            </a:pPr>
            <a:r>
              <a:rPr lang="en-US" sz="2200" dirty="0" smtClean="0">
                <a:solidFill>
                  <a:schemeClr val="tx1"/>
                </a:solidFill>
              </a:rPr>
              <a:t>United Nations Office on Drugs and Crime – Bi-Annual Seizure Reports</a:t>
            </a:r>
          </a:p>
          <a:p>
            <a:pPr lvl="1"/>
            <a:r>
              <a:rPr lang="en-US" sz="2200" dirty="0" smtClean="0">
                <a:solidFill>
                  <a:schemeClr val="tx1"/>
                </a:solidFill>
              </a:rPr>
              <a:t>World Bank Data</a:t>
            </a:r>
          </a:p>
          <a:p>
            <a:pPr marL="823277" lvl="2" indent="-274320" eaLnBrk="1" fontAlgn="auto" hangingPunct="1">
              <a:spcAft>
                <a:spcPts val="0"/>
              </a:spcAft>
              <a:buFont typeface="Arial" pitchFamily="34" charset="0"/>
              <a:buChar char="•"/>
              <a:defRPr/>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1066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4A90AAF-CB0E-4F8D-926A-8A378F5F4830}" type="slidenum">
              <a:rPr lang="en-US" smtClean="0"/>
              <a:pPr>
                <a:defRPr/>
              </a:pPr>
              <a:t>11</a:t>
            </a:fld>
            <a:endParaRPr lang="en-US" dirty="0"/>
          </a:p>
        </p:txBody>
      </p:sp>
      <p:sp>
        <p:nvSpPr>
          <p:cNvPr id="30724" name="Content Placeholder 6"/>
          <p:cNvSpPr>
            <a:spLocks noGrp="1"/>
          </p:cNvSpPr>
          <p:nvPr>
            <p:ph sz="quarter" idx="1"/>
          </p:nvPr>
        </p:nvSpPr>
        <p:spPr>
          <a:xfrm>
            <a:off x="4572000" y="1219200"/>
            <a:ext cx="4419600" cy="4953000"/>
          </a:xfrm>
        </p:spPr>
        <p:txBody>
          <a:bodyPr/>
          <a:lstStyle/>
          <a:p>
            <a:r>
              <a:rPr lang="en-US" sz="1800" dirty="0" smtClean="0">
                <a:latin typeface="Arial" charset="0"/>
                <a:cs typeface="Arial" charset="0"/>
              </a:rPr>
              <a:t>In 2009, an estimated 380 metric tons of cocaine was shipped from South America (</a:t>
            </a:r>
            <a:r>
              <a:rPr lang="en-US" sz="1800" i="1" dirty="0" smtClean="0">
                <a:solidFill>
                  <a:srgbClr val="0000FF"/>
                </a:solidFill>
                <a:latin typeface="Arial" charset="0"/>
                <a:cs typeface="Arial" charset="0"/>
              </a:rPr>
              <a:t>source</a:t>
            </a:r>
            <a:r>
              <a:rPr lang="en-US" sz="1800" dirty="0" smtClean="0">
                <a:latin typeface="Arial" charset="0"/>
                <a:cs typeface="Arial" charset="0"/>
              </a:rPr>
              <a:t>) to North America (</a:t>
            </a:r>
            <a:r>
              <a:rPr lang="en-US" sz="1800" i="1" dirty="0" smtClean="0">
                <a:solidFill>
                  <a:srgbClr val="0000FF"/>
                </a:solidFill>
                <a:latin typeface="Arial" charset="0"/>
                <a:cs typeface="Arial" charset="0"/>
              </a:rPr>
              <a:t>sink</a:t>
            </a:r>
            <a:r>
              <a:rPr lang="en-US" sz="1800" dirty="0" smtClean="0">
                <a:latin typeface="Arial" charset="0"/>
                <a:cs typeface="Arial" charset="0"/>
              </a:rPr>
              <a:t>).</a:t>
            </a:r>
          </a:p>
          <a:p>
            <a:r>
              <a:rPr lang="en-US" sz="1800" dirty="0" smtClean="0">
                <a:latin typeface="Arial" charset="0"/>
                <a:cs typeface="Arial" charset="0"/>
              </a:rPr>
              <a:t>DTOs ship cocaine as </a:t>
            </a:r>
            <a:r>
              <a:rPr lang="en-US" sz="1800" i="1" dirty="0" smtClean="0">
                <a:solidFill>
                  <a:srgbClr val="0000FF"/>
                </a:solidFill>
                <a:latin typeface="Arial" charset="0"/>
                <a:cs typeface="Arial" charset="0"/>
              </a:rPr>
              <a:t>a commodity flowing through a network of nodes and arcs</a:t>
            </a:r>
            <a:r>
              <a:rPr lang="en-US" sz="1800" dirty="0" smtClean="0">
                <a:latin typeface="Arial" charset="0"/>
                <a:cs typeface="Arial" charset="0"/>
              </a:rPr>
              <a:t>.   </a:t>
            </a:r>
          </a:p>
          <a:p>
            <a:r>
              <a:rPr lang="en-US" sz="1800" dirty="0" smtClean="0">
                <a:latin typeface="Arial" charset="0"/>
                <a:cs typeface="Arial" charset="0"/>
              </a:rPr>
              <a:t>DTOs ship to </a:t>
            </a:r>
            <a:r>
              <a:rPr lang="en-US" sz="1800" i="1" dirty="0" smtClean="0">
                <a:solidFill>
                  <a:srgbClr val="0000FF"/>
                </a:solidFill>
                <a:latin typeface="Arial" charset="0"/>
                <a:cs typeface="Arial" charset="0"/>
              </a:rPr>
              <a:t>minimize cost.</a:t>
            </a:r>
          </a:p>
          <a:p>
            <a:r>
              <a:rPr lang="en-US" sz="1800" dirty="0" smtClean="0">
                <a:latin typeface="Arial" charset="0"/>
                <a:cs typeface="Arial" charset="0"/>
              </a:rPr>
              <a:t>In the 1980s and 90s, Caribbean routes were preferred until improved airspace and maritime monitoring and intelligence sharing made arc costs prohibitive.</a:t>
            </a:r>
          </a:p>
          <a:p>
            <a:r>
              <a:rPr lang="en-US" sz="1800" dirty="0" smtClean="0">
                <a:latin typeface="Arial" charset="0"/>
                <a:cs typeface="Arial" charset="0"/>
              </a:rPr>
              <a:t>In the past decade, Central America has become the preferred </a:t>
            </a:r>
            <a:r>
              <a:rPr lang="en-US" sz="1800" i="1" dirty="0" smtClean="0">
                <a:solidFill>
                  <a:srgbClr val="0000FF"/>
                </a:solidFill>
                <a:latin typeface="Arial" charset="0"/>
                <a:cs typeface="Arial" charset="0"/>
              </a:rPr>
              <a:t>transshipment</a:t>
            </a:r>
            <a:r>
              <a:rPr lang="en-US" sz="1800" dirty="0" smtClean="0">
                <a:latin typeface="Arial" charset="0"/>
                <a:cs typeface="Arial" charset="0"/>
              </a:rPr>
              <a:t>  for cocaine moving North.   </a:t>
            </a:r>
          </a:p>
          <a:p>
            <a:pPr>
              <a:buFont typeface="Wingdings 3" pitchFamily="18" charset="2"/>
              <a:buNone/>
            </a:pPr>
            <a:endParaRPr lang="en-US" sz="1800" dirty="0" smtClean="0">
              <a:latin typeface="Arial" charset="0"/>
              <a:cs typeface="Arial" charset="0"/>
            </a:endParaRPr>
          </a:p>
          <a:p>
            <a:pPr lvl="1"/>
            <a:endParaRPr lang="en-US" sz="1500" dirty="0" smtClean="0">
              <a:latin typeface="Arial" charset="0"/>
              <a:cs typeface="Arial" charset="0"/>
            </a:endParaRPr>
          </a:p>
        </p:txBody>
      </p:sp>
      <p:sp>
        <p:nvSpPr>
          <p:cNvPr id="12" name="TextBox 11"/>
          <p:cNvSpPr txBox="1"/>
          <p:nvPr/>
        </p:nvSpPr>
        <p:spPr>
          <a:xfrm>
            <a:off x="457200" y="3090863"/>
            <a:ext cx="3810000" cy="338137"/>
          </a:xfrm>
          <a:prstGeom prst="rect">
            <a:avLst/>
          </a:prstGeom>
          <a:solidFill>
            <a:schemeClr val="accent4"/>
          </a:solidFill>
          <a:ln w="28575">
            <a:solidFill>
              <a:schemeClr val="tx1"/>
            </a:solidFill>
          </a:ln>
        </p:spPr>
        <p:txBody>
          <a:bodyPr>
            <a:spAutoFit/>
          </a:bodyPr>
          <a:lstStyle/>
          <a:p>
            <a:pPr algn="ctr">
              <a:defRPr/>
            </a:pPr>
            <a:r>
              <a:rPr lang="en-US" sz="1600" dirty="0"/>
              <a:t>Trafficking Corridors to North America</a:t>
            </a:r>
            <a:endParaRPr lang="en-US" sz="1200" dirty="0"/>
          </a:p>
        </p:txBody>
      </p:sp>
      <p:pic>
        <p:nvPicPr>
          <p:cNvPr id="30726" name="Picture 20" descr="Corridors.png"/>
          <p:cNvPicPr>
            <a:picLocks noChangeAspect="1"/>
          </p:cNvPicPr>
          <p:nvPr/>
        </p:nvPicPr>
        <p:blipFill>
          <a:blip r:embed="rId4" cstate="print"/>
          <a:srcRect/>
          <a:stretch>
            <a:fillRect/>
          </a:stretch>
        </p:blipFill>
        <p:spPr bwMode="auto">
          <a:xfrm>
            <a:off x="457200" y="3429000"/>
            <a:ext cx="3810000" cy="3148013"/>
          </a:xfrm>
          <a:prstGeom prst="rect">
            <a:avLst/>
          </a:prstGeom>
          <a:noFill/>
          <a:ln w="9525">
            <a:noFill/>
            <a:miter lim="800000"/>
            <a:headEnd/>
            <a:tailEnd/>
          </a:ln>
        </p:spPr>
      </p:pic>
      <p:sp>
        <p:nvSpPr>
          <p:cNvPr id="26" name="Title 1"/>
          <p:cNvSpPr>
            <a:spLocks noGrp="1"/>
          </p:cNvSpPr>
          <p:nvPr>
            <p:ph type="title"/>
          </p:nvPr>
        </p:nvSpPr>
        <p:spPr>
          <a:xfrm>
            <a:off x="1219200" y="0"/>
            <a:ext cx="6172200" cy="1143000"/>
          </a:xfrm>
        </p:spPr>
        <p:txBody>
          <a:bodyPr anchor="ctr"/>
          <a:lstStyle/>
          <a:p>
            <a:pPr algn="ctr" eaLnBrk="1" hangingPunct="1">
              <a:defRPr/>
            </a:pPr>
            <a:r>
              <a:rPr lang="en-US" sz="2800" b="1" dirty="0" smtClean="0">
                <a:solidFill>
                  <a:schemeClr val="accent4"/>
                </a:solidFill>
              </a:rPr>
              <a:t>Cocaine Trafficking From South America to North America</a:t>
            </a:r>
          </a:p>
        </p:txBody>
      </p:sp>
      <p:sp>
        <p:nvSpPr>
          <p:cNvPr id="30728" name="Content Placeholder 6"/>
          <p:cNvSpPr txBox="1">
            <a:spLocks/>
          </p:cNvSpPr>
          <p:nvPr/>
        </p:nvSpPr>
        <p:spPr bwMode="auto">
          <a:xfrm>
            <a:off x="304800" y="1143000"/>
            <a:ext cx="4191000" cy="1981200"/>
          </a:xfrm>
          <a:prstGeom prst="rect">
            <a:avLst/>
          </a:prstGeom>
          <a:noFill/>
          <a:ln w="9525">
            <a:noFill/>
            <a:miter lim="800000"/>
            <a:headEnd/>
            <a:tailEnd/>
          </a:ln>
        </p:spPr>
        <p:txBody>
          <a:bodyPr/>
          <a:lstStyle/>
          <a:p>
            <a:pPr eaLnBrk="0" hangingPunct="0">
              <a:spcBef>
                <a:spcPts val="600"/>
              </a:spcBef>
              <a:buClr>
                <a:schemeClr val="accent1"/>
              </a:buClr>
              <a:buSzPct val="76000"/>
            </a:pPr>
            <a:r>
              <a:rPr lang="en-US" i="1"/>
              <a:t>“DTOs (Drug Trafficking Organizations) are businesses.  </a:t>
            </a:r>
            <a:r>
              <a:rPr lang="en-US" i="1">
                <a:solidFill>
                  <a:srgbClr val="0000FF"/>
                </a:solidFill>
              </a:rPr>
              <a:t>Their objective is to limit costs and maximize profits.</a:t>
            </a:r>
            <a:r>
              <a:rPr lang="en-US" i="1"/>
              <a:t>  They do this by trying to minimize the number of participants, borders crossed, authorities they have to bribe.”</a:t>
            </a:r>
          </a:p>
        </p:txBody>
      </p:sp>
      <p:sp>
        <p:nvSpPr>
          <p:cNvPr id="30729" name="TextBox 27"/>
          <p:cNvSpPr txBox="1">
            <a:spLocks noChangeArrowheads="1"/>
          </p:cNvSpPr>
          <p:nvPr/>
        </p:nvSpPr>
        <p:spPr bwMode="auto">
          <a:xfrm>
            <a:off x="1676400" y="6519863"/>
            <a:ext cx="2560638" cy="261937"/>
          </a:xfrm>
          <a:prstGeom prst="rect">
            <a:avLst/>
          </a:prstGeom>
          <a:noFill/>
          <a:ln w="9525">
            <a:noFill/>
            <a:miter lim="800000"/>
            <a:headEnd/>
            <a:tailEnd/>
          </a:ln>
        </p:spPr>
        <p:txBody>
          <a:bodyPr wrap="none">
            <a:spAutoFit/>
          </a:bodyPr>
          <a:lstStyle/>
          <a:p>
            <a:r>
              <a:rPr lang="en-US" sz="1100" i="1"/>
              <a:t>Source: USSOUTHCOM Presentation</a:t>
            </a:r>
          </a:p>
        </p:txBody>
      </p:sp>
      <p:sp>
        <p:nvSpPr>
          <p:cNvPr id="30730" name="TextBox 28"/>
          <p:cNvSpPr txBox="1">
            <a:spLocks noChangeArrowheads="1"/>
          </p:cNvSpPr>
          <p:nvPr/>
        </p:nvSpPr>
        <p:spPr bwMode="auto">
          <a:xfrm>
            <a:off x="2667000" y="2819400"/>
            <a:ext cx="1565275" cy="261938"/>
          </a:xfrm>
          <a:prstGeom prst="rect">
            <a:avLst/>
          </a:prstGeom>
          <a:noFill/>
          <a:ln w="9525">
            <a:noFill/>
            <a:miter lim="800000"/>
            <a:headEnd/>
            <a:tailEnd/>
          </a:ln>
        </p:spPr>
        <p:txBody>
          <a:bodyPr wrap="none">
            <a:spAutoFit/>
          </a:bodyPr>
          <a:lstStyle/>
          <a:p>
            <a:r>
              <a:rPr lang="en-US" sz="1100" i="1"/>
              <a:t>Source: Wilson Article</a:t>
            </a:r>
          </a:p>
        </p:txBody>
      </p:sp>
      <p:sp>
        <p:nvSpPr>
          <p:cNvPr id="30731" name="TextBox 29"/>
          <p:cNvSpPr txBox="1">
            <a:spLocks noChangeArrowheads="1"/>
          </p:cNvSpPr>
          <p:nvPr/>
        </p:nvSpPr>
        <p:spPr bwMode="auto">
          <a:xfrm>
            <a:off x="6019800" y="6477000"/>
            <a:ext cx="2887663" cy="261938"/>
          </a:xfrm>
          <a:prstGeom prst="rect">
            <a:avLst/>
          </a:prstGeom>
          <a:noFill/>
          <a:ln w="9525">
            <a:noFill/>
            <a:miter lim="800000"/>
            <a:headEnd/>
            <a:tailEnd/>
          </a:ln>
        </p:spPr>
        <p:txBody>
          <a:bodyPr wrap="none">
            <a:spAutoFit/>
          </a:bodyPr>
          <a:lstStyle/>
          <a:p>
            <a:r>
              <a:rPr lang="en-US" sz="1100" i="1" dirty="0"/>
              <a:t>Source: UNODC, World </a:t>
            </a:r>
            <a:r>
              <a:rPr lang="en-US" sz="1100" i="1" dirty="0" smtClean="0"/>
              <a:t>Drug </a:t>
            </a:r>
            <a:r>
              <a:rPr lang="en-US" sz="1100" i="1" dirty="0"/>
              <a:t>Report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nvGraphicFramePr>
        <p:xfrm>
          <a:off x="0" y="1143000"/>
          <a:ext cx="5443870" cy="3733800"/>
        </p:xfrm>
        <a:graphic>
          <a:graphicData uri="http://schemas.openxmlformats.org/drawingml/2006/chart">
            <c:chart xmlns:c="http://schemas.openxmlformats.org/drawingml/2006/chart" xmlns:r="http://schemas.openxmlformats.org/officeDocument/2006/relationships" r:id="rId3"/>
          </a:graphicData>
        </a:graphic>
      </p:graphicFrame>
      <p:pic>
        <p:nvPicPr>
          <p:cNvPr id="18435" name="Picture 2"/>
          <p:cNvPicPr>
            <a:picLocks noChangeAspect="1" noChangeArrowheads="1"/>
          </p:cNvPicPr>
          <p:nvPr/>
        </p:nvPicPr>
        <p:blipFill>
          <a:blip r:embed="rId4" cstate="print"/>
          <a:srcRect t="3125" b="79688"/>
          <a:stretch>
            <a:fillRect/>
          </a:stretch>
        </p:blipFill>
        <p:spPr bwMode="auto">
          <a:xfrm>
            <a:off x="0" y="0"/>
            <a:ext cx="9144000" cy="1143000"/>
          </a:xfrm>
          <a:prstGeom prst="rect">
            <a:avLst/>
          </a:prstGeom>
          <a:noFill/>
          <a:ln w="9525">
            <a:noFill/>
            <a:miter lim="800000"/>
            <a:headEnd/>
            <a:tailEnd/>
          </a:ln>
        </p:spPr>
      </p:pic>
      <p:sp>
        <p:nvSpPr>
          <p:cNvPr id="19459" name="Title 1"/>
          <p:cNvSpPr>
            <a:spLocks noGrp="1"/>
          </p:cNvSpPr>
          <p:nvPr>
            <p:ph type="title"/>
          </p:nvPr>
        </p:nvSpPr>
        <p:spPr>
          <a:xfrm>
            <a:off x="1295400" y="85725"/>
            <a:ext cx="6019800" cy="990600"/>
          </a:xfrm>
        </p:spPr>
        <p:txBody>
          <a:bodyPr/>
          <a:lstStyle/>
          <a:p>
            <a:pPr algn="ctr" eaLnBrk="1" hangingPunct="1">
              <a:defRPr/>
            </a:pPr>
            <a:r>
              <a:rPr lang="en-US" b="1" dirty="0" smtClean="0">
                <a:solidFill>
                  <a:schemeClr val="accent4"/>
                </a:solidFill>
              </a:rPr>
              <a:t>Consolidated Cocaine </a:t>
            </a:r>
            <a:br>
              <a:rPr lang="en-US" b="1" dirty="0" smtClean="0">
                <a:solidFill>
                  <a:schemeClr val="accent4"/>
                </a:solidFill>
              </a:rPr>
            </a:br>
            <a:r>
              <a:rPr lang="en-US" b="1" dirty="0" smtClean="0">
                <a:solidFill>
                  <a:schemeClr val="accent4"/>
                </a:solidFill>
              </a:rPr>
              <a:t>Database Findings</a:t>
            </a:r>
          </a:p>
        </p:txBody>
      </p:sp>
      <p:sp>
        <p:nvSpPr>
          <p:cNvPr id="7" name="Slide Number Placeholder 6"/>
          <p:cNvSpPr>
            <a:spLocks noGrp="1"/>
          </p:cNvSpPr>
          <p:nvPr>
            <p:ph type="sldNum" sz="quarter" idx="12"/>
          </p:nvPr>
        </p:nvSpPr>
        <p:spPr/>
        <p:txBody>
          <a:bodyPr/>
          <a:lstStyle/>
          <a:p>
            <a:pPr>
              <a:defRPr/>
            </a:pPr>
            <a:fld id="{4F55A6CC-7BE9-429D-A4C4-E3BFF132813F}" type="slidenum">
              <a:rPr lang="en-US" smtClean="0"/>
              <a:pPr>
                <a:defRPr/>
              </a:pPr>
              <a:t>12</a:t>
            </a:fld>
            <a:endParaRPr lang="en-US" dirty="0"/>
          </a:p>
        </p:txBody>
      </p:sp>
      <p:sp>
        <p:nvSpPr>
          <p:cNvPr id="19515" name="TextBox 8"/>
          <p:cNvSpPr txBox="1">
            <a:spLocks noChangeArrowheads="1"/>
          </p:cNvSpPr>
          <p:nvPr/>
        </p:nvSpPr>
        <p:spPr bwMode="auto">
          <a:xfrm>
            <a:off x="5181600" y="1295400"/>
            <a:ext cx="3810000" cy="2308324"/>
          </a:xfrm>
          <a:prstGeom prst="rect">
            <a:avLst/>
          </a:prstGeom>
          <a:solidFill>
            <a:schemeClr val="accent4"/>
          </a:solidFill>
          <a:ln w="9525">
            <a:solidFill>
              <a:schemeClr val="tx1"/>
            </a:solidFill>
            <a:miter lim="800000"/>
            <a:headEnd/>
            <a:tailEnd/>
          </a:ln>
        </p:spPr>
        <p:txBody>
          <a:bodyPr>
            <a:spAutoFit/>
          </a:bodyPr>
          <a:lstStyle/>
          <a:p>
            <a:pPr marL="231775" indent="-231775">
              <a:buFont typeface="Arial" pitchFamily="34" charset="0"/>
              <a:buChar char="•"/>
              <a:defRPr/>
            </a:pPr>
            <a:r>
              <a:rPr lang="en-US" dirty="0" smtClean="0"/>
              <a:t># </a:t>
            </a:r>
            <a:r>
              <a:rPr lang="en-US" dirty="0"/>
              <a:t>total seizures continues to climb but land seizures are low. </a:t>
            </a:r>
          </a:p>
          <a:p>
            <a:pPr marL="231775" indent="-231775">
              <a:buFont typeface="Arial" pitchFamily="34" charset="0"/>
              <a:buChar char="•"/>
              <a:defRPr/>
            </a:pPr>
            <a:r>
              <a:rPr lang="en-US" dirty="0" smtClean="0"/>
              <a:t>General </a:t>
            </a:r>
            <a:r>
              <a:rPr lang="en-US" dirty="0"/>
              <a:t>upward trend of seizures drives further question.</a:t>
            </a:r>
          </a:p>
          <a:p>
            <a:pPr marL="682625" lvl="1" indent="-225425">
              <a:buFont typeface="Arial" pitchFamily="34" charset="0"/>
              <a:buChar char="•"/>
              <a:defRPr/>
            </a:pPr>
            <a:r>
              <a:rPr lang="en-US" dirty="0" smtClean="0"/>
              <a:t>Is </a:t>
            </a:r>
            <a:r>
              <a:rPr lang="en-US" dirty="0"/>
              <a:t>drug trafficking as a whole increasing as a business?</a:t>
            </a:r>
          </a:p>
          <a:p>
            <a:pPr marL="682625" lvl="1" indent="-225425">
              <a:buFont typeface="Arial" pitchFamily="34" charset="0"/>
              <a:buChar char="•"/>
              <a:defRPr/>
            </a:pPr>
            <a:r>
              <a:rPr lang="en-US" dirty="0" smtClean="0"/>
              <a:t>Are </a:t>
            </a:r>
            <a:r>
              <a:rPr lang="en-US" dirty="0"/>
              <a:t>methods of interdiction improving?</a:t>
            </a:r>
          </a:p>
        </p:txBody>
      </p:sp>
      <p:sp>
        <p:nvSpPr>
          <p:cNvPr id="10" name="TextBox 8"/>
          <p:cNvSpPr txBox="1">
            <a:spLocks noChangeArrowheads="1"/>
          </p:cNvSpPr>
          <p:nvPr/>
        </p:nvSpPr>
        <p:spPr bwMode="auto">
          <a:xfrm>
            <a:off x="304800" y="4953000"/>
            <a:ext cx="5105400" cy="1200329"/>
          </a:xfrm>
          <a:prstGeom prst="rect">
            <a:avLst/>
          </a:prstGeom>
          <a:solidFill>
            <a:schemeClr val="accent4"/>
          </a:solidFill>
          <a:ln w="9525">
            <a:solidFill>
              <a:schemeClr val="tx1"/>
            </a:solidFill>
            <a:miter lim="800000"/>
            <a:headEnd/>
            <a:tailEnd/>
          </a:ln>
        </p:spPr>
        <p:txBody>
          <a:bodyPr>
            <a:spAutoFit/>
          </a:bodyPr>
          <a:lstStyle/>
          <a:p>
            <a:pPr marL="231775" indent="-231775">
              <a:buFont typeface="Arial" pitchFamily="34" charset="0"/>
              <a:buChar char="•"/>
              <a:defRPr/>
            </a:pPr>
            <a:r>
              <a:rPr lang="en-US" dirty="0"/>
              <a:t>Data from cocaine database (above) is measured from 2005 </a:t>
            </a:r>
            <a:r>
              <a:rPr lang="en-US" dirty="0" smtClean="0"/>
              <a:t>through Quarter 1 </a:t>
            </a:r>
            <a:r>
              <a:rPr lang="en-US" dirty="0"/>
              <a:t>of </a:t>
            </a:r>
            <a:r>
              <a:rPr lang="en-US" dirty="0" smtClean="0"/>
              <a:t>2011.</a:t>
            </a:r>
            <a:endParaRPr lang="en-US" dirty="0"/>
          </a:p>
          <a:p>
            <a:pPr marL="231775" indent="-231775">
              <a:defRPr/>
            </a:pPr>
            <a:r>
              <a:rPr lang="en-US" b="1" i="1" dirty="0" smtClean="0"/>
              <a:t>Source</a:t>
            </a:r>
            <a:r>
              <a:rPr lang="en-US" b="1" i="1" dirty="0"/>
              <a:t>: CCDB 2005 - 1</a:t>
            </a:r>
            <a:r>
              <a:rPr lang="en-US" b="1" i="1" baseline="30000" dirty="0"/>
              <a:t>st</a:t>
            </a:r>
            <a:r>
              <a:rPr lang="en-US" b="1" i="1" dirty="0"/>
              <a:t> QTR 2011</a:t>
            </a:r>
          </a:p>
        </p:txBody>
      </p:sp>
      <p:graphicFrame>
        <p:nvGraphicFramePr>
          <p:cNvPr id="11" name="Table 10"/>
          <p:cNvGraphicFramePr>
            <a:graphicFrameLocks noGrp="1"/>
          </p:cNvGraphicFramePr>
          <p:nvPr/>
        </p:nvGraphicFramePr>
        <p:xfrm>
          <a:off x="5943600" y="4343400"/>
          <a:ext cx="2438400" cy="1457325"/>
        </p:xfrm>
        <a:graphic>
          <a:graphicData uri="http://schemas.openxmlformats.org/drawingml/2006/table">
            <a:tbl>
              <a:tblPr/>
              <a:tblGrid>
                <a:gridCol w="609600"/>
                <a:gridCol w="609600"/>
                <a:gridCol w="609600"/>
                <a:gridCol w="609600"/>
              </a:tblGrid>
              <a:tr h="161925">
                <a:tc>
                  <a:txBody>
                    <a:bodyPr/>
                    <a:lstStyle/>
                    <a:p>
                      <a:pPr algn="l" fontAlgn="b"/>
                      <a:endParaRPr lang="en-US" sz="10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latin typeface="Arial"/>
                        </a:rPr>
                        <a:t>  Maritime</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latin typeface="Arial"/>
                        </a:rPr>
                        <a:t>     land</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latin typeface="Arial"/>
                        </a:rPr>
                        <a:t>      Air</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335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r" fontAlgn="b"/>
                      <a:r>
                        <a:rPr lang="en-US" sz="1000" b="0" i="0" u="none" strike="noStrike">
                          <a:latin typeface="Arial"/>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baseline="0" dirty="0" smtClean="0">
                          <a:latin typeface="Arial"/>
                        </a:rPr>
                        <a:t> T</a:t>
                      </a:r>
                      <a:r>
                        <a:rPr lang="en-US" sz="1000" b="0" i="0" u="none" strike="noStrike" dirty="0" smtClean="0">
                          <a:latin typeface="Arial"/>
                        </a:rPr>
                        <a:t>otals</a:t>
                      </a:r>
                      <a:endParaRPr lang="en-US" sz="1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latin typeface="Arial"/>
                        </a:rPr>
                        <a:t>349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20536" name="Title 1"/>
          <p:cNvSpPr>
            <a:spLocks noGrp="1"/>
          </p:cNvSpPr>
          <p:nvPr>
            <p:ph type="title"/>
          </p:nvPr>
        </p:nvSpPr>
        <p:spPr>
          <a:xfrm>
            <a:off x="228600" y="109538"/>
            <a:ext cx="8229600" cy="990600"/>
          </a:xfrm>
        </p:spPr>
        <p:txBody>
          <a:bodyPr/>
          <a:lstStyle/>
          <a:p>
            <a:pPr algn="ctr" eaLnBrk="1" hangingPunct="1">
              <a:defRPr/>
            </a:pPr>
            <a:r>
              <a:rPr lang="en-US" b="1" dirty="0" smtClean="0">
                <a:solidFill>
                  <a:schemeClr val="accent4"/>
                </a:solidFill>
              </a:rPr>
              <a:t>Consolidated Cocaine </a:t>
            </a:r>
            <a:br>
              <a:rPr lang="en-US" b="1" dirty="0" smtClean="0">
                <a:solidFill>
                  <a:schemeClr val="accent4"/>
                </a:solidFill>
              </a:rPr>
            </a:br>
            <a:r>
              <a:rPr lang="en-US" b="1" dirty="0" smtClean="0">
                <a:solidFill>
                  <a:schemeClr val="accent4"/>
                </a:solidFill>
              </a:rPr>
              <a:t>Database Findings </a:t>
            </a:r>
          </a:p>
        </p:txBody>
      </p:sp>
      <p:sp>
        <p:nvSpPr>
          <p:cNvPr id="9" name="Slide Number Placeholder 8"/>
          <p:cNvSpPr>
            <a:spLocks noGrp="1"/>
          </p:cNvSpPr>
          <p:nvPr>
            <p:ph type="sldNum" sz="quarter" idx="12"/>
          </p:nvPr>
        </p:nvSpPr>
        <p:spPr/>
        <p:txBody>
          <a:bodyPr/>
          <a:lstStyle/>
          <a:p>
            <a:pPr>
              <a:defRPr/>
            </a:pPr>
            <a:fld id="{E50BBD01-300C-4D20-861F-8C23A6F71332}" type="slidenum">
              <a:rPr lang="en-US" smtClean="0"/>
              <a:pPr>
                <a:defRPr/>
              </a:pPr>
              <a:t>13</a:t>
            </a:fld>
            <a:endParaRPr lang="en-US"/>
          </a:p>
        </p:txBody>
      </p:sp>
      <p:sp>
        <p:nvSpPr>
          <p:cNvPr id="20539" name="TextBox 10"/>
          <p:cNvSpPr txBox="1">
            <a:spLocks noChangeArrowheads="1"/>
          </p:cNvSpPr>
          <p:nvPr/>
        </p:nvSpPr>
        <p:spPr bwMode="auto">
          <a:xfrm>
            <a:off x="5354638" y="1377950"/>
            <a:ext cx="3657600" cy="2862322"/>
          </a:xfrm>
          <a:prstGeom prst="rect">
            <a:avLst/>
          </a:prstGeom>
          <a:solidFill>
            <a:schemeClr val="accent4"/>
          </a:solidFill>
          <a:ln w="9525">
            <a:solidFill>
              <a:schemeClr val="tx1"/>
            </a:solidFill>
            <a:miter lim="800000"/>
            <a:headEnd/>
            <a:tailEnd/>
          </a:ln>
        </p:spPr>
        <p:txBody>
          <a:bodyPr>
            <a:spAutoFit/>
          </a:bodyPr>
          <a:lstStyle/>
          <a:p>
            <a:pPr marL="231775" indent="-231775">
              <a:buFont typeface="Arial" pitchFamily="34" charset="0"/>
              <a:buChar char="•"/>
              <a:defRPr/>
            </a:pPr>
            <a:r>
              <a:rPr lang="en-US" dirty="0" smtClean="0"/>
              <a:t>Slope </a:t>
            </a:r>
            <a:r>
              <a:rPr lang="en-US" dirty="0"/>
              <a:t>of two plots are very </a:t>
            </a:r>
            <a:r>
              <a:rPr lang="en-US" dirty="0" smtClean="0"/>
              <a:t>similar.</a:t>
            </a:r>
            <a:endParaRPr lang="en-US" dirty="0"/>
          </a:p>
          <a:p>
            <a:pPr marL="231775" indent="-231775">
              <a:buFont typeface="Arial" pitchFamily="34" charset="0"/>
              <a:buChar char="•"/>
              <a:defRPr/>
            </a:pPr>
            <a:r>
              <a:rPr lang="en-US" dirty="0" smtClean="0"/>
              <a:t>Do </a:t>
            </a:r>
            <a:r>
              <a:rPr lang="en-US" dirty="0"/>
              <a:t>traffickers simply prefer to traffic drugs via maritime because more can be transported at once or is that all we target?</a:t>
            </a:r>
          </a:p>
          <a:p>
            <a:pPr marL="231775" indent="-231775">
              <a:buFont typeface="Arial" pitchFamily="34" charset="0"/>
              <a:buChar char="•"/>
              <a:defRPr/>
            </a:pPr>
            <a:r>
              <a:rPr lang="en-US" dirty="0" smtClean="0"/>
              <a:t>Land </a:t>
            </a:r>
            <a:r>
              <a:rPr lang="en-US" dirty="0"/>
              <a:t>interdictions remain low while maritime and air trends </a:t>
            </a:r>
            <a:r>
              <a:rPr lang="en-US" dirty="0" smtClean="0"/>
              <a:t>rise.</a:t>
            </a:r>
            <a:endParaRPr lang="en-US" dirty="0"/>
          </a:p>
        </p:txBody>
      </p:sp>
      <p:graphicFrame>
        <p:nvGraphicFramePr>
          <p:cNvPr id="12" name="Content Placeholder 5"/>
          <p:cNvGraphicFramePr>
            <a:graphicFrameLocks/>
          </p:cNvGraphicFramePr>
          <p:nvPr/>
        </p:nvGraphicFramePr>
        <p:xfrm>
          <a:off x="0" y="1219200"/>
          <a:ext cx="5257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8"/>
          <p:cNvSpPr txBox="1">
            <a:spLocks noChangeArrowheads="1"/>
          </p:cNvSpPr>
          <p:nvPr/>
        </p:nvSpPr>
        <p:spPr bwMode="auto">
          <a:xfrm>
            <a:off x="304800" y="4757738"/>
            <a:ext cx="5105400" cy="1477962"/>
          </a:xfrm>
          <a:prstGeom prst="rect">
            <a:avLst/>
          </a:prstGeom>
          <a:solidFill>
            <a:schemeClr val="accent4"/>
          </a:solidFill>
          <a:ln w="9525">
            <a:solidFill>
              <a:schemeClr val="tx1"/>
            </a:solidFill>
            <a:miter lim="800000"/>
            <a:headEnd/>
            <a:tailEnd/>
          </a:ln>
        </p:spPr>
        <p:txBody>
          <a:bodyPr>
            <a:spAutoFit/>
          </a:bodyPr>
          <a:lstStyle/>
          <a:p>
            <a:pPr marL="231775" indent="-231775">
              <a:buFont typeface="Arial" pitchFamily="34" charset="0"/>
              <a:buChar char="•"/>
              <a:defRPr/>
            </a:pPr>
            <a:r>
              <a:rPr lang="en-US" dirty="0"/>
              <a:t>Data of size of seizure (kg) by type or transportation and year from cocaine database (above) is measured from 2005 through Quarter 1 of </a:t>
            </a:r>
            <a:r>
              <a:rPr lang="en-US" dirty="0" smtClean="0"/>
              <a:t>2011.</a:t>
            </a:r>
          </a:p>
          <a:p>
            <a:pPr marL="231775" indent="-231775">
              <a:defRPr/>
            </a:pPr>
            <a:r>
              <a:rPr lang="en-US" b="1" i="1" dirty="0" smtClean="0"/>
              <a:t>Source</a:t>
            </a:r>
            <a:r>
              <a:rPr lang="en-US" b="1" i="1" dirty="0"/>
              <a:t>: CCDB 2005 - 1</a:t>
            </a:r>
            <a:r>
              <a:rPr lang="en-US" b="1" i="1" baseline="30000" dirty="0"/>
              <a:t>st</a:t>
            </a:r>
            <a:r>
              <a:rPr lang="en-US" b="1" i="1" dirty="0"/>
              <a:t> QTR 2011</a:t>
            </a:r>
          </a:p>
        </p:txBody>
      </p:sp>
      <p:graphicFrame>
        <p:nvGraphicFramePr>
          <p:cNvPr id="13" name="Table 12"/>
          <p:cNvGraphicFramePr>
            <a:graphicFrameLocks noGrp="1"/>
          </p:cNvGraphicFramePr>
          <p:nvPr/>
        </p:nvGraphicFramePr>
        <p:xfrm>
          <a:off x="5943600" y="4572000"/>
          <a:ext cx="2438400" cy="1600200"/>
        </p:xfrm>
        <a:graphic>
          <a:graphicData uri="http://schemas.openxmlformats.org/drawingml/2006/table">
            <a:tbl>
              <a:tblPr/>
              <a:tblGrid>
                <a:gridCol w="609600"/>
                <a:gridCol w="609600"/>
                <a:gridCol w="609600"/>
                <a:gridCol w="609600"/>
              </a:tblGrid>
              <a:tr h="304800">
                <a:tc>
                  <a:txBody>
                    <a:bodyPr/>
                    <a:lstStyle/>
                    <a:p>
                      <a:pPr algn="l" fontAlgn="b"/>
                      <a:endParaRPr lang="en-US" sz="1000" b="0" i="0" u="none" strike="noStrike" dirty="0">
                        <a:latin typeface="Arial"/>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latin typeface="Arial"/>
                        </a:rPr>
                        <a:t>Maritime (kg)</a:t>
                      </a:r>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latin typeface="Arial"/>
                        </a:rPr>
                        <a:t>Land </a:t>
                      </a:r>
                    </a:p>
                    <a:p>
                      <a:pPr algn="ctr" fontAlgn="b"/>
                      <a:r>
                        <a:rPr lang="en-US" sz="1000" b="0" i="0" u="none" strike="noStrike" dirty="0" smtClean="0">
                          <a:latin typeface="Arial"/>
                        </a:rPr>
                        <a:t>(kg) </a:t>
                      </a:r>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smtClean="0">
                          <a:latin typeface="Arial"/>
                        </a:rPr>
                        <a:t>Air</a:t>
                      </a:r>
                    </a:p>
                    <a:p>
                      <a:pPr algn="ctr" fontAlgn="b"/>
                      <a:r>
                        <a:rPr lang="en-US" sz="1000" b="0" i="0" u="none" strike="noStrike" dirty="0" smtClean="0">
                          <a:latin typeface="Arial"/>
                        </a:rPr>
                        <a:t>(kg)</a:t>
                      </a:r>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smtClean="0">
                          <a:latin typeface="Arial"/>
                        </a:rPr>
                        <a:t>2005</a:t>
                      </a:r>
                      <a:r>
                        <a:rPr lang="en-US" sz="1000" b="0" i="0" u="none" strike="noStrike" baseline="0" dirty="0" smtClean="0">
                          <a:latin typeface="Arial"/>
                        </a:rPr>
                        <a:t>  </a:t>
                      </a:r>
                      <a:r>
                        <a:rPr lang="en-US" sz="1000" b="0" i="0" u="none" strike="noStrike" dirty="0" smtClean="0">
                          <a:latin typeface="Arial"/>
                        </a:rPr>
                        <a:t> </a:t>
                      </a:r>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122290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5216.273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12119.56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89074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20240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60625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1058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40263.06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193905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1526.62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56655.3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332967.3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6462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75991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394627.5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4241.9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118098.5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r" fontAlgn="b"/>
                      <a:r>
                        <a:rPr lang="en-US" sz="1000" b="0" i="0" u="none" strike="noStrike" dirty="0">
                          <a:latin typeface="Arial"/>
                        </a:rPr>
                        <a:t>2011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258413.5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dirty="0">
                          <a:latin typeface="Arial"/>
                        </a:rPr>
                        <a:t>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0" i="0" u="none" strike="noStrike">
                          <a:latin typeface="Arial"/>
                        </a:rPr>
                        <a:t>51289.88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l" fontAlgn="b"/>
                      <a:r>
                        <a:rPr lang="en-US" sz="1000" b="0" i="0" u="none" strike="noStrike" dirty="0" smtClean="0">
                          <a:latin typeface="Arial"/>
                        </a:rPr>
                        <a:t> Totals</a:t>
                      </a:r>
                      <a:endParaRPr lang="en-US" sz="1000" b="0"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1" i="0" u="none" strike="noStrike" dirty="0" smtClean="0">
                          <a:latin typeface="Arial"/>
                        </a:rPr>
                        <a:t>1451902 </a:t>
                      </a:r>
                      <a:endParaRPr lang="en-US" sz="1000" b="1" i="0" u="none" strike="noStrike" dirty="0">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1" i="0" u="none" strike="noStrike" dirty="0">
                          <a:latin typeface="Arial"/>
                        </a:rPr>
                        <a:t>18694.79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000" b="1" i="0" u="none" strike="noStrike" dirty="0">
                          <a:latin typeface="Arial"/>
                        </a:rPr>
                        <a:t>374657.3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t="3125" b="79688"/>
          <a:stretch>
            <a:fillRect/>
          </a:stretch>
        </p:blipFill>
        <p:spPr bwMode="auto">
          <a:xfrm>
            <a:off x="0" y="0"/>
            <a:ext cx="9144000" cy="1066800"/>
          </a:xfrm>
          <a:prstGeom prst="rect">
            <a:avLst/>
          </a:prstGeom>
          <a:noFill/>
          <a:ln w="9525">
            <a:noFill/>
            <a:miter lim="800000"/>
            <a:headEnd/>
            <a:tailEnd/>
          </a:ln>
        </p:spPr>
      </p:pic>
      <p:sp>
        <p:nvSpPr>
          <p:cNvPr id="21507" name="Title 1"/>
          <p:cNvSpPr>
            <a:spLocks noGrp="1"/>
          </p:cNvSpPr>
          <p:nvPr>
            <p:ph type="title"/>
          </p:nvPr>
        </p:nvSpPr>
        <p:spPr>
          <a:xfrm>
            <a:off x="381000" y="76200"/>
            <a:ext cx="8229600" cy="990600"/>
          </a:xfrm>
        </p:spPr>
        <p:txBody>
          <a:bodyPr/>
          <a:lstStyle/>
          <a:p>
            <a:pPr algn="ctr">
              <a:defRPr/>
            </a:pPr>
            <a:r>
              <a:rPr lang="en-US" b="1" dirty="0" smtClean="0">
                <a:solidFill>
                  <a:schemeClr val="accent4"/>
                </a:solidFill>
              </a:rPr>
              <a:t>Interdictions by </a:t>
            </a:r>
            <a:br>
              <a:rPr lang="en-US" b="1" dirty="0" smtClean="0">
                <a:solidFill>
                  <a:schemeClr val="accent4"/>
                </a:solidFill>
              </a:rPr>
            </a:br>
            <a:r>
              <a:rPr lang="en-US" b="1" dirty="0" smtClean="0">
                <a:solidFill>
                  <a:schemeClr val="accent4"/>
                </a:solidFill>
              </a:rPr>
              <a:t>Origin Country</a:t>
            </a:r>
          </a:p>
        </p:txBody>
      </p:sp>
      <p:pic>
        <p:nvPicPr>
          <p:cNvPr id="20484" name="Picture 3"/>
          <p:cNvPicPr>
            <a:picLocks noChangeAspect="1" noChangeArrowheads="1"/>
          </p:cNvPicPr>
          <p:nvPr/>
        </p:nvPicPr>
        <p:blipFill>
          <a:blip r:embed="rId4" cstate="print"/>
          <a:srcRect l="14375" t="17969" r="60625" b="31250"/>
          <a:stretch>
            <a:fillRect/>
          </a:stretch>
        </p:blipFill>
        <p:spPr bwMode="auto">
          <a:xfrm>
            <a:off x="1981200" y="1143000"/>
            <a:ext cx="6096000" cy="4953000"/>
          </a:xfrm>
          <a:prstGeom prst="rect">
            <a:avLst/>
          </a:prstGeom>
          <a:noFill/>
          <a:ln w="9525">
            <a:noFill/>
            <a:miter lim="800000"/>
            <a:headEnd/>
            <a:tailEnd/>
          </a:ln>
        </p:spPr>
      </p:pic>
      <p:pic>
        <p:nvPicPr>
          <p:cNvPr id="20485" name="Picture 3"/>
          <p:cNvPicPr>
            <a:picLocks noChangeAspect="1" noChangeArrowheads="1"/>
          </p:cNvPicPr>
          <p:nvPr/>
        </p:nvPicPr>
        <p:blipFill>
          <a:blip r:embed="rId4" cstate="print"/>
          <a:srcRect l="45625" t="30469" r="50000" b="46094"/>
          <a:stretch>
            <a:fillRect/>
          </a:stretch>
        </p:blipFill>
        <p:spPr bwMode="auto">
          <a:xfrm>
            <a:off x="7391400" y="2667000"/>
            <a:ext cx="1143000" cy="2449286"/>
          </a:xfrm>
          <a:prstGeom prst="rect">
            <a:avLst/>
          </a:prstGeom>
          <a:noFill/>
          <a:ln w="9525">
            <a:noFill/>
            <a:miter lim="800000"/>
            <a:headEnd/>
            <a:tailEnd/>
          </a:ln>
        </p:spPr>
      </p:pic>
      <p:sp>
        <p:nvSpPr>
          <p:cNvPr id="22534" name="TextBox 5"/>
          <p:cNvSpPr txBox="1">
            <a:spLocks noChangeArrowheads="1"/>
          </p:cNvSpPr>
          <p:nvPr/>
        </p:nvSpPr>
        <p:spPr bwMode="auto">
          <a:xfrm>
            <a:off x="152400" y="1143000"/>
            <a:ext cx="1905000" cy="3908762"/>
          </a:xfrm>
          <a:prstGeom prst="rect">
            <a:avLst/>
          </a:prstGeom>
          <a:solidFill>
            <a:schemeClr val="accent4"/>
          </a:solidFill>
          <a:ln w="9525">
            <a:solidFill>
              <a:schemeClr val="tx1"/>
            </a:solidFill>
            <a:miter lim="800000"/>
            <a:headEnd/>
            <a:tailEnd/>
          </a:ln>
        </p:spPr>
        <p:txBody>
          <a:bodyPr wrap="square">
            <a:spAutoFit/>
          </a:bodyPr>
          <a:lstStyle/>
          <a:p>
            <a:pPr marL="231775" indent="-231775">
              <a:buFont typeface="Arial" pitchFamily="34" charset="0"/>
              <a:buChar char="•"/>
              <a:defRPr/>
            </a:pPr>
            <a:r>
              <a:rPr lang="en-US" sz="1600" dirty="0" smtClean="0"/>
              <a:t>Pie </a:t>
            </a:r>
            <a:r>
              <a:rPr lang="en-US" sz="1600" dirty="0"/>
              <a:t>chart represents percentages of interdictions based on origin </a:t>
            </a:r>
            <a:r>
              <a:rPr lang="en-US" sz="1600" dirty="0" smtClean="0"/>
              <a:t>country.</a:t>
            </a:r>
            <a:endParaRPr lang="en-US" sz="1600" dirty="0"/>
          </a:p>
          <a:p>
            <a:pPr marL="231775" indent="-231775">
              <a:buFont typeface="Arial" pitchFamily="34" charset="0"/>
              <a:buChar char="•"/>
              <a:defRPr/>
            </a:pPr>
            <a:r>
              <a:rPr lang="en-US" sz="1600" dirty="0" smtClean="0"/>
              <a:t>Most </a:t>
            </a:r>
            <a:r>
              <a:rPr lang="en-US" sz="1600" dirty="0"/>
              <a:t>cocaine destined for Honduras comes from </a:t>
            </a:r>
            <a:r>
              <a:rPr lang="en-US" sz="1600" b="1" i="1" dirty="0"/>
              <a:t>C</a:t>
            </a:r>
            <a:r>
              <a:rPr lang="en-US" sz="1600" b="1" dirty="0"/>
              <a:t>o</a:t>
            </a:r>
            <a:r>
              <a:rPr lang="en-US" sz="1600" b="1" i="1" dirty="0"/>
              <a:t>lombia and </a:t>
            </a:r>
            <a:r>
              <a:rPr lang="en-US" sz="1600" b="1" i="1" dirty="0" smtClean="0"/>
              <a:t>Venezuela.</a:t>
            </a:r>
            <a:endParaRPr lang="en-US" sz="1600" b="1" i="1" dirty="0"/>
          </a:p>
          <a:p>
            <a:pPr marL="231775" indent="-231775">
              <a:defRPr/>
            </a:pPr>
            <a:r>
              <a:rPr lang="en-US" sz="1600" b="1" i="1" dirty="0" smtClean="0"/>
              <a:t>Source</a:t>
            </a:r>
            <a:r>
              <a:rPr lang="en-US" sz="1600" b="1" i="1" dirty="0"/>
              <a:t>: CCDB</a:t>
            </a:r>
            <a:r>
              <a:rPr lang="en-US" sz="1600" dirty="0"/>
              <a:t> </a:t>
            </a:r>
            <a:r>
              <a:rPr lang="en-US" sz="1600" b="1" i="1" dirty="0"/>
              <a:t>2005 - 1</a:t>
            </a:r>
            <a:r>
              <a:rPr lang="en-US" sz="1600" b="1" i="1" baseline="30000" dirty="0"/>
              <a:t>st</a:t>
            </a:r>
            <a:r>
              <a:rPr lang="en-US" sz="1600" b="1" i="1" dirty="0"/>
              <a:t> QTR 2011</a:t>
            </a:r>
            <a:endParaRPr lang="en-US" dirty="0"/>
          </a:p>
        </p:txBody>
      </p:sp>
      <p:sp>
        <p:nvSpPr>
          <p:cNvPr id="7" name="Slide Number Placeholder 6"/>
          <p:cNvSpPr>
            <a:spLocks noGrp="1"/>
          </p:cNvSpPr>
          <p:nvPr>
            <p:ph type="sldNum" sz="quarter" idx="12"/>
          </p:nvPr>
        </p:nvSpPr>
        <p:spPr/>
        <p:txBody>
          <a:bodyPr/>
          <a:lstStyle/>
          <a:p>
            <a:pPr>
              <a:defRPr/>
            </a:pPr>
            <a:fld id="{95D6725D-54D3-42A8-A072-845A6B0F7E4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t="3125" b="79688"/>
          <a:stretch>
            <a:fillRect/>
          </a:stretch>
        </p:blipFill>
        <p:spPr bwMode="auto">
          <a:xfrm>
            <a:off x="0" y="0"/>
            <a:ext cx="9144000" cy="990600"/>
          </a:xfrm>
          <a:prstGeom prst="rect">
            <a:avLst/>
          </a:prstGeom>
          <a:noFill/>
          <a:ln w="9525">
            <a:noFill/>
            <a:miter lim="800000"/>
            <a:headEnd/>
            <a:tailEnd/>
          </a:ln>
        </p:spPr>
      </p:pic>
      <p:sp>
        <p:nvSpPr>
          <p:cNvPr id="22531" name="Title 1"/>
          <p:cNvSpPr>
            <a:spLocks noGrp="1"/>
          </p:cNvSpPr>
          <p:nvPr>
            <p:ph type="title"/>
          </p:nvPr>
        </p:nvSpPr>
        <p:spPr>
          <a:xfrm>
            <a:off x="152400" y="0"/>
            <a:ext cx="8229600" cy="990600"/>
          </a:xfrm>
        </p:spPr>
        <p:txBody>
          <a:bodyPr/>
          <a:lstStyle/>
          <a:p>
            <a:pPr algn="ctr">
              <a:defRPr/>
            </a:pPr>
            <a:r>
              <a:rPr lang="en-US" b="1" dirty="0" smtClean="0">
                <a:solidFill>
                  <a:schemeClr val="accent4"/>
                </a:solidFill>
              </a:rPr>
              <a:t>Event Type </a:t>
            </a:r>
            <a:br>
              <a:rPr lang="en-US" b="1" dirty="0" smtClean="0">
                <a:solidFill>
                  <a:schemeClr val="accent4"/>
                </a:solidFill>
              </a:rPr>
            </a:br>
            <a:r>
              <a:rPr lang="en-US" b="1" dirty="0" smtClean="0">
                <a:solidFill>
                  <a:schemeClr val="accent4"/>
                </a:solidFill>
              </a:rPr>
              <a:t>by Origin Country</a:t>
            </a:r>
          </a:p>
        </p:txBody>
      </p:sp>
      <p:pic>
        <p:nvPicPr>
          <p:cNvPr id="4099" name="Picture 2"/>
          <p:cNvPicPr>
            <a:picLocks noChangeAspect="1" noChangeArrowheads="1"/>
          </p:cNvPicPr>
          <p:nvPr/>
        </p:nvPicPr>
        <p:blipFill>
          <a:blip r:embed="rId4" cstate="print"/>
          <a:srcRect l="4063" t="19531" r="60312" b="17188"/>
          <a:stretch>
            <a:fillRect/>
          </a:stretch>
        </p:blipFill>
        <p:spPr bwMode="auto">
          <a:xfrm>
            <a:off x="765175" y="1076325"/>
            <a:ext cx="7921625" cy="562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7" name="TextBox 5"/>
          <p:cNvSpPr txBox="1">
            <a:spLocks noChangeArrowheads="1"/>
          </p:cNvSpPr>
          <p:nvPr/>
        </p:nvSpPr>
        <p:spPr bwMode="auto">
          <a:xfrm>
            <a:off x="3581400" y="1447800"/>
            <a:ext cx="3505200" cy="2800350"/>
          </a:xfrm>
          <a:prstGeom prst="rect">
            <a:avLst/>
          </a:prstGeom>
          <a:solidFill>
            <a:schemeClr val="accent4"/>
          </a:solidFill>
          <a:ln w="9525">
            <a:solidFill>
              <a:schemeClr val="tx1"/>
            </a:solidFill>
            <a:miter lim="800000"/>
            <a:headEnd/>
            <a:tailEnd/>
          </a:ln>
        </p:spPr>
        <p:txBody>
          <a:bodyPr>
            <a:spAutoFit/>
          </a:bodyPr>
          <a:lstStyle/>
          <a:p>
            <a:pPr marL="228600" indent="-228600">
              <a:buFont typeface="Arial" pitchFamily="34" charset="0"/>
              <a:buChar char="•"/>
              <a:defRPr/>
            </a:pPr>
            <a:r>
              <a:rPr lang="en-US" sz="1600" dirty="0" smtClean="0"/>
              <a:t>Interdiction </a:t>
            </a:r>
            <a:r>
              <a:rPr lang="en-US" sz="1600" dirty="0"/>
              <a:t>type based on frequency and origin country in transit to </a:t>
            </a:r>
            <a:r>
              <a:rPr lang="en-US" sz="1600" dirty="0" smtClean="0"/>
              <a:t>Honduras.</a:t>
            </a:r>
            <a:endParaRPr lang="en-US" sz="1600" dirty="0"/>
          </a:p>
          <a:p>
            <a:pPr marL="228600" indent="-228600">
              <a:buFont typeface="Arial" pitchFamily="34" charset="0"/>
              <a:buChar char="•"/>
              <a:defRPr/>
            </a:pPr>
            <a:r>
              <a:rPr lang="en-US" sz="1600" dirty="0" smtClean="0"/>
              <a:t>Denotes </a:t>
            </a:r>
            <a:r>
              <a:rPr lang="en-US" sz="1600" dirty="0"/>
              <a:t>importance of maritime interdiction, especially in Atlantic coast </a:t>
            </a:r>
            <a:r>
              <a:rPr lang="en-US" sz="1600" dirty="0" smtClean="0"/>
              <a:t>corridors.</a:t>
            </a:r>
            <a:endParaRPr lang="en-US" sz="1600" dirty="0"/>
          </a:p>
          <a:p>
            <a:pPr marL="228600" indent="-228600">
              <a:buFont typeface="Arial" pitchFamily="34" charset="0"/>
              <a:buChar char="•"/>
              <a:defRPr/>
            </a:pPr>
            <a:r>
              <a:rPr lang="en-US" sz="1600" dirty="0" smtClean="0"/>
              <a:t>Shows </a:t>
            </a:r>
            <a:r>
              <a:rPr lang="en-US" sz="1600" dirty="0"/>
              <a:t>that </a:t>
            </a:r>
            <a:r>
              <a:rPr lang="en-US" sz="1600" b="1" i="1" dirty="0"/>
              <a:t>Honduras is more of a transshipment destination </a:t>
            </a:r>
            <a:r>
              <a:rPr lang="en-US" sz="1600" dirty="0"/>
              <a:t>rather than a supply or demand </a:t>
            </a:r>
            <a:r>
              <a:rPr lang="en-US" sz="1600" dirty="0" smtClean="0"/>
              <a:t>destination.</a:t>
            </a:r>
            <a:endParaRPr lang="en-US" sz="1600" dirty="0"/>
          </a:p>
          <a:p>
            <a:pPr marL="228600" indent="-228600">
              <a:defRPr/>
            </a:pPr>
            <a:r>
              <a:rPr lang="en-US" sz="1600" b="1" i="1" dirty="0"/>
              <a:t>Source: CCDB 2005 - 1</a:t>
            </a:r>
            <a:r>
              <a:rPr lang="en-US" sz="1600" b="1" i="1" baseline="30000" dirty="0"/>
              <a:t>st</a:t>
            </a:r>
            <a:r>
              <a:rPr lang="en-US" sz="1600" b="1" i="1" dirty="0"/>
              <a:t> QTR 2011</a:t>
            </a:r>
            <a:endParaRPr lang="en-US" dirty="0"/>
          </a:p>
        </p:txBody>
      </p:sp>
      <p:sp>
        <p:nvSpPr>
          <p:cNvPr id="6" name="Slide Number Placeholder 5"/>
          <p:cNvSpPr>
            <a:spLocks noGrp="1"/>
          </p:cNvSpPr>
          <p:nvPr>
            <p:ph type="sldNum" sz="quarter" idx="12"/>
          </p:nvPr>
        </p:nvSpPr>
        <p:spPr/>
        <p:txBody>
          <a:bodyPr/>
          <a:lstStyle/>
          <a:p>
            <a:pPr>
              <a:defRPr/>
            </a:pPr>
            <a:fld id="{3AC3EC9B-C10A-4908-869B-78E2E0BCFB01}"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p:cNvPicPr>
            <a:picLocks noChangeAspect="1" noChangeArrowheads="1"/>
          </p:cNvPicPr>
          <p:nvPr/>
        </p:nvPicPr>
        <p:blipFill>
          <a:blip r:embed="rId3" cstate="print"/>
          <a:srcRect t="3125" b="79688"/>
          <a:stretch>
            <a:fillRect/>
          </a:stretch>
        </p:blipFill>
        <p:spPr bwMode="auto">
          <a:xfrm>
            <a:off x="0" y="0"/>
            <a:ext cx="9144000" cy="1066800"/>
          </a:xfrm>
          <a:prstGeom prst="rect">
            <a:avLst/>
          </a:prstGeom>
          <a:noFill/>
          <a:ln w="9525">
            <a:noFill/>
            <a:miter lim="800000"/>
            <a:headEnd/>
            <a:tailEnd/>
          </a:ln>
        </p:spPr>
      </p:pic>
      <p:sp>
        <p:nvSpPr>
          <p:cNvPr id="23555" name="Title 1"/>
          <p:cNvSpPr>
            <a:spLocks noGrp="1"/>
          </p:cNvSpPr>
          <p:nvPr>
            <p:ph type="title"/>
          </p:nvPr>
        </p:nvSpPr>
        <p:spPr>
          <a:xfrm>
            <a:off x="-152400" y="228600"/>
            <a:ext cx="9144000" cy="762000"/>
          </a:xfrm>
        </p:spPr>
        <p:txBody>
          <a:bodyPr/>
          <a:lstStyle/>
          <a:p>
            <a:pPr algn="ctr">
              <a:defRPr/>
            </a:pPr>
            <a:r>
              <a:rPr lang="en-US" b="1" dirty="0" smtClean="0">
                <a:solidFill>
                  <a:schemeClr val="accent4"/>
                </a:solidFill>
              </a:rPr>
              <a:t>Drug Amount </a:t>
            </a:r>
            <a:br>
              <a:rPr lang="en-US" b="1" dirty="0" smtClean="0">
                <a:solidFill>
                  <a:schemeClr val="accent4"/>
                </a:solidFill>
              </a:rPr>
            </a:br>
            <a:r>
              <a:rPr lang="en-US" b="1" dirty="0" smtClean="0">
                <a:solidFill>
                  <a:schemeClr val="accent4"/>
                </a:solidFill>
              </a:rPr>
              <a:t>vs. Origin Country (kg)</a:t>
            </a:r>
          </a:p>
        </p:txBody>
      </p:sp>
      <p:sp>
        <p:nvSpPr>
          <p:cNvPr id="6" name="Slide Number Placeholder 5"/>
          <p:cNvSpPr>
            <a:spLocks noGrp="1"/>
          </p:cNvSpPr>
          <p:nvPr>
            <p:ph type="sldNum" sz="quarter" idx="12"/>
          </p:nvPr>
        </p:nvSpPr>
        <p:spPr/>
        <p:txBody>
          <a:bodyPr/>
          <a:lstStyle/>
          <a:p>
            <a:pPr>
              <a:defRPr/>
            </a:pPr>
            <a:fld id="{69A77E0A-DC63-454A-AD86-781994B712D0}" type="slidenum">
              <a:rPr lang="en-US" smtClean="0"/>
              <a:pPr>
                <a:defRPr/>
              </a:pPr>
              <a:t>16</a:t>
            </a:fld>
            <a:endParaRPr lang="en-US"/>
          </a:p>
        </p:txBody>
      </p:sp>
      <p:graphicFrame>
        <p:nvGraphicFramePr>
          <p:cNvPr id="7" name="Chart 6"/>
          <p:cNvGraphicFramePr/>
          <p:nvPr/>
        </p:nvGraphicFramePr>
        <p:xfrm>
          <a:off x="228600" y="1143000"/>
          <a:ext cx="86106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24581" name="TextBox 41"/>
          <p:cNvSpPr txBox="1">
            <a:spLocks noChangeArrowheads="1"/>
          </p:cNvSpPr>
          <p:nvPr/>
        </p:nvSpPr>
        <p:spPr bwMode="auto">
          <a:xfrm>
            <a:off x="152400" y="4800600"/>
            <a:ext cx="8839200" cy="1570038"/>
          </a:xfrm>
          <a:prstGeom prst="rect">
            <a:avLst/>
          </a:prstGeom>
          <a:solidFill>
            <a:schemeClr val="accent4"/>
          </a:solidFill>
          <a:ln w="9525">
            <a:noFill/>
            <a:miter lim="800000"/>
            <a:headEnd/>
            <a:tailEnd/>
          </a:ln>
        </p:spPr>
        <p:txBody>
          <a:bodyPr>
            <a:spAutoFit/>
          </a:bodyPr>
          <a:lstStyle/>
          <a:p>
            <a:pPr marL="231775" indent="-231775">
              <a:buFont typeface="Arial" pitchFamily="34" charset="0"/>
              <a:buChar char="•"/>
              <a:defRPr/>
            </a:pPr>
            <a:r>
              <a:rPr lang="en-US" sz="1600" dirty="0" smtClean="0"/>
              <a:t>This </a:t>
            </a:r>
            <a:r>
              <a:rPr lang="en-US" sz="1600" dirty="0"/>
              <a:t>graph represents the total drug amounts (kg) interdicted by origin </a:t>
            </a:r>
            <a:r>
              <a:rPr lang="en-US" sz="1600" dirty="0" smtClean="0"/>
              <a:t>country.</a:t>
            </a:r>
            <a:endParaRPr lang="en-US" sz="1600" dirty="0"/>
          </a:p>
          <a:p>
            <a:pPr marL="231775" indent="-231775">
              <a:buFont typeface="Arial" pitchFamily="34" charset="0"/>
              <a:buChar char="•"/>
              <a:defRPr/>
            </a:pPr>
            <a:r>
              <a:rPr lang="en-US" sz="1600" dirty="0" smtClean="0"/>
              <a:t>Can </a:t>
            </a:r>
            <a:r>
              <a:rPr lang="en-US" sz="1600" dirty="0"/>
              <a:t>help us make key assumptions as we formulate the network flow model as to specific drug amounts coming from source nodes to/through </a:t>
            </a:r>
            <a:r>
              <a:rPr lang="en-US" sz="1600" dirty="0" smtClean="0"/>
              <a:t>Honduras.</a:t>
            </a:r>
            <a:endParaRPr lang="en-US" sz="1600" dirty="0"/>
          </a:p>
          <a:p>
            <a:pPr marL="231775" indent="-231775">
              <a:buFont typeface="Arial" pitchFamily="34" charset="0"/>
              <a:buChar char="•"/>
              <a:defRPr/>
            </a:pPr>
            <a:r>
              <a:rPr lang="en-US" sz="1600" dirty="0" smtClean="0"/>
              <a:t>Exponential </a:t>
            </a:r>
            <a:r>
              <a:rPr lang="en-US" sz="1600" dirty="0"/>
              <a:t>decay: Shows countries’ importance in developing source nodes – Columbia, Venezuela, and Panama are responsible for the majority of cocaine in-flow to </a:t>
            </a:r>
            <a:r>
              <a:rPr lang="en-US" sz="1600" dirty="0" smtClean="0"/>
              <a:t>Honduras.</a:t>
            </a:r>
          </a:p>
          <a:p>
            <a:pPr marL="231775" indent="-231775">
              <a:defRPr/>
            </a:pPr>
            <a:r>
              <a:rPr lang="en-US" sz="1600" b="1" i="1" dirty="0" smtClean="0"/>
              <a:t>Source</a:t>
            </a:r>
            <a:r>
              <a:rPr lang="en-US" sz="1600" b="1" i="1" dirty="0"/>
              <a:t>: CCDB 2005 - 1</a:t>
            </a:r>
            <a:r>
              <a:rPr lang="en-US" sz="1600" b="1" i="1" baseline="30000" dirty="0"/>
              <a:t>st</a:t>
            </a:r>
            <a:r>
              <a:rPr lang="en-US" sz="1600" b="1" i="1" dirty="0"/>
              <a:t> QTR 2011</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0"/>
            <a:ext cx="9144000" cy="1143000"/>
          </a:xfrm>
          <a:prstGeom prst="rect">
            <a:avLst/>
          </a:prstGeom>
          <a:noFill/>
          <a:ln w="9525">
            <a:noFill/>
            <a:miter lim="800000"/>
            <a:headEnd/>
            <a:tailEnd/>
          </a:ln>
        </p:spPr>
      </p:pic>
      <p:sp>
        <p:nvSpPr>
          <p:cNvPr id="17411" name="Title 1"/>
          <p:cNvSpPr>
            <a:spLocks noGrp="1"/>
          </p:cNvSpPr>
          <p:nvPr>
            <p:ph type="title"/>
          </p:nvPr>
        </p:nvSpPr>
        <p:spPr>
          <a:xfrm>
            <a:off x="1119188" y="-114300"/>
            <a:ext cx="6477000" cy="1143000"/>
          </a:xfrm>
        </p:spPr>
        <p:txBody>
          <a:bodyPr/>
          <a:lstStyle/>
          <a:p>
            <a:pPr algn="ctr" eaLnBrk="1" hangingPunct="1">
              <a:defRPr/>
            </a:pPr>
            <a:r>
              <a:rPr lang="en-US" sz="2800" b="1" dirty="0" smtClean="0">
                <a:solidFill>
                  <a:schemeClr val="accent4"/>
                </a:solidFill>
              </a:rPr>
              <a:t>The Effect of Trafficking </a:t>
            </a:r>
            <a:br>
              <a:rPr lang="en-US" sz="2800" b="1" dirty="0" smtClean="0">
                <a:solidFill>
                  <a:schemeClr val="accent4"/>
                </a:solidFill>
              </a:rPr>
            </a:br>
            <a:r>
              <a:rPr lang="en-US" sz="2800" b="1" dirty="0" smtClean="0">
                <a:solidFill>
                  <a:schemeClr val="accent4"/>
                </a:solidFill>
              </a:rPr>
              <a:t>Through Honduras</a:t>
            </a:r>
          </a:p>
        </p:txBody>
      </p:sp>
      <p:sp>
        <p:nvSpPr>
          <p:cNvPr id="5" name="Slide Number Placeholder 4"/>
          <p:cNvSpPr>
            <a:spLocks noGrp="1"/>
          </p:cNvSpPr>
          <p:nvPr>
            <p:ph type="sldNum" sz="quarter" idx="12"/>
          </p:nvPr>
        </p:nvSpPr>
        <p:spPr/>
        <p:txBody>
          <a:bodyPr/>
          <a:lstStyle/>
          <a:p>
            <a:pPr>
              <a:defRPr/>
            </a:pPr>
            <a:fld id="{4984121C-A116-4767-85FA-C7F58A8CED40}" type="slidenum">
              <a:rPr lang="en-US" smtClean="0"/>
              <a:pPr>
                <a:defRPr/>
              </a:pPr>
              <a:t>17</a:t>
            </a:fld>
            <a:endParaRPr lang="en-US" dirty="0"/>
          </a:p>
        </p:txBody>
      </p:sp>
      <p:sp>
        <p:nvSpPr>
          <p:cNvPr id="27" name="Freeform 26"/>
          <p:cNvSpPr/>
          <p:nvPr/>
        </p:nvSpPr>
        <p:spPr>
          <a:xfrm>
            <a:off x="9109075" y="1957388"/>
            <a:ext cx="3175" cy="0"/>
          </a:xfrm>
          <a:custGeom>
            <a:avLst/>
            <a:gdLst/>
            <a:ahLst/>
            <a:cxnLst/>
            <a:rect l="0" t="0" r="0" b="0"/>
            <a:pathLst>
              <a:path w="3520" h="1">
                <a:moveTo>
                  <a:pt x="0" y="0"/>
                </a:moveTo>
                <a:lnTo>
                  <a:pt x="3519"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5" name="Content Placeholder 6"/>
          <p:cNvSpPr>
            <a:spLocks noGrp="1"/>
          </p:cNvSpPr>
          <p:nvPr>
            <p:ph sz="quarter" idx="1"/>
          </p:nvPr>
        </p:nvSpPr>
        <p:spPr>
          <a:xfrm>
            <a:off x="4572000" y="1219200"/>
            <a:ext cx="4419600" cy="3733800"/>
          </a:xfrm>
        </p:spPr>
        <p:txBody>
          <a:bodyPr>
            <a:normAutofit lnSpcReduction="10000"/>
          </a:bodyPr>
          <a:lstStyle/>
          <a:p>
            <a:r>
              <a:rPr lang="en-US" sz="1800" dirty="0" smtClean="0">
                <a:latin typeface="Arial" charset="0"/>
                <a:cs typeface="Arial" charset="0"/>
              </a:rPr>
              <a:t>Increase in Mexican drug wars pushed drug trafficking into Central America</a:t>
            </a:r>
          </a:p>
          <a:p>
            <a:r>
              <a:rPr lang="en-US" sz="1800" dirty="0" smtClean="0">
                <a:latin typeface="Arial" charset="0"/>
                <a:cs typeface="Arial" charset="0"/>
              </a:rPr>
              <a:t>Ousting of President </a:t>
            </a:r>
            <a:r>
              <a:rPr lang="en-US" sz="1800" dirty="0" err="1" smtClean="0">
                <a:latin typeface="Arial" charset="0"/>
                <a:cs typeface="Arial" charset="0"/>
              </a:rPr>
              <a:t>Zelaya</a:t>
            </a:r>
            <a:r>
              <a:rPr lang="en-US" sz="1800" dirty="0" smtClean="0">
                <a:latin typeface="Arial" charset="0"/>
                <a:cs typeface="Arial" charset="0"/>
              </a:rPr>
              <a:t>           (June 2009)</a:t>
            </a:r>
          </a:p>
          <a:p>
            <a:r>
              <a:rPr lang="en-US" sz="1800" dirty="0" smtClean="0">
                <a:latin typeface="Arial" charset="0"/>
                <a:cs typeface="Arial" charset="0"/>
              </a:rPr>
              <a:t>Honduras homicide rate doubled in past decade</a:t>
            </a:r>
          </a:p>
          <a:p>
            <a:r>
              <a:rPr lang="en-US" sz="1800" dirty="0" smtClean="0"/>
              <a:t>59% Hondurans below poverty line</a:t>
            </a:r>
          </a:p>
          <a:p>
            <a:r>
              <a:rPr lang="en-US" sz="1800" dirty="0" smtClean="0">
                <a:latin typeface="Arial" charset="0"/>
                <a:cs typeface="Arial" charset="0"/>
              </a:rPr>
              <a:t>Assassinations of government officials and news reporters</a:t>
            </a:r>
          </a:p>
          <a:p>
            <a:r>
              <a:rPr lang="en-US" sz="1800" dirty="0" smtClean="0">
                <a:latin typeface="Arial" charset="0"/>
                <a:cs typeface="Arial" charset="0"/>
              </a:rPr>
              <a:t>Gangs control large territories of land</a:t>
            </a:r>
          </a:p>
          <a:p>
            <a:r>
              <a:rPr lang="en-US" sz="1800" dirty="0" smtClean="0">
                <a:latin typeface="Arial" charset="0"/>
                <a:cs typeface="Arial" charset="0"/>
              </a:rPr>
              <a:t>Latin America</a:t>
            </a:r>
            <a:r>
              <a:rPr lang="en-US" sz="1800" dirty="0" smtClean="0">
                <a:latin typeface="Arial" charset="0"/>
                <a:cs typeface="Arial" charset="0"/>
                <a:sym typeface="Wingdings" pitchFamily="2" charset="2"/>
              </a:rPr>
              <a:t> highest levels of youth violence in world</a:t>
            </a:r>
          </a:p>
          <a:p>
            <a:pPr>
              <a:buNone/>
            </a:pPr>
            <a:endParaRPr lang="en-US" sz="1800" dirty="0" smtClean="0">
              <a:latin typeface="Arial" charset="0"/>
              <a:cs typeface="Arial" charset="0"/>
            </a:endParaRPr>
          </a:p>
          <a:p>
            <a:pPr>
              <a:buFont typeface="Wingdings 3" pitchFamily="18" charset="2"/>
              <a:buNone/>
            </a:pPr>
            <a:endParaRPr lang="en-US" sz="1800" dirty="0" smtClean="0">
              <a:latin typeface="Arial" charset="0"/>
              <a:cs typeface="Arial" charset="0"/>
            </a:endParaRPr>
          </a:p>
          <a:p>
            <a:pPr lvl="1"/>
            <a:endParaRPr lang="en-US" sz="1500" dirty="0" smtClean="0">
              <a:latin typeface="Arial" charset="0"/>
              <a:cs typeface="Arial" charset="0"/>
            </a:endParaRPr>
          </a:p>
        </p:txBody>
      </p:sp>
      <p:graphicFrame>
        <p:nvGraphicFramePr>
          <p:cNvPr id="9" name="Chart 8"/>
          <p:cNvGraphicFramePr/>
          <p:nvPr/>
        </p:nvGraphicFramePr>
        <p:xfrm>
          <a:off x="0" y="1295400"/>
          <a:ext cx="4648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590800" y="3733800"/>
            <a:ext cx="1752600" cy="230832"/>
          </a:xfrm>
          <a:prstGeom prst="rect">
            <a:avLst/>
          </a:prstGeom>
          <a:solidFill>
            <a:schemeClr val="bg1"/>
          </a:solidFill>
        </p:spPr>
        <p:txBody>
          <a:bodyPr wrap="square" rtlCol="0">
            <a:spAutoFit/>
          </a:bodyPr>
          <a:lstStyle/>
          <a:p>
            <a:r>
              <a:rPr lang="en-US" sz="900" dirty="0" smtClean="0"/>
              <a:t>(Murders per 100,000 people)</a:t>
            </a:r>
            <a:endParaRPr lang="en-US" sz="900" dirty="0"/>
          </a:p>
        </p:txBody>
      </p:sp>
      <p:sp>
        <p:nvSpPr>
          <p:cNvPr id="11" name="TextBox 10"/>
          <p:cNvSpPr txBox="1"/>
          <p:nvPr/>
        </p:nvSpPr>
        <p:spPr>
          <a:xfrm>
            <a:off x="5105400" y="4953000"/>
            <a:ext cx="3505200" cy="1200329"/>
          </a:xfrm>
          <a:prstGeom prst="rect">
            <a:avLst/>
          </a:prstGeom>
          <a:solidFill>
            <a:schemeClr val="tx1"/>
          </a:solidFill>
        </p:spPr>
        <p:txBody>
          <a:bodyPr wrap="square" rtlCol="0">
            <a:spAutoFit/>
          </a:bodyPr>
          <a:lstStyle/>
          <a:p>
            <a:pPr algn="ctr"/>
            <a:r>
              <a:rPr lang="en-US" dirty="0" smtClean="0">
                <a:solidFill>
                  <a:schemeClr val="accent4">
                    <a:lumMod val="75000"/>
                  </a:schemeClr>
                </a:solidFill>
              </a:rPr>
              <a:t>“[Drug Trafficking] is the main single factor behind the rising levels of violence in the region” World Bank 2011</a:t>
            </a:r>
            <a:endParaRPr lang="en-US" dirty="0">
              <a:solidFill>
                <a:schemeClr val="accent4">
                  <a:lumMod val="75000"/>
                </a:schemeClr>
              </a:solidFill>
            </a:endParaRPr>
          </a:p>
        </p:txBody>
      </p:sp>
      <p:pic>
        <p:nvPicPr>
          <p:cNvPr id="89090" name="Picture 2" descr="http://infosurhoy.com/cocoon/saii/images/2009/04/20/HONDURAS-Carteles.jpg"/>
          <p:cNvPicPr>
            <a:picLocks noChangeAspect="1" noChangeArrowheads="1"/>
          </p:cNvPicPr>
          <p:nvPr/>
        </p:nvPicPr>
        <p:blipFill>
          <a:blip r:embed="rId5" cstate="print"/>
          <a:srcRect/>
          <a:stretch>
            <a:fillRect/>
          </a:stretch>
        </p:blipFill>
        <p:spPr bwMode="auto">
          <a:xfrm>
            <a:off x="533400" y="3962400"/>
            <a:ext cx="3893457" cy="228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6167008" y="1281112"/>
            <a:ext cx="2367392" cy="1995488"/>
          </a:xfrm>
          <a:prstGeom prst="rect">
            <a:avLst/>
          </a:prstGeom>
          <a:noFill/>
          <a:ln w="9525">
            <a:noFill/>
            <a:miter lim="800000"/>
            <a:headEnd/>
            <a:tailEnd/>
          </a:ln>
        </p:spPr>
      </p:pic>
      <p:pic>
        <p:nvPicPr>
          <p:cNvPr id="41987" name="Picture 2"/>
          <p:cNvPicPr>
            <a:picLocks noChangeAspect="1" noChangeArrowheads="1"/>
          </p:cNvPicPr>
          <p:nvPr/>
        </p:nvPicPr>
        <p:blipFill>
          <a:blip r:embed="rId4" cstate="print"/>
          <a:srcRect/>
          <a:stretch>
            <a:fillRect/>
          </a:stretch>
        </p:blipFill>
        <p:spPr bwMode="auto">
          <a:xfrm>
            <a:off x="0" y="0"/>
            <a:ext cx="9144000" cy="1143000"/>
          </a:xfrm>
          <a:prstGeom prst="rect">
            <a:avLst/>
          </a:prstGeom>
          <a:noFill/>
          <a:ln w="9525">
            <a:noFill/>
            <a:miter lim="800000"/>
            <a:headEnd/>
            <a:tailEnd/>
          </a:ln>
        </p:spPr>
      </p:pic>
      <p:sp>
        <p:nvSpPr>
          <p:cNvPr id="10244" name="Title 1"/>
          <p:cNvSpPr>
            <a:spLocks noGrp="1"/>
          </p:cNvSpPr>
          <p:nvPr>
            <p:ph type="title"/>
          </p:nvPr>
        </p:nvSpPr>
        <p:spPr>
          <a:xfrm>
            <a:off x="1676400" y="228600"/>
            <a:ext cx="5410200" cy="914400"/>
          </a:xfrm>
        </p:spPr>
        <p:txBody>
          <a:bodyPr/>
          <a:lstStyle/>
          <a:p>
            <a:pPr algn="ctr" eaLnBrk="1" hangingPunct="1">
              <a:defRPr/>
            </a:pPr>
            <a:r>
              <a:rPr lang="en-US" sz="4000" b="1" dirty="0" smtClean="0">
                <a:solidFill>
                  <a:schemeClr val="accent4"/>
                </a:solidFill>
              </a:rPr>
              <a:t>Node Analysis:    </a:t>
            </a:r>
            <a:br>
              <a:rPr lang="en-US" sz="4000" b="1" dirty="0" smtClean="0">
                <a:solidFill>
                  <a:schemeClr val="accent4"/>
                </a:solidFill>
              </a:rPr>
            </a:br>
            <a:r>
              <a:rPr lang="en-US" sz="4000" b="1" dirty="0" smtClean="0">
                <a:solidFill>
                  <a:schemeClr val="accent4"/>
                </a:solidFill>
              </a:rPr>
              <a:t>San Pedro </a:t>
            </a:r>
            <a:r>
              <a:rPr lang="en-US" sz="4000" b="1" dirty="0" err="1" smtClean="0">
                <a:solidFill>
                  <a:schemeClr val="accent4"/>
                </a:solidFill>
              </a:rPr>
              <a:t>Sula</a:t>
            </a:r>
            <a:endParaRPr lang="en-US" sz="4000" b="1" dirty="0" smtClean="0">
              <a:solidFill>
                <a:schemeClr val="accent4"/>
              </a:solidFill>
            </a:endParaRPr>
          </a:p>
        </p:txBody>
      </p:sp>
      <p:sp>
        <p:nvSpPr>
          <p:cNvPr id="5" name="Slide Number Placeholder 4"/>
          <p:cNvSpPr>
            <a:spLocks noGrp="1"/>
          </p:cNvSpPr>
          <p:nvPr>
            <p:ph type="sldNum" sz="quarter" idx="12"/>
          </p:nvPr>
        </p:nvSpPr>
        <p:spPr/>
        <p:txBody>
          <a:bodyPr/>
          <a:lstStyle/>
          <a:p>
            <a:pPr>
              <a:defRPr/>
            </a:pPr>
            <a:fld id="{4F1E8312-F701-4AB7-809E-0A3468D4813F}" type="slidenum">
              <a:rPr lang="en-US" smtClean="0"/>
              <a:pPr>
                <a:defRPr/>
              </a:pPr>
              <a:t>18</a:t>
            </a:fld>
            <a:endParaRPr lang="en-US" dirty="0"/>
          </a:p>
        </p:txBody>
      </p:sp>
      <p:sp>
        <p:nvSpPr>
          <p:cNvPr id="41990" name="TextBox 5"/>
          <p:cNvSpPr txBox="1">
            <a:spLocks noChangeArrowheads="1"/>
          </p:cNvSpPr>
          <p:nvPr/>
        </p:nvSpPr>
        <p:spPr bwMode="auto">
          <a:xfrm>
            <a:off x="152400" y="1752600"/>
            <a:ext cx="5638800" cy="1200329"/>
          </a:xfrm>
          <a:prstGeom prst="rect">
            <a:avLst/>
          </a:prstGeom>
          <a:noFill/>
          <a:ln w="9525">
            <a:solidFill>
              <a:schemeClr val="tx1"/>
            </a:solidFill>
            <a:miter lim="800000"/>
            <a:headEnd/>
            <a:tailEnd/>
          </a:ln>
        </p:spPr>
        <p:txBody>
          <a:bodyPr wrap="square">
            <a:spAutoFit/>
          </a:bodyPr>
          <a:lstStyle/>
          <a:p>
            <a:r>
              <a:rPr lang="en-US" b="1" dirty="0" smtClean="0"/>
              <a:t>Inflow</a:t>
            </a:r>
            <a:r>
              <a:rPr lang="en-US" b="1" dirty="0"/>
              <a:t>:  </a:t>
            </a:r>
            <a:r>
              <a:rPr lang="en-US" dirty="0"/>
              <a:t>From the coast, </a:t>
            </a:r>
            <a:r>
              <a:rPr lang="en-US" dirty="0" err="1"/>
              <a:t>Tela</a:t>
            </a:r>
            <a:r>
              <a:rPr lang="en-US" dirty="0"/>
              <a:t> (maritime into </a:t>
            </a:r>
            <a:r>
              <a:rPr lang="en-US" dirty="0" err="1"/>
              <a:t>Tela</a:t>
            </a:r>
            <a:r>
              <a:rPr lang="en-US" dirty="0"/>
              <a:t>); and from the Southeast, Yoro (air tracks into Yoro)</a:t>
            </a:r>
          </a:p>
          <a:p>
            <a:endParaRPr lang="en-US" b="1" dirty="0"/>
          </a:p>
          <a:p>
            <a:r>
              <a:rPr lang="en-US" b="1" dirty="0"/>
              <a:t>Outflow:  </a:t>
            </a:r>
            <a:r>
              <a:rPr lang="en-US" dirty="0"/>
              <a:t>Overland, west towards </a:t>
            </a:r>
            <a:r>
              <a:rPr lang="en-US" dirty="0" smtClean="0"/>
              <a:t>Guatemala</a:t>
            </a:r>
            <a:endParaRPr lang="en-US" b="1" dirty="0"/>
          </a:p>
        </p:txBody>
      </p:sp>
      <p:sp>
        <p:nvSpPr>
          <p:cNvPr id="8" name="TextBox 5"/>
          <p:cNvSpPr txBox="1">
            <a:spLocks noChangeArrowheads="1"/>
          </p:cNvSpPr>
          <p:nvPr/>
        </p:nvSpPr>
        <p:spPr bwMode="auto">
          <a:xfrm>
            <a:off x="152400" y="3352800"/>
            <a:ext cx="4267200" cy="3293209"/>
          </a:xfrm>
          <a:prstGeom prst="rect">
            <a:avLst/>
          </a:prstGeom>
          <a:solidFill>
            <a:schemeClr val="accent4"/>
          </a:solidFill>
          <a:ln w="9525">
            <a:noFill/>
            <a:miter lim="800000"/>
            <a:headEnd/>
            <a:tailEnd/>
          </a:ln>
        </p:spPr>
        <p:txBody>
          <a:bodyPr wrap="square">
            <a:spAutoFit/>
          </a:bodyPr>
          <a:lstStyle/>
          <a:p>
            <a:pPr>
              <a:defRPr/>
            </a:pPr>
            <a:r>
              <a:rPr lang="en-US" sz="1600" b="1" dirty="0"/>
              <a:t>Political:  </a:t>
            </a:r>
            <a:r>
              <a:rPr lang="en-US" sz="1600" dirty="0"/>
              <a:t>“Governance”—many areas controlled by gang activity</a:t>
            </a:r>
          </a:p>
          <a:p>
            <a:pPr>
              <a:defRPr/>
            </a:pPr>
            <a:endParaRPr lang="en-US" sz="1600" dirty="0"/>
          </a:p>
          <a:p>
            <a:pPr>
              <a:defRPr/>
            </a:pPr>
            <a:r>
              <a:rPr lang="en-US" sz="1600" b="1" dirty="0"/>
              <a:t>Military:  </a:t>
            </a:r>
            <a:r>
              <a:rPr lang="en-US" sz="1600" dirty="0"/>
              <a:t>“Security”; “Rule of Law”; 1000 police officers; impunity rate extremely high (unsolved serious crimes); 60% of murders linked to drugs</a:t>
            </a:r>
          </a:p>
          <a:p>
            <a:pPr>
              <a:defRPr/>
            </a:pPr>
            <a:endParaRPr lang="en-US" sz="1600" dirty="0"/>
          </a:p>
          <a:p>
            <a:pPr>
              <a:defRPr/>
            </a:pPr>
            <a:r>
              <a:rPr lang="en-US" sz="1600" b="1" dirty="0"/>
              <a:t>Economic:  </a:t>
            </a:r>
            <a:r>
              <a:rPr lang="en-US" sz="1600" dirty="0"/>
              <a:t>Manufacturing, Industrial center of Honduras; transportation hub; light industry and commercial production in coffee, bananas, beef, sugar cane, tobacco, forestry; 2/3</a:t>
            </a:r>
            <a:r>
              <a:rPr lang="en-US" sz="1600" baseline="30000" dirty="0"/>
              <a:t>rd</a:t>
            </a:r>
            <a:r>
              <a:rPr lang="en-US" sz="1600" dirty="0"/>
              <a:t> of countries GDP</a:t>
            </a:r>
          </a:p>
        </p:txBody>
      </p:sp>
      <p:sp>
        <p:nvSpPr>
          <p:cNvPr id="10" name="TextBox 5"/>
          <p:cNvSpPr txBox="1">
            <a:spLocks noChangeArrowheads="1"/>
          </p:cNvSpPr>
          <p:nvPr/>
        </p:nvSpPr>
        <p:spPr bwMode="auto">
          <a:xfrm>
            <a:off x="4648200" y="3352800"/>
            <a:ext cx="4267200" cy="3293209"/>
          </a:xfrm>
          <a:prstGeom prst="rect">
            <a:avLst/>
          </a:prstGeom>
          <a:solidFill>
            <a:schemeClr val="accent4"/>
          </a:solidFill>
          <a:ln w="9525">
            <a:noFill/>
            <a:miter lim="800000"/>
            <a:headEnd/>
            <a:tailEnd/>
          </a:ln>
        </p:spPr>
        <p:txBody>
          <a:bodyPr wrap="square">
            <a:spAutoFit/>
          </a:bodyPr>
          <a:lstStyle/>
          <a:p>
            <a:pPr>
              <a:defRPr/>
            </a:pPr>
            <a:r>
              <a:rPr lang="en-US" sz="1600" b="1" dirty="0"/>
              <a:t>Social:  </a:t>
            </a:r>
            <a:r>
              <a:rPr lang="en-US" sz="1600" dirty="0"/>
              <a:t>2</a:t>
            </a:r>
            <a:r>
              <a:rPr lang="en-US" sz="1600" baseline="30000" dirty="0"/>
              <a:t>nd</a:t>
            </a:r>
            <a:r>
              <a:rPr lang="en-US" sz="1600" dirty="0"/>
              <a:t> largest city; 900k people, 1.2m in metro area; many higher education opportunities; most bilingual schools in </a:t>
            </a:r>
            <a:r>
              <a:rPr lang="en-US" sz="1600" dirty="0" smtClean="0"/>
              <a:t>CENTAM </a:t>
            </a:r>
            <a:endParaRPr lang="en-US" sz="1600" dirty="0"/>
          </a:p>
          <a:p>
            <a:pPr>
              <a:defRPr/>
            </a:pPr>
            <a:endParaRPr lang="en-US" sz="1600" dirty="0"/>
          </a:p>
          <a:p>
            <a:pPr>
              <a:defRPr/>
            </a:pPr>
            <a:r>
              <a:rPr lang="en-US" sz="1600" b="1" dirty="0"/>
              <a:t>Infrastructure:  </a:t>
            </a:r>
            <a:r>
              <a:rPr lang="en-US" sz="1600" dirty="0"/>
              <a:t>major transportation hub; international airport; private university, rail lines (</a:t>
            </a:r>
            <a:r>
              <a:rPr lang="en-US" sz="1600" dirty="0" err="1"/>
              <a:t>Tela</a:t>
            </a:r>
            <a:r>
              <a:rPr lang="en-US" sz="1600" dirty="0"/>
              <a:t>, Puerto Cortes); largest bus station in CENTAM; city in quadrants, abundant public transportation</a:t>
            </a:r>
          </a:p>
          <a:p>
            <a:pPr>
              <a:defRPr/>
            </a:pPr>
            <a:endParaRPr lang="en-US" sz="1600" dirty="0"/>
          </a:p>
          <a:p>
            <a:pPr>
              <a:defRPr/>
            </a:pPr>
            <a:r>
              <a:rPr lang="en-US" sz="1600" b="1" dirty="0"/>
              <a:t>Information:  </a:t>
            </a:r>
            <a:r>
              <a:rPr lang="en-US" sz="1600" dirty="0"/>
              <a:t>highest murder rate in the world</a:t>
            </a:r>
          </a:p>
        </p:txBody>
      </p:sp>
      <p:sp>
        <p:nvSpPr>
          <p:cNvPr id="9" name="Rectangle 8"/>
          <p:cNvSpPr/>
          <p:nvPr/>
        </p:nvSpPr>
        <p:spPr>
          <a:xfrm>
            <a:off x="152400" y="1371600"/>
            <a:ext cx="4211409" cy="369332"/>
          </a:xfrm>
          <a:prstGeom prst="rect">
            <a:avLst/>
          </a:prstGeom>
        </p:spPr>
        <p:txBody>
          <a:bodyPr wrap="none">
            <a:spAutoFit/>
          </a:bodyPr>
          <a:lstStyle/>
          <a:p>
            <a:r>
              <a:rPr lang="en-US" u="sng" dirty="0" smtClean="0"/>
              <a:t>Cocaine Corridors (Geographical Sites)</a:t>
            </a:r>
            <a:endParaRPr lang="en-US"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pic>
        <p:nvPicPr>
          <p:cNvPr id="43011" name="Content Placeholder 40" descr="Picture2.jpg"/>
          <p:cNvPicPr>
            <a:picLocks noGrp="1" noChangeAspect="1"/>
          </p:cNvPicPr>
          <p:nvPr>
            <p:ph sz="quarter" idx="1"/>
          </p:nvPr>
        </p:nvPicPr>
        <p:blipFill>
          <a:blip r:embed="rId3" cstate="print"/>
          <a:srcRect/>
          <a:stretch>
            <a:fillRect/>
          </a:stretch>
        </p:blipFill>
        <p:spPr>
          <a:xfrm>
            <a:off x="4763" y="0"/>
            <a:ext cx="9139237" cy="6858000"/>
          </a:xfrm>
        </p:spPr>
      </p:pic>
      <p:sp>
        <p:nvSpPr>
          <p:cNvPr id="4" name="Slide Number Placeholder 3"/>
          <p:cNvSpPr>
            <a:spLocks noGrp="1"/>
          </p:cNvSpPr>
          <p:nvPr>
            <p:ph type="sldNum" sz="quarter" idx="12"/>
          </p:nvPr>
        </p:nvSpPr>
        <p:spPr/>
        <p:txBody>
          <a:bodyPr/>
          <a:lstStyle/>
          <a:p>
            <a:pPr>
              <a:defRPr/>
            </a:pPr>
            <a:fld id="{8D644BB2-5912-4F6D-BA27-05AC316D7156}" type="slidenum">
              <a:rPr lang="en-US" smtClean="0"/>
              <a:pPr>
                <a:defRPr/>
              </a:pPr>
              <a:t>19</a:t>
            </a:fld>
            <a:endParaRPr lang="en-US"/>
          </a:p>
        </p:txBody>
      </p:sp>
      <p:sp>
        <p:nvSpPr>
          <p:cNvPr id="18" name="Title 1"/>
          <p:cNvSpPr txBox="1">
            <a:spLocks/>
          </p:cNvSpPr>
          <p:nvPr/>
        </p:nvSpPr>
        <p:spPr bwMode="auto">
          <a:xfrm>
            <a:off x="0" y="0"/>
            <a:ext cx="8686800" cy="990600"/>
          </a:xfrm>
          <a:prstGeom prst="rect">
            <a:avLst/>
          </a:prstGeom>
          <a:noFill/>
          <a:ln w="9525">
            <a:noFill/>
            <a:miter lim="800000"/>
            <a:headEnd/>
            <a:tailEnd/>
          </a:ln>
        </p:spPr>
        <p:txBody>
          <a:bodyPr/>
          <a:lstStyle/>
          <a:p>
            <a:pPr algn="r">
              <a:defRPr/>
            </a:pPr>
            <a:r>
              <a:rPr lang="en-US" sz="3200" b="1" dirty="0">
                <a:solidFill>
                  <a:schemeClr val="bg1"/>
                </a:solidFill>
                <a:latin typeface="+mj-lt"/>
                <a:ea typeface="+mj-ea"/>
                <a:cs typeface="+mj-cs"/>
              </a:rPr>
              <a:t>Trafficking Through Honduras  </a:t>
            </a:r>
          </a:p>
        </p:txBody>
      </p:sp>
      <p:sp>
        <p:nvSpPr>
          <p:cNvPr id="24" name="Freeform 23"/>
          <p:cNvSpPr/>
          <p:nvPr/>
        </p:nvSpPr>
        <p:spPr>
          <a:xfrm>
            <a:off x="3733800" y="5562600"/>
            <a:ext cx="4038600" cy="936625"/>
          </a:xfrm>
          <a:custGeom>
            <a:avLst/>
            <a:gdLst>
              <a:gd name="connsiteX0" fmla="*/ 3823854 w 3823854"/>
              <a:gd name="connsiteY0" fmla="*/ 771896 h 866898"/>
              <a:gd name="connsiteX1" fmla="*/ 2232561 w 3823854"/>
              <a:gd name="connsiteY1" fmla="*/ 866898 h 866898"/>
              <a:gd name="connsiteX2" fmla="*/ 201880 w 3823854"/>
              <a:gd name="connsiteY2" fmla="*/ 368135 h 866898"/>
              <a:gd name="connsiteX3" fmla="*/ 154379 w 3823854"/>
              <a:gd name="connsiteY3" fmla="*/ 558140 h 866898"/>
              <a:gd name="connsiteX4" fmla="*/ 0 w 3823854"/>
              <a:gd name="connsiteY4" fmla="*/ 201880 h 866898"/>
              <a:gd name="connsiteX5" fmla="*/ 273132 w 3823854"/>
              <a:gd name="connsiteY5" fmla="*/ 0 h 866898"/>
              <a:gd name="connsiteX6" fmla="*/ 237506 w 3823854"/>
              <a:gd name="connsiteY6" fmla="*/ 154379 h 866898"/>
              <a:gd name="connsiteX7" fmla="*/ 2232561 w 3823854"/>
              <a:gd name="connsiteY7" fmla="*/ 605641 h 866898"/>
              <a:gd name="connsiteX8" fmla="*/ 3811979 w 3823854"/>
              <a:gd name="connsiteY8" fmla="*/ 522514 h 866898"/>
              <a:gd name="connsiteX9" fmla="*/ 3823854 w 3823854"/>
              <a:gd name="connsiteY9" fmla="*/ 771896 h 866898"/>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237506 w 3823854"/>
              <a:gd name="connsiteY6" fmla="*/ 249382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350322 w 3823854"/>
              <a:gd name="connsiteY6" fmla="*/ 304801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943098 h 1038100"/>
              <a:gd name="connsiteX1" fmla="*/ 2232561 w 3823854"/>
              <a:gd name="connsiteY1" fmla="*/ 1038100 h 1038100"/>
              <a:gd name="connsiteX2" fmla="*/ 201880 w 3823854"/>
              <a:gd name="connsiteY2" fmla="*/ 539337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350322 w 3823854"/>
              <a:gd name="connsiteY3" fmla="*/ 990600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866898 h 961900"/>
              <a:gd name="connsiteX1" fmla="*/ 2232561 w 3823854"/>
              <a:gd name="connsiteY1" fmla="*/ 961900 h 961900"/>
              <a:gd name="connsiteX2" fmla="*/ 350322 w 3823854"/>
              <a:gd name="connsiteY2" fmla="*/ 533400 h 961900"/>
              <a:gd name="connsiteX3" fmla="*/ 350322 w 3823854"/>
              <a:gd name="connsiteY3" fmla="*/ 9144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027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54532 w 3854532"/>
              <a:gd name="connsiteY0" fmla="*/ 866898 h 961900"/>
              <a:gd name="connsiteX1" fmla="*/ 2263239 w 3854532"/>
              <a:gd name="connsiteY1" fmla="*/ 961900 h 961900"/>
              <a:gd name="connsiteX2" fmla="*/ 3810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3810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2286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6858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790698 h 885700"/>
              <a:gd name="connsiteX1" fmla="*/ 2263239 w 3854532"/>
              <a:gd name="connsiteY1" fmla="*/ 885700 h 885700"/>
              <a:gd name="connsiteX2" fmla="*/ 304800 w 3854532"/>
              <a:gd name="connsiteY2" fmla="*/ 3810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66457 w 3850992"/>
              <a:gd name="connsiteY8" fmla="*/ 541316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1524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992" h="936500">
                <a:moveTo>
                  <a:pt x="3850992" y="762000"/>
                </a:moveTo>
                <a:cubicBezTo>
                  <a:pt x="3587756" y="819397"/>
                  <a:pt x="2778071" y="936500"/>
                  <a:pt x="2187039" y="885700"/>
                </a:cubicBezTo>
                <a:cubicBezTo>
                  <a:pt x="1596007" y="834900"/>
                  <a:pt x="620239" y="552340"/>
                  <a:pt x="304800" y="457200"/>
                </a:cubicBezTo>
                <a:lnTo>
                  <a:pt x="228600" y="685800"/>
                </a:lnTo>
                <a:lnTo>
                  <a:pt x="0" y="152400"/>
                </a:lnTo>
                <a:lnTo>
                  <a:pt x="457200" y="0"/>
                </a:lnTo>
                <a:lnTo>
                  <a:pt x="381000" y="228600"/>
                </a:lnTo>
                <a:cubicBezTo>
                  <a:pt x="669307" y="332674"/>
                  <a:pt x="1620817" y="573643"/>
                  <a:pt x="2187039" y="624443"/>
                </a:cubicBezTo>
                <a:cubicBezTo>
                  <a:pt x="2753261" y="675243"/>
                  <a:pt x="3513117" y="505691"/>
                  <a:pt x="3778332" y="533400"/>
                </a:cubicBezTo>
                <a:lnTo>
                  <a:pt x="3850992"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a:off x="5638800" y="906463"/>
            <a:ext cx="3308350" cy="4884737"/>
          </a:xfrm>
          <a:custGeom>
            <a:avLst/>
            <a:gdLst>
              <a:gd name="connsiteX0" fmla="*/ 3433313 w 3968151"/>
              <a:gd name="connsiteY0" fmla="*/ 463238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433313 w 3968151"/>
              <a:gd name="connsiteY16" fmla="*/ 4632385 h 4710023"/>
              <a:gd name="connsiteX0" fmla="*/ 3380117 w 3968151"/>
              <a:gd name="connsiteY0" fmla="*/ 466401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380117 w 3968151"/>
              <a:gd name="connsiteY16" fmla="*/ 4664015 h 4710023"/>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893628"/>
              <a:gd name="connsiteY0" fmla="*/ 4664015 h 4740215"/>
              <a:gd name="connsiteX1" fmla="*/ 3692106 w 3893628"/>
              <a:gd name="connsiteY1" fmla="*/ 2648309 h 4740215"/>
              <a:gd name="connsiteX2" fmla="*/ 3355675 w 3893628"/>
              <a:gd name="connsiteY2" fmla="*/ 802257 h 4740215"/>
              <a:gd name="connsiteX3" fmla="*/ 2700068 w 3893628"/>
              <a:gd name="connsiteY3" fmla="*/ 483079 h 4740215"/>
              <a:gd name="connsiteX4" fmla="*/ 1423359 w 3893628"/>
              <a:gd name="connsiteY4" fmla="*/ 250166 h 4740215"/>
              <a:gd name="connsiteX5" fmla="*/ 500332 w 3893628"/>
              <a:gd name="connsiteY5" fmla="*/ 379562 h 4740215"/>
              <a:gd name="connsiteX6" fmla="*/ 612475 w 3893628"/>
              <a:gd name="connsiteY6" fmla="*/ 733245 h 4740215"/>
              <a:gd name="connsiteX7" fmla="*/ 0 w 3893628"/>
              <a:gd name="connsiteY7" fmla="*/ 491706 h 4740215"/>
              <a:gd name="connsiteX8" fmla="*/ 336430 w 3893628"/>
              <a:gd name="connsiteY8" fmla="*/ 17253 h 4740215"/>
              <a:gd name="connsiteX9" fmla="*/ 396815 w 3893628"/>
              <a:gd name="connsiteY9" fmla="*/ 189781 h 4740215"/>
              <a:gd name="connsiteX10" fmla="*/ 1362974 w 3893628"/>
              <a:gd name="connsiteY10" fmla="*/ 0 h 4740215"/>
              <a:gd name="connsiteX11" fmla="*/ 2760453 w 3893628"/>
              <a:gd name="connsiteY11" fmla="*/ 258792 h 4740215"/>
              <a:gd name="connsiteX12" fmla="*/ 3510951 w 3893628"/>
              <a:gd name="connsiteY12" fmla="*/ 638355 h 4740215"/>
              <a:gd name="connsiteX13" fmla="*/ 3864634 w 3893628"/>
              <a:gd name="connsiteY13" fmla="*/ 1880558 h 4740215"/>
              <a:gd name="connsiteX14" fmla="*/ 3684917 w 3893628"/>
              <a:gd name="connsiteY14" fmla="*/ 4740215 h 4740215"/>
              <a:gd name="connsiteX15" fmla="*/ 3380117 w 3893628"/>
              <a:gd name="connsiteY15" fmla="*/ 4664015 h 4740215"/>
              <a:gd name="connsiteX0" fmla="*/ 3380117 w 3942510"/>
              <a:gd name="connsiteY0" fmla="*/ 4664015 h 4740215"/>
              <a:gd name="connsiteX1" fmla="*/ 3692106 w 3942510"/>
              <a:gd name="connsiteY1" fmla="*/ 2648309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03916 w 3942510"/>
              <a:gd name="connsiteY2" fmla="*/ 865517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3121 h 4749321"/>
              <a:gd name="connsiteX1" fmla="*/ 3608716 w 3938916"/>
              <a:gd name="connsiteY1" fmla="*/ 2691921 h 4749321"/>
              <a:gd name="connsiteX2" fmla="*/ 3380116 w 3938916"/>
              <a:gd name="connsiteY2" fmla="*/ 863121 h 4749321"/>
              <a:gd name="connsiteX3" fmla="*/ 2700068 w 3938916"/>
              <a:gd name="connsiteY3" fmla="*/ 492185 h 4749321"/>
              <a:gd name="connsiteX4" fmla="*/ 1423359 w 3938916"/>
              <a:gd name="connsiteY4" fmla="*/ 259272 h 4749321"/>
              <a:gd name="connsiteX5" fmla="*/ 500332 w 3938916"/>
              <a:gd name="connsiteY5" fmla="*/ 388668 h 4749321"/>
              <a:gd name="connsiteX6" fmla="*/ 612475 w 3938916"/>
              <a:gd name="connsiteY6" fmla="*/ 742351 h 4749321"/>
              <a:gd name="connsiteX7" fmla="*/ 0 w 3938916"/>
              <a:gd name="connsiteY7" fmla="*/ 500812 h 4749321"/>
              <a:gd name="connsiteX8" fmla="*/ 336430 w 3938916"/>
              <a:gd name="connsiteY8" fmla="*/ 26359 h 4749321"/>
              <a:gd name="connsiteX9" fmla="*/ 396815 w 3938916"/>
              <a:gd name="connsiteY9" fmla="*/ 198887 h 4749321"/>
              <a:gd name="connsiteX10" fmla="*/ 1362974 w 3938916"/>
              <a:gd name="connsiteY10" fmla="*/ 9106 h 4749321"/>
              <a:gd name="connsiteX11" fmla="*/ 2770516 w 3938916"/>
              <a:gd name="connsiteY11" fmla="*/ 253521 h 4749321"/>
              <a:gd name="connsiteX12" fmla="*/ 3532516 w 3938916"/>
              <a:gd name="connsiteY12" fmla="*/ 558321 h 4749321"/>
              <a:gd name="connsiteX13" fmla="*/ 3913516 w 3938916"/>
              <a:gd name="connsiteY13" fmla="*/ 1853721 h 4749321"/>
              <a:gd name="connsiteX14" fmla="*/ 3684917 w 3938916"/>
              <a:gd name="connsiteY14" fmla="*/ 4749321 h 4749321"/>
              <a:gd name="connsiteX15" fmla="*/ 3380117 w 3938916"/>
              <a:gd name="connsiteY15" fmla="*/ 4673121 h 4749321"/>
              <a:gd name="connsiteX0" fmla="*/ 3380117 w 3938916"/>
              <a:gd name="connsiteY0" fmla="*/ 4667609 h 4743809"/>
              <a:gd name="connsiteX1" fmla="*/ 3608716 w 3938916"/>
              <a:gd name="connsiteY1" fmla="*/ 2686409 h 4743809"/>
              <a:gd name="connsiteX2" fmla="*/ 3380116 w 3938916"/>
              <a:gd name="connsiteY2" fmla="*/ 857609 h 4743809"/>
              <a:gd name="connsiteX3" fmla="*/ 2700068 w 3938916"/>
              <a:gd name="connsiteY3" fmla="*/ 486673 h 4743809"/>
              <a:gd name="connsiteX4" fmla="*/ 1423359 w 3938916"/>
              <a:gd name="connsiteY4" fmla="*/ 253760 h 4743809"/>
              <a:gd name="connsiteX5" fmla="*/ 500332 w 3938916"/>
              <a:gd name="connsiteY5" fmla="*/ 383156 h 4743809"/>
              <a:gd name="connsiteX6" fmla="*/ 612475 w 3938916"/>
              <a:gd name="connsiteY6" fmla="*/ 736839 h 4743809"/>
              <a:gd name="connsiteX7" fmla="*/ 0 w 3938916"/>
              <a:gd name="connsiteY7" fmla="*/ 495300 h 4743809"/>
              <a:gd name="connsiteX8" fmla="*/ 336430 w 3938916"/>
              <a:gd name="connsiteY8" fmla="*/ 20847 h 4743809"/>
              <a:gd name="connsiteX9" fmla="*/ 396815 w 3938916"/>
              <a:gd name="connsiteY9" fmla="*/ 193375 h 4743809"/>
              <a:gd name="connsiteX10" fmla="*/ 1362974 w 3938916"/>
              <a:gd name="connsiteY10" fmla="*/ 3594 h 4743809"/>
              <a:gd name="connsiteX11" fmla="*/ 2770516 w 3938916"/>
              <a:gd name="connsiteY11" fmla="*/ 171809 h 4743809"/>
              <a:gd name="connsiteX12" fmla="*/ 3532516 w 3938916"/>
              <a:gd name="connsiteY12" fmla="*/ 552809 h 4743809"/>
              <a:gd name="connsiteX13" fmla="*/ 3913516 w 3938916"/>
              <a:gd name="connsiteY13" fmla="*/ 1848209 h 4743809"/>
              <a:gd name="connsiteX14" fmla="*/ 3684917 w 3938916"/>
              <a:gd name="connsiteY14" fmla="*/ 4743809 h 4743809"/>
              <a:gd name="connsiteX15" fmla="*/ 3380117 w 3938916"/>
              <a:gd name="connsiteY15" fmla="*/ 4667609 h 4743809"/>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500332 w 3938916"/>
              <a:gd name="connsiteY5" fmla="*/ 439947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636916 w 3938916"/>
              <a:gd name="connsiteY5" fmla="*/ 381000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140899 w 3683000"/>
              <a:gd name="connsiteY9" fmla="*/ 250166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3048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7754 h 4803954"/>
              <a:gd name="connsiteX1" fmla="*/ 3352800 w 3683000"/>
              <a:gd name="connsiteY1" fmla="*/ 2746554 h 4803954"/>
              <a:gd name="connsiteX2" fmla="*/ 3124200 w 3683000"/>
              <a:gd name="connsiteY2" fmla="*/ 917754 h 4803954"/>
              <a:gd name="connsiteX3" fmla="*/ 2444152 w 3683000"/>
              <a:gd name="connsiteY3" fmla="*/ 546818 h 4803954"/>
              <a:gd name="connsiteX4" fmla="*/ 1167443 w 3683000"/>
              <a:gd name="connsiteY4" fmla="*/ 313905 h 4803954"/>
              <a:gd name="connsiteX5" fmla="*/ 457200 w 3683000"/>
              <a:gd name="connsiteY5" fmla="*/ 460554 h 4803954"/>
              <a:gd name="connsiteX6" fmla="*/ 533400 w 3683000"/>
              <a:gd name="connsiteY6" fmla="*/ 765354 h 4803954"/>
              <a:gd name="connsiteX7" fmla="*/ 0 w 3683000"/>
              <a:gd name="connsiteY7" fmla="*/ 460554 h 4803954"/>
              <a:gd name="connsiteX8" fmla="*/ 304800 w 3683000"/>
              <a:gd name="connsiteY8" fmla="*/ 3354 h 4803954"/>
              <a:gd name="connsiteX9" fmla="*/ 381000 w 3683000"/>
              <a:gd name="connsiteY9" fmla="*/ 155754 h 4803954"/>
              <a:gd name="connsiteX10" fmla="*/ 1107058 w 3683000"/>
              <a:gd name="connsiteY10" fmla="*/ 63739 h 4803954"/>
              <a:gd name="connsiteX11" fmla="*/ 2514600 w 3683000"/>
              <a:gd name="connsiteY11" fmla="*/ 231954 h 4803954"/>
              <a:gd name="connsiteX12" fmla="*/ 3276600 w 3683000"/>
              <a:gd name="connsiteY12" fmla="*/ 612954 h 4803954"/>
              <a:gd name="connsiteX13" fmla="*/ 3657600 w 3683000"/>
              <a:gd name="connsiteY13" fmla="*/ 1908354 h 4803954"/>
              <a:gd name="connsiteX14" fmla="*/ 3429001 w 3683000"/>
              <a:gd name="connsiteY14" fmla="*/ 4803954 h 4803954"/>
              <a:gd name="connsiteX15" fmla="*/ 3124201 w 3683000"/>
              <a:gd name="connsiteY15" fmla="*/ 4727754 h 4803954"/>
              <a:gd name="connsiteX0" fmla="*/ 3124201 w 3683000"/>
              <a:gd name="connsiteY0" fmla="*/ 4800600 h 4876800"/>
              <a:gd name="connsiteX1" fmla="*/ 3352800 w 3683000"/>
              <a:gd name="connsiteY1" fmla="*/ 2819400 h 4876800"/>
              <a:gd name="connsiteX2" fmla="*/ 3124200 w 3683000"/>
              <a:gd name="connsiteY2" fmla="*/ 990600 h 4876800"/>
              <a:gd name="connsiteX3" fmla="*/ 2444152 w 3683000"/>
              <a:gd name="connsiteY3" fmla="*/ 619664 h 4876800"/>
              <a:gd name="connsiteX4" fmla="*/ 1167443 w 3683000"/>
              <a:gd name="connsiteY4" fmla="*/ 386751 h 4876800"/>
              <a:gd name="connsiteX5" fmla="*/ 457200 w 3683000"/>
              <a:gd name="connsiteY5" fmla="*/ 533400 h 4876800"/>
              <a:gd name="connsiteX6" fmla="*/ 533400 w 3683000"/>
              <a:gd name="connsiteY6" fmla="*/ 838200 h 4876800"/>
              <a:gd name="connsiteX7" fmla="*/ 0 w 3683000"/>
              <a:gd name="connsiteY7" fmla="*/ 533400 h 4876800"/>
              <a:gd name="connsiteX8" fmla="*/ 304800 w 3683000"/>
              <a:gd name="connsiteY8" fmla="*/ 0 h 4876800"/>
              <a:gd name="connsiteX9" fmla="*/ 381000 w 3683000"/>
              <a:gd name="connsiteY9" fmla="*/ 228600 h 4876800"/>
              <a:gd name="connsiteX10" fmla="*/ 1107058 w 3683000"/>
              <a:gd name="connsiteY10" fmla="*/ 136585 h 4876800"/>
              <a:gd name="connsiteX11" fmla="*/ 2514600 w 3683000"/>
              <a:gd name="connsiteY11" fmla="*/ 304800 h 4876800"/>
              <a:gd name="connsiteX12" fmla="*/ 3276600 w 3683000"/>
              <a:gd name="connsiteY12" fmla="*/ 685800 h 4876800"/>
              <a:gd name="connsiteX13" fmla="*/ 3657600 w 3683000"/>
              <a:gd name="connsiteY13" fmla="*/ 1981200 h 4876800"/>
              <a:gd name="connsiteX14" fmla="*/ 3429001 w 3683000"/>
              <a:gd name="connsiteY14" fmla="*/ 4876800 h 4876800"/>
              <a:gd name="connsiteX15" fmla="*/ 3124201 w 3683000"/>
              <a:gd name="connsiteY15" fmla="*/ 4800600 h 4876800"/>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716486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323196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219200 w 3683000"/>
              <a:gd name="connsiteY4" fmla="*/ 401854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00400 w 3683000"/>
              <a:gd name="connsiteY12" fmla="*/ 716486 h 4885364"/>
              <a:gd name="connsiteX13" fmla="*/ 3657600 w 3683000"/>
              <a:gd name="connsiteY13" fmla="*/ 1989764 h 4885364"/>
              <a:gd name="connsiteX14" fmla="*/ 3352800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060945 w 3670300"/>
              <a:gd name="connsiteY0" fmla="*/ 48853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060945 w 3670300"/>
              <a:gd name="connsiteY15" fmla="*/ 4885364 h 4885364"/>
              <a:gd name="connsiteX0" fmla="*/ 3060945 w 3664171"/>
              <a:gd name="connsiteY0" fmla="*/ 4885364 h 5042680"/>
              <a:gd name="connsiteX1" fmla="*/ 3352800 w 3664171"/>
              <a:gd name="connsiteY1" fmla="*/ 2827964 h 5042680"/>
              <a:gd name="connsiteX2" fmla="*/ 3124200 w 3664171"/>
              <a:gd name="connsiteY2" fmla="*/ 999164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56130"/>
              <a:gd name="connsiteY0" fmla="*/ 4885364 h 5042680"/>
              <a:gd name="connsiteX1" fmla="*/ 3352800 w 3656130"/>
              <a:gd name="connsiteY1" fmla="*/ 2827964 h 5042680"/>
              <a:gd name="connsiteX2" fmla="*/ 3145973 w 3656130"/>
              <a:gd name="connsiteY2" fmla="*/ 1109777 h 5042680"/>
              <a:gd name="connsiteX3" fmla="*/ 2444152 w 3656130"/>
              <a:gd name="connsiteY3" fmla="*/ 628228 h 5042680"/>
              <a:gd name="connsiteX4" fmla="*/ 1219200 w 3656130"/>
              <a:gd name="connsiteY4" fmla="*/ 401854 h 5042680"/>
              <a:gd name="connsiteX5" fmla="*/ 457200 w 3656130"/>
              <a:gd name="connsiteY5" fmla="*/ 541964 h 5042680"/>
              <a:gd name="connsiteX6" fmla="*/ 533400 w 3656130"/>
              <a:gd name="connsiteY6" fmla="*/ 846764 h 5042680"/>
              <a:gd name="connsiteX7" fmla="*/ 0 w 3656130"/>
              <a:gd name="connsiteY7" fmla="*/ 541964 h 5042680"/>
              <a:gd name="connsiteX8" fmla="*/ 304800 w 3656130"/>
              <a:gd name="connsiteY8" fmla="*/ 8564 h 5042680"/>
              <a:gd name="connsiteX9" fmla="*/ 381000 w 3656130"/>
              <a:gd name="connsiteY9" fmla="*/ 237164 h 5042680"/>
              <a:gd name="connsiteX10" fmla="*/ 1107058 w 3656130"/>
              <a:gd name="connsiteY10" fmla="*/ 145149 h 5042680"/>
              <a:gd name="connsiteX11" fmla="*/ 2514600 w 3656130"/>
              <a:gd name="connsiteY11" fmla="*/ 313364 h 5042680"/>
              <a:gd name="connsiteX12" fmla="*/ 3276600 w 3656130"/>
              <a:gd name="connsiteY12" fmla="*/ 716486 h 5042680"/>
              <a:gd name="connsiteX13" fmla="*/ 3656130 w 3656130"/>
              <a:gd name="connsiteY13" fmla="*/ 1896357 h 5042680"/>
              <a:gd name="connsiteX14" fmla="*/ 3316024 w 3656130"/>
              <a:gd name="connsiteY14" fmla="*/ 5042680 h 5042680"/>
              <a:gd name="connsiteX15" fmla="*/ 3060945 w 3656130"/>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578" h="5042680">
                <a:moveTo>
                  <a:pt x="3060945" y="4885364"/>
                </a:moveTo>
                <a:cubicBezTo>
                  <a:pt x="3062143" y="4536713"/>
                  <a:pt x="3315419" y="3483092"/>
                  <a:pt x="3352800" y="2827964"/>
                </a:cubicBezTo>
                <a:cubicBezTo>
                  <a:pt x="3393057" y="2164209"/>
                  <a:pt x="3319970" y="1581958"/>
                  <a:pt x="3231000" y="1267093"/>
                </a:cubicBezTo>
                <a:cubicBezTo>
                  <a:pt x="3037755" y="830530"/>
                  <a:pt x="2779452" y="772434"/>
                  <a:pt x="2444152" y="628228"/>
                </a:cubicBezTo>
                <a:cubicBezTo>
                  <a:pt x="2108852" y="484022"/>
                  <a:pt x="1550359" y="416231"/>
                  <a:pt x="1219200" y="401854"/>
                </a:cubicBezTo>
                <a:cubicBezTo>
                  <a:pt x="888041" y="387477"/>
                  <a:pt x="598098" y="477266"/>
                  <a:pt x="457200" y="541964"/>
                </a:cubicBezTo>
                <a:lnTo>
                  <a:pt x="533400" y="846764"/>
                </a:lnTo>
                <a:lnTo>
                  <a:pt x="0" y="541964"/>
                </a:lnTo>
                <a:lnTo>
                  <a:pt x="304800" y="8564"/>
                </a:lnTo>
                <a:cubicBezTo>
                  <a:pt x="338826" y="0"/>
                  <a:pt x="328283" y="81410"/>
                  <a:pt x="381000" y="237164"/>
                </a:cubicBezTo>
                <a:cubicBezTo>
                  <a:pt x="573657" y="202659"/>
                  <a:pt x="768711" y="136901"/>
                  <a:pt x="1107058" y="145149"/>
                </a:cubicBezTo>
                <a:cubicBezTo>
                  <a:pt x="1492850" y="117778"/>
                  <a:pt x="2153010" y="218141"/>
                  <a:pt x="2514600" y="313364"/>
                </a:cubicBezTo>
                <a:cubicBezTo>
                  <a:pt x="2876190" y="408587"/>
                  <a:pt x="3045458" y="563066"/>
                  <a:pt x="3276600" y="716486"/>
                </a:cubicBezTo>
                <a:cubicBezTo>
                  <a:pt x="3610810" y="1076198"/>
                  <a:pt x="3606243" y="1429109"/>
                  <a:pt x="3656130" y="1896357"/>
                </a:cubicBezTo>
                <a:cubicBezTo>
                  <a:pt x="3691578" y="2816261"/>
                  <a:pt x="3396777" y="4578771"/>
                  <a:pt x="3316024" y="5042680"/>
                </a:cubicBezTo>
                <a:lnTo>
                  <a:pt x="3060945" y="48853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bwMode="auto">
          <a:xfrm>
            <a:off x="7696200" y="56388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S.A. (Col.)</a:t>
            </a:r>
          </a:p>
        </p:txBody>
      </p:sp>
      <p:sp>
        <p:nvSpPr>
          <p:cNvPr id="43" name="Freeform 42"/>
          <p:cNvSpPr/>
          <p:nvPr/>
        </p:nvSpPr>
        <p:spPr>
          <a:xfrm>
            <a:off x="7427913" y="2916238"/>
            <a:ext cx="723900" cy="2811462"/>
          </a:xfrm>
          <a:custGeom>
            <a:avLst/>
            <a:gdLst>
              <a:gd name="connsiteX0" fmla="*/ 491706 w 724619"/>
              <a:gd name="connsiteY0" fmla="*/ 2812212 h 2812212"/>
              <a:gd name="connsiteX1" fmla="*/ 491706 w 724619"/>
              <a:gd name="connsiteY1" fmla="*/ 2812212 h 2812212"/>
              <a:gd name="connsiteX2" fmla="*/ 638355 w 724619"/>
              <a:gd name="connsiteY2" fmla="*/ 2743200 h 2812212"/>
              <a:gd name="connsiteX3" fmla="*/ 724619 w 724619"/>
              <a:gd name="connsiteY3" fmla="*/ 2734574 h 2812212"/>
              <a:gd name="connsiteX4" fmla="*/ 336431 w 724619"/>
              <a:gd name="connsiteY4" fmla="*/ 207034 h 2812212"/>
              <a:gd name="connsiteX5" fmla="*/ 517585 w 724619"/>
              <a:gd name="connsiteY5" fmla="*/ 181155 h 2812212"/>
              <a:gd name="connsiteX6" fmla="*/ 215661 w 724619"/>
              <a:gd name="connsiteY6" fmla="*/ 0 h 2812212"/>
              <a:gd name="connsiteX7" fmla="*/ 34506 w 724619"/>
              <a:gd name="connsiteY7" fmla="*/ 215661 h 2812212"/>
              <a:gd name="connsiteX8" fmla="*/ 0 w 724619"/>
              <a:gd name="connsiteY8" fmla="*/ 250166 h 2812212"/>
              <a:gd name="connsiteX9" fmla="*/ 155276 w 724619"/>
              <a:gd name="connsiteY9" fmla="*/ 241540 h 2812212"/>
              <a:gd name="connsiteX10" fmla="*/ 491706 w 724619"/>
              <a:gd name="connsiteY10" fmla="*/ 2812212 h 281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19" h="2812212">
                <a:moveTo>
                  <a:pt x="491706" y="2812212"/>
                </a:moveTo>
                <a:lnTo>
                  <a:pt x="491706" y="2812212"/>
                </a:lnTo>
                <a:lnTo>
                  <a:pt x="638355" y="2743200"/>
                </a:lnTo>
                <a:lnTo>
                  <a:pt x="724619" y="2734574"/>
                </a:lnTo>
                <a:lnTo>
                  <a:pt x="336431" y="207034"/>
                </a:lnTo>
                <a:lnTo>
                  <a:pt x="517585" y="181155"/>
                </a:lnTo>
                <a:lnTo>
                  <a:pt x="215661" y="0"/>
                </a:lnTo>
                <a:lnTo>
                  <a:pt x="34506" y="215661"/>
                </a:lnTo>
                <a:lnTo>
                  <a:pt x="0" y="250166"/>
                </a:lnTo>
                <a:lnTo>
                  <a:pt x="155276" y="241540"/>
                </a:lnTo>
                <a:lnTo>
                  <a:pt x="491706" y="28122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bwMode="auto">
          <a:xfrm>
            <a:off x="762000" y="2895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Santa Rosa De Copan</a:t>
            </a:r>
          </a:p>
        </p:txBody>
      </p:sp>
      <p:sp>
        <p:nvSpPr>
          <p:cNvPr id="26" name="Freeform 25"/>
          <p:cNvSpPr/>
          <p:nvPr/>
        </p:nvSpPr>
        <p:spPr>
          <a:xfrm>
            <a:off x="5715000" y="2416175"/>
            <a:ext cx="1354138" cy="742950"/>
          </a:xfrm>
          <a:custGeom>
            <a:avLst/>
            <a:gdLst>
              <a:gd name="connsiteX0" fmla="*/ 1289713 w 1351128"/>
              <a:gd name="connsiteY0" fmla="*/ 0 h 743803"/>
              <a:gd name="connsiteX1" fmla="*/ 191069 w 1351128"/>
              <a:gd name="connsiteY1" fmla="*/ 313898 h 743803"/>
              <a:gd name="connsiteX2" fmla="*/ 136478 w 1351128"/>
              <a:gd name="connsiteY2" fmla="*/ 122830 h 743803"/>
              <a:gd name="connsiteX3" fmla="*/ 0 w 1351128"/>
              <a:gd name="connsiteY3" fmla="*/ 539086 h 743803"/>
              <a:gd name="connsiteX4" fmla="*/ 307075 w 1351128"/>
              <a:gd name="connsiteY4" fmla="*/ 743803 h 743803"/>
              <a:gd name="connsiteX5" fmla="*/ 252484 w 1351128"/>
              <a:gd name="connsiteY5" fmla="*/ 525439 h 743803"/>
              <a:gd name="connsiteX6" fmla="*/ 1351128 w 1351128"/>
              <a:gd name="connsiteY6" fmla="*/ 238836 h 743803"/>
              <a:gd name="connsiteX7" fmla="*/ 1317009 w 1351128"/>
              <a:gd name="connsiteY7" fmla="*/ 150125 h 743803"/>
              <a:gd name="connsiteX8" fmla="*/ 1289713 w 1351128"/>
              <a:gd name="connsiteY8" fmla="*/ 0 h 743803"/>
              <a:gd name="connsiteX0" fmla="*/ 1293125 w 1354540"/>
              <a:gd name="connsiteY0" fmla="*/ 0 h 743803"/>
              <a:gd name="connsiteX1" fmla="*/ 194481 w 1354540"/>
              <a:gd name="connsiteY1" fmla="*/ 313898 h 743803"/>
              <a:gd name="connsiteX2" fmla="*/ 139890 w 1354540"/>
              <a:gd name="connsiteY2" fmla="*/ 122830 h 743803"/>
              <a:gd name="connsiteX3" fmla="*/ 0 w 1354540"/>
              <a:gd name="connsiteY3" fmla="*/ 479946 h 743803"/>
              <a:gd name="connsiteX4" fmla="*/ 310487 w 1354540"/>
              <a:gd name="connsiteY4" fmla="*/ 743803 h 743803"/>
              <a:gd name="connsiteX5" fmla="*/ 255896 w 1354540"/>
              <a:gd name="connsiteY5" fmla="*/ 525439 h 743803"/>
              <a:gd name="connsiteX6" fmla="*/ 1354540 w 1354540"/>
              <a:gd name="connsiteY6" fmla="*/ 238836 h 743803"/>
              <a:gd name="connsiteX7" fmla="*/ 1320421 w 1354540"/>
              <a:gd name="connsiteY7" fmla="*/ 150125 h 743803"/>
              <a:gd name="connsiteX8" fmla="*/ 1293125 w 1354540"/>
              <a:gd name="connsiteY8" fmla="*/ 0 h 74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540" h="743803">
                <a:moveTo>
                  <a:pt x="1293125" y="0"/>
                </a:moveTo>
                <a:lnTo>
                  <a:pt x="194481" y="313898"/>
                </a:lnTo>
                <a:lnTo>
                  <a:pt x="139890" y="122830"/>
                </a:lnTo>
                <a:lnTo>
                  <a:pt x="0" y="479946"/>
                </a:lnTo>
                <a:lnTo>
                  <a:pt x="310487" y="743803"/>
                </a:lnTo>
                <a:lnTo>
                  <a:pt x="255896" y="525439"/>
                </a:lnTo>
                <a:lnTo>
                  <a:pt x="1354540" y="238836"/>
                </a:lnTo>
                <a:lnTo>
                  <a:pt x="1320421" y="150125"/>
                </a:lnTo>
                <a:lnTo>
                  <a:pt x="12931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5575300" y="1624013"/>
            <a:ext cx="1528763" cy="709612"/>
          </a:xfrm>
          <a:custGeom>
            <a:avLst/>
            <a:gdLst>
              <a:gd name="connsiteX0" fmla="*/ 1528550 w 1528550"/>
              <a:gd name="connsiteY0" fmla="*/ 532262 h 709683"/>
              <a:gd name="connsiteX1" fmla="*/ 300251 w 1528550"/>
              <a:gd name="connsiteY1" fmla="*/ 150125 h 709683"/>
              <a:gd name="connsiteX2" fmla="*/ 361666 w 1528550"/>
              <a:gd name="connsiteY2" fmla="*/ 0 h 709683"/>
              <a:gd name="connsiteX3" fmla="*/ 0 w 1528550"/>
              <a:gd name="connsiteY3" fmla="*/ 75062 h 709683"/>
              <a:gd name="connsiteX4" fmla="*/ 156950 w 1528550"/>
              <a:gd name="connsiteY4" fmla="*/ 443552 h 709683"/>
              <a:gd name="connsiteX5" fmla="*/ 238836 w 1528550"/>
              <a:gd name="connsiteY5" fmla="*/ 293426 h 709683"/>
              <a:gd name="connsiteX6" fmla="*/ 1460311 w 1528550"/>
              <a:gd name="connsiteY6" fmla="*/ 709683 h 709683"/>
              <a:gd name="connsiteX7" fmla="*/ 1487606 w 1528550"/>
              <a:gd name="connsiteY7" fmla="*/ 607325 h 709683"/>
              <a:gd name="connsiteX8" fmla="*/ 1528550 w 1528550"/>
              <a:gd name="connsiteY8" fmla="*/ 532262 h 70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550" h="709683">
                <a:moveTo>
                  <a:pt x="1528550" y="532262"/>
                </a:moveTo>
                <a:lnTo>
                  <a:pt x="300251" y="150125"/>
                </a:lnTo>
                <a:lnTo>
                  <a:pt x="361666" y="0"/>
                </a:lnTo>
                <a:lnTo>
                  <a:pt x="0" y="75062"/>
                </a:lnTo>
                <a:lnTo>
                  <a:pt x="156950" y="443552"/>
                </a:lnTo>
                <a:lnTo>
                  <a:pt x="238836" y="293426"/>
                </a:lnTo>
                <a:lnTo>
                  <a:pt x="1460311" y="709683"/>
                </a:lnTo>
                <a:lnTo>
                  <a:pt x="1487606" y="607325"/>
                </a:lnTo>
                <a:lnTo>
                  <a:pt x="1528550" y="5322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bwMode="auto">
          <a:xfrm>
            <a:off x="7010400" y="1981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Puerto</a:t>
            </a:r>
          </a:p>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Lempira</a:t>
            </a:r>
          </a:p>
        </p:txBody>
      </p:sp>
      <p:sp>
        <p:nvSpPr>
          <p:cNvPr id="31" name="Freeform 30"/>
          <p:cNvSpPr/>
          <p:nvPr/>
        </p:nvSpPr>
        <p:spPr>
          <a:xfrm>
            <a:off x="3438525" y="1600200"/>
            <a:ext cx="1514475" cy="471488"/>
          </a:xfrm>
          <a:custGeom>
            <a:avLst/>
            <a:gdLst>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89964 w 1742364"/>
              <a:gd name="connsiteY12" fmla="*/ 81887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473958 w 1742364"/>
              <a:gd name="connsiteY12" fmla="*/ 81887 h 470848"/>
              <a:gd name="connsiteX0" fmla="*/ 1473958 w 1690617"/>
              <a:gd name="connsiteY0" fmla="*/ 81887 h 470848"/>
              <a:gd name="connsiteX1" fmla="*/ 1003111 w 1690617"/>
              <a:gd name="connsiteY1" fmla="*/ 170597 h 470848"/>
              <a:gd name="connsiteX2" fmla="*/ 525439 w 1690617"/>
              <a:gd name="connsiteY2" fmla="*/ 156949 h 470848"/>
              <a:gd name="connsiteX3" fmla="*/ 293427 w 1690617"/>
              <a:gd name="connsiteY3" fmla="*/ 143301 h 470848"/>
              <a:gd name="connsiteX4" fmla="*/ 320723 w 1690617"/>
              <a:gd name="connsiteY4" fmla="*/ 0 h 470848"/>
              <a:gd name="connsiteX5" fmla="*/ 0 w 1690617"/>
              <a:gd name="connsiteY5" fmla="*/ 197892 h 470848"/>
              <a:gd name="connsiteX6" fmla="*/ 252484 w 1690617"/>
              <a:gd name="connsiteY6" fmla="*/ 470848 h 470848"/>
              <a:gd name="connsiteX7" fmla="*/ 272955 w 1690617"/>
              <a:gd name="connsiteY7" fmla="*/ 320722 h 470848"/>
              <a:gd name="connsiteX8" fmla="*/ 1105469 w 1690617"/>
              <a:gd name="connsiteY8" fmla="*/ 375313 h 470848"/>
              <a:gd name="connsiteX9" fmla="*/ 1443251 w 1690617"/>
              <a:gd name="connsiteY9" fmla="*/ 283191 h 470848"/>
              <a:gd name="connsiteX10" fmla="*/ 1685499 w 1690617"/>
              <a:gd name="connsiteY10" fmla="*/ 211540 h 470848"/>
              <a:gd name="connsiteX11" fmla="*/ 1473958 w 1690617"/>
              <a:gd name="connsiteY11" fmla="*/ 81887 h 470848"/>
              <a:gd name="connsiteX0" fmla="*/ 1473958 w 1547315"/>
              <a:gd name="connsiteY0" fmla="*/ 81887 h 470848"/>
              <a:gd name="connsiteX1" fmla="*/ 1003111 w 1547315"/>
              <a:gd name="connsiteY1" fmla="*/ 170597 h 470848"/>
              <a:gd name="connsiteX2" fmla="*/ 525439 w 1547315"/>
              <a:gd name="connsiteY2" fmla="*/ 156949 h 470848"/>
              <a:gd name="connsiteX3" fmla="*/ 293427 w 1547315"/>
              <a:gd name="connsiteY3" fmla="*/ 143301 h 470848"/>
              <a:gd name="connsiteX4" fmla="*/ 320723 w 1547315"/>
              <a:gd name="connsiteY4" fmla="*/ 0 h 470848"/>
              <a:gd name="connsiteX5" fmla="*/ 0 w 1547315"/>
              <a:gd name="connsiteY5" fmla="*/ 197892 h 470848"/>
              <a:gd name="connsiteX6" fmla="*/ 252484 w 1547315"/>
              <a:gd name="connsiteY6" fmla="*/ 470848 h 470848"/>
              <a:gd name="connsiteX7" fmla="*/ 272955 w 1547315"/>
              <a:gd name="connsiteY7" fmla="*/ 320722 h 470848"/>
              <a:gd name="connsiteX8" fmla="*/ 1105469 w 1547315"/>
              <a:gd name="connsiteY8" fmla="*/ 375313 h 470848"/>
              <a:gd name="connsiteX9" fmla="*/ 1443251 w 1547315"/>
              <a:gd name="connsiteY9" fmla="*/ 283191 h 470848"/>
              <a:gd name="connsiteX10" fmla="*/ 1473958 w 1547315"/>
              <a:gd name="connsiteY10" fmla="*/ 81887 h 470848"/>
              <a:gd name="connsiteX0" fmla="*/ 1285165 w 1504666"/>
              <a:gd name="connsiteY0" fmla="*/ 152400 h 470848"/>
              <a:gd name="connsiteX1" fmla="*/ 1003111 w 1504666"/>
              <a:gd name="connsiteY1" fmla="*/ 170597 h 470848"/>
              <a:gd name="connsiteX2" fmla="*/ 525439 w 1504666"/>
              <a:gd name="connsiteY2" fmla="*/ 156949 h 470848"/>
              <a:gd name="connsiteX3" fmla="*/ 293427 w 1504666"/>
              <a:gd name="connsiteY3" fmla="*/ 143301 h 470848"/>
              <a:gd name="connsiteX4" fmla="*/ 320723 w 1504666"/>
              <a:gd name="connsiteY4" fmla="*/ 0 h 470848"/>
              <a:gd name="connsiteX5" fmla="*/ 0 w 1504666"/>
              <a:gd name="connsiteY5" fmla="*/ 197892 h 470848"/>
              <a:gd name="connsiteX6" fmla="*/ 252484 w 1504666"/>
              <a:gd name="connsiteY6" fmla="*/ 470848 h 470848"/>
              <a:gd name="connsiteX7" fmla="*/ 272955 w 1504666"/>
              <a:gd name="connsiteY7" fmla="*/ 320722 h 470848"/>
              <a:gd name="connsiteX8" fmla="*/ 1105469 w 1504666"/>
              <a:gd name="connsiteY8" fmla="*/ 375313 h 470848"/>
              <a:gd name="connsiteX9" fmla="*/ 1443251 w 1504666"/>
              <a:gd name="connsiteY9" fmla="*/ 283191 h 470848"/>
              <a:gd name="connsiteX10" fmla="*/ 1285165 w 1504666"/>
              <a:gd name="connsiteY10" fmla="*/ 152400 h 470848"/>
              <a:gd name="connsiteX0" fmla="*/ 1285165 w 1575180"/>
              <a:gd name="connsiteY0" fmla="*/ 152400 h 470848"/>
              <a:gd name="connsiteX1" fmla="*/ 1003111 w 1575180"/>
              <a:gd name="connsiteY1" fmla="*/ 170597 h 470848"/>
              <a:gd name="connsiteX2" fmla="*/ 525439 w 1575180"/>
              <a:gd name="connsiteY2" fmla="*/ 156949 h 470848"/>
              <a:gd name="connsiteX3" fmla="*/ 293427 w 1575180"/>
              <a:gd name="connsiteY3" fmla="*/ 143301 h 470848"/>
              <a:gd name="connsiteX4" fmla="*/ 320723 w 1575180"/>
              <a:gd name="connsiteY4" fmla="*/ 0 h 470848"/>
              <a:gd name="connsiteX5" fmla="*/ 0 w 1575180"/>
              <a:gd name="connsiteY5" fmla="*/ 197892 h 470848"/>
              <a:gd name="connsiteX6" fmla="*/ 252484 w 1575180"/>
              <a:gd name="connsiteY6" fmla="*/ 470848 h 470848"/>
              <a:gd name="connsiteX7" fmla="*/ 272955 w 1575180"/>
              <a:gd name="connsiteY7" fmla="*/ 320722 h 470848"/>
              <a:gd name="connsiteX8" fmla="*/ 1105469 w 1575180"/>
              <a:gd name="connsiteY8" fmla="*/ 375313 h 470848"/>
              <a:gd name="connsiteX9" fmla="*/ 1513765 w 1575180"/>
              <a:gd name="connsiteY9" fmla="*/ 228600 h 470848"/>
              <a:gd name="connsiteX10" fmla="*/ 1285165 w 1575180"/>
              <a:gd name="connsiteY10" fmla="*/ 152400 h 470848"/>
              <a:gd name="connsiteX0" fmla="*/ 1285165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5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765" h="470848">
                <a:moveTo>
                  <a:pt x="1285166" y="152400"/>
                </a:moveTo>
                <a:cubicBezTo>
                  <a:pt x="1090875" y="150694"/>
                  <a:pt x="1129732" y="169839"/>
                  <a:pt x="1003111" y="170597"/>
                </a:cubicBezTo>
                <a:cubicBezTo>
                  <a:pt x="876490" y="171355"/>
                  <a:pt x="643719" y="161498"/>
                  <a:pt x="525439" y="156949"/>
                </a:cubicBezTo>
                <a:cubicBezTo>
                  <a:pt x="407159" y="152400"/>
                  <a:pt x="327546" y="169459"/>
                  <a:pt x="293427" y="143301"/>
                </a:cubicBezTo>
                <a:lnTo>
                  <a:pt x="320723" y="0"/>
                </a:lnTo>
                <a:lnTo>
                  <a:pt x="0" y="197892"/>
                </a:lnTo>
                <a:lnTo>
                  <a:pt x="252484" y="470848"/>
                </a:lnTo>
                <a:lnTo>
                  <a:pt x="272955" y="320722"/>
                </a:lnTo>
                <a:cubicBezTo>
                  <a:pt x="415119" y="304800"/>
                  <a:pt x="898667" y="390667"/>
                  <a:pt x="1105469" y="375313"/>
                </a:cubicBezTo>
                <a:cubicBezTo>
                  <a:pt x="1312271" y="359959"/>
                  <a:pt x="1394348" y="272955"/>
                  <a:pt x="1513765" y="228600"/>
                </a:cubicBezTo>
                <a:cubicBezTo>
                  <a:pt x="1411407" y="194481"/>
                  <a:pt x="1510165" y="224619"/>
                  <a:pt x="1285166" y="1524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a:xfrm>
            <a:off x="3963988" y="1855788"/>
            <a:ext cx="1187450" cy="963612"/>
          </a:xfrm>
          <a:custGeom>
            <a:avLst/>
            <a:gdLst>
              <a:gd name="connsiteX0" fmla="*/ 962167 w 1187355"/>
              <a:gd name="connsiteY0" fmla="*/ 0 h 852985"/>
              <a:gd name="connsiteX1" fmla="*/ 641444 w 1187355"/>
              <a:gd name="connsiteY1" fmla="*/ 286603 h 852985"/>
              <a:gd name="connsiteX2" fmla="*/ 197892 w 1187355"/>
              <a:gd name="connsiteY2" fmla="*/ 552734 h 852985"/>
              <a:gd name="connsiteX3" fmla="*/ 95534 w 1187355"/>
              <a:gd name="connsiteY3" fmla="*/ 402608 h 852985"/>
              <a:gd name="connsiteX4" fmla="*/ 0 w 1187355"/>
              <a:gd name="connsiteY4" fmla="*/ 757450 h 852985"/>
              <a:gd name="connsiteX5" fmla="*/ 307074 w 1187355"/>
              <a:gd name="connsiteY5" fmla="*/ 852985 h 852985"/>
              <a:gd name="connsiteX6" fmla="*/ 259307 w 1187355"/>
              <a:gd name="connsiteY6" fmla="*/ 750626 h 852985"/>
              <a:gd name="connsiteX7" fmla="*/ 655092 w 1187355"/>
              <a:gd name="connsiteY7" fmla="*/ 566382 h 852985"/>
              <a:gd name="connsiteX8" fmla="*/ 907576 w 1187355"/>
              <a:gd name="connsiteY8" fmla="*/ 334370 h 852985"/>
              <a:gd name="connsiteX9" fmla="*/ 1187355 w 1187355"/>
              <a:gd name="connsiteY9" fmla="*/ 27295 h 852985"/>
              <a:gd name="connsiteX10" fmla="*/ 1084997 w 1187355"/>
              <a:gd name="connsiteY10" fmla="*/ 27295 h 852985"/>
              <a:gd name="connsiteX11" fmla="*/ 962167 w 1187355"/>
              <a:gd name="connsiteY11" fmla="*/ 0 h 852985"/>
              <a:gd name="connsiteX0" fmla="*/ 962167 w 1187355"/>
              <a:gd name="connsiteY0" fmla="*/ 0 h 887104"/>
              <a:gd name="connsiteX1" fmla="*/ 641444 w 1187355"/>
              <a:gd name="connsiteY1" fmla="*/ 286603 h 887104"/>
              <a:gd name="connsiteX2" fmla="*/ 197892 w 1187355"/>
              <a:gd name="connsiteY2" fmla="*/ 552734 h 887104"/>
              <a:gd name="connsiteX3" fmla="*/ 95534 w 1187355"/>
              <a:gd name="connsiteY3" fmla="*/ 402608 h 887104"/>
              <a:gd name="connsiteX4" fmla="*/ 0 w 1187355"/>
              <a:gd name="connsiteY4" fmla="*/ 757450 h 887104"/>
              <a:gd name="connsiteX5" fmla="*/ 378725 w 1187355"/>
              <a:gd name="connsiteY5" fmla="*/ 887104 h 887104"/>
              <a:gd name="connsiteX6" fmla="*/ 259307 w 1187355"/>
              <a:gd name="connsiteY6" fmla="*/ 750626 h 887104"/>
              <a:gd name="connsiteX7" fmla="*/ 655092 w 1187355"/>
              <a:gd name="connsiteY7" fmla="*/ 566382 h 887104"/>
              <a:gd name="connsiteX8" fmla="*/ 907576 w 1187355"/>
              <a:gd name="connsiteY8" fmla="*/ 334370 h 887104"/>
              <a:gd name="connsiteX9" fmla="*/ 1187355 w 1187355"/>
              <a:gd name="connsiteY9" fmla="*/ 27295 h 887104"/>
              <a:gd name="connsiteX10" fmla="*/ 1084997 w 1187355"/>
              <a:gd name="connsiteY10" fmla="*/ 27295 h 887104"/>
              <a:gd name="connsiteX11" fmla="*/ 962167 w 1187355"/>
              <a:gd name="connsiteY11" fmla="*/ 0 h 887104"/>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59307 w 1187355"/>
              <a:gd name="connsiteY6" fmla="*/ 750626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263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3025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55" h="963303">
                <a:moveTo>
                  <a:pt x="962167" y="0"/>
                </a:moveTo>
                <a:lnTo>
                  <a:pt x="641444" y="286603"/>
                </a:lnTo>
                <a:lnTo>
                  <a:pt x="197892" y="552734"/>
                </a:lnTo>
                <a:lnTo>
                  <a:pt x="95534" y="402608"/>
                </a:lnTo>
                <a:lnTo>
                  <a:pt x="0" y="757450"/>
                </a:lnTo>
                <a:lnTo>
                  <a:pt x="378725" y="963303"/>
                </a:lnTo>
                <a:lnTo>
                  <a:pt x="302525" y="810903"/>
                </a:lnTo>
                <a:lnTo>
                  <a:pt x="655092" y="566382"/>
                </a:lnTo>
                <a:lnTo>
                  <a:pt x="907576" y="334370"/>
                </a:lnTo>
                <a:lnTo>
                  <a:pt x="1187355" y="27295"/>
                </a:lnTo>
                <a:lnTo>
                  <a:pt x="1084997" y="27295"/>
                </a:lnTo>
                <a:lnTo>
                  <a:pt x="96216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bwMode="auto">
          <a:xfrm>
            <a:off x="4579938" y="965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Trujillo</a:t>
            </a:r>
          </a:p>
        </p:txBody>
      </p:sp>
      <p:sp>
        <p:nvSpPr>
          <p:cNvPr id="34" name="Freeform 33"/>
          <p:cNvSpPr/>
          <p:nvPr/>
        </p:nvSpPr>
        <p:spPr>
          <a:xfrm>
            <a:off x="3124200" y="3295650"/>
            <a:ext cx="1895475" cy="819150"/>
          </a:xfrm>
          <a:custGeom>
            <a:avLst/>
            <a:gdLst>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21214"/>
              <a:gd name="connsiteY0" fmla="*/ 0 h 914400"/>
              <a:gd name="connsiteX1" fmla="*/ 1037230 w 1821214"/>
              <a:gd name="connsiteY1" fmla="*/ 163773 h 914400"/>
              <a:gd name="connsiteX2" fmla="*/ 525439 w 1821214"/>
              <a:gd name="connsiteY2" fmla="*/ 320723 h 914400"/>
              <a:gd name="connsiteX3" fmla="*/ 225188 w 1821214"/>
              <a:gd name="connsiteY3" fmla="*/ 586854 h 914400"/>
              <a:gd name="connsiteX4" fmla="*/ 184245 w 1821214"/>
              <a:gd name="connsiteY4" fmla="*/ 627797 h 914400"/>
              <a:gd name="connsiteX5" fmla="*/ 6824 w 1821214"/>
              <a:gd name="connsiteY5" fmla="*/ 470848 h 914400"/>
              <a:gd name="connsiteX6" fmla="*/ 0 w 1821214"/>
              <a:gd name="connsiteY6" fmla="*/ 914400 h 914400"/>
              <a:gd name="connsiteX7" fmla="*/ 511791 w 1821214"/>
              <a:gd name="connsiteY7" fmla="*/ 852985 h 914400"/>
              <a:gd name="connsiteX8" fmla="*/ 395785 w 1821214"/>
              <a:gd name="connsiteY8" fmla="*/ 764275 h 914400"/>
              <a:gd name="connsiteX9" fmla="*/ 702860 w 1821214"/>
              <a:gd name="connsiteY9" fmla="*/ 498144 h 914400"/>
              <a:gd name="connsiteX10" fmla="*/ 1310185 w 1821214"/>
              <a:gd name="connsiteY10" fmla="*/ 375314 h 914400"/>
              <a:gd name="connsiteX11" fmla="*/ 1740090 w 1821214"/>
              <a:gd name="connsiteY11" fmla="*/ 238836 h 914400"/>
              <a:gd name="connsiteX12" fmla="*/ 1796929 w 1821214"/>
              <a:gd name="connsiteY12" fmla="*/ 148590 h 914400"/>
              <a:gd name="connsiteX13" fmla="*/ 1767385 w 1821214"/>
              <a:gd name="connsiteY13" fmla="*/ 102359 h 914400"/>
              <a:gd name="connsiteX14" fmla="*/ 1637731 w 1821214"/>
              <a:gd name="connsiteY14" fmla="*/ 0 h 914400"/>
              <a:gd name="connsiteX0" fmla="*/ 1637731 w 1843688"/>
              <a:gd name="connsiteY0" fmla="*/ 0 h 914400"/>
              <a:gd name="connsiteX1" fmla="*/ 1037230 w 1843688"/>
              <a:gd name="connsiteY1" fmla="*/ 163773 h 914400"/>
              <a:gd name="connsiteX2" fmla="*/ 525439 w 1843688"/>
              <a:gd name="connsiteY2" fmla="*/ 320723 h 914400"/>
              <a:gd name="connsiteX3" fmla="*/ 225188 w 1843688"/>
              <a:gd name="connsiteY3" fmla="*/ 586854 h 914400"/>
              <a:gd name="connsiteX4" fmla="*/ 184245 w 1843688"/>
              <a:gd name="connsiteY4" fmla="*/ 627797 h 914400"/>
              <a:gd name="connsiteX5" fmla="*/ 6824 w 1843688"/>
              <a:gd name="connsiteY5" fmla="*/ 470848 h 914400"/>
              <a:gd name="connsiteX6" fmla="*/ 0 w 1843688"/>
              <a:gd name="connsiteY6" fmla="*/ 914400 h 914400"/>
              <a:gd name="connsiteX7" fmla="*/ 511791 w 1843688"/>
              <a:gd name="connsiteY7" fmla="*/ 852985 h 914400"/>
              <a:gd name="connsiteX8" fmla="*/ 395785 w 1843688"/>
              <a:gd name="connsiteY8" fmla="*/ 764275 h 914400"/>
              <a:gd name="connsiteX9" fmla="*/ 702860 w 1843688"/>
              <a:gd name="connsiteY9" fmla="*/ 498144 h 914400"/>
              <a:gd name="connsiteX10" fmla="*/ 1310185 w 1843688"/>
              <a:gd name="connsiteY10" fmla="*/ 375314 h 914400"/>
              <a:gd name="connsiteX11" fmla="*/ 1740090 w 1843688"/>
              <a:gd name="connsiteY11" fmla="*/ 238836 h 914400"/>
              <a:gd name="connsiteX12" fmla="*/ 1796929 w 1843688"/>
              <a:gd name="connsiteY12" fmla="*/ 148590 h 914400"/>
              <a:gd name="connsiteX13" fmla="*/ 1767385 w 1843688"/>
              <a:gd name="connsiteY13" fmla="*/ 102359 h 914400"/>
              <a:gd name="connsiteX14" fmla="*/ 1637731 w 1843688"/>
              <a:gd name="connsiteY14" fmla="*/ 0 h 914400"/>
              <a:gd name="connsiteX0" fmla="*/ 1637731 w 1872840"/>
              <a:gd name="connsiteY0" fmla="*/ 0 h 914400"/>
              <a:gd name="connsiteX1" fmla="*/ 1037230 w 1872840"/>
              <a:gd name="connsiteY1" fmla="*/ 163773 h 914400"/>
              <a:gd name="connsiteX2" fmla="*/ 525439 w 1872840"/>
              <a:gd name="connsiteY2" fmla="*/ 320723 h 914400"/>
              <a:gd name="connsiteX3" fmla="*/ 225188 w 1872840"/>
              <a:gd name="connsiteY3" fmla="*/ 586854 h 914400"/>
              <a:gd name="connsiteX4" fmla="*/ 184245 w 1872840"/>
              <a:gd name="connsiteY4" fmla="*/ 627797 h 914400"/>
              <a:gd name="connsiteX5" fmla="*/ 6824 w 1872840"/>
              <a:gd name="connsiteY5" fmla="*/ 470848 h 914400"/>
              <a:gd name="connsiteX6" fmla="*/ 0 w 1872840"/>
              <a:gd name="connsiteY6" fmla="*/ 914400 h 914400"/>
              <a:gd name="connsiteX7" fmla="*/ 511791 w 1872840"/>
              <a:gd name="connsiteY7" fmla="*/ 852985 h 914400"/>
              <a:gd name="connsiteX8" fmla="*/ 395785 w 1872840"/>
              <a:gd name="connsiteY8" fmla="*/ 764275 h 914400"/>
              <a:gd name="connsiteX9" fmla="*/ 702860 w 1872840"/>
              <a:gd name="connsiteY9" fmla="*/ 498144 h 914400"/>
              <a:gd name="connsiteX10" fmla="*/ 1310185 w 1872840"/>
              <a:gd name="connsiteY10" fmla="*/ 375314 h 914400"/>
              <a:gd name="connsiteX11" fmla="*/ 1740090 w 1872840"/>
              <a:gd name="connsiteY11" fmla="*/ 238836 h 914400"/>
              <a:gd name="connsiteX12" fmla="*/ 1796929 w 1872840"/>
              <a:gd name="connsiteY12" fmla="*/ 148590 h 914400"/>
              <a:gd name="connsiteX13" fmla="*/ 1767385 w 1872840"/>
              <a:gd name="connsiteY13" fmla="*/ 102359 h 914400"/>
              <a:gd name="connsiteX14" fmla="*/ 1637731 w 1872840"/>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971" h="914400">
                <a:moveTo>
                  <a:pt x="1637731" y="0"/>
                </a:moveTo>
                <a:cubicBezTo>
                  <a:pt x="1516039" y="10236"/>
                  <a:pt x="1222612" y="110319"/>
                  <a:pt x="1037230" y="163773"/>
                </a:cubicBezTo>
                <a:cubicBezTo>
                  <a:pt x="851848" y="217227"/>
                  <a:pt x="660779" y="250210"/>
                  <a:pt x="525439" y="320723"/>
                </a:cubicBezTo>
                <a:cubicBezTo>
                  <a:pt x="390099" y="391236"/>
                  <a:pt x="282054" y="535675"/>
                  <a:pt x="225188" y="586854"/>
                </a:cubicBezTo>
                <a:lnTo>
                  <a:pt x="184245" y="627797"/>
                </a:lnTo>
                <a:lnTo>
                  <a:pt x="6824" y="470848"/>
                </a:lnTo>
                <a:lnTo>
                  <a:pt x="0" y="914400"/>
                </a:lnTo>
                <a:lnTo>
                  <a:pt x="511791" y="852985"/>
                </a:lnTo>
                <a:lnTo>
                  <a:pt x="395785" y="764275"/>
                </a:lnTo>
                <a:cubicBezTo>
                  <a:pt x="427630" y="705135"/>
                  <a:pt x="550460" y="562971"/>
                  <a:pt x="702860" y="498144"/>
                </a:cubicBezTo>
                <a:cubicBezTo>
                  <a:pt x="855260" y="433317"/>
                  <a:pt x="1137313" y="418532"/>
                  <a:pt x="1310185" y="375314"/>
                </a:cubicBezTo>
                <a:cubicBezTo>
                  <a:pt x="1483057" y="332096"/>
                  <a:pt x="1658966" y="276623"/>
                  <a:pt x="1740090" y="238836"/>
                </a:cubicBezTo>
                <a:cubicBezTo>
                  <a:pt x="1821214" y="201049"/>
                  <a:pt x="1943971" y="236106"/>
                  <a:pt x="1796929" y="148590"/>
                </a:cubicBezTo>
                <a:cubicBezTo>
                  <a:pt x="1718687" y="76315"/>
                  <a:pt x="1793918" y="127124"/>
                  <a:pt x="1767385" y="102359"/>
                </a:cubicBezTo>
                <a:cubicBezTo>
                  <a:pt x="1740852" y="77594"/>
                  <a:pt x="1790907" y="72314"/>
                  <a:pt x="163773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1981200" y="2590800"/>
            <a:ext cx="966788" cy="363538"/>
          </a:xfrm>
          <a:custGeom>
            <a:avLst/>
            <a:gdLst>
              <a:gd name="connsiteX0" fmla="*/ 975815 w 1030406"/>
              <a:gd name="connsiteY0" fmla="*/ 266132 h 457200"/>
              <a:gd name="connsiteX1" fmla="*/ 614150 w 1030406"/>
              <a:gd name="connsiteY1" fmla="*/ 252484 h 457200"/>
              <a:gd name="connsiteX2" fmla="*/ 354842 w 1030406"/>
              <a:gd name="connsiteY2" fmla="*/ 129654 h 457200"/>
              <a:gd name="connsiteX3" fmla="*/ 450377 w 1030406"/>
              <a:gd name="connsiteY3" fmla="*/ 0 h 457200"/>
              <a:gd name="connsiteX4" fmla="*/ 0 w 1030406"/>
              <a:gd name="connsiteY4" fmla="*/ 40944 h 457200"/>
              <a:gd name="connsiteX5" fmla="*/ 129654 w 1030406"/>
              <a:gd name="connsiteY5" fmla="*/ 457200 h 457200"/>
              <a:gd name="connsiteX6" fmla="*/ 259308 w 1030406"/>
              <a:gd name="connsiteY6" fmla="*/ 313899 h 457200"/>
              <a:gd name="connsiteX7" fmla="*/ 573206 w 1030406"/>
              <a:gd name="connsiteY7" fmla="*/ 450376 h 457200"/>
              <a:gd name="connsiteX8" fmla="*/ 1030406 w 1030406"/>
              <a:gd name="connsiteY8" fmla="*/ 457200 h 457200"/>
              <a:gd name="connsiteX9" fmla="*/ 989463 w 1030406"/>
              <a:gd name="connsiteY9" fmla="*/ 368490 h 457200"/>
              <a:gd name="connsiteX10" fmla="*/ 975815 w 1030406"/>
              <a:gd name="connsiteY10" fmla="*/ 26613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0406" h="457200">
                <a:moveTo>
                  <a:pt x="975815" y="266132"/>
                </a:moveTo>
                <a:lnTo>
                  <a:pt x="614150" y="252484"/>
                </a:lnTo>
                <a:lnTo>
                  <a:pt x="354842" y="129654"/>
                </a:lnTo>
                <a:lnTo>
                  <a:pt x="450377" y="0"/>
                </a:lnTo>
                <a:lnTo>
                  <a:pt x="0" y="40944"/>
                </a:lnTo>
                <a:lnTo>
                  <a:pt x="129654" y="457200"/>
                </a:lnTo>
                <a:lnTo>
                  <a:pt x="259308" y="313899"/>
                </a:lnTo>
                <a:lnTo>
                  <a:pt x="573206" y="450376"/>
                </a:lnTo>
                <a:lnTo>
                  <a:pt x="1030406" y="457200"/>
                </a:lnTo>
                <a:lnTo>
                  <a:pt x="989463" y="368490"/>
                </a:lnTo>
                <a:lnTo>
                  <a:pt x="975815" y="26613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2184400" y="1766888"/>
            <a:ext cx="442913" cy="396875"/>
          </a:xfrm>
          <a:custGeom>
            <a:avLst/>
            <a:gdLst>
              <a:gd name="connsiteX0" fmla="*/ 259307 w 443552"/>
              <a:gd name="connsiteY0" fmla="*/ 75063 h 395785"/>
              <a:gd name="connsiteX1" fmla="*/ 163773 w 443552"/>
              <a:gd name="connsiteY1" fmla="*/ 122830 h 395785"/>
              <a:gd name="connsiteX2" fmla="*/ 88710 w 443552"/>
              <a:gd name="connsiteY2" fmla="*/ 0 h 395785"/>
              <a:gd name="connsiteX3" fmla="*/ 0 w 443552"/>
              <a:gd name="connsiteY3" fmla="*/ 272955 h 395785"/>
              <a:gd name="connsiteX4" fmla="*/ 238836 w 443552"/>
              <a:gd name="connsiteY4" fmla="*/ 395785 h 395785"/>
              <a:gd name="connsiteX5" fmla="*/ 218364 w 443552"/>
              <a:gd name="connsiteY5" fmla="*/ 300251 h 395785"/>
              <a:gd name="connsiteX6" fmla="*/ 443552 w 443552"/>
              <a:gd name="connsiteY6" fmla="*/ 245660 h 395785"/>
              <a:gd name="connsiteX7" fmla="*/ 348018 w 443552"/>
              <a:gd name="connsiteY7" fmla="*/ 177421 h 395785"/>
              <a:gd name="connsiteX8" fmla="*/ 259307 w 443552"/>
              <a:gd name="connsiteY8" fmla="*/ 75063 h 39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2" h="395785">
                <a:moveTo>
                  <a:pt x="259307" y="75063"/>
                </a:moveTo>
                <a:lnTo>
                  <a:pt x="163773" y="122830"/>
                </a:lnTo>
                <a:lnTo>
                  <a:pt x="88710" y="0"/>
                </a:lnTo>
                <a:lnTo>
                  <a:pt x="0" y="272955"/>
                </a:lnTo>
                <a:lnTo>
                  <a:pt x="238836" y="395785"/>
                </a:lnTo>
                <a:lnTo>
                  <a:pt x="218364" y="300251"/>
                </a:lnTo>
                <a:lnTo>
                  <a:pt x="443552" y="245660"/>
                </a:lnTo>
                <a:lnTo>
                  <a:pt x="348018" y="177421"/>
                </a:lnTo>
                <a:lnTo>
                  <a:pt x="259307" y="750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bwMode="auto">
          <a:xfrm>
            <a:off x="2409825" y="11906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bg1"/>
                </a:solidFill>
                <a:effectLst>
                  <a:outerShdw blurRad="38100" dist="38100" dir="2700000" algn="tl">
                    <a:srgbClr val="000000">
                      <a:alpha val="43137"/>
                    </a:srgbClr>
                  </a:outerShdw>
                </a:effectLst>
                <a:latin typeface="Arial" pitchFamily="34" charset="0"/>
                <a:cs typeface="Arial" pitchFamily="34" charset="0"/>
              </a:rPr>
              <a:t>Tela</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Oval 19"/>
          <p:cNvSpPr/>
          <p:nvPr/>
        </p:nvSpPr>
        <p:spPr bwMode="auto">
          <a:xfrm>
            <a:off x="2895600" y="22860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Yoro</a:t>
            </a:r>
          </a:p>
        </p:txBody>
      </p:sp>
      <p:sp>
        <p:nvSpPr>
          <p:cNvPr id="23" name="Oval 22"/>
          <p:cNvSpPr/>
          <p:nvPr/>
        </p:nvSpPr>
        <p:spPr bwMode="auto">
          <a:xfrm>
            <a:off x="4648200" y="2590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smtClean="0">
                <a:solidFill>
                  <a:schemeClr val="bg1"/>
                </a:solidFill>
                <a:effectLst>
                  <a:outerShdw blurRad="38100" dist="38100" dir="2700000" algn="tl">
                    <a:srgbClr val="000000">
                      <a:alpha val="43137"/>
                    </a:srgbClr>
                  </a:outerShdw>
                </a:effectLst>
                <a:latin typeface="Arial" pitchFamily="34" charset="0"/>
                <a:cs typeface="Arial" pitchFamily="34" charset="0"/>
              </a:rPr>
              <a:t>Catacamas</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7" name="Freeform 36"/>
          <p:cNvSpPr/>
          <p:nvPr/>
        </p:nvSpPr>
        <p:spPr>
          <a:xfrm>
            <a:off x="3084513" y="4545013"/>
            <a:ext cx="477837" cy="368300"/>
          </a:xfrm>
          <a:custGeom>
            <a:avLst/>
            <a:gdLst>
              <a:gd name="connsiteX0" fmla="*/ 388961 w 477672"/>
              <a:gd name="connsiteY0" fmla="*/ 368490 h 368490"/>
              <a:gd name="connsiteX1" fmla="*/ 286603 w 477672"/>
              <a:gd name="connsiteY1" fmla="*/ 163774 h 368490"/>
              <a:gd name="connsiteX2" fmla="*/ 477672 w 477672"/>
              <a:gd name="connsiteY2" fmla="*/ 61415 h 368490"/>
              <a:gd name="connsiteX3" fmla="*/ 88710 w 477672"/>
              <a:gd name="connsiteY3" fmla="*/ 0 h 368490"/>
              <a:gd name="connsiteX4" fmla="*/ 0 w 477672"/>
              <a:gd name="connsiteY4" fmla="*/ 266132 h 368490"/>
              <a:gd name="connsiteX5" fmla="*/ 163773 w 477672"/>
              <a:gd name="connsiteY5" fmla="*/ 218365 h 368490"/>
              <a:gd name="connsiteX6" fmla="*/ 170597 w 477672"/>
              <a:gd name="connsiteY6" fmla="*/ 354842 h 368490"/>
              <a:gd name="connsiteX7" fmla="*/ 300251 w 477672"/>
              <a:gd name="connsiteY7" fmla="*/ 361666 h 368490"/>
              <a:gd name="connsiteX8" fmla="*/ 388961 w 477672"/>
              <a:gd name="connsiteY8" fmla="*/ 368490 h 36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2" h="368490">
                <a:moveTo>
                  <a:pt x="388961" y="368490"/>
                </a:moveTo>
                <a:lnTo>
                  <a:pt x="286603" y="163774"/>
                </a:lnTo>
                <a:lnTo>
                  <a:pt x="477672" y="61415"/>
                </a:lnTo>
                <a:lnTo>
                  <a:pt x="88710" y="0"/>
                </a:lnTo>
                <a:lnTo>
                  <a:pt x="0" y="266132"/>
                </a:lnTo>
                <a:lnTo>
                  <a:pt x="163773" y="218365"/>
                </a:lnTo>
                <a:lnTo>
                  <a:pt x="170597" y="354842"/>
                </a:lnTo>
                <a:lnTo>
                  <a:pt x="300251" y="361666"/>
                </a:lnTo>
                <a:lnTo>
                  <a:pt x="388961" y="3684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37"/>
          <p:cNvSpPr/>
          <p:nvPr/>
        </p:nvSpPr>
        <p:spPr>
          <a:xfrm rot="446526">
            <a:off x="1703388" y="3622675"/>
            <a:ext cx="665162" cy="542925"/>
          </a:xfrm>
          <a:custGeom>
            <a:avLst/>
            <a:gdLst>
              <a:gd name="connsiteX0" fmla="*/ 641445 w 791571"/>
              <a:gd name="connsiteY0" fmla="*/ 696036 h 696036"/>
              <a:gd name="connsiteX1" fmla="*/ 320723 w 791571"/>
              <a:gd name="connsiteY1" fmla="*/ 498144 h 696036"/>
              <a:gd name="connsiteX2" fmla="*/ 95535 w 791571"/>
              <a:gd name="connsiteY2" fmla="*/ 320723 h 696036"/>
              <a:gd name="connsiteX3" fmla="*/ 13648 w 791571"/>
              <a:gd name="connsiteY3" fmla="*/ 450377 h 696036"/>
              <a:gd name="connsiteX4" fmla="*/ 0 w 791571"/>
              <a:gd name="connsiteY4" fmla="*/ 20472 h 696036"/>
              <a:gd name="connsiteX5" fmla="*/ 361666 w 791571"/>
              <a:gd name="connsiteY5" fmla="*/ 0 h 696036"/>
              <a:gd name="connsiteX6" fmla="*/ 252484 w 791571"/>
              <a:gd name="connsiteY6" fmla="*/ 129654 h 696036"/>
              <a:gd name="connsiteX7" fmla="*/ 504968 w 791571"/>
              <a:gd name="connsiteY7" fmla="*/ 293427 h 696036"/>
              <a:gd name="connsiteX8" fmla="*/ 791571 w 791571"/>
              <a:gd name="connsiteY8" fmla="*/ 423081 h 696036"/>
              <a:gd name="connsiteX9" fmla="*/ 716508 w 791571"/>
              <a:gd name="connsiteY9" fmla="*/ 518615 h 696036"/>
              <a:gd name="connsiteX10" fmla="*/ 661917 w 791571"/>
              <a:gd name="connsiteY10" fmla="*/ 593678 h 696036"/>
              <a:gd name="connsiteX11" fmla="*/ 641445 w 791571"/>
              <a:gd name="connsiteY11" fmla="*/ 696036 h 696036"/>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661917 w 791571"/>
              <a:gd name="connsiteY10" fmla="*/ 593678 h 749499"/>
              <a:gd name="connsiteX11" fmla="*/ 730722 w 791571"/>
              <a:gd name="connsiteY11" fmla="*/ 749499 h 749499"/>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704157 w 791571"/>
              <a:gd name="connsiteY10" fmla="*/ 541239 h 749499"/>
              <a:gd name="connsiteX11" fmla="*/ 730722 w 791571"/>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8 h 749499"/>
              <a:gd name="connsiteX11" fmla="*/ 730722 w 805837"/>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7 h 749499"/>
              <a:gd name="connsiteX11" fmla="*/ 730722 w 805837"/>
              <a:gd name="connsiteY11" fmla="*/ 749499 h 749499"/>
              <a:gd name="connsiteX0" fmla="*/ 730722 w 894236"/>
              <a:gd name="connsiteY0" fmla="*/ 749499 h 749499"/>
              <a:gd name="connsiteX1" fmla="*/ 320723 w 894236"/>
              <a:gd name="connsiteY1" fmla="*/ 498144 h 749499"/>
              <a:gd name="connsiteX2" fmla="*/ 95535 w 894236"/>
              <a:gd name="connsiteY2" fmla="*/ 320723 h 749499"/>
              <a:gd name="connsiteX3" fmla="*/ 13648 w 894236"/>
              <a:gd name="connsiteY3" fmla="*/ 450377 h 749499"/>
              <a:gd name="connsiteX4" fmla="*/ 0 w 894236"/>
              <a:gd name="connsiteY4" fmla="*/ 20472 h 749499"/>
              <a:gd name="connsiteX5" fmla="*/ 361666 w 894236"/>
              <a:gd name="connsiteY5" fmla="*/ 0 h 749499"/>
              <a:gd name="connsiteX6" fmla="*/ 252484 w 894236"/>
              <a:gd name="connsiteY6" fmla="*/ 129654 h 749499"/>
              <a:gd name="connsiteX7" fmla="*/ 504968 w 894236"/>
              <a:gd name="connsiteY7" fmla="*/ 293427 h 749499"/>
              <a:gd name="connsiteX8" fmla="*/ 894235 w 894236"/>
              <a:gd name="connsiteY8" fmla="*/ 409906 h 749499"/>
              <a:gd name="connsiteX9" fmla="*/ 716508 w 894236"/>
              <a:gd name="connsiteY9" fmla="*/ 518615 h 749499"/>
              <a:gd name="connsiteX10" fmla="*/ 805837 w 894236"/>
              <a:gd name="connsiteY10" fmla="*/ 527637 h 749499"/>
              <a:gd name="connsiteX11" fmla="*/ 730722 w 894236"/>
              <a:gd name="connsiteY11" fmla="*/ 749499 h 749499"/>
              <a:gd name="connsiteX0" fmla="*/ 730722 w 894235"/>
              <a:gd name="connsiteY0" fmla="*/ 749499 h 749499"/>
              <a:gd name="connsiteX1" fmla="*/ 320723 w 894235"/>
              <a:gd name="connsiteY1" fmla="*/ 498144 h 749499"/>
              <a:gd name="connsiteX2" fmla="*/ 95535 w 894235"/>
              <a:gd name="connsiteY2" fmla="*/ 320723 h 749499"/>
              <a:gd name="connsiteX3" fmla="*/ 13648 w 894235"/>
              <a:gd name="connsiteY3" fmla="*/ 450377 h 749499"/>
              <a:gd name="connsiteX4" fmla="*/ 0 w 894235"/>
              <a:gd name="connsiteY4" fmla="*/ 20472 h 749499"/>
              <a:gd name="connsiteX5" fmla="*/ 361666 w 894235"/>
              <a:gd name="connsiteY5" fmla="*/ 0 h 749499"/>
              <a:gd name="connsiteX6" fmla="*/ 252484 w 894235"/>
              <a:gd name="connsiteY6" fmla="*/ 129654 h 749499"/>
              <a:gd name="connsiteX7" fmla="*/ 504968 w 894235"/>
              <a:gd name="connsiteY7" fmla="*/ 293427 h 749499"/>
              <a:gd name="connsiteX8" fmla="*/ 894235 w 894235"/>
              <a:gd name="connsiteY8" fmla="*/ 409906 h 749499"/>
              <a:gd name="connsiteX9" fmla="*/ 805837 w 894235"/>
              <a:gd name="connsiteY9" fmla="*/ 527637 h 749499"/>
              <a:gd name="connsiteX10" fmla="*/ 730722 w 894235"/>
              <a:gd name="connsiteY10" fmla="*/ 749499 h 74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5" h="749499">
                <a:moveTo>
                  <a:pt x="730722" y="749499"/>
                </a:moveTo>
                <a:lnTo>
                  <a:pt x="320723" y="498144"/>
                </a:lnTo>
                <a:lnTo>
                  <a:pt x="95535" y="320723"/>
                </a:lnTo>
                <a:lnTo>
                  <a:pt x="13648" y="450377"/>
                </a:lnTo>
                <a:lnTo>
                  <a:pt x="0" y="20472"/>
                </a:lnTo>
                <a:lnTo>
                  <a:pt x="361666" y="0"/>
                </a:lnTo>
                <a:lnTo>
                  <a:pt x="252484" y="129654"/>
                </a:lnTo>
                <a:lnTo>
                  <a:pt x="504968" y="293427"/>
                </a:lnTo>
                <a:lnTo>
                  <a:pt x="894235" y="409906"/>
                </a:lnTo>
                <a:lnTo>
                  <a:pt x="805837" y="527637"/>
                </a:lnTo>
                <a:lnTo>
                  <a:pt x="730722" y="74949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bwMode="auto">
          <a:xfrm>
            <a:off x="2151063" y="3878263"/>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Tegucigalpa</a:t>
            </a:r>
          </a:p>
        </p:txBody>
      </p:sp>
      <p:sp>
        <p:nvSpPr>
          <p:cNvPr id="15" name="Oval 14"/>
          <p:cNvSpPr/>
          <p:nvPr/>
        </p:nvSpPr>
        <p:spPr bwMode="auto">
          <a:xfrm>
            <a:off x="2768600" y="49117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Choluteca</a:t>
            </a:r>
          </a:p>
        </p:txBody>
      </p:sp>
      <p:sp>
        <p:nvSpPr>
          <p:cNvPr id="32" name="Freeform 31"/>
          <p:cNvSpPr/>
          <p:nvPr/>
        </p:nvSpPr>
        <p:spPr>
          <a:xfrm>
            <a:off x="703263" y="1036638"/>
            <a:ext cx="682625" cy="962025"/>
          </a:xfrm>
          <a:custGeom>
            <a:avLst/>
            <a:gdLst>
              <a:gd name="connsiteX0" fmla="*/ 484495 w 682388"/>
              <a:gd name="connsiteY0" fmla="*/ 962167 h 962167"/>
              <a:gd name="connsiteX1" fmla="*/ 170597 w 682388"/>
              <a:gd name="connsiteY1" fmla="*/ 266131 h 962167"/>
              <a:gd name="connsiteX2" fmla="*/ 0 w 682388"/>
              <a:gd name="connsiteY2" fmla="*/ 341194 h 962167"/>
              <a:gd name="connsiteX3" fmla="*/ 129653 w 682388"/>
              <a:gd name="connsiteY3" fmla="*/ 0 h 962167"/>
              <a:gd name="connsiteX4" fmla="*/ 450376 w 682388"/>
              <a:gd name="connsiteY4" fmla="*/ 75063 h 962167"/>
              <a:gd name="connsiteX5" fmla="*/ 341194 w 682388"/>
              <a:gd name="connsiteY5" fmla="*/ 150125 h 962167"/>
              <a:gd name="connsiteX6" fmla="*/ 682388 w 682388"/>
              <a:gd name="connsiteY6" fmla="*/ 791570 h 962167"/>
              <a:gd name="connsiteX7" fmla="*/ 600501 w 682388"/>
              <a:gd name="connsiteY7" fmla="*/ 839337 h 962167"/>
              <a:gd name="connsiteX8" fmla="*/ 484495 w 682388"/>
              <a:gd name="connsiteY8" fmla="*/ 962167 h 96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388" h="962167">
                <a:moveTo>
                  <a:pt x="484495" y="962167"/>
                </a:moveTo>
                <a:lnTo>
                  <a:pt x="170597" y="266131"/>
                </a:lnTo>
                <a:lnTo>
                  <a:pt x="0" y="341194"/>
                </a:lnTo>
                <a:lnTo>
                  <a:pt x="129653" y="0"/>
                </a:lnTo>
                <a:lnTo>
                  <a:pt x="450376" y="75063"/>
                </a:lnTo>
                <a:lnTo>
                  <a:pt x="341194" y="150125"/>
                </a:lnTo>
                <a:lnTo>
                  <a:pt x="682388" y="791570"/>
                </a:lnTo>
                <a:lnTo>
                  <a:pt x="600501" y="839337"/>
                </a:lnTo>
                <a:lnTo>
                  <a:pt x="484495" y="9621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a:off x="388938" y="1092200"/>
            <a:ext cx="744537" cy="1903413"/>
          </a:xfrm>
          <a:custGeom>
            <a:avLst/>
            <a:gdLst>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03" h="1903863">
                <a:moveTo>
                  <a:pt x="559558" y="1903863"/>
                </a:moveTo>
                <a:cubicBezTo>
                  <a:pt x="515203" y="1860645"/>
                  <a:pt x="474260" y="1815152"/>
                  <a:pt x="409433" y="1596788"/>
                </a:cubicBezTo>
                <a:cubicBezTo>
                  <a:pt x="344606" y="1378424"/>
                  <a:pt x="218364" y="799532"/>
                  <a:pt x="170597" y="593678"/>
                </a:cubicBezTo>
                <a:lnTo>
                  <a:pt x="122830" y="361666"/>
                </a:lnTo>
                <a:lnTo>
                  <a:pt x="0" y="368489"/>
                </a:lnTo>
                <a:lnTo>
                  <a:pt x="170597" y="0"/>
                </a:lnTo>
                <a:lnTo>
                  <a:pt x="416257" y="293427"/>
                </a:lnTo>
                <a:lnTo>
                  <a:pt x="300251" y="327546"/>
                </a:lnTo>
                <a:lnTo>
                  <a:pt x="484496" y="1050878"/>
                </a:lnTo>
                <a:lnTo>
                  <a:pt x="743803" y="1828800"/>
                </a:lnTo>
                <a:lnTo>
                  <a:pt x="675564" y="1856095"/>
                </a:lnTo>
                <a:lnTo>
                  <a:pt x="559558" y="19038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a:xfrm>
            <a:off x="74613" y="947738"/>
            <a:ext cx="2716212" cy="4583112"/>
          </a:xfrm>
          <a:custGeom>
            <a:avLst/>
            <a:gdLst>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3468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2706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5904" h="4582236">
                <a:moveTo>
                  <a:pt x="2715904" y="4292221"/>
                </a:moveTo>
                <a:lnTo>
                  <a:pt x="1439838" y="3691720"/>
                </a:lnTo>
                <a:cubicBezTo>
                  <a:pt x="1102056" y="3471081"/>
                  <a:pt x="859809" y="3290248"/>
                  <a:pt x="689212" y="2968388"/>
                </a:cubicBezTo>
                <a:cubicBezTo>
                  <a:pt x="518615" y="2646528"/>
                  <a:pt x="476534" y="2141562"/>
                  <a:pt x="416256" y="1760562"/>
                </a:cubicBezTo>
                <a:cubicBezTo>
                  <a:pt x="355978" y="1379562"/>
                  <a:pt x="343468" y="923498"/>
                  <a:pt x="327546" y="682388"/>
                </a:cubicBezTo>
                <a:lnTo>
                  <a:pt x="305937" y="270680"/>
                </a:lnTo>
                <a:lnTo>
                  <a:pt x="484495" y="320723"/>
                </a:lnTo>
                <a:lnTo>
                  <a:pt x="245659" y="0"/>
                </a:lnTo>
                <a:lnTo>
                  <a:pt x="0" y="307075"/>
                </a:lnTo>
                <a:lnTo>
                  <a:pt x="153537" y="270680"/>
                </a:lnTo>
                <a:cubicBezTo>
                  <a:pt x="183107" y="439002"/>
                  <a:pt x="167754" y="994770"/>
                  <a:pt x="177421" y="1317009"/>
                </a:cubicBezTo>
                <a:cubicBezTo>
                  <a:pt x="187088" y="1639248"/>
                  <a:pt x="179695" y="1912962"/>
                  <a:pt x="211540" y="2204114"/>
                </a:cubicBezTo>
                <a:cubicBezTo>
                  <a:pt x="243385" y="2495266"/>
                  <a:pt x="276556" y="2840062"/>
                  <a:pt x="368489" y="3063923"/>
                </a:cubicBezTo>
                <a:cubicBezTo>
                  <a:pt x="460422" y="3287784"/>
                  <a:pt x="595762" y="3403221"/>
                  <a:pt x="763137" y="3547281"/>
                </a:cubicBezTo>
                <a:cubicBezTo>
                  <a:pt x="930512" y="3691341"/>
                  <a:pt x="1166694" y="3808674"/>
                  <a:pt x="1372737" y="3928281"/>
                </a:cubicBezTo>
                <a:cubicBezTo>
                  <a:pt x="1578780" y="4047888"/>
                  <a:pt x="1787857" y="4172804"/>
                  <a:pt x="1999397" y="4264926"/>
                </a:cubicBezTo>
                <a:cubicBezTo>
                  <a:pt x="2210937" y="4357048"/>
                  <a:pt x="2473656" y="4493526"/>
                  <a:pt x="2593074" y="4537881"/>
                </a:cubicBezTo>
                <a:cubicBezTo>
                  <a:pt x="2712492" y="4582236"/>
                  <a:pt x="2698844" y="4558352"/>
                  <a:pt x="2715904" y="4531057"/>
                </a:cubicBezTo>
                <a:lnTo>
                  <a:pt x="2695433" y="4374108"/>
                </a:lnTo>
                <a:lnTo>
                  <a:pt x="2715904" y="4292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bwMode="auto">
          <a:xfrm>
            <a:off x="1143000" y="1752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San Pedro </a:t>
            </a:r>
          </a:p>
          <a:p>
            <a:pPr algn="ctr">
              <a:defRPr/>
            </a:pPr>
            <a:r>
              <a:rPr lang="en-US" sz="1200" b="1" dirty="0" err="1">
                <a:solidFill>
                  <a:schemeClr val="bg1"/>
                </a:solidFill>
                <a:effectLst>
                  <a:outerShdw blurRad="38100" dist="38100" dir="2700000" algn="tl">
                    <a:srgbClr val="000000">
                      <a:alpha val="43137"/>
                    </a:srgbClr>
                  </a:outerShdw>
                </a:effectLst>
                <a:latin typeface="Arial" pitchFamily="34" charset="0"/>
                <a:cs typeface="Arial" pitchFamily="34" charset="0"/>
              </a:rPr>
              <a:t>Sula</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Oval 6"/>
          <p:cNvSpPr/>
          <p:nvPr/>
        </p:nvSpPr>
        <p:spPr bwMode="auto">
          <a:xfrm>
            <a:off x="152400" y="1524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par>
                                <p:cTn id="36" presetID="9"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par>
                                <p:cTn id="42" presetID="9"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dissolve">
                                      <p:cBhvr>
                                        <p:cTn id="44" dur="500"/>
                                        <p:tgtEl>
                                          <p:spTgt spid="31"/>
                                        </p:tgtEl>
                                      </p:cBhvr>
                                    </p:animEffect>
                                  </p:childTnLst>
                                </p:cTn>
                              </p:par>
                              <p:par>
                                <p:cTn id="45" presetID="9"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dissolve">
                                      <p:cBhvr>
                                        <p:cTn id="58" dur="500"/>
                                        <p:tgtEl>
                                          <p:spTgt spid="34"/>
                                        </p:tgtEl>
                                      </p:cBhvr>
                                    </p:animEffect>
                                  </p:childTnLst>
                                </p:cTn>
                              </p:par>
                              <p:par>
                                <p:cTn id="59" presetID="9"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dissolve">
                                      <p:cBhvr>
                                        <p:cTn id="61" dur="500"/>
                                        <p:tgtEl>
                                          <p:spTgt spid="3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dissolve">
                                      <p:cBhvr>
                                        <p:cTn id="69" dur="500"/>
                                        <p:tgtEl>
                                          <p:spTgt spid="36"/>
                                        </p:tgtEl>
                                      </p:cBhvr>
                                    </p:animEffect>
                                  </p:childTnLst>
                                </p:cTn>
                              </p:par>
                              <p:par>
                                <p:cTn id="70" presetID="9"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dissolve">
                                      <p:cBhvr>
                                        <p:cTn id="72" dur="500"/>
                                        <p:tgtEl>
                                          <p:spTgt spid="35"/>
                                        </p:tgtEl>
                                      </p:cBhvr>
                                    </p:animEffect>
                                  </p:childTnLst>
                                </p:cTn>
                              </p:par>
                              <p:par>
                                <p:cTn id="73" presetID="9"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dissolve">
                                      <p:cBhvr>
                                        <p:cTn id="75" dur="500"/>
                                        <p:tgtEl>
                                          <p:spTgt spid="3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dissolve">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dissolve">
                                      <p:cBhvr>
                                        <p:cTn id="86" dur="500"/>
                                        <p:tgtEl>
                                          <p:spTgt spid="40"/>
                                        </p:tgtEl>
                                      </p:cBhvr>
                                    </p:animEffect>
                                  </p:childTnLst>
                                </p:cTn>
                              </p:par>
                              <p:par>
                                <p:cTn id="87" presetID="9"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dissolve">
                                      <p:cBhvr>
                                        <p:cTn id="89" dur="500"/>
                                        <p:tgtEl>
                                          <p:spTgt spid="39"/>
                                        </p:tgtEl>
                                      </p:cBhvr>
                                    </p:animEffect>
                                  </p:childTnLst>
                                </p:cTn>
                              </p:par>
                              <p:par>
                                <p:cTn id="90" presetID="9"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dissolve">
                                      <p:cBhvr>
                                        <p:cTn id="9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9" grpId="0" animBg="1"/>
      <p:bldP spid="11" grpId="0" animBg="1"/>
      <p:bldP spid="19" grpId="0" animBg="1"/>
      <p:bldP spid="20" grpId="0" animBg="1"/>
      <p:bldP spid="23" grpId="0" animBg="1"/>
      <p:bldP spid="21" grpId="0" animBg="1"/>
      <p:bldP spid="15" grpId="0" animBg="1"/>
      <p:bldP spid="1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3125" b="79688"/>
          <a:stretch>
            <a:fillRect/>
          </a:stretch>
        </p:blipFill>
        <p:spPr bwMode="auto">
          <a:xfrm>
            <a:off x="0" y="0"/>
            <a:ext cx="9144000" cy="1143000"/>
          </a:xfrm>
          <a:prstGeom prst="rect">
            <a:avLst/>
          </a:prstGeom>
          <a:noFill/>
          <a:ln w="9525">
            <a:noFill/>
            <a:miter lim="800000"/>
            <a:headEnd/>
            <a:tailEnd/>
          </a:ln>
        </p:spPr>
      </p:pic>
      <p:sp>
        <p:nvSpPr>
          <p:cNvPr id="10243" name="Content Placeholder 2"/>
          <p:cNvSpPr>
            <a:spLocks noGrp="1"/>
          </p:cNvSpPr>
          <p:nvPr>
            <p:ph sz="quarter" idx="1"/>
          </p:nvPr>
        </p:nvSpPr>
        <p:spPr>
          <a:xfrm>
            <a:off x="762000" y="2286000"/>
            <a:ext cx="3505200" cy="3962400"/>
          </a:xfrm>
        </p:spPr>
        <p:txBody>
          <a:bodyPr>
            <a:noAutofit/>
          </a:bodyPr>
          <a:lstStyle/>
          <a:p>
            <a:pPr>
              <a:defRPr/>
            </a:pPr>
            <a:r>
              <a:rPr lang="en-US" sz="1600" dirty="0" smtClean="0"/>
              <a:t>Introductions</a:t>
            </a:r>
          </a:p>
          <a:p>
            <a:pPr>
              <a:defRPr/>
            </a:pPr>
            <a:r>
              <a:rPr lang="en-US" sz="1600" dirty="0" smtClean="0"/>
              <a:t>Problem Definition</a:t>
            </a:r>
          </a:p>
          <a:p>
            <a:pPr lvl="1">
              <a:defRPr/>
            </a:pPr>
            <a:r>
              <a:rPr lang="en-US" sz="1600" dirty="0" smtClean="0"/>
              <a:t>Background</a:t>
            </a:r>
          </a:p>
          <a:p>
            <a:pPr lvl="1">
              <a:defRPr/>
            </a:pPr>
            <a:r>
              <a:rPr lang="en-US" sz="1600" dirty="0" smtClean="0"/>
              <a:t>Previous Work</a:t>
            </a:r>
          </a:p>
          <a:p>
            <a:pPr lvl="1">
              <a:defRPr/>
            </a:pPr>
            <a:r>
              <a:rPr lang="en-US" sz="1600" dirty="0" smtClean="0"/>
              <a:t>Problem Statement</a:t>
            </a:r>
          </a:p>
          <a:p>
            <a:pPr lvl="1">
              <a:defRPr/>
            </a:pPr>
            <a:r>
              <a:rPr lang="en-US" sz="1600" dirty="0" smtClean="0"/>
              <a:t>Modeling Approaches</a:t>
            </a:r>
          </a:p>
          <a:p>
            <a:pPr lvl="1">
              <a:defRPr/>
            </a:pPr>
            <a:r>
              <a:rPr lang="en-US" sz="1600" dirty="0" smtClean="0"/>
              <a:t> Limitations/Assumptions</a:t>
            </a:r>
          </a:p>
          <a:p>
            <a:pPr>
              <a:defRPr/>
            </a:pPr>
            <a:r>
              <a:rPr lang="en-US" sz="1600" dirty="0" smtClean="0"/>
              <a:t>Research and Data Analysis</a:t>
            </a:r>
          </a:p>
          <a:p>
            <a:pPr lvl="1">
              <a:defRPr/>
            </a:pPr>
            <a:r>
              <a:rPr lang="en-US" sz="1600" dirty="0" smtClean="0"/>
              <a:t>SOUTHCOM Visit</a:t>
            </a:r>
          </a:p>
          <a:p>
            <a:pPr lvl="1">
              <a:defRPr/>
            </a:pPr>
            <a:r>
              <a:rPr lang="en-US" sz="1600" dirty="0" smtClean="0"/>
              <a:t>Key Resources</a:t>
            </a:r>
          </a:p>
          <a:p>
            <a:pPr lvl="1">
              <a:defRPr/>
            </a:pPr>
            <a:r>
              <a:rPr lang="en-US" sz="1600" dirty="0" smtClean="0"/>
              <a:t>Cocaine Database Analysis</a:t>
            </a:r>
          </a:p>
          <a:p>
            <a:pPr lvl="1">
              <a:defRPr/>
            </a:pPr>
            <a:r>
              <a:rPr lang="en-US" sz="1600" dirty="0" smtClean="0"/>
              <a:t>Summary Effects of Illicit Trafficking</a:t>
            </a:r>
          </a:p>
        </p:txBody>
      </p:sp>
      <p:sp>
        <p:nvSpPr>
          <p:cNvPr id="10244" name="Title 1"/>
          <p:cNvSpPr>
            <a:spLocks noGrp="1"/>
          </p:cNvSpPr>
          <p:nvPr>
            <p:ph type="title"/>
          </p:nvPr>
        </p:nvSpPr>
        <p:spPr>
          <a:xfrm>
            <a:off x="1866900" y="-149225"/>
            <a:ext cx="5410200" cy="1066800"/>
          </a:xfrm>
        </p:spPr>
        <p:txBody>
          <a:bodyPr/>
          <a:lstStyle/>
          <a:p>
            <a:pPr eaLnBrk="1" hangingPunct="1">
              <a:defRPr/>
            </a:pPr>
            <a:r>
              <a:rPr lang="en-US" sz="4000" b="1" dirty="0" smtClean="0">
                <a:solidFill>
                  <a:schemeClr val="accent4"/>
                </a:solidFill>
              </a:rPr>
              <a:t>Purpose &amp; Agenda</a:t>
            </a:r>
          </a:p>
        </p:txBody>
      </p:sp>
      <p:sp>
        <p:nvSpPr>
          <p:cNvPr id="5" name="Slide Number Placeholder 4"/>
          <p:cNvSpPr>
            <a:spLocks noGrp="1"/>
          </p:cNvSpPr>
          <p:nvPr>
            <p:ph type="sldNum" sz="quarter" idx="12"/>
          </p:nvPr>
        </p:nvSpPr>
        <p:spPr/>
        <p:txBody>
          <a:bodyPr/>
          <a:lstStyle/>
          <a:p>
            <a:pPr>
              <a:defRPr/>
            </a:pPr>
            <a:fld id="{57A65B6D-08AA-4661-B996-6DA8050CFAC2}" type="slidenum">
              <a:rPr lang="en-US" smtClean="0"/>
              <a:pPr>
                <a:defRPr/>
              </a:pPr>
              <a:t>2</a:t>
            </a:fld>
            <a:endParaRPr lang="en-US" dirty="0"/>
          </a:p>
        </p:txBody>
      </p:sp>
      <p:sp>
        <p:nvSpPr>
          <p:cNvPr id="10246" name="TextBox 5"/>
          <p:cNvSpPr txBox="1">
            <a:spLocks noChangeArrowheads="1"/>
          </p:cNvSpPr>
          <p:nvPr/>
        </p:nvSpPr>
        <p:spPr bwMode="auto">
          <a:xfrm>
            <a:off x="457200" y="1219200"/>
            <a:ext cx="8229600" cy="923330"/>
          </a:xfrm>
          <a:prstGeom prst="rect">
            <a:avLst/>
          </a:prstGeom>
          <a:solidFill>
            <a:schemeClr val="accent4"/>
          </a:solidFill>
          <a:ln w="9525">
            <a:solidFill>
              <a:schemeClr val="tx1"/>
            </a:solidFill>
            <a:miter lim="800000"/>
            <a:headEnd/>
            <a:tailEnd/>
          </a:ln>
        </p:spPr>
        <p:txBody>
          <a:bodyPr wrap="square">
            <a:spAutoFit/>
          </a:bodyPr>
          <a:lstStyle/>
          <a:p>
            <a:pPr>
              <a:defRPr/>
            </a:pPr>
            <a:r>
              <a:rPr lang="en-US" u="sng" dirty="0">
                <a:latin typeface="+mn-lt"/>
              </a:rPr>
              <a:t>Purpose</a:t>
            </a:r>
            <a:r>
              <a:rPr lang="en-US" dirty="0">
                <a:latin typeface="+mn-lt"/>
              </a:rPr>
              <a:t>: </a:t>
            </a:r>
          </a:p>
          <a:p>
            <a:pPr marL="225425" indent="-225425">
              <a:buFont typeface="Arial" pitchFamily="34" charset="0"/>
              <a:buChar char="•"/>
              <a:defRPr/>
            </a:pPr>
            <a:r>
              <a:rPr lang="en-US" b="1" i="1" dirty="0" smtClean="0">
                <a:latin typeface="+mn-lt"/>
              </a:rPr>
              <a:t>Provide on overview </a:t>
            </a:r>
            <a:r>
              <a:rPr lang="en-US" dirty="0" smtClean="0">
                <a:latin typeface="+mn-lt"/>
              </a:rPr>
              <a:t>of work </a:t>
            </a:r>
            <a:r>
              <a:rPr lang="en-US" dirty="0">
                <a:latin typeface="+mn-lt"/>
              </a:rPr>
              <a:t>completed to </a:t>
            </a:r>
            <a:r>
              <a:rPr lang="en-US" dirty="0" smtClean="0">
                <a:latin typeface="+mn-lt"/>
              </a:rPr>
              <a:t>date on Senior Capstone.</a:t>
            </a:r>
            <a:endParaRPr lang="en-US" dirty="0">
              <a:latin typeface="+mn-lt"/>
            </a:endParaRPr>
          </a:p>
          <a:p>
            <a:pPr marL="225425" indent="-225425">
              <a:buFont typeface="Arial" pitchFamily="34" charset="0"/>
              <a:buChar char="•"/>
              <a:defRPr/>
            </a:pPr>
            <a:r>
              <a:rPr lang="en-US" b="1" i="1" dirty="0" smtClean="0">
                <a:latin typeface="+mn-lt"/>
              </a:rPr>
              <a:t>Receive feedback </a:t>
            </a:r>
            <a:r>
              <a:rPr lang="en-US" dirty="0" smtClean="0">
                <a:latin typeface="+mn-lt"/>
              </a:rPr>
              <a:t>to incorporate in model development going forward</a:t>
            </a:r>
            <a:r>
              <a:rPr lang="en-US" kern="0" dirty="0" smtClean="0">
                <a:latin typeface="+mn-lt"/>
                <a:cs typeface="Arial" pitchFamily="34" charset="0"/>
              </a:rPr>
              <a:t>.</a:t>
            </a:r>
            <a:endParaRPr lang="en-US" dirty="0">
              <a:latin typeface="+mn-lt"/>
            </a:endParaRPr>
          </a:p>
        </p:txBody>
      </p:sp>
      <p:sp>
        <p:nvSpPr>
          <p:cNvPr id="9" name="Content Placeholder 2"/>
          <p:cNvSpPr txBox="1">
            <a:spLocks/>
          </p:cNvSpPr>
          <p:nvPr/>
        </p:nvSpPr>
        <p:spPr bwMode="auto">
          <a:xfrm>
            <a:off x="4419600" y="2286000"/>
            <a:ext cx="3962400" cy="3962400"/>
          </a:xfrm>
          <a:prstGeom prst="rect">
            <a:avLst/>
          </a:prstGeom>
          <a:noFill/>
          <a:ln w="9525">
            <a:noFill/>
            <a:miter lim="800000"/>
            <a:headEnd/>
            <a:tailEnd/>
          </a:ln>
        </p:spPr>
        <p:txBody>
          <a:bodyPr>
            <a:normAutofit/>
          </a:bodyPr>
          <a:lstStyle/>
          <a:p>
            <a:pPr marL="273050" indent="-273050" eaLnBrk="0" hangingPunct="0">
              <a:spcBef>
                <a:spcPts val="600"/>
              </a:spcBef>
              <a:buClr>
                <a:schemeClr val="accent1"/>
              </a:buClr>
              <a:buSzPct val="76000"/>
              <a:buFont typeface="Wingdings 3" pitchFamily="18" charset="2"/>
              <a:buChar char=""/>
              <a:defRPr/>
            </a:pPr>
            <a:r>
              <a:rPr lang="en-US" sz="1600" dirty="0">
                <a:latin typeface="+mn-lt"/>
                <a:cs typeface="+mn-cs"/>
              </a:rPr>
              <a:t>Modeling</a:t>
            </a:r>
          </a:p>
          <a:p>
            <a:pPr marL="547688" lvl="1" indent="-273050" eaLnBrk="0" hangingPunct="0">
              <a:spcBef>
                <a:spcPts val="500"/>
              </a:spcBef>
              <a:buClr>
                <a:schemeClr val="accent2"/>
              </a:buClr>
              <a:buSzPct val="76000"/>
              <a:buFont typeface="Wingdings 3" pitchFamily="18" charset="2"/>
              <a:buChar char=""/>
              <a:defRPr/>
            </a:pPr>
            <a:r>
              <a:rPr lang="en-US" sz="1600" dirty="0">
                <a:solidFill>
                  <a:schemeClr val="tx2"/>
                </a:solidFill>
                <a:latin typeface="+mn-lt"/>
                <a:cs typeface="+mn-cs"/>
              </a:rPr>
              <a:t>Network Flow Model</a:t>
            </a:r>
          </a:p>
          <a:p>
            <a:pPr marL="822325" lvl="2" indent="-228600" eaLnBrk="0" hangingPunct="0">
              <a:spcBef>
                <a:spcPts val="500"/>
              </a:spcBef>
              <a:buClr>
                <a:srgbClr val="BCBCBC"/>
              </a:buClr>
              <a:buSzPct val="76000"/>
              <a:buFont typeface="Wingdings 3" pitchFamily="18" charset="2"/>
              <a:buChar char=""/>
              <a:defRPr/>
            </a:pPr>
            <a:r>
              <a:rPr lang="en-US" sz="1600" dirty="0">
                <a:latin typeface="+mn-lt"/>
                <a:cs typeface="+mn-cs"/>
              </a:rPr>
              <a:t>Nodal Analysis</a:t>
            </a:r>
          </a:p>
          <a:p>
            <a:pPr marL="822325" lvl="2" indent="-228600" eaLnBrk="0" hangingPunct="0">
              <a:spcBef>
                <a:spcPts val="500"/>
              </a:spcBef>
              <a:buClr>
                <a:srgbClr val="BCBCBC"/>
              </a:buClr>
              <a:buSzPct val="76000"/>
              <a:buFont typeface="Wingdings 3" pitchFamily="18" charset="2"/>
              <a:buChar char=""/>
              <a:defRPr/>
            </a:pPr>
            <a:r>
              <a:rPr lang="en-US" sz="1600" dirty="0" smtClean="0">
                <a:latin typeface="+mn-lt"/>
                <a:cs typeface="+mn-cs"/>
              </a:rPr>
              <a:t>Formulation</a:t>
            </a:r>
          </a:p>
          <a:p>
            <a:pPr marL="822325" lvl="2" indent="-228600" eaLnBrk="0" hangingPunct="0">
              <a:spcBef>
                <a:spcPts val="500"/>
              </a:spcBef>
              <a:buClr>
                <a:srgbClr val="BCBCBC"/>
              </a:buClr>
              <a:buSzPct val="76000"/>
              <a:buFont typeface="Wingdings 3" pitchFamily="18" charset="2"/>
              <a:buChar char=""/>
              <a:defRPr/>
            </a:pPr>
            <a:r>
              <a:rPr lang="en-US" sz="1600" dirty="0" smtClean="0">
                <a:latin typeface="+mn-lt"/>
                <a:cs typeface="+mn-cs"/>
              </a:rPr>
              <a:t>Utility</a:t>
            </a:r>
            <a:endParaRPr lang="en-US" sz="1600" dirty="0">
              <a:latin typeface="+mn-lt"/>
              <a:cs typeface="+mn-cs"/>
            </a:endParaRPr>
          </a:p>
          <a:p>
            <a:pPr marL="547688" lvl="1" indent="-273050" eaLnBrk="0" hangingPunct="0">
              <a:spcBef>
                <a:spcPts val="500"/>
              </a:spcBef>
              <a:buClr>
                <a:schemeClr val="accent2"/>
              </a:buClr>
              <a:buSzPct val="76000"/>
              <a:buFont typeface="Wingdings 3" pitchFamily="18" charset="2"/>
              <a:buChar char=""/>
              <a:defRPr/>
            </a:pPr>
            <a:r>
              <a:rPr lang="en-US" sz="1600" dirty="0">
                <a:solidFill>
                  <a:schemeClr val="tx2"/>
                </a:solidFill>
                <a:latin typeface="+mn-lt"/>
                <a:cs typeface="+mn-cs"/>
              </a:rPr>
              <a:t>System Dynamics</a:t>
            </a:r>
          </a:p>
          <a:p>
            <a:pPr marL="273050" indent="-273050" eaLnBrk="0" hangingPunct="0">
              <a:spcBef>
                <a:spcPts val="600"/>
              </a:spcBef>
              <a:buClr>
                <a:schemeClr val="accent1"/>
              </a:buClr>
              <a:buSzPct val="76000"/>
              <a:buFont typeface="Wingdings 3" pitchFamily="18" charset="2"/>
              <a:buChar char=""/>
              <a:defRPr/>
            </a:pPr>
            <a:r>
              <a:rPr lang="en-US" sz="1600" dirty="0" smtClean="0">
                <a:latin typeface="+mn-lt"/>
                <a:cs typeface="+mn-cs"/>
              </a:rPr>
              <a:t>Summary and Way Forward</a:t>
            </a:r>
            <a:endParaRPr lang="en-US" sz="1600"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0" descr="Picture2.jpg"/>
          <p:cNvPicPr>
            <a:picLocks noChangeAspect="1"/>
          </p:cNvPicPr>
          <p:nvPr/>
        </p:nvPicPr>
        <p:blipFill>
          <a:blip r:embed="rId2" cstate="print"/>
          <a:srcRect/>
          <a:stretch>
            <a:fillRect/>
          </a:stretch>
        </p:blipFill>
        <p:spPr bwMode="auto">
          <a:xfrm>
            <a:off x="4763" y="0"/>
            <a:ext cx="9139237" cy="6858000"/>
          </a:xfrm>
          <a:prstGeom prst="rect">
            <a:avLst/>
          </a:prstGeom>
          <a:noFill/>
          <a:ln w="9525">
            <a:noFill/>
            <a:miter lim="800000"/>
            <a:headEnd/>
            <a:tailEnd/>
          </a:ln>
        </p:spPr>
      </p:pic>
      <p:sp>
        <p:nvSpPr>
          <p:cNvPr id="41" name="Oval 40"/>
          <p:cNvSpPr/>
          <p:nvPr/>
        </p:nvSpPr>
        <p:spPr bwMode="auto">
          <a:xfrm>
            <a:off x="7696200" y="56388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S.A. (Col.)</a:t>
            </a:r>
          </a:p>
        </p:txBody>
      </p:sp>
      <p:sp>
        <p:nvSpPr>
          <p:cNvPr id="42" name="Oval 41"/>
          <p:cNvSpPr/>
          <p:nvPr/>
        </p:nvSpPr>
        <p:spPr bwMode="auto">
          <a:xfrm>
            <a:off x="762000" y="2895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Santa Rosa De Copan</a:t>
            </a:r>
          </a:p>
        </p:txBody>
      </p:sp>
      <p:sp>
        <p:nvSpPr>
          <p:cNvPr id="44" name="Oval 43"/>
          <p:cNvSpPr/>
          <p:nvPr/>
        </p:nvSpPr>
        <p:spPr bwMode="auto">
          <a:xfrm>
            <a:off x="7010400" y="1981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Puerto</a:t>
            </a:r>
          </a:p>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Lempira</a:t>
            </a:r>
          </a:p>
        </p:txBody>
      </p:sp>
      <p:sp>
        <p:nvSpPr>
          <p:cNvPr id="45" name="Oval 44"/>
          <p:cNvSpPr/>
          <p:nvPr/>
        </p:nvSpPr>
        <p:spPr bwMode="auto">
          <a:xfrm>
            <a:off x="4579938" y="965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Trujillo</a:t>
            </a:r>
          </a:p>
        </p:txBody>
      </p:sp>
      <p:sp>
        <p:nvSpPr>
          <p:cNvPr id="46" name="Oval 45"/>
          <p:cNvSpPr/>
          <p:nvPr/>
        </p:nvSpPr>
        <p:spPr bwMode="auto">
          <a:xfrm>
            <a:off x="2409825" y="11906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bg1"/>
                </a:solidFill>
                <a:effectLst>
                  <a:outerShdw blurRad="38100" dist="38100" dir="2700000" algn="tl">
                    <a:srgbClr val="000000">
                      <a:alpha val="43137"/>
                    </a:srgbClr>
                  </a:outerShdw>
                </a:effectLst>
                <a:latin typeface="Arial" pitchFamily="34" charset="0"/>
                <a:cs typeface="Arial" pitchFamily="34" charset="0"/>
              </a:rPr>
              <a:t>Tela</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7" name="Oval 46"/>
          <p:cNvSpPr/>
          <p:nvPr/>
        </p:nvSpPr>
        <p:spPr bwMode="auto">
          <a:xfrm>
            <a:off x="2895600" y="22860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Yoro</a:t>
            </a:r>
          </a:p>
        </p:txBody>
      </p:sp>
      <p:sp>
        <p:nvSpPr>
          <p:cNvPr id="48" name="Oval 47"/>
          <p:cNvSpPr/>
          <p:nvPr/>
        </p:nvSpPr>
        <p:spPr bwMode="auto">
          <a:xfrm>
            <a:off x="4656138" y="2590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err="1">
                <a:solidFill>
                  <a:schemeClr val="bg1"/>
                </a:solidFill>
                <a:effectLst>
                  <a:outerShdw blurRad="38100" dist="38100" dir="2700000" algn="tl">
                    <a:srgbClr val="000000">
                      <a:alpha val="43137"/>
                    </a:srgbClr>
                  </a:outerShdw>
                </a:effectLst>
                <a:latin typeface="Arial" pitchFamily="34" charset="0"/>
                <a:cs typeface="Arial" pitchFamily="34" charset="0"/>
              </a:rPr>
              <a:t>Catcamas</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9" name="Oval 48"/>
          <p:cNvSpPr/>
          <p:nvPr/>
        </p:nvSpPr>
        <p:spPr bwMode="auto">
          <a:xfrm>
            <a:off x="2151063" y="3878263"/>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Tegucigalpa</a:t>
            </a:r>
          </a:p>
        </p:txBody>
      </p:sp>
      <p:sp>
        <p:nvSpPr>
          <p:cNvPr id="50" name="Oval 49"/>
          <p:cNvSpPr/>
          <p:nvPr/>
        </p:nvSpPr>
        <p:spPr bwMode="auto">
          <a:xfrm>
            <a:off x="2768600" y="49117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Choluteca</a:t>
            </a:r>
          </a:p>
        </p:txBody>
      </p:sp>
      <p:sp>
        <p:nvSpPr>
          <p:cNvPr id="51" name="Oval 50"/>
          <p:cNvSpPr/>
          <p:nvPr/>
        </p:nvSpPr>
        <p:spPr bwMode="auto">
          <a:xfrm>
            <a:off x="1143000" y="1752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San Pedro </a:t>
            </a:r>
          </a:p>
          <a:p>
            <a:pPr algn="ctr">
              <a:defRPr/>
            </a:pPr>
            <a:r>
              <a:rPr lang="en-US" sz="1200" b="1" dirty="0" err="1">
                <a:solidFill>
                  <a:schemeClr val="bg1"/>
                </a:solidFill>
                <a:effectLst>
                  <a:outerShdw blurRad="38100" dist="38100" dir="2700000" algn="tl">
                    <a:srgbClr val="000000">
                      <a:alpha val="43137"/>
                    </a:srgbClr>
                  </a:outerShdw>
                </a:effectLst>
                <a:latin typeface="Arial" pitchFamily="34" charset="0"/>
                <a:cs typeface="Arial" pitchFamily="34" charset="0"/>
              </a:rPr>
              <a:t>Sula</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2" name="Oval 51"/>
          <p:cNvSpPr/>
          <p:nvPr/>
        </p:nvSpPr>
        <p:spPr bwMode="auto">
          <a:xfrm>
            <a:off x="152400" y="1524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U.S.</a:t>
            </a:r>
          </a:p>
        </p:txBody>
      </p:sp>
      <p:sp>
        <p:nvSpPr>
          <p:cNvPr id="4" name="Slide Number Placeholder 3"/>
          <p:cNvSpPr>
            <a:spLocks noGrp="1"/>
          </p:cNvSpPr>
          <p:nvPr>
            <p:ph type="sldNum" sz="quarter" idx="12"/>
          </p:nvPr>
        </p:nvSpPr>
        <p:spPr/>
        <p:txBody>
          <a:bodyPr/>
          <a:lstStyle/>
          <a:p>
            <a:pPr>
              <a:defRPr/>
            </a:pPr>
            <a:fld id="{9650F42A-E1E4-42C0-B6B0-C0B1F44EC389}" type="slidenum">
              <a:rPr lang="en-US" smtClean="0"/>
              <a:pPr>
                <a:defRPr/>
              </a:pPr>
              <a:t>20</a:t>
            </a:fld>
            <a:endParaRPr lang="en-US" dirty="0"/>
          </a:p>
        </p:txBody>
      </p:sp>
      <p:sp>
        <p:nvSpPr>
          <p:cNvPr id="18" name="Title 1"/>
          <p:cNvSpPr txBox="1">
            <a:spLocks/>
          </p:cNvSpPr>
          <p:nvPr/>
        </p:nvSpPr>
        <p:spPr bwMode="auto">
          <a:xfrm>
            <a:off x="0" y="0"/>
            <a:ext cx="8686800" cy="990600"/>
          </a:xfrm>
          <a:prstGeom prst="rect">
            <a:avLst/>
          </a:prstGeom>
          <a:noFill/>
          <a:ln w="9525">
            <a:noFill/>
            <a:miter lim="800000"/>
            <a:headEnd/>
            <a:tailEnd/>
          </a:ln>
        </p:spPr>
        <p:txBody>
          <a:bodyPr/>
          <a:lstStyle/>
          <a:p>
            <a:pPr algn="r">
              <a:defRPr/>
            </a:pPr>
            <a:r>
              <a:rPr lang="en-US" sz="3200" b="1" dirty="0">
                <a:solidFill>
                  <a:schemeClr val="bg1"/>
                </a:solidFill>
                <a:latin typeface="+mj-lt"/>
                <a:ea typeface="+mj-ea"/>
                <a:cs typeface="+mj-cs"/>
              </a:rPr>
              <a:t>Formulating the Network</a:t>
            </a:r>
          </a:p>
        </p:txBody>
      </p:sp>
      <p:sp>
        <p:nvSpPr>
          <p:cNvPr id="24" name="Freeform 23"/>
          <p:cNvSpPr/>
          <p:nvPr/>
        </p:nvSpPr>
        <p:spPr>
          <a:xfrm>
            <a:off x="3733800" y="5562600"/>
            <a:ext cx="4038600" cy="936625"/>
          </a:xfrm>
          <a:custGeom>
            <a:avLst/>
            <a:gdLst>
              <a:gd name="connsiteX0" fmla="*/ 3823854 w 3823854"/>
              <a:gd name="connsiteY0" fmla="*/ 771896 h 866898"/>
              <a:gd name="connsiteX1" fmla="*/ 2232561 w 3823854"/>
              <a:gd name="connsiteY1" fmla="*/ 866898 h 866898"/>
              <a:gd name="connsiteX2" fmla="*/ 201880 w 3823854"/>
              <a:gd name="connsiteY2" fmla="*/ 368135 h 866898"/>
              <a:gd name="connsiteX3" fmla="*/ 154379 w 3823854"/>
              <a:gd name="connsiteY3" fmla="*/ 558140 h 866898"/>
              <a:gd name="connsiteX4" fmla="*/ 0 w 3823854"/>
              <a:gd name="connsiteY4" fmla="*/ 201880 h 866898"/>
              <a:gd name="connsiteX5" fmla="*/ 273132 w 3823854"/>
              <a:gd name="connsiteY5" fmla="*/ 0 h 866898"/>
              <a:gd name="connsiteX6" fmla="*/ 237506 w 3823854"/>
              <a:gd name="connsiteY6" fmla="*/ 154379 h 866898"/>
              <a:gd name="connsiteX7" fmla="*/ 2232561 w 3823854"/>
              <a:gd name="connsiteY7" fmla="*/ 605641 h 866898"/>
              <a:gd name="connsiteX8" fmla="*/ 3811979 w 3823854"/>
              <a:gd name="connsiteY8" fmla="*/ 522514 h 866898"/>
              <a:gd name="connsiteX9" fmla="*/ 3823854 w 3823854"/>
              <a:gd name="connsiteY9" fmla="*/ 771896 h 866898"/>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237506 w 3823854"/>
              <a:gd name="connsiteY6" fmla="*/ 249382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350322 w 3823854"/>
              <a:gd name="connsiteY6" fmla="*/ 304801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943098 h 1038100"/>
              <a:gd name="connsiteX1" fmla="*/ 2232561 w 3823854"/>
              <a:gd name="connsiteY1" fmla="*/ 1038100 h 1038100"/>
              <a:gd name="connsiteX2" fmla="*/ 201880 w 3823854"/>
              <a:gd name="connsiteY2" fmla="*/ 539337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350322 w 3823854"/>
              <a:gd name="connsiteY3" fmla="*/ 990600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866898 h 961900"/>
              <a:gd name="connsiteX1" fmla="*/ 2232561 w 3823854"/>
              <a:gd name="connsiteY1" fmla="*/ 961900 h 961900"/>
              <a:gd name="connsiteX2" fmla="*/ 350322 w 3823854"/>
              <a:gd name="connsiteY2" fmla="*/ 533400 h 961900"/>
              <a:gd name="connsiteX3" fmla="*/ 350322 w 3823854"/>
              <a:gd name="connsiteY3" fmla="*/ 9144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027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54532 w 3854532"/>
              <a:gd name="connsiteY0" fmla="*/ 866898 h 961900"/>
              <a:gd name="connsiteX1" fmla="*/ 2263239 w 3854532"/>
              <a:gd name="connsiteY1" fmla="*/ 961900 h 961900"/>
              <a:gd name="connsiteX2" fmla="*/ 3810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3810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2286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6858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790698 h 885700"/>
              <a:gd name="connsiteX1" fmla="*/ 2263239 w 3854532"/>
              <a:gd name="connsiteY1" fmla="*/ 885700 h 885700"/>
              <a:gd name="connsiteX2" fmla="*/ 304800 w 3854532"/>
              <a:gd name="connsiteY2" fmla="*/ 3810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66457 w 3850992"/>
              <a:gd name="connsiteY8" fmla="*/ 541316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1524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992" h="936500">
                <a:moveTo>
                  <a:pt x="3850992" y="762000"/>
                </a:moveTo>
                <a:cubicBezTo>
                  <a:pt x="3587756" y="819397"/>
                  <a:pt x="2778071" y="936500"/>
                  <a:pt x="2187039" y="885700"/>
                </a:cubicBezTo>
                <a:cubicBezTo>
                  <a:pt x="1596007" y="834900"/>
                  <a:pt x="620239" y="552340"/>
                  <a:pt x="304800" y="457200"/>
                </a:cubicBezTo>
                <a:lnTo>
                  <a:pt x="228600" y="685800"/>
                </a:lnTo>
                <a:lnTo>
                  <a:pt x="0" y="152400"/>
                </a:lnTo>
                <a:lnTo>
                  <a:pt x="457200" y="0"/>
                </a:lnTo>
                <a:lnTo>
                  <a:pt x="381000" y="228600"/>
                </a:lnTo>
                <a:cubicBezTo>
                  <a:pt x="669307" y="332674"/>
                  <a:pt x="1620817" y="573643"/>
                  <a:pt x="2187039" y="624443"/>
                </a:cubicBezTo>
                <a:cubicBezTo>
                  <a:pt x="2753261" y="675243"/>
                  <a:pt x="3513117" y="505691"/>
                  <a:pt x="3778332" y="533400"/>
                </a:cubicBezTo>
                <a:lnTo>
                  <a:pt x="3850992"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Freeform 28"/>
          <p:cNvSpPr/>
          <p:nvPr/>
        </p:nvSpPr>
        <p:spPr>
          <a:xfrm>
            <a:off x="5638800" y="906463"/>
            <a:ext cx="3308350" cy="4884737"/>
          </a:xfrm>
          <a:custGeom>
            <a:avLst/>
            <a:gdLst>
              <a:gd name="connsiteX0" fmla="*/ 3433313 w 3968151"/>
              <a:gd name="connsiteY0" fmla="*/ 463238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433313 w 3968151"/>
              <a:gd name="connsiteY16" fmla="*/ 4632385 h 4710023"/>
              <a:gd name="connsiteX0" fmla="*/ 3380117 w 3968151"/>
              <a:gd name="connsiteY0" fmla="*/ 466401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380117 w 3968151"/>
              <a:gd name="connsiteY16" fmla="*/ 4664015 h 4710023"/>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893628"/>
              <a:gd name="connsiteY0" fmla="*/ 4664015 h 4740215"/>
              <a:gd name="connsiteX1" fmla="*/ 3692106 w 3893628"/>
              <a:gd name="connsiteY1" fmla="*/ 2648309 h 4740215"/>
              <a:gd name="connsiteX2" fmla="*/ 3355675 w 3893628"/>
              <a:gd name="connsiteY2" fmla="*/ 802257 h 4740215"/>
              <a:gd name="connsiteX3" fmla="*/ 2700068 w 3893628"/>
              <a:gd name="connsiteY3" fmla="*/ 483079 h 4740215"/>
              <a:gd name="connsiteX4" fmla="*/ 1423359 w 3893628"/>
              <a:gd name="connsiteY4" fmla="*/ 250166 h 4740215"/>
              <a:gd name="connsiteX5" fmla="*/ 500332 w 3893628"/>
              <a:gd name="connsiteY5" fmla="*/ 379562 h 4740215"/>
              <a:gd name="connsiteX6" fmla="*/ 612475 w 3893628"/>
              <a:gd name="connsiteY6" fmla="*/ 733245 h 4740215"/>
              <a:gd name="connsiteX7" fmla="*/ 0 w 3893628"/>
              <a:gd name="connsiteY7" fmla="*/ 491706 h 4740215"/>
              <a:gd name="connsiteX8" fmla="*/ 336430 w 3893628"/>
              <a:gd name="connsiteY8" fmla="*/ 17253 h 4740215"/>
              <a:gd name="connsiteX9" fmla="*/ 396815 w 3893628"/>
              <a:gd name="connsiteY9" fmla="*/ 189781 h 4740215"/>
              <a:gd name="connsiteX10" fmla="*/ 1362974 w 3893628"/>
              <a:gd name="connsiteY10" fmla="*/ 0 h 4740215"/>
              <a:gd name="connsiteX11" fmla="*/ 2760453 w 3893628"/>
              <a:gd name="connsiteY11" fmla="*/ 258792 h 4740215"/>
              <a:gd name="connsiteX12" fmla="*/ 3510951 w 3893628"/>
              <a:gd name="connsiteY12" fmla="*/ 638355 h 4740215"/>
              <a:gd name="connsiteX13" fmla="*/ 3864634 w 3893628"/>
              <a:gd name="connsiteY13" fmla="*/ 1880558 h 4740215"/>
              <a:gd name="connsiteX14" fmla="*/ 3684917 w 3893628"/>
              <a:gd name="connsiteY14" fmla="*/ 4740215 h 4740215"/>
              <a:gd name="connsiteX15" fmla="*/ 3380117 w 3893628"/>
              <a:gd name="connsiteY15" fmla="*/ 4664015 h 4740215"/>
              <a:gd name="connsiteX0" fmla="*/ 3380117 w 3942510"/>
              <a:gd name="connsiteY0" fmla="*/ 4664015 h 4740215"/>
              <a:gd name="connsiteX1" fmla="*/ 3692106 w 3942510"/>
              <a:gd name="connsiteY1" fmla="*/ 2648309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03916 w 3942510"/>
              <a:gd name="connsiteY2" fmla="*/ 865517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3121 h 4749321"/>
              <a:gd name="connsiteX1" fmla="*/ 3608716 w 3938916"/>
              <a:gd name="connsiteY1" fmla="*/ 2691921 h 4749321"/>
              <a:gd name="connsiteX2" fmla="*/ 3380116 w 3938916"/>
              <a:gd name="connsiteY2" fmla="*/ 863121 h 4749321"/>
              <a:gd name="connsiteX3" fmla="*/ 2700068 w 3938916"/>
              <a:gd name="connsiteY3" fmla="*/ 492185 h 4749321"/>
              <a:gd name="connsiteX4" fmla="*/ 1423359 w 3938916"/>
              <a:gd name="connsiteY4" fmla="*/ 259272 h 4749321"/>
              <a:gd name="connsiteX5" fmla="*/ 500332 w 3938916"/>
              <a:gd name="connsiteY5" fmla="*/ 388668 h 4749321"/>
              <a:gd name="connsiteX6" fmla="*/ 612475 w 3938916"/>
              <a:gd name="connsiteY6" fmla="*/ 742351 h 4749321"/>
              <a:gd name="connsiteX7" fmla="*/ 0 w 3938916"/>
              <a:gd name="connsiteY7" fmla="*/ 500812 h 4749321"/>
              <a:gd name="connsiteX8" fmla="*/ 336430 w 3938916"/>
              <a:gd name="connsiteY8" fmla="*/ 26359 h 4749321"/>
              <a:gd name="connsiteX9" fmla="*/ 396815 w 3938916"/>
              <a:gd name="connsiteY9" fmla="*/ 198887 h 4749321"/>
              <a:gd name="connsiteX10" fmla="*/ 1362974 w 3938916"/>
              <a:gd name="connsiteY10" fmla="*/ 9106 h 4749321"/>
              <a:gd name="connsiteX11" fmla="*/ 2770516 w 3938916"/>
              <a:gd name="connsiteY11" fmla="*/ 253521 h 4749321"/>
              <a:gd name="connsiteX12" fmla="*/ 3532516 w 3938916"/>
              <a:gd name="connsiteY12" fmla="*/ 558321 h 4749321"/>
              <a:gd name="connsiteX13" fmla="*/ 3913516 w 3938916"/>
              <a:gd name="connsiteY13" fmla="*/ 1853721 h 4749321"/>
              <a:gd name="connsiteX14" fmla="*/ 3684917 w 3938916"/>
              <a:gd name="connsiteY14" fmla="*/ 4749321 h 4749321"/>
              <a:gd name="connsiteX15" fmla="*/ 3380117 w 3938916"/>
              <a:gd name="connsiteY15" fmla="*/ 4673121 h 4749321"/>
              <a:gd name="connsiteX0" fmla="*/ 3380117 w 3938916"/>
              <a:gd name="connsiteY0" fmla="*/ 4667609 h 4743809"/>
              <a:gd name="connsiteX1" fmla="*/ 3608716 w 3938916"/>
              <a:gd name="connsiteY1" fmla="*/ 2686409 h 4743809"/>
              <a:gd name="connsiteX2" fmla="*/ 3380116 w 3938916"/>
              <a:gd name="connsiteY2" fmla="*/ 857609 h 4743809"/>
              <a:gd name="connsiteX3" fmla="*/ 2700068 w 3938916"/>
              <a:gd name="connsiteY3" fmla="*/ 486673 h 4743809"/>
              <a:gd name="connsiteX4" fmla="*/ 1423359 w 3938916"/>
              <a:gd name="connsiteY4" fmla="*/ 253760 h 4743809"/>
              <a:gd name="connsiteX5" fmla="*/ 500332 w 3938916"/>
              <a:gd name="connsiteY5" fmla="*/ 383156 h 4743809"/>
              <a:gd name="connsiteX6" fmla="*/ 612475 w 3938916"/>
              <a:gd name="connsiteY6" fmla="*/ 736839 h 4743809"/>
              <a:gd name="connsiteX7" fmla="*/ 0 w 3938916"/>
              <a:gd name="connsiteY7" fmla="*/ 495300 h 4743809"/>
              <a:gd name="connsiteX8" fmla="*/ 336430 w 3938916"/>
              <a:gd name="connsiteY8" fmla="*/ 20847 h 4743809"/>
              <a:gd name="connsiteX9" fmla="*/ 396815 w 3938916"/>
              <a:gd name="connsiteY9" fmla="*/ 193375 h 4743809"/>
              <a:gd name="connsiteX10" fmla="*/ 1362974 w 3938916"/>
              <a:gd name="connsiteY10" fmla="*/ 3594 h 4743809"/>
              <a:gd name="connsiteX11" fmla="*/ 2770516 w 3938916"/>
              <a:gd name="connsiteY11" fmla="*/ 171809 h 4743809"/>
              <a:gd name="connsiteX12" fmla="*/ 3532516 w 3938916"/>
              <a:gd name="connsiteY12" fmla="*/ 552809 h 4743809"/>
              <a:gd name="connsiteX13" fmla="*/ 3913516 w 3938916"/>
              <a:gd name="connsiteY13" fmla="*/ 1848209 h 4743809"/>
              <a:gd name="connsiteX14" fmla="*/ 3684917 w 3938916"/>
              <a:gd name="connsiteY14" fmla="*/ 4743809 h 4743809"/>
              <a:gd name="connsiteX15" fmla="*/ 3380117 w 3938916"/>
              <a:gd name="connsiteY15" fmla="*/ 4667609 h 4743809"/>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500332 w 3938916"/>
              <a:gd name="connsiteY5" fmla="*/ 439947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636916 w 3938916"/>
              <a:gd name="connsiteY5" fmla="*/ 381000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140899 w 3683000"/>
              <a:gd name="connsiteY9" fmla="*/ 250166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3048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7754 h 4803954"/>
              <a:gd name="connsiteX1" fmla="*/ 3352800 w 3683000"/>
              <a:gd name="connsiteY1" fmla="*/ 2746554 h 4803954"/>
              <a:gd name="connsiteX2" fmla="*/ 3124200 w 3683000"/>
              <a:gd name="connsiteY2" fmla="*/ 917754 h 4803954"/>
              <a:gd name="connsiteX3" fmla="*/ 2444152 w 3683000"/>
              <a:gd name="connsiteY3" fmla="*/ 546818 h 4803954"/>
              <a:gd name="connsiteX4" fmla="*/ 1167443 w 3683000"/>
              <a:gd name="connsiteY4" fmla="*/ 313905 h 4803954"/>
              <a:gd name="connsiteX5" fmla="*/ 457200 w 3683000"/>
              <a:gd name="connsiteY5" fmla="*/ 460554 h 4803954"/>
              <a:gd name="connsiteX6" fmla="*/ 533400 w 3683000"/>
              <a:gd name="connsiteY6" fmla="*/ 765354 h 4803954"/>
              <a:gd name="connsiteX7" fmla="*/ 0 w 3683000"/>
              <a:gd name="connsiteY7" fmla="*/ 460554 h 4803954"/>
              <a:gd name="connsiteX8" fmla="*/ 304800 w 3683000"/>
              <a:gd name="connsiteY8" fmla="*/ 3354 h 4803954"/>
              <a:gd name="connsiteX9" fmla="*/ 381000 w 3683000"/>
              <a:gd name="connsiteY9" fmla="*/ 155754 h 4803954"/>
              <a:gd name="connsiteX10" fmla="*/ 1107058 w 3683000"/>
              <a:gd name="connsiteY10" fmla="*/ 63739 h 4803954"/>
              <a:gd name="connsiteX11" fmla="*/ 2514600 w 3683000"/>
              <a:gd name="connsiteY11" fmla="*/ 231954 h 4803954"/>
              <a:gd name="connsiteX12" fmla="*/ 3276600 w 3683000"/>
              <a:gd name="connsiteY12" fmla="*/ 612954 h 4803954"/>
              <a:gd name="connsiteX13" fmla="*/ 3657600 w 3683000"/>
              <a:gd name="connsiteY13" fmla="*/ 1908354 h 4803954"/>
              <a:gd name="connsiteX14" fmla="*/ 3429001 w 3683000"/>
              <a:gd name="connsiteY14" fmla="*/ 4803954 h 4803954"/>
              <a:gd name="connsiteX15" fmla="*/ 3124201 w 3683000"/>
              <a:gd name="connsiteY15" fmla="*/ 4727754 h 4803954"/>
              <a:gd name="connsiteX0" fmla="*/ 3124201 w 3683000"/>
              <a:gd name="connsiteY0" fmla="*/ 4800600 h 4876800"/>
              <a:gd name="connsiteX1" fmla="*/ 3352800 w 3683000"/>
              <a:gd name="connsiteY1" fmla="*/ 2819400 h 4876800"/>
              <a:gd name="connsiteX2" fmla="*/ 3124200 w 3683000"/>
              <a:gd name="connsiteY2" fmla="*/ 990600 h 4876800"/>
              <a:gd name="connsiteX3" fmla="*/ 2444152 w 3683000"/>
              <a:gd name="connsiteY3" fmla="*/ 619664 h 4876800"/>
              <a:gd name="connsiteX4" fmla="*/ 1167443 w 3683000"/>
              <a:gd name="connsiteY4" fmla="*/ 386751 h 4876800"/>
              <a:gd name="connsiteX5" fmla="*/ 457200 w 3683000"/>
              <a:gd name="connsiteY5" fmla="*/ 533400 h 4876800"/>
              <a:gd name="connsiteX6" fmla="*/ 533400 w 3683000"/>
              <a:gd name="connsiteY6" fmla="*/ 838200 h 4876800"/>
              <a:gd name="connsiteX7" fmla="*/ 0 w 3683000"/>
              <a:gd name="connsiteY7" fmla="*/ 533400 h 4876800"/>
              <a:gd name="connsiteX8" fmla="*/ 304800 w 3683000"/>
              <a:gd name="connsiteY8" fmla="*/ 0 h 4876800"/>
              <a:gd name="connsiteX9" fmla="*/ 381000 w 3683000"/>
              <a:gd name="connsiteY9" fmla="*/ 228600 h 4876800"/>
              <a:gd name="connsiteX10" fmla="*/ 1107058 w 3683000"/>
              <a:gd name="connsiteY10" fmla="*/ 136585 h 4876800"/>
              <a:gd name="connsiteX11" fmla="*/ 2514600 w 3683000"/>
              <a:gd name="connsiteY11" fmla="*/ 304800 h 4876800"/>
              <a:gd name="connsiteX12" fmla="*/ 3276600 w 3683000"/>
              <a:gd name="connsiteY12" fmla="*/ 685800 h 4876800"/>
              <a:gd name="connsiteX13" fmla="*/ 3657600 w 3683000"/>
              <a:gd name="connsiteY13" fmla="*/ 1981200 h 4876800"/>
              <a:gd name="connsiteX14" fmla="*/ 3429001 w 3683000"/>
              <a:gd name="connsiteY14" fmla="*/ 4876800 h 4876800"/>
              <a:gd name="connsiteX15" fmla="*/ 3124201 w 3683000"/>
              <a:gd name="connsiteY15" fmla="*/ 4800600 h 4876800"/>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716486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323196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219200 w 3683000"/>
              <a:gd name="connsiteY4" fmla="*/ 401854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00400 w 3683000"/>
              <a:gd name="connsiteY12" fmla="*/ 716486 h 4885364"/>
              <a:gd name="connsiteX13" fmla="*/ 3657600 w 3683000"/>
              <a:gd name="connsiteY13" fmla="*/ 1989764 h 4885364"/>
              <a:gd name="connsiteX14" fmla="*/ 3352800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060945 w 3670300"/>
              <a:gd name="connsiteY0" fmla="*/ 48853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060945 w 3670300"/>
              <a:gd name="connsiteY15" fmla="*/ 4885364 h 4885364"/>
              <a:gd name="connsiteX0" fmla="*/ 3060945 w 3664171"/>
              <a:gd name="connsiteY0" fmla="*/ 4885364 h 5042680"/>
              <a:gd name="connsiteX1" fmla="*/ 3352800 w 3664171"/>
              <a:gd name="connsiteY1" fmla="*/ 2827964 h 5042680"/>
              <a:gd name="connsiteX2" fmla="*/ 3124200 w 3664171"/>
              <a:gd name="connsiteY2" fmla="*/ 999164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56130"/>
              <a:gd name="connsiteY0" fmla="*/ 4885364 h 5042680"/>
              <a:gd name="connsiteX1" fmla="*/ 3352800 w 3656130"/>
              <a:gd name="connsiteY1" fmla="*/ 2827964 h 5042680"/>
              <a:gd name="connsiteX2" fmla="*/ 3145973 w 3656130"/>
              <a:gd name="connsiteY2" fmla="*/ 1109777 h 5042680"/>
              <a:gd name="connsiteX3" fmla="*/ 2444152 w 3656130"/>
              <a:gd name="connsiteY3" fmla="*/ 628228 h 5042680"/>
              <a:gd name="connsiteX4" fmla="*/ 1219200 w 3656130"/>
              <a:gd name="connsiteY4" fmla="*/ 401854 h 5042680"/>
              <a:gd name="connsiteX5" fmla="*/ 457200 w 3656130"/>
              <a:gd name="connsiteY5" fmla="*/ 541964 h 5042680"/>
              <a:gd name="connsiteX6" fmla="*/ 533400 w 3656130"/>
              <a:gd name="connsiteY6" fmla="*/ 846764 h 5042680"/>
              <a:gd name="connsiteX7" fmla="*/ 0 w 3656130"/>
              <a:gd name="connsiteY7" fmla="*/ 541964 h 5042680"/>
              <a:gd name="connsiteX8" fmla="*/ 304800 w 3656130"/>
              <a:gd name="connsiteY8" fmla="*/ 8564 h 5042680"/>
              <a:gd name="connsiteX9" fmla="*/ 381000 w 3656130"/>
              <a:gd name="connsiteY9" fmla="*/ 237164 h 5042680"/>
              <a:gd name="connsiteX10" fmla="*/ 1107058 w 3656130"/>
              <a:gd name="connsiteY10" fmla="*/ 145149 h 5042680"/>
              <a:gd name="connsiteX11" fmla="*/ 2514600 w 3656130"/>
              <a:gd name="connsiteY11" fmla="*/ 313364 h 5042680"/>
              <a:gd name="connsiteX12" fmla="*/ 3276600 w 3656130"/>
              <a:gd name="connsiteY12" fmla="*/ 716486 h 5042680"/>
              <a:gd name="connsiteX13" fmla="*/ 3656130 w 3656130"/>
              <a:gd name="connsiteY13" fmla="*/ 1896357 h 5042680"/>
              <a:gd name="connsiteX14" fmla="*/ 3316024 w 3656130"/>
              <a:gd name="connsiteY14" fmla="*/ 5042680 h 5042680"/>
              <a:gd name="connsiteX15" fmla="*/ 3060945 w 3656130"/>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578" h="5042680">
                <a:moveTo>
                  <a:pt x="3060945" y="4885364"/>
                </a:moveTo>
                <a:cubicBezTo>
                  <a:pt x="3062143" y="4536713"/>
                  <a:pt x="3315419" y="3483092"/>
                  <a:pt x="3352800" y="2827964"/>
                </a:cubicBezTo>
                <a:cubicBezTo>
                  <a:pt x="3393057" y="2164209"/>
                  <a:pt x="3319970" y="1581958"/>
                  <a:pt x="3231000" y="1267093"/>
                </a:cubicBezTo>
                <a:cubicBezTo>
                  <a:pt x="3037755" y="830530"/>
                  <a:pt x="2779452" y="772434"/>
                  <a:pt x="2444152" y="628228"/>
                </a:cubicBezTo>
                <a:cubicBezTo>
                  <a:pt x="2108852" y="484022"/>
                  <a:pt x="1550359" y="416231"/>
                  <a:pt x="1219200" y="401854"/>
                </a:cubicBezTo>
                <a:cubicBezTo>
                  <a:pt x="888041" y="387477"/>
                  <a:pt x="598098" y="477266"/>
                  <a:pt x="457200" y="541964"/>
                </a:cubicBezTo>
                <a:lnTo>
                  <a:pt x="533400" y="846764"/>
                </a:lnTo>
                <a:lnTo>
                  <a:pt x="0" y="541964"/>
                </a:lnTo>
                <a:lnTo>
                  <a:pt x="304800" y="8564"/>
                </a:lnTo>
                <a:cubicBezTo>
                  <a:pt x="338826" y="0"/>
                  <a:pt x="328283" y="81410"/>
                  <a:pt x="381000" y="237164"/>
                </a:cubicBezTo>
                <a:cubicBezTo>
                  <a:pt x="573657" y="202659"/>
                  <a:pt x="768711" y="136901"/>
                  <a:pt x="1107058" y="145149"/>
                </a:cubicBezTo>
                <a:cubicBezTo>
                  <a:pt x="1492850" y="117778"/>
                  <a:pt x="2153010" y="218141"/>
                  <a:pt x="2514600" y="313364"/>
                </a:cubicBezTo>
                <a:cubicBezTo>
                  <a:pt x="2876190" y="408587"/>
                  <a:pt x="3045458" y="563066"/>
                  <a:pt x="3276600" y="716486"/>
                </a:cubicBezTo>
                <a:cubicBezTo>
                  <a:pt x="3610810" y="1076198"/>
                  <a:pt x="3606243" y="1429109"/>
                  <a:pt x="3656130" y="1896357"/>
                </a:cubicBezTo>
                <a:cubicBezTo>
                  <a:pt x="3691578" y="2816261"/>
                  <a:pt x="3396777" y="4578771"/>
                  <a:pt x="3316024" y="5042680"/>
                </a:cubicBezTo>
                <a:lnTo>
                  <a:pt x="3060945" y="48853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bwMode="auto">
          <a:xfrm>
            <a:off x="7696200" y="56388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Source</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SA</a:t>
            </a:r>
          </a:p>
        </p:txBody>
      </p:sp>
      <p:sp>
        <p:nvSpPr>
          <p:cNvPr id="43" name="Freeform 42"/>
          <p:cNvSpPr/>
          <p:nvPr/>
        </p:nvSpPr>
        <p:spPr>
          <a:xfrm>
            <a:off x="7427913" y="2916238"/>
            <a:ext cx="723900" cy="2811462"/>
          </a:xfrm>
          <a:custGeom>
            <a:avLst/>
            <a:gdLst>
              <a:gd name="connsiteX0" fmla="*/ 491706 w 724619"/>
              <a:gd name="connsiteY0" fmla="*/ 2812212 h 2812212"/>
              <a:gd name="connsiteX1" fmla="*/ 491706 w 724619"/>
              <a:gd name="connsiteY1" fmla="*/ 2812212 h 2812212"/>
              <a:gd name="connsiteX2" fmla="*/ 638355 w 724619"/>
              <a:gd name="connsiteY2" fmla="*/ 2743200 h 2812212"/>
              <a:gd name="connsiteX3" fmla="*/ 724619 w 724619"/>
              <a:gd name="connsiteY3" fmla="*/ 2734574 h 2812212"/>
              <a:gd name="connsiteX4" fmla="*/ 336431 w 724619"/>
              <a:gd name="connsiteY4" fmla="*/ 207034 h 2812212"/>
              <a:gd name="connsiteX5" fmla="*/ 517585 w 724619"/>
              <a:gd name="connsiteY5" fmla="*/ 181155 h 2812212"/>
              <a:gd name="connsiteX6" fmla="*/ 215661 w 724619"/>
              <a:gd name="connsiteY6" fmla="*/ 0 h 2812212"/>
              <a:gd name="connsiteX7" fmla="*/ 34506 w 724619"/>
              <a:gd name="connsiteY7" fmla="*/ 215661 h 2812212"/>
              <a:gd name="connsiteX8" fmla="*/ 0 w 724619"/>
              <a:gd name="connsiteY8" fmla="*/ 250166 h 2812212"/>
              <a:gd name="connsiteX9" fmla="*/ 155276 w 724619"/>
              <a:gd name="connsiteY9" fmla="*/ 241540 h 2812212"/>
              <a:gd name="connsiteX10" fmla="*/ 491706 w 724619"/>
              <a:gd name="connsiteY10" fmla="*/ 2812212 h 281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19" h="2812212">
                <a:moveTo>
                  <a:pt x="491706" y="2812212"/>
                </a:moveTo>
                <a:lnTo>
                  <a:pt x="491706" y="2812212"/>
                </a:lnTo>
                <a:lnTo>
                  <a:pt x="638355" y="2743200"/>
                </a:lnTo>
                <a:lnTo>
                  <a:pt x="724619" y="2734574"/>
                </a:lnTo>
                <a:lnTo>
                  <a:pt x="336431" y="207034"/>
                </a:lnTo>
                <a:lnTo>
                  <a:pt x="517585" y="181155"/>
                </a:lnTo>
                <a:lnTo>
                  <a:pt x="215661" y="0"/>
                </a:lnTo>
                <a:lnTo>
                  <a:pt x="34506" y="215661"/>
                </a:lnTo>
                <a:lnTo>
                  <a:pt x="0" y="250166"/>
                </a:lnTo>
                <a:lnTo>
                  <a:pt x="155276" y="241540"/>
                </a:lnTo>
                <a:lnTo>
                  <a:pt x="491706" y="28122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bwMode="auto">
          <a:xfrm>
            <a:off x="762000" y="2895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9</a:t>
            </a:r>
          </a:p>
        </p:txBody>
      </p:sp>
      <p:sp>
        <p:nvSpPr>
          <p:cNvPr id="26" name="Freeform 25"/>
          <p:cNvSpPr/>
          <p:nvPr/>
        </p:nvSpPr>
        <p:spPr>
          <a:xfrm>
            <a:off x="5715000" y="2416175"/>
            <a:ext cx="1354138" cy="742950"/>
          </a:xfrm>
          <a:custGeom>
            <a:avLst/>
            <a:gdLst>
              <a:gd name="connsiteX0" fmla="*/ 1289713 w 1351128"/>
              <a:gd name="connsiteY0" fmla="*/ 0 h 743803"/>
              <a:gd name="connsiteX1" fmla="*/ 191069 w 1351128"/>
              <a:gd name="connsiteY1" fmla="*/ 313898 h 743803"/>
              <a:gd name="connsiteX2" fmla="*/ 136478 w 1351128"/>
              <a:gd name="connsiteY2" fmla="*/ 122830 h 743803"/>
              <a:gd name="connsiteX3" fmla="*/ 0 w 1351128"/>
              <a:gd name="connsiteY3" fmla="*/ 539086 h 743803"/>
              <a:gd name="connsiteX4" fmla="*/ 307075 w 1351128"/>
              <a:gd name="connsiteY4" fmla="*/ 743803 h 743803"/>
              <a:gd name="connsiteX5" fmla="*/ 252484 w 1351128"/>
              <a:gd name="connsiteY5" fmla="*/ 525439 h 743803"/>
              <a:gd name="connsiteX6" fmla="*/ 1351128 w 1351128"/>
              <a:gd name="connsiteY6" fmla="*/ 238836 h 743803"/>
              <a:gd name="connsiteX7" fmla="*/ 1317009 w 1351128"/>
              <a:gd name="connsiteY7" fmla="*/ 150125 h 743803"/>
              <a:gd name="connsiteX8" fmla="*/ 1289713 w 1351128"/>
              <a:gd name="connsiteY8" fmla="*/ 0 h 743803"/>
              <a:gd name="connsiteX0" fmla="*/ 1293125 w 1354540"/>
              <a:gd name="connsiteY0" fmla="*/ 0 h 743803"/>
              <a:gd name="connsiteX1" fmla="*/ 194481 w 1354540"/>
              <a:gd name="connsiteY1" fmla="*/ 313898 h 743803"/>
              <a:gd name="connsiteX2" fmla="*/ 139890 w 1354540"/>
              <a:gd name="connsiteY2" fmla="*/ 122830 h 743803"/>
              <a:gd name="connsiteX3" fmla="*/ 0 w 1354540"/>
              <a:gd name="connsiteY3" fmla="*/ 479946 h 743803"/>
              <a:gd name="connsiteX4" fmla="*/ 310487 w 1354540"/>
              <a:gd name="connsiteY4" fmla="*/ 743803 h 743803"/>
              <a:gd name="connsiteX5" fmla="*/ 255896 w 1354540"/>
              <a:gd name="connsiteY5" fmla="*/ 525439 h 743803"/>
              <a:gd name="connsiteX6" fmla="*/ 1354540 w 1354540"/>
              <a:gd name="connsiteY6" fmla="*/ 238836 h 743803"/>
              <a:gd name="connsiteX7" fmla="*/ 1320421 w 1354540"/>
              <a:gd name="connsiteY7" fmla="*/ 150125 h 743803"/>
              <a:gd name="connsiteX8" fmla="*/ 1293125 w 1354540"/>
              <a:gd name="connsiteY8" fmla="*/ 0 h 74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540" h="743803">
                <a:moveTo>
                  <a:pt x="1293125" y="0"/>
                </a:moveTo>
                <a:lnTo>
                  <a:pt x="194481" y="313898"/>
                </a:lnTo>
                <a:lnTo>
                  <a:pt x="139890" y="122830"/>
                </a:lnTo>
                <a:lnTo>
                  <a:pt x="0" y="479946"/>
                </a:lnTo>
                <a:lnTo>
                  <a:pt x="310487" y="743803"/>
                </a:lnTo>
                <a:lnTo>
                  <a:pt x="255896" y="525439"/>
                </a:lnTo>
                <a:lnTo>
                  <a:pt x="1354540" y="238836"/>
                </a:lnTo>
                <a:lnTo>
                  <a:pt x="1320421" y="150125"/>
                </a:lnTo>
                <a:lnTo>
                  <a:pt x="12931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5575300" y="1624013"/>
            <a:ext cx="1528763" cy="709612"/>
          </a:xfrm>
          <a:custGeom>
            <a:avLst/>
            <a:gdLst>
              <a:gd name="connsiteX0" fmla="*/ 1528550 w 1528550"/>
              <a:gd name="connsiteY0" fmla="*/ 532262 h 709683"/>
              <a:gd name="connsiteX1" fmla="*/ 300251 w 1528550"/>
              <a:gd name="connsiteY1" fmla="*/ 150125 h 709683"/>
              <a:gd name="connsiteX2" fmla="*/ 361666 w 1528550"/>
              <a:gd name="connsiteY2" fmla="*/ 0 h 709683"/>
              <a:gd name="connsiteX3" fmla="*/ 0 w 1528550"/>
              <a:gd name="connsiteY3" fmla="*/ 75062 h 709683"/>
              <a:gd name="connsiteX4" fmla="*/ 156950 w 1528550"/>
              <a:gd name="connsiteY4" fmla="*/ 443552 h 709683"/>
              <a:gd name="connsiteX5" fmla="*/ 238836 w 1528550"/>
              <a:gd name="connsiteY5" fmla="*/ 293426 h 709683"/>
              <a:gd name="connsiteX6" fmla="*/ 1460311 w 1528550"/>
              <a:gd name="connsiteY6" fmla="*/ 709683 h 709683"/>
              <a:gd name="connsiteX7" fmla="*/ 1487606 w 1528550"/>
              <a:gd name="connsiteY7" fmla="*/ 607325 h 709683"/>
              <a:gd name="connsiteX8" fmla="*/ 1528550 w 1528550"/>
              <a:gd name="connsiteY8" fmla="*/ 532262 h 70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550" h="709683">
                <a:moveTo>
                  <a:pt x="1528550" y="532262"/>
                </a:moveTo>
                <a:lnTo>
                  <a:pt x="300251" y="150125"/>
                </a:lnTo>
                <a:lnTo>
                  <a:pt x="361666" y="0"/>
                </a:lnTo>
                <a:lnTo>
                  <a:pt x="0" y="75062"/>
                </a:lnTo>
                <a:lnTo>
                  <a:pt x="156950" y="443552"/>
                </a:lnTo>
                <a:lnTo>
                  <a:pt x="238836" y="293426"/>
                </a:lnTo>
                <a:lnTo>
                  <a:pt x="1460311" y="709683"/>
                </a:lnTo>
                <a:lnTo>
                  <a:pt x="1487606" y="607325"/>
                </a:lnTo>
                <a:lnTo>
                  <a:pt x="1528550" y="5322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bwMode="auto">
          <a:xfrm>
            <a:off x="7010400" y="1981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2</a:t>
            </a:r>
          </a:p>
        </p:txBody>
      </p:sp>
      <p:sp>
        <p:nvSpPr>
          <p:cNvPr id="31" name="Freeform 30"/>
          <p:cNvSpPr/>
          <p:nvPr/>
        </p:nvSpPr>
        <p:spPr>
          <a:xfrm>
            <a:off x="3438525" y="1600200"/>
            <a:ext cx="1514475" cy="471488"/>
          </a:xfrm>
          <a:custGeom>
            <a:avLst/>
            <a:gdLst>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89964 w 1742364"/>
              <a:gd name="connsiteY12" fmla="*/ 81887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473958 w 1742364"/>
              <a:gd name="connsiteY12" fmla="*/ 81887 h 470848"/>
              <a:gd name="connsiteX0" fmla="*/ 1473958 w 1690617"/>
              <a:gd name="connsiteY0" fmla="*/ 81887 h 470848"/>
              <a:gd name="connsiteX1" fmla="*/ 1003111 w 1690617"/>
              <a:gd name="connsiteY1" fmla="*/ 170597 h 470848"/>
              <a:gd name="connsiteX2" fmla="*/ 525439 w 1690617"/>
              <a:gd name="connsiteY2" fmla="*/ 156949 h 470848"/>
              <a:gd name="connsiteX3" fmla="*/ 293427 w 1690617"/>
              <a:gd name="connsiteY3" fmla="*/ 143301 h 470848"/>
              <a:gd name="connsiteX4" fmla="*/ 320723 w 1690617"/>
              <a:gd name="connsiteY4" fmla="*/ 0 h 470848"/>
              <a:gd name="connsiteX5" fmla="*/ 0 w 1690617"/>
              <a:gd name="connsiteY5" fmla="*/ 197892 h 470848"/>
              <a:gd name="connsiteX6" fmla="*/ 252484 w 1690617"/>
              <a:gd name="connsiteY6" fmla="*/ 470848 h 470848"/>
              <a:gd name="connsiteX7" fmla="*/ 272955 w 1690617"/>
              <a:gd name="connsiteY7" fmla="*/ 320722 h 470848"/>
              <a:gd name="connsiteX8" fmla="*/ 1105469 w 1690617"/>
              <a:gd name="connsiteY8" fmla="*/ 375313 h 470848"/>
              <a:gd name="connsiteX9" fmla="*/ 1443251 w 1690617"/>
              <a:gd name="connsiteY9" fmla="*/ 283191 h 470848"/>
              <a:gd name="connsiteX10" fmla="*/ 1685499 w 1690617"/>
              <a:gd name="connsiteY10" fmla="*/ 211540 h 470848"/>
              <a:gd name="connsiteX11" fmla="*/ 1473958 w 1690617"/>
              <a:gd name="connsiteY11" fmla="*/ 81887 h 470848"/>
              <a:gd name="connsiteX0" fmla="*/ 1473958 w 1547315"/>
              <a:gd name="connsiteY0" fmla="*/ 81887 h 470848"/>
              <a:gd name="connsiteX1" fmla="*/ 1003111 w 1547315"/>
              <a:gd name="connsiteY1" fmla="*/ 170597 h 470848"/>
              <a:gd name="connsiteX2" fmla="*/ 525439 w 1547315"/>
              <a:gd name="connsiteY2" fmla="*/ 156949 h 470848"/>
              <a:gd name="connsiteX3" fmla="*/ 293427 w 1547315"/>
              <a:gd name="connsiteY3" fmla="*/ 143301 h 470848"/>
              <a:gd name="connsiteX4" fmla="*/ 320723 w 1547315"/>
              <a:gd name="connsiteY4" fmla="*/ 0 h 470848"/>
              <a:gd name="connsiteX5" fmla="*/ 0 w 1547315"/>
              <a:gd name="connsiteY5" fmla="*/ 197892 h 470848"/>
              <a:gd name="connsiteX6" fmla="*/ 252484 w 1547315"/>
              <a:gd name="connsiteY6" fmla="*/ 470848 h 470848"/>
              <a:gd name="connsiteX7" fmla="*/ 272955 w 1547315"/>
              <a:gd name="connsiteY7" fmla="*/ 320722 h 470848"/>
              <a:gd name="connsiteX8" fmla="*/ 1105469 w 1547315"/>
              <a:gd name="connsiteY8" fmla="*/ 375313 h 470848"/>
              <a:gd name="connsiteX9" fmla="*/ 1443251 w 1547315"/>
              <a:gd name="connsiteY9" fmla="*/ 283191 h 470848"/>
              <a:gd name="connsiteX10" fmla="*/ 1473958 w 1547315"/>
              <a:gd name="connsiteY10" fmla="*/ 81887 h 470848"/>
              <a:gd name="connsiteX0" fmla="*/ 1285165 w 1504666"/>
              <a:gd name="connsiteY0" fmla="*/ 152400 h 470848"/>
              <a:gd name="connsiteX1" fmla="*/ 1003111 w 1504666"/>
              <a:gd name="connsiteY1" fmla="*/ 170597 h 470848"/>
              <a:gd name="connsiteX2" fmla="*/ 525439 w 1504666"/>
              <a:gd name="connsiteY2" fmla="*/ 156949 h 470848"/>
              <a:gd name="connsiteX3" fmla="*/ 293427 w 1504666"/>
              <a:gd name="connsiteY3" fmla="*/ 143301 h 470848"/>
              <a:gd name="connsiteX4" fmla="*/ 320723 w 1504666"/>
              <a:gd name="connsiteY4" fmla="*/ 0 h 470848"/>
              <a:gd name="connsiteX5" fmla="*/ 0 w 1504666"/>
              <a:gd name="connsiteY5" fmla="*/ 197892 h 470848"/>
              <a:gd name="connsiteX6" fmla="*/ 252484 w 1504666"/>
              <a:gd name="connsiteY6" fmla="*/ 470848 h 470848"/>
              <a:gd name="connsiteX7" fmla="*/ 272955 w 1504666"/>
              <a:gd name="connsiteY7" fmla="*/ 320722 h 470848"/>
              <a:gd name="connsiteX8" fmla="*/ 1105469 w 1504666"/>
              <a:gd name="connsiteY8" fmla="*/ 375313 h 470848"/>
              <a:gd name="connsiteX9" fmla="*/ 1443251 w 1504666"/>
              <a:gd name="connsiteY9" fmla="*/ 283191 h 470848"/>
              <a:gd name="connsiteX10" fmla="*/ 1285165 w 1504666"/>
              <a:gd name="connsiteY10" fmla="*/ 152400 h 470848"/>
              <a:gd name="connsiteX0" fmla="*/ 1285165 w 1575180"/>
              <a:gd name="connsiteY0" fmla="*/ 152400 h 470848"/>
              <a:gd name="connsiteX1" fmla="*/ 1003111 w 1575180"/>
              <a:gd name="connsiteY1" fmla="*/ 170597 h 470848"/>
              <a:gd name="connsiteX2" fmla="*/ 525439 w 1575180"/>
              <a:gd name="connsiteY2" fmla="*/ 156949 h 470848"/>
              <a:gd name="connsiteX3" fmla="*/ 293427 w 1575180"/>
              <a:gd name="connsiteY3" fmla="*/ 143301 h 470848"/>
              <a:gd name="connsiteX4" fmla="*/ 320723 w 1575180"/>
              <a:gd name="connsiteY4" fmla="*/ 0 h 470848"/>
              <a:gd name="connsiteX5" fmla="*/ 0 w 1575180"/>
              <a:gd name="connsiteY5" fmla="*/ 197892 h 470848"/>
              <a:gd name="connsiteX6" fmla="*/ 252484 w 1575180"/>
              <a:gd name="connsiteY6" fmla="*/ 470848 h 470848"/>
              <a:gd name="connsiteX7" fmla="*/ 272955 w 1575180"/>
              <a:gd name="connsiteY7" fmla="*/ 320722 h 470848"/>
              <a:gd name="connsiteX8" fmla="*/ 1105469 w 1575180"/>
              <a:gd name="connsiteY8" fmla="*/ 375313 h 470848"/>
              <a:gd name="connsiteX9" fmla="*/ 1513765 w 1575180"/>
              <a:gd name="connsiteY9" fmla="*/ 228600 h 470848"/>
              <a:gd name="connsiteX10" fmla="*/ 1285165 w 1575180"/>
              <a:gd name="connsiteY10" fmla="*/ 152400 h 470848"/>
              <a:gd name="connsiteX0" fmla="*/ 1285165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5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765" h="470848">
                <a:moveTo>
                  <a:pt x="1285166" y="152400"/>
                </a:moveTo>
                <a:cubicBezTo>
                  <a:pt x="1090875" y="150694"/>
                  <a:pt x="1129732" y="169839"/>
                  <a:pt x="1003111" y="170597"/>
                </a:cubicBezTo>
                <a:cubicBezTo>
                  <a:pt x="876490" y="171355"/>
                  <a:pt x="643719" y="161498"/>
                  <a:pt x="525439" y="156949"/>
                </a:cubicBezTo>
                <a:cubicBezTo>
                  <a:pt x="407159" y="152400"/>
                  <a:pt x="327546" y="169459"/>
                  <a:pt x="293427" y="143301"/>
                </a:cubicBezTo>
                <a:lnTo>
                  <a:pt x="320723" y="0"/>
                </a:lnTo>
                <a:lnTo>
                  <a:pt x="0" y="197892"/>
                </a:lnTo>
                <a:lnTo>
                  <a:pt x="252484" y="470848"/>
                </a:lnTo>
                <a:lnTo>
                  <a:pt x="272955" y="320722"/>
                </a:lnTo>
                <a:cubicBezTo>
                  <a:pt x="415119" y="304800"/>
                  <a:pt x="898667" y="390667"/>
                  <a:pt x="1105469" y="375313"/>
                </a:cubicBezTo>
                <a:cubicBezTo>
                  <a:pt x="1312271" y="359959"/>
                  <a:pt x="1394348" y="272955"/>
                  <a:pt x="1513765" y="228600"/>
                </a:cubicBezTo>
                <a:cubicBezTo>
                  <a:pt x="1411407" y="194481"/>
                  <a:pt x="1510165" y="224619"/>
                  <a:pt x="1285166" y="1524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a:xfrm>
            <a:off x="3963988" y="1855788"/>
            <a:ext cx="1187450" cy="963612"/>
          </a:xfrm>
          <a:custGeom>
            <a:avLst/>
            <a:gdLst>
              <a:gd name="connsiteX0" fmla="*/ 962167 w 1187355"/>
              <a:gd name="connsiteY0" fmla="*/ 0 h 852985"/>
              <a:gd name="connsiteX1" fmla="*/ 641444 w 1187355"/>
              <a:gd name="connsiteY1" fmla="*/ 286603 h 852985"/>
              <a:gd name="connsiteX2" fmla="*/ 197892 w 1187355"/>
              <a:gd name="connsiteY2" fmla="*/ 552734 h 852985"/>
              <a:gd name="connsiteX3" fmla="*/ 95534 w 1187355"/>
              <a:gd name="connsiteY3" fmla="*/ 402608 h 852985"/>
              <a:gd name="connsiteX4" fmla="*/ 0 w 1187355"/>
              <a:gd name="connsiteY4" fmla="*/ 757450 h 852985"/>
              <a:gd name="connsiteX5" fmla="*/ 307074 w 1187355"/>
              <a:gd name="connsiteY5" fmla="*/ 852985 h 852985"/>
              <a:gd name="connsiteX6" fmla="*/ 259307 w 1187355"/>
              <a:gd name="connsiteY6" fmla="*/ 750626 h 852985"/>
              <a:gd name="connsiteX7" fmla="*/ 655092 w 1187355"/>
              <a:gd name="connsiteY7" fmla="*/ 566382 h 852985"/>
              <a:gd name="connsiteX8" fmla="*/ 907576 w 1187355"/>
              <a:gd name="connsiteY8" fmla="*/ 334370 h 852985"/>
              <a:gd name="connsiteX9" fmla="*/ 1187355 w 1187355"/>
              <a:gd name="connsiteY9" fmla="*/ 27295 h 852985"/>
              <a:gd name="connsiteX10" fmla="*/ 1084997 w 1187355"/>
              <a:gd name="connsiteY10" fmla="*/ 27295 h 852985"/>
              <a:gd name="connsiteX11" fmla="*/ 962167 w 1187355"/>
              <a:gd name="connsiteY11" fmla="*/ 0 h 852985"/>
              <a:gd name="connsiteX0" fmla="*/ 962167 w 1187355"/>
              <a:gd name="connsiteY0" fmla="*/ 0 h 887104"/>
              <a:gd name="connsiteX1" fmla="*/ 641444 w 1187355"/>
              <a:gd name="connsiteY1" fmla="*/ 286603 h 887104"/>
              <a:gd name="connsiteX2" fmla="*/ 197892 w 1187355"/>
              <a:gd name="connsiteY2" fmla="*/ 552734 h 887104"/>
              <a:gd name="connsiteX3" fmla="*/ 95534 w 1187355"/>
              <a:gd name="connsiteY3" fmla="*/ 402608 h 887104"/>
              <a:gd name="connsiteX4" fmla="*/ 0 w 1187355"/>
              <a:gd name="connsiteY4" fmla="*/ 757450 h 887104"/>
              <a:gd name="connsiteX5" fmla="*/ 378725 w 1187355"/>
              <a:gd name="connsiteY5" fmla="*/ 887104 h 887104"/>
              <a:gd name="connsiteX6" fmla="*/ 259307 w 1187355"/>
              <a:gd name="connsiteY6" fmla="*/ 750626 h 887104"/>
              <a:gd name="connsiteX7" fmla="*/ 655092 w 1187355"/>
              <a:gd name="connsiteY7" fmla="*/ 566382 h 887104"/>
              <a:gd name="connsiteX8" fmla="*/ 907576 w 1187355"/>
              <a:gd name="connsiteY8" fmla="*/ 334370 h 887104"/>
              <a:gd name="connsiteX9" fmla="*/ 1187355 w 1187355"/>
              <a:gd name="connsiteY9" fmla="*/ 27295 h 887104"/>
              <a:gd name="connsiteX10" fmla="*/ 1084997 w 1187355"/>
              <a:gd name="connsiteY10" fmla="*/ 27295 h 887104"/>
              <a:gd name="connsiteX11" fmla="*/ 962167 w 1187355"/>
              <a:gd name="connsiteY11" fmla="*/ 0 h 887104"/>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59307 w 1187355"/>
              <a:gd name="connsiteY6" fmla="*/ 750626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263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3025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55" h="963303">
                <a:moveTo>
                  <a:pt x="962167" y="0"/>
                </a:moveTo>
                <a:lnTo>
                  <a:pt x="641444" y="286603"/>
                </a:lnTo>
                <a:lnTo>
                  <a:pt x="197892" y="552734"/>
                </a:lnTo>
                <a:lnTo>
                  <a:pt x="95534" y="402608"/>
                </a:lnTo>
                <a:lnTo>
                  <a:pt x="0" y="757450"/>
                </a:lnTo>
                <a:lnTo>
                  <a:pt x="378725" y="963303"/>
                </a:lnTo>
                <a:lnTo>
                  <a:pt x="302525" y="810903"/>
                </a:lnTo>
                <a:lnTo>
                  <a:pt x="655092" y="566382"/>
                </a:lnTo>
                <a:lnTo>
                  <a:pt x="907576" y="334370"/>
                </a:lnTo>
                <a:lnTo>
                  <a:pt x="1187355" y="27295"/>
                </a:lnTo>
                <a:lnTo>
                  <a:pt x="1084997" y="27295"/>
                </a:lnTo>
                <a:lnTo>
                  <a:pt x="96216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bwMode="auto">
          <a:xfrm>
            <a:off x="4579938" y="965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3</a:t>
            </a:r>
          </a:p>
        </p:txBody>
      </p:sp>
      <p:sp>
        <p:nvSpPr>
          <p:cNvPr id="34" name="Freeform 33"/>
          <p:cNvSpPr/>
          <p:nvPr/>
        </p:nvSpPr>
        <p:spPr>
          <a:xfrm>
            <a:off x="3124200" y="3295650"/>
            <a:ext cx="1895475" cy="819150"/>
          </a:xfrm>
          <a:custGeom>
            <a:avLst/>
            <a:gdLst>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21214"/>
              <a:gd name="connsiteY0" fmla="*/ 0 h 914400"/>
              <a:gd name="connsiteX1" fmla="*/ 1037230 w 1821214"/>
              <a:gd name="connsiteY1" fmla="*/ 163773 h 914400"/>
              <a:gd name="connsiteX2" fmla="*/ 525439 w 1821214"/>
              <a:gd name="connsiteY2" fmla="*/ 320723 h 914400"/>
              <a:gd name="connsiteX3" fmla="*/ 225188 w 1821214"/>
              <a:gd name="connsiteY3" fmla="*/ 586854 h 914400"/>
              <a:gd name="connsiteX4" fmla="*/ 184245 w 1821214"/>
              <a:gd name="connsiteY4" fmla="*/ 627797 h 914400"/>
              <a:gd name="connsiteX5" fmla="*/ 6824 w 1821214"/>
              <a:gd name="connsiteY5" fmla="*/ 470848 h 914400"/>
              <a:gd name="connsiteX6" fmla="*/ 0 w 1821214"/>
              <a:gd name="connsiteY6" fmla="*/ 914400 h 914400"/>
              <a:gd name="connsiteX7" fmla="*/ 511791 w 1821214"/>
              <a:gd name="connsiteY7" fmla="*/ 852985 h 914400"/>
              <a:gd name="connsiteX8" fmla="*/ 395785 w 1821214"/>
              <a:gd name="connsiteY8" fmla="*/ 764275 h 914400"/>
              <a:gd name="connsiteX9" fmla="*/ 702860 w 1821214"/>
              <a:gd name="connsiteY9" fmla="*/ 498144 h 914400"/>
              <a:gd name="connsiteX10" fmla="*/ 1310185 w 1821214"/>
              <a:gd name="connsiteY10" fmla="*/ 375314 h 914400"/>
              <a:gd name="connsiteX11" fmla="*/ 1740090 w 1821214"/>
              <a:gd name="connsiteY11" fmla="*/ 238836 h 914400"/>
              <a:gd name="connsiteX12" fmla="*/ 1796929 w 1821214"/>
              <a:gd name="connsiteY12" fmla="*/ 148590 h 914400"/>
              <a:gd name="connsiteX13" fmla="*/ 1767385 w 1821214"/>
              <a:gd name="connsiteY13" fmla="*/ 102359 h 914400"/>
              <a:gd name="connsiteX14" fmla="*/ 1637731 w 1821214"/>
              <a:gd name="connsiteY14" fmla="*/ 0 h 914400"/>
              <a:gd name="connsiteX0" fmla="*/ 1637731 w 1843688"/>
              <a:gd name="connsiteY0" fmla="*/ 0 h 914400"/>
              <a:gd name="connsiteX1" fmla="*/ 1037230 w 1843688"/>
              <a:gd name="connsiteY1" fmla="*/ 163773 h 914400"/>
              <a:gd name="connsiteX2" fmla="*/ 525439 w 1843688"/>
              <a:gd name="connsiteY2" fmla="*/ 320723 h 914400"/>
              <a:gd name="connsiteX3" fmla="*/ 225188 w 1843688"/>
              <a:gd name="connsiteY3" fmla="*/ 586854 h 914400"/>
              <a:gd name="connsiteX4" fmla="*/ 184245 w 1843688"/>
              <a:gd name="connsiteY4" fmla="*/ 627797 h 914400"/>
              <a:gd name="connsiteX5" fmla="*/ 6824 w 1843688"/>
              <a:gd name="connsiteY5" fmla="*/ 470848 h 914400"/>
              <a:gd name="connsiteX6" fmla="*/ 0 w 1843688"/>
              <a:gd name="connsiteY6" fmla="*/ 914400 h 914400"/>
              <a:gd name="connsiteX7" fmla="*/ 511791 w 1843688"/>
              <a:gd name="connsiteY7" fmla="*/ 852985 h 914400"/>
              <a:gd name="connsiteX8" fmla="*/ 395785 w 1843688"/>
              <a:gd name="connsiteY8" fmla="*/ 764275 h 914400"/>
              <a:gd name="connsiteX9" fmla="*/ 702860 w 1843688"/>
              <a:gd name="connsiteY9" fmla="*/ 498144 h 914400"/>
              <a:gd name="connsiteX10" fmla="*/ 1310185 w 1843688"/>
              <a:gd name="connsiteY10" fmla="*/ 375314 h 914400"/>
              <a:gd name="connsiteX11" fmla="*/ 1740090 w 1843688"/>
              <a:gd name="connsiteY11" fmla="*/ 238836 h 914400"/>
              <a:gd name="connsiteX12" fmla="*/ 1796929 w 1843688"/>
              <a:gd name="connsiteY12" fmla="*/ 148590 h 914400"/>
              <a:gd name="connsiteX13" fmla="*/ 1767385 w 1843688"/>
              <a:gd name="connsiteY13" fmla="*/ 102359 h 914400"/>
              <a:gd name="connsiteX14" fmla="*/ 1637731 w 1843688"/>
              <a:gd name="connsiteY14" fmla="*/ 0 h 914400"/>
              <a:gd name="connsiteX0" fmla="*/ 1637731 w 1872840"/>
              <a:gd name="connsiteY0" fmla="*/ 0 h 914400"/>
              <a:gd name="connsiteX1" fmla="*/ 1037230 w 1872840"/>
              <a:gd name="connsiteY1" fmla="*/ 163773 h 914400"/>
              <a:gd name="connsiteX2" fmla="*/ 525439 w 1872840"/>
              <a:gd name="connsiteY2" fmla="*/ 320723 h 914400"/>
              <a:gd name="connsiteX3" fmla="*/ 225188 w 1872840"/>
              <a:gd name="connsiteY3" fmla="*/ 586854 h 914400"/>
              <a:gd name="connsiteX4" fmla="*/ 184245 w 1872840"/>
              <a:gd name="connsiteY4" fmla="*/ 627797 h 914400"/>
              <a:gd name="connsiteX5" fmla="*/ 6824 w 1872840"/>
              <a:gd name="connsiteY5" fmla="*/ 470848 h 914400"/>
              <a:gd name="connsiteX6" fmla="*/ 0 w 1872840"/>
              <a:gd name="connsiteY6" fmla="*/ 914400 h 914400"/>
              <a:gd name="connsiteX7" fmla="*/ 511791 w 1872840"/>
              <a:gd name="connsiteY7" fmla="*/ 852985 h 914400"/>
              <a:gd name="connsiteX8" fmla="*/ 395785 w 1872840"/>
              <a:gd name="connsiteY8" fmla="*/ 764275 h 914400"/>
              <a:gd name="connsiteX9" fmla="*/ 702860 w 1872840"/>
              <a:gd name="connsiteY9" fmla="*/ 498144 h 914400"/>
              <a:gd name="connsiteX10" fmla="*/ 1310185 w 1872840"/>
              <a:gd name="connsiteY10" fmla="*/ 375314 h 914400"/>
              <a:gd name="connsiteX11" fmla="*/ 1740090 w 1872840"/>
              <a:gd name="connsiteY11" fmla="*/ 238836 h 914400"/>
              <a:gd name="connsiteX12" fmla="*/ 1796929 w 1872840"/>
              <a:gd name="connsiteY12" fmla="*/ 148590 h 914400"/>
              <a:gd name="connsiteX13" fmla="*/ 1767385 w 1872840"/>
              <a:gd name="connsiteY13" fmla="*/ 102359 h 914400"/>
              <a:gd name="connsiteX14" fmla="*/ 1637731 w 1872840"/>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971" h="914400">
                <a:moveTo>
                  <a:pt x="1637731" y="0"/>
                </a:moveTo>
                <a:cubicBezTo>
                  <a:pt x="1516039" y="10236"/>
                  <a:pt x="1222612" y="110319"/>
                  <a:pt x="1037230" y="163773"/>
                </a:cubicBezTo>
                <a:cubicBezTo>
                  <a:pt x="851848" y="217227"/>
                  <a:pt x="660779" y="250210"/>
                  <a:pt x="525439" y="320723"/>
                </a:cubicBezTo>
                <a:cubicBezTo>
                  <a:pt x="390099" y="391236"/>
                  <a:pt x="282054" y="535675"/>
                  <a:pt x="225188" y="586854"/>
                </a:cubicBezTo>
                <a:lnTo>
                  <a:pt x="184245" y="627797"/>
                </a:lnTo>
                <a:lnTo>
                  <a:pt x="6824" y="470848"/>
                </a:lnTo>
                <a:lnTo>
                  <a:pt x="0" y="914400"/>
                </a:lnTo>
                <a:lnTo>
                  <a:pt x="511791" y="852985"/>
                </a:lnTo>
                <a:lnTo>
                  <a:pt x="395785" y="764275"/>
                </a:lnTo>
                <a:cubicBezTo>
                  <a:pt x="427630" y="705135"/>
                  <a:pt x="550460" y="562971"/>
                  <a:pt x="702860" y="498144"/>
                </a:cubicBezTo>
                <a:cubicBezTo>
                  <a:pt x="855260" y="433317"/>
                  <a:pt x="1137313" y="418532"/>
                  <a:pt x="1310185" y="375314"/>
                </a:cubicBezTo>
                <a:cubicBezTo>
                  <a:pt x="1483057" y="332096"/>
                  <a:pt x="1658966" y="276623"/>
                  <a:pt x="1740090" y="238836"/>
                </a:cubicBezTo>
                <a:cubicBezTo>
                  <a:pt x="1821214" y="201049"/>
                  <a:pt x="1943971" y="236106"/>
                  <a:pt x="1796929" y="148590"/>
                </a:cubicBezTo>
                <a:cubicBezTo>
                  <a:pt x="1718687" y="76315"/>
                  <a:pt x="1793918" y="127124"/>
                  <a:pt x="1767385" y="102359"/>
                </a:cubicBezTo>
                <a:cubicBezTo>
                  <a:pt x="1740852" y="77594"/>
                  <a:pt x="1790907" y="72314"/>
                  <a:pt x="163773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1981200" y="2590800"/>
            <a:ext cx="966788" cy="363538"/>
          </a:xfrm>
          <a:custGeom>
            <a:avLst/>
            <a:gdLst>
              <a:gd name="connsiteX0" fmla="*/ 975815 w 1030406"/>
              <a:gd name="connsiteY0" fmla="*/ 266132 h 457200"/>
              <a:gd name="connsiteX1" fmla="*/ 614150 w 1030406"/>
              <a:gd name="connsiteY1" fmla="*/ 252484 h 457200"/>
              <a:gd name="connsiteX2" fmla="*/ 354842 w 1030406"/>
              <a:gd name="connsiteY2" fmla="*/ 129654 h 457200"/>
              <a:gd name="connsiteX3" fmla="*/ 450377 w 1030406"/>
              <a:gd name="connsiteY3" fmla="*/ 0 h 457200"/>
              <a:gd name="connsiteX4" fmla="*/ 0 w 1030406"/>
              <a:gd name="connsiteY4" fmla="*/ 40944 h 457200"/>
              <a:gd name="connsiteX5" fmla="*/ 129654 w 1030406"/>
              <a:gd name="connsiteY5" fmla="*/ 457200 h 457200"/>
              <a:gd name="connsiteX6" fmla="*/ 259308 w 1030406"/>
              <a:gd name="connsiteY6" fmla="*/ 313899 h 457200"/>
              <a:gd name="connsiteX7" fmla="*/ 573206 w 1030406"/>
              <a:gd name="connsiteY7" fmla="*/ 450376 h 457200"/>
              <a:gd name="connsiteX8" fmla="*/ 1030406 w 1030406"/>
              <a:gd name="connsiteY8" fmla="*/ 457200 h 457200"/>
              <a:gd name="connsiteX9" fmla="*/ 989463 w 1030406"/>
              <a:gd name="connsiteY9" fmla="*/ 368490 h 457200"/>
              <a:gd name="connsiteX10" fmla="*/ 975815 w 1030406"/>
              <a:gd name="connsiteY10" fmla="*/ 26613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0406" h="457200">
                <a:moveTo>
                  <a:pt x="975815" y="266132"/>
                </a:moveTo>
                <a:lnTo>
                  <a:pt x="614150" y="252484"/>
                </a:lnTo>
                <a:lnTo>
                  <a:pt x="354842" y="129654"/>
                </a:lnTo>
                <a:lnTo>
                  <a:pt x="450377" y="0"/>
                </a:lnTo>
                <a:lnTo>
                  <a:pt x="0" y="40944"/>
                </a:lnTo>
                <a:lnTo>
                  <a:pt x="129654" y="457200"/>
                </a:lnTo>
                <a:lnTo>
                  <a:pt x="259308" y="313899"/>
                </a:lnTo>
                <a:lnTo>
                  <a:pt x="573206" y="450376"/>
                </a:lnTo>
                <a:lnTo>
                  <a:pt x="1030406" y="457200"/>
                </a:lnTo>
                <a:lnTo>
                  <a:pt x="989463" y="368490"/>
                </a:lnTo>
                <a:lnTo>
                  <a:pt x="975815" y="26613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2184400" y="1766888"/>
            <a:ext cx="442913" cy="396875"/>
          </a:xfrm>
          <a:custGeom>
            <a:avLst/>
            <a:gdLst>
              <a:gd name="connsiteX0" fmla="*/ 259307 w 443552"/>
              <a:gd name="connsiteY0" fmla="*/ 75063 h 395785"/>
              <a:gd name="connsiteX1" fmla="*/ 163773 w 443552"/>
              <a:gd name="connsiteY1" fmla="*/ 122830 h 395785"/>
              <a:gd name="connsiteX2" fmla="*/ 88710 w 443552"/>
              <a:gd name="connsiteY2" fmla="*/ 0 h 395785"/>
              <a:gd name="connsiteX3" fmla="*/ 0 w 443552"/>
              <a:gd name="connsiteY3" fmla="*/ 272955 h 395785"/>
              <a:gd name="connsiteX4" fmla="*/ 238836 w 443552"/>
              <a:gd name="connsiteY4" fmla="*/ 395785 h 395785"/>
              <a:gd name="connsiteX5" fmla="*/ 218364 w 443552"/>
              <a:gd name="connsiteY5" fmla="*/ 300251 h 395785"/>
              <a:gd name="connsiteX6" fmla="*/ 443552 w 443552"/>
              <a:gd name="connsiteY6" fmla="*/ 245660 h 395785"/>
              <a:gd name="connsiteX7" fmla="*/ 348018 w 443552"/>
              <a:gd name="connsiteY7" fmla="*/ 177421 h 395785"/>
              <a:gd name="connsiteX8" fmla="*/ 259307 w 443552"/>
              <a:gd name="connsiteY8" fmla="*/ 75063 h 39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2" h="395785">
                <a:moveTo>
                  <a:pt x="259307" y="75063"/>
                </a:moveTo>
                <a:lnTo>
                  <a:pt x="163773" y="122830"/>
                </a:lnTo>
                <a:lnTo>
                  <a:pt x="88710" y="0"/>
                </a:lnTo>
                <a:lnTo>
                  <a:pt x="0" y="272955"/>
                </a:lnTo>
                <a:lnTo>
                  <a:pt x="238836" y="395785"/>
                </a:lnTo>
                <a:lnTo>
                  <a:pt x="218364" y="300251"/>
                </a:lnTo>
                <a:lnTo>
                  <a:pt x="443552" y="245660"/>
                </a:lnTo>
                <a:lnTo>
                  <a:pt x="348018" y="177421"/>
                </a:lnTo>
                <a:lnTo>
                  <a:pt x="259307" y="750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bwMode="auto">
          <a:xfrm>
            <a:off x="2409825" y="11906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7</a:t>
            </a:r>
          </a:p>
        </p:txBody>
      </p:sp>
      <p:sp>
        <p:nvSpPr>
          <p:cNvPr id="20" name="Oval 19"/>
          <p:cNvSpPr/>
          <p:nvPr/>
        </p:nvSpPr>
        <p:spPr bwMode="auto">
          <a:xfrm>
            <a:off x="2895600" y="22860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6</a:t>
            </a:r>
          </a:p>
        </p:txBody>
      </p:sp>
      <p:sp>
        <p:nvSpPr>
          <p:cNvPr id="23" name="Oval 22"/>
          <p:cNvSpPr/>
          <p:nvPr/>
        </p:nvSpPr>
        <p:spPr bwMode="auto">
          <a:xfrm>
            <a:off x="4656138" y="2590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4</a:t>
            </a:r>
          </a:p>
        </p:txBody>
      </p:sp>
      <p:sp>
        <p:nvSpPr>
          <p:cNvPr id="37" name="Freeform 36"/>
          <p:cNvSpPr/>
          <p:nvPr/>
        </p:nvSpPr>
        <p:spPr>
          <a:xfrm>
            <a:off x="3084513" y="4545013"/>
            <a:ext cx="477837" cy="368300"/>
          </a:xfrm>
          <a:custGeom>
            <a:avLst/>
            <a:gdLst>
              <a:gd name="connsiteX0" fmla="*/ 388961 w 477672"/>
              <a:gd name="connsiteY0" fmla="*/ 368490 h 368490"/>
              <a:gd name="connsiteX1" fmla="*/ 286603 w 477672"/>
              <a:gd name="connsiteY1" fmla="*/ 163774 h 368490"/>
              <a:gd name="connsiteX2" fmla="*/ 477672 w 477672"/>
              <a:gd name="connsiteY2" fmla="*/ 61415 h 368490"/>
              <a:gd name="connsiteX3" fmla="*/ 88710 w 477672"/>
              <a:gd name="connsiteY3" fmla="*/ 0 h 368490"/>
              <a:gd name="connsiteX4" fmla="*/ 0 w 477672"/>
              <a:gd name="connsiteY4" fmla="*/ 266132 h 368490"/>
              <a:gd name="connsiteX5" fmla="*/ 163773 w 477672"/>
              <a:gd name="connsiteY5" fmla="*/ 218365 h 368490"/>
              <a:gd name="connsiteX6" fmla="*/ 170597 w 477672"/>
              <a:gd name="connsiteY6" fmla="*/ 354842 h 368490"/>
              <a:gd name="connsiteX7" fmla="*/ 300251 w 477672"/>
              <a:gd name="connsiteY7" fmla="*/ 361666 h 368490"/>
              <a:gd name="connsiteX8" fmla="*/ 388961 w 477672"/>
              <a:gd name="connsiteY8" fmla="*/ 368490 h 36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2" h="368490">
                <a:moveTo>
                  <a:pt x="388961" y="368490"/>
                </a:moveTo>
                <a:lnTo>
                  <a:pt x="286603" y="163774"/>
                </a:lnTo>
                <a:lnTo>
                  <a:pt x="477672" y="61415"/>
                </a:lnTo>
                <a:lnTo>
                  <a:pt x="88710" y="0"/>
                </a:lnTo>
                <a:lnTo>
                  <a:pt x="0" y="266132"/>
                </a:lnTo>
                <a:lnTo>
                  <a:pt x="163773" y="218365"/>
                </a:lnTo>
                <a:lnTo>
                  <a:pt x="170597" y="354842"/>
                </a:lnTo>
                <a:lnTo>
                  <a:pt x="300251" y="361666"/>
                </a:lnTo>
                <a:lnTo>
                  <a:pt x="388961" y="3684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37"/>
          <p:cNvSpPr/>
          <p:nvPr/>
        </p:nvSpPr>
        <p:spPr>
          <a:xfrm rot="446526">
            <a:off x="1703388" y="3622675"/>
            <a:ext cx="665162" cy="542925"/>
          </a:xfrm>
          <a:custGeom>
            <a:avLst/>
            <a:gdLst>
              <a:gd name="connsiteX0" fmla="*/ 641445 w 791571"/>
              <a:gd name="connsiteY0" fmla="*/ 696036 h 696036"/>
              <a:gd name="connsiteX1" fmla="*/ 320723 w 791571"/>
              <a:gd name="connsiteY1" fmla="*/ 498144 h 696036"/>
              <a:gd name="connsiteX2" fmla="*/ 95535 w 791571"/>
              <a:gd name="connsiteY2" fmla="*/ 320723 h 696036"/>
              <a:gd name="connsiteX3" fmla="*/ 13648 w 791571"/>
              <a:gd name="connsiteY3" fmla="*/ 450377 h 696036"/>
              <a:gd name="connsiteX4" fmla="*/ 0 w 791571"/>
              <a:gd name="connsiteY4" fmla="*/ 20472 h 696036"/>
              <a:gd name="connsiteX5" fmla="*/ 361666 w 791571"/>
              <a:gd name="connsiteY5" fmla="*/ 0 h 696036"/>
              <a:gd name="connsiteX6" fmla="*/ 252484 w 791571"/>
              <a:gd name="connsiteY6" fmla="*/ 129654 h 696036"/>
              <a:gd name="connsiteX7" fmla="*/ 504968 w 791571"/>
              <a:gd name="connsiteY7" fmla="*/ 293427 h 696036"/>
              <a:gd name="connsiteX8" fmla="*/ 791571 w 791571"/>
              <a:gd name="connsiteY8" fmla="*/ 423081 h 696036"/>
              <a:gd name="connsiteX9" fmla="*/ 716508 w 791571"/>
              <a:gd name="connsiteY9" fmla="*/ 518615 h 696036"/>
              <a:gd name="connsiteX10" fmla="*/ 661917 w 791571"/>
              <a:gd name="connsiteY10" fmla="*/ 593678 h 696036"/>
              <a:gd name="connsiteX11" fmla="*/ 641445 w 791571"/>
              <a:gd name="connsiteY11" fmla="*/ 696036 h 696036"/>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661917 w 791571"/>
              <a:gd name="connsiteY10" fmla="*/ 593678 h 749499"/>
              <a:gd name="connsiteX11" fmla="*/ 730722 w 791571"/>
              <a:gd name="connsiteY11" fmla="*/ 749499 h 749499"/>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704157 w 791571"/>
              <a:gd name="connsiteY10" fmla="*/ 541239 h 749499"/>
              <a:gd name="connsiteX11" fmla="*/ 730722 w 791571"/>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8 h 749499"/>
              <a:gd name="connsiteX11" fmla="*/ 730722 w 805837"/>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7 h 749499"/>
              <a:gd name="connsiteX11" fmla="*/ 730722 w 805837"/>
              <a:gd name="connsiteY11" fmla="*/ 749499 h 749499"/>
              <a:gd name="connsiteX0" fmla="*/ 730722 w 894236"/>
              <a:gd name="connsiteY0" fmla="*/ 749499 h 749499"/>
              <a:gd name="connsiteX1" fmla="*/ 320723 w 894236"/>
              <a:gd name="connsiteY1" fmla="*/ 498144 h 749499"/>
              <a:gd name="connsiteX2" fmla="*/ 95535 w 894236"/>
              <a:gd name="connsiteY2" fmla="*/ 320723 h 749499"/>
              <a:gd name="connsiteX3" fmla="*/ 13648 w 894236"/>
              <a:gd name="connsiteY3" fmla="*/ 450377 h 749499"/>
              <a:gd name="connsiteX4" fmla="*/ 0 w 894236"/>
              <a:gd name="connsiteY4" fmla="*/ 20472 h 749499"/>
              <a:gd name="connsiteX5" fmla="*/ 361666 w 894236"/>
              <a:gd name="connsiteY5" fmla="*/ 0 h 749499"/>
              <a:gd name="connsiteX6" fmla="*/ 252484 w 894236"/>
              <a:gd name="connsiteY6" fmla="*/ 129654 h 749499"/>
              <a:gd name="connsiteX7" fmla="*/ 504968 w 894236"/>
              <a:gd name="connsiteY7" fmla="*/ 293427 h 749499"/>
              <a:gd name="connsiteX8" fmla="*/ 894235 w 894236"/>
              <a:gd name="connsiteY8" fmla="*/ 409906 h 749499"/>
              <a:gd name="connsiteX9" fmla="*/ 716508 w 894236"/>
              <a:gd name="connsiteY9" fmla="*/ 518615 h 749499"/>
              <a:gd name="connsiteX10" fmla="*/ 805837 w 894236"/>
              <a:gd name="connsiteY10" fmla="*/ 527637 h 749499"/>
              <a:gd name="connsiteX11" fmla="*/ 730722 w 894236"/>
              <a:gd name="connsiteY11" fmla="*/ 749499 h 749499"/>
              <a:gd name="connsiteX0" fmla="*/ 730722 w 894235"/>
              <a:gd name="connsiteY0" fmla="*/ 749499 h 749499"/>
              <a:gd name="connsiteX1" fmla="*/ 320723 w 894235"/>
              <a:gd name="connsiteY1" fmla="*/ 498144 h 749499"/>
              <a:gd name="connsiteX2" fmla="*/ 95535 w 894235"/>
              <a:gd name="connsiteY2" fmla="*/ 320723 h 749499"/>
              <a:gd name="connsiteX3" fmla="*/ 13648 w 894235"/>
              <a:gd name="connsiteY3" fmla="*/ 450377 h 749499"/>
              <a:gd name="connsiteX4" fmla="*/ 0 w 894235"/>
              <a:gd name="connsiteY4" fmla="*/ 20472 h 749499"/>
              <a:gd name="connsiteX5" fmla="*/ 361666 w 894235"/>
              <a:gd name="connsiteY5" fmla="*/ 0 h 749499"/>
              <a:gd name="connsiteX6" fmla="*/ 252484 w 894235"/>
              <a:gd name="connsiteY6" fmla="*/ 129654 h 749499"/>
              <a:gd name="connsiteX7" fmla="*/ 504968 w 894235"/>
              <a:gd name="connsiteY7" fmla="*/ 293427 h 749499"/>
              <a:gd name="connsiteX8" fmla="*/ 894235 w 894235"/>
              <a:gd name="connsiteY8" fmla="*/ 409906 h 749499"/>
              <a:gd name="connsiteX9" fmla="*/ 805837 w 894235"/>
              <a:gd name="connsiteY9" fmla="*/ 527637 h 749499"/>
              <a:gd name="connsiteX10" fmla="*/ 730722 w 894235"/>
              <a:gd name="connsiteY10" fmla="*/ 749499 h 74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5" h="749499">
                <a:moveTo>
                  <a:pt x="730722" y="749499"/>
                </a:moveTo>
                <a:lnTo>
                  <a:pt x="320723" y="498144"/>
                </a:lnTo>
                <a:lnTo>
                  <a:pt x="95535" y="320723"/>
                </a:lnTo>
                <a:lnTo>
                  <a:pt x="13648" y="450377"/>
                </a:lnTo>
                <a:lnTo>
                  <a:pt x="0" y="20472"/>
                </a:lnTo>
                <a:lnTo>
                  <a:pt x="361666" y="0"/>
                </a:lnTo>
                <a:lnTo>
                  <a:pt x="252484" y="129654"/>
                </a:lnTo>
                <a:lnTo>
                  <a:pt x="504968" y="293427"/>
                </a:lnTo>
                <a:lnTo>
                  <a:pt x="894235" y="409906"/>
                </a:lnTo>
                <a:lnTo>
                  <a:pt x="805837" y="527637"/>
                </a:lnTo>
                <a:lnTo>
                  <a:pt x="730722" y="74949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bwMode="auto">
          <a:xfrm>
            <a:off x="2151063" y="3878263"/>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5</a:t>
            </a:r>
          </a:p>
        </p:txBody>
      </p:sp>
      <p:sp>
        <p:nvSpPr>
          <p:cNvPr id="15" name="Oval 14"/>
          <p:cNvSpPr/>
          <p:nvPr/>
        </p:nvSpPr>
        <p:spPr bwMode="auto">
          <a:xfrm>
            <a:off x="2768600" y="49117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1</a:t>
            </a:r>
          </a:p>
        </p:txBody>
      </p:sp>
      <p:sp>
        <p:nvSpPr>
          <p:cNvPr id="32" name="Freeform 31"/>
          <p:cNvSpPr/>
          <p:nvPr/>
        </p:nvSpPr>
        <p:spPr>
          <a:xfrm>
            <a:off x="703263" y="1036638"/>
            <a:ext cx="682625" cy="962025"/>
          </a:xfrm>
          <a:custGeom>
            <a:avLst/>
            <a:gdLst>
              <a:gd name="connsiteX0" fmla="*/ 484495 w 682388"/>
              <a:gd name="connsiteY0" fmla="*/ 962167 h 962167"/>
              <a:gd name="connsiteX1" fmla="*/ 170597 w 682388"/>
              <a:gd name="connsiteY1" fmla="*/ 266131 h 962167"/>
              <a:gd name="connsiteX2" fmla="*/ 0 w 682388"/>
              <a:gd name="connsiteY2" fmla="*/ 341194 h 962167"/>
              <a:gd name="connsiteX3" fmla="*/ 129653 w 682388"/>
              <a:gd name="connsiteY3" fmla="*/ 0 h 962167"/>
              <a:gd name="connsiteX4" fmla="*/ 450376 w 682388"/>
              <a:gd name="connsiteY4" fmla="*/ 75063 h 962167"/>
              <a:gd name="connsiteX5" fmla="*/ 341194 w 682388"/>
              <a:gd name="connsiteY5" fmla="*/ 150125 h 962167"/>
              <a:gd name="connsiteX6" fmla="*/ 682388 w 682388"/>
              <a:gd name="connsiteY6" fmla="*/ 791570 h 962167"/>
              <a:gd name="connsiteX7" fmla="*/ 600501 w 682388"/>
              <a:gd name="connsiteY7" fmla="*/ 839337 h 962167"/>
              <a:gd name="connsiteX8" fmla="*/ 484495 w 682388"/>
              <a:gd name="connsiteY8" fmla="*/ 962167 h 96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388" h="962167">
                <a:moveTo>
                  <a:pt x="484495" y="962167"/>
                </a:moveTo>
                <a:lnTo>
                  <a:pt x="170597" y="266131"/>
                </a:lnTo>
                <a:lnTo>
                  <a:pt x="0" y="341194"/>
                </a:lnTo>
                <a:lnTo>
                  <a:pt x="129653" y="0"/>
                </a:lnTo>
                <a:lnTo>
                  <a:pt x="450376" y="75063"/>
                </a:lnTo>
                <a:lnTo>
                  <a:pt x="341194" y="150125"/>
                </a:lnTo>
                <a:lnTo>
                  <a:pt x="682388" y="791570"/>
                </a:lnTo>
                <a:lnTo>
                  <a:pt x="600501" y="839337"/>
                </a:lnTo>
                <a:lnTo>
                  <a:pt x="484495" y="9621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a:off x="388938" y="1092200"/>
            <a:ext cx="744537" cy="1903413"/>
          </a:xfrm>
          <a:custGeom>
            <a:avLst/>
            <a:gdLst>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03" h="1903863">
                <a:moveTo>
                  <a:pt x="559558" y="1903863"/>
                </a:moveTo>
                <a:cubicBezTo>
                  <a:pt x="515203" y="1860645"/>
                  <a:pt x="474260" y="1815152"/>
                  <a:pt x="409433" y="1596788"/>
                </a:cubicBezTo>
                <a:cubicBezTo>
                  <a:pt x="344606" y="1378424"/>
                  <a:pt x="218364" y="799532"/>
                  <a:pt x="170597" y="593678"/>
                </a:cubicBezTo>
                <a:lnTo>
                  <a:pt x="122830" y="361666"/>
                </a:lnTo>
                <a:lnTo>
                  <a:pt x="0" y="368489"/>
                </a:lnTo>
                <a:lnTo>
                  <a:pt x="170597" y="0"/>
                </a:lnTo>
                <a:lnTo>
                  <a:pt x="416257" y="293427"/>
                </a:lnTo>
                <a:lnTo>
                  <a:pt x="300251" y="327546"/>
                </a:lnTo>
                <a:lnTo>
                  <a:pt x="484496" y="1050878"/>
                </a:lnTo>
                <a:lnTo>
                  <a:pt x="743803" y="1828800"/>
                </a:lnTo>
                <a:lnTo>
                  <a:pt x="675564" y="1856095"/>
                </a:lnTo>
                <a:lnTo>
                  <a:pt x="559558" y="19038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a:xfrm>
            <a:off x="74613" y="947738"/>
            <a:ext cx="2716212" cy="4583112"/>
          </a:xfrm>
          <a:custGeom>
            <a:avLst/>
            <a:gdLst>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3468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2706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5904" h="4582236">
                <a:moveTo>
                  <a:pt x="2715904" y="4292221"/>
                </a:moveTo>
                <a:lnTo>
                  <a:pt x="1439838" y="3691720"/>
                </a:lnTo>
                <a:cubicBezTo>
                  <a:pt x="1102056" y="3471081"/>
                  <a:pt x="859809" y="3290248"/>
                  <a:pt x="689212" y="2968388"/>
                </a:cubicBezTo>
                <a:cubicBezTo>
                  <a:pt x="518615" y="2646528"/>
                  <a:pt x="476534" y="2141562"/>
                  <a:pt x="416256" y="1760562"/>
                </a:cubicBezTo>
                <a:cubicBezTo>
                  <a:pt x="355978" y="1379562"/>
                  <a:pt x="343468" y="923498"/>
                  <a:pt x="327546" y="682388"/>
                </a:cubicBezTo>
                <a:lnTo>
                  <a:pt x="305937" y="270680"/>
                </a:lnTo>
                <a:lnTo>
                  <a:pt x="484495" y="320723"/>
                </a:lnTo>
                <a:lnTo>
                  <a:pt x="245659" y="0"/>
                </a:lnTo>
                <a:lnTo>
                  <a:pt x="0" y="307075"/>
                </a:lnTo>
                <a:lnTo>
                  <a:pt x="153537" y="270680"/>
                </a:lnTo>
                <a:cubicBezTo>
                  <a:pt x="183107" y="439002"/>
                  <a:pt x="167754" y="994770"/>
                  <a:pt x="177421" y="1317009"/>
                </a:cubicBezTo>
                <a:cubicBezTo>
                  <a:pt x="187088" y="1639248"/>
                  <a:pt x="179695" y="1912962"/>
                  <a:pt x="211540" y="2204114"/>
                </a:cubicBezTo>
                <a:cubicBezTo>
                  <a:pt x="243385" y="2495266"/>
                  <a:pt x="276556" y="2840062"/>
                  <a:pt x="368489" y="3063923"/>
                </a:cubicBezTo>
                <a:cubicBezTo>
                  <a:pt x="460422" y="3287784"/>
                  <a:pt x="595762" y="3403221"/>
                  <a:pt x="763137" y="3547281"/>
                </a:cubicBezTo>
                <a:cubicBezTo>
                  <a:pt x="930512" y="3691341"/>
                  <a:pt x="1166694" y="3808674"/>
                  <a:pt x="1372737" y="3928281"/>
                </a:cubicBezTo>
                <a:cubicBezTo>
                  <a:pt x="1578780" y="4047888"/>
                  <a:pt x="1787857" y="4172804"/>
                  <a:pt x="1999397" y="4264926"/>
                </a:cubicBezTo>
                <a:cubicBezTo>
                  <a:pt x="2210937" y="4357048"/>
                  <a:pt x="2473656" y="4493526"/>
                  <a:pt x="2593074" y="4537881"/>
                </a:cubicBezTo>
                <a:cubicBezTo>
                  <a:pt x="2712492" y="4582236"/>
                  <a:pt x="2698844" y="4558352"/>
                  <a:pt x="2715904" y="4531057"/>
                </a:cubicBezTo>
                <a:lnTo>
                  <a:pt x="2695433" y="4374108"/>
                </a:lnTo>
                <a:lnTo>
                  <a:pt x="2715904" y="4292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bwMode="auto">
          <a:xfrm>
            <a:off x="1143000" y="1752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8</a:t>
            </a:r>
          </a:p>
        </p:txBody>
      </p:sp>
      <p:sp>
        <p:nvSpPr>
          <p:cNvPr id="7" name="Oval 6"/>
          <p:cNvSpPr/>
          <p:nvPr/>
        </p:nvSpPr>
        <p:spPr bwMode="auto">
          <a:xfrm>
            <a:off x="152400" y="1524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Sink</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NA</a:t>
            </a:r>
          </a:p>
        </p:txBody>
      </p:sp>
      <p:sp>
        <p:nvSpPr>
          <p:cNvPr id="3" name="Content Placeholder 2"/>
          <p:cNvSpPr>
            <a:spLocks noGrp="1"/>
          </p:cNvSpPr>
          <p:nvPr>
            <p:ph sz="quarter" idx="1"/>
          </p:nvPr>
        </p:nvSpPr>
        <p:spPr>
          <a:xfrm>
            <a:off x="5334000" y="6096000"/>
            <a:ext cx="598241" cy="338554"/>
          </a:xfrm>
          <a:solidFill>
            <a:srgbClr val="FF0000"/>
          </a:solidFill>
        </p:spPr>
        <p:txBody>
          <a:bodyPr wrap="none">
            <a:spAutoFit/>
          </a:bodyPr>
          <a:lstStyle/>
          <a:p>
            <a:pPr>
              <a:buFont typeface="Wingdings 3" pitchFamily="18" charset="2"/>
              <a:buNone/>
            </a:pPr>
            <a:r>
              <a:rPr lang="en-US" sz="1600" b="1" dirty="0" smtClean="0">
                <a:solidFill>
                  <a:schemeClr val="bg1"/>
                </a:solidFill>
                <a:latin typeface="Arial" charset="0"/>
                <a:cs typeface="Arial" charset="0"/>
              </a:rPr>
              <a:t>C</a:t>
            </a:r>
            <a:r>
              <a:rPr lang="en-US" sz="1600" b="1" i="1" baseline="-25000" dirty="0" smtClean="0">
                <a:solidFill>
                  <a:schemeClr val="bg1"/>
                </a:solidFill>
                <a:latin typeface="Arial" charset="0"/>
                <a:cs typeface="Arial" charset="0"/>
              </a:rPr>
              <a:t>SA1</a:t>
            </a:r>
          </a:p>
        </p:txBody>
      </p:sp>
      <p:sp>
        <p:nvSpPr>
          <p:cNvPr id="53" name="Content Placeholder 2"/>
          <p:cNvSpPr txBox="1">
            <a:spLocks/>
          </p:cNvSpPr>
          <p:nvPr/>
        </p:nvSpPr>
        <p:spPr bwMode="auto">
          <a:xfrm>
            <a:off x="7848600" y="1371600"/>
            <a:ext cx="598241"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SA3</a:t>
            </a:r>
            <a:endParaRPr lang="en-US" sz="1600" b="1" i="1" baseline="-25000" dirty="0">
              <a:solidFill>
                <a:schemeClr val="bg1"/>
              </a:solidFill>
            </a:endParaRPr>
          </a:p>
        </p:txBody>
      </p:sp>
      <p:sp>
        <p:nvSpPr>
          <p:cNvPr id="54" name="Content Placeholder 2"/>
          <p:cNvSpPr txBox="1">
            <a:spLocks/>
          </p:cNvSpPr>
          <p:nvPr/>
        </p:nvSpPr>
        <p:spPr bwMode="auto">
          <a:xfrm>
            <a:off x="7543800" y="4038600"/>
            <a:ext cx="598241"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SA2</a:t>
            </a:r>
            <a:endParaRPr lang="en-US" sz="1600" b="1" i="1" baseline="-25000" dirty="0">
              <a:solidFill>
                <a:schemeClr val="bg1"/>
              </a:solidFill>
            </a:endParaRPr>
          </a:p>
        </p:txBody>
      </p:sp>
      <p:sp>
        <p:nvSpPr>
          <p:cNvPr id="55" name="Content Placeholder 2"/>
          <p:cNvSpPr txBox="1">
            <a:spLocks/>
          </p:cNvSpPr>
          <p:nvPr/>
        </p:nvSpPr>
        <p:spPr bwMode="auto">
          <a:xfrm>
            <a:off x="3429000" y="3429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45</a:t>
            </a:r>
            <a:endParaRPr lang="en-US" sz="1600" b="1" i="1" baseline="-25000" dirty="0">
              <a:solidFill>
                <a:schemeClr val="bg1"/>
              </a:solidFill>
            </a:endParaRPr>
          </a:p>
        </p:txBody>
      </p:sp>
      <p:sp>
        <p:nvSpPr>
          <p:cNvPr id="56" name="Content Placeholder 2"/>
          <p:cNvSpPr txBox="1">
            <a:spLocks/>
          </p:cNvSpPr>
          <p:nvPr/>
        </p:nvSpPr>
        <p:spPr bwMode="auto">
          <a:xfrm>
            <a:off x="4044950" y="16002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37</a:t>
            </a:r>
            <a:endParaRPr lang="en-US" sz="1600" b="1" i="1" baseline="-25000" dirty="0">
              <a:solidFill>
                <a:schemeClr val="bg1"/>
              </a:solidFill>
            </a:endParaRPr>
          </a:p>
        </p:txBody>
      </p:sp>
      <p:sp>
        <p:nvSpPr>
          <p:cNvPr id="57" name="Content Placeholder 2"/>
          <p:cNvSpPr txBox="1">
            <a:spLocks/>
          </p:cNvSpPr>
          <p:nvPr/>
        </p:nvSpPr>
        <p:spPr bwMode="auto">
          <a:xfrm>
            <a:off x="4419600" y="21336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36</a:t>
            </a:r>
            <a:endParaRPr lang="en-US" sz="1600" b="1" i="1" baseline="-25000" dirty="0">
              <a:solidFill>
                <a:schemeClr val="bg1"/>
              </a:solidFill>
            </a:endParaRPr>
          </a:p>
        </p:txBody>
      </p:sp>
      <p:sp>
        <p:nvSpPr>
          <p:cNvPr id="58" name="Content Placeholder 2"/>
          <p:cNvSpPr txBox="1">
            <a:spLocks/>
          </p:cNvSpPr>
          <p:nvPr/>
        </p:nvSpPr>
        <p:spPr bwMode="auto">
          <a:xfrm>
            <a:off x="6172200" y="1905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23</a:t>
            </a:r>
            <a:endParaRPr lang="en-US" sz="1600" b="1" i="1" baseline="-25000" dirty="0">
              <a:solidFill>
                <a:schemeClr val="bg1"/>
              </a:solidFill>
            </a:endParaRPr>
          </a:p>
        </p:txBody>
      </p:sp>
      <p:sp>
        <p:nvSpPr>
          <p:cNvPr id="59" name="Content Placeholder 2"/>
          <p:cNvSpPr txBox="1">
            <a:spLocks/>
          </p:cNvSpPr>
          <p:nvPr/>
        </p:nvSpPr>
        <p:spPr bwMode="auto">
          <a:xfrm>
            <a:off x="6400800" y="2667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24</a:t>
            </a:r>
            <a:endParaRPr lang="en-US" sz="1600" b="1" i="1" baseline="-25000" dirty="0">
              <a:solidFill>
                <a:schemeClr val="bg1"/>
              </a:solidFill>
            </a:endParaRPr>
          </a:p>
        </p:txBody>
      </p:sp>
      <p:sp>
        <p:nvSpPr>
          <p:cNvPr id="60" name="Content Placeholder 2"/>
          <p:cNvSpPr txBox="1">
            <a:spLocks/>
          </p:cNvSpPr>
          <p:nvPr/>
        </p:nvSpPr>
        <p:spPr bwMode="auto">
          <a:xfrm>
            <a:off x="2286000" y="28194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68</a:t>
            </a:r>
            <a:endParaRPr lang="en-US" sz="1600" b="1" i="1" baseline="-25000" dirty="0">
              <a:solidFill>
                <a:schemeClr val="bg1"/>
              </a:solidFill>
            </a:endParaRPr>
          </a:p>
        </p:txBody>
      </p:sp>
      <p:sp>
        <p:nvSpPr>
          <p:cNvPr id="61" name="Content Placeholder 2"/>
          <p:cNvSpPr txBox="1">
            <a:spLocks/>
          </p:cNvSpPr>
          <p:nvPr/>
        </p:nvSpPr>
        <p:spPr bwMode="auto">
          <a:xfrm>
            <a:off x="1981200" y="35052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59</a:t>
            </a:r>
            <a:endParaRPr lang="en-US" sz="1600" b="1" i="1" baseline="-25000" dirty="0">
              <a:solidFill>
                <a:schemeClr val="bg1"/>
              </a:solidFill>
            </a:endParaRPr>
          </a:p>
        </p:txBody>
      </p:sp>
      <p:sp>
        <p:nvSpPr>
          <p:cNvPr id="62" name="Content Placeholder 2"/>
          <p:cNvSpPr txBox="1">
            <a:spLocks/>
          </p:cNvSpPr>
          <p:nvPr/>
        </p:nvSpPr>
        <p:spPr bwMode="auto">
          <a:xfrm>
            <a:off x="3429000" y="4572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15</a:t>
            </a:r>
            <a:endParaRPr lang="en-US" sz="1600" b="1" i="1" baseline="-25000" dirty="0">
              <a:solidFill>
                <a:schemeClr val="bg1"/>
              </a:solidFill>
            </a:endParaRPr>
          </a:p>
        </p:txBody>
      </p:sp>
      <p:sp>
        <p:nvSpPr>
          <p:cNvPr id="63" name="Content Placeholder 2"/>
          <p:cNvSpPr txBox="1">
            <a:spLocks/>
          </p:cNvSpPr>
          <p:nvPr/>
        </p:nvSpPr>
        <p:spPr bwMode="auto">
          <a:xfrm>
            <a:off x="1828800" y="12954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78</a:t>
            </a:r>
            <a:endParaRPr lang="en-US" sz="1600" b="1" i="1" baseline="-25000" dirty="0">
              <a:solidFill>
                <a:schemeClr val="bg1"/>
              </a:solidFill>
            </a:endParaRPr>
          </a:p>
        </p:txBody>
      </p:sp>
      <p:sp>
        <p:nvSpPr>
          <p:cNvPr id="64" name="Content Placeholder 2"/>
          <p:cNvSpPr txBox="1">
            <a:spLocks/>
          </p:cNvSpPr>
          <p:nvPr/>
        </p:nvSpPr>
        <p:spPr bwMode="auto">
          <a:xfrm>
            <a:off x="609600" y="41910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1NA</a:t>
            </a:r>
            <a:endParaRPr lang="en-US" sz="1600" b="1" i="1" baseline="-25000" dirty="0">
              <a:solidFill>
                <a:schemeClr val="bg1"/>
              </a:solidFill>
            </a:endParaRPr>
          </a:p>
        </p:txBody>
      </p:sp>
      <p:sp>
        <p:nvSpPr>
          <p:cNvPr id="65" name="Content Placeholder 2"/>
          <p:cNvSpPr txBox="1">
            <a:spLocks/>
          </p:cNvSpPr>
          <p:nvPr/>
        </p:nvSpPr>
        <p:spPr bwMode="auto">
          <a:xfrm>
            <a:off x="381000" y="16002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9NA</a:t>
            </a:r>
            <a:endParaRPr lang="en-US" sz="1600" b="1" i="1" baseline="-25000" dirty="0">
              <a:solidFill>
                <a:schemeClr val="bg1"/>
              </a:solidFill>
            </a:endParaRPr>
          </a:p>
        </p:txBody>
      </p:sp>
      <p:sp>
        <p:nvSpPr>
          <p:cNvPr id="66" name="Content Placeholder 2"/>
          <p:cNvSpPr txBox="1">
            <a:spLocks/>
          </p:cNvSpPr>
          <p:nvPr/>
        </p:nvSpPr>
        <p:spPr bwMode="auto">
          <a:xfrm>
            <a:off x="1066800" y="11430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8NA</a:t>
            </a:r>
            <a:endParaRPr lang="en-US" sz="1600" b="1" i="1" baseline="-25000" dirty="0">
              <a:solidFill>
                <a:schemeClr val="bg1"/>
              </a:solidFill>
            </a:endParaRPr>
          </a:p>
        </p:txBody>
      </p:sp>
      <p:sp>
        <p:nvSpPr>
          <p:cNvPr id="67" name="Content Placeholder 2"/>
          <p:cNvSpPr txBox="1">
            <a:spLocks/>
          </p:cNvSpPr>
          <p:nvPr/>
        </p:nvSpPr>
        <p:spPr bwMode="auto">
          <a:xfrm>
            <a:off x="4267200" y="4724400"/>
            <a:ext cx="3352800" cy="400050"/>
          </a:xfrm>
          <a:prstGeom prst="rect">
            <a:avLst/>
          </a:prstGeom>
          <a:solidFill>
            <a:srgbClr val="FF0000"/>
          </a:solidFill>
          <a:ln w="9525">
            <a:noFill/>
            <a:miter lim="800000"/>
            <a:headEnd/>
            <a:tailEnd/>
          </a:ln>
        </p:spPr>
        <p:txBody>
          <a:bodyPr>
            <a:spAutoFit/>
          </a:bodyPr>
          <a:lstStyle/>
          <a:p>
            <a:pPr eaLnBrk="0" hangingPunct="0">
              <a:spcBef>
                <a:spcPts val="600"/>
              </a:spcBef>
              <a:buClr>
                <a:schemeClr val="accent1"/>
              </a:buClr>
              <a:buSzPct val="76000"/>
              <a:buFont typeface="Wingdings 3" pitchFamily="18" charset="2"/>
              <a:buNone/>
            </a:pPr>
            <a:r>
              <a:rPr lang="en-US" sz="2000" b="1" dirty="0">
                <a:solidFill>
                  <a:schemeClr val="bg1"/>
                </a:solidFill>
              </a:rPr>
              <a:t>Each arc has a cost, “</a:t>
            </a:r>
            <a:r>
              <a:rPr lang="en-US" sz="2000" b="1" dirty="0" err="1" smtClean="0">
                <a:solidFill>
                  <a:schemeClr val="bg1"/>
                </a:solidFill>
              </a:rPr>
              <a:t>C</a:t>
            </a:r>
            <a:r>
              <a:rPr lang="en-US" sz="2000" b="1" i="1" baseline="-25000" dirty="0" err="1" smtClean="0">
                <a:solidFill>
                  <a:schemeClr val="bg1"/>
                </a:solidFill>
              </a:rPr>
              <a:t>ij</a:t>
            </a:r>
            <a:r>
              <a:rPr lang="en-US" sz="2000" b="1" i="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ppt_w</p:attrName>
                                        </p:attrNameLst>
                                      </p:cBhvr>
                                      <p:tavLst>
                                        <p:tav tm="0" fmla="#ppt_w*sin(2.5*pi*$)">
                                          <p:val>
                                            <p:fltVal val="0"/>
                                          </p:val>
                                        </p:tav>
                                        <p:tav tm="100000">
                                          <p:val>
                                            <p:fltVal val="1"/>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3" presetClass="exit" presetSubtype="10" fill="hold" grpId="0" nodeType="withEffect">
                                  <p:stCondLst>
                                    <p:cond delay="0"/>
                                  </p:stCondLst>
                                  <p:childTnLst>
                                    <p:animEffect transition="out" filter="blinds(horizontal)">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45" presetClass="entr" presetSubtype="0" fill="hold" grpId="0" nodeType="with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ppt_w</p:attrName>
                                        </p:attrNameLst>
                                      </p:cBhvr>
                                      <p:tavLst>
                                        <p:tav tm="0" fmla="#ppt_w*sin(2.5*pi*$)">
                                          <p:val>
                                            <p:fltVal val="0"/>
                                          </p:val>
                                        </p:tav>
                                        <p:tav tm="100000">
                                          <p:val>
                                            <p:fltVal val="1"/>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childTnLst>
                                </p:cTn>
                              </p:par>
                              <p:par>
                                <p:cTn id="21" presetID="3" presetClass="exit" presetSubtype="10" fill="hold" grpId="0" nodeType="withEffect">
                                  <p:stCondLst>
                                    <p:cond delay="0"/>
                                  </p:stCondLst>
                                  <p:childTnLst>
                                    <p:animEffect transition="out" filter="blinds(horizontal)">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45" presetClass="entr" presetSubtype="0" fill="hold" grpId="0" nodeType="with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ppt_w</p:attrName>
                                        </p:attrNameLst>
                                      </p:cBhvr>
                                      <p:tavLst>
                                        <p:tav tm="0" fmla="#ppt_w*sin(2.5*pi*$)">
                                          <p:val>
                                            <p:fltVal val="0"/>
                                          </p:val>
                                        </p:tav>
                                        <p:tav tm="100000">
                                          <p:val>
                                            <p:fltVal val="1"/>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par>
                                <p:cTn id="29" presetID="3" presetClass="exit" presetSubtype="10" fill="hold" grpId="0" nodeType="withEffect">
                                  <p:stCondLst>
                                    <p:cond delay="0"/>
                                  </p:stCondLst>
                                  <p:childTnLst>
                                    <p:animEffect transition="out" filter="blinds(horizontal)">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par>
                                <p:cTn id="32" presetID="45" presetClass="entr" presetSubtype="0" fill="hold" grpId="0" nodeType="with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ppt_w</p:attrName>
                                        </p:attrNameLst>
                                      </p:cBhvr>
                                      <p:tavLst>
                                        <p:tav tm="0" fmla="#ppt_w*sin(2.5*pi*$)">
                                          <p:val>
                                            <p:fltVal val="0"/>
                                          </p:val>
                                        </p:tav>
                                        <p:tav tm="100000">
                                          <p:val>
                                            <p:fltVal val="1"/>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par>
                                <p:cTn id="37" presetID="3" presetClass="exit" presetSubtype="10" fill="hold" grpId="0" nodeType="withEffect">
                                  <p:stCondLst>
                                    <p:cond delay="0"/>
                                  </p:stCondLst>
                                  <p:childTnLst>
                                    <p:animEffect transition="out" filter="blinds(horizontal)">
                                      <p:cBhvr>
                                        <p:cTn id="38" dur="500"/>
                                        <p:tgtEl>
                                          <p:spTgt spid="48"/>
                                        </p:tgtEl>
                                      </p:cBhvr>
                                    </p:animEffect>
                                    <p:set>
                                      <p:cBhvr>
                                        <p:cTn id="39" dur="1" fill="hold">
                                          <p:stCondLst>
                                            <p:cond delay="499"/>
                                          </p:stCondLst>
                                        </p:cTn>
                                        <p:tgtEl>
                                          <p:spTgt spid="48"/>
                                        </p:tgtEl>
                                        <p:attrNameLst>
                                          <p:attrName>style.visibility</p:attrName>
                                        </p:attrNameLst>
                                      </p:cBhvr>
                                      <p:to>
                                        <p:strVal val="hidden"/>
                                      </p:to>
                                    </p:set>
                                  </p:childTnLst>
                                </p:cTn>
                              </p:par>
                              <p:par>
                                <p:cTn id="40" presetID="45" presetClass="entr" presetSubtype="0" fill="hold" grpId="0" nodeType="with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anim calcmode="lin" valueType="num">
                                      <p:cBhvr>
                                        <p:cTn id="43" dur="500" fill="hold"/>
                                        <p:tgtEl>
                                          <p:spTgt spid="23"/>
                                        </p:tgtEl>
                                        <p:attrNameLst>
                                          <p:attrName>ppt_w</p:attrName>
                                        </p:attrNameLst>
                                      </p:cBhvr>
                                      <p:tavLst>
                                        <p:tav tm="0" fmla="#ppt_w*sin(2.5*pi*$)">
                                          <p:val>
                                            <p:fltVal val="0"/>
                                          </p:val>
                                        </p:tav>
                                        <p:tav tm="100000">
                                          <p:val>
                                            <p:fltVal val="1"/>
                                          </p:val>
                                        </p:tav>
                                      </p:tavLst>
                                    </p:anim>
                                    <p:anim calcmode="lin" valueType="num">
                                      <p:cBhvr>
                                        <p:cTn id="44" dur="500" fill="hold"/>
                                        <p:tgtEl>
                                          <p:spTgt spid="23"/>
                                        </p:tgtEl>
                                        <p:attrNameLst>
                                          <p:attrName>ppt_h</p:attrName>
                                        </p:attrNameLst>
                                      </p:cBhvr>
                                      <p:tavLst>
                                        <p:tav tm="0">
                                          <p:val>
                                            <p:strVal val="#ppt_h"/>
                                          </p:val>
                                        </p:tav>
                                        <p:tav tm="100000">
                                          <p:val>
                                            <p:strVal val="#ppt_h"/>
                                          </p:val>
                                        </p:tav>
                                      </p:tavLst>
                                    </p:anim>
                                  </p:childTnLst>
                                </p:cTn>
                              </p:par>
                              <p:par>
                                <p:cTn id="45" presetID="3" presetClass="exit" presetSubtype="10" fill="hold" grpId="0" nodeType="withEffect">
                                  <p:stCondLst>
                                    <p:cond delay="0"/>
                                  </p:stCondLst>
                                  <p:childTnLst>
                                    <p:animEffect transition="out" filter="blinds(horizontal)">
                                      <p:cBhvr>
                                        <p:cTn id="46" dur="500"/>
                                        <p:tgtEl>
                                          <p:spTgt spid="49"/>
                                        </p:tgtEl>
                                      </p:cBhvr>
                                    </p:animEffect>
                                    <p:set>
                                      <p:cBhvr>
                                        <p:cTn id="47" dur="1" fill="hold">
                                          <p:stCondLst>
                                            <p:cond delay="499"/>
                                          </p:stCondLst>
                                        </p:cTn>
                                        <p:tgtEl>
                                          <p:spTgt spid="49"/>
                                        </p:tgtEl>
                                        <p:attrNameLst>
                                          <p:attrName>style.visibility</p:attrName>
                                        </p:attrNameLst>
                                      </p:cBhvr>
                                      <p:to>
                                        <p:strVal val="hidden"/>
                                      </p:to>
                                    </p:set>
                                  </p:childTnLst>
                                </p:cTn>
                              </p:par>
                              <p:par>
                                <p:cTn id="48" presetID="45" presetClass="entr" presetSubtype="0" fill="hold" grpId="0" nodeType="with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ppt_w</p:attrName>
                                        </p:attrNameLst>
                                      </p:cBhvr>
                                      <p:tavLst>
                                        <p:tav tm="0" fmla="#ppt_w*sin(2.5*pi*$)">
                                          <p:val>
                                            <p:fltVal val="0"/>
                                          </p:val>
                                        </p:tav>
                                        <p:tav tm="100000">
                                          <p:val>
                                            <p:fltVal val="1"/>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par>
                                <p:cTn id="53" presetID="3" presetClass="exit" presetSubtype="10" fill="hold" grpId="0" nodeType="withEffect">
                                  <p:stCondLst>
                                    <p:cond delay="0"/>
                                  </p:stCondLst>
                                  <p:childTnLst>
                                    <p:animEffect transition="out" filter="blinds(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45" presetClass="entr" presetSubtype="0" fill="hold" grpId="0" nodeType="withEffect">
                                  <p:stCondLst>
                                    <p:cond delay="0"/>
                                  </p:stCondLst>
                                  <p:iterate type="lt">
                                    <p:tmPct val="10000"/>
                                  </p:iterate>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anim calcmode="lin" valueType="num">
                                      <p:cBhvr>
                                        <p:cTn id="59" dur="500" fill="hold"/>
                                        <p:tgtEl>
                                          <p:spTgt spid="20"/>
                                        </p:tgtEl>
                                        <p:attrNameLst>
                                          <p:attrName>ppt_w</p:attrName>
                                        </p:attrNameLst>
                                      </p:cBhvr>
                                      <p:tavLst>
                                        <p:tav tm="0" fmla="#ppt_w*sin(2.5*pi*$)">
                                          <p:val>
                                            <p:fltVal val="0"/>
                                          </p:val>
                                        </p:tav>
                                        <p:tav tm="100000">
                                          <p:val>
                                            <p:fltVal val="1"/>
                                          </p:val>
                                        </p:tav>
                                      </p:tavLst>
                                    </p:anim>
                                    <p:anim calcmode="lin" valueType="num">
                                      <p:cBhvr>
                                        <p:cTn id="60" dur="500" fill="hold"/>
                                        <p:tgtEl>
                                          <p:spTgt spid="20"/>
                                        </p:tgtEl>
                                        <p:attrNameLst>
                                          <p:attrName>ppt_h</p:attrName>
                                        </p:attrNameLst>
                                      </p:cBhvr>
                                      <p:tavLst>
                                        <p:tav tm="0">
                                          <p:val>
                                            <p:strVal val="#ppt_h"/>
                                          </p:val>
                                        </p:tav>
                                        <p:tav tm="100000">
                                          <p:val>
                                            <p:strVal val="#ppt_h"/>
                                          </p:val>
                                        </p:tav>
                                      </p:tavLst>
                                    </p:anim>
                                  </p:childTnLst>
                                </p:cTn>
                              </p:par>
                              <p:par>
                                <p:cTn id="61" presetID="3" presetClass="exit" presetSubtype="10" fill="hold" grpId="0" nodeType="withEffect">
                                  <p:stCondLst>
                                    <p:cond delay="0"/>
                                  </p:stCondLst>
                                  <p:childTnLst>
                                    <p:animEffect transition="out" filter="blinds(horizontal)">
                                      <p:cBhvr>
                                        <p:cTn id="62" dur="500"/>
                                        <p:tgtEl>
                                          <p:spTgt spid="46"/>
                                        </p:tgtEl>
                                      </p:cBhvr>
                                    </p:animEffect>
                                    <p:set>
                                      <p:cBhvr>
                                        <p:cTn id="63" dur="1" fill="hold">
                                          <p:stCondLst>
                                            <p:cond delay="499"/>
                                          </p:stCondLst>
                                        </p:cTn>
                                        <p:tgtEl>
                                          <p:spTgt spid="46"/>
                                        </p:tgtEl>
                                        <p:attrNameLst>
                                          <p:attrName>style.visibility</p:attrName>
                                        </p:attrNameLst>
                                      </p:cBhvr>
                                      <p:to>
                                        <p:strVal val="hidden"/>
                                      </p:to>
                                    </p:set>
                                  </p:childTnLst>
                                </p:cTn>
                              </p:par>
                              <p:par>
                                <p:cTn id="64" presetID="45" presetClass="entr" presetSubtype="0" fill="hold" grpId="0" nodeType="withEffect">
                                  <p:stCondLst>
                                    <p:cond delay="0"/>
                                  </p:stCondLst>
                                  <p:iterate type="lt">
                                    <p:tmPct val="10000"/>
                                  </p:iterate>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anim calcmode="lin" valueType="num">
                                      <p:cBhvr>
                                        <p:cTn id="67" dur="500" fill="hold"/>
                                        <p:tgtEl>
                                          <p:spTgt spid="19"/>
                                        </p:tgtEl>
                                        <p:attrNameLst>
                                          <p:attrName>ppt_w</p:attrName>
                                        </p:attrNameLst>
                                      </p:cBhvr>
                                      <p:tavLst>
                                        <p:tav tm="0" fmla="#ppt_w*sin(2.5*pi*$)">
                                          <p:val>
                                            <p:fltVal val="0"/>
                                          </p:val>
                                        </p:tav>
                                        <p:tav tm="100000">
                                          <p:val>
                                            <p:fltVal val="1"/>
                                          </p:val>
                                        </p:tav>
                                      </p:tavLst>
                                    </p:anim>
                                    <p:anim calcmode="lin" valueType="num">
                                      <p:cBhvr>
                                        <p:cTn id="68" dur="500" fill="hold"/>
                                        <p:tgtEl>
                                          <p:spTgt spid="19"/>
                                        </p:tgtEl>
                                        <p:attrNameLst>
                                          <p:attrName>ppt_h</p:attrName>
                                        </p:attrNameLst>
                                      </p:cBhvr>
                                      <p:tavLst>
                                        <p:tav tm="0">
                                          <p:val>
                                            <p:strVal val="#ppt_h"/>
                                          </p:val>
                                        </p:tav>
                                        <p:tav tm="100000">
                                          <p:val>
                                            <p:strVal val="#ppt_h"/>
                                          </p:val>
                                        </p:tav>
                                      </p:tavLst>
                                    </p:anim>
                                  </p:childTnLst>
                                </p:cTn>
                              </p:par>
                              <p:par>
                                <p:cTn id="69" presetID="3" presetClass="exit" presetSubtype="10" fill="hold" grpId="0" nodeType="withEffect">
                                  <p:stCondLst>
                                    <p:cond delay="0"/>
                                  </p:stCondLst>
                                  <p:childTnLst>
                                    <p:animEffect transition="out" filter="blinds(horizontal)">
                                      <p:cBhvr>
                                        <p:cTn id="70" dur="500"/>
                                        <p:tgtEl>
                                          <p:spTgt spid="51"/>
                                        </p:tgtEl>
                                      </p:cBhvr>
                                    </p:animEffect>
                                    <p:set>
                                      <p:cBhvr>
                                        <p:cTn id="71" dur="1" fill="hold">
                                          <p:stCondLst>
                                            <p:cond delay="499"/>
                                          </p:stCondLst>
                                        </p:cTn>
                                        <p:tgtEl>
                                          <p:spTgt spid="51"/>
                                        </p:tgtEl>
                                        <p:attrNameLst>
                                          <p:attrName>style.visibility</p:attrName>
                                        </p:attrNameLst>
                                      </p:cBhvr>
                                      <p:to>
                                        <p:strVal val="hidden"/>
                                      </p:to>
                                    </p:set>
                                  </p:childTnLst>
                                </p:cTn>
                              </p:par>
                              <p:par>
                                <p:cTn id="72" presetID="45" presetClass="entr" presetSubtype="0" fill="hold" grpId="0" nodeType="withEffect">
                                  <p:stCondLst>
                                    <p:cond delay="0"/>
                                  </p:stCondLst>
                                  <p:iterate type="lt">
                                    <p:tmPct val="10000"/>
                                  </p:iterate>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anim calcmode="lin" valueType="num">
                                      <p:cBhvr>
                                        <p:cTn id="75" dur="500" fill="hold"/>
                                        <p:tgtEl>
                                          <p:spTgt spid="16"/>
                                        </p:tgtEl>
                                        <p:attrNameLst>
                                          <p:attrName>ppt_w</p:attrName>
                                        </p:attrNameLst>
                                      </p:cBhvr>
                                      <p:tavLst>
                                        <p:tav tm="0" fmla="#ppt_w*sin(2.5*pi*$)">
                                          <p:val>
                                            <p:fltVal val="0"/>
                                          </p:val>
                                        </p:tav>
                                        <p:tav tm="100000">
                                          <p:val>
                                            <p:fltVal val="1"/>
                                          </p:val>
                                        </p:tav>
                                      </p:tavLst>
                                    </p:anim>
                                    <p:anim calcmode="lin" valueType="num">
                                      <p:cBhvr>
                                        <p:cTn id="76" dur="500" fill="hold"/>
                                        <p:tgtEl>
                                          <p:spTgt spid="16"/>
                                        </p:tgtEl>
                                        <p:attrNameLst>
                                          <p:attrName>ppt_h</p:attrName>
                                        </p:attrNameLst>
                                      </p:cBhvr>
                                      <p:tavLst>
                                        <p:tav tm="0">
                                          <p:val>
                                            <p:strVal val="#ppt_h"/>
                                          </p:val>
                                        </p:tav>
                                        <p:tav tm="100000">
                                          <p:val>
                                            <p:strVal val="#ppt_h"/>
                                          </p:val>
                                        </p:tav>
                                      </p:tavLst>
                                    </p:anim>
                                  </p:childTnLst>
                                </p:cTn>
                              </p:par>
                              <p:par>
                                <p:cTn id="77" presetID="3" presetClass="exit" presetSubtype="10" fill="hold" grpId="0" nodeType="withEffect">
                                  <p:stCondLst>
                                    <p:cond delay="0"/>
                                  </p:stCondLst>
                                  <p:childTnLst>
                                    <p:animEffect transition="out" filter="blinds(horizontal)">
                                      <p:cBhvr>
                                        <p:cTn id="78" dur="500"/>
                                        <p:tgtEl>
                                          <p:spTgt spid="42"/>
                                        </p:tgtEl>
                                      </p:cBhvr>
                                    </p:animEffect>
                                    <p:set>
                                      <p:cBhvr>
                                        <p:cTn id="79" dur="1" fill="hold">
                                          <p:stCondLst>
                                            <p:cond delay="499"/>
                                          </p:stCondLst>
                                        </p:cTn>
                                        <p:tgtEl>
                                          <p:spTgt spid="42"/>
                                        </p:tgtEl>
                                        <p:attrNameLst>
                                          <p:attrName>style.visibility</p:attrName>
                                        </p:attrNameLst>
                                      </p:cBhvr>
                                      <p:to>
                                        <p:strVal val="hidden"/>
                                      </p:to>
                                    </p:set>
                                  </p:childTnLst>
                                </p:cTn>
                              </p:par>
                              <p:par>
                                <p:cTn id="80" presetID="45" presetClass="entr" presetSubtype="0" fill="hold" grpId="0" nodeType="with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anim calcmode="lin" valueType="num">
                                      <p:cBhvr>
                                        <p:cTn id="83" dur="500" fill="hold"/>
                                        <p:tgtEl>
                                          <p:spTgt spid="22"/>
                                        </p:tgtEl>
                                        <p:attrNameLst>
                                          <p:attrName>ppt_w</p:attrName>
                                        </p:attrNameLst>
                                      </p:cBhvr>
                                      <p:tavLst>
                                        <p:tav tm="0" fmla="#ppt_w*sin(2.5*pi*$)">
                                          <p:val>
                                            <p:fltVal val="0"/>
                                          </p:val>
                                        </p:tav>
                                        <p:tav tm="100000">
                                          <p:val>
                                            <p:fltVal val="1"/>
                                          </p:val>
                                        </p:tav>
                                      </p:tavLst>
                                    </p:anim>
                                    <p:anim calcmode="lin" valueType="num">
                                      <p:cBhvr>
                                        <p:cTn id="84" dur="500" fill="hold"/>
                                        <p:tgtEl>
                                          <p:spTgt spid="22"/>
                                        </p:tgtEl>
                                        <p:attrNameLst>
                                          <p:attrName>ppt_h</p:attrName>
                                        </p:attrNameLst>
                                      </p:cBhvr>
                                      <p:tavLst>
                                        <p:tav tm="0">
                                          <p:val>
                                            <p:strVal val="#ppt_h"/>
                                          </p:val>
                                        </p:tav>
                                        <p:tav tm="100000">
                                          <p:val>
                                            <p:strVal val="#ppt_h"/>
                                          </p:val>
                                        </p:tav>
                                      </p:tavLst>
                                    </p:anim>
                                  </p:childTnLst>
                                </p:cTn>
                              </p:par>
                              <p:par>
                                <p:cTn id="85" presetID="3" presetClass="exit" presetSubtype="10" fill="hold" grpId="0" nodeType="withEffect">
                                  <p:stCondLst>
                                    <p:cond delay="0"/>
                                  </p:stCondLst>
                                  <p:childTnLst>
                                    <p:animEffect transition="out" filter="blinds(horizontal)">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45" presetClass="entr" presetSubtype="0" fill="hold" grpId="0" nodeType="withEffect">
                                  <p:stCondLst>
                                    <p:cond delay="0"/>
                                  </p:stCondLst>
                                  <p:iterate type="lt">
                                    <p:tmPct val="10000"/>
                                  </p:iterate>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anim calcmode="lin" valueType="num">
                                      <p:cBhvr>
                                        <p:cTn id="91" dur="500" fill="hold"/>
                                        <p:tgtEl>
                                          <p:spTgt spid="7"/>
                                        </p:tgtEl>
                                        <p:attrNameLst>
                                          <p:attrName>ppt_w</p:attrName>
                                        </p:attrNameLst>
                                      </p:cBhvr>
                                      <p:tavLst>
                                        <p:tav tm="0" fmla="#ppt_w*sin(2.5*pi*$)">
                                          <p:val>
                                            <p:fltVal val="0"/>
                                          </p:val>
                                        </p:tav>
                                        <p:tav tm="100000">
                                          <p:val>
                                            <p:fltVal val="1"/>
                                          </p:val>
                                        </p:tav>
                                      </p:tavLst>
                                    </p:anim>
                                    <p:anim calcmode="lin" valueType="num">
                                      <p:cBhvr>
                                        <p:cTn id="9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
                                            <p:bg/>
                                          </p:spTgt>
                                        </p:tgtEl>
                                        <p:attrNameLst>
                                          <p:attrName>style.visibility</p:attrName>
                                        </p:attrNameLst>
                                      </p:cBhvr>
                                      <p:to>
                                        <p:strVal val="visible"/>
                                      </p:to>
                                    </p:set>
                                    <p:animEffect transition="in" filter="dissolve">
                                      <p:cBhvr>
                                        <p:cTn id="97" dur="500"/>
                                        <p:tgtEl>
                                          <p:spTgt spid="3">
                                            <p:bg/>
                                          </p:spTgt>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
                                            <p:txEl>
                                              <p:pRg st="0" end="0"/>
                                            </p:txEl>
                                          </p:spTgt>
                                        </p:tgtEl>
                                        <p:attrNameLst>
                                          <p:attrName>style.visibility</p:attrName>
                                        </p:attrNameLst>
                                      </p:cBhvr>
                                      <p:to>
                                        <p:strVal val="visible"/>
                                      </p:to>
                                    </p:set>
                                    <p:animEffect transition="in" filter="dissolve">
                                      <p:cBhvr>
                                        <p:cTn id="100" dur="500"/>
                                        <p:tgtEl>
                                          <p:spTgt spid="3">
                                            <p:txEl>
                                              <p:pRg st="0" end="0"/>
                                            </p:txEl>
                                          </p:spTgt>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dissolve">
                                      <p:cBhvr>
                                        <p:cTn id="103" dur="500"/>
                                        <p:tgtEl>
                                          <p:spTgt spid="6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dissolve">
                                      <p:cBhvr>
                                        <p:cTn id="106" dur="500"/>
                                        <p:tgtEl>
                                          <p:spTgt spid="5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dissolve">
                                      <p:cBhvr>
                                        <p:cTn id="109" dur="500"/>
                                        <p:tgtEl>
                                          <p:spTgt spid="5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dissolve">
                                      <p:cBhvr>
                                        <p:cTn id="112" dur="500"/>
                                        <p:tgtEl>
                                          <p:spTgt spid="5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dissolve">
                                      <p:cBhvr>
                                        <p:cTn id="115" dur="500"/>
                                        <p:tgtEl>
                                          <p:spTgt spid="5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dissolve">
                                      <p:cBhvr>
                                        <p:cTn id="118" dur="500"/>
                                        <p:tgtEl>
                                          <p:spTgt spid="57"/>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dissolve">
                                      <p:cBhvr>
                                        <p:cTn id="121" dur="500"/>
                                        <p:tgtEl>
                                          <p:spTgt spid="5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dissolve">
                                      <p:cBhvr>
                                        <p:cTn id="124" dur="500"/>
                                        <p:tgtEl>
                                          <p:spTgt spid="55"/>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dissolve">
                                      <p:cBhvr>
                                        <p:cTn id="127" dur="500"/>
                                        <p:tgtEl>
                                          <p:spTgt spid="62"/>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dissolve">
                                      <p:cBhvr>
                                        <p:cTn id="130" dur="500"/>
                                        <p:tgtEl>
                                          <p:spTgt spid="61"/>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dissolve">
                                      <p:cBhvr>
                                        <p:cTn id="133" dur="500"/>
                                        <p:tgtEl>
                                          <p:spTgt spid="60"/>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dissolve">
                                      <p:cBhvr>
                                        <p:cTn id="136" dur="500"/>
                                        <p:tgtEl>
                                          <p:spTgt spid="64"/>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dissolve">
                                      <p:cBhvr>
                                        <p:cTn id="139" dur="500"/>
                                        <p:tgtEl>
                                          <p:spTgt spid="65"/>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dissolve">
                                      <p:cBhvr>
                                        <p:cTn id="142" dur="500"/>
                                        <p:tgtEl>
                                          <p:spTgt spid="66"/>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dissolve">
                                      <p:cBhvr>
                                        <p:cTn id="1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P spid="8" grpId="0" animBg="1"/>
      <p:bldP spid="22" grpId="0" animBg="1"/>
      <p:bldP spid="9" grpId="0" animBg="1"/>
      <p:bldP spid="11" grpId="0" animBg="1"/>
      <p:bldP spid="19" grpId="0" animBg="1"/>
      <p:bldP spid="20" grpId="0" animBg="1"/>
      <p:bldP spid="23" grpId="0" animBg="1"/>
      <p:bldP spid="21" grpId="0" animBg="1"/>
      <p:bldP spid="15" grpId="0" animBg="1"/>
      <p:bldP spid="16" grpId="0" animBg="1"/>
      <p:bldP spid="7" grpId="0" animBg="1"/>
      <p:bldP spid="3" grpId="0" build="p"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40" descr="Picture2.jpg"/>
          <p:cNvPicPr>
            <a:picLocks noChangeAspect="1"/>
          </p:cNvPicPr>
          <p:nvPr/>
        </p:nvPicPr>
        <p:blipFill>
          <a:blip r:embed="rId2" cstate="print"/>
          <a:srcRect/>
          <a:stretch>
            <a:fillRect/>
          </a:stretch>
        </p:blipFill>
        <p:spPr bwMode="auto">
          <a:xfrm>
            <a:off x="4763" y="0"/>
            <a:ext cx="9139237" cy="6858000"/>
          </a:xfrm>
          <a:prstGeom prst="rect">
            <a:avLst/>
          </a:prstGeom>
          <a:noFill/>
          <a:ln w="9525">
            <a:noFill/>
            <a:miter lim="800000"/>
            <a:headEnd/>
            <a:tailEnd/>
          </a:ln>
        </p:spPr>
      </p:pic>
      <p:sp>
        <p:nvSpPr>
          <p:cNvPr id="8" name="Oval 7"/>
          <p:cNvSpPr/>
          <p:nvPr/>
        </p:nvSpPr>
        <p:spPr bwMode="auto">
          <a:xfrm>
            <a:off x="7696200" y="56388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Source</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SA</a:t>
            </a:r>
          </a:p>
        </p:txBody>
      </p:sp>
      <p:sp>
        <p:nvSpPr>
          <p:cNvPr id="22" name="Oval 21"/>
          <p:cNvSpPr/>
          <p:nvPr/>
        </p:nvSpPr>
        <p:spPr bwMode="auto">
          <a:xfrm>
            <a:off x="762000" y="2895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9</a:t>
            </a:r>
          </a:p>
        </p:txBody>
      </p:sp>
      <p:sp>
        <p:nvSpPr>
          <p:cNvPr id="9" name="Oval 8"/>
          <p:cNvSpPr/>
          <p:nvPr/>
        </p:nvSpPr>
        <p:spPr bwMode="auto">
          <a:xfrm>
            <a:off x="7010400" y="1981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2</a:t>
            </a:r>
          </a:p>
        </p:txBody>
      </p:sp>
      <p:sp>
        <p:nvSpPr>
          <p:cNvPr id="11" name="Oval 10"/>
          <p:cNvSpPr/>
          <p:nvPr/>
        </p:nvSpPr>
        <p:spPr bwMode="auto">
          <a:xfrm>
            <a:off x="4579938" y="965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3</a:t>
            </a:r>
          </a:p>
        </p:txBody>
      </p:sp>
      <p:sp>
        <p:nvSpPr>
          <p:cNvPr id="19" name="Oval 18"/>
          <p:cNvSpPr/>
          <p:nvPr/>
        </p:nvSpPr>
        <p:spPr bwMode="auto">
          <a:xfrm>
            <a:off x="2409825" y="11906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7</a:t>
            </a:r>
          </a:p>
        </p:txBody>
      </p:sp>
      <p:sp>
        <p:nvSpPr>
          <p:cNvPr id="20" name="Oval 19"/>
          <p:cNvSpPr/>
          <p:nvPr/>
        </p:nvSpPr>
        <p:spPr bwMode="auto">
          <a:xfrm>
            <a:off x="2895600" y="22860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6</a:t>
            </a:r>
          </a:p>
        </p:txBody>
      </p:sp>
      <p:sp>
        <p:nvSpPr>
          <p:cNvPr id="23" name="Oval 22"/>
          <p:cNvSpPr/>
          <p:nvPr/>
        </p:nvSpPr>
        <p:spPr bwMode="auto">
          <a:xfrm>
            <a:off x="4656138" y="2590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4</a:t>
            </a:r>
          </a:p>
        </p:txBody>
      </p:sp>
      <p:sp>
        <p:nvSpPr>
          <p:cNvPr id="21" name="Oval 20"/>
          <p:cNvSpPr/>
          <p:nvPr/>
        </p:nvSpPr>
        <p:spPr bwMode="auto">
          <a:xfrm>
            <a:off x="2151063" y="3878263"/>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5</a:t>
            </a:r>
          </a:p>
        </p:txBody>
      </p:sp>
      <p:sp>
        <p:nvSpPr>
          <p:cNvPr id="15" name="Oval 14"/>
          <p:cNvSpPr/>
          <p:nvPr/>
        </p:nvSpPr>
        <p:spPr bwMode="auto">
          <a:xfrm>
            <a:off x="2768600" y="4911725"/>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1</a:t>
            </a:r>
          </a:p>
        </p:txBody>
      </p:sp>
      <p:sp>
        <p:nvSpPr>
          <p:cNvPr id="16" name="Oval 15"/>
          <p:cNvSpPr/>
          <p:nvPr/>
        </p:nvSpPr>
        <p:spPr bwMode="auto">
          <a:xfrm>
            <a:off x="1143000" y="1752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rPr>
              <a:t>Node 8</a:t>
            </a:r>
          </a:p>
        </p:txBody>
      </p:sp>
      <p:sp>
        <p:nvSpPr>
          <p:cNvPr id="7" name="Oval 6"/>
          <p:cNvSpPr/>
          <p:nvPr/>
        </p:nvSpPr>
        <p:spPr bwMode="auto">
          <a:xfrm>
            <a:off x="152400" y="1524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Sink</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NA</a:t>
            </a:r>
          </a:p>
        </p:txBody>
      </p:sp>
      <p:sp>
        <p:nvSpPr>
          <p:cNvPr id="52" name="Oval 51"/>
          <p:cNvSpPr/>
          <p:nvPr/>
        </p:nvSpPr>
        <p:spPr bwMode="auto">
          <a:xfrm>
            <a:off x="152400" y="1524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Sink</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NA</a:t>
            </a:r>
          </a:p>
        </p:txBody>
      </p:sp>
      <p:sp>
        <p:nvSpPr>
          <p:cNvPr id="4" name="Slide Number Placeholder 3"/>
          <p:cNvSpPr>
            <a:spLocks noGrp="1"/>
          </p:cNvSpPr>
          <p:nvPr>
            <p:ph type="sldNum" sz="quarter" idx="12"/>
          </p:nvPr>
        </p:nvSpPr>
        <p:spPr/>
        <p:txBody>
          <a:bodyPr/>
          <a:lstStyle/>
          <a:p>
            <a:pPr>
              <a:defRPr/>
            </a:pPr>
            <a:fld id="{F101176D-3EFE-48D1-A22A-C7C7C72BABE9}" type="slidenum">
              <a:rPr lang="en-US" smtClean="0"/>
              <a:pPr>
                <a:defRPr/>
              </a:pPr>
              <a:t>21</a:t>
            </a:fld>
            <a:endParaRPr lang="en-US" dirty="0"/>
          </a:p>
        </p:txBody>
      </p:sp>
      <p:sp>
        <p:nvSpPr>
          <p:cNvPr id="18" name="Title 1"/>
          <p:cNvSpPr txBox="1">
            <a:spLocks/>
          </p:cNvSpPr>
          <p:nvPr/>
        </p:nvSpPr>
        <p:spPr bwMode="auto">
          <a:xfrm>
            <a:off x="0" y="0"/>
            <a:ext cx="8686800" cy="990600"/>
          </a:xfrm>
          <a:prstGeom prst="rect">
            <a:avLst/>
          </a:prstGeom>
          <a:noFill/>
          <a:ln w="9525">
            <a:noFill/>
            <a:miter lim="800000"/>
            <a:headEnd/>
            <a:tailEnd/>
          </a:ln>
        </p:spPr>
        <p:txBody>
          <a:bodyPr/>
          <a:lstStyle/>
          <a:p>
            <a:pPr algn="r">
              <a:defRPr/>
            </a:pPr>
            <a:r>
              <a:rPr lang="en-US" sz="3200" b="1" dirty="0">
                <a:solidFill>
                  <a:schemeClr val="bg1"/>
                </a:solidFill>
                <a:latin typeface="+mj-lt"/>
                <a:ea typeface="+mj-ea"/>
                <a:cs typeface="+mj-cs"/>
              </a:rPr>
              <a:t>Formulating the Network</a:t>
            </a:r>
          </a:p>
        </p:txBody>
      </p:sp>
      <p:sp>
        <p:nvSpPr>
          <p:cNvPr id="24" name="Freeform 23"/>
          <p:cNvSpPr/>
          <p:nvPr/>
        </p:nvSpPr>
        <p:spPr>
          <a:xfrm>
            <a:off x="3733800" y="5562600"/>
            <a:ext cx="4038600" cy="936625"/>
          </a:xfrm>
          <a:custGeom>
            <a:avLst/>
            <a:gdLst>
              <a:gd name="connsiteX0" fmla="*/ 3823854 w 3823854"/>
              <a:gd name="connsiteY0" fmla="*/ 771896 h 866898"/>
              <a:gd name="connsiteX1" fmla="*/ 2232561 w 3823854"/>
              <a:gd name="connsiteY1" fmla="*/ 866898 h 866898"/>
              <a:gd name="connsiteX2" fmla="*/ 201880 w 3823854"/>
              <a:gd name="connsiteY2" fmla="*/ 368135 h 866898"/>
              <a:gd name="connsiteX3" fmla="*/ 154379 w 3823854"/>
              <a:gd name="connsiteY3" fmla="*/ 558140 h 866898"/>
              <a:gd name="connsiteX4" fmla="*/ 0 w 3823854"/>
              <a:gd name="connsiteY4" fmla="*/ 201880 h 866898"/>
              <a:gd name="connsiteX5" fmla="*/ 273132 w 3823854"/>
              <a:gd name="connsiteY5" fmla="*/ 0 h 866898"/>
              <a:gd name="connsiteX6" fmla="*/ 237506 w 3823854"/>
              <a:gd name="connsiteY6" fmla="*/ 154379 h 866898"/>
              <a:gd name="connsiteX7" fmla="*/ 2232561 w 3823854"/>
              <a:gd name="connsiteY7" fmla="*/ 605641 h 866898"/>
              <a:gd name="connsiteX8" fmla="*/ 3811979 w 3823854"/>
              <a:gd name="connsiteY8" fmla="*/ 522514 h 866898"/>
              <a:gd name="connsiteX9" fmla="*/ 3823854 w 3823854"/>
              <a:gd name="connsiteY9" fmla="*/ 771896 h 866898"/>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237506 w 3823854"/>
              <a:gd name="connsiteY6" fmla="*/ 249382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866899 h 961901"/>
              <a:gd name="connsiteX1" fmla="*/ 2232561 w 3823854"/>
              <a:gd name="connsiteY1" fmla="*/ 961901 h 961901"/>
              <a:gd name="connsiteX2" fmla="*/ 201880 w 3823854"/>
              <a:gd name="connsiteY2" fmla="*/ 463138 h 961901"/>
              <a:gd name="connsiteX3" fmla="*/ 154379 w 3823854"/>
              <a:gd name="connsiteY3" fmla="*/ 653143 h 961901"/>
              <a:gd name="connsiteX4" fmla="*/ 0 w 3823854"/>
              <a:gd name="connsiteY4" fmla="*/ 296883 h 961901"/>
              <a:gd name="connsiteX5" fmla="*/ 274122 w 3823854"/>
              <a:gd name="connsiteY5" fmla="*/ 0 h 961901"/>
              <a:gd name="connsiteX6" fmla="*/ 350322 w 3823854"/>
              <a:gd name="connsiteY6" fmla="*/ 304801 h 961901"/>
              <a:gd name="connsiteX7" fmla="*/ 2232561 w 3823854"/>
              <a:gd name="connsiteY7" fmla="*/ 700644 h 961901"/>
              <a:gd name="connsiteX8" fmla="*/ 3811979 w 3823854"/>
              <a:gd name="connsiteY8" fmla="*/ 617517 h 961901"/>
              <a:gd name="connsiteX9" fmla="*/ 3823854 w 3823854"/>
              <a:gd name="connsiteY9" fmla="*/ 866899 h 961901"/>
              <a:gd name="connsiteX0" fmla="*/ 3823854 w 3823854"/>
              <a:gd name="connsiteY0" fmla="*/ 943098 h 1038100"/>
              <a:gd name="connsiteX1" fmla="*/ 2232561 w 3823854"/>
              <a:gd name="connsiteY1" fmla="*/ 1038100 h 1038100"/>
              <a:gd name="connsiteX2" fmla="*/ 201880 w 3823854"/>
              <a:gd name="connsiteY2" fmla="*/ 539337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154379 w 3823854"/>
              <a:gd name="connsiteY3" fmla="*/ 729342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943098 h 1038100"/>
              <a:gd name="connsiteX1" fmla="*/ 2232561 w 3823854"/>
              <a:gd name="connsiteY1" fmla="*/ 1038100 h 1038100"/>
              <a:gd name="connsiteX2" fmla="*/ 350322 w 3823854"/>
              <a:gd name="connsiteY2" fmla="*/ 609600 h 1038100"/>
              <a:gd name="connsiteX3" fmla="*/ 350322 w 3823854"/>
              <a:gd name="connsiteY3" fmla="*/ 990600 h 1038100"/>
              <a:gd name="connsiteX4" fmla="*/ 0 w 3823854"/>
              <a:gd name="connsiteY4" fmla="*/ 373082 h 1038100"/>
              <a:gd name="connsiteX5" fmla="*/ 426522 w 3823854"/>
              <a:gd name="connsiteY5" fmla="*/ 0 h 1038100"/>
              <a:gd name="connsiteX6" fmla="*/ 350322 w 3823854"/>
              <a:gd name="connsiteY6" fmla="*/ 381000 h 1038100"/>
              <a:gd name="connsiteX7" fmla="*/ 2232561 w 3823854"/>
              <a:gd name="connsiteY7" fmla="*/ 776843 h 1038100"/>
              <a:gd name="connsiteX8" fmla="*/ 3811979 w 3823854"/>
              <a:gd name="connsiteY8" fmla="*/ 693716 h 1038100"/>
              <a:gd name="connsiteX9" fmla="*/ 3823854 w 3823854"/>
              <a:gd name="connsiteY9" fmla="*/ 943098 h 1038100"/>
              <a:gd name="connsiteX0" fmla="*/ 3823854 w 3823854"/>
              <a:gd name="connsiteY0" fmla="*/ 866898 h 961900"/>
              <a:gd name="connsiteX1" fmla="*/ 2232561 w 3823854"/>
              <a:gd name="connsiteY1" fmla="*/ 961900 h 961900"/>
              <a:gd name="connsiteX2" fmla="*/ 350322 w 3823854"/>
              <a:gd name="connsiteY2" fmla="*/ 533400 h 961900"/>
              <a:gd name="connsiteX3" fmla="*/ 350322 w 3823854"/>
              <a:gd name="connsiteY3" fmla="*/ 9144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3503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789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23854 w 3823854"/>
              <a:gd name="connsiteY0" fmla="*/ 866898 h 961900"/>
              <a:gd name="connsiteX1" fmla="*/ 2232561 w 3823854"/>
              <a:gd name="connsiteY1" fmla="*/ 961900 h 961900"/>
              <a:gd name="connsiteX2" fmla="*/ 350322 w 3823854"/>
              <a:gd name="connsiteY2" fmla="*/ 533400 h 961900"/>
              <a:gd name="connsiteX3" fmla="*/ 197922 w 3823854"/>
              <a:gd name="connsiteY3" fmla="*/ 762000 h 961900"/>
              <a:gd name="connsiteX4" fmla="*/ 0 w 3823854"/>
              <a:gd name="connsiteY4" fmla="*/ 296882 h 961900"/>
              <a:gd name="connsiteX5" fmla="*/ 502722 w 3823854"/>
              <a:gd name="connsiteY5" fmla="*/ 0 h 961900"/>
              <a:gd name="connsiteX6" fmla="*/ 426522 w 3823854"/>
              <a:gd name="connsiteY6" fmla="*/ 304800 h 961900"/>
              <a:gd name="connsiteX7" fmla="*/ 2232561 w 3823854"/>
              <a:gd name="connsiteY7" fmla="*/ 700643 h 961900"/>
              <a:gd name="connsiteX8" fmla="*/ 3811979 w 3823854"/>
              <a:gd name="connsiteY8" fmla="*/ 617516 h 961900"/>
              <a:gd name="connsiteX9" fmla="*/ 3823854 w 3823854"/>
              <a:gd name="connsiteY9" fmla="*/ 866898 h 961900"/>
              <a:gd name="connsiteX0" fmla="*/ 3854532 w 3854532"/>
              <a:gd name="connsiteY0" fmla="*/ 866898 h 961900"/>
              <a:gd name="connsiteX1" fmla="*/ 2263239 w 3854532"/>
              <a:gd name="connsiteY1" fmla="*/ 961900 h 961900"/>
              <a:gd name="connsiteX2" fmla="*/ 3810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3810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2286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5334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7620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866898 h 961900"/>
              <a:gd name="connsiteX1" fmla="*/ 2263239 w 3854532"/>
              <a:gd name="connsiteY1" fmla="*/ 961900 h 961900"/>
              <a:gd name="connsiteX2" fmla="*/ 304800 w 3854532"/>
              <a:gd name="connsiteY2" fmla="*/ 457200 h 961900"/>
              <a:gd name="connsiteX3" fmla="*/ 228600 w 3854532"/>
              <a:gd name="connsiteY3" fmla="*/ 685800 h 961900"/>
              <a:gd name="connsiteX4" fmla="*/ 0 w 3854532"/>
              <a:gd name="connsiteY4" fmla="*/ 228600 h 961900"/>
              <a:gd name="connsiteX5" fmla="*/ 533400 w 3854532"/>
              <a:gd name="connsiteY5" fmla="*/ 0 h 961900"/>
              <a:gd name="connsiteX6" fmla="*/ 457200 w 3854532"/>
              <a:gd name="connsiteY6" fmla="*/ 304800 h 961900"/>
              <a:gd name="connsiteX7" fmla="*/ 2263239 w 3854532"/>
              <a:gd name="connsiteY7" fmla="*/ 700643 h 961900"/>
              <a:gd name="connsiteX8" fmla="*/ 3842657 w 3854532"/>
              <a:gd name="connsiteY8" fmla="*/ 617516 h 961900"/>
              <a:gd name="connsiteX9" fmla="*/ 3854532 w 3854532"/>
              <a:gd name="connsiteY9" fmla="*/ 866898 h 961900"/>
              <a:gd name="connsiteX0" fmla="*/ 3854532 w 3854532"/>
              <a:gd name="connsiteY0" fmla="*/ 790698 h 885700"/>
              <a:gd name="connsiteX1" fmla="*/ 2263239 w 3854532"/>
              <a:gd name="connsiteY1" fmla="*/ 885700 h 885700"/>
              <a:gd name="connsiteX2" fmla="*/ 304800 w 3854532"/>
              <a:gd name="connsiteY2" fmla="*/ 3810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228600 w 3854532"/>
              <a:gd name="connsiteY3" fmla="*/ 6096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048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854532 w 3854532"/>
              <a:gd name="connsiteY0" fmla="*/ 790698 h 885700"/>
              <a:gd name="connsiteX1" fmla="*/ 2263239 w 3854532"/>
              <a:gd name="connsiteY1" fmla="*/ 885700 h 885700"/>
              <a:gd name="connsiteX2" fmla="*/ 381000 w 3854532"/>
              <a:gd name="connsiteY2" fmla="*/ 457200 h 885700"/>
              <a:gd name="connsiteX3" fmla="*/ 304800 w 3854532"/>
              <a:gd name="connsiteY3" fmla="*/ 685800 h 885700"/>
              <a:gd name="connsiteX4" fmla="*/ 0 w 3854532"/>
              <a:gd name="connsiteY4" fmla="*/ 152400 h 885700"/>
              <a:gd name="connsiteX5" fmla="*/ 533400 w 3854532"/>
              <a:gd name="connsiteY5" fmla="*/ 0 h 885700"/>
              <a:gd name="connsiteX6" fmla="*/ 457200 w 3854532"/>
              <a:gd name="connsiteY6" fmla="*/ 228600 h 885700"/>
              <a:gd name="connsiteX7" fmla="*/ 2263239 w 3854532"/>
              <a:gd name="connsiteY7" fmla="*/ 624443 h 885700"/>
              <a:gd name="connsiteX8" fmla="*/ 3842657 w 3854532"/>
              <a:gd name="connsiteY8" fmla="*/ 541316 h 885700"/>
              <a:gd name="connsiteX9" fmla="*/ 3854532 w 38545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885700"/>
              <a:gd name="connsiteX1" fmla="*/ 2187039 w 3778332"/>
              <a:gd name="connsiteY1" fmla="*/ 885700 h 885700"/>
              <a:gd name="connsiteX2" fmla="*/ 304800 w 3778332"/>
              <a:gd name="connsiteY2" fmla="*/ 457200 h 885700"/>
              <a:gd name="connsiteX3" fmla="*/ 228600 w 3778332"/>
              <a:gd name="connsiteY3" fmla="*/ 685800 h 885700"/>
              <a:gd name="connsiteX4" fmla="*/ 0 w 3778332"/>
              <a:gd name="connsiteY4" fmla="*/ 228600 h 885700"/>
              <a:gd name="connsiteX5" fmla="*/ 457200 w 3778332"/>
              <a:gd name="connsiteY5" fmla="*/ 0 h 885700"/>
              <a:gd name="connsiteX6" fmla="*/ 381000 w 3778332"/>
              <a:gd name="connsiteY6" fmla="*/ 228600 h 885700"/>
              <a:gd name="connsiteX7" fmla="*/ 2187039 w 3778332"/>
              <a:gd name="connsiteY7" fmla="*/ 624443 h 885700"/>
              <a:gd name="connsiteX8" fmla="*/ 3766457 w 3778332"/>
              <a:gd name="connsiteY8" fmla="*/ 541316 h 885700"/>
              <a:gd name="connsiteX9" fmla="*/ 3778332 w 3778332"/>
              <a:gd name="connsiteY9" fmla="*/ 790698 h 885700"/>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778332 w 3778332"/>
              <a:gd name="connsiteY0" fmla="*/ 790698 h 941283"/>
              <a:gd name="connsiteX1" fmla="*/ 2187039 w 3778332"/>
              <a:gd name="connsiteY1" fmla="*/ 885700 h 941283"/>
              <a:gd name="connsiteX2" fmla="*/ 304800 w 3778332"/>
              <a:gd name="connsiteY2" fmla="*/ 457200 h 941283"/>
              <a:gd name="connsiteX3" fmla="*/ 228600 w 3778332"/>
              <a:gd name="connsiteY3" fmla="*/ 685800 h 941283"/>
              <a:gd name="connsiteX4" fmla="*/ 0 w 3778332"/>
              <a:gd name="connsiteY4" fmla="*/ 228600 h 941283"/>
              <a:gd name="connsiteX5" fmla="*/ 457200 w 3778332"/>
              <a:gd name="connsiteY5" fmla="*/ 0 h 941283"/>
              <a:gd name="connsiteX6" fmla="*/ 381000 w 3778332"/>
              <a:gd name="connsiteY6" fmla="*/ 228600 h 941283"/>
              <a:gd name="connsiteX7" fmla="*/ 2187039 w 3778332"/>
              <a:gd name="connsiteY7" fmla="*/ 624443 h 941283"/>
              <a:gd name="connsiteX8" fmla="*/ 3766457 w 3778332"/>
              <a:gd name="connsiteY8" fmla="*/ 541316 h 941283"/>
              <a:gd name="connsiteX9" fmla="*/ 3778332 w 3778332"/>
              <a:gd name="connsiteY9" fmla="*/ 790698 h 941283"/>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66457 w 3850992"/>
              <a:gd name="connsiteY8" fmla="*/ 541316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2286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 name="connsiteX0" fmla="*/ 3850992 w 3850992"/>
              <a:gd name="connsiteY0" fmla="*/ 762000 h 936500"/>
              <a:gd name="connsiteX1" fmla="*/ 2187039 w 3850992"/>
              <a:gd name="connsiteY1" fmla="*/ 885700 h 936500"/>
              <a:gd name="connsiteX2" fmla="*/ 304800 w 3850992"/>
              <a:gd name="connsiteY2" fmla="*/ 457200 h 936500"/>
              <a:gd name="connsiteX3" fmla="*/ 228600 w 3850992"/>
              <a:gd name="connsiteY3" fmla="*/ 685800 h 936500"/>
              <a:gd name="connsiteX4" fmla="*/ 0 w 3850992"/>
              <a:gd name="connsiteY4" fmla="*/ 152400 h 936500"/>
              <a:gd name="connsiteX5" fmla="*/ 457200 w 3850992"/>
              <a:gd name="connsiteY5" fmla="*/ 0 h 936500"/>
              <a:gd name="connsiteX6" fmla="*/ 381000 w 3850992"/>
              <a:gd name="connsiteY6" fmla="*/ 228600 h 936500"/>
              <a:gd name="connsiteX7" fmla="*/ 2187039 w 3850992"/>
              <a:gd name="connsiteY7" fmla="*/ 624443 h 936500"/>
              <a:gd name="connsiteX8" fmla="*/ 3778332 w 3850992"/>
              <a:gd name="connsiteY8" fmla="*/ 533400 h 936500"/>
              <a:gd name="connsiteX9" fmla="*/ 3850992 w 3850992"/>
              <a:gd name="connsiteY9" fmla="*/ 762000 h 93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992" h="936500">
                <a:moveTo>
                  <a:pt x="3850992" y="762000"/>
                </a:moveTo>
                <a:cubicBezTo>
                  <a:pt x="3587756" y="819397"/>
                  <a:pt x="2778071" y="936500"/>
                  <a:pt x="2187039" y="885700"/>
                </a:cubicBezTo>
                <a:cubicBezTo>
                  <a:pt x="1596007" y="834900"/>
                  <a:pt x="620239" y="552340"/>
                  <a:pt x="304800" y="457200"/>
                </a:cubicBezTo>
                <a:lnTo>
                  <a:pt x="228600" y="685800"/>
                </a:lnTo>
                <a:lnTo>
                  <a:pt x="0" y="152400"/>
                </a:lnTo>
                <a:lnTo>
                  <a:pt x="457200" y="0"/>
                </a:lnTo>
                <a:lnTo>
                  <a:pt x="381000" y="228600"/>
                </a:lnTo>
                <a:cubicBezTo>
                  <a:pt x="669307" y="332674"/>
                  <a:pt x="1620817" y="573643"/>
                  <a:pt x="2187039" y="624443"/>
                </a:cubicBezTo>
                <a:cubicBezTo>
                  <a:pt x="2753261" y="675243"/>
                  <a:pt x="3513117" y="505691"/>
                  <a:pt x="3778332" y="533400"/>
                </a:cubicBezTo>
                <a:lnTo>
                  <a:pt x="3850992"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Freeform 28"/>
          <p:cNvSpPr/>
          <p:nvPr/>
        </p:nvSpPr>
        <p:spPr>
          <a:xfrm>
            <a:off x="5638800" y="906463"/>
            <a:ext cx="3308350" cy="4884737"/>
          </a:xfrm>
          <a:custGeom>
            <a:avLst/>
            <a:gdLst>
              <a:gd name="connsiteX0" fmla="*/ 3433313 w 3968151"/>
              <a:gd name="connsiteY0" fmla="*/ 463238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433313 w 3968151"/>
              <a:gd name="connsiteY16" fmla="*/ 4632385 h 4710023"/>
              <a:gd name="connsiteX0" fmla="*/ 3380117 w 3968151"/>
              <a:gd name="connsiteY0" fmla="*/ 4664015 h 4710023"/>
              <a:gd name="connsiteX1" fmla="*/ 3692106 w 3968151"/>
              <a:gd name="connsiteY1" fmla="*/ 2648309 h 4710023"/>
              <a:gd name="connsiteX2" fmla="*/ 3355675 w 3968151"/>
              <a:gd name="connsiteY2" fmla="*/ 802257 h 4710023"/>
              <a:gd name="connsiteX3" fmla="*/ 2700068 w 3968151"/>
              <a:gd name="connsiteY3" fmla="*/ 483079 h 4710023"/>
              <a:gd name="connsiteX4" fmla="*/ 1423359 w 3968151"/>
              <a:gd name="connsiteY4" fmla="*/ 250166 h 4710023"/>
              <a:gd name="connsiteX5" fmla="*/ 500332 w 3968151"/>
              <a:gd name="connsiteY5" fmla="*/ 379562 h 4710023"/>
              <a:gd name="connsiteX6" fmla="*/ 612475 w 3968151"/>
              <a:gd name="connsiteY6" fmla="*/ 733245 h 4710023"/>
              <a:gd name="connsiteX7" fmla="*/ 0 w 3968151"/>
              <a:gd name="connsiteY7" fmla="*/ 491706 h 4710023"/>
              <a:gd name="connsiteX8" fmla="*/ 336430 w 3968151"/>
              <a:gd name="connsiteY8" fmla="*/ 17253 h 4710023"/>
              <a:gd name="connsiteX9" fmla="*/ 396815 w 3968151"/>
              <a:gd name="connsiteY9" fmla="*/ 189781 h 4710023"/>
              <a:gd name="connsiteX10" fmla="*/ 1362974 w 3968151"/>
              <a:gd name="connsiteY10" fmla="*/ 0 h 4710023"/>
              <a:gd name="connsiteX11" fmla="*/ 2760453 w 3968151"/>
              <a:gd name="connsiteY11" fmla="*/ 258792 h 4710023"/>
              <a:gd name="connsiteX12" fmla="*/ 3510951 w 3968151"/>
              <a:gd name="connsiteY12" fmla="*/ 638355 h 4710023"/>
              <a:gd name="connsiteX13" fmla="*/ 3864634 w 3968151"/>
              <a:gd name="connsiteY13" fmla="*/ 1880558 h 4710023"/>
              <a:gd name="connsiteX14" fmla="*/ 3968151 w 3968151"/>
              <a:gd name="connsiteY14" fmla="*/ 2562045 h 4710023"/>
              <a:gd name="connsiteX15" fmla="*/ 3657600 w 3968151"/>
              <a:gd name="connsiteY15" fmla="*/ 4710023 h 4710023"/>
              <a:gd name="connsiteX16" fmla="*/ 3380117 w 3968151"/>
              <a:gd name="connsiteY16" fmla="*/ 4664015 h 4710023"/>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68151"/>
              <a:gd name="connsiteY0" fmla="*/ 4664015 h 4740215"/>
              <a:gd name="connsiteX1" fmla="*/ 3692106 w 3968151"/>
              <a:gd name="connsiteY1" fmla="*/ 2648309 h 4740215"/>
              <a:gd name="connsiteX2" fmla="*/ 3355675 w 3968151"/>
              <a:gd name="connsiteY2" fmla="*/ 802257 h 4740215"/>
              <a:gd name="connsiteX3" fmla="*/ 2700068 w 3968151"/>
              <a:gd name="connsiteY3" fmla="*/ 483079 h 4740215"/>
              <a:gd name="connsiteX4" fmla="*/ 1423359 w 3968151"/>
              <a:gd name="connsiteY4" fmla="*/ 250166 h 4740215"/>
              <a:gd name="connsiteX5" fmla="*/ 500332 w 3968151"/>
              <a:gd name="connsiteY5" fmla="*/ 379562 h 4740215"/>
              <a:gd name="connsiteX6" fmla="*/ 612475 w 3968151"/>
              <a:gd name="connsiteY6" fmla="*/ 733245 h 4740215"/>
              <a:gd name="connsiteX7" fmla="*/ 0 w 3968151"/>
              <a:gd name="connsiteY7" fmla="*/ 491706 h 4740215"/>
              <a:gd name="connsiteX8" fmla="*/ 336430 w 3968151"/>
              <a:gd name="connsiteY8" fmla="*/ 17253 h 4740215"/>
              <a:gd name="connsiteX9" fmla="*/ 396815 w 3968151"/>
              <a:gd name="connsiteY9" fmla="*/ 189781 h 4740215"/>
              <a:gd name="connsiteX10" fmla="*/ 1362974 w 3968151"/>
              <a:gd name="connsiteY10" fmla="*/ 0 h 4740215"/>
              <a:gd name="connsiteX11" fmla="*/ 2760453 w 3968151"/>
              <a:gd name="connsiteY11" fmla="*/ 258792 h 4740215"/>
              <a:gd name="connsiteX12" fmla="*/ 3510951 w 3968151"/>
              <a:gd name="connsiteY12" fmla="*/ 638355 h 4740215"/>
              <a:gd name="connsiteX13" fmla="*/ 3864634 w 3968151"/>
              <a:gd name="connsiteY13" fmla="*/ 1880558 h 4740215"/>
              <a:gd name="connsiteX14" fmla="*/ 3968151 w 3968151"/>
              <a:gd name="connsiteY14" fmla="*/ 2562045 h 4740215"/>
              <a:gd name="connsiteX15" fmla="*/ 3684917 w 3968151"/>
              <a:gd name="connsiteY15" fmla="*/ 4740215 h 4740215"/>
              <a:gd name="connsiteX16" fmla="*/ 3380117 w 3968151"/>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998104"/>
              <a:gd name="connsiteY0" fmla="*/ 4664015 h 4740215"/>
              <a:gd name="connsiteX1" fmla="*/ 3692106 w 3998104"/>
              <a:gd name="connsiteY1" fmla="*/ 2648309 h 4740215"/>
              <a:gd name="connsiteX2" fmla="*/ 3355675 w 3998104"/>
              <a:gd name="connsiteY2" fmla="*/ 802257 h 4740215"/>
              <a:gd name="connsiteX3" fmla="*/ 2700068 w 3998104"/>
              <a:gd name="connsiteY3" fmla="*/ 483079 h 4740215"/>
              <a:gd name="connsiteX4" fmla="*/ 1423359 w 3998104"/>
              <a:gd name="connsiteY4" fmla="*/ 250166 h 4740215"/>
              <a:gd name="connsiteX5" fmla="*/ 500332 w 3998104"/>
              <a:gd name="connsiteY5" fmla="*/ 379562 h 4740215"/>
              <a:gd name="connsiteX6" fmla="*/ 612475 w 3998104"/>
              <a:gd name="connsiteY6" fmla="*/ 733245 h 4740215"/>
              <a:gd name="connsiteX7" fmla="*/ 0 w 3998104"/>
              <a:gd name="connsiteY7" fmla="*/ 491706 h 4740215"/>
              <a:gd name="connsiteX8" fmla="*/ 336430 w 3998104"/>
              <a:gd name="connsiteY8" fmla="*/ 17253 h 4740215"/>
              <a:gd name="connsiteX9" fmla="*/ 396815 w 3998104"/>
              <a:gd name="connsiteY9" fmla="*/ 189781 h 4740215"/>
              <a:gd name="connsiteX10" fmla="*/ 1362974 w 3998104"/>
              <a:gd name="connsiteY10" fmla="*/ 0 h 4740215"/>
              <a:gd name="connsiteX11" fmla="*/ 2760453 w 3998104"/>
              <a:gd name="connsiteY11" fmla="*/ 258792 h 4740215"/>
              <a:gd name="connsiteX12" fmla="*/ 3510951 w 3998104"/>
              <a:gd name="connsiteY12" fmla="*/ 638355 h 4740215"/>
              <a:gd name="connsiteX13" fmla="*/ 3864634 w 3998104"/>
              <a:gd name="connsiteY13" fmla="*/ 1880558 h 4740215"/>
              <a:gd name="connsiteX14" fmla="*/ 3968151 w 3998104"/>
              <a:gd name="connsiteY14" fmla="*/ 2562045 h 4740215"/>
              <a:gd name="connsiteX15" fmla="*/ 3684917 w 3998104"/>
              <a:gd name="connsiteY15" fmla="*/ 4740215 h 4740215"/>
              <a:gd name="connsiteX16" fmla="*/ 3380117 w 3998104"/>
              <a:gd name="connsiteY16" fmla="*/ 4664015 h 4740215"/>
              <a:gd name="connsiteX0" fmla="*/ 3380117 w 3893628"/>
              <a:gd name="connsiteY0" fmla="*/ 4664015 h 4740215"/>
              <a:gd name="connsiteX1" fmla="*/ 3692106 w 3893628"/>
              <a:gd name="connsiteY1" fmla="*/ 2648309 h 4740215"/>
              <a:gd name="connsiteX2" fmla="*/ 3355675 w 3893628"/>
              <a:gd name="connsiteY2" fmla="*/ 802257 h 4740215"/>
              <a:gd name="connsiteX3" fmla="*/ 2700068 w 3893628"/>
              <a:gd name="connsiteY3" fmla="*/ 483079 h 4740215"/>
              <a:gd name="connsiteX4" fmla="*/ 1423359 w 3893628"/>
              <a:gd name="connsiteY4" fmla="*/ 250166 h 4740215"/>
              <a:gd name="connsiteX5" fmla="*/ 500332 w 3893628"/>
              <a:gd name="connsiteY5" fmla="*/ 379562 h 4740215"/>
              <a:gd name="connsiteX6" fmla="*/ 612475 w 3893628"/>
              <a:gd name="connsiteY6" fmla="*/ 733245 h 4740215"/>
              <a:gd name="connsiteX7" fmla="*/ 0 w 3893628"/>
              <a:gd name="connsiteY7" fmla="*/ 491706 h 4740215"/>
              <a:gd name="connsiteX8" fmla="*/ 336430 w 3893628"/>
              <a:gd name="connsiteY8" fmla="*/ 17253 h 4740215"/>
              <a:gd name="connsiteX9" fmla="*/ 396815 w 3893628"/>
              <a:gd name="connsiteY9" fmla="*/ 189781 h 4740215"/>
              <a:gd name="connsiteX10" fmla="*/ 1362974 w 3893628"/>
              <a:gd name="connsiteY10" fmla="*/ 0 h 4740215"/>
              <a:gd name="connsiteX11" fmla="*/ 2760453 w 3893628"/>
              <a:gd name="connsiteY11" fmla="*/ 258792 h 4740215"/>
              <a:gd name="connsiteX12" fmla="*/ 3510951 w 3893628"/>
              <a:gd name="connsiteY12" fmla="*/ 638355 h 4740215"/>
              <a:gd name="connsiteX13" fmla="*/ 3864634 w 3893628"/>
              <a:gd name="connsiteY13" fmla="*/ 1880558 h 4740215"/>
              <a:gd name="connsiteX14" fmla="*/ 3684917 w 3893628"/>
              <a:gd name="connsiteY14" fmla="*/ 4740215 h 4740215"/>
              <a:gd name="connsiteX15" fmla="*/ 3380117 w 3893628"/>
              <a:gd name="connsiteY15" fmla="*/ 4664015 h 4740215"/>
              <a:gd name="connsiteX0" fmla="*/ 3380117 w 3942510"/>
              <a:gd name="connsiteY0" fmla="*/ 4664015 h 4740215"/>
              <a:gd name="connsiteX1" fmla="*/ 3692106 w 3942510"/>
              <a:gd name="connsiteY1" fmla="*/ 2648309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64015 h 4740215"/>
              <a:gd name="connsiteX1" fmla="*/ 3608716 w 3942510"/>
              <a:gd name="connsiteY1" fmla="*/ 2682815 h 4740215"/>
              <a:gd name="connsiteX2" fmla="*/ 3355675 w 3942510"/>
              <a:gd name="connsiteY2" fmla="*/ 802257 h 4740215"/>
              <a:gd name="connsiteX3" fmla="*/ 2700068 w 3942510"/>
              <a:gd name="connsiteY3" fmla="*/ 483079 h 4740215"/>
              <a:gd name="connsiteX4" fmla="*/ 1423359 w 3942510"/>
              <a:gd name="connsiteY4" fmla="*/ 250166 h 4740215"/>
              <a:gd name="connsiteX5" fmla="*/ 500332 w 3942510"/>
              <a:gd name="connsiteY5" fmla="*/ 379562 h 4740215"/>
              <a:gd name="connsiteX6" fmla="*/ 612475 w 3942510"/>
              <a:gd name="connsiteY6" fmla="*/ 733245 h 4740215"/>
              <a:gd name="connsiteX7" fmla="*/ 0 w 3942510"/>
              <a:gd name="connsiteY7" fmla="*/ 491706 h 4740215"/>
              <a:gd name="connsiteX8" fmla="*/ 336430 w 3942510"/>
              <a:gd name="connsiteY8" fmla="*/ 17253 h 4740215"/>
              <a:gd name="connsiteX9" fmla="*/ 396815 w 3942510"/>
              <a:gd name="connsiteY9" fmla="*/ 189781 h 4740215"/>
              <a:gd name="connsiteX10" fmla="*/ 1362974 w 3942510"/>
              <a:gd name="connsiteY10" fmla="*/ 0 h 4740215"/>
              <a:gd name="connsiteX11" fmla="*/ 2760453 w 3942510"/>
              <a:gd name="connsiteY11" fmla="*/ 258792 h 4740215"/>
              <a:gd name="connsiteX12" fmla="*/ 3510951 w 3942510"/>
              <a:gd name="connsiteY12" fmla="*/ 638355 h 4740215"/>
              <a:gd name="connsiteX13" fmla="*/ 3913516 w 3942510"/>
              <a:gd name="connsiteY13" fmla="*/ 1844615 h 4740215"/>
              <a:gd name="connsiteX14" fmla="*/ 3684917 w 3942510"/>
              <a:gd name="connsiteY14" fmla="*/ 4740215 h 4740215"/>
              <a:gd name="connsiteX15" fmla="*/ 3380117 w 3942510"/>
              <a:gd name="connsiteY15" fmla="*/ 4664015 h 4740215"/>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55675 w 3942510"/>
              <a:gd name="connsiteY2" fmla="*/ 813759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42510"/>
              <a:gd name="connsiteY0" fmla="*/ 4675517 h 4751717"/>
              <a:gd name="connsiteX1" fmla="*/ 3608716 w 3942510"/>
              <a:gd name="connsiteY1" fmla="*/ 2694317 h 4751717"/>
              <a:gd name="connsiteX2" fmla="*/ 3303916 w 3942510"/>
              <a:gd name="connsiteY2" fmla="*/ 865517 h 4751717"/>
              <a:gd name="connsiteX3" fmla="*/ 2700068 w 3942510"/>
              <a:gd name="connsiteY3" fmla="*/ 494581 h 4751717"/>
              <a:gd name="connsiteX4" fmla="*/ 1423359 w 3942510"/>
              <a:gd name="connsiteY4" fmla="*/ 261668 h 4751717"/>
              <a:gd name="connsiteX5" fmla="*/ 500332 w 3942510"/>
              <a:gd name="connsiteY5" fmla="*/ 391064 h 4751717"/>
              <a:gd name="connsiteX6" fmla="*/ 612475 w 3942510"/>
              <a:gd name="connsiteY6" fmla="*/ 744747 h 4751717"/>
              <a:gd name="connsiteX7" fmla="*/ 0 w 3942510"/>
              <a:gd name="connsiteY7" fmla="*/ 503208 h 4751717"/>
              <a:gd name="connsiteX8" fmla="*/ 336430 w 3942510"/>
              <a:gd name="connsiteY8" fmla="*/ 28755 h 4751717"/>
              <a:gd name="connsiteX9" fmla="*/ 396815 w 3942510"/>
              <a:gd name="connsiteY9" fmla="*/ 201283 h 4751717"/>
              <a:gd name="connsiteX10" fmla="*/ 1362974 w 3942510"/>
              <a:gd name="connsiteY10" fmla="*/ 11502 h 4751717"/>
              <a:gd name="connsiteX11" fmla="*/ 2760453 w 3942510"/>
              <a:gd name="connsiteY11" fmla="*/ 270294 h 4751717"/>
              <a:gd name="connsiteX12" fmla="*/ 3510951 w 3942510"/>
              <a:gd name="connsiteY12" fmla="*/ 649857 h 4751717"/>
              <a:gd name="connsiteX13" fmla="*/ 3913516 w 3942510"/>
              <a:gd name="connsiteY13" fmla="*/ 1856117 h 4751717"/>
              <a:gd name="connsiteX14" fmla="*/ 3684917 w 3942510"/>
              <a:gd name="connsiteY14" fmla="*/ 4751717 h 4751717"/>
              <a:gd name="connsiteX15" fmla="*/ 3380117 w 3942510"/>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039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5517 h 4751717"/>
              <a:gd name="connsiteX1" fmla="*/ 3608716 w 3938916"/>
              <a:gd name="connsiteY1" fmla="*/ 2694317 h 4751717"/>
              <a:gd name="connsiteX2" fmla="*/ 3380116 w 3938916"/>
              <a:gd name="connsiteY2" fmla="*/ 865517 h 4751717"/>
              <a:gd name="connsiteX3" fmla="*/ 2700068 w 3938916"/>
              <a:gd name="connsiteY3" fmla="*/ 494581 h 4751717"/>
              <a:gd name="connsiteX4" fmla="*/ 1423359 w 3938916"/>
              <a:gd name="connsiteY4" fmla="*/ 261668 h 4751717"/>
              <a:gd name="connsiteX5" fmla="*/ 500332 w 3938916"/>
              <a:gd name="connsiteY5" fmla="*/ 391064 h 4751717"/>
              <a:gd name="connsiteX6" fmla="*/ 612475 w 3938916"/>
              <a:gd name="connsiteY6" fmla="*/ 744747 h 4751717"/>
              <a:gd name="connsiteX7" fmla="*/ 0 w 3938916"/>
              <a:gd name="connsiteY7" fmla="*/ 503208 h 4751717"/>
              <a:gd name="connsiteX8" fmla="*/ 336430 w 3938916"/>
              <a:gd name="connsiteY8" fmla="*/ 28755 h 4751717"/>
              <a:gd name="connsiteX9" fmla="*/ 396815 w 3938916"/>
              <a:gd name="connsiteY9" fmla="*/ 201283 h 4751717"/>
              <a:gd name="connsiteX10" fmla="*/ 1362974 w 3938916"/>
              <a:gd name="connsiteY10" fmla="*/ 11502 h 4751717"/>
              <a:gd name="connsiteX11" fmla="*/ 2760453 w 3938916"/>
              <a:gd name="connsiteY11" fmla="*/ 270294 h 4751717"/>
              <a:gd name="connsiteX12" fmla="*/ 3532516 w 3938916"/>
              <a:gd name="connsiteY12" fmla="*/ 560717 h 4751717"/>
              <a:gd name="connsiteX13" fmla="*/ 3913516 w 3938916"/>
              <a:gd name="connsiteY13" fmla="*/ 1856117 h 4751717"/>
              <a:gd name="connsiteX14" fmla="*/ 3684917 w 3938916"/>
              <a:gd name="connsiteY14" fmla="*/ 4751717 h 4751717"/>
              <a:gd name="connsiteX15" fmla="*/ 3380117 w 3938916"/>
              <a:gd name="connsiteY15" fmla="*/ 4675517 h 4751717"/>
              <a:gd name="connsiteX0" fmla="*/ 3380117 w 3938916"/>
              <a:gd name="connsiteY0" fmla="*/ 4673121 h 4749321"/>
              <a:gd name="connsiteX1" fmla="*/ 3608716 w 3938916"/>
              <a:gd name="connsiteY1" fmla="*/ 2691921 h 4749321"/>
              <a:gd name="connsiteX2" fmla="*/ 3380116 w 3938916"/>
              <a:gd name="connsiteY2" fmla="*/ 863121 h 4749321"/>
              <a:gd name="connsiteX3" fmla="*/ 2700068 w 3938916"/>
              <a:gd name="connsiteY3" fmla="*/ 492185 h 4749321"/>
              <a:gd name="connsiteX4" fmla="*/ 1423359 w 3938916"/>
              <a:gd name="connsiteY4" fmla="*/ 259272 h 4749321"/>
              <a:gd name="connsiteX5" fmla="*/ 500332 w 3938916"/>
              <a:gd name="connsiteY5" fmla="*/ 388668 h 4749321"/>
              <a:gd name="connsiteX6" fmla="*/ 612475 w 3938916"/>
              <a:gd name="connsiteY6" fmla="*/ 742351 h 4749321"/>
              <a:gd name="connsiteX7" fmla="*/ 0 w 3938916"/>
              <a:gd name="connsiteY7" fmla="*/ 500812 h 4749321"/>
              <a:gd name="connsiteX8" fmla="*/ 336430 w 3938916"/>
              <a:gd name="connsiteY8" fmla="*/ 26359 h 4749321"/>
              <a:gd name="connsiteX9" fmla="*/ 396815 w 3938916"/>
              <a:gd name="connsiteY9" fmla="*/ 198887 h 4749321"/>
              <a:gd name="connsiteX10" fmla="*/ 1362974 w 3938916"/>
              <a:gd name="connsiteY10" fmla="*/ 9106 h 4749321"/>
              <a:gd name="connsiteX11" fmla="*/ 2770516 w 3938916"/>
              <a:gd name="connsiteY11" fmla="*/ 253521 h 4749321"/>
              <a:gd name="connsiteX12" fmla="*/ 3532516 w 3938916"/>
              <a:gd name="connsiteY12" fmla="*/ 558321 h 4749321"/>
              <a:gd name="connsiteX13" fmla="*/ 3913516 w 3938916"/>
              <a:gd name="connsiteY13" fmla="*/ 1853721 h 4749321"/>
              <a:gd name="connsiteX14" fmla="*/ 3684917 w 3938916"/>
              <a:gd name="connsiteY14" fmla="*/ 4749321 h 4749321"/>
              <a:gd name="connsiteX15" fmla="*/ 3380117 w 3938916"/>
              <a:gd name="connsiteY15" fmla="*/ 4673121 h 4749321"/>
              <a:gd name="connsiteX0" fmla="*/ 3380117 w 3938916"/>
              <a:gd name="connsiteY0" fmla="*/ 4667609 h 4743809"/>
              <a:gd name="connsiteX1" fmla="*/ 3608716 w 3938916"/>
              <a:gd name="connsiteY1" fmla="*/ 2686409 h 4743809"/>
              <a:gd name="connsiteX2" fmla="*/ 3380116 w 3938916"/>
              <a:gd name="connsiteY2" fmla="*/ 857609 h 4743809"/>
              <a:gd name="connsiteX3" fmla="*/ 2700068 w 3938916"/>
              <a:gd name="connsiteY3" fmla="*/ 486673 h 4743809"/>
              <a:gd name="connsiteX4" fmla="*/ 1423359 w 3938916"/>
              <a:gd name="connsiteY4" fmla="*/ 253760 h 4743809"/>
              <a:gd name="connsiteX5" fmla="*/ 500332 w 3938916"/>
              <a:gd name="connsiteY5" fmla="*/ 383156 h 4743809"/>
              <a:gd name="connsiteX6" fmla="*/ 612475 w 3938916"/>
              <a:gd name="connsiteY6" fmla="*/ 736839 h 4743809"/>
              <a:gd name="connsiteX7" fmla="*/ 0 w 3938916"/>
              <a:gd name="connsiteY7" fmla="*/ 495300 h 4743809"/>
              <a:gd name="connsiteX8" fmla="*/ 336430 w 3938916"/>
              <a:gd name="connsiteY8" fmla="*/ 20847 h 4743809"/>
              <a:gd name="connsiteX9" fmla="*/ 396815 w 3938916"/>
              <a:gd name="connsiteY9" fmla="*/ 193375 h 4743809"/>
              <a:gd name="connsiteX10" fmla="*/ 1362974 w 3938916"/>
              <a:gd name="connsiteY10" fmla="*/ 3594 h 4743809"/>
              <a:gd name="connsiteX11" fmla="*/ 2770516 w 3938916"/>
              <a:gd name="connsiteY11" fmla="*/ 171809 h 4743809"/>
              <a:gd name="connsiteX12" fmla="*/ 3532516 w 3938916"/>
              <a:gd name="connsiteY12" fmla="*/ 552809 h 4743809"/>
              <a:gd name="connsiteX13" fmla="*/ 3913516 w 3938916"/>
              <a:gd name="connsiteY13" fmla="*/ 1848209 h 4743809"/>
              <a:gd name="connsiteX14" fmla="*/ 3684917 w 3938916"/>
              <a:gd name="connsiteY14" fmla="*/ 4743809 h 4743809"/>
              <a:gd name="connsiteX15" fmla="*/ 3380117 w 3938916"/>
              <a:gd name="connsiteY15" fmla="*/ 4667609 h 4743809"/>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500332 w 3938916"/>
              <a:gd name="connsiteY5" fmla="*/ 439947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380117 w 3938916"/>
              <a:gd name="connsiteY0" fmla="*/ 4724400 h 4800600"/>
              <a:gd name="connsiteX1" fmla="*/ 3608716 w 3938916"/>
              <a:gd name="connsiteY1" fmla="*/ 2743200 h 4800600"/>
              <a:gd name="connsiteX2" fmla="*/ 3380116 w 3938916"/>
              <a:gd name="connsiteY2" fmla="*/ 914400 h 4800600"/>
              <a:gd name="connsiteX3" fmla="*/ 2700068 w 3938916"/>
              <a:gd name="connsiteY3" fmla="*/ 543464 h 4800600"/>
              <a:gd name="connsiteX4" fmla="*/ 1423359 w 3938916"/>
              <a:gd name="connsiteY4" fmla="*/ 310551 h 4800600"/>
              <a:gd name="connsiteX5" fmla="*/ 636916 w 3938916"/>
              <a:gd name="connsiteY5" fmla="*/ 381000 h 4800600"/>
              <a:gd name="connsiteX6" fmla="*/ 612475 w 3938916"/>
              <a:gd name="connsiteY6" fmla="*/ 793630 h 4800600"/>
              <a:gd name="connsiteX7" fmla="*/ 0 w 3938916"/>
              <a:gd name="connsiteY7" fmla="*/ 552091 h 4800600"/>
              <a:gd name="connsiteX8" fmla="*/ 332116 w 3938916"/>
              <a:gd name="connsiteY8" fmla="*/ 0 h 4800600"/>
              <a:gd name="connsiteX9" fmla="*/ 396815 w 3938916"/>
              <a:gd name="connsiteY9" fmla="*/ 250166 h 4800600"/>
              <a:gd name="connsiteX10" fmla="*/ 1362974 w 3938916"/>
              <a:gd name="connsiteY10" fmla="*/ 60385 h 4800600"/>
              <a:gd name="connsiteX11" fmla="*/ 2770516 w 3938916"/>
              <a:gd name="connsiteY11" fmla="*/ 228600 h 4800600"/>
              <a:gd name="connsiteX12" fmla="*/ 3532516 w 3938916"/>
              <a:gd name="connsiteY12" fmla="*/ 609600 h 4800600"/>
              <a:gd name="connsiteX13" fmla="*/ 3913516 w 3938916"/>
              <a:gd name="connsiteY13" fmla="*/ 1905000 h 4800600"/>
              <a:gd name="connsiteX14" fmla="*/ 3684917 w 3938916"/>
              <a:gd name="connsiteY14" fmla="*/ 4800600 h 4800600"/>
              <a:gd name="connsiteX15" fmla="*/ 3380117 w 3938916"/>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140899 w 3683000"/>
              <a:gd name="connsiteY9" fmla="*/ 250166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381000 w 3683000"/>
              <a:gd name="connsiteY5" fmla="*/ 3810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356559 w 3683000"/>
              <a:gd name="connsiteY6" fmla="*/ 79363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762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4400 h 4800600"/>
              <a:gd name="connsiteX1" fmla="*/ 3352800 w 3683000"/>
              <a:gd name="connsiteY1" fmla="*/ 2743200 h 4800600"/>
              <a:gd name="connsiteX2" fmla="*/ 3124200 w 3683000"/>
              <a:gd name="connsiteY2" fmla="*/ 914400 h 4800600"/>
              <a:gd name="connsiteX3" fmla="*/ 2444152 w 3683000"/>
              <a:gd name="connsiteY3" fmla="*/ 543464 h 4800600"/>
              <a:gd name="connsiteX4" fmla="*/ 1167443 w 3683000"/>
              <a:gd name="connsiteY4" fmla="*/ 310551 h 4800600"/>
              <a:gd name="connsiteX5" fmla="*/ 457200 w 3683000"/>
              <a:gd name="connsiteY5" fmla="*/ 457200 h 4800600"/>
              <a:gd name="connsiteX6" fmla="*/ 533400 w 3683000"/>
              <a:gd name="connsiteY6" fmla="*/ 762000 h 4800600"/>
              <a:gd name="connsiteX7" fmla="*/ 0 w 3683000"/>
              <a:gd name="connsiteY7" fmla="*/ 457200 h 4800600"/>
              <a:gd name="connsiteX8" fmla="*/ 304800 w 3683000"/>
              <a:gd name="connsiteY8" fmla="*/ 0 h 4800600"/>
              <a:gd name="connsiteX9" fmla="*/ 381000 w 3683000"/>
              <a:gd name="connsiteY9" fmla="*/ 152400 h 4800600"/>
              <a:gd name="connsiteX10" fmla="*/ 1107058 w 3683000"/>
              <a:gd name="connsiteY10" fmla="*/ 60385 h 4800600"/>
              <a:gd name="connsiteX11" fmla="*/ 2514600 w 3683000"/>
              <a:gd name="connsiteY11" fmla="*/ 228600 h 4800600"/>
              <a:gd name="connsiteX12" fmla="*/ 3276600 w 3683000"/>
              <a:gd name="connsiteY12" fmla="*/ 609600 h 4800600"/>
              <a:gd name="connsiteX13" fmla="*/ 3657600 w 3683000"/>
              <a:gd name="connsiteY13" fmla="*/ 1905000 h 4800600"/>
              <a:gd name="connsiteX14" fmla="*/ 3429001 w 3683000"/>
              <a:gd name="connsiteY14" fmla="*/ 4800600 h 4800600"/>
              <a:gd name="connsiteX15" fmla="*/ 3124201 w 3683000"/>
              <a:gd name="connsiteY15" fmla="*/ 4724400 h 4800600"/>
              <a:gd name="connsiteX0" fmla="*/ 3124201 w 3683000"/>
              <a:gd name="connsiteY0" fmla="*/ 4727754 h 4803954"/>
              <a:gd name="connsiteX1" fmla="*/ 3352800 w 3683000"/>
              <a:gd name="connsiteY1" fmla="*/ 2746554 h 4803954"/>
              <a:gd name="connsiteX2" fmla="*/ 3124200 w 3683000"/>
              <a:gd name="connsiteY2" fmla="*/ 917754 h 4803954"/>
              <a:gd name="connsiteX3" fmla="*/ 2444152 w 3683000"/>
              <a:gd name="connsiteY3" fmla="*/ 546818 h 4803954"/>
              <a:gd name="connsiteX4" fmla="*/ 1167443 w 3683000"/>
              <a:gd name="connsiteY4" fmla="*/ 313905 h 4803954"/>
              <a:gd name="connsiteX5" fmla="*/ 457200 w 3683000"/>
              <a:gd name="connsiteY5" fmla="*/ 460554 h 4803954"/>
              <a:gd name="connsiteX6" fmla="*/ 533400 w 3683000"/>
              <a:gd name="connsiteY6" fmla="*/ 765354 h 4803954"/>
              <a:gd name="connsiteX7" fmla="*/ 0 w 3683000"/>
              <a:gd name="connsiteY7" fmla="*/ 460554 h 4803954"/>
              <a:gd name="connsiteX8" fmla="*/ 304800 w 3683000"/>
              <a:gd name="connsiteY8" fmla="*/ 3354 h 4803954"/>
              <a:gd name="connsiteX9" fmla="*/ 381000 w 3683000"/>
              <a:gd name="connsiteY9" fmla="*/ 155754 h 4803954"/>
              <a:gd name="connsiteX10" fmla="*/ 1107058 w 3683000"/>
              <a:gd name="connsiteY10" fmla="*/ 63739 h 4803954"/>
              <a:gd name="connsiteX11" fmla="*/ 2514600 w 3683000"/>
              <a:gd name="connsiteY11" fmla="*/ 231954 h 4803954"/>
              <a:gd name="connsiteX12" fmla="*/ 3276600 w 3683000"/>
              <a:gd name="connsiteY12" fmla="*/ 612954 h 4803954"/>
              <a:gd name="connsiteX13" fmla="*/ 3657600 w 3683000"/>
              <a:gd name="connsiteY13" fmla="*/ 1908354 h 4803954"/>
              <a:gd name="connsiteX14" fmla="*/ 3429001 w 3683000"/>
              <a:gd name="connsiteY14" fmla="*/ 4803954 h 4803954"/>
              <a:gd name="connsiteX15" fmla="*/ 3124201 w 3683000"/>
              <a:gd name="connsiteY15" fmla="*/ 4727754 h 4803954"/>
              <a:gd name="connsiteX0" fmla="*/ 3124201 w 3683000"/>
              <a:gd name="connsiteY0" fmla="*/ 4800600 h 4876800"/>
              <a:gd name="connsiteX1" fmla="*/ 3352800 w 3683000"/>
              <a:gd name="connsiteY1" fmla="*/ 2819400 h 4876800"/>
              <a:gd name="connsiteX2" fmla="*/ 3124200 w 3683000"/>
              <a:gd name="connsiteY2" fmla="*/ 990600 h 4876800"/>
              <a:gd name="connsiteX3" fmla="*/ 2444152 w 3683000"/>
              <a:gd name="connsiteY3" fmla="*/ 619664 h 4876800"/>
              <a:gd name="connsiteX4" fmla="*/ 1167443 w 3683000"/>
              <a:gd name="connsiteY4" fmla="*/ 386751 h 4876800"/>
              <a:gd name="connsiteX5" fmla="*/ 457200 w 3683000"/>
              <a:gd name="connsiteY5" fmla="*/ 533400 h 4876800"/>
              <a:gd name="connsiteX6" fmla="*/ 533400 w 3683000"/>
              <a:gd name="connsiteY6" fmla="*/ 838200 h 4876800"/>
              <a:gd name="connsiteX7" fmla="*/ 0 w 3683000"/>
              <a:gd name="connsiteY7" fmla="*/ 533400 h 4876800"/>
              <a:gd name="connsiteX8" fmla="*/ 304800 w 3683000"/>
              <a:gd name="connsiteY8" fmla="*/ 0 h 4876800"/>
              <a:gd name="connsiteX9" fmla="*/ 381000 w 3683000"/>
              <a:gd name="connsiteY9" fmla="*/ 228600 h 4876800"/>
              <a:gd name="connsiteX10" fmla="*/ 1107058 w 3683000"/>
              <a:gd name="connsiteY10" fmla="*/ 136585 h 4876800"/>
              <a:gd name="connsiteX11" fmla="*/ 2514600 w 3683000"/>
              <a:gd name="connsiteY11" fmla="*/ 304800 h 4876800"/>
              <a:gd name="connsiteX12" fmla="*/ 3276600 w 3683000"/>
              <a:gd name="connsiteY12" fmla="*/ 685800 h 4876800"/>
              <a:gd name="connsiteX13" fmla="*/ 3657600 w 3683000"/>
              <a:gd name="connsiteY13" fmla="*/ 1981200 h 4876800"/>
              <a:gd name="connsiteX14" fmla="*/ 3429001 w 3683000"/>
              <a:gd name="connsiteY14" fmla="*/ 4876800 h 4876800"/>
              <a:gd name="connsiteX15" fmla="*/ 3124201 w 3683000"/>
              <a:gd name="connsiteY15" fmla="*/ 4800600 h 4876800"/>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694364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167443 w 3683000"/>
              <a:gd name="connsiteY4" fmla="*/ 395315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76600 w 3683000"/>
              <a:gd name="connsiteY12" fmla="*/ 716486 h 4885364"/>
              <a:gd name="connsiteX13" fmla="*/ 3657600 w 3683000"/>
              <a:gd name="connsiteY13" fmla="*/ 1989764 h 4885364"/>
              <a:gd name="connsiteX14" fmla="*/ 3429001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167443 w 3670300"/>
              <a:gd name="connsiteY4" fmla="*/ 395315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323196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83000"/>
              <a:gd name="connsiteY0" fmla="*/ 4809164 h 4885364"/>
              <a:gd name="connsiteX1" fmla="*/ 3352800 w 3683000"/>
              <a:gd name="connsiteY1" fmla="*/ 2827964 h 4885364"/>
              <a:gd name="connsiteX2" fmla="*/ 3124200 w 3683000"/>
              <a:gd name="connsiteY2" fmla="*/ 999164 h 4885364"/>
              <a:gd name="connsiteX3" fmla="*/ 2444152 w 3683000"/>
              <a:gd name="connsiteY3" fmla="*/ 628228 h 4885364"/>
              <a:gd name="connsiteX4" fmla="*/ 1219200 w 3683000"/>
              <a:gd name="connsiteY4" fmla="*/ 401854 h 4885364"/>
              <a:gd name="connsiteX5" fmla="*/ 457200 w 3683000"/>
              <a:gd name="connsiteY5" fmla="*/ 541964 h 4885364"/>
              <a:gd name="connsiteX6" fmla="*/ 533400 w 3683000"/>
              <a:gd name="connsiteY6" fmla="*/ 846764 h 4885364"/>
              <a:gd name="connsiteX7" fmla="*/ 0 w 3683000"/>
              <a:gd name="connsiteY7" fmla="*/ 541964 h 4885364"/>
              <a:gd name="connsiteX8" fmla="*/ 304800 w 3683000"/>
              <a:gd name="connsiteY8" fmla="*/ 8564 h 4885364"/>
              <a:gd name="connsiteX9" fmla="*/ 381000 w 3683000"/>
              <a:gd name="connsiteY9" fmla="*/ 237164 h 4885364"/>
              <a:gd name="connsiteX10" fmla="*/ 1107058 w 3683000"/>
              <a:gd name="connsiteY10" fmla="*/ 145149 h 4885364"/>
              <a:gd name="connsiteX11" fmla="*/ 2514600 w 3683000"/>
              <a:gd name="connsiteY11" fmla="*/ 313364 h 4885364"/>
              <a:gd name="connsiteX12" fmla="*/ 3200400 w 3683000"/>
              <a:gd name="connsiteY12" fmla="*/ 716486 h 4885364"/>
              <a:gd name="connsiteX13" fmla="*/ 3657600 w 3683000"/>
              <a:gd name="connsiteY13" fmla="*/ 1989764 h 4885364"/>
              <a:gd name="connsiteX14" fmla="*/ 3352800 w 3683000"/>
              <a:gd name="connsiteY14" fmla="*/ 4885364 h 4885364"/>
              <a:gd name="connsiteX15" fmla="*/ 3124201 w 36830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124201 w 3670300"/>
              <a:gd name="connsiteY0" fmla="*/ 48091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124201 w 3670300"/>
              <a:gd name="connsiteY15" fmla="*/ 4809164 h 4885364"/>
              <a:gd name="connsiteX0" fmla="*/ 3060945 w 3670300"/>
              <a:gd name="connsiteY0" fmla="*/ 4885364 h 4885364"/>
              <a:gd name="connsiteX1" fmla="*/ 3352800 w 3670300"/>
              <a:gd name="connsiteY1" fmla="*/ 2827964 h 4885364"/>
              <a:gd name="connsiteX2" fmla="*/ 3124200 w 3670300"/>
              <a:gd name="connsiteY2" fmla="*/ 999164 h 4885364"/>
              <a:gd name="connsiteX3" fmla="*/ 2444152 w 3670300"/>
              <a:gd name="connsiteY3" fmla="*/ 628228 h 4885364"/>
              <a:gd name="connsiteX4" fmla="*/ 1219200 w 3670300"/>
              <a:gd name="connsiteY4" fmla="*/ 401854 h 4885364"/>
              <a:gd name="connsiteX5" fmla="*/ 457200 w 3670300"/>
              <a:gd name="connsiteY5" fmla="*/ 541964 h 4885364"/>
              <a:gd name="connsiteX6" fmla="*/ 533400 w 3670300"/>
              <a:gd name="connsiteY6" fmla="*/ 846764 h 4885364"/>
              <a:gd name="connsiteX7" fmla="*/ 0 w 3670300"/>
              <a:gd name="connsiteY7" fmla="*/ 541964 h 4885364"/>
              <a:gd name="connsiteX8" fmla="*/ 304800 w 3670300"/>
              <a:gd name="connsiteY8" fmla="*/ 8564 h 4885364"/>
              <a:gd name="connsiteX9" fmla="*/ 381000 w 3670300"/>
              <a:gd name="connsiteY9" fmla="*/ 237164 h 4885364"/>
              <a:gd name="connsiteX10" fmla="*/ 1107058 w 3670300"/>
              <a:gd name="connsiteY10" fmla="*/ 145149 h 4885364"/>
              <a:gd name="connsiteX11" fmla="*/ 2514600 w 3670300"/>
              <a:gd name="connsiteY11" fmla="*/ 313364 h 4885364"/>
              <a:gd name="connsiteX12" fmla="*/ 3276600 w 3670300"/>
              <a:gd name="connsiteY12" fmla="*/ 716486 h 4885364"/>
              <a:gd name="connsiteX13" fmla="*/ 3657600 w 3670300"/>
              <a:gd name="connsiteY13" fmla="*/ 1989764 h 4885364"/>
              <a:gd name="connsiteX14" fmla="*/ 3352800 w 3670300"/>
              <a:gd name="connsiteY14" fmla="*/ 4885364 h 4885364"/>
              <a:gd name="connsiteX15" fmla="*/ 3060945 w 3670300"/>
              <a:gd name="connsiteY15" fmla="*/ 4885364 h 4885364"/>
              <a:gd name="connsiteX0" fmla="*/ 3060945 w 3664171"/>
              <a:gd name="connsiteY0" fmla="*/ 4885364 h 5042680"/>
              <a:gd name="connsiteX1" fmla="*/ 3352800 w 3664171"/>
              <a:gd name="connsiteY1" fmla="*/ 2827964 h 5042680"/>
              <a:gd name="connsiteX2" fmla="*/ 3124200 w 3664171"/>
              <a:gd name="connsiteY2" fmla="*/ 999164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4171"/>
              <a:gd name="connsiteY0" fmla="*/ 4885364 h 5042680"/>
              <a:gd name="connsiteX1" fmla="*/ 3352800 w 3664171"/>
              <a:gd name="connsiteY1" fmla="*/ 2827964 h 5042680"/>
              <a:gd name="connsiteX2" fmla="*/ 3145973 w 3664171"/>
              <a:gd name="connsiteY2" fmla="*/ 1109777 h 5042680"/>
              <a:gd name="connsiteX3" fmla="*/ 2444152 w 3664171"/>
              <a:gd name="connsiteY3" fmla="*/ 628228 h 5042680"/>
              <a:gd name="connsiteX4" fmla="*/ 1219200 w 3664171"/>
              <a:gd name="connsiteY4" fmla="*/ 401854 h 5042680"/>
              <a:gd name="connsiteX5" fmla="*/ 457200 w 3664171"/>
              <a:gd name="connsiteY5" fmla="*/ 541964 h 5042680"/>
              <a:gd name="connsiteX6" fmla="*/ 533400 w 3664171"/>
              <a:gd name="connsiteY6" fmla="*/ 846764 h 5042680"/>
              <a:gd name="connsiteX7" fmla="*/ 0 w 3664171"/>
              <a:gd name="connsiteY7" fmla="*/ 541964 h 5042680"/>
              <a:gd name="connsiteX8" fmla="*/ 304800 w 3664171"/>
              <a:gd name="connsiteY8" fmla="*/ 8564 h 5042680"/>
              <a:gd name="connsiteX9" fmla="*/ 381000 w 3664171"/>
              <a:gd name="connsiteY9" fmla="*/ 237164 h 5042680"/>
              <a:gd name="connsiteX10" fmla="*/ 1107058 w 3664171"/>
              <a:gd name="connsiteY10" fmla="*/ 145149 h 5042680"/>
              <a:gd name="connsiteX11" fmla="*/ 2514600 w 3664171"/>
              <a:gd name="connsiteY11" fmla="*/ 313364 h 5042680"/>
              <a:gd name="connsiteX12" fmla="*/ 3276600 w 3664171"/>
              <a:gd name="connsiteY12" fmla="*/ 716486 h 5042680"/>
              <a:gd name="connsiteX13" fmla="*/ 3657600 w 3664171"/>
              <a:gd name="connsiteY13" fmla="*/ 1989764 h 5042680"/>
              <a:gd name="connsiteX14" fmla="*/ 3316024 w 3664171"/>
              <a:gd name="connsiteY14" fmla="*/ 5042680 h 5042680"/>
              <a:gd name="connsiteX15" fmla="*/ 3060945 w 366417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62701"/>
              <a:gd name="connsiteY0" fmla="*/ 4885364 h 5042680"/>
              <a:gd name="connsiteX1" fmla="*/ 3352800 w 3662701"/>
              <a:gd name="connsiteY1" fmla="*/ 2827964 h 5042680"/>
              <a:gd name="connsiteX2" fmla="*/ 3145973 w 3662701"/>
              <a:gd name="connsiteY2" fmla="*/ 1109777 h 5042680"/>
              <a:gd name="connsiteX3" fmla="*/ 2444152 w 3662701"/>
              <a:gd name="connsiteY3" fmla="*/ 628228 h 5042680"/>
              <a:gd name="connsiteX4" fmla="*/ 1219200 w 3662701"/>
              <a:gd name="connsiteY4" fmla="*/ 401854 h 5042680"/>
              <a:gd name="connsiteX5" fmla="*/ 457200 w 3662701"/>
              <a:gd name="connsiteY5" fmla="*/ 541964 h 5042680"/>
              <a:gd name="connsiteX6" fmla="*/ 533400 w 3662701"/>
              <a:gd name="connsiteY6" fmla="*/ 846764 h 5042680"/>
              <a:gd name="connsiteX7" fmla="*/ 0 w 3662701"/>
              <a:gd name="connsiteY7" fmla="*/ 541964 h 5042680"/>
              <a:gd name="connsiteX8" fmla="*/ 304800 w 3662701"/>
              <a:gd name="connsiteY8" fmla="*/ 8564 h 5042680"/>
              <a:gd name="connsiteX9" fmla="*/ 381000 w 3662701"/>
              <a:gd name="connsiteY9" fmla="*/ 237164 h 5042680"/>
              <a:gd name="connsiteX10" fmla="*/ 1107058 w 3662701"/>
              <a:gd name="connsiteY10" fmla="*/ 145149 h 5042680"/>
              <a:gd name="connsiteX11" fmla="*/ 2514600 w 3662701"/>
              <a:gd name="connsiteY11" fmla="*/ 313364 h 5042680"/>
              <a:gd name="connsiteX12" fmla="*/ 3276600 w 3662701"/>
              <a:gd name="connsiteY12" fmla="*/ 716486 h 5042680"/>
              <a:gd name="connsiteX13" fmla="*/ 3656130 w 3662701"/>
              <a:gd name="connsiteY13" fmla="*/ 1896357 h 5042680"/>
              <a:gd name="connsiteX14" fmla="*/ 3316024 w 3662701"/>
              <a:gd name="connsiteY14" fmla="*/ 5042680 h 5042680"/>
              <a:gd name="connsiteX15" fmla="*/ 3060945 w 3662701"/>
              <a:gd name="connsiteY15" fmla="*/ 4885364 h 5042680"/>
              <a:gd name="connsiteX0" fmla="*/ 3060945 w 3656130"/>
              <a:gd name="connsiteY0" fmla="*/ 4885364 h 5042680"/>
              <a:gd name="connsiteX1" fmla="*/ 3352800 w 3656130"/>
              <a:gd name="connsiteY1" fmla="*/ 2827964 h 5042680"/>
              <a:gd name="connsiteX2" fmla="*/ 3145973 w 3656130"/>
              <a:gd name="connsiteY2" fmla="*/ 1109777 h 5042680"/>
              <a:gd name="connsiteX3" fmla="*/ 2444152 w 3656130"/>
              <a:gd name="connsiteY3" fmla="*/ 628228 h 5042680"/>
              <a:gd name="connsiteX4" fmla="*/ 1219200 w 3656130"/>
              <a:gd name="connsiteY4" fmla="*/ 401854 h 5042680"/>
              <a:gd name="connsiteX5" fmla="*/ 457200 w 3656130"/>
              <a:gd name="connsiteY5" fmla="*/ 541964 h 5042680"/>
              <a:gd name="connsiteX6" fmla="*/ 533400 w 3656130"/>
              <a:gd name="connsiteY6" fmla="*/ 846764 h 5042680"/>
              <a:gd name="connsiteX7" fmla="*/ 0 w 3656130"/>
              <a:gd name="connsiteY7" fmla="*/ 541964 h 5042680"/>
              <a:gd name="connsiteX8" fmla="*/ 304800 w 3656130"/>
              <a:gd name="connsiteY8" fmla="*/ 8564 h 5042680"/>
              <a:gd name="connsiteX9" fmla="*/ 381000 w 3656130"/>
              <a:gd name="connsiteY9" fmla="*/ 237164 h 5042680"/>
              <a:gd name="connsiteX10" fmla="*/ 1107058 w 3656130"/>
              <a:gd name="connsiteY10" fmla="*/ 145149 h 5042680"/>
              <a:gd name="connsiteX11" fmla="*/ 2514600 w 3656130"/>
              <a:gd name="connsiteY11" fmla="*/ 313364 h 5042680"/>
              <a:gd name="connsiteX12" fmla="*/ 3276600 w 3656130"/>
              <a:gd name="connsiteY12" fmla="*/ 716486 h 5042680"/>
              <a:gd name="connsiteX13" fmla="*/ 3656130 w 3656130"/>
              <a:gd name="connsiteY13" fmla="*/ 1896357 h 5042680"/>
              <a:gd name="connsiteX14" fmla="*/ 3316024 w 3656130"/>
              <a:gd name="connsiteY14" fmla="*/ 5042680 h 5042680"/>
              <a:gd name="connsiteX15" fmla="*/ 3060945 w 3656130"/>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145973 w 3691578"/>
              <a:gd name="connsiteY2" fmla="*/ 1109777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 name="connsiteX0" fmla="*/ 3060945 w 3691578"/>
              <a:gd name="connsiteY0" fmla="*/ 4885364 h 5042680"/>
              <a:gd name="connsiteX1" fmla="*/ 3352800 w 3691578"/>
              <a:gd name="connsiteY1" fmla="*/ 2827964 h 5042680"/>
              <a:gd name="connsiteX2" fmla="*/ 3231000 w 3691578"/>
              <a:gd name="connsiteY2" fmla="*/ 1267093 h 5042680"/>
              <a:gd name="connsiteX3" fmla="*/ 2444152 w 3691578"/>
              <a:gd name="connsiteY3" fmla="*/ 628228 h 5042680"/>
              <a:gd name="connsiteX4" fmla="*/ 1219200 w 3691578"/>
              <a:gd name="connsiteY4" fmla="*/ 401854 h 5042680"/>
              <a:gd name="connsiteX5" fmla="*/ 457200 w 3691578"/>
              <a:gd name="connsiteY5" fmla="*/ 541964 h 5042680"/>
              <a:gd name="connsiteX6" fmla="*/ 533400 w 3691578"/>
              <a:gd name="connsiteY6" fmla="*/ 846764 h 5042680"/>
              <a:gd name="connsiteX7" fmla="*/ 0 w 3691578"/>
              <a:gd name="connsiteY7" fmla="*/ 541964 h 5042680"/>
              <a:gd name="connsiteX8" fmla="*/ 304800 w 3691578"/>
              <a:gd name="connsiteY8" fmla="*/ 8564 h 5042680"/>
              <a:gd name="connsiteX9" fmla="*/ 381000 w 3691578"/>
              <a:gd name="connsiteY9" fmla="*/ 237164 h 5042680"/>
              <a:gd name="connsiteX10" fmla="*/ 1107058 w 3691578"/>
              <a:gd name="connsiteY10" fmla="*/ 145149 h 5042680"/>
              <a:gd name="connsiteX11" fmla="*/ 2514600 w 3691578"/>
              <a:gd name="connsiteY11" fmla="*/ 313364 h 5042680"/>
              <a:gd name="connsiteX12" fmla="*/ 3276600 w 3691578"/>
              <a:gd name="connsiteY12" fmla="*/ 716486 h 5042680"/>
              <a:gd name="connsiteX13" fmla="*/ 3656130 w 3691578"/>
              <a:gd name="connsiteY13" fmla="*/ 1896357 h 5042680"/>
              <a:gd name="connsiteX14" fmla="*/ 3316024 w 3691578"/>
              <a:gd name="connsiteY14" fmla="*/ 5042680 h 5042680"/>
              <a:gd name="connsiteX15" fmla="*/ 3060945 w 3691578"/>
              <a:gd name="connsiteY15" fmla="*/ 4885364 h 504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578" h="5042680">
                <a:moveTo>
                  <a:pt x="3060945" y="4885364"/>
                </a:moveTo>
                <a:cubicBezTo>
                  <a:pt x="3062143" y="4536713"/>
                  <a:pt x="3315419" y="3483092"/>
                  <a:pt x="3352800" y="2827964"/>
                </a:cubicBezTo>
                <a:cubicBezTo>
                  <a:pt x="3393057" y="2164209"/>
                  <a:pt x="3319970" y="1581958"/>
                  <a:pt x="3231000" y="1267093"/>
                </a:cubicBezTo>
                <a:cubicBezTo>
                  <a:pt x="3037755" y="830530"/>
                  <a:pt x="2779452" y="772434"/>
                  <a:pt x="2444152" y="628228"/>
                </a:cubicBezTo>
                <a:cubicBezTo>
                  <a:pt x="2108852" y="484022"/>
                  <a:pt x="1550359" y="416231"/>
                  <a:pt x="1219200" y="401854"/>
                </a:cubicBezTo>
                <a:cubicBezTo>
                  <a:pt x="888041" y="387477"/>
                  <a:pt x="598098" y="477266"/>
                  <a:pt x="457200" y="541964"/>
                </a:cubicBezTo>
                <a:lnTo>
                  <a:pt x="533400" y="846764"/>
                </a:lnTo>
                <a:lnTo>
                  <a:pt x="0" y="541964"/>
                </a:lnTo>
                <a:lnTo>
                  <a:pt x="304800" y="8564"/>
                </a:lnTo>
                <a:cubicBezTo>
                  <a:pt x="338826" y="0"/>
                  <a:pt x="328283" y="81410"/>
                  <a:pt x="381000" y="237164"/>
                </a:cubicBezTo>
                <a:cubicBezTo>
                  <a:pt x="573657" y="202659"/>
                  <a:pt x="768711" y="136901"/>
                  <a:pt x="1107058" y="145149"/>
                </a:cubicBezTo>
                <a:cubicBezTo>
                  <a:pt x="1492850" y="117778"/>
                  <a:pt x="2153010" y="218141"/>
                  <a:pt x="2514600" y="313364"/>
                </a:cubicBezTo>
                <a:cubicBezTo>
                  <a:pt x="2876190" y="408587"/>
                  <a:pt x="3045458" y="563066"/>
                  <a:pt x="3276600" y="716486"/>
                </a:cubicBezTo>
                <a:cubicBezTo>
                  <a:pt x="3610810" y="1076198"/>
                  <a:pt x="3606243" y="1429109"/>
                  <a:pt x="3656130" y="1896357"/>
                </a:cubicBezTo>
                <a:cubicBezTo>
                  <a:pt x="3691578" y="2816261"/>
                  <a:pt x="3396777" y="4578771"/>
                  <a:pt x="3316024" y="5042680"/>
                </a:cubicBezTo>
                <a:lnTo>
                  <a:pt x="3060945" y="488536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7427913" y="2916238"/>
            <a:ext cx="723900" cy="2811462"/>
          </a:xfrm>
          <a:custGeom>
            <a:avLst/>
            <a:gdLst>
              <a:gd name="connsiteX0" fmla="*/ 491706 w 724619"/>
              <a:gd name="connsiteY0" fmla="*/ 2812212 h 2812212"/>
              <a:gd name="connsiteX1" fmla="*/ 491706 w 724619"/>
              <a:gd name="connsiteY1" fmla="*/ 2812212 h 2812212"/>
              <a:gd name="connsiteX2" fmla="*/ 638355 w 724619"/>
              <a:gd name="connsiteY2" fmla="*/ 2743200 h 2812212"/>
              <a:gd name="connsiteX3" fmla="*/ 724619 w 724619"/>
              <a:gd name="connsiteY3" fmla="*/ 2734574 h 2812212"/>
              <a:gd name="connsiteX4" fmla="*/ 336431 w 724619"/>
              <a:gd name="connsiteY4" fmla="*/ 207034 h 2812212"/>
              <a:gd name="connsiteX5" fmla="*/ 517585 w 724619"/>
              <a:gd name="connsiteY5" fmla="*/ 181155 h 2812212"/>
              <a:gd name="connsiteX6" fmla="*/ 215661 w 724619"/>
              <a:gd name="connsiteY6" fmla="*/ 0 h 2812212"/>
              <a:gd name="connsiteX7" fmla="*/ 34506 w 724619"/>
              <a:gd name="connsiteY7" fmla="*/ 215661 h 2812212"/>
              <a:gd name="connsiteX8" fmla="*/ 0 w 724619"/>
              <a:gd name="connsiteY8" fmla="*/ 250166 h 2812212"/>
              <a:gd name="connsiteX9" fmla="*/ 155276 w 724619"/>
              <a:gd name="connsiteY9" fmla="*/ 241540 h 2812212"/>
              <a:gd name="connsiteX10" fmla="*/ 491706 w 724619"/>
              <a:gd name="connsiteY10" fmla="*/ 2812212 h 281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19" h="2812212">
                <a:moveTo>
                  <a:pt x="491706" y="2812212"/>
                </a:moveTo>
                <a:lnTo>
                  <a:pt x="491706" y="2812212"/>
                </a:lnTo>
                <a:lnTo>
                  <a:pt x="638355" y="2743200"/>
                </a:lnTo>
                <a:lnTo>
                  <a:pt x="724619" y="2734574"/>
                </a:lnTo>
                <a:lnTo>
                  <a:pt x="336431" y="207034"/>
                </a:lnTo>
                <a:lnTo>
                  <a:pt x="517585" y="181155"/>
                </a:lnTo>
                <a:lnTo>
                  <a:pt x="215661" y="0"/>
                </a:lnTo>
                <a:lnTo>
                  <a:pt x="34506" y="215661"/>
                </a:lnTo>
                <a:lnTo>
                  <a:pt x="0" y="250166"/>
                </a:lnTo>
                <a:lnTo>
                  <a:pt x="155276" y="241540"/>
                </a:lnTo>
                <a:lnTo>
                  <a:pt x="491706" y="28122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5715000" y="2416175"/>
            <a:ext cx="1354138" cy="742950"/>
          </a:xfrm>
          <a:custGeom>
            <a:avLst/>
            <a:gdLst>
              <a:gd name="connsiteX0" fmla="*/ 1289713 w 1351128"/>
              <a:gd name="connsiteY0" fmla="*/ 0 h 743803"/>
              <a:gd name="connsiteX1" fmla="*/ 191069 w 1351128"/>
              <a:gd name="connsiteY1" fmla="*/ 313898 h 743803"/>
              <a:gd name="connsiteX2" fmla="*/ 136478 w 1351128"/>
              <a:gd name="connsiteY2" fmla="*/ 122830 h 743803"/>
              <a:gd name="connsiteX3" fmla="*/ 0 w 1351128"/>
              <a:gd name="connsiteY3" fmla="*/ 539086 h 743803"/>
              <a:gd name="connsiteX4" fmla="*/ 307075 w 1351128"/>
              <a:gd name="connsiteY4" fmla="*/ 743803 h 743803"/>
              <a:gd name="connsiteX5" fmla="*/ 252484 w 1351128"/>
              <a:gd name="connsiteY5" fmla="*/ 525439 h 743803"/>
              <a:gd name="connsiteX6" fmla="*/ 1351128 w 1351128"/>
              <a:gd name="connsiteY6" fmla="*/ 238836 h 743803"/>
              <a:gd name="connsiteX7" fmla="*/ 1317009 w 1351128"/>
              <a:gd name="connsiteY7" fmla="*/ 150125 h 743803"/>
              <a:gd name="connsiteX8" fmla="*/ 1289713 w 1351128"/>
              <a:gd name="connsiteY8" fmla="*/ 0 h 743803"/>
              <a:gd name="connsiteX0" fmla="*/ 1293125 w 1354540"/>
              <a:gd name="connsiteY0" fmla="*/ 0 h 743803"/>
              <a:gd name="connsiteX1" fmla="*/ 194481 w 1354540"/>
              <a:gd name="connsiteY1" fmla="*/ 313898 h 743803"/>
              <a:gd name="connsiteX2" fmla="*/ 139890 w 1354540"/>
              <a:gd name="connsiteY2" fmla="*/ 122830 h 743803"/>
              <a:gd name="connsiteX3" fmla="*/ 0 w 1354540"/>
              <a:gd name="connsiteY3" fmla="*/ 479946 h 743803"/>
              <a:gd name="connsiteX4" fmla="*/ 310487 w 1354540"/>
              <a:gd name="connsiteY4" fmla="*/ 743803 h 743803"/>
              <a:gd name="connsiteX5" fmla="*/ 255896 w 1354540"/>
              <a:gd name="connsiteY5" fmla="*/ 525439 h 743803"/>
              <a:gd name="connsiteX6" fmla="*/ 1354540 w 1354540"/>
              <a:gd name="connsiteY6" fmla="*/ 238836 h 743803"/>
              <a:gd name="connsiteX7" fmla="*/ 1320421 w 1354540"/>
              <a:gd name="connsiteY7" fmla="*/ 150125 h 743803"/>
              <a:gd name="connsiteX8" fmla="*/ 1293125 w 1354540"/>
              <a:gd name="connsiteY8" fmla="*/ 0 h 74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540" h="743803">
                <a:moveTo>
                  <a:pt x="1293125" y="0"/>
                </a:moveTo>
                <a:lnTo>
                  <a:pt x="194481" y="313898"/>
                </a:lnTo>
                <a:lnTo>
                  <a:pt x="139890" y="122830"/>
                </a:lnTo>
                <a:lnTo>
                  <a:pt x="0" y="479946"/>
                </a:lnTo>
                <a:lnTo>
                  <a:pt x="310487" y="743803"/>
                </a:lnTo>
                <a:lnTo>
                  <a:pt x="255896" y="525439"/>
                </a:lnTo>
                <a:lnTo>
                  <a:pt x="1354540" y="238836"/>
                </a:lnTo>
                <a:lnTo>
                  <a:pt x="1320421" y="150125"/>
                </a:lnTo>
                <a:lnTo>
                  <a:pt x="12931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5575300" y="1624013"/>
            <a:ext cx="1528763" cy="709612"/>
          </a:xfrm>
          <a:custGeom>
            <a:avLst/>
            <a:gdLst>
              <a:gd name="connsiteX0" fmla="*/ 1528550 w 1528550"/>
              <a:gd name="connsiteY0" fmla="*/ 532262 h 709683"/>
              <a:gd name="connsiteX1" fmla="*/ 300251 w 1528550"/>
              <a:gd name="connsiteY1" fmla="*/ 150125 h 709683"/>
              <a:gd name="connsiteX2" fmla="*/ 361666 w 1528550"/>
              <a:gd name="connsiteY2" fmla="*/ 0 h 709683"/>
              <a:gd name="connsiteX3" fmla="*/ 0 w 1528550"/>
              <a:gd name="connsiteY3" fmla="*/ 75062 h 709683"/>
              <a:gd name="connsiteX4" fmla="*/ 156950 w 1528550"/>
              <a:gd name="connsiteY4" fmla="*/ 443552 h 709683"/>
              <a:gd name="connsiteX5" fmla="*/ 238836 w 1528550"/>
              <a:gd name="connsiteY5" fmla="*/ 293426 h 709683"/>
              <a:gd name="connsiteX6" fmla="*/ 1460311 w 1528550"/>
              <a:gd name="connsiteY6" fmla="*/ 709683 h 709683"/>
              <a:gd name="connsiteX7" fmla="*/ 1487606 w 1528550"/>
              <a:gd name="connsiteY7" fmla="*/ 607325 h 709683"/>
              <a:gd name="connsiteX8" fmla="*/ 1528550 w 1528550"/>
              <a:gd name="connsiteY8" fmla="*/ 532262 h 70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550" h="709683">
                <a:moveTo>
                  <a:pt x="1528550" y="532262"/>
                </a:moveTo>
                <a:lnTo>
                  <a:pt x="300251" y="150125"/>
                </a:lnTo>
                <a:lnTo>
                  <a:pt x="361666" y="0"/>
                </a:lnTo>
                <a:lnTo>
                  <a:pt x="0" y="75062"/>
                </a:lnTo>
                <a:lnTo>
                  <a:pt x="156950" y="443552"/>
                </a:lnTo>
                <a:lnTo>
                  <a:pt x="238836" y="293426"/>
                </a:lnTo>
                <a:lnTo>
                  <a:pt x="1460311" y="709683"/>
                </a:lnTo>
                <a:lnTo>
                  <a:pt x="1487606" y="607325"/>
                </a:lnTo>
                <a:lnTo>
                  <a:pt x="1528550" y="5322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a:xfrm>
            <a:off x="3438525" y="1600200"/>
            <a:ext cx="1514475" cy="471488"/>
          </a:xfrm>
          <a:custGeom>
            <a:avLst/>
            <a:gdLst>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26442"/>
              <a:gd name="connsiteY0" fmla="*/ 81887 h 470848"/>
              <a:gd name="connsiteX1" fmla="*/ 1003111 w 1726442"/>
              <a:gd name="connsiteY1" fmla="*/ 170597 h 470848"/>
              <a:gd name="connsiteX2" fmla="*/ 525439 w 1726442"/>
              <a:gd name="connsiteY2" fmla="*/ 156949 h 470848"/>
              <a:gd name="connsiteX3" fmla="*/ 293427 w 1726442"/>
              <a:gd name="connsiteY3" fmla="*/ 143301 h 470848"/>
              <a:gd name="connsiteX4" fmla="*/ 320723 w 1726442"/>
              <a:gd name="connsiteY4" fmla="*/ 0 h 470848"/>
              <a:gd name="connsiteX5" fmla="*/ 0 w 1726442"/>
              <a:gd name="connsiteY5" fmla="*/ 197892 h 470848"/>
              <a:gd name="connsiteX6" fmla="*/ 252484 w 1726442"/>
              <a:gd name="connsiteY6" fmla="*/ 470848 h 470848"/>
              <a:gd name="connsiteX7" fmla="*/ 272955 w 1726442"/>
              <a:gd name="connsiteY7" fmla="*/ 320722 h 470848"/>
              <a:gd name="connsiteX8" fmla="*/ 1105469 w 1726442"/>
              <a:gd name="connsiteY8" fmla="*/ 375313 h 470848"/>
              <a:gd name="connsiteX9" fmla="*/ 1419367 w 1726442"/>
              <a:gd name="connsiteY9" fmla="*/ 307075 h 470848"/>
              <a:gd name="connsiteX10" fmla="*/ 1685499 w 1726442"/>
              <a:gd name="connsiteY10" fmla="*/ 211540 h 470848"/>
              <a:gd name="connsiteX11" fmla="*/ 1726442 w 1726442"/>
              <a:gd name="connsiteY11" fmla="*/ 116006 h 470848"/>
              <a:gd name="connsiteX12" fmla="*/ 1589964 w 1726442"/>
              <a:gd name="connsiteY12" fmla="*/ 81887 h 470848"/>
              <a:gd name="connsiteX13" fmla="*/ 1473958 w 1726442"/>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89964 w 1742364"/>
              <a:gd name="connsiteY12" fmla="*/ 81887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19367 w 1742364"/>
              <a:gd name="connsiteY9" fmla="*/ 307075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519451 w 1742364"/>
              <a:gd name="connsiteY12" fmla="*/ 54591 h 470848"/>
              <a:gd name="connsiteX13" fmla="*/ 1473958 w 1742364"/>
              <a:gd name="connsiteY13" fmla="*/ 81887 h 470848"/>
              <a:gd name="connsiteX0" fmla="*/ 1473958 w 1742364"/>
              <a:gd name="connsiteY0" fmla="*/ 81887 h 470848"/>
              <a:gd name="connsiteX1" fmla="*/ 1003111 w 1742364"/>
              <a:gd name="connsiteY1" fmla="*/ 170597 h 470848"/>
              <a:gd name="connsiteX2" fmla="*/ 525439 w 1742364"/>
              <a:gd name="connsiteY2" fmla="*/ 156949 h 470848"/>
              <a:gd name="connsiteX3" fmla="*/ 293427 w 1742364"/>
              <a:gd name="connsiteY3" fmla="*/ 143301 h 470848"/>
              <a:gd name="connsiteX4" fmla="*/ 320723 w 1742364"/>
              <a:gd name="connsiteY4" fmla="*/ 0 h 470848"/>
              <a:gd name="connsiteX5" fmla="*/ 0 w 1742364"/>
              <a:gd name="connsiteY5" fmla="*/ 197892 h 470848"/>
              <a:gd name="connsiteX6" fmla="*/ 252484 w 1742364"/>
              <a:gd name="connsiteY6" fmla="*/ 470848 h 470848"/>
              <a:gd name="connsiteX7" fmla="*/ 272955 w 1742364"/>
              <a:gd name="connsiteY7" fmla="*/ 320722 h 470848"/>
              <a:gd name="connsiteX8" fmla="*/ 1105469 w 1742364"/>
              <a:gd name="connsiteY8" fmla="*/ 375313 h 470848"/>
              <a:gd name="connsiteX9" fmla="*/ 1443251 w 1742364"/>
              <a:gd name="connsiteY9" fmla="*/ 283191 h 470848"/>
              <a:gd name="connsiteX10" fmla="*/ 1685499 w 1742364"/>
              <a:gd name="connsiteY10" fmla="*/ 211540 h 470848"/>
              <a:gd name="connsiteX11" fmla="*/ 1726442 w 1742364"/>
              <a:gd name="connsiteY11" fmla="*/ 116006 h 470848"/>
              <a:gd name="connsiteX12" fmla="*/ 1473958 w 1742364"/>
              <a:gd name="connsiteY12" fmla="*/ 81887 h 470848"/>
              <a:gd name="connsiteX0" fmla="*/ 1473958 w 1690617"/>
              <a:gd name="connsiteY0" fmla="*/ 81887 h 470848"/>
              <a:gd name="connsiteX1" fmla="*/ 1003111 w 1690617"/>
              <a:gd name="connsiteY1" fmla="*/ 170597 h 470848"/>
              <a:gd name="connsiteX2" fmla="*/ 525439 w 1690617"/>
              <a:gd name="connsiteY2" fmla="*/ 156949 h 470848"/>
              <a:gd name="connsiteX3" fmla="*/ 293427 w 1690617"/>
              <a:gd name="connsiteY3" fmla="*/ 143301 h 470848"/>
              <a:gd name="connsiteX4" fmla="*/ 320723 w 1690617"/>
              <a:gd name="connsiteY4" fmla="*/ 0 h 470848"/>
              <a:gd name="connsiteX5" fmla="*/ 0 w 1690617"/>
              <a:gd name="connsiteY5" fmla="*/ 197892 h 470848"/>
              <a:gd name="connsiteX6" fmla="*/ 252484 w 1690617"/>
              <a:gd name="connsiteY6" fmla="*/ 470848 h 470848"/>
              <a:gd name="connsiteX7" fmla="*/ 272955 w 1690617"/>
              <a:gd name="connsiteY7" fmla="*/ 320722 h 470848"/>
              <a:gd name="connsiteX8" fmla="*/ 1105469 w 1690617"/>
              <a:gd name="connsiteY8" fmla="*/ 375313 h 470848"/>
              <a:gd name="connsiteX9" fmla="*/ 1443251 w 1690617"/>
              <a:gd name="connsiteY9" fmla="*/ 283191 h 470848"/>
              <a:gd name="connsiteX10" fmla="*/ 1685499 w 1690617"/>
              <a:gd name="connsiteY10" fmla="*/ 211540 h 470848"/>
              <a:gd name="connsiteX11" fmla="*/ 1473958 w 1690617"/>
              <a:gd name="connsiteY11" fmla="*/ 81887 h 470848"/>
              <a:gd name="connsiteX0" fmla="*/ 1473958 w 1547315"/>
              <a:gd name="connsiteY0" fmla="*/ 81887 h 470848"/>
              <a:gd name="connsiteX1" fmla="*/ 1003111 w 1547315"/>
              <a:gd name="connsiteY1" fmla="*/ 170597 h 470848"/>
              <a:gd name="connsiteX2" fmla="*/ 525439 w 1547315"/>
              <a:gd name="connsiteY2" fmla="*/ 156949 h 470848"/>
              <a:gd name="connsiteX3" fmla="*/ 293427 w 1547315"/>
              <a:gd name="connsiteY3" fmla="*/ 143301 h 470848"/>
              <a:gd name="connsiteX4" fmla="*/ 320723 w 1547315"/>
              <a:gd name="connsiteY4" fmla="*/ 0 h 470848"/>
              <a:gd name="connsiteX5" fmla="*/ 0 w 1547315"/>
              <a:gd name="connsiteY5" fmla="*/ 197892 h 470848"/>
              <a:gd name="connsiteX6" fmla="*/ 252484 w 1547315"/>
              <a:gd name="connsiteY6" fmla="*/ 470848 h 470848"/>
              <a:gd name="connsiteX7" fmla="*/ 272955 w 1547315"/>
              <a:gd name="connsiteY7" fmla="*/ 320722 h 470848"/>
              <a:gd name="connsiteX8" fmla="*/ 1105469 w 1547315"/>
              <a:gd name="connsiteY8" fmla="*/ 375313 h 470848"/>
              <a:gd name="connsiteX9" fmla="*/ 1443251 w 1547315"/>
              <a:gd name="connsiteY9" fmla="*/ 283191 h 470848"/>
              <a:gd name="connsiteX10" fmla="*/ 1473958 w 1547315"/>
              <a:gd name="connsiteY10" fmla="*/ 81887 h 470848"/>
              <a:gd name="connsiteX0" fmla="*/ 1285165 w 1504666"/>
              <a:gd name="connsiteY0" fmla="*/ 152400 h 470848"/>
              <a:gd name="connsiteX1" fmla="*/ 1003111 w 1504666"/>
              <a:gd name="connsiteY1" fmla="*/ 170597 h 470848"/>
              <a:gd name="connsiteX2" fmla="*/ 525439 w 1504666"/>
              <a:gd name="connsiteY2" fmla="*/ 156949 h 470848"/>
              <a:gd name="connsiteX3" fmla="*/ 293427 w 1504666"/>
              <a:gd name="connsiteY3" fmla="*/ 143301 h 470848"/>
              <a:gd name="connsiteX4" fmla="*/ 320723 w 1504666"/>
              <a:gd name="connsiteY4" fmla="*/ 0 h 470848"/>
              <a:gd name="connsiteX5" fmla="*/ 0 w 1504666"/>
              <a:gd name="connsiteY5" fmla="*/ 197892 h 470848"/>
              <a:gd name="connsiteX6" fmla="*/ 252484 w 1504666"/>
              <a:gd name="connsiteY6" fmla="*/ 470848 h 470848"/>
              <a:gd name="connsiteX7" fmla="*/ 272955 w 1504666"/>
              <a:gd name="connsiteY7" fmla="*/ 320722 h 470848"/>
              <a:gd name="connsiteX8" fmla="*/ 1105469 w 1504666"/>
              <a:gd name="connsiteY8" fmla="*/ 375313 h 470848"/>
              <a:gd name="connsiteX9" fmla="*/ 1443251 w 1504666"/>
              <a:gd name="connsiteY9" fmla="*/ 283191 h 470848"/>
              <a:gd name="connsiteX10" fmla="*/ 1285165 w 1504666"/>
              <a:gd name="connsiteY10" fmla="*/ 152400 h 470848"/>
              <a:gd name="connsiteX0" fmla="*/ 1285165 w 1575180"/>
              <a:gd name="connsiteY0" fmla="*/ 152400 h 470848"/>
              <a:gd name="connsiteX1" fmla="*/ 1003111 w 1575180"/>
              <a:gd name="connsiteY1" fmla="*/ 170597 h 470848"/>
              <a:gd name="connsiteX2" fmla="*/ 525439 w 1575180"/>
              <a:gd name="connsiteY2" fmla="*/ 156949 h 470848"/>
              <a:gd name="connsiteX3" fmla="*/ 293427 w 1575180"/>
              <a:gd name="connsiteY3" fmla="*/ 143301 h 470848"/>
              <a:gd name="connsiteX4" fmla="*/ 320723 w 1575180"/>
              <a:gd name="connsiteY4" fmla="*/ 0 h 470848"/>
              <a:gd name="connsiteX5" fmla="*/ 0 w 1575180"/>
              <a:gd name="connsiteY5" fmla="*/ 197892 h 470848"/>
              <a:gd name="connsiteX6" fmla="*/ 252484 w 1575180"/>
              <a:gd name="connsiteY6" fmla="*/ 470848 h 470848"/>
              <a:gd name="connsiteX7" fmla="*/ 272955 w 1575180"/>
              <a:gd name="connsiteY7" fmla="*/ 320722 h 470848"/>
              <a:gd name="connsiteX8" fmla="*/ 1105469 w 1575180"/>
              <a:gd name="connsiteY8" fmla="*/ 375313 h 470848"/>
              <a:gd name="connsiteX9" fmla="*/ 1513765 w 1575180"/>
              <a:gd name="connsiteY9" fmla="*/ 228600 h 470848"/>
              <a:gd name="connsiteX10" fmla="*/ 1285165 w 1575180"/>
              <a:gd name="connsiteY10" fmla="*/ 152400 h 470848"/>
              <a:gd name="connsiteX0" fmla="*/ 1285165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5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 name="connsiteX0" fmla="*/ 1285166 w 1513765"/>
              <a:gd name="connsiteY0" fmla="*/ 152400 h 470848"/>
              <a:gd name="connsiteX1" fmla="*/ 1003111 w 1513765"/>
              <a:gd name="connsiteY1" fmla="*/ 170597 h 470848"/>
              <a:gd name="connsiteX2" fmla="*/ 525439 w 1513765"/>
              <a:gd name="connsiteY2" fmla="*/ 156949 h 470848"/>
              <a:gd name="connsiteX3" fmla="*/ 293427 w 1513765"/>
              <a:gd name="connsiteY3" fmla="*/ 143301 h 470848"/>
              <a:gd name="connsiteX4" fmla="*/ 320723 w 1513765"/>
              <a:gd name="connsiteY4" fmla="*/ 0 h 470848"/>
              <a:gd name="connsiteX5" fmla="*/ 0 w 1513765"/>
              <a:gd name="connsiteY5" fmla="*/ 197892 h 470848"/>
              <a:gd name="connsiteX6" fmla="*/ 252484 w 1513765"/>
              <a:gd name="connsiteY6" fmla="*/ 470848 h 470848"/>
              <a:gd name="connsiteX7" fmla="*/ 272955 w 1513765"/>
              <a:gd name="connsiteY7" fmla="*/ 320722 h 470848"/>
              <a:gd name="connsiteX8" fmla="*/ 1105469 w 1513765"/>
              <a:gd name="connsiteY8" fmla="*/ 375313 h 470848"/>
              <a:gd name="connsiteX9" fmla="*/ 1513765 w 1513765"/>
              <a:gd name="connsiteY9" fmla="*/ 228600 h 470848"/>
              <a:gd name="connsiteX10" fmla="*/ 1285166 w 1513765"/>
              <a:gd name="connsiteY10" fmla="*/ 152400 h 4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3765" h="470848">
                <a:moveTo>
                  <a:pt x="1285166" y="152400"/>
                </a:moveTo>
                <a:cubicBezTo>
                  <a:pt x="1090875" y="150694"/>
                  <a:pt x="1129732" y="169839"/>
                  <a:pt x="1003111" y="170597"/>
                </a:cubicBezTo>
                <a:cubicBezTo>
                  <a:pt x="876490" y="171355"/>
                  <a:pt x="643719" y="161498"/>
                  <a:pt x="525439" y="156949"/>
                </a:cubicBezTo>
                <a:cubicBezTo>
                  <a:pt x="407159" y="152400"/>
                  <a:pt x="327546" y="169459"/>
                  <a:pt x="293427" y="143301"/>
                </a:cubicBezTo>
                <a:lnTo>
                  <a:pt x="320723" y="0"/>
                </a:lnTo>
                <a:lnTo>
                  <a:pt x="0" y="197892"/>
                </a:lnTo>
                <a:lnTo>
                  <a:pt x="252484" y="470848"/>
                </a:lnTo>
                <a:lnTo>
                  <a:pt x="272955" y="320722"/>
                </a:lnTo>
                <a:cubicBezTo>
                  <a:pt x="415119" y="304800"/>
                  <a:pt x="898667" y="390667"/>
                  <a:pt x="1105469" y="375313"/>
                </a:cubicBezTo>
                <a:cubicBezTo>
                  <a:pt x="1312271" y="359959"/>
                  <a:pt x="1394348" y="272955"/>
                  <a:pt x="1513765" y="228600"/>
                </a:cubicBezTo>
                <a:cubicBezTo>
                  <a:pt x="1411407" y="194481"/>
                  <a:pt x="1510165" y="224619"/>
                  <a:pt x="1285166" y="15240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a:xfrm>
            <a:off x="3963988" y="1855788"/>
            <a:ext cx="1187450" cy="963612"/>
          </a:xfrm>
          <a:custGeom>
            <a:avLst/>
            <a:gdLst>
              <a:gd name="connsiteX0" fmla="*/ 962167 w 1187355"/>
              <a:gd name="connsiteY0" fmla="*/ 0 h 852985"/>
              <a:gd name="connsiteX1" fmla="*/ 641444 w 1187355"/>
              <a:gd name="connsiteY1" fmla="*/ 286603 h 852985"/>
              <a:gd name="connsiteX2" fmla="*/ 197892 w 1187355"/>
              <a:gd name="connsiteY2" fmla="*/ 552734 h 852985"/>
              <a:gd name="connsiteX3" fmla="*/ 95534 w 1187355"/>
              <a:gd name="connsiteY3" fmla="*/ 402608 h 852985"/>
              <a:gd name="connsiteX4" fmla="*/ 0 w 1187355"/>
              <a:gd name="connsiteY4" fmla="*/ 757450 h 852985"/>
              <a:gd name="connsiteX5" fmla="*/ 307074 w 1187355"/>
              <a:gd name="connsiteY5" fmla="*/ 852985 h 852985"/>
              <a:gd name="connsiteX6" fmla="*/ 259307 w 1187355"/>
              <a:gd name="connsiteY6" fmla="*/ 750626 h 852985"/>
              <a:gd name="connsiteX7" fmla="*/ 655092 w 1187355"/>
              <a:gd name="connsiteY7" fmla="*/ 566382 h 852985"/>
              <a:gd name="connsiteX8" fmla="*/ 907576 w 1187355"/>
              <a:gd name="connsiteY8" fmla="*/ 334370 h 852985"/>
              <a:gd name="connsiteX9" fmla="*/ 1187355 w 1187355"/>
              <a:gd name="connsiteY9" fmla="*/ 27295 h 852985"/>
              <a:gd name="connsiteX10" fmla="*/ 1084997 w 1187355"/>
              <a:gd name="connsiteY10" fmla="*/ 27295 h 852985"/>
              <a:gd name="connsiteX11" fmla="*/ 962167 w 1187355"/>
              <a:gd name="connsiteY11" fmla="*/ 0 h 852985"/>
              <a:gd name="connsiteX0" fmla="*/ 962167 w 1187355"/>
              <a:gd name="connsiteY0" fmla="*/ 0 h 887104"/>
              <a:gd name="connsiteX1" fmla="*/ 641444 w 1187355"/>
              <a:gd name="connsiteY1" fmla="*/ 286603 h 887104"/>
              <a:gd name="connsiteX2" fmla="*/ 197892 w 1187355"/>
              <a:gd name="connsiteY2" fmla="*/ 552734 h 887104"/>
              <a:gd name="connsiteX3" fmla="*/ 95534 w 1187355"/>
              <a:gd name="connsiteY3" fmla="*/ 402608 h 887104"/>
              <a:gd name="connsiteX4" fmla="*/ 0 w 1187355"/>
              <a:gd name="connsiteY4" fmla="*/ 757450 h 887104"/>
              <a:gd name="connsiteX5" fmla="*/ 378725 w 1187355"/>
              <a:gd name="connsiteY5" fmla="*/ 887104 h 887104"/>
              <a:gd name="connsiteX6" fmla="*/ 259307 w 1187355"/>
              <a:gd name="connsiteY6" fmla="*/ 750626 h 887104"/>
              <a:gd name="connsiteX7" fmla="*/ 655092 w 1187355"/>
              <a:gd name="connsiteY7" fmla="*/ 566382 h 887104"/>
              <a:gd name="connsiteX8" fmla="*/ 907576 w 1187355"/>
              <a:gd name="connsiteY8" fmla="*/ 334370 h 887104"/>
              <a:gd name="connsiteX9" fmla="*/ 1187355 w 1187355"/>
              <a:gd name="connsiteY9" fmla="*/ 27295 h 887104"/>
              <a:gd name="connsiteX10" fmla="*/ 1084997 w 1187355"/>
              <a:gd name="connsiteY10" fmla="*/ 27295 h 887104"/>
              <a:gd name="connsiteX11" fmla="*/ 962167 w 1187355"/>
              <a:gd name="connsiteY11" fmla="*/ 0 h 887104"/>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59307 w 1187355"/>
              <a:gd name="connsiteY6" fmla="*/ 750626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2263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 name="connsiteX0" fmla="*/ 962167 w 1187355"/>
              <a:gd name="connsiteY0" fmla="*/ 0 h 963303"/>
              <a:gd name="connsiteX1" fmla="*/ 641444 w 1187355"/>
              <a:gd name="connsiteY1" fmla="*/ 286603 h 963303"/>
              <a:gd name="connsiteX2" fmla="*/ 197892 w 1187355"/>
              <a:gd name="connsiteY2" fmla="*/ 552734 h 963303"/>
              <a:gd name="connsiteX3" fmla="*/ 95534 w 1187355"/>
              <a:gd name="connsiteY3" fmla="*/ 402608 h 963303"/>
              <a:gd name="connsiteX4" fmla="*/ 0 w 1187355"/>
              <a:gd name="connsiteY4" fmla="*/ 757450 h 963303"/>
              <a:gd name="connsiteX5" fmla="*/ 378725 w 1187355"/>
              <a:gd name="connsiteY5" fmla="*/ 963303 h 963303"/>
              <a:gd name="connsiteX6" fmla="*/ 302525 w 1187355"/>
              <a:gd name="connsiteY6" fmla="*/ 810903 h 963303"/>
              <a:gd name="connsiteX7" fmla="*/ 655092 w 1187355"/>
              <a:gd name="connsiteY7" fmla="*/ 566382 h 963303"/>
              <a:gd name="connsiteX8" fmla="*/ 907576 w 1187355"/>
              <a:gd name="connsiteY8" fmla="*/ 334370 h 963303"/>
              <a:gd name="connsiteX9" fmla="*/ 1187355 w 1187355"/>
              <a:gd name="connsiteY9" fmla="*/ 27295 h 963303"/>
              <a:gd name="connsiteX10" fmla="*/ 1084997 w 1187355"/>
              <a:gd name="connsiteY10" fmla="*/ 27295 h 963303"/>
              <a:gd name="connsiteX11" fmla="*/ 962167 w 1187355"/>
              <a:gd name="connsiteY11" fmla="*/ 0 h 96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355" h="963303">
                <a:moveTo>
                  <a:pt x="962167" y="0"/>
                </a:moveTo>
                <a:lnTo>
                  <a:pt x="641444" y="286603"/>
                </a:lnTo>
                <a:lnTo>
                  <a:pt x="197892" y="552734"/>
                </a:lnTo>
                <a:lnTo>
                  <a:pt x="95534" y="402608"/>
                </a:lnTo>
                <a:lnTo>
                  <a:pt x="0" y="757450"/>
                </a:lnTo>
                <a:lnTo>
                  <a:pt x="378725" y="963303"/>
                </a:lnTo>
                <a:lnTo>
                  <a:pt x="302525" y="810903"/>
                </a:lnTo>
                <a:lnTo>
                  <a:pt x="655092" y="566382"/>
                </a:lnTo>
                <a:lnTo>
                  <a:pt x="907576" y="334370"/>
                </a:lnTo>
                <a:lnTo>
                  <a:pt x="1187355" y="27295"/>
                </a:lnTo>
                <a:lnTo>
                  <a:pt x="1084997" y="27295"/>
                </a:lnTo>
                <a:lnTo>
                  <a:pt x="962167"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3124200" y="3295650"/>
            <a:ext cx="1895475" cy="819150"/>
          </a:xfrm>
          <a:custGeom>
            <a:avLst/>
            <a:gdLst>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10236 h 924636"/>
              <a:gd name="connsiteX1" fmla="*/ 1037230 w 1894764"/>
              <a:gd name="connsiteY1" fmla="*/ 174009 h 924636"/>
              <a:gd name="connsiteX2" fmla="*/ 525439 w 1894764"/>
              <a:gd name="connsiteY2" fmla="*/ 330959 h 924636"/>
              <a:gd name="connsiteX3" fmla="*/ 225188 w 1894764"/>
              <a:gd name="connsiteY3" fmla="*/ 597090 h 924636"/>
              <a:gd name="connsiteX4" fmla="*/ 184245 w 1894764"/>
              <a:gd name="connsiteY4" fmla="*/ 638033 h 924636"/>
              <a:gd name="connsiteX5" fmla="*/ 6824 w 1894764"/>
              <a:gd name="connsiteY5" fmla="*/ 481084 h 924636"/>
              <a:gd name="connsiteX6" fmla="*/ 0 w 1894764"/>
              <a:gd name="connsiteY6" fmla="*/ 924636 h 924636"/>
              <a:gd name="connsiteX7" fmla="*/ 511791 w 1894764"/>
              <a:gd name="connsiteY7" fmla="*/ 863221 h 924636"/>
              <a:gd name="connsiteX8" fmla="*/ 395785 w 1894764"/>
              <a:gd name="connsiteY8" fmla="*/ 774511 h 924636"/>
              <a:gd name="connsiteX9" fmla="*/ 702860 w 1894764"/>
              <a:gd name="connsiteY9" fmla="*/ 508380 h 924636"/>
              <a:gd name="connsiteX10" fmla="*/ 1310185 w 1894764"/>
              <a:gd name="connsiteY10" fmla="*/ 385550 h 924636"/>
              <a:gd name="connsiteX11" fmla="*/ 1740090 w 1894764"/>
              <a:gd name="connsiteY11" fmla="*/ 249072 h 924636"/>
              <a:gd name="connsiteX12" fmla="*/ 1890215 w 1894764"/>
              <a:gd name="connsiteY12" fmla="*/ 167186 h 924636"/>
              <a:gd name="connsiteX13" fmla="*/ 1767385 w 1894764"/>
              <a:gd name="connsiteY13" fmla="*/ 112595 h 924636"/>
              <a:gd name="connsiteX14" fmla="*/ 1637731 w 1894764"/>
              <a:gd name="connsiteY14" fmla="*/ 10236 h 924636"/>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4764"/>
              <a:gd name="connsiteY0" fmla="*/ 0 h 914400"/>
              <a:gd name="connsiteX1" fmla="*/ 1037230 w 1894764"/>
              <a:gd name="connsiteY1" fmla="*/ 163773 h 914400"/>
              <a:gd name="connsiteX2" fmla="*/ 525439 w 1894764"/>
              <a:gd name="connsiteY2" fmla="*/ 320723 h 914400"/>
              <a:gd name="connsiteX3" fmla="*/ 225188 w 1894764"/>
              <a:gd name="connsiteY3" fmla="*/ 586854 h 914400"/>
              <a:gd name="connsiteX4" fmla="*/ 184245 w 1894764"/>
              <a:gd name="connsiteY4" fmla="*/ 627797 h 914400"/>
              <a:gd name="connsiteX5" fmla="*/ 6824 w 1894764"/>
              <a:gd name="connsiteY5" fmla="*/ 470848 h 914400"/>
              <a:gd name="connsiteX6" fmla="*/ 0 w 1894764"/>
              <a:gd name="connsiteY6" fmla="*/ 914400 h 914400"/>
              <a:gd name="connsiteX7" fmla="*/ 511791 w 1894764"/>
              <a:gd name="connsiteY7" fmla="*/ 852985 h 914400"/>
              <a:gd name="connsiteX8" fmla="*/ 395785 w 1894764"/>
              <a:gd name="connsiteY8" fmla="*/ 764275 h 914400"/>
              <a:gd name="connsiteX9" fmla="*/ 702860 w 1894764"/>
              <a:gd name="connsiteY9" fmla="*/ 498144 h 914400"/>
              <a:gd name="connsiteX10" fmla="*/ 1310185 w 1894764"/>
              <a:gd name="connsiteY10" fmla="*/ 375314 h 914400"/>
              <a:gd name="connsiteX11" fmla="*/ 1740090 w 1894764"/>
              <a:gd name="connsiteY11" fmla="*/ 238836 h 914400"/>
              <a:gd name="connsiteX12" fmla="*/ 1890215 w 1894764"/>
              <a:gd name="connsiteY12" fmla="*/ 156950 h 914400"/>
              <a:gd name="connsiteX13" fmla="*/ 1767385 w 1894764"/>
              <a:gd name="connsiteY13" fmla="*/ 102359 h 914400"/>
              <a:gd name="connsiteX14" fmla="*/ 1637731 w 1894764"/>
              <a:gd name="connsiteY14" fmla="*/ 0 h 914400"/>
              <a:gd name="connsiteX0" fmla="*/ 1637731 w 1890215"/>
              <a:gd name="connsiteY0" fmla="*/ 0 h 914400"/>
              <a:gd name="connsiteX1" fmla="*/ 1037230 w 1890215"/>
              <a:gd name="connsiteY1" fmla="*/ 163773 h 914400"/>
              <a:gd name="connsiteX2" fmla="*/ 525439 w 1890215"/>
              <a:gd name="connsiteY2" fmla="*/ 320723 h 914400"/>
              <a:gd name="connsiteX3" fmla="*/ 225188 w 1890215"/>
              <a:gd name="connsiteY3" fmla="*/ 586854 h 914400"/>
              <a:gd name="connsiteX4" fmla="*/ 184245 w 1890215"/>
              <a:gd name="connsiteY4" fmla="*/ 627797 h 914400"/>
              <a:gd name="connsiteX5" fmla="*/ 6824 w 1890215"/>
              <a:gd name="connsiteY5" fmla="*/ 470848 h 914400"/>
              <a:gd name="connsiteX6" fmla="*/ 0 w 1890215"/>
              <a:gd name="connsiteY6" fmla="*/ 914400 h 914400"/>
              <a:gd name="connsiteX7" fmla="*/ 511791 w 1890215"/>
              <a:gd name="connsiteY7" fmla="*/ 852985 h 914400"/>
              <a:gd name="connsiteX8" fmla="*/ 395785 w 1890215"/>
              <a:gd name="connsiteY8" fmla="*/ 764275 h 914400"/>
              <a:gd name="connsiteX9" fmla="*/ 702860 w 1890215"/>
              <a:gd name="connsiteY9" fmla="*/ 498144 h 914400"/>
              <a:gd name="connsiteX10" fmla="*/ 1310185 w 1890215"/>
              <a:gd name="connsiteY10" fmla="*/ 375314 h 914400"/>
              <a:gd name="connsiteX11" fmla="*/ 1740090 w 1890215"/>
              <a:gd name="connsiteY11" fmla="*/ 238836 h 914400"/>
              <a:gd name="connsiteX12" fmla="*/ 1890215 w 1890215"/>
              <a:gd name="connsiteY12" fmla="*/ 156950 h 914400"/>
              <a:gd name="connsiteX13" fmla="*/ 1767385 w 1890215"/>
              <a:gd name="connsiteY13" fmla="*/ 102359 h 914400"/>
              <a:gd name="connsiteX14" fmla="*/ 1637731 w 1890215"/>
              <a:gd name="connsiteY14" fmla="*/ 0 h 914400"/>
              <a:gd name="connsiteX0" fmla="*/ 1637731 w 1821214"/>
              <a:gd name="connsiteY0" fmla="*/ 0 h 914400"/>
              <a:gd name="connsiteX1" fmla="*/ 1037230 w 1821214"/>
              <a:gd name="connsiteY1" fmla="*/ 163773 h 914400"/>
              <a:gd name="connsiteX2" fmla="*/ 525439 w 1821214"/>
              <a:gd name="connsiteY2" fmla="*/ 320723 h 914400"/>
              <a:gd name="connsiteX3" fmla="*/ 225188 w 1821214"/>
              <a:gd name="connsiteY3" fmla="*/ 586854 h 914400"/>
              <a:gd name="connsiteX4" fmla="*/ 184245 w 1821214"/>
              <a:gd name="connsiteY4" fmla="*/ 627797 h 914400"/>
              <a:gd name="connsiteX5" fmla="*/ 6824 w 1821214"/>
              <a:gd name="connsiteY5" fmla="*/ 470848 h 914400"/>
              <a:gd name="connsiteX6" fmla="*/ 0 w 1821214"/>
              <a:gd name="connsiteY6" fmla="*/ 914400 h 914400"/>
              <a:gd name="connsiteX7" fmla="*/ 511791 w 1821214"/>
              <a:gd name="connsiteY7" fmla="*/ 852985 h 914400"/>
              <a:gd name="connsiteX8" fmla="*/ 395785 w 1821214"/>
              <a:gd name="connsiteY8" fmla="*/ 764275 h 914400"/>
              <a:gd name="connsiteX9" fmla="*/ 702860 w 1821214"/>
              <a:gd name="connsiteY9" fmla="*/ 498144 h 914400"/>
              <a:gd name="connsiteX10" fmla="*/ 1310185 w 1821214"/>
              <a:gd name="connsiteY10" fmla="*/ 375314 h 914400"/>
              <a:gd name="connsiteX11" fmla="*/ 1740090 w 1821214"/>
              <a:gd name="connsiteY11" fmla="*/ 238836 h 914400"/>
              <a:gd name="connsiteX12" fmla="*/ 1796929 w 1821214"/>
              <a:gd name="connsiteY12" fmla="*/ 148590 h 914400"/>
              <a:gd name="connsiteX13" fmla="*/ 1767385 w 1821214"/>
              <a:gd name="connsiteY13" fmla="*/ 102359 h 914400"/>
              <a:gd name="connsiteX14" fmla="*/ 1637731 w 1821214"/>
              <a:gd name="connsiteY14" fmla="*/ 0 h 914400"/>
              <a:gd name="connsiteX0" fmla="*/ 1637731 w 1843688"/>
              <a:gd name="connsiteY0" fmla="*/ 0 h 914400"/>
              <a:gd name="connsiteX1" fmla="*/ 1037230 w 1843688"/>
              <a:gd name="connsiteY1" fmla="*/ 163773 h 914400"/>
              <a:gd name="connsiteX2" fmla="*/ 525439 w 1843688"/>
              <a:gd name="connsiteY2" fmla="*/ 320723 h 914400"/>
              <a:gd name="connsiteX3" fmla="*/ 225188 w 1843688"/>
              <a:gd name="connsiteY3" fmla="*/ 586854 h 914400"/>
              <a:gd name="connsiteX4" fmla="*/ 184245 w 1843688"/>
              <a:gd name="connsiteY4" fmla="*/ 627797 h 914400"/>
              <a:gd name="connsiteX5" fmla="*/ 6824 w 1843688"/>
              <a:gd name="connsiteY5" fmla="*/ 470848 h 914400"/>
              <a:gd name="connsiteX6" fmla="*/ 0 w 1843688"/>
              <a:gd name="connsiteY6" fmla="*/ 914400 h 914400"/>
              <a:gd name="connsiteX7" fmla="*/ 511791 w 1843688"/>
              <a:gd name="connsiteY7" fmla="*/ 852985 h 914400"/>
              <a:gd name="connsiteX8" fmla="*/ 395785 w 1843688"/>
              <a:gd name="connsiteY8" fmla="*/ 764275 h 914400"/>
              <a:gd name="connsiteX9" fmla="*/ 702860 w 1843688"/>
              <a:gd name="connsiteY9" fmla="*/ 498144 h 914400"/>
              <a:gd name="connsiteX10" fmla="*/ 1310185 w 1843688"/>
              <a:gd name="connsiteY10" fmla="*/ 375314 h 914400"/>
              <a:gd name="connsiteX11" fmla="*/ 1740090 w 1843688"/>
              <a:gd name="connsiteY11" fmla="*/ 238836 h 914400"/>
              <a:gd name="connsiteX12" fmla="*/ 1796929 w 1843688"/>
              <a:gd name="connsiteY12" fmla="*/ 148590 h 914400"/>
              <a:gd name="connsiteX13" fmla="*/ 1767385 w 1843688"/>
              <a:gd name="connsiteY13" fmla="*/ 102359 h 914400"/>
              <a:gd name="connsiteX14" fmla="*/ 1637731 w 1843688"/>
              <a:gd name="connsiteY14" fmla="*/ 0 h 914400"/>
              <a:gd name="connsiteX0" fmla="*/ 1637731 w 1872840"/>
              <a:gd name="connsiteY0" fmla="*/ 0 h 914400"/>
              <a:gd name="connsiteX1" fmla="*/ 1037230 w 1872840"/>
              <a:gd name="connsiteY1" fmla="*/ 163773 h 914400"/>
              <a:gd name="connsiteX2" fmla="*/ 525439 w 1872840"/>
              <a:gd name="connsiteY2" fmla="*/ 320723 h 914400"/>
              <a:gd name="connsiteX3" fmla="*/ 225188 w 1872840"/>
              <a:gd name="connsiteY3" fmla="*/ 586854 h 914400"/>
              <a:gd name="connsiteX4" fmla="*/ 184245 w 1872840"/>
              <a:gd name="connsiteY4" fmla="*/ 627797 h 914400"/>
              <a:gd name="connsiteX5" fmla="*/ 6824 w 1872840"/>
              <a:gd name="connsiteY5" fmla="*/ 470848 h 914400"/>
              <a:gd name="connsiteX6" fmla="*/ 0 w 1872840"/>
              <a:gd name="connsiteY6" fmla="*/ 914400 h 914400"/>
              <a:gd name="connsiteX7" fmla="*/ 511791 w 1872840"/>
              <a:gd name="connsiteY7" fmla="*/ 852985 h 914400"/>
              <a:gd name="connsiteX8" fmla="*/ 395785 w 1872840"/>
              <a:gd name="connsiteY8" fmla="*/ 764275 h 914400"/>
              <a:gd name="connsiteX9" fmla="*/ 702860 w 1872840"/>
              <a:gd name="connsiteY9" fmla="*/ 498144 h 914400"/>
              <a:gd name="connsiteX10" fmla="*/ 1310185 w 1872840"/>
              <a:gd name="connsiteY10" fmla="*/ 375314 h 914400"/>
              <a:gd name="connsiteX11" fmla="*/ 1740090 w 1872840"/>
              <a:gd name="connsiteY11" fmla="*/ 238836 h 914400"/>
              <a:gd name="connsiteX12" fmla="*/ 1796929 w 1872840"/>
              <a:gd name="connsiteY12" fmla="*/ 148590 h 914400"/>
              <a:gd name="connsiteX13" fmla="*/ 1767385 w 1872840"/>
              <a:gd name="connsiteY13" fmla="*/ 102359 h 914400"/>
              <a:gd name="connsiteX14" fmla="*/ 1637731 w 1872840"/>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 name="connsiteX0" fmla="*/ 1637731 w 1943971"/>
              <a:gd name="connsiteY0" fmla="*/ 0 h 914400"/>
              <a:gd name="connsiteX1" fmla="*/ 1037230 w 1943971"/>
              <a:gd name="connsiteY1" fmla="*/ 163773 h 914400"/>
              <a:gd name="connsiteX2" fmla="*/ 525439 w 1943971"/>
              <a:gd name="connsiteY2" fmla="*/ 320723 h 914400"/>
              <a:gd name="connsiteX3" fmla="*/ 225188 w 1943971"/>
              <a:gd name="connsiteY3" fmla="*/ 586854 h 914400"/>
              <a:gd name="connsiteX4" fmla="*/ 184245 w 1943971"/>
              <a:gd name="connsiteY4" fmla="*/ 627797 h 914400"/>
              <a:gd name="connsiteX5" fmla="*/ 6824 w 1943971"/>
              <a:gd name="connsiteY5" fmla="*/ 470848 h 914400"/>
              <a:gd name="connsiteX6" fmla="*/ 0 w 1943971"/>
              <a:gd name="connsiteY6" fmla="*/ 914400 h 914400"/>
              <a:gd name="connsiteX7" fmla="*/ 511791 w 1943971"/>
              <a:gd name="connsiteY7" fmla="*/ 852985 h 914400"/>
              <a:gd name="connsiteX8" fmla="*/ 395785 w 1943971"/>
              <a:gd name="connsiteY8" fmla="*/ 764275 h 914400"/>
              <a:gd name="connsiteX9" fmla="*/ 702860 w 1943971"/>
              <a:gd name="connsiteY9" fmla="*/ 498144 h 914400"/>
              <a:gd name="connsiteX10" fmla="*/ 1310185 w 1943971"/>
              <a:gd name="connsiteY10" fmla="*/ 375314 h 914400"/>
              <a:gd name="connsiteX11" fmla="*/ 1740090 w 1943971"/>
              <a:gd name="connsiteY11" fmla="*/ 238836 h 914400"/>
              <a:gd name="connsiteX12" fmla="*/ 1796929 w 1943971"/>
              <a:gd name="connsiteY12" fmla="*/ 148590 h 914400"/>
              <a:gd name="connsiteX13" fmla="*/ 1767385 w 1943971"/>
              <a:gd name="connsiteY13" fmla="*/ 102359 h 914400"/>
              <a:gd name="connsiteX14" fmla="*/ 1637731 w 1943971"/>
              <a:gd name="connsiteY1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971" h="914400">
                <a:moveTo>
                  <a:pt x="1637731" y="0"/>
                </a:moveTo>
                <a:cubicBezTo>
                  <a:pt x="1516039" y="10236"/>
                  <a:pt x="1222612" y="110319"/>
                  <a:pt x="1037230" y="163773"/>
                </a:cubicBezTo>
                <a:cubicBezTo>
                  <a:pt x="851848" y="217227"/>
                  <a:pt x="660779" y="250210"/>
                  <a:pt x="525439" y="320723"/>
                </a:cubicBezTo>
                <a:cubicBezTo>
                  <a:pt x="390099" y="391236"/>
                  <a:pt x="282054" y="535675"/>
                  <a:pt x="225188" y="586854"/>
                </a:cubicBezTo>
                <a:lnTo>
                  <a:pt x="184245" y="627797"/>
                </a:lnTo>
                <a:lnTo>
                  <a:pt x="6824" y="470848"/>
                </a:lnTo>
                <a:lnTo>
                  <a:pt x="0" y="914400"/>
                </a:lnTo>
                <a:lnTo>
                  <a:pt x="511791" y="852985"/>
                </a:lnTo>
                <a:lnTo>
                  <a:pt x="395785" y="764275"/>
                </a:lnTo>
                <a:cubicBezTo>
                  <a:pt x="427630" y="705135"/>
                  <a:pt x="550460" y="562971"/>
                  <a:pt x="702860" y="498144"/>
                </a:cubicBezTo>
                <a:cubicBezTo>
                  <a:pt x="855260" y="433317"/>
                  <a:pt x="1137313" y="418532"/>
                  <a:pt x="1310185" y="375314"/>
                </a:cubicBezTo>
                <a:cubicBezTo>
                  <a:pt x="1483057" y="332096"/>
                  <a:pt x="1658966" y="276623"/>
                  <a:pt x="1740090" y="238836"/>
                </a:cubicBezTo>
                <a:cubicBezTo>
                  <a:pt x="1821214" y="201049"/>
                  <a:pt x="1943971" y="236106"/>
                  <a:pt x="1796929" y="148590"/>
                </a:cubicBezTo>
                <a:cubicBezTo>
                  <a:pt x="1718687" y="76315"/>
                  <a:pt x="1793918" y="127124"/>
                  <a:pt x="1767385" y="102359"/>
                </a:cubicBezTo>
                <a:cubicBezTo>
                  <a:pt x="1740852" y="77594"/>
                  <a:pt x="1790907" y="72314"/>
                  <a:pt x="1637731"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1981200" y="2590800"/>
            <a:ext cx="966788" cy="363538"/>
          </a:xfrm>
          <a:custGeom>
            <a:avLst/>
            <a:gdLst>
              <a:gd name="connsiteX0" fmla="*/ 975815 w 1030406"/>
              <a:gd name="connsiteY0" fmla="*/ 266132 h 457200"/>
              <a:gd name="connsiteX1" fmla="*/ 614150 w 1030406"/>
              <a:gd name="connsiteY1" fmla="*/ 252484 h 457200"/>
              <a:gd name="connsiteX2" fmla="*/ 354842 w 1030406"/>
              <a:gd name="connsiteY2" fmla="*/ 129654 h 457200"/>
              <a:gd name="connsiteX3" fmla="*/ 450377 w 1030406"/>
              <a:gd name="connsiteY3" fmla="*/ 0 h 457200"/>
              <a:gd name="connsiteX4" fmla="*/ 0 w 1030406"/>
              <a:gd name="connsiteY4" fmla="*/ 40944 h 457200"/>
              <a:gd name="connsiteX5" fmla="*/ 129654 w 1030406"/>
              <a:gd name="connsiteY5" fmla="*/ 457200 h 457200"/>
              <a:gd name="connsiteX6" fmla="*/ 259308 w 1030406"/>
              <a:gd name="connsiteY6" fmla="*/ 313899 h 457200"/>
              <a:gd name="connsiteX7" fmla="*/ 573206 w 1030406"/>
              <a:gd name="connsiteY7" fmla="*/ 450376 h 457200"/>
              <a:gd name="connsiteX8" fmla="*/ 1030406 w 1030406"/>
              <a:gd name="connsiteY8" fmla="*/ 457200 h 457200"/>
              <a:gd name="connsiteX9" fmla="*/ 989463 w 1030406"/>
              <a:gd name="connsiteY9" fmla="*/ 368490 h 457200"/>
              <a:gd name="connsiteX10" fmla="*/ 975815 w 1030406"/>
              <a:gd name="connsiteY10" fmla="*/ 26613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0406" h="457200">
                <a:moveTo>
                  <a:pt x="975815" y="266132"/>
                </a:moveTo>
                <a:lnTo>
                  <a:pt x="614150" y="252484"/>
                </a:lnTo>
                <a:lnTo>
                  <a:pt x="354842" y="129654"/>
                </a:lnTo>
                <a:lnTo>
                  <a:pt x="450377" y="0"/>
                </a:lnTo>
                <a:lnTo>
                  <a:pt x="0" y="40944"/>
                </a:lnTo>
                <a:lnTo>
                  <a:pt x="129654" y="457200"/>
                </a:lnTo>
                <a:lnTo>
                  <a:pt x="259308" y="313899"/>
                </a:lnTo>
                <a:lnTo>
                  <a:pt x="573206" y="450376"/>
                </a:lnTo>
                <a:lnTo>
                  <a:pt x="1030406" y="457200"/>
                </a:lnTo>
                <a:lnTo>
                  <a:pt x="989463" y="368490"/>
                </a:lnTo>
                <a:lnTo>
                  <a:pt x="975815" y="26613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2184400" y="1766888"/>
            <a:ext cx="442913" cy="396875"/>
          </a:xfrm>
          <a:custGeom>
            <a:avLst/>
            <a:gdLst>
              <a:gd name="connsiteX0" fmla="*/ 259307 w 443552"/>
              <a:gd name="connsiteY0" fmla="*/ 75063 h 395785"/>
              <a:gd name="connsiteX1" fmla="*/ 163773 w 443552"/>
              <a:gd name="connsiteY1" fmla="*/ 122830 h 395785"/>
              <a:gd name="connsiteX2" fmla="*/ 88710 w 443552"/>
              <a:gd name="connsiteY2" fmla="*/ 0 h 395785"/>
              <a:gd name="connsiteX3" fmla="*/ 0 w 443552"/>
              <a:gd name="connsiteY3" fmla="*/ 272955 h 395785"/>
              <a:gd name="connsiteX4" fmla="*/ 238836 w 443552"/>
              <a:gd name="connsiteY4" fmla="*/ 395785 h 395785"/>
              <a:gd name="connsiteX5" fmla="*/ 218364 w 443552"/>
              <a:gd name="connsiteY5" fmla="*/ 300251 h 395785"/>
              <a:gd name="connsiteX6" fmla="*/ 443552 w 443552"/>
              <a:gd name="connsiteY6" fmla="*/ 245660 h 395785"/>
              <a:gd name="connsiteX7" fmla="*/ 348018 w 443552"/>
              <a:gd name="connsiteY7" fmla="*/ 177421 h 395785"/>
              <a:gd name="connsiteX8" fmla="*/ 259307 w 443552"/>
              <a:gd name="connsiteY8" fmla="*/ 75063 h 39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2" h="395785">
                <a:moveTo>
                  <a:pt x="259307" y="75063"/>
                </a:moveTo>
                <a:lnTo>
                  <a:pt x="163773" y="122830"/>
                </a:lnTo>
                <a:lnTo>
                  <a:pt x="88710" y="0"/>
                </a:lnTo>
                <a:lnTo>
                  <a:pt x="0" y="272955"/>
                </a:lnTo>
                <a:lnTo>
                  <a:pt x="238836" y="395785"/>
                </a:lnTo>
                <a:lnTo>
                  <a:pt x="218364" y="300251"/>
                </a:lnTo>
                <a:lnTo>
                  <a:pt x="443552" y="245660"/>
                </a:lnTo>
                <a:lnTo>
                  <a:pt x="348018" y="177421"/>
                </a:lnTo>
                <a:lnTo>
                  <a:pt x="259307" y="750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a:off x="3084513" y="4545013"/>
            <a:ext cx="477837" cy="368300"/>
          </a:xfrm>
          <a:custGeom>
            <a:avLst/>
            <a:gdLst>
              <a:gd name="connsiteX0" fmla="*/ 388961 w 477672"/>
              <a:gd name="connsiteY0" fmla="*/ 368490 h 368490"/>
              <a:gd name="connsiteX1" fmla="*/ 286603 w 477672"/>
              <a:gd name="connsiteY1" fmla="*/ 163774 h 368490"/>
              <a:gd name="connsiteX2" fmla="*/ 477672 w 477672"/>
              <a:gd name="connsiteY2" fmla="*/ 61415 h 368490"/>
              <a:gd name="connsiteX3" fmla="*/ 88710 w 477672"/>
              <a:gd name="connsiteY3" fmla="*/ 0 h 368490"/>
              <a:gd name="connsiteX4" fmla="*/ 0 w 477672"/>
              <a:gd name="connsiteY4" fmla="*/ 266132 h 368490"/>
              <a:gd name="connsiteX5" fmla="*/ 163773 w 477672"/>
              <a:gd name="connsiteY5" fmla="*/ 218365 h 368490"/>
              <a:gd name="connsiteX6" fmla="*/ 170597 w 477672"/>
              <a:gd name="connsiteY6" fmla="*/ 354842 h 368490"/>
              <a:gd name="connsiteX7" fmla="*/ 300251 w 477672"/>
              <a:gd name="connsiteY7" fmla="*/ 361666 h 368490"/>
              <a:gd name="connsiteX8" fmla="*/ 388961 w 477672"/>
              <a:gd name="connsiteY8" fmla="*/ 368490 h 36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72" h="368490">
                <a:moveTo>
                  <a:pt x="388961" y="368490"/>
                </a:moveTo>
                <a:lnTo>
                  <a:pt x="286603" y="163774"/>
                </a:lnTo>
                <a:lnTo>
                  <a:pt x="477672" y="61415"/>
                </a:lnTo>
                <a:lnTo>
                  <a:pt x="88710" y="0"/>
                </a:lnTo>
                <a:lnTo>
                  <a:pt x="0" y="266132"/>
                </a:lnTo>
                <a:lnTo>
                  <a:pt x="163773" y="218365"/>
                </a:lnTo>
                <a:lnTo>
                  <a:pt x="170597" y="354842"/>
                </a:lnTo>
                <a:lnTo>
                  <a:pt x="300251" y="361666"/>
                </a:lnTo>
                <a:lnTo>
                  <a:pt x="388961" y="3684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37"/>
          <p:cNvSpPr/>
          <p:nvPr/>
        </p:nvSpPr>
        <p:spPr>
          <a:xfrm rot="446526">
            <a:off x="1703388" y="3622675"/>
            <a:ext cx="665162" cy="542925"/>
          </a:xfrm>
          <a:custGeom>
            <a:avLst/>
            <a:gdLst>
              <a:gd name="connsiteX0" fmla="*/ 641445 w 791571"/>
              <a:gd name="connsiteY0" fmla="*/ 696036 h 696036"/>
              <a:gd name="connsiteX1" fmla="*/ 320723 w 791571"/>
              <a:gd name="connsiteY1" fmla="*/ 498144 h 696036"/>
              <a:gd name="connsiteX2" fmla="*/ 95535 w 791571"/>
              <a:gd name="connsiteY2" fmla="*/ 320723 h 696036"/>
              <a:gd name="connsiteX3" fmla="*/ 13648 w 791571"/>
              <a:gd name="connsiteY3" fmla="*/ 450377 h 696036"/>
              <a:gd name="connsiteX4" fmla="*/ 0 w 791571"/>
              <a:gd name="connsiteY4" fmla="*/ 20472 h 696036"/>
              <a:gd name="connsiteX5" fmla="*/ 361666 w 791571"/>
              <a:gd name="connsiteY5" fmla="*/ 0 h 696036"/>
              <a:gd name="connsiteX6" fmla="*/ 252484 w 791571"/>
              <a:gd name="connsiteY6" fmla="*/ 129654 h 696036"/>
              <a:gd name="connsiteX7" fmla="*/ 504968 w 791571"/>
              <a:gd name="connsiteY7" fmla="*/ 293427 h 696036"/>
              <a:gd name="connsiteX8" fmla="*/ 791571 w 791571"/>
              <a:gd name="connsiteY8" fmla="*/ 423081 h 696036"/>
              <a:gd name="connsiteX9" fmla="*/ 716508 w 791571"/>
              <a:gd name="connsiteY9" fmla="*/ 518615 h 696036"/>
              <a:gd name="connsiteX10" fmla="*/ 661917 w 791571"/>
              <a:gd name="connsiteY10" fmla="*/ 593678 h 696036"/>
              <a:gd name="connsiteX11" fmla="*/ 641445 w 791571"/>
              <a:gd name="connsiteY11" fmla="*/ 696036 h 696036"/>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661917 w 791571"/>
              <a:gd name="connsiteY10" fmla="*/ 593678 h 749499"/>
              <a:gd name="connsiteX11" fmla="*/ 730722 w 791571"/>
              <a:gd name="connsiteY11" fmla="*/ 749499 h 749499"/>
              <a:gd name="connsiteX0" fmla="*/ 730722 w 791571"/>
              <a:gd name="connsiteY0" fmla="*/ 749499 h 749499"/>
              <a:gd name="connsiteX1" fmla="*/ 320723 w 791571"/>
              <a:gd name="connsiteY1" fmla="*/ 498144 h 749499"/>
              <a:gd name="connsiteX2" fmla="*/ 95535 w 791571"/>
              <a:gd name="connsiteY2" fmla="*/ 320723 h 749499"/>
              <a:gd name="connsiteX3" fmla="*/ 13648 w 791571"/>
              <a:gd name="connsiteY3" fmla="*/ 450377 h 749499"/>
              <a:gd name="connsiteX4" fmla="*/ 0 w 791571"/>
              <a:gd name="connsiteY4" fmla="*/ 20472 h 749499"/>
              <a:gd name="connsiteX5" fmla="*/ 361666 w 791571"/>
              <a:gd name="connsiteY5" fmla="*/ 0 h 749499"/>
              <a:gd name="connsiteX6" fmla="*/ 252484 w 791571"/>
              <a:gd name="connsiteY6" fmla="*/ 129654 h 749499"/>
              <a:gd name="connsiteX7" fmla="*/ 504968 w 791571"/>
              <a:gd name="connsiteY7" fmla="*/ 293427 h 749499"/>
              <a:gd name="connsiteX8" fmla="*/ 791571 w 791571"/>
              <a:gd name="connsiteY8" fmla="*/ 423081 h 749499"/>
              <a:gd name="connsiteX9" fmla="*/ 716508 w 791571"/>
              <a:gd name="connsiteY9" fmla="*/ 518615 h 749499"/>
              <a:gd name="connsiteX10" fmla="*/ 704157 w 791571"/>
              <a:gd name="connsiteY10" fmla="*/ 541239 h 749499"/>
              <a:gd name="connsiteX11" fmla="*/ 730722 w 791571"/>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8 h 749499"/>
              <a:gd name="connsiteX11" fmla="*/ 730722 w 805837"/>
              <a:gd name="connsiteY11" fmla="*/ 749499 h 749499"/>
              <a:gd name="connsiteX0" fmla="*/ 730722 w 805837"/>
              <a:gd name="connsiteY0" fmla="*/ 749499 h 749499"/>
              <a:gd name="connsiteX1" fmla="*/ 320723 w 805837"/>
              <a:gd name="connsiteY1" fmla="*/ 498144 h 749499"/>
              <a:gd name="connsiteX2" fmla="*/ 95535 w 805837"/>
              <a:gd name="connsiteY2" fmla="*/ 320723 h 749499"/>
              <a:gd name="connsiteX3" fmla="*/ 13648 w 805837"/>
              <a:gd name="connsiteY3" fmla="*/ 450377 h 749499"/>
              <a:gd name="connsiteX4" fmla="*/ 0 w 805837"/>
              <a:gd name="connsiteY4" fmla="*/ 20472 h 749499"/>
              <a:gd name="connsiteX5" fmla="*/ 361666 w 805837"/>
              <a:gd name="connsiteY5" fmla="*/ 0 h 749499"/>
              <a:gd name="connsiteX6" fmla="*/ 252484 w 805837"/>
              <a:gd name="connsiteY6" fmla="*/ 129654 h 749499"/>
              <a:gd name="connsiteX7" fmla="*/ 504968 w 805837"/>
              <a:gd name="connsiteY7" fmla="*/ 293427 h 749499"/>
              <a:gd name="connsiteX8" fmla="*/ 791571 w 805837"/>
              <a:gd name="connsiteY8" fmla="*/ 423081 h 749499"/>
              <a:gd name="connsiteX9" fmla="*/ 716508 w 805837"/>
              <a:gd name="connsiteY9" fmla="*/ 518615 h 749499"/>
              <a:gd name="connsiteX10" fmla="*/ 805837 w 805837"/>
              <a:gd name="connsiteY10" fmla="*/ 527637 h 749499"/>
              <a:gd name="connsiteX11" fmla="*/ 730722 w 805837"/>
              <a:gd name="connsiteY11" fmla="*/ 749499 h 749499"/>
              <a:gd name="connsiteX0" fmla="*/ 730722 w 894236"/>
              <a:gd name="connsiteY0" fmla="*/ 749499 h 749499"/>
              <a:gd name="connsiteX1" fmla="*/ 320723 w 894236"/>
              <a:gd name="connsiteY1" fmla="*/ 498144 h 749499"/>
              <a:gd name="connsiteX2" fmla="*/ 95535 w 894236"/>
              <a:gd name="connsiteY2" fmla="*/ 320723 h 749499"/>
              <a:gd name="connsiteX3" fmla="*/ 13648 w 894236"/>
              <a:gd name="connsiteY3" fmla="*/ 450377 h 749499"/>
              <a:gd name="connsiteX4" fmla="*/ 0 w 894236"/>
              <a:gd name="connsiteY4" fmla="*/ 20472 h 749499"/>
              <a:gd name="connsiteX5" fmla="*/ 361666 w 894236"/>
              <a:gd name="connsiteY5" fmla="*/ 0 h 749499"/>
              <a:gd name="connsiteX6" fmla="*/ 252484 w 894236"/>
              <a:gd name="connsiteY6" fmla="*/ 129654 h 749499"/>
              <a:gd name="connsiteX7" fmla="*/ 504968 w 894236"/>
              <a:gd name="connsiteY7" fmla="*/ 293427 h 749499"/>
              <a:gd name="connsiteX8" fmla="*/ 894235 w 894236"/>
              <a:gd name="connsiteY8" fmla="*/ 409906 h 749499"/>
              <a:gd name="connsiteX9" fmla="*/ 716508 w 894236"/>
              <a:gd name="connsiteY9" fmla="*/ 518615 h 749499"/>
              <a:gd name="connsiteX10" fmla="*/ 805837 w 894236"/>
              <a:gd name="connsiteY10" fmla="*/ 527637 h 749499"/>
              <a:gd name="connsiteX11" fmla="*/ 730722 w 894236"/>
              <a:gd name="connsiteY11" fmla="*/ 749499 h 749499"/>
              <a:gd name="connsiteX0" fmla="*/ 730722 w 894235"/>
              <a:gd name="connsiteY0" fmla="*/ 749499 h 749499"/>
              <a:gd name="connsiteX1" fmla="*/ 320723 w 894235"/>
              <a:gd name="connsiteY1" fmla="*/ 498144 h 749499"/>
              <a:gd name="connsiteX2" fmla="*/ 95535 w 894235"/>
              <a:gd name="connsiteY2" fmla="*/ 320723 h 749499"/>
              <a:gd name="connsiteX3" fmla="*/ 13648 w 894235"/>
              <a:gd name="connsiteY3" fmla="*/ 450377 h 749499"/>
              <a:gd name="connsiteX4" fmla="*/ 0 w 894235"/>
              <a:gd name="connsiteY4" fmla="*/ 20472 h 749499"/>
              <a:gd name="connsiteX5" fmla="*/ 361666 w 894235"/>
              <a:gd name="connsiteY5" fmla="*/ 0 h 749499"/>
              <a:gd name="connsiteX6" fmla="*/ 252484 w 894235"/>
              <a:gd name="connsiteY6" fmla="*/ 129654 h 749499"/>
              <a:gd name="connsiteX7" fmla="*/ 504968 w 894235"/>
              <a:gd name="connsiteY7" fmla="*/ 293427 h 749499"/>
              <a:gd name="connsiteX8" fmla="*/ 894235 w 894235"/>
              <a:gd name="connsiteY8" fmla="*/ 409906 h 749499"/>
              <a:gd name="connsiteX9" fmla="*/ 805837 w 894235"/>
              <a:gd name="connsiteY9" fmla="*/ 527637 h 749499"/>
              <a:gd name="connsiteX10" fmla="*/ 730722 w 894235"/>
              <a:gd name="connsiteY10" fmla="*/ 749499 h 74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235" h="749499">
                <a:moveTo>
                  <a:pt x="730722" y="749499"/>
                </a:moveTo>
                <a:lnTo>
                  <a:pt x="320723" y="498144"/>
                </a:lnTo>
                <a:lnTo>
                  <a:pt x="95535" y="320723"/>
                </a:lnTo>
                <a:lnTo>
                  <a:pt x="13648" y="450377"/>
                </a:lnTo>
                <a:lnTo>
                  <a:pt x="0" y="20472"/>
                </a:lnTo>
                <a:lnTo>
                  <a:pt x="361666" y="0"/>
                </a:lnTo>
                <a:lnTo>
                  <a:pt x="252484" y="129654"/>
                </a:lnTo>
                <a:lnTo>
                  <a:pt x="504968" y="293427"/>
                </a:lnTo>
                <a:lnTo>
                  <a:pt x="894235" y="409906"/>
                </a:lnTo>
                <a:lnTo>
                  <a:pt x="805837" y="527637"/>
                </a:lnTo>
                <a:lnTo>
                  <a:pt x="730722" y="74949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Freeform 31"/>
          <p:cNvSpPr/>
          <p:nvPr/>
        </p:nvSpPr>
        <p:spPr>
          <a:xfrm>
            <a:off x="703263" y="1036638"/>
            <a:ext cx="682625" cy="962025"/>
          </a:xfrm>
          <a:custGeom>
            <a:avLst/>
            <a:gdLst>
              <a:gd name="connsiteX0" fmla="*/ 484495 w 682388"/>
              <a:gd name="connsiteY0" fmla="*/ 962167 h 962167"/>
              <a:gd name="connsiteX1" fmla="*/ 170597 w 682388"/>
              <a:gd name="connsiteY1" fmla="*/ 266131 h 962167"/>
              <a:gd name="connsiteX2" fmla="*/ 0 w 682388"/>
              <a:gd name="connsiteY2" fmla="*/ 341194 h 962167"/>
              <a:gd name="connsiteX3" fmla="*/ 129653 w 682388"/>
              <a:gd name="connsiteY3" fmla="*/ 0 h 962167"/>
              <a:gd name="connsiteX4" fmla="*/ 450376 w 682388"/>
              <a:gd name="connsiteY4" fmla="*/ 75063 h 962167"/>
              <a:gd name="connsiteX5" fmla="*/ 341194 w 682388"/>
              <a:gd name="connsiteY5" fmla="*/ 150125 h 962167"/>
              <a:gd name="connsiteX6" fmla="*/ 682388 w 682388"/>
              <a:gd name="connsiteY6" fmla="*/ 791570 h 962167"/>
              <a:gd name="connsiteX7" fmla="*/ 600501 w 682388"/>
              <a:gd name="connsiteY7" fmla="*/ 839337 h 962167"/>
              <a:gd name="connsiteX8" fmla="*/ 484495 w 682388"/>
              <a:gd name="connsiteY8" fmla="*/ 962167 h 96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388" h="962167">
                <a:moveTo>
                  <a:pt x="484495" y="962167"/>
                </a:moveTo>
                <a:lnTo>
                  <a:pt x="170597" y="266131"/>
                </a:lnTo>
                <a:lnTo>
                  <a:pt x="0" y="341194"/>
                </a:lnTo>
                <a:lnTo>
                  <a:pt x="129653" y="0"/>
                </a:lnTo>
                <a:lnTo>
                  <a:pt x="450376" y="75063"/>
                </a:lnTo>
                <a:lnTo>
                  <a:pt x="341194" y="150125"/>
                </a:lnTo>
                <a:lnTo>
                  <a:pt x="682388" y="791570"/>
                </a:lnTo>
                <a:lnTo>
                  <a:pt x="600501" y="839337"/>
                </a:lnTo>
                <a:lnTo>
                  <a:pt x="484495" y="96216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a:off x="388938" y="1092200"/>
            <a:ext cx="744537" cy="1903413"/>
          </a:xfrm>
          <a:custGeom>
            <a:avLst/>
            <a:gdLst>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 name="connsiteX0" fmla="*/ 559558 w 743803"/>
              <a:gd name="connsiteY0" fmla="*/ 1903863 h 1903863"/>
              <a:gd name="connsiteX1" fmla="*/ 409433 w 743803"/>
              <a:gd name="connsiteY1" fmla="*/ 1596788 h 1903863"/>
              <a:gd name="connsiteX2" fmla="*/ 170597 w 743803"/>
              <a:gd name="connsiteY2" fmla="*/ 593678 h 1903863"/>
              <a:gd name="connsiteX3" fmla="*/ 122830 w 743803"/>
              <a:gd name="connsiteY3" fmla="*/ 361666 h 1903863"/>
              <a:gd name="connsiteX4" fmla="*/ 0 w 743803"/>
              <a:gd name="connsiteY4" fmla="*/ 368489 h 1903863"/>
              <a:gd name="connsiteX5" fmla="*/ 170597 w 743803"/>
              <a:gd name="connsiteY5" fmla="*/ 0 h 1903863"/>
              <a:gd name="connsiteX6" fmla="*/ 416257 w 743803"/>
              <a:gd name="connsiteY6" fmla="*/ 293427 h 1903863"/>
              <a:gd name="connsiteX7" fmla="*/ 300251 w 743803"/>
              <a:gd name="connsiteY7" fmla="*/ 327546 h 1903863"/>
              <a:gd name="connsiteX8" fmla="*/ 484496 w 743803"/>
              <a:gd name="connsiteY8" fmla="*/ 1050878 h 1903863"/>
              <a:gd name="connsiteX9" fmla="*/ 743803 w 743803"/>
              <a:gd name="connsiteY9" fmla="*/ 1828800 h 1903863"/>
              <a:gd name="connsiteX10" fmla="*/ 675564 w 743803"/>
              <a:gd name="connsiteY10" fmla="*/ 1856095 h 1903863"/>
              <a:gd name="connsiteX11" fmla="*/ 559558 w 743803"/>
              <a:gd name="connsiteY11" fmla="*/ 1903863 h 19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03" h="1903863">
                <a:moveTo>
                  <a:pt x="559558" y="1903863"/>
                </a:moveTo>
                <a:cubicBezTo>
                  <a:pt x="515203" y="1860645"/>
                  <a:pt x="474260" y="1815152"/>
                  <a:pt x="409433" y="1596788"/>
                </a:cubicBezTo>
                <a:cubicBezTo>
                  <a:pt x="344606" y="1378424"/>
                  <a:pt x="218364" y="799532"/>
                  <a:pt x="170597" y="593678"/>
                </a:cubicBezTo>
                <a:lnTo>
                  <a:pt x="122830" y="361666"/>
                </a:lnTo>
                <a:lnTo>
                  <a:pt x="0" y="368489"/>
                </a:lnTo>
                <a:lnTo>
                  <a:pt x="170597" y="0"/>
                </a:lnTo>
                <a:lnTo>
                  <a:pt x="416257" y="293427"/>
                </a:lnTo>
                <a:lnTo>
                  <a:pt x="300251" y="327546"/>
                </a:lnTo>
                <a:lnTo>
                  <a:pt x="484496" y="1050878"/>
                </a:lnTo>
                <a:lnTo>
                  <a:pt x="743803" y="1828800"/>
                </a:lnTo>
                <a:lnTo>
                  <a:pt x="675564" y="1856095"/>
                </a:lnTo>
                <a:lnTo>
                  <a:pt x="559558" y="190386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a:xfrm>
            <a:off x="74613" y="947738"/>
            <a:ext cx="2716212" cy="4583112"/>
          </a:xfrm>
          <a:custGeom>
            <a:avLst/>
            <a:gdLst>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818865 w 2715904"/>
              <a:gd name="connsiteY13" fmla="*/ 3548418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23833 w 2715904"/>
              <a:gd name="connsiteY14" fmla="*/ 3985147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37881"/>
              <a:gd name="connsiteX1" fmla="*/ 1439838 w 2715904"/>
              <a:gd name="connsiteY1" fmla="*/ 3691720 h 4537881"/>
              <a:gd name="connsiteX2" fmla="*/ 689212 w 2715904"/>
              <a:gd name="connsiteY2" fmla="*/ 2968388 h 4537881"/>
              <a:gd name="connsiteX3" fmla="*/ 416256 w 2715904"/>
              <a:gd name="connsiteY3" fmla="*/ 1760562 h 4537881"/>
              <a:gd name="connsiteX4" fmla="*/ 327546 w 2715904"/>
              <a:gd name="connsiteY4" fmla="*/ 682388 h 4537881"/>
              <a:gd name="connsiteX5" fmla="*/ 320722 w 2715904"/>
              <a:gd name="connsiteY5" fmla="*/ 313899 h 4537881"/>
              <a:gd name="connsiteX6" fmla="*/ 484495 w 2715904"/>
              <a:gd name="connsiteY6" fmla="*/ 320723 h 4537881"/>
              <a:gd name="connsiteX7" fmla="*/ 245659 w 2715904"/>
              <a:gd name="connsiteY7" fmla="*/ 0 h 4537881"/>
              <a:gd name="connsiteX8" fmla="*/ 0 w 2715904"/>
              <a:gd name="connsiteY8" fmla="*/ 307075 h 4537881"/>
              <a:gd name="connsiteX9" fmla="*/ 163773 w 2715904"/>
              <a:gd name="connsiteY9" fmla="*/ 341194 h 4537881"/>
              <a:gd name="connsiteX10" fmla="*/ 177421 w 2715904"/>
              <a:gd name="connsiteY10" fmla="*/ 1317009 h 4537881"/>
              <a:gd name="connsiteX11" fmla="*/ 211540 w 2715904"/>
              <a:gd name="connsiteY11" fmla="*/ 2204114 h 4537881"/>
              <a:gd name="connsiteX12" fmla="*/ 368489 w 2715904"/>
              <a:gd name="connsiteY12" fmla="*/ 3063923 h 4537881"/>
              <a:gd name="connsiteX13" fmla="*/ 763137 w 2715904"/>
              <a:gd name="connsiteY13" fmla="*/ 3547281 h 4537881"/>
              <a:gd name="connsiteX14" fmla="*/ 1372737 w 2715904"/>
              <a:gd name="connsiteY14" fmla="*/ 3928281 h 4537881"/>
              <a:gd name="connsiteX15" fmla="*/ 1999397 w 2715904"/>
              <a:gd name="connsiteY15" fmla="*/ 4264926 h 4537881"/>
              <a:gd name="connsiteX16" fmla="*/ 2593074 w 2715904"/>
              <a:gd name="connsiteY16" fmla="*/ 4537881 h 4537881"/>
              <a:gd name="connsiteX17" fmla="*/ 2715904 w 2715904"/>
              <a:gd name="connsiteY17" fmla="*/ 4531057 h 4537881"/>
              <a:gd name="connsiteX18" fmla="*/ 2695433 w 2715904"/>
              <a:gd name="connsiteY18" fmla="*/ 4374108 h 4537881"/>
              <a:gd name="connsiteX19" fmla="*/ 2715904 w 2715904"/>
              <a:gd name="connsiteY19" fmla="*/ 4292221 h 4537881"/>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63773 w 2715904"/>
              <a:gd name="connsiteY9" fmla="*/ 341194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20722 w 2715904"/>
              <a:gd name="connsiteY5" fmla="*/ 313899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3468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 name="connsiteX0" fmla="*/ 2715904 w 2715904"/>
              <a:gd name="connsiteY0" fmla="*/ 4292221 h 4582236"/>
              <a:gd name="connsiteX1" fmla="*/ 1439838 w 2715904"/>
              <a:gd name="connsiteY1" fmla="*/ 3691720 h 4582236"/>
              <a:gd name="connsiteX2" fmla="*/ 689212 w 2715904"/>
              <a:gd name="connsiteY2" fmla="*/ 2968388 h 4582236"/>
              <a:gd name="connsiteX3" fmla="*/ 416256 w 2715904"/>
              <a:gd name="connsiteY3" fmla="*/ 1760562 h 4582236"/>
              <a:gd name="connsiteX4" fmla="*/ 327546 w 2715904"/>
              <a:gd name="connsiteY4" fmla="*/ 682388 h 4582236"/>
              <a:gd name="connsiteX5" fmla="*/ 305937 w 2715904"/>
              <a:gd name="connsiteY5" fmla="*/ 270680 h 4582236"/>
              <a:gd name="connsiteX6" fmla="*/ 484495 w 2715904"/>
              <a:gd name="connsiteY6" fmla="*/ 320723 h 4582236"/>
              <a:gd name="connsiteX7" fmla="*/ 245659 w 2715904"/>
              <a:gd name="connsiteY7" fmla="*/ 0 h 4582236"/>
              <a:gd name="connsiteX8" fmla="*/ 0 w 2715904"/>
              <a:gd name="connsiteY8" fmla="*/ 307075 h 4582236"/>
              <a:gd name="connsiteX9" fmla="*/ 153537 w 2715904"/>
              <a:gd name="connsiteY9" fmla="*/ 270680 h 4582236"/>
              <a:gd name="connsiteX10" fmla="*/ 177421 w 2715904"/>
              <a:gd name="connsiteY10" fmla="*/ 1317009 h 4582236"/>
              <a:gd name="connsiteX11" fmla="*/ 211540 w 2715904"/>
              <a:gd name="connsiteY11" fmla="*/ 2204114 h 4582236"/>
              <a:gd name="connsiteX12" fmla="*/ 368489 w 2715904"/>
              <a:gd name="connsiteY12" fmla="*/ 3063923 h 4582236"/>
              <a:gd name="connsiteX13" fmla="*/ 763137 w 2715904"/>
              <a:gd name="connsiteY13" fmla="*/ 3547281 h 4582236"/>
              <a:gd name="connsiteX14" fmla="*/ 1372737 w 2715904"/>
              <a:gd name="connsiteY14" fmla="*/ 3928281 h 4582236"/>
              <a:gd name="connsiteX15" fmla="*/ 1999397 w 2715904"/>
              <a:gd name="connsiteY15" fmla="*/ 4264926 h 4582236"/>
              <a:gd name="connsiteX16" fmla="*/ 2593074 w 2715904"/>
              <a:gd name="connsiteY16" fmla="*/ 4537881 h 4582236"/>
              <a:gd name="connsiteX17" fmla="*/ 2715904 w 2715904"/>
              <a:gd name="connsiteY17" fmla="*/ 4531057 h 4582236"/>
              <a:gd name="connsiteX18" fmla="*/ 2695433 w 2715904"/>
              <a:gd name="connsiteY18" fmla="*/ 4374108 h 4582236"/>
              <a:gd name="connsiteX19" fmla="*/ 2715904 w 2715904"/>
              <a:gd name="connsiteY19" fmla="*/ 4292221 h 45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5904" h="4582236">
                <a:moveTo>
                  <a:pt x="2715904" y="4292221"/>
                </a:moveTo>
                <a:lnTo>
                  <a:pt x="1439838" y="3691720"/>
                </a:lnTo>
                <a:cubicBezTo>
                  <a:pt x="1102056" y="3471081"/>
                  <a:pt x="859809" y="3290248"/>
                  <a:pt x="689212" y="2968388"/>
                </a:cubicBezTo>
                <a:cubicBezTo>
                  <a:pt x="518615" y="2646528"/>
                  <a:pt x="476534" y="2141562"/>
                  <a:pt x="416256" y="1760562"/>
                </a:cubicBezTo>
                <a:cubicBezTo>
                  <a:pt x="355978" y="1379562"/>
                  <a:pt x="343468" y="923498"/>
                  <a:pt x="327546" y="682388"/>
                </a:cubicBezTo>
                <a:lnTo>
                  <a:pt x="305937" y="270680"/>
                </a:lnTo>
                <a:lnTo>
                  <a:pt x="484495" y="320723"/>
                </a:lnTo>
                <a:lnTo>
                  <a:pt x="245659" y="0"/>
                </a:lnTo>
                <a:lnTo>
                  <a:pt x="0" y="307075"/>
                </a:lnTo>
                <a:lnTo>
                  <a:pt x="153537" y="270680"/>
                </a:lnTo>
                <a:cubicBezTo>
                  <a:pt x="183107" y="439002"/>
                  <a:pt x="167754" y="994770"/>
                  <a:pt x="177421" y="1317009"/>
                </a:cubicBezTo>
                <a:cubicBezTo>
                  <a:pt x="187088" y="1639248"/>
                  <a:pt x="179695" y="1912962"/>
                  <a:pt x="211540" y="2204114"/>
                </a:cubicBezTo>
                <a:cubicBezTo>
                  <a:pt x="243385" y="2495266"/>
                  <a:pt x="276556" y="2840062"/>
                  <a:pt x="368489" y="3063923"/>
                </a:cubicBezTo>
                <a:cubicBezTo>
                  <a:pt x="460422" y="3287784"/>
                  <a:pt x="595762" y="3403221"/>
                  <a:pt x="763137" y="3547281"/>
                </a:cubicBezTo>
                <a:cubicBezTo>
                  <a:pt x="930512" y="3691341"/>
                  <a:pt x="1166694" y="3808674"/>
                  <a:pt x="1372737" y="3928281"/>
                </a:cubicBezTo>
                <a:cubicBezTo>
                  <a:pt x="1578780" y="4047888"/>
                  <a:pt x="1787857" y="4172804"/>
                  <a:pt x="1999397" y="4264926"/>
                </a:cubicBezTo>
                <a:cubicBezTo>
                  <a:pt x="2210937" y="4357048"/>
                  <a:pt x="2473656" y="4493526"/>
                  <a:pt x="2593074" y="4537881"/>
                </a:cubicBezTo>
                <a:cubicBezTo>
                  <a:pt x="2712492" y="4582236"/>
                  <a:pt x="2698844" y="4558352"/>
                  <a:pt x="2715904" y="4531057"/>
                </a:cubicBezTo>
                <a:lnTo>
                  <a:pt x="2695433" y="4374108"/>
                </a:lnTo>
                <a:lnTo>
                  <a:pt x="2715904" y="42922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88" name="Content Placeholder 2"/>
          <p:cNvSpPr>
            <a:spLocks noGrp="1"/>
          </p:cNvSpPr>
          <p:nvPr>
            <p:ph sz="quarter" idx="1"/>
          </p:nvPr>
        </p:nvSpPr>
        <p:spPr>
          <a:xfrm>
            <a:off x="5334000" y="6096000"/>
            <a:ext cx="598241" cy="338554"/>
          </a:xfrm>
          <a:solidFill>
            <a:srgbClr val="FF0000"/>
          </a:solidFill>
        </p:spPr>
        <p:txBody>
          <a:bodyPr wrap="none">
            <a:spAutoFit/>
          </a:bodyPr>
          <a:lstStyle/>
          <a:p>
            <a:pPr>
              <a:buFont typeface="Wingdings 3" pitchFamily="18" charset="2"/>
              <a:buNone/>
            </a:pPr>
            <a:r>
              <a:rPr lang="en-US" sz="1600" b="1" dirty="0" smtClean="0">
                <a:solidFill>
                  <a:schemeClr val="bg1"/>
                </a:solidFill>
                <a:latin typeface="Arial" charset="0"/>
                <a:cs typeface="Arial" charset="0"/>
              </a:rPr>
              <a:t>C</a:t>
            </a:r>
            <a:r>
              <a:rPr lang="en-US" sz="1600" b="1" i="1" baseline="-25000" dirty="0" smtClean="0">
                <a:solidFill>
                  <a:schemeClr val="bg1"/>
                </a:solidFill>
                <a:latin typeface="Arial" charset="0"/>
                <a:cs typeface="Arial" charset="0"/>
              </a:rPr>
              <a:t>SA1</a:t>
            </a:r>
          </a:p>
        </p:txBody>
      </p:sp>
      <p:sp>
        <p:nvSpPr>
          <p:cNvPr id="45089" name="Content Placeholder 2"/>
          <p:cNvSpPr txBox="1">
            <a:spLocks/>
          </p:cNvSpPr>
          <p:nvPr/>
        </p:nvSpPr>
        <p:spPr bwMode="auto">
          <a:xfrm>
            <a:off x="7848600" y="1371600"/>
            <a:ext cx="598241"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SA3</a:t>
            </a:r>
            <a:endParaRPr lang="en-US" sz="1600" b="1" i="1" baseline="-25000" dirty="0">
              <a:solidFill>
                <a:schemeClr val="bg1"/>
              </a:solidFill>
            </a:endParaRPr>
          </a:p>
        </p:txBody>
      </p:sp>
      <p:sp>
        <p:nvSpPr>
          <p:cNvPr id="45090" name="Content Placeholder 2"/>
          <p:cNvSpPr txBox="1">
            <a:spLocks/>
          </p:cNvSpPr>
          <p:nvPr/>
        </p:nvSpPr>
        <p:spPr bwMode="auto">
          <a:xfrm>
            <a:off x="7543800" y="4038600"/>
            <a:ext cx="598241"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SA2</a:t>
            </a:r>
            <a:endParaRPr lang="en-US" sz="1600" b="1" i="1" baseline="-25000" dirty="0">
              <a:solidFill>
                <a:schemeClr val="bg1"/>
              </a:solidFill>
            </a:endParaRPr>
          </a:p>
        </p:txBody>
      </p:sp>
      <p:sp>
        <p:nvSpPr>
          <p:cNvPr id="45091" name="Content Placeholder 2"/>
          <p:cNvSpPr txBox="1">
            <a:spLocks/>
          </p:cNvSpPr>
          <p:nvPr/>
        </p:nvSpPr>
        <p:spPr bwMode="auto">
          <a:xfrm>
            <a:off x="3429000" y="3429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45</a:t>
            </a:r>
            <a:endParaRPr lang="en-US" sz="1600" b="1" i="1" baseline="-25000" dirty="0">
              <a:solidFill>
                <a:schemeClr val="bg1"/>
              </a:solidFill>
            </a:endParaRPr>
          </a:p>
        </p:txBody>
      </p:sp>
      <p:sp>
        <p:nvSpPr>
          <p:cNvPr id="45092" name="Content Placeholder 2"/>
          <p:cNvSpPr txBox="1">
            <a:spLocks/>
          </p:cNvSpPr>
          <p:nvPr/>
        </p:nvSpPr>
        <p:spPr bwMode="auto">
          <a:xfrm>
            <a:off x="4044950" y="16002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37</a:t>
            </a:r>
            <a:endParaRPr lang="en-US" sz="1600" b="1" i="1" baseline="-25000" dirty="0">
              <a:solidFill>
                <a:schemeClr val="bg1"/>
              </a:solidFill>
            </a:endParaRPr>
          </a:p>
        </p:txBody>
      </p:sp>
      <p:sp>
        <p:nvSpPr>
          <p:cNvPr id="45093" name="Content Placeholder 2"/>
          <p:cNvSpPr txBox="1">
            <a:spLocks/>
          </p:cNvSpPr>
          <p:nvPr/>
        </p:nvSpPr>
        <p:spPr bwMode="auto">
          <a:xfrm>
            <a:off x="4419600" y="21336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36</a:t>
            </a:r>
            <a:endParaRPr lang="en-US" sz="1600" b="1" i="1" baseline="-25000" dirty="0">
              <a:solidFill>
                <a:schemeClr val="bg1"/>
              </a:solidFill>
            </a:endParaRPr>
          </a:p>
        </p:txBody>
      </p:sp>
      <p:sp>
        <p:nvSpPr>
          <p:cNvPr id="45094" name="Content Placeholder 2"/>
          <p:cNvSpPr txBox="1">
            <a:spLocks/>
          </p:cNvSpPr>
          <p:nvPr/>
        </p:nvSpPr>
        <p:spPr bwMode="auto">
          <a:xfrm>
            <a:off x="6172200" y="1905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23</a:t>
            </a:r>
            <a:endParaRPr lang="en-US" sz="1600" b="1" i="1" baseline="-25000" dirty="0">
              <a:solidFill>
                <a:schemeClr val="bg1"/>
              </a:solidFill>
            </a:endParaRPr>
          </a:p>
        </p:txBody>
      </p:sp>
      <p:sp>
        <p:nvSpPr>
          <p:cNvPr id="45095" name="Content Placeholder 2"/>
          <p:cNvSpPr txBox="1">
            <a:spLocks/>
          </p:cNvSpPr>
          <p:nvPr/>
        </p:nvSpPr>
        <p:spPr bwMode="auto">
          <a:xfrm>
            <a:off x="6400800" y="2667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24</a:t>
            </a:r>
            <a:endParaRPr lang="en-US" sz="1600" b="1" i="1" baseline="-25000" dirty="0">
              <a:solidFill>
                <a:schemeClr val="bg1"/>
              </a:solidFill>
            </a:endParaRPr>
          </a:p>
        </p:txBody>
      </p:sp>
      <p:sp>
        <p:nvSpPr>
          <p:cNvPr id="45096" name="Content Placeholder 2"/>
          <p:cNvSpPr txBox="1">
            <a:spLocks/>
          </p:cNvSpPr>
          <p:nvPr/>
        </p:nvSpPr>
        <p:spPr bwMode="auto">
          <a:xfrm>
            <a:off x="2286000" y="28194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68</a:t>
            </a:r>
            <a:endParaRPr lang="en-US" sz="1600" b="1" i="1" baseline="-25000" dirty="0">
              <a:solidFill>
                <a:schemeClr val="bg1"/>
              </a:solidFill>
            </a:endParaRPr>
          </a:p>
        </p:txBody>
      </p:sp>
      <p:sp>
        <p:nvSpPr>
          <p:cNvPr id="45097" name="Content Placeholder 2"/>
          <p:cNvSpPr txBox="1">
            <a:spLocks/>
          </p:cNvSpPr>
          <p:nvPr/>
        </p:nvSpPr>
        <p:spPr bwMode="auto">
          <a:xfrm>
            <a:off x="1981200" y="35052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59</a:t>
            </a:r>
            <a:endParaRPr lang="en-US" sz="1600" b="1" i="1" baseline="-25000" dirty="0">
              <a:solidFill>
                <a:schemeClr val="bg1"/>
              </a:solidFill>
            </a:endParaRPr>
          </a:p>
        </p:txBody>
      </p:sp>
      <p:sp>
        <p:nvSpPr>
          <p:cNvPr id="45098" name="Content Placeholder 2"/>
          <p:cNvSpPr txBox="1">
            <a:spLocks/>
          </p:cNvSpPr>
          <p:nvPr/>
        </p:nvSpPr>
        <p:spPr bwMode="auto">
          <a:xfrm>
            <a:off x="3429000" y="45720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15</a:t>
            </a:r>
            <a:endParaRPr lang="en-US" sz="1600" b="1" i="1" baseline="-25000" dirty="0">
              <a:solidFill>
                <a:schemeClr val="bg1"/>
              </a:solidFill>
            </a:endParaRPr>
          </a:p>
        </p:txBody>
      </p:sp>
      <p:sp>
        <p:nvSpPr>
          <p:cNvPr id="45099" name="Content Placeholder 2"/>
          <p:cNvSpPr txBox="1">
            <a:spLocks/>
          </p:cNvSpPr>
          <p:nvPr/>
        </p:nvSpPr>
        <p:spPr bwMode="auto">
          <a:xfrm>
            <a:off x="1828800" y="1295400"/>
            <a:ext cx="482824"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78</a:t>
            </a:r>
            <a:endParaRPr lang="en-US" sz="1600" b="1" i="1" baseline="-25000" dirty="0">
              <a:solidFill>
                <a:schemeClr val="bg1"/>
              </a:solidFill>
            </a:endParaRPr>
          </a:p>
        </p:txBody>
      </p:sp>
      <p:sp>
        <p:nvSpPr>
          <p:cNvPr id="45100" name="Content Placeholder 2"/>
          <p:cNvSpPr txBox="1">
            <a:spLocks/>
          </p:cNvSpPr>
          <p:nvPr/>
        </p:nvSpPr>
        <p:spPr bwMode="auto">
          <a:xfrm>
            <a:off x="609600" y="41910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1NA</a:t>
            </a:r>
            <a:endParaRPr lang="en-US" sz="1600" b="1" i="1" baseline="-25000" dirty="0">
              <a:solidFill>
                <a:schemeClr val="bg1"/>
              </a:solidFill>
            </a:endParaRPr>
          </a:p>
        </p:txBody>
      </p:sp>
      <p:sp>
        <p:nvSpPr>
          <p:cNvPr id="45101" name="Content Placeholder 2"/>
          <p:cNvSpPr txBox="1">
            <a:spLocks/>
          </p:cNvSpPr>
          <p:nvPr/>
        </p:nvSpPr>
        <p:spPr bwMode="auto">
          <a:xfrm>
            <a:off x="381000" y="16002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9NA</a:t>
            </a:r>
            <a:endParaRPr lang="en-US" sz="1600" b="1" i="1" baseline="-25000" dirty="0">
              <a:solidFill>
                <a:schemeClr val="bg1"/>
              </a:solidFill>
            </a:endParaRPr>
          </a:p>
        </p:txBody>
      </p:sp>
      <p:sp>
        <p:nvSpPr>
          <p:cNvPr id="45102" name="Content Placeholder 2"/>
          <p:cNvSpPr txBox="1">
            <a:spLocks/>
          </p:cNvSpPr>
          <p:nvPr/>
        </p:nvSpPr>
        <p:spPr bwMode="auto">
          <a:xfrm>
            <a:off x="1066800" y="1143000"/>
            <a:ext cx="606256" cy="338554"/>
          </a:xfrm>
          <a:prstGeom prst="rect">
            <a:avLst/>
          </a:prstGeom>
          <a:solidFill>
            <a:srgbClr val="FF0000"/>
          </a:solid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b="1" dirty="0" smtClean="0">
                <a:solidFill>
                  <a:schemeClr val="bg1"/>
                </a:solidFill>
              </a:rPr>
              <a:t>C</a:t>
            </a:r>
            <a:r>
              <a:rPr lang="en-US" sz="1600" b="1" i="1" baseline="-25000" dirty="0" smtClean="0">
                <a:solidFill>
                  <a:schemeClr val="bg1"/>
                </a:solidFill>
              </a:rPr>
              <a:t>8NA</a:t>
            </a:r>
            <a:endParaRPr lang="en-US" sz="1600" b="1" i="1" baseline="-25000" dirty="0">
              <a:solidFill>
                <a:schemeClr val="bg1"/>
              </a:solidFill>
            </a:endParaRPr>
          </a:p>
        </p:txBody>
      </p:sp>
      <p:sp>
        <p:nvSpPr>
          <p:cNvPr id="45103" name="Content Placeholder 2"/>
          <p:cNvSpPr txBox="1">
            <a:spLocks/>
          </p:cNvSpPr>
          <p:nvPr/>
        </p:nvSpPr>
        <p:spPr bwMode="auto">
          <a:xfrm>
            <a:off x="4267200" y="4724400"/>
            <a:ext cx="3352800" cy="400050"/>
          </a:xfrm>
          <a:prstGeom prst="rect">
            <a:avLst/>
          </a:prstGeom>
          <a:solidFill>
            <a:srgbClr val="FF0000"/>
          </a:solidFill>
          <a:ln w="9525">
            <a:noFill/>
            <a:miter lim="800000"/>
            <a:headEnd/>
            <a:tailEnd/>
          </a:ln>
        </p:spPr>
        <p:txBody>
          <a:bodyPr>
            <a:spAutoFit/>
          </a:bodyPr>
          <a:lstStyle/>
          <a:p>
            <a:pPr eaLnBrk="0" hangingPunct="0">
              <a:spcBef>
                <a:spcPts val="600"/>
              </a:spcBef>
              <a:buClr>
                <a:schemeClr val="accent1"/>
              </a:buClr>
              <a:buSzPct val="76000"/>
              <a:buFont typeface="Wingdings 3" pitchFamily="18" charset="2"/>
              <a:buNone/>
            </a:pPr>
            <a:r>
              <a:rPr lang="en-US" sz="2000" b="1" dirty="0">
                <a:solidFill>
                  <a:schemeClr val="bg1"/>
                </a:solidFill>
              </a:rPr>
              <a:t>Each arc has a cost, “</a:t>
            </a:r>
            <a:r>
              <a:rPr lang="en-US" sz="2000" b="1" dirty="0" err="1" smtClean="0">
                <a:solidFill>
                  <a:schemeClr val="bg1"/>
                </a:solidFill>
              </a:rPr>
              <a:t>C</a:t>
            </a:r>
            <a:r>
              <a:rPr lang="en-US" sz="2000" b="1" i="1" baseline="-25000" dirty="0" err="1" smtClean="0">
                <a:solidFill>
                  <a:schemeClr val="bg1"/>
                </a:solidFill>
              </a:rPr>
              <a:t>ij</a:t>
            </a:r>
            <a:r>
              <a:rPr lang="en-US" sz="2000" b="1" i="1" dirty="0">
                <a:solidFill>
                  <a:schemeClr val="bg1"/>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727F5AEF-0113-45F0-82CF-7EAED6DD99BC}" type="slidenum">
              <a:rPr lang="en-US" smtClean="0"/>
              <a:pPr>
                <a:defRPr/>
              </a:pPr>
              <a:t>22</a:t>
            </a:fld>
            <a:endParaRPr lang="en-US"/>
          </a:p>
        </p:txBody>
      </p:sp>
      <p:pic>
        <p:nvPicPr>
          <p:cNvPr id="46084" name="Picture 2"/>
          <p:cNvPicPr>
            <a:picLocks noChangeAspect="1" noChangeArrowheads="1"/>
          </p:cNvPicPr>
          <p:nvPr/>
        </p:nvPicPr>
        <p:blipFill>
          <a:blip r:embed="rId2" cstate="print"/>
          <a:srcRect/>
          <a:stretch>
            <a:fillRect/>
          </a:stretch>
        </p:blipFill>
        <p:spPr bwMode="auto">
          <a:xfrm>
            <a:off x="0" y="0"/>
            <a:ext cx="9144000" cy="1143000"/>
          </a:xfrm>
          <a:prstGeom prst="rect">
            <a:avLst/>
          </a:prstGeom>
          <a:noFill/>
          <a:ln w="9525">
            <a:noFill/>
            <a:miter lim="800000"/>
            <a:headEnd/>
            <a:tailEnd/>
          </a:ln>
        </p:spPr>
      </p:pic>
      <p:sp>
        <p:nvSpPr>
          <p:cNvPr id="6" name="Title 1"/>
          <p:cNvSpPr txBox="1">
            <a:spLocks/>
          </p:cNvSpPr>
          <p:nvPr/>
        </p:nvSpPr>
        <p:spPr bwMode="auto">
          <a:xfrm>
            <a:off x="1295400" y="117475"/>
            <a:ext cx="6096000" cy="990600"/>
          </a:xfrm>
          <a:prstGeom prst="rect">
            <a:avLst/>
          </a:prstGeom>
          <a:noFill/>
          <a:ln w="9525">
            <a:noFill/>
            <a:miter lim="800000"/>
            <a:headEnd/>
            <a:tailEnd/>
          </a:ln>
        </p:spPr>
        <p:txBody>
          <a:bodyPr anchor="b"/>
          <a:lstStyle/>
          <a:p>
            <a:pPr algn="ctr">
              <a:defRPr/>
            </a:pPr>
            <a:r>
              <a:rPr lang="en-US" sz="3200" b="1" dirty="0">
                <a:solidFill>
                  <a:schemeClr val="accent4"/>
                </a:solidFill>
                <a:latin typeface="+mj-lt"/>
                <a:ea typeface="+mj-ea"/>
                <a:cs typeface="+mj-cs"/>
              </a:rPr>
              <a:t>Illicit Trafficking </a:t>
            </a:r>
          </a:p>
          <a:p>
            <a:pPr algn="ctr">
              <a:defRPr/>
            </a:pPr>
            <a:r>
              <a:rPr lang="en-US" sz="3200" b="1" dirty="0">
                <a:solidFill>
                  <a:schemeClr val="accent4"/>
                </a:solidFill>
                <a:latin typeface="+mj-lt"/>
                <a:ea typeface="+mj-ea"/>
                <a:cs typeface="+mj-cs"/>
              </a:rPr>
              <a:t>Min Cost Network Flow</a:t>
            </a:r>
          </a:p>
        </p:txBody>
      </p:sp>
      <p:sp>
        <p:nvSpPr>
          <p:cNvPr id="7" name="Oval 6"/>
          <p:cNvSpPr/>
          <p:nvPr/>
        </p:nvSpPr>
        <p:spPr bwMode="auto">
          <a:xfrm>
            <a:off x="7772400" y="2933700"/>
            <a:ext cx="1066800" cy="9906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Source</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SA</a:t>
            </a:r>
          </a:p>
        </p:txBody>
      </p:sp>
      <p:sp>
        <p:nvSpPr>
          <p:cNvPr id="8" name="Oval 7"/>
          <p:cNvSpPr/>
          <p:nvPr/>
        </p:nvSpPr>
        <p:spPr bwMode="auto">
          <a:xfrm>
            <a:off x="6105525" y="2971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2</a:t>
            </a:r>
          </a:p>
        </p:txBody>
      </p:sp>
      <p:sp>
        <p:nvSpPr>
          <p:cNvPr id="9" name="Oval 8"/>
          <p:cNvSpPr/>
          <p:nvPr/>
        </p:nvSpPr>
        <p:spPr bwMode="auto">
          <a:xfrm>
            <a:off x="6096000" y="12954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3</a:t>
            </a:r>
          </a:p>
        </p:txBody>
      </p:sp>
      <p:sp>
        <p:nvSpPr>
          <p:cNvPr id="10" name="Oval 9"/>
          <p:cNvSpPr/>
          <p:nvPr/>
        </p:nvSpPr>
        <p:spPr bwMode="auto">
          <a:xfrm>
            <a:off x="6096000" y="5029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1</a:t>
            </a:r>
          </a:p>
        </p:txBody>
      </p:sp>
      <p:sp>
        <p:nvSpPr>
          <p:cNvPr id="11" name="Oval 10"/>
          <p:cNvSpPr/>
          <p:nvPr/>
        </p:nvSpPr>
        <p:spPr bwMode="auto">
          <a:xfrm>
            <a:off x="1752600" y="4114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9</a:t>
            </a:r>
          </a:p>
        </p:txBody>
      </p:sp>
      <p:sp>
        <p:nvSpPr>
          <p:cNvPr id="12" name="Oval 11"/>
          <p:cNvSpPr/>
          <p:nvPr/>
        </p:nvSpPr>
        <p:spPr bwMode="auto">
          <a:xfrm>
            <a:off x="4038600" y="12954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7</a:t>
            </a:r>
          </a:p>
        </p:txBody>
      </p:sp>
      <p:sp>
        <p:nvSpPr>
          <p:cNvPr id="13" name="Oval 12"/>
          <p:cNvSpPr/>
          <p:nvPr/>
        </p:nvSpPr>
        <p:spPr bwMode="auto">
          <a:xfrm>
            <a:off x="4038600" y="25146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6</a:t>
            </a:r>
          </a:p>
        </p:txBody>
      </p:sp>
      <p:sp>
        <p:nvSpPr>
          <p:cNvPr id="14" name="Oval 13"/>
          <p:cNvSpPr/>
          <p:nvPr/>
        </p:nvSpPr>
        <p:spPr bwMode="auto">
          <a:xfrm>
            <a:off x="4038600" y="37338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4</a:t>
            </a:r>
          </a:p>
        </p:txBody>
      </p:sp>
      <p:sp>
        <p:nvSpPr>
          <p:cNvPr id="15" name="Oval 14"/>
          <p:cNvSpPr/>
          <p:nvPr/>
        </p:nvSpPr>
        <p:spPr bwMode="auto">
          <a:xfrm>
            <a:off x="4038600" y="50292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5</a:t>
            </a:r>
          </a:p>
        </p:txBody>
      </p:sp>
      <p:sp>
        <p:nvSpPr>
          <p:cNvPr id="16" name="Oval 15"/>
          <p:cNvSpPr/>
          <p:nvPr/>
        </p:nvSpPr>
        <p:spPr bwMode="auto">
          <a:xfrm>
            <a:off x="1752600" y="1295400"/>
            <a:ext cx="1066800" cy="914400"/>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solidFill>
                  <a:schemeClr val="bg1"/>
                </a:solidFill>
                <a:effectLst>
                  <a:outerShdw blurRad="38100" dist="38100" dir="2700000" algn="tl">
                    <a:srgbClr val="000000">
                      <a:alpha val="43137"/>
                    </a:srgbClr>
                  </a:outerShdw>
                </a:effectLst>
                <a:latin typeface="Arial" pitchFamily="34" charset="0"/>
                <a:cs typeface="Arial" pitchFamily="34" charset="0"/>
              </a:rPr>
              <a:t>Node 8</a:t>
            </a:r>
          </a:p>
        </p:txBody>
      </p:sp>
      <p:cxnSp>
        <p:nvCxnSpPr>
          <p:cNvPr id="22" name="Straight Arrow Connector 21"/>
          <p:cNvCxnSpPr>
            <a:stCxn id="7" idx="0"/>
            <a:endCxn id="9" idx="5"/>
          </p:cNvCxnSpPr>
          <p:nvPr/>
        </p:nvCxnSpPr>
        <p:spPr>
          <a:xfrm flipH="1" flipV="1">
            <a:off x="7007225" y="2076450"/>
            <a:ext cx="1298575" cy="8572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3" idx="6"/>
          </p:cNvCxnSpPr>
          <p:nvPr/>
        </p:nvCxnSpPr>
        <p:spPr>
          <a:xfrm flipH="1">
            <a:off x="5105400" y="1752600"/>
            <a:ext cx="99060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2" idx="6"/>
          </p:cNvCxnSpPr>
          <p:nvPr/>
        </p:nvCxnSpPr>
        <p:spPr>
          <a:xfrm flipH="1">
            <a:off x="5105400" y="1752600"/>
            <a:ext cx="990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4"/>
            <a:endCxn id="10" idx="6"/>
          </p:cNvCxnSpPr>
          <p:nvPr/>
        </p:nvCxnSpPr>
        <p:spPr>
          <a:xfrm flipH="1">
            <a:off x="7162800" y="3924300"/>
            <a:ext cx="1143000" cy="1562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2"/>
            <a:endCxn id="8" idx="6"/>
          </p:cNvCxnSpPr>
          <p:nvPr/>
        </p:nvCxnSpPr>
        <p:spPr>
          <a:xfrm flipH="1">
            <a:off x="7172325" y="3429000"/>
            <a:ext cx="6000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381000" y="2971800"/>
            <a:ext cx="990600" cy="9144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Sink</a:t>
            </a:r>
          </a:p>
          <a:p>
            <a:pPr algn="ctr">
              <a:defRPr/>
            </a:pPr>
            <a:r>
              <a:rPr lang="en-US" sz="1600" b="1" dirty="0">
                <a:effectLst>
                  <a:outerShdw blurRad="38100" dist="38100" dir="2700000" algn="tl">
                    <a:srgbClr val="000000">
                      <a:alpha val="43137"/>
                    </a:srgbClr>
                  </a:outerShdw>
                </a:effectLst>
                <a:latin typeface="Arial" pitchFamily="34" charset="0"/>
                <a:cs typeface="Arial" pitchFamily="34" charset="0"/>
              </a:rPr>
              <a:t>NA</a:t>
            </a:r>
          </a:p>
        </p:txBody>
      </p:sp>
      <p:cxnSp>
        <p:nvCxnSpPr>
          <p:cNvPr id="43" name="Straight Arrow Connector 42"/>
          <p:cNvCxnSpPr>
            <a:stCxn id="10" idx="2"/>
            <a:endCxn id="15" idx="6"/>
          </p:cNvCxnSpPr>
          <p:nvPr/>
        </p:nvCxnSpPr>
        <p:spPr>
          <a:xfrm flipH="1">
            <a:off x="5105400" y="5486400"/>
            <a:ext cx="990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4" idx="6"/>
          </p:cNvCxnSpPr>
          <p:nvPr/>
        </p:nvCxnSpPr>
        <p:spPr>
          <a:xfrm flipH="1">
            <a:off x="5105400" y="3429000"/>
            <a:ext cx="1000125"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104" name="Content Placeholder 2"/>
          <p:cNvSpPr>
            <a:spLocks noGrp="1"/>
          </p:cNvSpPr>
          <p:nvPr>
            <p:ph sz="quarter" idx="1"/>
          </p:nvPr>
        </p:nvSpPr>
        <p:spPr>
          <a:xfrm>
            <a:off x="7239000" y="4191000"/>
            <a:ext cx="590226" cy="338554"/>
          </a:xfrm>
        </p:spPr>
        <p:txBody>
          <a:bodyPr wrap="none">
            <a:spAutoFit/>
          </a:bodyPr>
          <a:lstStyle/>
          <a:p>
            <a:pPr>
              <a:buFont typeface="Wingdings 3" pitchFamily="18" charset="2"/>
              <a:buNone/>
            </a:pPr>
            <a:r>
              <a:rPr lang="en-US" sz="1600" dirty="0" smtClean="0">
                <a:latin typeface="Arial" charset="0"/>
                <a:cs typeface="Arial" charset="0"/>
              </a:rPr>
              <a:t>C</a:t>
            </a:r>
            <a:r>
              <a:rPr lang="en-US" sz="1600" i="1" baseline="-25000" dirty="0" smtClean="0">
                <a:latin typeface="Arial" charset="0"/>
                <a:cs typeface="Arial" charset="0"/>
              </a:rPr>
              <a:t>SA1</a:t>
            </a:r>
          </a:p>
        </p:txBody>
      </p:sp>
      <p:sp>
        <p:nvSpPr>
          <p:cNvPr id="46105" name="Content Placeholder 2"/>
          <p:cNvSpPr txBox="1">
            <a:spLocks/>
          </p:cNvSpPr>
          <p:nvPr/>
        </p:nvSpPr>
        <p:spPr bwMode="auto">
          <a:xfrm>
            <a:off x="7467600" y="2133600"/>
            <a:ext cx="590226"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SA3</a:t>
            </a:r>
            <a:endParaRPr lang="en-US" sz="1600" i="1" baseline="-25000" dirty="0"/>
          </a:p>
        </p:txBody>
      </p:sp>
      <p:sp>
        <p:nvSpPr>
          <p:cNvPr id="46106" name="Content Placeholder 2"/>
          <p:cNvSpPr txBox="1">
            <a:spLocks/>
          </p:cNvSpPr>
          <p:nvPr/>
        </p:nvSpPr>
        <p:spPr bwMode="auto">
          <a:xfrm>
            <a:off x="7219950" y="3038475"/>
            <a:ext cx="590226"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SA2</a:t>
            </a:r>
            <a:endParaRPr lang="en-US" sz="1600" i="1" baseline="-25000" dirty="0"/>
          </a:p>
        </p:txBody>
      </p:sp>
      <p:sp>
        <p:nvSpPr>
          <p:cNvPr id="46107" name="Content Placeholder 2"/>
          <p:cNvSpPr txBox="1">
            <a:spLocks/>
          </p:cNvSpPr>
          <p:nvPr/>
        </p:nvSpPr>
        <p:spPr bwMode="auto">
          <a:xfrm>
            <a:off x="4572000" y="46482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45</a:t>
            </a:r>
            <a:endParaRPr lang="en-US" sz="1600" i="1" baseline="-25000" dirty="0"/>
          </a:p>
        </p:txBody>
      </p:sp>
      <p:sp>
        <p:nvSpPr>
          <p:cNvPr id="46108" name="Content Placeholder 2"/>
          <p:cNvSpPr txBox="1">
            <a:spLocks/>
          </p:cNvSpPr>
          <p:nvPr/>
        </p:nvSpPr>
        <p:spPr bwMode="auto">
          <a:xfrm>
            <a:off x="5334000" y="13716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37</a:t>
            </a:r>
            <a:endParaRPr lang="en-US" sz="1600" i="1" baseline="-25000" dirty="0"/>
          </a:p>
        </p:txBody>
      </p:sp>
      <p:sp>
        <p:nvSpPr>
          <p:cNvPr id="46109" name="Content Placeholder 2"/>
          <p:cNvSpPr txBox="1">
            <a:spLocks/>
          </p:cNvSpPr>
          <p:nvPr/>
        </p:nvSpPr>
        <p:spPr bwMode="auto">
          <a:xfrm>
            <a:off x="5105400" y="21336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36</a:t>
            </a:r>
            <a:endParaRPr lang="en-US" sz="1600" i="1" baseline="-25000" dirty="0"/>
          </a:p>
        </p:txBody>
      </p:sp>
      <p:sp>
        <p:nvSpPr>
          <p:cNvPr id="46110" name="Content Placeholder 2"/>
          <p:cNvSpPr txBox="1">
            <a:spLocks/>
          </p:cNvSpPr>
          <p:nvPr/>
        </p:nvSpPr>
        <p:spPr bwMode="auto">
          <a:xfrm>
            <a:off x="6629400" y="24384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23</a:t>
            </a:r>
            <a:endParaRPr lang="en-US" sz="1600" i="1" baseline="-25000" dirty="0"/>
          </a:p>
        </p:txBody>
      </p:sp>
      <p:sp>
        <p:nvSpPr>
          <p:cNvPr id="46111" name="Content Placeholder 2"/>
          <p:cNvSpPr txBox="1">
            <a:spLocks/>
          </p:cNvSpPr>
          <p:nvPr/>
        </p:nvSpPr>
        <p:spPr bwMode="auto">
          <a:xfrm>
            <a:off x="5181600" y="35052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24</a:t>
            </a:r>
            <a:endParaRPr lang="en-US" sz="1600" i="1" baseline="-25000" dirty="0"/>
          </a:p>
        </p:txBody>
      </p:sp>
      <p:sp>
        <p:nvSpPr>
          <p:cNvPr id="46112" name="Content Placeholder 2"/>
          <p:cNvSpPr txBox="1">
            <a:spLocks/>
          </p:cNvSpPr>
          <p:nvPr/>
        </p:nvSpPr>
        <p:spPr bwMode="auto">
          <a:xfrm>
            <a:off x="3352800" y="21336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68</a:t>
            </a:r>
            <a:endParaRPr lang="en-US" sz="1600" i="1" baseline="-25000" dirty="0"/>
          </a:p>
        </p:txBody>
      </p:sp>
      <p:sp>
        <p:nvSpPr>
          <p:cNvPr id="46113" name="Content Placeholder 2"/>
          <p:cNvSpPr txBox="1">
            <a:spLocks/>
          </p:cNvSpPr>
          <p:nvPr/>
        </p:nvSpPr>
        <p:spPr bwMode="auto">
          <a:xfrm>
            <a:off x="3276600" y="4724400"/>
            <a:ext cx="527050" cy="338138"/>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a:t>C</a:t>
            </a:r>
            <a:r>
              <a:rPr lang="en-US" sz="1600" i="1" baseline="-25000"/>
              <a:t>5-9</a:t>
            </a:r>
          </a:p>
        </p:txBody>
      </p:sp>
      <p:sp>
        <p:nvSpPr>
          <p:cNvPr id="46114" name="Content Placeholder 2"/>
          <p:cNvSpPr txBox="1">
            <a:spLocks/>
          </p:cNvSpPr>
          <p:nvPr/>
        </p:nvSpPr>
        <p:spPr bwMode="auto">
          <a:xfrm>
            <a:off x="5340350" y="49530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15</a:t>
            </a:r>
            <a:endParaRPr lang="en-US" sz="1600" i="1" baseline="-25000" dirty="0"/>
          </a:p>
        </p:txBody>
      </p:sp>
      <p:sp>
        <p:nvSpPr>
          <p:cNvPr id="46115" name="Content Placeholder 2"/>
          <p:cNvSpPr txBox="1">
            <a:spLocks/>
          </p:cNvSpPr>
          <p:nvPr/>
        </p:nvSpPr>
        <p:spPr bwMode="auto">
          <a:xfrm>
            <a:off x="3352800" y="1295400"/>
            <a:ext cx="482824"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78</a:t>
            </a:r>
            <a:endParaRPr lang="en-US" sz="1600" i="1" baseline="-25000" dirty="0"/>
          </a:p>
        </p:txBody>
      </p:sp>
      <p:sp>
        <p:nvSpPr>
          <p:cNvPr id="46116" name="Content Placeholder 2"/>
          <p:cNvSpPr txBox="1">
            <a:spLocks/>
          </p:cNvSpPr>
          <p:nvPr/>
        </p:nvSpPr>
        <p:spPr bwMode="auto">
          <a:xfrm>
            <a:off x="1752600" y="5791200"/>
            <a:ext cx="598241"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1NA</a:t>
            </a:r>
            <a:endParaRPr lang="en-US" sz="1600" i="1" baseline="-25000" dirty="0"/>
          </a:p>
        </p:txBody>
      </p:sp>
      <p:sp>
        <p:nvSpPr>
          <p:cNvPr id="46117" name="Content Placeholder 2"/>
          <p:cNvSpPr txBox="1">
            <a:spLocks/>
          </p:cNvSpPr>
          <p:nvPr/>
        </p:nvSpPr>
        <p:spPr bwMode="auto">
          <a:xfrm>
            <a:off x="1752600" y="3505200"/>
            <a:ext cx="598241" cy="338554"/>
          </a:xfrm>
          <a:prstGeom prst="rect">
            <a:avLst/>
          </a:prstGeom>
          <a:noFill/>
          <a:ln w="9525">
            <a:noFill/>
            <a:miter lim="800000"/>
            <a:headEnd/>
            <a:tailEnd/>
          </a:ln>
        </p:spPr>
        <p:txBody>
          <a:bodyPr wrap="none">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9NA</a:t>
            </a:r>
            <a:endParaRPr lang="en-US" sz="1600" i="1" baseline="-25000" dirty="0"/>
          </a:p>
        </p:txBody>
      </p:sp>
      <p:sp>
        <p:nvSpPr>
          <p:cNvPr id="46118" name="Content Placeholder 2"/>
          <p:cNvSpPr txBox="1">
            <a:spLocks/>
          </p:cNvSpPr>
          <p:nvPr/>
        </p:nvSpPr>
        <p:spPr bwMode="auto">
          <a:xfrm>
            <a:off x="1295400" y="2438400"/>
            <a:ext cx="642938" cy="338138"/>
          </a:xfrm>
          <a:prstGeom prst="rect">
            <a:avLst/>
          </a:prstGeom>
          <a:noFill/>
          <a:ln w="9525">
            <a:noFill/>
            <a:miter lim="800000"/>
            <a:headEnd/>
            <a:tailEnd/>
          </a:ln>
        </p:spPr>
        <p:txBody>
          <a:bodyPr>
            <a:spAutoFit/>
          </a:bodyPr>
          <a:lstStyle/>
          <a:p>
            <a:pPr marL="273050" indent="-273050" eaLnBrk="0" hangingPunct="0">
              <a:spcBef>
                <a:spcPts val="600"/>
              </a:spcBef>
              <a:buClr>
                <a:schemeClr val="accent1"/>
              </a:buClr>
              <a:buSzPct val="76000"/>
              <a:buFont typeface="Wingdings 3" pitchFamily="18" charset="2"/>
              <a:buNone/>
            </a:pPr>
            <a:r>
              <a:rPr lang="en-US" sz="1600" dirty="0" smtClean="0"/>
              <a:t>C</a:t>
            </a:r>
            <a:r>
              <a:rPr lang="en-US" sz="1600" i="1" baseline="-25000" dirty="0" smtClean="0"/>
              <a:t>8NA</a:t>
            </a:r>
            <a:endParaRPr lang="en-US" sz="1600" i="1" baseline="-25000" dirty="0"/>
          </a:p>
        </p:txBody>
      </p:sp>
      <p:cxnSp>
        <p:nvCxnSpPr>
          <p:cNvPr id="79" name="Straight Arrow Connector 78"/>
          <p:cNvCxnSpPr>
            <a:stCxn id="14" idx="4"/>
            <a:endCxn id="15" idx="0"/>
          </p:cNvCxnSpPr>
          <p:nvPr/>
        </p:nvCxnSpPr>
        <p:spPr>
          <a:xfrm>
            <a:off x="4572000" y="4648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3" idx="2"/>
            <a:endCxn id="16" idx="6"/>
          </p:cNvCxnSpPr>
          <p:nvPr/>
        </p:nvCxnSpPr>
        <p:spPr>
          <a:xfrm flipH="1" flipV="1">
            <a:off x="2819400" y="1752600"/>
            <a:ext cx="121920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8" idx="0"/>
            <a:endCxn id="9" idx="4"/>
          </p:cNvCxnSpPr>
          <p:nvPr/>
        </p:nvCxnSpPr>
        <p:spPr>
          <a:xfrm flipH="1" flipV="1">
            <a:off x="6629400" y="2209800"/>
            <a:ext cx="9525"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2"/>
            <a:endCxn id="16" idx="6"/>
          </p:cNvCxnSpPr>
          <p:nvPr/>
        </p:nvCxnSpPr>
        <p:spPr>
          <a:xfrm flipH="1">
            <a:off x="2819400" y="1752600"/>
            <a:ext cx="1219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5" idx="2"/>
            <a:endCxn id="11" idx="6"/>
          </p:cNvCxnSpPr>
          <p:nvPr/>
        </p:nvCxnSpPr>
        <p:spPr>
          <a:xfrm flipH="1" flipV="1">
            <a:off x="2819400" y="4572000"/>
            <a:ext cx="12192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0" idx="4"/>
            <a:endCxn id="32" idx="4"/>
          </p:cNvCxnSpPr>
          <p:nvPr/>
        </p:nvCxnSpPr>
        <p:spPr>
          <a:xfrm rot="5400000" flipH="1">
            <a:off x="2724150" y="2038350"/>
            <a:ext cx="2057400" cy="5753100"/>
          </a:xfrm>
          <a:prstGeom prst="bentConnector3">
            <a:avLst>
              <a:gd name="adj1" fmla="val -1990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1" idx="0"/>
            <a:endCxn id="32" idx="6"/>
          </p:cNvCxnSpPr>
          <p:nvPr/>
        </p:nvCxnSpPr>
        <p:spPr>
          <a:xfrm flipH="1" flipV="1">
            <a:off x="1371600" y="3429000"/>
            <a:ext cx="914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6" idx="4"/>
            <a:endCxn id="32" idx="6"/>
          </p:cNvCxnSpPr>
          <p:nvPr/>
        </p:nvCxnSpPr>
        <p:spPr>
          <a:xfrm flipH="1">
            <a:off x="1371600" y="2209800"/>
            <a:ext cx="91440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0" y="0"/>
            <a:ext cx="9144000" cy="1143000"/>
          </a:xfrm>
          <a:prstGeom prst="rect">
            <a:avLst/>
          </a:prstGeom>
          <a:noFill/>
          <a:ln w="9525">
            <a:noFill/>
            <a:miter lim="800000"/>
            <a:headEnd/>
            <a:tailEnd/>
          </a:ln>
        </p:spPr>
      </p:pic>
      <p:sp>
        <p:nvSpPr>
          <p:cNvPr id="17411" name="Title 1"/>
          <p:cNvSpPr>
            <a:spLocks noGrp="1"/>
          </p:cNvSpPr>
          <p:nvPr>
            <p:ph type="title"/>
          </p:nvPr>
        </p:nvSpPr>
        <p:spPr>
          <a:xfrm>
            <a:off x="914400" y="117475"/>
            <a:ext cx="6934200" cy="990600"/>
          </a:xfrm>
        </p:spPr>
        <p:txBody>
          <a:bodyPr/>
          <a:lstStyle/>
          <a:p>
            <a:pPr algn="ctr" eaLnBrk="1" hangingPunct="1">
              <a:defRPr/>
            </a:pPr>
            <a:r>
              <a:rPr lang="en-US" sz="3000" b="1" dirty="0" smtClean="0">
                <a:solidFill>
                  <a:srgbClr val="FADA7A"/>
                </a:solidFill>
                <a:ea typeface="+mn-ea"/>
                <a:cs typeface="Arial" charset="0"/>
              </a:rPr>
              <a:t>Min Cost Network Flow</a:t>
            </a:r>
            <a:br>
              <a:rPr lang="en-US" sz="3000" b="1" dirty="0" smtClean="0">
                <a:solidFill>
                  <a:srgbClr val="FADA7A"/>
                </a:solidFill>
                <a:ea typeface="+mn-ea"/>
                <a:cs typeface="Arial" charset="0"/>
              </a:rPr>
            </a:br>
            <a:r>
              <a:rPr lang="en-US" sz="3000" b="1" dirty="0" smtClean="0">
                <a:solidFill>
                  <a:srgbClr val="FADA7A"/>
                </a:solidFill>
                <a:ea typeface="+mn-ea"/>
                <a:cs typeface="Arial" charset="0"/>
              </a:rPr>
              <a:t>Formulation and Assumptions</a:t>
            </a:r>
          </a:p>
        </p:txBody>
      </p:sp>
      <p:sp>
        <p:nvSpPr>
          <p:cNvPr id="5" name="Slide Number Placeholder 4"/>
          <p:cNvSpPr>
            <a:spLocks noGrp="1"/>
          </p:cNvSpPr>
          <p:nvPr>
            <p:ph type="sldNum" sz="quarter" idx="12"/>
          </p:nvPr>
        </p:nvSpPr>
        <p:spPr/>
        <p:txBody>
          <a:bodyPr/>
          <a:lstStyle/>
          <a:p>
            <a:pPr>
              <a:defRPr/>
            </a:pPr>
            <a:fld id="{FC66AFF8-4E7C-449A-939E-41BD9C5BA654}" type="slidenum">
              <a:rPr lang="en-US" smtClean="0"/>
              <a:pPr>
                <a:defRPr/>
              </a:pPr>
              <a:t>23</a:t>
            </a:fld>
            <a:endParaRPr lang="en-US" dirty="0"/>
          </a:p>
        </p:txBody>
      </p:sp>
      <p:sp>
        <p:nvSpPr>
          <p:cNvPr id="10" name="Content Placeholder 2"/>
          <p:cNvSpPr>
            <a:spLocks noGrp="1"/>
          </p:cNvSpPr>
          <p:nvPr>
            <p:ph idx="1"/>
          </p:nvPr>
        </p:nvSpPr>
        <p:spPr>
          <a:xfrm>
            <a:off x="457200" y="1295400"/>
            <a:ext cx="8229600" cy="5105400"/>
          </a:xfrm>
        </p:spPr>
        <p:txBody>
          <a:bodyPr>
            <a:normAutofit fontScale="70000" lnSpcReduction="20000"/>
          </a:bodyPr>
          <a:lstStyle/>
          <a:p>
            <a:pPr>
              <a:defRPr/>
            </a:pPr>
            <a:r>
              <a:rPr lang="en-US" i="1" dirty="0" err="1" smtClean="0">
                <a:latin typeface="Arial" pitchFamily="34" charset="0"/>
                <a:cs typeface="Arial" pitchFamily="34" charset="0"/>
              </a:rPr>
              <a:t>x</a:t>
            </a:r>
            <a:r>
              <a:rPr lang="en-US" i="1" baseline="-25000" dirty="0" err="1" smtClean="0">
                <a:latin typeface="Arial" pitchFamily="34" charset="0"/>
                <a:cs typeface="Arial" pitchFamily="34" charset="0"/>
              </a:rPr>
              <a:t>ij</a:t>
            </a:r>
            <a:r>
              <a:rPr lang="en-US" i="1" baseline="-25000" dirty="0" smtClean="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 number of units of flow sent from node </a:t>
            </a:r>
            <a:r>
              <a:rPr lang="en-US" i="1" dirty="0" err="1">
                <a:latin typeface="Arial" pitchFamily="34" charset="0"/>
                <a:cs typeface="Arial" pitchFamily="34" charset="0"/>
              </a:rPr>
              <a:t>i</a:t>
            </a:r>
            <a:r>
              <a:rPr lang="en-US" i="1" dirty="0">
                <a:latin typeface="Arial" pitchFamily="34" charset="0"/>
                <a:cs typeface="Arial" pitchFamily="34" charset="0"/>
              </a:rPr>
              <a:t> </a:t>
            </a:r>
            <a:r>
              <a:rPr lang="en-US" dirty="0">
                <a:latin typeface="Arial" pitchFamily="34" charset="0"/>
                <a:cs typeface="Arial" pitchFamily="34" charset="0"/>
              </a:rPr>
              <a:t>to node </a:t>
            </a:r>
            <a:r>
              <a:rPr lang="en-US" i="1" dirty="0">
                <a:latin typeface="Arial" pitchFamily="34" charset="0"/>
                <a:cs typeface="Arial" pitchFamily="34" charset="0"/>
              </a:rPr>
              <a:t>j </a:t>
            </a:r>
            <a:r>
              <a:rPr lang="en-US" dirty="0">
                <a:latin typeface="Arial" pitchFamily="34" charset="0"/>
                <a:cs typeface="Arial" pitchFamily="34" charset="0"/>
              </a:rPr>
              <a:t>through arc (</a:t>
            </a:r>
            <a:r>
              <a:rPr lang="en-US" i="1" dirty="0" err="1">
                <a:latin typeface="Arial" pitchFamily="34" charset="0"/>
                <a:cs typeface="Arial" pitchFamily="34" charset="0"/>
              </a:rPr>
              <a:t>i,j</a:t>
            </a:r>
            <a:r>
              <a:rPr lang="en-US" dirty="0">
                <a:latin typeface="Arial" pitchFamily="34" charset="0"/>
                <a:cs typeface="Arial" pitchFamily="34" charset="0"/>
              </a:rPr>
              <a:t>)</a:t>
            </a:r>
          </a:p>
          <a:p>
            <a:pPr>
              <a:defRPr/>
            </a:pPr>
            <a:endParaRPr lang="en-US" i="1" dirty="0" smtClean="0">
              <a:latin typeface="Arial" pitchFamily="34" charset="0"/>
              <a:cs typeface="Arial" pitchFamily="34" charset="0"/>
            </a:endParaRPr>
          </a:p>
          <a:p>
            <a:pPr>
              <a:defRPr/>
            </a:pPr>
            <a:r>
              <a:rPr lang="en-US" i="1" dirty="0" smtClean="0">
                <a:latin typeface="Arial" pitchFamily="34" charset="0"/>
                <a:cs typeface="Arial" pitchFamily="34" charset="0"/>
              </a:rPr>
              <a:t>b</a:t>
            </a:r>
            <a:r>
              <a:rPr lang="en-US" i="1" baseline="-25000" dirty="0" smtClean="0">
                <a:latin typeface="Arial" pitchFamily="34" charset="0"/>
                <a:cs typeface="Arial" pitchFamily="34" charset="0"/>
              </a:rPr>
              <a:t>i </a:t>
            </a:r>
            <a:r>
              <a:rPr lang="en-US" dirty="0" smtClean="0">
                <a:latin typeface="Arial" pitchFamily="34" charset="0"/>
                <a:cs typeface="Arial" pitchFamily="34" charset="0"/>
              </a:rPr>
              <a:t> </a:t>
            </a:r>
            <a:r>
              <a:rPr lang="en-US" dirty="0">
                <a:latin typeface="Arial" pitchFamily="34" charset="0"/>
                <a:cs typeface="Arial" pitchFamily="34" charset="0"/>
              </a:rPr>
              <a:t>= net supply (outflow – inflow) at node </a:t>
            </a:r>
            <a:r>
              <a:rPr lang="en-US" i="1" dirty="0" err="1">
                <a:latin typeface="Arial" pitchFamily="34" charset="0"/>
                <a:cs typeface="Arial" pitchFamily="34" charset="0"/>
              </a:rPr>
              <a:t>i</a:t>
            </a:r>
            <a:r>
              <a:rPr lang="en-US" i="1" dirty="0">
                <a:latin typeface="Arial" pitchFamily="34" charset="0"/>
                <a:cs typeface="Arial" pitchFamily="34" charset="0"/>
              </a:rPr>
              <a:t> </a:t>
            </a:r>
            <a:endParaRPr lang="en-US" dirty="0">
              <a:latin typeface="Arial" pitchFamily="34" charset="0"/>
              <a:cs typeface="Arial" pitchFamily="34" charset="0"/>
            </a:endParaRPr>
          </a:p>
          <a:p>
            <a:pPr>
              <a:defRPr/>
            </a:pPr>
            <a:endParaRPr lang="en-US" i="1" dirty="0" smtClean="0">
              <a:latin typeface="Arial" pitchFamily="34" charset="0"/>
              <a:cs typeface="Arial" pitchFamily="34" charset="0"/>
            </a:endParaRPr>
          </a:p>
          <a:p>
            <a:pPr>
              <a:defRPr/>
            </a:pPr>
            <a:r>
              <a:rPr lang="en-US" i="1" dirty="0" err="1" smtClean="0">
                <a:latin typeface="Arial" pitchFamily="34" charset="0"/>
                <a:cs typeface="Arial" pitchFamily="34" charset="0"/>
              </a:rPr>
              <a:t>c</a:t>
            </a:r>
            <a:r>
              <a:rPr lang="en-US" i="1" baseline="-25000" dirty="0" err="1" smtClean="0">
                <a:latin typeface="Arial" pitchFamily="34" charset="0"/>
                <a:cs typeface="Arial" pitchFamily="34" charset="0"/>
              </a:rPr>
              <a:t>ij</a:t>
            </a:r>
            <a:r>
              <a:rPr lang="en-US" i="1" dirty="0" smtClean="0">
                <a:latin typeface="Arial" pitchFamily="34" charset="0"/>
                <a:cs typeface="Arial" pitchFamily="34" charset="0"/>
              </a:rPr>
              <a:t> </a:t>
            </a:r>
            <a:r>
              <a:rPr lang="en-US" dirty="0">
                <a:latin typeface="Arial" pitchFamily="34" charset="0"/>
                <a:cs typeface="Arial" pitchFamily="34" charset="0"/>
              </a:rPr>
              <a:t>= cost of transporting 1 unit of flow from node </a:t>
            </a:r>
            <a:r>
              <a:rPr lang="en-US" i="1" dirty="0" err="1">
                <a:latin typeface="Arial" pitchFamily="34" charset="0"/>
                <a:cs typeface="Arial" pitchFamily="34" charset="0"/>
              </a:rPr>
              <a:t>i</a:t>
            </a:r>
            <a:r>
              <a:rPr lang="en-US" i="1" dirty="0">
                <a:latin typeface="Arial" pitchFamily="34" charset="0"/>
                <a:cs typeface="Arial" pitchFamily="34" charset="0"/>
              </a:rPr>
              <a:t> </a:t>
            </a:r>
            <a:r>
              <a:rPr lang="en-US" dirty="0">
                <a:latin typeface="Arial" pitchFamily="34" charset="0"/>
                <a:cs typeface="Arial" pitchFamily="34" charset="0"/>
              </a:rPr>
              <a:t>to node </a:t>
            </a:r>
            <a:r>
              <a:rPr lang="en-US" i="1" dirty="0">
                <a:latin typeface="Arial" pitchFamily="34" charset="0"/>
                <a:cs typeface="Arial" pitchFamily="34" charset="0"/>
              </a:rPr>
              <a:t>j </a:t>
            </a:r>
            <a:r>
              <a:rPr lang="en-US" dirty="0">
                <a:latin typeface="Arial" pitchFamily="34" charset="0"/>
                <a:cs typeface="Arial" pitchFamily="34" charset="0"/>
              </a:rPr>
              <a:t> via arc (</a:t>
            </a:r>
            <a:r>
              <a:rPr lang="en-US" i="1" dirty="0" err="1">
                <a:latin typeface="Arial" pitchFamily="34" charset="0"/>
                <a:cs typeface="Arial" pitchFamily="34" charset="0"/>
              </a:rPr>
              <a:t>i,j</a:t>
            </a:r>
            <a:r>
              <a:rPr lang="en-US" dirty="0">
                <a:latin typeface="Arial" pitchFamily="34" charset="0"/>
                <a:cs typeface="Arial" pitchFamily="34" charset="0"/>
              </a:rPr>
              <a:t>)</a:t>
            </a:r>
          </a:p>
          <a:p>
            <a:pPr>
              <a:defRPr/>
            </a:pPr>
            <a:endParaRPr lang="en-US" i="1" dirty="0" smtClean="0">
              <a:latin typeface="Arial" pitchFamily="34" charset="0"/>
              <a:cs typeface="Arial" pitchFamily="34" charset="0"/>
            </a:endParaRPr>
          </a:p>
          <a:p>
            <a:pPr>
              <a:defRPr/>
            </a:pPr>
            <a:r>
              <a:rPr lang="en-US" i="1" dirty="0" err="1" smtClean="0">
                <a:latin typeface="Arial" pitchFamily="34" charset="0"/>
                <a:cs typeface="Arial" pitchFamily="34" charset="0"/>
              </a:rPr>
              <a:t>L</a:t>
            </a:r>
            <a:r>
              <a:rPr lang="en-US" i="1" baseline="-25000" dirty="0" err="1" smtClean="0">
                <a:latin typeface="Arial" pitchFamily="34" charset="0"/>
                <a:cs typeface="Arial" pitchFamily="34" charset="0"/>
              </a:rPr>
              <a:t>ij</a:t>
            </a:r>
            <a:r>
              <a:rPr lang="en-US" dirty="0" smtClean="0">
                <a:latin typeface="Arial" pitchFamily="34" charset="0"/>
                <a:cs typeface="Arial" pitchFamily="34" charset="0"/>
              </a:rPr>
              <a:t> </a:t>
            </a:r>
            <a:r>
              <a:rPr lang="en-US" dirty="0">
                <a:latin typeface="Arial" pitchFamily="34" charset="0"/>
                <a:cs typeface="Arial" pitchFamily="34" charset="0"/>
              </a:rPr>
              <a:t>= lower bound on flow through arc (</a:t>
            </a:r>
            <a:r>
              <a:rPr lang="en-US" i="1" dirty="0" err="1">
                <a:latin typeface="Arial" pitchFamily="34" charset="0"/>
                <a:cs typeface="Arial" pitchFamily="34" charset="0"/>
              </a:rPr>
              <a:t>i,j</a:t>
            </a:r>
            <a:r>
              <a:rPr lang="en-US" dirty="0">
                <a:latin typeface="Arial" pitchFamily="34" charset="0"/>
                <a:cs typeface="Arial" pitchFamily="34" charset="0"/>
              </a:rPr>
              <a:t>). If no lower bound, </a:t>
            </a:r>
            <a:r>
              <a:rPr lang="en-US" i="1" dirty="0" err="1">
                <a:latin typeface="Arial" pitchFamily="34" charset="0"/>
                <a:cs typeface="Arial" pitchFamily="34" charset="0"/>
              </a:rPr>
              <a:t>L</a:t>
            </a:r>
            <a:r>
              <a:rPr lang="en-US" i="1" baseline="-25000" dirty="0" err="1">
                <a:latin typeface="Arial" pitchFamily="34" charset="0"/>
                <a:cs typeface="Arial" pitchFamily="34" charset="0"/>
              </a:rPr>
              <a:t>ij</a:t>
            </a:r>
            <a:r>
              <a:rPr lang="en-US" dirty="0">
                <a:latin typeface="Arial" pitchFamily="34" charset="0"/>
                <a:cs typeface="Arial" pitchFamily="34" charset="0"/>
              </a:rPr>
              <a:t> = 0</a:t>
            </a:r>
          </a:p>
          <a:p>
            <a:pPr>
              <a:defRPr/>
            </a:pPr>
            <a:endParaRPr lang="en-US" i="1" dirty="0" smtClean="0">
              <a:latin typeface="Arial" pitchFamily="34" charset="0"/>
              <a:cs typeface="Arial" pitchFamily="34" charset="0"/>
            </a:endParaRPr>
          </a:p>
          <a:p>
            <a:pPr>
              <a:defRPr/>
            </a:pPr>
            <a:r>
              <a:rPr lang="en-US" i="1" dirty="0" err="1" smtClean="0">
                <a:latin typeface="Arial" pitchFamily="34" charset="0"/>
                <a:cs typeface="Arial" pitchFamily="34" charset="0"/>
              </a:rPr>
              <a:t>U</a:t>
            </a:r>
            <a:r>
              <a:rPr lang="en-US" i="1" baseline="-25000" dirty="0" err="1" smtClean="0">
                <a:latin typeface="Arial" pitchFamily="34" charset="0"/>
                <a:cs typeface="Arial" pitchFamily="34" charset="0"/>
              </a:rPr>
              <a:t>ij</a:t>
            </a:r>
            <a:r>
              <a:rPr lang="en-US" dirty="0" smtClean="0">
                <a:latin typeface="Arial" pitchFamily="34" charset="0"/>
                <a:cs typeface="Arial" pitchFamily="34" charset="0"/>
              </a:rPr>
              <a:t> </a:t>
            </a:r>
            <a:r>
              <a:rPr lang="en-US" dirty="0">
                <a:latin typeface="Arial" pitchFamily="34" charset="0"/>
                <a:cs typeface="Arial" pitchFamily="34" charset="0"/>
              </a:rPr>
              <a:t>= upper bound on flow through arc (</a:t>
            </a:r>
            <a:r>
              <a:rPr lang="en-US" i="1" dirty="0" err="1">
                <a:latin typeface="Arial" pitchFamily="34" charset="0"/>
                <a:cs typeface="Arial" pitchFamily="34" charset="0"/>
              </a:rPr>
              <a:t>i,j</a:t>
            </a:r>
            <a:r>
              <a:rPr lang="en-US" dirty="0">
                <a:latin typeface="Arial" pitchFamily="34" charset="0"/>
                <a:cs typeface="Arial" pitchFamily="34" charset="0"/>
              </a:rPr>
              <a:t>). If no upper bound, let </a:t>
            </a:r>
            <a:r>
              <a:rPr lang="en-US" i="1" dirty="0" err="1">
                <a:latin typeface="Arial" pitchFamily="34" charset="0"/>
                <a:cs typeface="Arial" pitchFamily="34" charset="0"/>
              </a:rPr>
              <a:t>U</a:t>
            </a:r>
            <a:r>
              <a:rPr lang="en-US" i="1" baseline="-25000" dirty="0" err="1">
                <a:latin typeface="Arial" pitchFamily="34" charset="0"/>
                <a:cs typeface="Arial" pitchFamily="34" charset="0"/>
              </a:rPr>
              <a:t>ij</a:t>
            </a:r>
            <a:r>
              <a:rPr lang="en-US" i="1" dirty="0">
                <a:latin typeface="Arial" pitchFamily="34" charset="0"/>
                <a:cs typeface="Arial" pitchFamily="34" charset="0"/>
              </a:rPr>
              <a:t> </a:t>
            </a:r>
            <a:r>
              <a:rPr lang="en-US" dirty="0">
                <a:latin typeface="Arial" pitchFamily="34" charset="0"/>
                <a:cs typeface="Arial" pitchFamily="34" charset="0"/>
              </a:rPr>
              <a:t>= infinity</a:t>
            </a:r>
          </a:p>
          <a:p>
            <a:pPr>
              <a:defRPr/>
            </a:pPr>
            <a:endParaRPr lang="en-US" dirty="0" smtClean="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smtClean="0">
              <a:latin typeface="Arial" pitchFamily="34" charset="0"/>
              <a:cs typeface="Arial" pitchFamily="34" charset="0"/>
            </a:endParaRPr>
          </a:p>
          <a:p>
            <a:pPr>
              <a:defRPr/>
            </a:pPr>
            <a:endParaRPr lang="en-US" dirty="0">
              <a:latin typeface="Arial" pitchFamily="34" charset="0"/>
              <a:cs typeface="Arial" pitchFamily="34" charset="0"/>
            </a:endParaRP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The </a:t>
            </a:r>
            <a:r>
              <a:rPr lang="en-US" dirty="0">
                <a:latin typeface="Arial" pitchFamily="34" charset="0"/>
                <a:cs typeface="Arial" pitchFamily="34" charset="0"/>
              </a:rPr>
              <a:t>first constraint means that the net flow out of node </a:t>
            </a:r>
            <a:r>
              <a:rPr lang="en-US" i="1" dirty="0" err="1">
                <a:latin typeface="Arial" pitchFamily="34" charset="0"/>
                <a:cs typeface="Arial" pitchFamily="34" charset="0"/>
              </a:rPr>
              <a:t>i</a:t>
            </a:r>
            <a:r>
              <a:rPr lang="en-US" i="1" dirty="0">
                <a:latin typeface="Arial" pitchFamily="34" charset="0"/>
                <a:cs typeface="Arial" pitchFamily="34" charset="0"/>
              </a:rPr>
              <a:t> </a:t>
            </a:r>
            <a:r>
              <a:rPr lang="en-US" dirty="0">
                <a:latin typeface="Arial" pitchFamily="34" charset="0"/>
                <a:cs typeface="Arial" pitchFamily="34" charset="0"/>
              </a:rPr>
              <a:t>must equal </a:t>
            </a:r>
            <a:r>
              <a:rPr lang="en-US" i="1" dirty="0">
                <a:latin typeface="Arial" pitchFamily="34" charset="0"/>
                <a:cs typeface="Arial" pitchFamily="34" charset="0"/>
              </a:rPr>
              <a:t>b</a:t>
            </a:r>
            <a:r>
              <a:rPr lang="en-US" i="1" baseline="-25000" dirty="0">
                <a:latin typeface="Arial" pitchFamily="34" charset="0"/>
                <a:cs typeface="Arial" pitchFamily="34" charset="0"/>
              </a:rPr>
              <a:t>i</a:t>
            </a:r>
            <a:r>
              <a:rPr lang="en-US" dirty="0">
                <a:latin typeface="Arial" pitchFamily="34" charset="0"/>
                <a:cs typeface="Arial" pitchFamily="34" charset="0"/>
              </a:rPr>
              <a:t>. This is the flow balance equation. The second constraint ensures that the flow through each arc satisfies the arc capacity restrictions. </a:t>
            </a:r>
          </a:p>
          <a:p>
            <a:pPr>
              <a:defRPr/>
            </a:pPr>
            <a:endParaRPr lang="en-US" dirty="0">
              <a:latin typeface="Arial" pitchFamily="34" charset="0"/>
              <a:cs typeface="Arial" pitchFamily="34" charset="0"/>
            </a:endParaRPr>
          </a:p>
        </p:txBody>
      </p:sp>
      <p:pic>
        <p:nvPicPr>
          <p:cNvPr id="47110" name="Picture 9"/>
          <p:cNvPicPr>
            <a:picLocks noChangeAspect="1" noChangeArrowheads="1"/>
          </p:cNvPicPr>
          <p:nvPr/>
        </p:nvPicPr>
        <p:blipFill>
          <a:blip r:embed="rId4" cstate="print"/>
          <a:srcRect/>
          <a:stretch>
            <a:fillRect/>
          </a:stretch>
        </p:blipFill>
        <p:spPr bwMode="auto">
          <a:xfrm>
            <a:off x="2514600" y="4049713"/>
            <a:ext cx="40576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17411" name="Title 1"/>
          <p:cNvSpPr>
            <a:spLocks noGrp="1"/>
          </p:cNvSpPr>
          <p:nvPr>
            <p:ph type="title"/>
          </p:nvPr>
        </p:nvSpPr>
        <p:spPr>
          <a:xfrm>
            <a:off x="1119188" y="0"/>
            <a:ext cx="6477000" cy="1143000"/>
          </a:xfrm>
        </p:spPr>
        <p:txBody>
          <a:bodyPr/>
          <a:lstStyle/>
          <a:p>
            <a:pPr algn="ctr" eaLnBrk="1" hangingPunct="1">
              <a:defRPr/>
            </a:pPr>
            <a:r>
              <a:rPr lang="en-US" sz="3600" b="1" dirty="0" smtClean="0">
                <a:solidFill>
                  <a:schemeClr val="accent4"/>
                </a:solidFill>
              </a:rPr>
              <a:t>Cost/Capacity </a:t>
            </a:r>
            <a:br>
              <a:rPr lang="en-US" sz="3600" b="1" dirty="0" smtClean="0">
                <a:solidFill>
                  <a:schemeClr val="accent4"/>
                </a:solidFill>
              </a:rPr>
            </a:br>
            <a:r>
              <a:rPr lang="en-US" sz="3600" b="1" dirty="0" smtClean="0">
                <a:solidFill>
                  <a:schemeClr val="accent4"/>
                </a:solidFill>
              </a:rPr>
              <a:t>Indicators</a:t>
            </a:r>
          </a:p>
        </p:txBody>
      </p:sp>
      <p:sp>
        <p:nvSpPr>
          <p:cNvPr id="5" name="Slide Number Placeholder 4"/>
          <p:cNvSpPr>
            <a:spLocks noGrp="1"/>
          </p:cNvSpPr>
          <p:nvPr>
            <p:ph type="sldNum" sz="quarter" idx="12"/>
          </p:nvPr>
        </p:nvSpPr>
        <p:spPr/>
        <p:txBody>
          <a:bodyPr/>
          <a:lstStyle/>
          <a:p>
            <a:pPr>
              <a:defRPr/>
            </a:pPr>
            <a:fld id="{133E53C9-07E9-431C-86F5-205FADF4C400}" type="slidenum">
              <a:rPr lang="en-US" smtClean="0"/>
              <a:pPr>
                <a:defRPr/>
              </a:pPr>
              <a:t>24</a:t>
            </a:fld>
            <a:endParaRPr lang="en-US" dirty="0"/>
          </a:p>
        </p:txBody>
      </p:sp>
      <p:sp>
        <p:nvSpPr>
          <p:cNvPr id="20485" name="Content Placeholder 6"/>
          <p:cNvSpPr>
            <a:spLocks noGrp="1"/>
          </p:cNvSpPr>
          <p:nvPr>
            <p:ph sz="quarter" idx="1"/>
          </p:nvPr>
        </p:nvSpPr>
        <p:spPr>
          <a:xfrm>
            <a:off x="152400" y="1295400"/>
            <a:ext cx="2819400" cy="4953000"/>
          </a:xfrm>
        </p:spPr>
        <p:txBody>
          <a:bodyPr>
            <a:normAutofit fontScale="92500" lnSpcReduction="20000"/>
          </a:bodyPr>
          <a:lstStyle/>
          <a:p>
            <a:pPr>
              <a:defRPr/>
            </a:pPr>
            <a:r>
              <a:rPr lang="en-US" sz="1800" dirty="0" smtClean="0">
                <a:latin typeface="Arial" charset="0"/>
                <a:cs typeface="Arial" charset="0"/>
              </a:rPr>
              <a:t>Now that we have established our network's arcs and nodes…</a:t>
            </a:r>
          </a:p>
          <a:p>
            <a:pPr>
              <a:defRPr/>
            </a:pPr>
            <a:r>
              <a:rPr lang="en-US" sz="1800" b="1" i="1" dirty="0" smtClean="0">
                <a:latin typeface="Arial" charset="0"/>
                <a:cs typeface="Arial" charset="0"/>
              </a:rPr>
              <a:t>Indicators of how a population lives </a:t>
            </a:r>
            <a:r>
              <a:rPr lang="en-US" sz="1800" dirty="0" smtClean="0">
                <a:latin typeface="Arial" charset="0"/>
                <a:cs typeface="Arial" charset="0"/>
              </a:rPr>
              <a:t>depending on cocaine flow amount need to be identified</a:t>
            </a:r>
          </a:p>
          <a:p>
            <a:pPr>
              <a:defRPr/>
            </a:pPr>
            <a:r>
              <a:rPr lang="en-US" sz="1800" dirty="0" smtClean="0">
                <a:latin typeface="Arial" charset="0"/>
                <a:cs typeface="Arial" charset="0"/>
              </a:rPr>
              <a:t>Analyze these indicators in order to model cost/capacity as a function of variables related to whole of government actions.</a:t>
            </a:r>
          </a:p>
          <a:p>
            <a:pPr lvl="1">
              <a:defRPr/>
            </a:pPr>
            <a:r>
              <a:rPr lang="en-US" sz="1500" dirty="0" smtClean="0">
                <a:latin typeface="Arial" charset="0"/>
                <a:cs typeface="Arial" charset="0"/>
              </a:rPr>
              <a:t>Ex: If we increase school enrollment in one node, what are the effects to the network in terms of cocaine traffic and homicide rates?</a:t>
            </a:r>
          </a:p>
        </p:txBody>
      </p:sp>
      <p:grpSp>
        <p:nvGrpSpPr>
          <p:cNvPr id="49158" name="Group 15"/>
          <p:cNvGrpSpPr>
            <a:grpSpLocks/>
          </p:cNvGrpSpPr>
          <p:nvPr/>
        </p:nvGrpSpPr>
        <p:grpSpPr bwMode="auto">
          <a:xfrm>
            <a:off x="3200400" y="4191000"/>
            <a:ext cx="4953000" cy="2246313"/>
            <a:chOff x="4419600" y="4191000"/>
            <a:chExt cx="4953000" cy="2246769"/>
          </a:xfrm>
        </p:grpSpPr>
        <p:sp>
          <p:nvSpPr>
            <p:cNvPr id="11" name="Rectangle 10"/>
            <p:cNvSpPr/>
            <p:nvPr/>
          </p:nvSpPr>
          <p:spPr>
            <a:xfrm>
              <a:off x="4419600" y="4191000"/>
              <a:ext cx="4572000" cy="1981602"/>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49163" name="Rectangle 8"/>
            <p:cNvSpPr>
              <a:spLocks noChangeArrowheads="1"/>
            </p:cNvSpPr>
            <p:nvPr/>
          </p:nvSpPr>
          <p:spPr bwMode="auto">
            <a:xfrm>
              <a:off x="4495800" y="4203918"/>
              <a:ext cx="2362200" cy="1815882"/>
            </a:xfrm>
            <a:prstGeom prst="rect">
              <a:avLst/>
            </a:prstGeom>
            <a:noFill/>
            <a:ln w="9525">
              <a:noFill/>
              <a:miter lim="800000"/>
              <a:headEnd/>
              <a:tailEnd/>
            </a:ln>
          </p:spPr>
          <p:txBody>
            <a:bodyPr>
              <a:spAutoFit/>
            </a:bodyPr>
            <a:lstStyle/>
            <a:p>
              <a:r>
                <a:rPr lang="en-US" sz="1400" b="1" u="sng"/>
                <a:t>Political</a:t>
              </a:r>
            </a:p>
            <a:p>
              <a:r>
                <a:rPr lang="en-US" sz="1400"/>
                <a:t>FDI</a:t>
              </a:r>
            </a:p>
            <a:p>
              <a:r>
                <a:rPr lang="en-US" sz="1400" b="1" u="sng"/>
                <a:t>Military</a:t>
              </a:r>
            </a:p>
            <a:p>
              <a:r>
                <a:rPr lang="en-US" sz="1400"/>
                <a:t>Military Expenditure</a:t>
              </a:r>
            </a:p>
            <a:p>
              <a:r>
                <a:rPr lang="en-US" sz="1400" b="1" u="sng"/>
                <a:t>Economic</a:t>
              </a:r>
            </a:p>
            <a:p>
              <a:r>
                <a:rPr lang="en-US" sz="1400"/>
                <a:t>Poverty Headcount</a:t>
              </a:r>
            </a:p>
            <a:p>
              <a:r>
                <a:rPr lang="en-US" sz="1400"/>
                <a:t>GDP per capita</a:t>
              </a:r>
            </a:p>
            <a:p>
              <a:endParaRPr lang="en-US" sz="1400"/>
            </a:p>
          </p:txBody>
        </p:sp>
        <p:sp>
          <p:nvSpPr>
            <p:cNvPr id="49164" name="Rectangle 12"/>
            <p:cNvSpPr>
              <a:spLocks noChangeArrowheads="1"/>
            </p:cNvSpPr>
            <p:nvPr/>
          </p:nvSpPr>
          <p:spPr bwMode="auto">
            <a:xfrm>
              <a:off x="6781800" y="4191000"/>
              <a:ext cx="2590800" cy="2246769"/>
            </a:xfrm>
            <a:prstGeom prst="rect">
              <a:avLst/>
            </a:prstGeom>
            <a:noFill/>
            <a:ln w="9525">
              <a:noFill/>
              <a:miter lim="800000"/>
              <a:headEnd/>
              <a:tailEnd/>
            </a:ln>
          </p:spPr>
          <p:txBody>
            <a:bodyPr>
              <a:spAutoFit/>
            </a:bodyPr>
            <a:lstStyle/>
            <a:p>
              <a:r>
                <a:rPr lang="en-US" sz="1400" b="1" u="sng"/>
                <a:t>Social</a:t>
              </a:r>
            </a:p>
            <a:p>
              <a:r>
                <a:rPr lang="en-US" sz="1400"/>
                <a:t>Life Expectancy</a:t>
              </a:r>
            </a:p>
            <a:p>
              <a:r>
                <a:rPr lang="en-US" sz="1400"/>
                <a:t>School Enrollment</a:t>
              </a:r>
            </a:p>
            <a:p>
              <a:r>
                <a:rPr lang="en-US" sz="1400"/>
                <a:t>Children out of School</a:t>
              </a:r>
            </a:p>
            <a:p>
              <a:r>
                <a:rPr lang="en-US" sz="1400"/>
                <a:t>Health Expenditure</a:t>
              </a:r>
            </a:p>
            <a:p>
              <a:r>
                <a:rPr lang="en-US" sz="1400" b="1" u="sng"/>
                <a:t>Infrastructure</a:t>
              </a:r>
            </a:p>
            <a:p>
              <a:r>
                <a:rPr lang="en-US" sz="1400"/>
                <a:t>Electricity Produced (kWh)</a:t>
              </a:r>
            </a:p>
            <a:p>
              <a:r>
                <a:rPr lang="en-US" sz="1400" b="1" u="sng"/>
                <a:t>Information</a:t>
              </a:r>
            </a:p>
            <a:p>
              <a:r>
                <a:rPr lang="en-US" sz="1400"/>
                <a:t>Internet Users</a:t>
              </a:r>
            </a:p>
            <a:p>
              <a:endParaRPr lang="en-US" sz="1400"/>
            </a:p>
          </p:txBody>
        </p:sp>
      </p:grpSp>
      <p:sp>
        <p:nvSpPr>
          <p:cNvPr id="27" name="Freeform 26"/>
          <p:cNvSpPr/>
          <p:nvPr/>
        </p:nvSpPr>
        <p:spPr>
          <a:xfrm>
            <a:off x="9109075" y="1957388"/>
            <a:ext cx="3175" cy="0"/>
          </a:xfrm>
          <a:custGeom>
            <a:avLst/>
            <a:gdLst/>
            <a:ahLst/>
            <a:cxnLst/>
            <a:rect l="0" t="0" r="0" b="0"/>
            <a:pathLst>
              <a:path w="3520" h="1">
                <a:moveTo>
                  <a:pt x="0" y="0"/>
                </a:moveTo>
                <a:lnTo>
                  <a:pt x="3519"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a:off x="2819400" y="2743200"/>
            <a:ext cx="381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3429000" y="1295400"/>
          <a:ext cx="46482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A5E400-0D95-445D-B053-33E9986F11F6}" type="slidenum">
              <a:rPr lang="en-US" smtClean="0"/>
              <a:pPr>
                <a:defRPr/>
              </a:pPr>
              <a:t>25</a:t>
            </a:fld>
            <a:endParaRPr lang="en-US"/>
          </a:p>
        </p:txBody>
      </p:sp>
      <p:pic>
        <p:nvPicPr>
          <p:cNvPr id="52227" name="Picture 2"/>
          <p:cNvPicPr>
            <a:picLocks noChangeAspect="1" noChangeArrowheads="1"/>
          </p:cNvPicPr>
          <p:nvPr/>
        </p:nvPicPr>
        <p:blipFill>
          <a:blip r:embed="rId3" cstate="print"/>
          <a:srcRect t="3125" b="79688"/>
          <a:stretch>
            <a:fillRect/>
          </a:stretch>
        </p:blipFill>
        <p:spPr bwMode="auto">
          <a:xfrm>
            <a:off x="0" y="0"/>
            <a:ext cx="9144000" cy="1066800"/>
          </a:xfrm>
          <a:prstGeom prst="rect">
            <a:avLst/>
          </a:prstGeom>
          <a:noFill/>
          <a:ln w="9525">
            <a:noFill/>
            <a:miter lim="800000"/>
            <a:headEnd/>
            <a:tailEnd/>
          </a:ln>
        </p:spPr>
      </p:pic>
      <p:sp>
        <p:nvSpPr>
          <p:cNvPr id="6" name="Title 1"/>
          <p:cNvSpPr txBox="1">
            <a:spLocks/>
          </p:cNvSpPr>
          <p:nvPr/>
        </p:nvSpPr>
        <p:spPr bwMode="auto">
          <a:xfrm>
            <a:off x="1219200" y="0"/>
            <a:ext cx="6172200" cy="1022350"/>
          </a:xfrm>
          <a:prstGeom prst="rect">
            <a:avLst/>
          </a:prstGeom>
          <a:noFill/>
          <a:ln w="9525">
            <a:noFill/>
            <a:miter lim="800000"/>
            <a:headEnd/>
            <a:tailEnd/>
          </a:ln>
        </p:spPr>
        <p:txBody>
          <a:bodyPr anchor="b"/>
          <a:lstStyle/>
          <a:p>
            <a:pPr algn="ctr" eaLnBrk="0" hangingPunct="0">
              <a:defRPr/>
            </a:pPr>
            <a:r>
              <a:rPr lang="en-US" sz="3200" b="1" dirty="0">
                <a:solidFill>
                  <a:schemeClr val="accent4"/>
                </a:solidFill>
                <a:latin typeface="+mj-lt"/>
                <a:ea typeface="+mj-ea"/>
                <a:cs typeface="+mj-cs"/>
              </a:rPr>
              <a:t>Way Forward: </a:t>
            </a:r>
          </a:p>
          <a:p>
            <a:pPr algn="ctr" eaLnBrk="0" hangingPunct="0">
              <a:defRPr/>
            </a:pPr>
            <a:r>
              <a:rPr lang="en-US" sz="3200" b="1" dirty="0">
                <a:solidFill>
                  <a:schemeClr val="accent4"/>
                </a:solidFill>
                <a:latin typeface="+mj-lt"/>
                <a:ea typeface="+mj-ea"/>
                <a:cs typeface="+mj-cs"/>
              </a:rPr>
              <a:t>System Dynamics</a:t>
            </a:r>
          </a:p>
        </p:txBody>
      </p:sp>
      <p:sp>
        <p:nvSpPr>
          <p:cNvPr id="37" name="Slide Number Placeholder 31"/>
          <p:cNvSpPr txBox="1">
            <a:spLocks/>
          </p:cNvSpPr>
          <p:nvPr/>
        </p:nvSpPr>
        <p:spPr>
          <a:xfrm>
            <a:off x="612775" y="6356350"/>
            <a:ext cx="1981200" cy="365125"/>
          </a:xfrm>
          <a:prstGeom prst="rect">
            <a:avLst/>
          </a:prstGeom>
        </p:spPr>
        <p:txBody>
          <a:bodyPr/>
          <a:lstStyle/>
          <a:p>
            <a:pPr fontAlgn="auto">
              <a:spcBef>
                <a:spcPts val="0"/>
              </a:spcBef>
              <a:spcAft>
                <a:spcPts val="0"/>
              </a:spcAft>
              <a:defRPr/>
            </a:pPr>
            <a:fld id="{E46E6775-ED8C-46BF-86F7-8FCCE2D9CD5C}" type="slidenum">
              <a:rPr lang="en-US" sz="1400">
                <a:solidFill>
                  <a:schemeClr val="tx2"/>
                </a:solidFill>
                <a:latin typeface="+mn-lt"/>
                <a:cs typeface="+mn-cs"/>
              </a:rPr>
              <a:pPr fontAlgn="auto">
                <a:spcBef>
                  <a:spcPts val="0"/>
                </a:spcBef>
                <a:spcAft>
                  <a:spcPts val="0"/>
                </a:spcAft>
                <a:defRPr/>
              </a:pPr>
              <a:t>25</a:t>
            </a:fld>
            <a:endParaRPr lang="en-US" sz="1400">
              <a:solidFill>
                <a:schemeClr val="tx2"/>
              </a:solidFill>
              <a:latin typeface="+mn-lt"/>
              <a:cs typeface="+mn-cs"/>
            </a:endParaRPr>
          </a:p>
        </p:txBody>
      </p:sp>
      <p:sp>
        <p:nvSpPr>
          <p:cNvPr id="47" name="Subtitle 2"/>
          <p:cNvSpPr txBox="1">
            <a:spLocks/>
          </p:cNvSpPr>
          <p:nvPr/>
        </p:nvSpPr>
        <p:spPr bwMode="auto">
          <a:xfrm>
            <a:off x="0" y="1143000"/>
            <a:ext cx="3810000" cy="2438400"/>
          </a:xfrm>
          <a:prstGeom prst="rect">
            <a:avLst/>
          </a:prstGeom>
          <a:noFill/>
          <a:ln w="9525">
            <a:noFill/>
            <a:miter lim="800000"/>
            <a:headEnd/>
            <a:tailEnd/>
          </a:ln>
        </p:spPr>
        <p:txBody>
          <a:bodyPr/>
          <a:lstStyle/>
          <a:p>
            <a:pPr marL="273050" indent="-273050" eaLnBrk="0" hangingPunct="0">
              <a:spcBef>
                <a:spcPts val="600"/>
              </a:spcBef>
              <a:buClr>
                <a:schemeClr val="accent1"/>
              </a:buClr>
              <a:buSzPct val="76000"/>
              <a:defRPr/>
            </a:pPr>
            <a:r>
              <a:rPr lang="en-US" u="sng" dirty="0">
                <a:latin typeface="Arial" pitchFamily="34" charset="0"/>
                <a:cs typeface="Arial" pitchFamily="34" charset="0"/>
              </a:rPr>
              <a:t>Study Structure</a:t>
            </a:r>
          </a:p>
          <a:p>
            <a:pPr marL="514350" indent="-514350" eaLnBrk="0" hangingPunct="0">
              <a:spcBef>
                <a:spcPts val="600"/>
              </a:spcBef>
              <a:buClr>
                <a:schemeClr val="accent1"/>
              </a:buClr>
              <a:buSzPct val="76000"/>
              <a:defRPr/>
            </a:pPr>
            <a:r>
              <a:rPr lang="en-US" dirty="0">
                <a:latin typeface="Arial" pitchFamily="34" charset="0"/>
                <a:cs typeface="Arial" pitchFamily="34" charset="0"/>
              </a:rPr>
              <a:t>1.     Problem Articulation</a:t>
            </a:r>
          </a:p>
          <a:p>
            <a:pPr marL="514350" indent="-514350" eaLnBrk="0" hangingPunct="0">
              <a:spcBef>
                <a:spcPts val="600"/>
              </a:spcBef>
              <a:buClr>
                <a:schemeClr val="accent1"/>
              </a:buClr>
              <a:buSzPct val="76000"/>
              <a:defRPr/>
            </a:pPr>
            <a:r>
              <a:rPr lang="en-US" dirty="0">
                <a:latin typeface="Arial" pitchFamily="34" charset="0"/>
                <a:cs typeface="Arial" pitchFamily="34" charset="0"/>
              </a:rPr>
              <a:t>2.     Dynamic Hypothesis</a:t>
            </a:r>
          </a:p>
          <a:p>
            <a:pPr marL="514350" indent="-514350" eaLnBrk="0" hangingPunct="0">
              <a:spcBef>
                <a:spcPts val="600"/>
              </a:spcBef>
              <a:buClr>
                <a:schemeClr val="accent1"/>
              </a:buClr>
              <a:buSzPct val="76000"/>
              <a:defRPr/>
            </a:pPr>
            <a:r>
              <a:rPr lang="en-US" dirty="0">
                <a:latin typeface="Arial" pitchFamily="34" charset="0"/>
                <a:cs typeface="Arial" pitchFamily="34" charset="0"/>
              </a:rPr>
              <a:t>3.     Formulation</a:t>
            </a:r>
          </a:p>
          <a:p>
            <a:pPr marL="514350" indent="-514350" eaLnBrk="0" hangingPunct="0">
              <a:spcBef>
                <a:spcPts val="600"/>
              </a:spcBef>
              <a:buClr>
                <a:schemeClr val="accent1"/>
              </a:buClr>
              <a:buSzPct val="76000"/>
              <a:defRPr/>
            </a:pPr>
            <a:r>
              <a:rPr lang="en-US" dirty="0">
                <a:latin typeface="Arial" pitchFamily="34" charset="0"/>
                <a:cs typeface="Arial" pitchFamily="34" charset="0"/>
              </a:rPr>
              <a:t>4.     Testing</a:t>
            </a:r>
          </a:p>
          <a:p>
            <a:pPr marL="514350" indent="-514350" eaLnBrk="0" hangingPunct="0">
              <a:spcBef>
                <a:spcPts val="600"/>
              </a:spcBef>
              <a:buClr>
                <a:schemeClr val="accent1"/>
              </a:buClr>
              <a:buSzPct val="76000"/>
              <a:defRPr/>
            </a:pPr>
            <a:r>
              <a:rPr lang="en-US" dirty="0">
                <a:latin typeface="Arial" pitchFamily="34" charset="0"/>
                <a:cs typeface="Arial" pitchFamily="34" charset="0"/>
              </a:rPr>
              <a:t>5.     Policy Formulation &amp; Evaluation</a:t>
            </a:r>
          </a:p>
        </p:txBody>
      </p:sp>
      <p:sp>
        <p:nvSpPr>
          <p:cNvPr id="48" name="Subtitle 2"/>
          <p:cNvSpPr txBox="1">
            <a:spLocks/>
          </p:cNvSpPr>
          <p:nvPr/>
        </p:nvSpPr>
        <p:spPr>
          <a:xfrm>
            <a:off x="0" y="3505200"/>
            <a:ext cx="3810000" cy="2286000"/>
          </a:xfrm>
          <a:prstGeom prst="rect">
            <a:avLst/>
          </a:prstGeom>
        </p:spPr>
        <p:txBody>
          <a:bodyPr/>
          <a:lstStyle/>
          <a:p>
            <a:pPr fontAlgn="auto">
              <a:spcBef>
                <a:spcPct val="20000"/>
              </a:spcBef>
              <a:spcAft>
                <a:spcPts val="0"/>
              </a:spcAft>
              <a:buFont typeface="Arial" pitchFamily="34" charset="0"/>
              <a:buNone/>
              <a:defRPr/>
            </a:pPr>
            <a:r>
              <a:rPr lang="en-US" u="sng" dirty="0">
                <a:latin typeface="Arial" pitchFamily="34" charset="0"/>
                <a:cs typeface="Arial" pitchFamily="34" charset="0"/>
              </a:rPr>
              <a:t>Possible Spheres of Interaction</a:t>
            </a:r>
            <a:r>
              <a:rPr lang="en-US" dirty="0">
                <a:latin typeface="Arial" pitchFamily="34" charset="0"/>
                <a:cs typeface="Arial" pitchFamily="34" charset="0"/>
              </a:rPr>
              <a:t>:</a:t>
            </a:r>
          </a:p>
          <a:p>
            <a:pPr marL="514350" indent="-514350" fontAlgn="auto">
              <a:spcBef>
                <a:spcPct val="20000"/>
              </a:spcBef>
              <a:spcAft>
                <a:spcPts val="0"/>
              </a:spcAft>
              <a:buFont typeface="+mj-lt"/>
              <a:buAutoNum type="arabicPeriod"/>
              <a:defRPr/>
            </a:pPr>
            <a:r>
              <a:rPr lang="en-US" dirty="0">
                <a:latin typeface="Arial" pitchFamily="34" charset="0"/>
                <a:cs typeface="Arial" pitchFamily="34" charset="0"/>
              </a:rPr>
              <a:t>Primary: Drug Trafficking Sphere</a:t>
            </a:r>
          </a:p>
          <a:p>
            <a:pPr marL="514350" indent="-514350" fontAlgn="auto">
              <a:spcBef>
                <a:spcPct val="20000"/>
              </a:spcBef>
              <a:spcAft>
                <a:spcPts val="0"/>
              </a:spcAft>
              <a:buFont typeface="+mj-lt"/>
              <a:buAutoNum type="arabicPeriod"/>
              <a:defRPr/>
            </a:pPr>
            <a:r>
              <a:rPr lang="en-US" dirty="0">
                <a:latin typeface="Arial" pitchFamily="34" charset="0"/>
                <a:cs typeface="Arial" pitchFamily="34" charset="0"/>
              </a:rPr>
              <a:t>Government Policy Domain</a:t>
            </a:r>
          </a:p>
          <a:p>
            <a:pPr marL="514350" indent="-514350" fontAlgn="auto">
              <a:spcBef>
                <a:spcPct val="20000"/>
              </a:spcBef>
              <a:spcAft>
                <a:spcPts val="0"/>
              </a:spcAft>
              <a:buFont typeface="+mj-lt"/>
              <a:buAutoNum type="arabicPeriod"/>
              <a:defRPr/>
            </a:pPr>
            <a:r>
              <a:rPr lang="en-US" dirty="0">
                <a:latin typeface="Arial" pitchFamily="34" charset="0"/>
                <a:cs typeface="Arial" pitchFamily="34" charset="0"/>
              </a:rPr>
              <a:t>Economic Influences Sphere</a:t>
            </a:r>
          </a:p>
          <a:p>
            <a:pPr marL="514350" indent="-514350" fontAlgn="auto">
              <a:spcBef>
                <a:spcPct val="20000"/>
              </a:spcBef>
              <a:spcAft>
                <a:spcPts val="0"/>
              </a:spcAft>
              <a:buFont typeface="+mj-lt"/>
              <a:buAutoNum type="arabicPeriod"/>
              <a:defRPr/>
            </a:pPr>
            <a:r>
              <a:rPr lang="en-US" dirty="0">
                <a:latin typeface="Arial" pitchFamily="34" charset="0"/>
                <a:cs typeface="Arial" pitchFamily="34" charset="0"/>
              </a:rPr>
              <a:t>Drug Market Violence and Crime Sphere</a:t>
            </a:r>
          </a:p>
          <a:p>
            <a:pPr marL="514350" indent="-514350" fontAlgn="auto">
              <a:spcBef>
                <a:spcPct val="20000"/>
              </a:spcBef>
              <a:spcAft>
                <a:spcPts val="0"/>
              </a:spcAft>
              <a:buFont typeface="+mj-lt"/>
              <a:buAutoNum type="arabicPeriod"/>
              <a:defRPr/>
            </a:pPr>
            <a:r>
              <a:rPr lang="en-US" dirty="0">
                <a:latin typeface="Arial" pitchFamily="34" charset="0"/>
                <a:cs typeface="Arial" pitchFamily="34" charset="0"/>
              </a:rPr>
              <a:t>Civilian Population Interaction Sphere</a:t>
            </a:r>
          </a:p>
        </p:txBody>
      </p:sp>
      <p:pic>
        <p:nvPicPr>
          <p:cNvPr id="52232" name="Picture 8"/>
          <p:cNvPicPr>
            <a:picLocks noChangeAspect="1" noChangeArrowheads="1"/>
          </p:cNvPicPr>
          <p:nvPr/>
        </p:nvPicPr>
        <p:blipFill>
          <a:blip r:embed="rId4" cstate="print"/>
          <a:srcRect/>
          <a:stretch>
            <a:fillRect/>
          </a:stretch>
        </p:blipFill>
        <p:spPr bwMode="auto">
          <a:xfrm>
            <a:off x="3886200" y="1676400"/>
            <a:ext cx="5094288"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A3C285B-C22D-4C06-B885-CB2C02971626}" type="slidenum">
              <a:rPr lang="en-US" smtClean="0"/>
              <a:pPr>
                <a:defRPr/>
              </a:pPr>
              <a:t>26</a:t>
            </a:fld>
            <a:endParaRPr lang="en-US"/>
          </a:p>
        </p:txBody>
      </p:sp>
      <p:pic>
        <p:nvPicPr>
          <p:cNvPr id="25603" name="Picture 2"/>
          <p:cNvPicPr>
            <a:picLocks noChangeAspect="1" noChangeArrowheads="1"/>
          </p:cNvPicPr>
          <p:nvPr/>
        </p:nvPicPr>
        <p:blipFill>
          <a:blip r:embed="rId3" cstate="print"/>
          <a:srcRect t="3125" b="79688"/>
          <a:stretch>
            <a:fillRect/>
          </a:stretch>
        </p:blipFill>
        <p:spPr bwMode="auto">
          <a:xfrm>
            <a:off x="0" y="0"/>
            <a:ext cx="9144000" cy="1066800"/>
          </a:xfrm>
          <a:prstGeom prst="rect">
            <a:avLst/>
          </a:prstGeom>
          <a:noFill/>
          <a:ln w="9525">
            <a:noFill/>
            <a:miter lim="800000"/>
            <a:headEnd/>
            <a:tailEnd/>
          </a:ln>
        </p:spPr>
      </p:pic>
      <p:sp>
        <p:nvSpPr>
          <p:cNvPr id="6" name="Title 1"/>
          <p:cNvSpPr>
            <a:spLocks noGrp="1"/>
          </p:cNvSpPr>
          <p:nvPr>
            <p:ph type="title"/>
          </p:nvPr>
        </p:nvSpPr>
        <p:spPr>
          <a:xfrm>
            <a:off x="1524000" y="163513"/>
            <a:ext cx="6019800" cy="914400"/>
          </a:xfrm>
        </p:spPr>
        <p:txBody>
          <a:bodyPr/>
          <a:lstStyle/>
          <a:p>
            <a:pPr algn="ctr" eaLnBrk="1" hangingPunct="1">
              <a:defRPr/>
            </a:pPr>
            <a:r>
              <a:rPr lang="en-US" sz="3600" b="1" dirty="0" smtClean="0">
                <a:solidFill>
                  <a:schemeClr val="accent4"/>
                </a:solidFill>
              </a:rPr>
              <a:t>Summary and </a:t>
            </a:r>
            <a:br>
              <a:rPr lang="en-US" sz="3600" b="1" dirty="0" smtClean="0">
                <a:solidFill>
                  <a:schemeClr val="accent4"/>
                </a:solidFill>
              </a:rPr>
            </a:br>
            <a:r>
              <a:rPr lang="en-US" sz="3600" b="1" dirty="0" smtClean="0">
                <a:solidFill>
                  <a:schemeClr val="accent4"/>
                </a:solidFill>
              </a:rPr>
              <a:t>Way Ahead</a:t>
            </a:r>
          </a:p>
        </p:txBody>
      </p:sp>
      <p:sp>
        <p:nvSpPr>
          <p:cNvPr id="7" name="Content Placeholder 11"/>
          <p:cNvSpPr>
            <a:spLocks noGrp="1"/>
          </p:cNvSpPr>
          <p:nvPr>
            <p:ph sz="quarter" idx="1"/>
          </p:nvPr>
        </p:nvSpPr>
        <p:spPr>
          <a:xfrm>
            <a:off x="609600" y="1295400"/>
            <a:ext cx="8229600" cy="2133600"/>
          </a:xfrm>
        </p:spPr>
        <p:txBody>
          <a:bodyPr/>
          <a:lstStyle/>
          <a:p>
            <a:pPr>
              <a:buFont typeface="Wingdings 3" pitchFamily="18" charset="2"/>
              <a:buNone/>
              <a:defRPr/>
            </a:pPr>
            <a:r>
              <a:rPr lang="en-US" sz="2000" b="1" i="1" u="sng" dirty="0" smtClean="0">
                <a:latin typeface="Arial" pitchFamily="34" charset="0"/>
                <a:cs typeface="Arial" pitchFamily="34" charset="0"/>
              </a:rPr>
              <a:t>Summary</a:t>
            </a:r>
            <a:r>
              <a:rPr lang="en-US" sz="2000" b="1" dirty="0" smtClean="0">
                <a:latin typeface="Arial" pitchFamily="34" charset="0"/>
                <a:cs typeface="Arial" pitchFamily="34" charset="0"/>
              </a:rPr>
              <a:t>:</a:t>
            </a:r>
          </a:p>
          <a:p>
            <a:pPr>
              <a:buFont typeface="Arial" pitchFamily="34" charset="0"/>
              <a:buChar char="•"/>
            </a:pPr>
            <a:r>
              <a:rPr lang="en-US" sz="2000" dirty="0" smtClean="0"/>
              <a:t>Developed thorough </a:t>
            </a:r>
            <a:r>
              <a:rPr lang="en-US" sz="2000" i="1" dirty="0" smtClean="0">
                <a:solidFill>
                  <a:schemeClr val="accent4">
                    <a:lumMod val="50000"/>
                  </a:schemeClr>
                </a:solidFill>
              </a:rPr>
              <a:t>problem understanding</a:t>
            </a:r>
          </a:p>
          <a:p>
            <a:pPr>
              <a:buFont typeface="Arial" pitchFamily="34" charset="0"/>
              <a:buChar char="•"/>
            </a:pPr>
            <a:r>
              <a:rPr lang="en-US" sz="2000" dirty="0" smtClean="0"/>
              <a:t>Incorporated research/stakeholder input</a:t>
            </a:r>
          </a:p>
          <a:p>
            <a:pPr>
              <a:buFont typeface="Arial" pitchFamily="34" charset="0"/>
              <a:buChar char="•"/>
            </a:pPr>
            <a:r>
              <a:rPr lang="en-US" sz="2000" dirty="0" smtClean="0"/>
              <a:t>Performed </a:t>
            </a:r>
            <a:r>
              <a:rPr lang="en-US" sz="2000" i="1" dirty="0" smtClean="0">
                <a:solidFill>
                  <a:schemeClr val="accent4">
                    <a:lumMod val="50000"/>
                  </a:schemeClr>
                </a:solidFill>
              </a:rPr>
              <a:t>data analysis </a:t>
            </a:r>
            <a:r>
              <a:rPr lang="en-US" sz="2000" dirty="0" smtClean="0"/>
              <a:t>of available resources</a:t>
            </a:r>
          </a:p>
          <a:p>
            <a:pPr>
              <a:buFont typeface="Arial" pitchFamily="34" charset="0"/>
              <a:buChar char="•"/>
            </a:pPr>
            <a:r>
              <a:rPr lang="en-US" sz="2000" dirty="0" smtClean="0"/>
              <a:t>Developing a </a:t>
            </a:r>
            <a:r>
              <a:rPr lang="en-US" sz="2000" i="1" dirty="0" smtClean="0">
                <a:solidFill>
                  <a:schemeClr val="accent4">
                    <a:lumMod val="50000"/>
                  </a:schemeClr>
                </a:solidFill>
              </a:rPr>
              <a:t>final network flow </a:t>
            </a:r>
            <a:r>
              <a:rPr lang="en-US" sz="2000" dirty="0" smtClean="0"/>
              <a:t>modeling approach</a:t>
            </a:r>
            <a:endParaRPr lang="en-US" sz="2000" dirty="0" smtClean="0">
              <a:latin typeface="Arial" pitchFamily="34" charset="0"/>
              <a:cs typeface="Arial" pitchFamily="34" charset="0"/>
            </a:endParaRPr>
          </a:p>
          <a:p>
            <a:pPr>
              <a:buFont typeface="Arial" pitchFamily="34" charset="0"/>
              <a:buChar char="•"/>
              <a:defRPr/>
            </a:pPr>
            <a:endParaRPr lang="en-US" sz="2400" dirty="0" smtClean="0">
              <a:latin typeface="Arial" pitchFamily="34" charset="0"/>
              <a:cs typeface="Arial" pitchFamily="34" charset="0"/>
            </a:endParaRPr>
          </a:p>
        </p:txBody>
      </p:sp>
      <p:sp>
        <p:nvSpPr>
          <p:cNvPr id="8" name="Slide Number Placeholder 4"/>
          <p:cNvSpPr txBox="1">
            <a:spLocks/>
          </p:cNvSpPr>
          <p:nvPr/>
        </p:nvSpPr>
        <p:spPr>
          <a:xfrm>
            <a:off x="765175" y="6508750"/>
            <a:ext cx="1981200" cy="365125"/>
          </a:xfrm>
          <a:prstGeom prst="rect">
            <a:avLst/>
          </a:prstGeom>
        </p:spPr>
        <p:txBody>
          <a:bodyPr/>
          <a:lstStyle/>
          <a:p>
            <a:pPr fontAlgn="auto">
              <a:spcBef>
                <a:spcPts val="0"/>
              </a:spcBef>
              <a:spcAft>
                <a:spcPts val="0"/>
              </a:spcAft>
              <a:defRPr/>
            </a:pPr>
            <a:endParaRPr lang="en-US" sz="1400" dirty="0">
              <a:solidFill>
                <a:schemeClr val="tx2"/>
              </a:solidFill>
              <a:latin typeface="+mn-lt"/>
              <a:cs typeface="+mn-cs"/>
            </a:endParaRPr>
          </a:p>
        </p:txBody>
      </p:sp>
      <p:sp>
        <p:nvSpPr>
          <p:cNvPr id="9" name="Content Placeholder 2"/>
          <p:cNvSpPr txBox="1">
            <a:spLocks/>
          </p:cNvSpPr>
          <p:nvPr/>
        </p:nvSpPr>
        <p:spPr bwMode="auto">
          <a:xfrm>
            <a:off x="685800" y="3581400"/>
            <a:ext cx="7848600" cy="1618905"/>
          </a:xfrm>
          <a:prstGeom prst="rect">
            <a:avLst/>
          </a:prstGeom>
          <a:solidFill>
            <a:schemeClr val="accent4"/>
          </a:solidFill>
          <a:ln w="9525">
            <a:noFill/>
            <a:miter lim="800000"/>
            <a:headEnd/>
            <a:tailEnd/>
          </a:ln>
        </p:spPr>
        <p:txBody>
          <a:bodyPr>
            <a:spAutoFit/>
          </a:bodyPr>
          <a:lstStyle/>
          <a:p>
            <a:pPr eaLnBrk="0" hangingPunct="0">
              <a:spcBef>
                <a:spcPct val="20000"/>
              </a:spcBef>
              <a:defRPr/>
            </a:pPr>
            <a:r>
              <a:rPr lang="en-US" sz="2000" b="1" i="1" u="sng" kern="0" dirty="0"/>
              <a:t>Way Ahead</a:t>
            </a:r>
            <a:r>
              <a:rPr lang="en-US" sz="2000" b="1" i="1" kern="0" dirty="0"/>
              <a:t>:</a:t>
            </a:r>
          </a:p>
          <a:p>
            <a:pPr marL="339725" indent="-339725" eaLnBrk="0" hangingPunct="0">
              <a:spcBef>
                <a:spcPct val="20000"/>
              </a:spcBef>
              <a:buFont typeface="Arial" pitchFamily="34" charset="0"/>
              <a:buChar char="•"/>
              <a:defRPr/>
            </a:pPr>
            <a:r>
              <a:rPr lang="en-US" kern="0" dirty="0" smtClean="0"/>
              <a:t>Developing System </a:t>
            </a:r>
            <a:r>
              <a:rPr lang="en-US" kern="0" dirty="0"/>
              <a:t>Dynamics technique, targeting specific areas of influence and interdiction opportunities and incorporating effort into Network Flow approach</a:t>
            </a:r>
            <a:r>
              <a:rPr lang="en-US" kern="0" dirty="0" smtClean="0"/>
              <a:t>.</a:t>
            </a:r>
          </a:p>
          <a:p>
            <a:pPr marL="339725" indent="-339725" eaLnBrk="0" hangingPunct="0">
              <a:spcBef>
                <a:spcPct val="20000"/>
              </a:spcBef>
              <a:buFont typeface="Arial" pitchFamily="34" charset="0"/>
              <a:buChar char="•"/>
              <a:defRPr/>
            </a:pPr>
            <a:r>
              <a:rPr lang="en-US" kern="0" smtClean="0"/>
              <a:t>Final Project Presentation </a:t>
            </a:r>
            <a:r>
              <a:rPr lang="en-US" kern="0" dirty="0" smtClean="0"/>
              <a:t>May 2</a:t>
            </a:r>
            <a:endParaRPr lang="en-US" kern="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5F7FFA-1D9B-4FAA-9EBA-69DA5033ACB2}" type="slidenum">
              <a:rPr lang="en-US" smtClean="0"/>
              <a:pPr>
                <a:defRPr/>
              </a:pPr>
              <a:t>27</a:t>
            </a:fld>
            <a:endParaRPr lang="en-US"/>
          </a:p>
        </p:txBody>
      </p:sp>
      <p:sp>
        <p:nvSpPr>
          <p:cNvPr id="5" name="Slide Number Placeholder 3"/>
          <p:cNvSpPr txBox="1">
            <a:spLocks/>
          </p:cNvSpPr>
          <p:nvPr/>
        </p:nvSpPr>
        <p:spPr>
          <a:xfrm>
            <a:off x="612775" y="6356350"/>
            <a:ext cx="1981200" cy="365125"/>
          </a:xfrm>
          <a:prstGeom prst="rect">
            <a:avLst/>
          </a:prstGeom>
        </p:spPr>
        <p:txBody>
          <a:bodyPr/>
          <a:lstStyle/>
          <a:p>
            <a:pPr fontAlgn="auto">
              <a:spcBef>
                <a:spcPts val="0"/>
              </a:spcBef>
              <a:spcAft>
                <a:spcPts val="0"/>
              </a:spcAft>
              <a:defRPr/>
            </a:pPr>
            <a:fld id="{8747C9CC-99B5-4046-95C0-4D5B7BC0853D}" type="slidenum">
              <a:rPr lang="en-US" sz="1400">
                <a:solidFill>
                  <a:schemeClr val="tx2"/>
                </a:solidFill>
                <a:latin typeface="+mn-lt"/>
                <a:cs typeface="+mn-cs"/>
              </a:rPr>
              <a:pPr fontAlgn="auto">
                <a:spcBef>
                  <a:spcPts val="0"/>
                </a:spcBef>
                <a:spcAft>
                  <a:spcPts val="0"/>
                </a:spcAft>
                <a:defRPr/>
              </a:pPr>
              <a:t>27</a:t>
            </a:fld>
            <a:endParaRPr lang="en-US" sz="1400">
              <a:solidFill>
                <a:schemeClr val="tx2"/>
              </a:solidFill>
              <a:latin typeface="+mn-lt"/>
              <a:cs typeface="+mn-cs"/>
            </a:endParaRPr>
          </a:p>
        </p:txBody>
      </p:sp>
      <p:pic>
        <p:nvPicPr>
          <p:cNvPr id="54276" name="Picture 2"/>
          <p:cNvPicPr>
            <a:picLocks noChangeAspect="1" noChangeArrowheads="1"/>
          </p:cNvPicPr>
          <p:nvPr/>
        </p:nvPicPr>
        <p:blipFill>
          <a:blip r:embed="rId3" cstate="print"/>
          <a:srcRect/>
          <a:stretch>
            <a:fillRect/>
          </a:stretch>
        </p:blipFill>
        <p:spPr bwMode="auto">
          <a:xfrm>
            <a:off x="0" y="0"/>
            <a:ext cx="9144000" cy="1066800"/>
          </a:xfrm>
          <a:prstGeom prst="rect">
            <a:avLst/>
          </a:prstGeom>
          <a:noFill/>
          <a:ln w="9525">
            <a:noFill/>
            <a:miter lim="800000"/>
            <a:headEnd/>
            <a:tailEnd/>
          </a:ln>
        </p:spPr>
      </p:pic>
      <p:sp>
        <p:nvSpPr>
          <p:cNvPr id="9" name="Slide Number Placeholder 4"/>
          <p:cNvSpPr txBox="1">
            <a:spLocks/>
          </p:cNvSpPr>
          <p:nvPr/>
        </p:nvSpPr>
        <p:spPr>
          <a:xfrm>
            <a:off x="765175" y="6508750"/>
            <a:ext cx="1981200" cy="365125"/>
          </a:xfrm>
          <a:prstGeom prst="rect">
            <a:avLst/>
          </a:prstGeom>
        </p:spPr>
        <p:txBody>
          <a:bodyPr/>
          <a:lstStyle/>
          <a:p>
            <a:pPr fontAlgn="auto">
              <a:spcBef>
                <a:spcPts val="0"/>
              </a:spcBef>
              <a:spcAft>
                <a:spcPts val="0"/>
              </a:spcAft>
              <a:defRPr/>
            </a:pPr>
            <a:endParaRPr lang="en-US" sz="1400" dirty="0">
              <a:solidFill>
                <a:schemeClr val="tx2"/>
              </a:solidFill>
              <a:latin typeface="+mn-lt"/>
              <a:cs typeface="+mn-cs"/>
            </a:endParaRPr>
          </a:p>
        </p:txBody>
      </p:sp>
      <p:grpSp>
        <p:nvGrpSpPr>
          <p:cNvPr id="54278" name="Group 15"/>
          <p:cNvGrpSpPr>
            <a:grpSpLocks/>
          </p:cNvGrpSpPr>
          <p:nvPr/>
        </p:nvGrpSpPr>
        <p:grpSpPr bwMode="auto">
          <a:xfrm>
            <a:off x="2933700" y="2362200"/>
            <a:ext cx="3276600" cy="2133600"/>
            <a:chOff x="2933700" y="2362200"/>
            <a:chExt cx="3276600" cy="2133600"/>
          </a:xfrm>
        </p:grpSpPr>
        <p:sp>
          <p:nvSpPr>
            <p:cNvPr id="14" name="Cloud Callout 13"/>
            <p:cNvSpPr/>
            <p:nvPr/>
          </p:nvSpPr>
          <p:spPr>
            <a:xfrm>
              <a:off x="2933700" y="2362200"/>
              <a:ext cx="3276600" cy="2133600"/>
            </a:xfrm>
            <a:prstGeom prst="cloudCallou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81" name="TextBox 14"/>
            <p:cNvSpPr txBox="1">
              <a:spLocks noChangeArrowheads="1"/>
            </p:cNvSpPr>
            <p:nvPr/>
          </p:nvSpPr>
          <p:spPr bwMode="auto">
            <a:xfrm>
              <a:off x="4040034" y="2481530"/>
              <a:ext cx="304800" cy="1862048"/>
            </a:xfrm>
            <a:prstGeom prst="rect">
              <a:avLst/>
            </a:prstGeom>
            <a:noFill/>
            <a:ln w="9525">
              <a:noFill/>
              <a:miter lim="800000"/>
              <a:headEnd/>
              <a:tailEnd/>
            </a:ln>
          </p:spPr>
          <p:txBody>
            <a:bodyPr>
              <a:spAutoFit/>
            </a:bodyPr>
            <a:lstStyle/>
            <a:p>
              <a:r>
                <a:rPr lang="en-US" sz="11500"/>
                <a:t>?</a:t>
              </a:r>
            </a:p>
          </p:txBody>
        </p:sp>
      </p:grpSp>
      <p:sp>
        <p:nvSpPr>
          <p:cNvPr id="17" name="Title 1"/>
          <p:cNvSpPr>
            <a:spLocks noGrp="1"/>
          </p:cNvSpPr>
          <p:nvPr>
            <p:ph type="title"/>
          </p:nvPr>
        </p:nvSpPr>
        <p:spPr>
          <a:xfrm>
            <a:off x="1317625" y="-95250"/>
            <a:ext cx="6019800" cy="914400"/>
          </a:xfrm>
        </p:spPr>
        <p:txBody>
          <a:bodyPr/>
          <a:lstStyle/>
          <a:p>
            <a:pPr algn="ctr" eaLnBrk="1" hangingPunct="1">
              <a:defRPr/>
            </a:pPr>
            <a:r>
              <a:rPr lang="en-US" sz="3600" b="1" dirty="0" smtClean="0">
                <a:solidFill>
                  <a:schemeClr val="accent4"/>
                </a:solidFill>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11267" name="Title 1"/>
          <p:cNvSpPr>
            <a:spLocks noGrp="1"/>
          </p:cNvSpPr>
          <p:nvPr>
            <p:ph type="title"/>
          </p:nvPr>
        </p:nvSpPr>
        <p:spPr>
          <a:xfrm>
            <a:off x="2628900" y="-74613"/>
            <a:ext cx="3886200" cy="990601"/>
          </a:xfrm>
        </p:spPr>
        <p:txBody>
          <a:bodyPr/>
          <a:lstStyle/>
          <a:p>
            <a:pPr eaLnBrk="1" hangingPunct="1">
              <a:defRPr/>
            </a:pPr>
            <a:r>
              <a:rPr lang="en-US" sz="4000" b="1" dirty="0" smtClean="0">
                <a:solidFill>
                  <a:schemeClr val="accent4"/>
                </a:solidFill>
              </a:rPr>
              <a:t>Introductions</a:t>
            </a:r>
          </a:p>
        </p:txBody>
      </p:sp>
      <p:sp>
        <p:nvSpPr>
          <p:cNvPr id="11268" name="Content Placeholder 2"/>
          <p:cNvSpPr>
            <a:spLocks noGrp="1"/>
          </p:cNvSpPr>
          <p:nvPr>
            <p:ph sz="quarter" idx="1"/>
          </p:nvPr>
        </p:nvSpPr>
        <p:spPr>
          <a:xfrm>
            <a:off x="457200" y="1219200"/>
            <a:ext cx="8229600" cy="4937125"/>
          </a:xfrm>
        </p:spPr>
        <p:txBody>
          <a:bodyPr/>
          <a:lstStyle/>
          <a:p>
            <a:pPr eaLnBrk="1" hangingPunct="1">
              <a:defRPr/>
            </a:pPr>
            <a:r>
              <a:rPr lang="en-US" dirty="0" err="1" smtClean="0"/>
              <a:t>Errin</a:t>
            </a:r>
            <a:r>
              <a:rPr lang="en-US" dirty="0" smtClean="0"/>
              <a:t> Helbling</a:t>
            </a:r>
          </a:p>
          <a:p>
            <a:pPr lvl="1" eaLnBrk="1" hangingPunct="1">
              <a:defRPr/>
            </a:pPr>
            <a:r>
              <a:rPr lang="en-US" b="1" i="1" dirty="0" smtClean="0">
                <a:solidFill>
                  <a:schemeClr val="accent4">
                    <a:lumMod val="50000"/>
                  </a:schemeClr>
                </a:solidFill>
              </a:rPr>
              <a:t>Systems Engineering Major</a:t>
            </a:r>
          </a:p>
          <a:p>
            <a:pPr eaLnBrk="1" hangingPunct="1">
              <a:defRPr/>
            </a:pPr>
            <a:r>
              <a:rPr lang="en-US" dirty="0" smtClean="0"/>
              <a:t>Zach Price</a:t>
            </a:r>
          </a:p>
          <a:p>
            <a:pPr lvl="1" eaLnBrk="1" hangingPunct="1">
              <a:defRPr/>
            </a:pPr>
            <a:r>
              <a:rPr lang="en-US" b="1" i="1" dirty="0" smtClean="0">
                <a:solidFill>
                  <a:schemeClr val="accent4">
                    <a:lumMod val="50000"/>
                  </a:schemeClr>
                </a:solidFill>
              </a:rPr>
              <a:t>Operations Research Major</a:t>
            </a:r>
          </a:p>
          <a:p>
            <a:pPr eaLnBrk="1" hangingPunct="1">
              <a:defRPr/>
            </a:pPr>
            <a:r>
              <a:rPr lang="en-US" dirty="0" smtClean="0"/>
              <a:t>Derek Sipperly</a:t>
            </a:r>
          </a:p>
          <a:p>
            <a:pPr lvl="1" eaLnBrk="1" hangingPunct="1">
              <a:defRPr/>
            </a:pPr>
            <a:r>
              <a:rPr lang="en-US" b="1" i="1" dirty="0" smtClean="0">
                <a:solidFill>
                  <a:schemeClr val="accent4">
                    <a:lumMod val="50000"/>
                  </a:schemeClr>
                </a:solidFill>
              </a:rPr>
              <a:t>Systems Engineering Major</a:t>
            </a:r>
          </a:p>
          <a:p>
            <a:pPr lvl="1" eaLnBrk="1" hangingPunct="1">
              <a:defRPr/>
            </a:pPr>
            <a:r>
              <a:rPr lang="en-US" b="1" i="1" dirty="0" smtClean="0">
                <a:solidFill>
                  <a:schemeClr val="accent4">
                    <a:lumMod val="50000"/>
                  </a:schemeClr>
                </a:solidFill>
              </a:rPr>
              <a:t>Academic Internship with USSOUTHCOM J8, Summer 2011</a:t>
            </a:r>
          </a:p>
          <a:p>
            <a:pPr eaLnBrk="1" hangingPunct="1">
              <a:defRPr/>
            </a:pPr>
            <a:r>
              <a:rPr lang="en-US" dirty="0" smtClean="0"/>
              <a:t>Brad Kelly  </a:t>
            </a:r>
          </a:p>
          <a:p>
            <a:pPr lvl="1" eaLnBrk="1" hangingPunct="1">
              <a:defRPr/>
            </a:pPr>
            <a:r>
              <a:rPr lang="en-US" b="1" i="1" dirty="0" smtClean="0">
                <a:solidFill>
                  <a:schemeClr val="accent4">
                    <a:lumMod val="50000"/>
                  </a:schemeClr>
                </a:solidFill>
              </a:rPr>
              <a:t>Engineering Management Major</a:t>
            </a:r>
          </a:p>
          <a:p>
            <a:pPr eaLnBrk="1" hangingPunct="1">
              <a:buFont typeface="Arial" pitchFamily="34" charset="0"/>
              <a:buChar char="•"/>
              <a:defRPr/>
            </a:pPr>
            <a:endParaRPr lang="en-US" dirty="0" smtClean="0"/>
          </a:p>
        </p:txBody>
      </p:sp>
      <p:sp>
        <p:nvSpPr>
          <p:cNvPr id="5" name="Slide Number Placeholder 4"/>
          <p:cNvSpPr>
            <a:spLocks noGrp="1"/>
          </p:cNvSpPr>
          <p:nvPr>
            <p:ph type="sldNum" sz="quarter" idx="12"/>
          </p:nvPr>
        </p:nvSpPr>
        <p:spPr/>
        <p:txBody>
          <a:bodyPr/>
          <a:lstStyle/>
          <a:p>
            <a:pPr>
              <a:defRPr/>
            </a:pPr>
            <a:fld id="{CEB63241-2CF2-44D5-9EC5-59110ABC959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t="3125" b="79688"/>
          <a:stretch>
            <a:fillRect/>
          </a:stretch>
        </p:blipFill>
        <p:spPr bwMode="auto">
          <a:xfrm>
            <a:off x="0" y="0"/>
            <a:ext cx="9144000" cy="1219200"/>
          </a:xfrm>
          <a:prstGeom prst="rect">
            <a:avLst/>
          </a:prstGeom>
          <a:noFill/>
          <a:ln w="9525">
            <a:noFill/>
            <a:miter lim="800000"/>
            <a:headEnd/>
            <a:tailEnd/>
          </a:ln>
        </p:spPr>
      </p:pic>
      <p:sp>
        <p:nvSpPr>
          <p:cNvPr id="12291" name="Title 1"/>
          <p:cNvSpPr>
            <a:spLocks noGrp="1"/>
          </p:cNvSpPr>
          <p:nvPr>
            <p:ph type="title"/>
          </p:nvPr>
        </p:nvSpPr>
        <p:spPr>
          <a:xfrm>
            <a:off x="457200" y="104775"/>
            <a:ext cx="8229600" cy="914400"/>
          </a:xfrm>
        </p:spPr>
        <p:txBody>
          <a:bodyPr anchor="ctr"/>
          <a:lstStyle/>
          <a:p>
            <a:pPr algn="ctr" eaLnBrk="1" hangingPunct="1">
              <a:defRPr/>
            </a:pPr>
            <a:r>
              <a:rPr lang="en-US" sz="4000" b="1" dirty="0" smtClean="0">
                <a:solidFill>
                  <a:schemeClr val="accent4"/>
                </a:solidFill>
              </a:rPr>
              <a:t>Background</a:t>
            </a:r>
          </a:p>
        </p:txBody>
      </p:sp>
      <p:sp>
        <p:nvSpPr>
          <p:cNvPr id="9" name="Content Placeholder 8"/>
          <p:cNvSpPr>
            <a:spLocks noGrp="1"/>
          </p:cNvSpPr>
          <p:nvPr>
            <p:ph sz="quarter" idx="2"/>
          </p:nvPr>
        </p:nvSpPr>
        <p:spPr>
          <a:xfrm>
            <a:off x="530352" y="1447800"/>
            <a:ext cx="5337048" cy="4937760"/>
          </a:xfrm>
        </p:spPr>
        <p:txBody>
          <a:bodyPr/>
          <a:lstStyle/>
          <a:p>
            <a:r>
              <a:rPr lang="en-US" sz="2000" dirty="0" smtClean="0"/>
              <a:t>Project initiated by Engineering Research and Development Center - Construction Engineering Research Lab </a:t>
            </a:r>
            <a:r>
              <a:rPr lang="en-US" sz="2000" b="1" i="1" dirty="0" smtClean="0">
                <a:solidFill>
                  <a:schemeClr val="accent4">
                    <a:lumMod val="50000"/>
                  </a:schemeClr>
                </a:solidFill>
              </a:rPr>
              <a:t>(ERDC-CERL)</a:t>
            </a:r>
            <a:r>
              <a:rPr lang="en-US" sz="2000" b="1" dirty="0" smtClean="0">
                <a:solidFill>
                  <a:schemeClr val="accent4">
                    <a:lumMod val="50000"/>
                  </a:schemeClr>
                </a:solidFill>
              </a:rPr>
              <a:t> </a:t>
            </a:r>
            <a:r>
              <a:rPr lang="en-US" sz="2000" dirty="0" smtClean="0"/>
              <a:t>through the Center for Nation Reconstruction and Capacity Development </a:t>
            </a:r>
            <a:r>
              <a:rPr lang="en-US" sz="2000" b="1" i="1" dirty="0" smtClean="0">
                <a:solidFill>
                  <a:schemeClr val="accent4">
                    <a:lumMod val="50000"/>
                  </a:schemeClr>
                </a:solidFill>
              </a:rPr>
              <a:t>(CNRCD)</a:t>
            </a:r>
            <a:r>
              <a:rPr lang="en-US" sz="2000" b="1" i="1" dirty="0" smtClean="0">
                <a:solidFill>
                  <a:schemeClr val="accent2"/>
                </a:solidFill>
              </a:rPr>
              <a:t> </a:t>
            </a:r>
            <a:r>
              <a:rPr lang="en-US" sz="2000" dirty="0" smtClean="0"/>
              <a:t>at </a:t>
            </a:r>
            <a:r>
              <a:rPr lang="en-US" sz="2000" b="1" i="1" dirty="0" smtClean="0">
                <a:solidFill>
                  <a:schemeClr val="accent4">
                    <a:lumMod val="50000"/>
                  </a:schemeClr>
                </a:solidFill>
              </a:rPr>
              <a:t>West Point</a:t>
            </a:r>
            <a:r>
              <a:rPr lang="en-US" sz="2000" dirty="0" smtClean="0"/>
              <a:t> in 2010.</a:t>
            </a:r>
          </a:p>
          <a:p>
            <a:r>
              <a:rPr lang="en-US" sz="2000" dirty="0" smtClean="0"/>
              <a:t>Analysis intended to </a:t>
            </a:r>
            <a:r>
              <a:rPr lang="en-US" sz="2000" b="1" i="1" dirty="0" smtClean="0">
                <a:solidFill>
                  <a:schemeClr val="accent4">
                    <a:lumMod val="50000"/>
                  </a:schemeClr>
                </a:solidFill>
              </a:rPr>
              <a:t>complement ongoing research</a:t>
            </a:r>
            <a:r>
              <a:rPr lang="en-US" sz="2000" b="1" dirty="0" smtClean="0">
                <a:solidFill>
                  <a:schemeClr val="accent2"/>
                </a:solidFill>
              </a:rPr>
              <a:t> </a:t>
            </a:r>
            <a:r>
              <a:rPr lang="en-US" sz="2000" dirty="0" smtClean="0"/>
              <a:t>at ERDC for the development of tools and techniques to rapidly prototype localized agent models for the analysis of infrastructure and essential service improvements on the local population.</a:t>
            </a:r>
          </a:p>
          <a:p>
            <a:r>
              <a:rPr lang="en-US" sz="2000" dirty="0" smtClean="0"/>
              <a:t>Aimed at identifying key areas to </a:t>
            </a:r>
            <a:r>
              <a:rPr lang="en-US" sz="2000" b="1" i="1" dirty="0" smtClean="0">
                <a:solidFill>
                  <a:schemeClr val="accent4">
                    <a:lumMod val="50000"/>
                  </a:schemeClr>
                </a:solidFill>
              </a:rPr>
              <a:t>insert influence</a:t>
            </a:r>
            <a:r>
              <a:rPr lang="en-US" sz="2000" b="1" i="1" dirty="0" smtClean="0">
                <a:solidFill>
                  <a:schemeClr val="accent2"/>
                </a:solidFill>
              </a:rPr>
              <a:t> </a:t>
            </a:r>
            <a:r>
              <a:rPr lang="en-US" sz="2000" dirty="0" smtClean="0"/>
              <a:t>in order to impede illicit trafficking activity within Honduras.</a:t>
            </a:r>
            <a:endParaRPr lang="en-US" sz="2000" dirty="0"/>
          </a:p>
        </p:txBody>
      </p:sp>
      <p:sp>
        <p:nvSpPr>
          <p:cNvPr id="8" name="Slide Number Placeholder 7"/>
          <p:cNvSpPr>
            <a:spLocks noGrp="1"/>
          </p:cNvSpPr>
          <p:nvPr>
            <p:ph type="sldNum" sz="quarter" idx="12"/>
          </p:nvPr>
        </p:nvSpPr>
        <p:spPr/>
        <p:txBody>
          <a:bodyPr/>
          <a:lstStyle/>
          <a:p>
            <a:pPr>
              <a:defRPr/>
            </a:pPr>
            <a:fld id="{AEFBF037-F2C0-45FE-B221-E153934B77F0}" type="slidenum">
              <a:rPr lang="en-US" smtClean="0"/>
              <a:pPr>
                <a:defRPr/>
              </a:pPr>
              <a:t>4</a:t>
            </a:fld>
            <a:endParaRPr lang="en-US" dirty="0"/>
          </a:p>
        </p:txBody>
      </p:sp>
      <p:pic>
        <p:nvPicPr>
          <p:cNvPr id="12293" name="Picture 9"/>
          <p:cNvPicPr>
            <a:picLocks noChangeAspect="1" noChangeArrowheads="1"/>
          </p:cNvPicPr>
          <p:nvPr/>
        </p:nvPicPr>
        <p:blipFill>
          <a:blip r:embed="rId4" cstate="print"/>
          <a:srcRect/>
          <a:stretch>
            <a:fillRect/>
          </a:stretch>
        </p:blipFill>
        <p:spPr bwMode="auto">
          <a:xfrm>
            <a:off x="6229350" y="1447800"/>
            <a:ext cx="2305050" cy="1844675"/>
          </a:xfrm>
          <a:prstGeom prst="rect">
            <a:avLst/>
          </a:prstGeom>
          <a:noFill/>
          <a:ln w="9525">
            <a:noFill/>
            <a:miter lim="800000"/>
            <a:headEnd/>
            <a:tailEnd/>
          </a:ln>
        </p:spPr>
      </p:pic>
      <p:pic>
        <p:nvPicPr>
          <p:cNvPr id="12294" name="Picture 8" descr="logo"/>
          <p:cNvPicPr>
            <a:picLocks noChangeAspect="1" noChangeArrowheads="1"/>
          </p:cNvPicPr>
          <p:nvPr/>
        </p:nvPicPr>
        <p:blipFill>
          <a:blip r:embed="rId5" cstate="print"/>
          <a:srcRect/>
          <a:stretch>
            <a:fillRect/>
          </a:stretch>
        </p:blipFill>
        <p:spPr bwMode="auto">
          <a:xfrm>
            <a:off x="5791200" y="3505200"/>
            <a:ext cx="3125788" cy="1219200"/>
          </a:xfrm>
          <a:prstGeom prst="rect">
            <a:avLst/>
          </a:prstGeom>
          <a:noFill/>
          <a:ln w="9525">
            <a:noFill/>
            <a:miter lim="800000"/>
            <a:headEnd/>
            <a:tailEnd/>
          </a:ln>
        </p:spPr>
      </p:pic>
      <p:pic>
        <p:nvPicPr>
          <p:cNvPr id="12295" name="Picture 13" descr="Link to West Point home page">
            <a:hlinkClick r:id="rId6"/>
          </p:cNvPr>
          <p:cNvPicPr>
            <a:picLocks noChangeAspect="1" noChangeArrowheads="1"/>
          </p:cNvPicPr>
          <p:nvPr/>
        </p:nvPicPr>
        <p:blipFill>
          <a:blip r:embed="rId7" cstate="print"/>
          <a:srcRect/>
          <a:stretch>
            <a:fillRect/>
          </a:stretch>
        </p:blipFill>
        <p:spPr bwMode="auto">
          <a:xfrm>
            <a:off x="6096000" y="4953000"/>
            <a:ext cx="249713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15363" name="Title 1"/>
          <p:cNvSpPr>
            <a:spLocks noGrp="1"/>
          </p:cNvSpPr>
          <p:nvPr>
            <p:ph type="title"/>
          </p:nvPr>
        </p:nvSpPr>
        <p:spPr>
          <a:xfrm>
            <a:off x="1219200" y="63500"/>
            <a:ext cx="6096000" cy="990600"/>
          </a:xfrm>
        </p:spPr>
        <p:txBody>
          <a:bodyPr/>
          <a:lstStyle/>
          <a:p>
            <a:pPr algn="ctr" eaLnBrk="1" hangingPunct="1">
              <a:defRPr/>
            </a:pPr>
            <a:r>
              <a:rPr lang="en-US" b="1" dirty="0" smtClean="0">
                <a:solidFill>
                  <a:schemeClr val="accent4"/>
                </a:solidFill>
              </a:rPr>
              <a:t>Previous Work </a:t>
            </a:r>
            <a:r>
              <a:rPr lang="en-US" sz="2000" b="1" dirty="0" smtClean="0">
                <a:solidFill>
                  <a:schemeClr val="accent4"/>
                </a:solidFill>
              </a:rPr>
              <a:t/>
            </a:r>
            <a:br>
              <a:rPr lang="en-US" sz="2000" b="1" dirty="0" smtClean="0">
                <a:solidFill>
                  <a:schemeClr val="accent4"/>
                </a:solidFill>
              </a:rPr>
            </a:br>
            <a:r>
              <a:rPr lang="en-US" sz="1600" b="1" i="1" dirty="0" smtClean="0">
                <a:solidFill>
                  <a:schemeClr val="accent4"/>
                </a:solidFill>
              </a:rPr>
              <a:t>Develop a Holistic, Systems Understanding of the Illicit Trafficking Problem in Honduras</a:t>
            </a:r>
            <a:endParaRPr lang="en-US" sz="2000" b="1" i="1" dirty="0" smtClean="0">
              <a:solidFill>
                <a:schemeClr val="accent4"/>
              </a:solidFill>
            </a:endParaRPr>
          </a:p>
        </p:txBody>
      </p:sp>
      <p:pic>
        <p:nvPicPr>
          <p:cNvPr id="14340" name="Picture 2"/>
          <p:cNvPicPr>
            <a:picLocks noChangeAspect="1" noChangeArrowheads="1"/>
          </p:cNvPicPr>
          <p:nvPr/>
        </p:nvPicPr>
        <p:blipFill>
          <a:blip r:embed="rId4" cstate="print"/>
          <a:srcRect/>
          <a:stretch>
            <a:fillRect/>
          </a:stretch>
        </p:blipFill>
        <p:spPr bwMode="auto">
          <a:xfrm>
            <a:off x="742950" y="1143000"/>
            <a:ext cx="7658100" cy="518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0724B27-15D9-4B71-AAE1-2014BE2CFE1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t="3125" b="79688"/>
          <a:stretch>
            <a:fillRect/>
          </a:stretch>
        </p:blipFill>
        <p:spPr bwMode="auto">
          <a:xfrm>
            <a:off x="0" y="0"/>
            <a:ext cx="9144000" cy="1219200"/>
          </a:xfrm>
          <a:prstGeom prst="rect">
            <a:avLst/>
          </a:prstGeom>
          <a:noFill/>
          <a:ln w="9525">
            <a:noFill/>
            <a:miter lim="800000"/>
            <a:headEnd/>
            <a:tailEnd/>
          </a:ln>
        </p:spPr>
      </p:pic>
      <p:sp>
        <p:nvSpPr>
          <p:cNvPr id="13315" name="Content Placeholder 2"/>
          <p:cNvSpPr>
            <a:spLocks noGrp="1"/>
          </p:cNvSpPr>
          <p:nvPr>
            <p:ph sz="quarter" idx="1"/>
          </p:nvPr>
        </p:nvSpPr>
        <p:spPr>
          <a:xfrm>
            <a:off x="457200" y="1447800"/>
            <a:ext cx="8229600" cy="4708525"/>
          </a:xfrm>
        </p:spPr>
        <p:txBody>
          <a:bodyPr/>
          <a:lstStyle/>
          <a:p>
            <a:pPr eaLnBrk="1" hangingPunct="1"/>
            <a:r>
              <a:rPr lang="en-US" sz="3200" dirty="0" smtClean="0"/>
              <a:t>Develop </a:t>
            </a:r>
            <a:r>
              <a:rPr lang="en-US" sz="3200" b="1" i="1" dirty="0" smtClean="0">
                <a:solidFill>
                  <a:schemeClr val="accent4">
                    <a:lumMod val="50000"/>
                  </a:schemeClr>
                </a:solidFill>
              </a:rPr>
              <a:t>viable models</a:t>
            </a:r>
            <a:r>
              <a:rPr lang="en-US" sz="3200" b="1" dirty="0" smtClean="0">
                <a:solidFill>
                  <a:schemeClr val="accent4">
                    <a:lumMod val="50000"/>
                  </a:schemeClr>
                </a:solidFill>
              </a:rPr>
              <a:t> </a:t>
            </a:r>
            <a:r>
              <a:rPr lang="en-US" sz="3200" dirty="0" smtClean="0"/>
              <a:t>that can be incorporated into ERDC tools and techniques, and </a:t>
            </a:r>
            <a:r>
              <a:rPr lang="en-US" sz="3200" b="1" i="1" dirty="0" smtClean="0">
                <a:solidFill>
                  <a:schemeClr val="accent4">
                    <a:lumMod val="50000"/>
                  </a:schemeClr>
                </a:solidFill>
              </a:rPr>
              <a:t>offer insights </a:t>
            </a:r>
            <a:r>
              <a:rPr lang="en-US" sz="3200" dirty="0" smtClean="0"/>
              <a:t>into the allocation of resources to infrastructure and essential services to affect illicit trafficking (2011-2012)</a:t>
            </a:r>
            <a:endParaRPr lang="en-US" sz="2800" dirty="0" smtClean="0"/>
          </a:p>
        </p:txBody>
      </p:sp>
      <p:sp>
        <p:nvSpPr>
          <p:cNvPr id="7" name="Title 1"/>
          <p:cNvSpPr>
            <a:spLocks noGrp="1"/>
          </p:cNvSpPr>
          <p:nvPr>
            <p:ph type="title"/>
          </p:nvPr>
        </p:nvSpPr>
        <p:spPr>
          <a:xfrm>
            <a:off x="1828800" y="-152400"/>
            <a:ext cx="5410200" cy="1066800"/>
          </a:xfrm>
        </p:spPr>
        <p:txBody>
          <a:bodyPr/>
          <a:lstStyle/>
          <a:p>
            <a:pPr eaLnBrk="1" hangingPunct="1">
              <a:defRPr/>
            </a:pPr>
            <a:r>
              <a:rPr lang="en-US" sz="4000" b="1" dirty="0" smtClean="0">
                <a:solidFill>
                  <a:schemeClr val="accent4"/>
                </a:solidFill>
              </a:rPr>
              <a:t>Problem Statement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17411" name="Title 1"/>
          <p:cNvSpPr>
            <a:spLocks noGrp="1"/>
          </p:cNvSpPr>
          <p:nvPr>
            <p:ph type="title"/>
          </p:nvPr>
        </p:nvSpPr>
        <p:spPr>
          <a:xfrm>
            <a:off x="1295400" y="117475"/>
            <a:ext cx="6096000" cy="990600"/>
          </a:xfrm>
        </p:spPr>
        <p:txBody>
          <a:bodyPr/>
          <a:lstStyle/>
          <a:p>
            <a:pPr algn="ctr" eaLnBrk="1" hangingPunct="1">
              <a:defRPr/>
            </a:pPr>
            <a:r>
              <a:rPr lang="en-US" sz="3600" b="1" dirty="0" smtClean="0">
                <a:solidFill>
                  <a:schemeClr val="accent4"/>
                </a:solidFill>
              </a:rPr>
              <a:t>Current Modeling Approaches</a:t>
            </a:r>
          </a:p>
        </p:txBody>
      </p:sp>
      <p:sp>
        <p:nvSpPr>
          <p:cNvPr id="17412" name="Content Placeholder 2"/>
          <p:cNvSpPr>
            <a:spLocks noGrp="1"/>
          </p:cNvSpPr>
          <p:nvPr>
            <p:ph sz="quarter" idx="1"/>
          </p:nvPr>
        </p:nvSpPr>
        <p:spPr>
          <a:xfrm>
            <a:off x="76200" y="1219200"/>
            <a:ext cx="6248400" cy="5029200"/>
          </a:xfrm>
        </p:spPr>
        <p:txBody>
          <a:bodyPr>
            <a:noAutofit/>
          </a:bodyPr>
          <a:lstStyle/>
          <a:p>
            <a:pPr lvl="1" eaLnBrk="1" hangingPunct="1">
              <a:defRPr/>
            </a:pPr>
            <a:r>
              <a:rPr lang="en-US" sz="2400" dirty="0" smtClean="0"/>
              <a:t>Network Flow</a:t>
            </a:r>
          </a:p>
          <a:p>
            <a:pPr lvl="2" eaLnBrk="1" hangingPunct="1">
              <a:defRPr/>
            </a:pPr>
            <a:r>
              <a:rPr lang="en-US" sz="1600" b="1" dirty="0" smtClean="0">
                <a:solidFill>
                  <a:schemeClr val="accent4">
                    <a:lumMod val="50000"/>
                  </a:schemeClr>
                </a:solidFill>
              </a:rPr>
              <a:t>Strengths</a:t>
            </a:r>
            <a:r>
              <a:rPr lang="en-US" sz="1600" dirty="0" smtClean="0">
                <a:solidFill>
                  <a:schemeClr val="accent4">
                    <a:lumMod val="50000"/>
                  </a:schemeClr>
                </a:solidFill>
              </a:rPr>
              <a:t>:  </a:t>
            </a:r>
            <a:r>
              <a:rPr lang="en-US" sz="1600" dirty="0" smtClean="0"/>
              <a:t>Can accurately reflect drug trafficking network, well-matched for military/anti-terrorism scenarios.</a:t>
            </a:r>
          </a:p>
          <a:p>
            <a:pPr lvl="2" eaLnBrk="1" hangingPunct="1">
              <a:defRPr/>
            </a:pPr>
            <a:r>
              <a:rPr lang="en-US" sz="1600" b="1" dirty="0" smtClean="0">
                <a:solidFill>
                  <a:schemeClr val="accent4">
                    <a:lumMod val="50000"/>
                  </a:schemeClr>
                </a:solidFill>
              </a:rPr>
              <a:t>Weaknesses</a:t>
            </a:r>
            <a:r>
              <a:rPr lang="en-US" sz="1600" dirty="0" smtClean="0">
                <a:solidFill>
                  <a:schemeClr val="accent4">
                    <a:lumMod val="50000"/>
                  </a:schemeClr>
                </a:solidFill>
              </a:rPr>
              <a:t>:  </a:t>
            </a:r>
            <a:r>
              <a:rPr lang="en-US" sz="1600" dirty="0" smtClean="0"/>
              <a:t>Limited data resources to quantify and “solve” the network problem.  Network is ever-changing.</a:t>
            </a:r>
          </a:p>
          <a:p>
            <a:pPr lvl="1" eaLnBrk="1" hangingPunct="1">
              <a:defRPr/>
            </a:pPr>
            <a:r>
              <a:rPr lang="en-US" sz="2400" dirty="0" smtClean="0"/>
              <a:t>System Dynamics</a:t>
            </a:r>
          </a:p>
          <a:p>
            <a:pPr lvl="2" indent="-273050" eaLnBrk="1" hangingPunct="1">
              <a:defRPr/>
            </a:pPr>
            <a:r>
              <a:rPr lang="en-US" sz="1600" b="1" dirty="0" smtClean="0">
                <a:solidFill>
                  <a:schemeClr val="accent4">
                    <a:lumMod val="50000"/>
                  </a:schemeClr>
                </a:solidFill>
              </a:rPr>
              <a:t>Strengths</a:t>
            </a:r>
            <a:r>
              <a:rPr lang="en-US" sz="1600" dirty="0" smtClean="0">
                <a:solidFill>
                  <a:schemeClr val="accent4">
                    <a:lumMod val="50000"/>
                  </a:schemeClr>
                </a:solidFill>
              </a:rPr>
              <a:t>:  </a:t>
            </a:r>
            <a:r>
              <a:rPr lang="en-US" sz="1600" dirty="0" smtClean="0"/>
              <a:t>Grounded in causal relationships between many different aspects of society.  Can be quantified in many different values.  Extensive studies already in illicit trafficking and crime.</a:t>
            </a:r>
          </a:p>
          <a:p>
            <a:pPr lvl="2" indent="-273050" eaLnBrk="1" hangingPunct="1">
              <a:defRPr/>
            </a:pPr>
            <a:r>
              <a:rPr lang="en-US" sz="1600" b="1" dirty="0" smtClean="0">
                <a:solidFill>
                  <a:schemeClr val="accent4">
                    <a:lumMod val="50000"/>
                  </a:schemeClr>
                </a:solidFill>
              </a:rPr>
              <a:t>Weaknesses</a:t>
            </a:r>
            <a:r>
              <a:rPr lang="en-US" sz="1600" dirty="0" smtClean="0">
                <a:solidFill>
                  <a:schemeClr val="accent4">
                    <a:lumMod val="50000"/>
                  </a:schemeClr>
                </a:solidFill>
              </a:rPr>
              <a:t>:  </a:t>
            </a:r>
            <a:r>
              <a:rPr lang="en-US" sz="1600" dirty="0" smtClean="0"/>
              <a:t>Relies heavily on empirical data support to develop behavioral relationship equations.</a:t>
            </a:r>
          </a:p>
          <a:p>
            <a:pPr lvl="1" eaLnBrk="1" hangingPunct="1">
              <a:defRPr/>
            </a:pPr>
            <a:r>
              <a:rPr lang="en-US" sz="2400" dirty="0" smtClean="0"/>
              <a:t>Network Science</a:t>
            </a:r>
          </a:p>
          <a:p>
            <a:pPr lvl="2" eaLnBrk="1" hangingPunct="1">
              <a:defRPr/>
            </a:pPr>
            <a:r>
              <a:rPr lang="en-US" sz="1600" b="1" dirty="0" smtClean="0">
                <a:solidFill>
                  <a:schemeClr val="accent4">
                    <a:lumMod val="50000"/>
                  </a:schemeClr>
                </a:solidFill>
              </a:rPr>
              <a:t>Strengths</a:t>
            </a:r>
            <a:r>
              <a:rPr lang="en-US" sz="1600" dirty="0" smtClean="0">
                <a:solidFill>
                  <a:schemeClr val="accent4">
                    <a:lumMod val="50000"/>
                  </a:schemeClr>
                </a:solidFill>
              </a:rPr>
              <a:t>:  </a:t>
            </a:r>
            <a:r>
              <a:rPr lang="en-US" sz="1600" dirty="0" smtClean="0"/>
              <a:t>Identifies network’s “key players” and anticipates their actions through organizational structure analysis (communication, activity coordination, and decision making).</a:t>
            </a:r>
          </a:p>
          <a:p>
            <a:pPr lvl="2" eaLnBrk="1" hangingPunct="1">
              <a:defRPr/>
            </a:pPr>
            <a:r>
              <a:rPr lang="en-US" sz="1600" b="1" dirty="0" smtClean="0">
                <a:solidFill>
                  <a:schemeClr val="accent4">
                    <a:lumMod val="50000"/>
                  </a:schemeClr>
                </a:solidFill>
              </a:rPr>
              <a:t>Weaknesses</a:t>
            </a:r>
            <a:r>
              <a:rPr lang="en-US" sz="1600" dirty="0" smtClean="0">
                <a:solidFill>
                  <a:schemeClr val="accent4">
                    <a:lumMod val="50000"/>
                  </a:schemeClr>
                </a:solidFill>
              </a:rPr>
              <a:t>:  </a:t>
            </a:r>
            <a:r>
              <a:rPr lang="en-US" sz="1600" dirty="0" smtClean="0"/>
              <a:t>Requires abundance of data resources.</a:t>
            </a:r>
          </a:p>
        </p:txBody>
      </p:sp>
      <p:sp>
        <p:nvSpPr>
          <p:cNvPr id="5" name="Slide Number Placeholder 4"/>
          <p:cNvSpPr>
            <a:spLocks noGrp="1"/>
          </p:cNvSpPr>
          <p:nvPr>
            <p:ph type="sldNum" sz="quarter" idx="12"/>
          </p:nvPr>
        </p:nvSpPr>
        <p:spPr/>
        <p:txBody>
          <a:bodyPr/>
          <a:lstStyle/>
          <a:p>
            <a:pPr>
              <a:defRPr/>
            </a:pPr>
            <a:fld id="{1B31E29C-984B-4D48-8C5D-1FC35B4346E7}" type="slidenum">
              <a:rPr lang="en-US" smtClean="0"/>
              <a:pPr>
                <a:defRPr/>
              </a:pPr>
              <a:t>7</a:t>
            </a:fld>
            <a:endParaRPr lang="en-US" dirty="0"/>
          </a:p>
        </p:txBody>
      </p:sp>
      <p:pic>
        <p:nvPicPr>
          <p:cNvPr id="24583" name="Picture 7" descr="http://www.personal.ceu.hu/staff/Balazs_Vedres/balazsfacebook_m.jpg"/>
          <p:cNvPicPr>
            <a:picLocks noChangeAspect="1" noChangeArrowheads="1"/>
          </p:cNvPicPr>
          <p:nvPr/>
        </p:nvPicPr>
        <p:blipFill>
          <a:blip r:embed="rId4" cstate="print"/>
          <a:srcRect/>
          <a:stretch>
            <a:fillRect/>
          </a:stretch>
        </p:blipFill>
        <p:spPr bwMode="auto">
          <a:xfrm>
            <a:off x="6553200" y="4724400"/>
            <a:ext cx="1981200" cy="1619250"/>
          </a:xfrm>
          <a:prstGeom prst="rect">
            <a:avLst/>
          </a:prstGeom>
          <a:noFill/>
          <a:ln w="38100">
            <a:solidFill>
              <a:schemeClr val="accent4">
                <a:lumMod val="50000"/>
              </a:schemeClr>
            </a:solidFill>
          </a:ln>
        </p:spPr>
      </p:pic>
      <p:pic>
        <p:nvPicPr>
          <p:cNvPr id="24591" name="Picture 15" descr="http://upload.wikimedia.org/wikipedia/commons/b/b4/Adoption_SFD.gif"/>
          <p:cNvPicPr>
            <a:picLocks noChangeAspect="1" noChangeArrowheads="1"/>
          </p:cNvPicPr>
          <p:nvPr/>
        </p:nvPicPr>
        <p:blipFill>
          <a:blip r:embed="rId5" cstate="print"/>
          <a:srcRect/>
          <a:stretch>
            <a:fillRect/>
          </a:stretch>
        </p:blipFill>
        <p:spPr bwMode="auto">
          <a:xfrm>
            <a:off x="6803229" y="3048000"/>
            <a:ext cx="1481142" cy="1524000"/>
          </a:xfrm>
          <a:prstGeom prst="rect">
            <a:avLst/>
          </a:prstGeom>
          <a:noFill/>
          <a:ln w="38100">
            <a:solidFill>
              <a:schemeClr val="accent4">
                <a:lumMod val="50000"/>
              </a:schemeClr>
            </a:solidFill>
          </a:ln>
        </p:spPr>
      </p:pic>
      <p:pic>
        <p:nvPicPr>
          <p:cNvPr id="24599" name="Picture 23" descr="http://upload.wikimedia.org/wikipedia/commons/thumb/a/ae/Network_flow_residual_SVG.svg/332px-Network_flow_residual_SVG.svg.png"/>
          <p:cNvPicPr>
            <a:picLocks noChangeAspect="1" noChangeArrowheads="1"/>
          </p:cNvPicPr>
          <p:nvPr/>
        </p:nvPicPr>
        <p:blipFill>
          <a:blip r:embed="rId6" cstate="print"/>
          <a:srcRect/>
          <a:stretch>
            <a:fillRect/>
          </a:stretch>
        </p:blipFill>
        <p:spPr bwMode="auto">
          <a:xfrm>
            <a:off x="6172200" y="1371600"/>
            <a:ext cx="2705100" cy="1562100"/>
          </a:xfrm>
          <a:prstGeom prst="rect">
            <a:avLst/>
          </a:prstGeom>
          <a:noFill/>
          <a:ln w="38100">
            <a:solidFill>
              <a:schemeClr val="accent4">
                <a:lumMod val="5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normAutofit lnSpcReduction="10000"/>
          </a:bodyPr>
          <a:lstStyle/>
          <a:p>
            <a:r>
              <a:rPr lang="en-US" dirty="0" smtClean="0">
                <a:solidFill>
                  <a:schemeClr val="tx2"/>
                </a:solidFill>
              </a:rPr>
              <a:t>Constraints:</a:t>
            </a:r>
          </a:p>
          <a:p>
            <a:pPr lvl="1"/>
            <a:r>
              <a:rPr lang="en-US" dirty="0" smtClean="0">
                <a:solidFill>
                  <a:schemeClr val="tx1"/>
                </a:solidFill>
              </a:rPr>
              <a:t>Time, only two 40 lesson semesters.</a:t>
            </a:r>
          </a:p>
          <a:p>
            <a:pPr marL="65087" indent="-339725"/>
            <a:r>
              <a:rPr lang="en-US" dirty="0" smtClean="0">
                <a:solidFill>
                  <a:schemeClr val="tx2"/>
                </a:solidFill>
              </a:rPr>
              <a:t>Limitations:</a:t>
            </a:r>
          </a:p>
          <a:p>
            <a:pPr marL="285750" lvl="1" indent="285750"/>
            <a:r>
              <a:rPr lang="en-US" dirty="0" smtClean="0">
                <a:solidFill>
                  <a:schemeClr val="tx1"/>
                </a:solidFill>
              </a:rPr>
              <a:t>Readily available data sources and subject matter experts. </a:t>
            </a:r>
          </a:p>
          <a:p>
            <a:pPr marL="796925" lvl="2" indent="-225425"/>
            <a:r>
              <a:rPr lang="en-US" dirty="0" smtClean="0"/>
              <a:t>Limited availability of specific data relating local populace to illicit trafficking.</a:t>
            </a:r>
          </a:p>
          <a:p>
            <a:pPr marL="796925" lvl="2" indent="-225425"/>
            <a:r>
              <a:rPr lang="en-US" dirty="0" smtClean="0"/>
              <a:t>Language barrier with Honduran local newspapers and other primary source documents.</a:t>
            </a:r>
          </a:p>
          <a:p>
            <a:r>
              <a:rPr lang="en-US" dirty="0" smtClean="0">
                <a:solidFill>
                  <a:schemeClr val="tx2"/>
                </a:solidFill>
              </a:rPr>
              <a:t>Assumptions:</a:t>
            </a:r>
          </a:p>
          <a:p>
            <a:pPr marL="571500" lvl="1" indent="-285750"/>
            <a:r>
              <a:rPr lang="en-US" dirty="0" smtClean="0">
                <a:solidFill>
                  <a:schemeClr val="tx1"/>
                </a:solidFill>
              </a:rPr>
              <a:t>Data available will be adequate to develop a holistic, systems understanding of illicit trafficking throughout the region. </a:t>
            </a:r>
          </a:p>
          <a:p>
            <a:pPr marL="571500" lvl="1" indent="-285750"/>
            <a:r>
              <a:rPr lang="en-US" b="1" i="1" dirty="0" smtClean="0">
                <a:solidFill>
                  <a:schemeClr val="accent4">
                    <a:lumMod val="50000"/>
                  </a:schemeClr>
                </a:solidFill>
              </a:rPr>
              <a:t>General modeling approaches based on data available can be useful when applied to local conditions.  </a:t>
            </a:r>
          </a:p>
          <a:p>
            <a:endParaRPr lang="en-US" dirty="0"/>
          </a:p>
        </p:txBody>
      </p:sp>
      <p:sp>
        <p:nvSpPr>
          <p:cNvPr id="5" name="Slide Number Placeholder 4"/>
          <p:cNvSpPr>
            <a:spLocks noGrp="1"/>
          </p:cNvSpPr>
          <p:nvPr>
            <p:ph type="sldNum" sz="quarter" idx="12"/>
          </p:nvPr>
        </p:nvSpPr>
        <p:spPr/>
        <p:txBody>
          <a:bodyPr/>
          <a:lstStyle/>
          <a:p>
            <a:pPr>
              <a:defRPr/>
            </a:pPr>
            <a:fld id="{DB2813F8-6F37-4C98-A071-0C54DCC3036C}" type="slidenum">
              <a:rPr lang="en-US" smtClean="0"/>
              <a:pPr>
                <a:defRPr/>
              </a:pPr>
              <a:t>8</a:t>
            </a:fld>
            <a:endParaRPr lang="en-US" dirty="0"/>
          </a:p>
        </p:txBody>
      </p:sp>
      <p:pic>
        <p:nvPicPr>
          <p:cNvPr id="7" name="Picture 2"/>
          <p:cNvPicPr>
            <a:picLocks noChangeAspect="1" noChangeArrowheads="1"/>
          </p:cNvPicPr>
          <p:nvPr/>
        </p:nvPicPr>
        <p:blipFill>
          <a:blip r:embed="rId3" cstate="print"/>
          <a:srcRect t="3125" b="79688"/>
          <a:stretch>
            <a:fillRect/>
          </a:stretch>
        </p:blipFill>
        <p:spPr bwMode="auto">
          <a:xfrm>
            <a:off x="0" y="0"/>
            <a:ext cx="9144000" cy="1143000"/>
          </a:xfrm>
          <a:prstGeom prst="rect">
            <a:avLst/>
          </a:prstGeom>
          <a:noFill/>
          <a:ln w="9525">
            <a:noFill/>
            <a:miter lim="800000"/>
            <a:headEnd/>
            <a:tailEnd/>
          </a:ln>
        </p:spPr>
      </p:pic>
      <p:sp>
        <p:nvSpPr>
          <p:cNvPr id="8" name="Title 1"/>
          <p:cNvSpPr txBox="1">
            <a:spLocks/>
          </p:cNvSpPr>
          <p:nvPr/>
        </p:nvSpPr>
        <p:spPr bwMode="auto">
          <a:xfrm>
            <a:off x="1295400" y="117475"/>
            <a:ext cx="60960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accent4"/>
                </a:solidFill>
                <a:effectLst/>
                <a:uLnTx/>
                <a:uFillTx/>
                <a:latin typeface="+mj-lt"/>
                <a:ea typeface="+mj-ea"/>
                <a:cs typeface="+mj-cs"/>
              </a:rPr>
              <a:t>Constraints,</a:t>
            </a:r>
            <a:r>
              <a:rPr kumimoji="0" lang="en-US" sz="3200" b="1" i="0" u="none" strike="noStrike" kern="1200" cap="none" spc="0" normalizeH="0" noProof="0" dirty="0" smtClean="0">
                <a:ln>
                  <a:noFill/>
                </a:ln>
                <a:solidFill>
                  <a:schemeClr val="accent4"/>
                </a:solidFill>
                <a:effectLst/>
                <a:uLnTx/>
                <a:uFillTx/>
                <a:latin typeface="+mj-lt"/>
                <a:ea typeface="+mj-ea"/>
                <a:cs typeface="+mj-cs"/>
              </a:rPr>
              <a:t> Limitations, Assumptions</a:t>
            </a:r>
            <a:endParaRPr kumimoji="0" lang="en-US" sz="3200" b="1" i="0" u="none" strike="noStrike" kern="1200" cap="none" spc="0" normalizeH="0" baseline="0" noProof="0" dirty="0" smtClean="0">
              <a:ln>
                <a:noFill/>
              </a:ln>
              <a:solidFill>
                <a:schemeClr val="accent4"/>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t="3125" b="79688"/>
          <a:stretch>
            <a:fillRect/>
          </a:stretch>
        </p:blipFill>
        <p:spPr bwMode="auto">
          <a:xfrm>
            <a:off x="0" y="0"/>
            <a:ext cx="9144000" cy="1143000"/>
          </a:xfrm>
          <a:prstGeom prst="rect">
            <a:avLst/>
          </a:prstGeom>
          <a:noFill/>
          <a:ln w="9525">
            <a:noFill/>
            <a:miter lim="800000"/>
            <a:headEnd/>
            <a:tailEnd/>
          </a:ln>
        </p:spPr>
      </p:pic>
      <p:sp>
        <p:nvSpPr>
          <p:cNvPr id="10244" name="Title 1"/>
          <p:cNvSpPr>
            <a:spLocks noGrp="1"/>
          </p:cNvSpPr>
          <p:nvPr>
            <p:ph type="title"/>
          </p:nvPr>
        </p:nvSpPr>
        <p:spPr>
          <a:xfrm>
            <a:off x="1866900" y="-149225"/>
            <a:ext cx="5410200" cy="1066800"/>
          </a:xfrm>
        </p:spPr>
        <p:txBody>
          <a:bodyPr/>
          <a:lstStyle/>
          <a:p>
            <a:pPr eaLnBrk="1" hangingPunct="1">
              <a:defRPr/>
            </a:pPr>
            <a:r>
              <a:rPr lang="en-US" sz="4000" b="1" dirty="0" smtClean="0">
                <a:solidFill>
                  <a:schemeClr val="accent4"/>
                </a:solidFill>
              </a:rPr>
              <a:t>SOUTHCOM Visit</a:t>
            </a:r>
          </a:p>
        </p:txBody>
      </p:sp>
      <p:sp>
        <p:nvSpPr>
          <p:cNvPr id="5" name="Slide Number Placeholder 4"/>
          <p:cNvSpPr>
            <a:spLocks noGrp="1"/>
          </p:cNvSpPr>
          <p:nvPr>
            <p:ph type="sldNum" sz="quarter" idx="12"/>
          </p:nvPr>
        </p:nvSpPr>
        <p:spPr/>
        <p:txBody>
          <a:bodyPr/>
          <a:lstStyle/>
          <a:p>
            <a:pPr>
              <a:defRPr/>
            </a:pPr>
            <a:fld id="{08637166-66D3-4B21-923E-75B4071F3098}" type="slidenum">
              <a:rPr lang="en-US" smtClean="0"/>
              <a:pPr>
                <a:defRPr/>
              </a:pPr>
              <a:t>9</a:t>
            </a:fld>
            <a:endParaRPr lang="en-US" dirty="0"/>
          </a:p>
        </p:txBody>
      </p:sp>
      <p:sp>
        <p:nvSpPr>
          <p:cNvPr id="15365" name="TextBox 5"/>
          <p:cNvSpPr txBox="1">
            <a:spLocks noChangeArrowheads="1"/>
          </p:cNvSpPr>
          <p:nvPr/>
        </p:nvSpPr>
        <p:spPr bwMode="auto">
          <a:xfrm>
            <a:off x="762000" y="1219200"/>
            <a:ext cx="7620000" cy="1754188"/>
          </a:xfrm>
          <a:prstGeom prst="rect">
            <a:avLst/>
          </a:prstGeom>
          <a:noFill/>
          <a:ln w="9525">
            <a:solidFill>
              <a:schemeClr val="tx1"/>
            </a:solidFill>
            <a:miter lim="800000"/>
            <a:headEnd/>
            <a:tailEnd/>
          </a:ln>
        </p:spPr>
        <p:txBody>
          <a:bodyPr>
            <a:spAutoFit/>
          </a:bodyPr>
          <a:lstStyle/>
          <a:p>
            <a:r>
              <a:rPr lang="en-US" u="sng"/>
              <a:t>Purpose</a:t>
            </a:r>
            <a:r>
              <a:rPr lang="en-US"/>
              <a:t>: Provided USSOUTHCOM an overview of a Department of Systems Engineering at West Point Cadet Capstone, while </a:t>
            </a:r>
          </a:p>
          <a:p>
            <a:pPr>
              <a:buFont typeface="Arial" charset="0"/>
              <a:buChar char="•"/>
            </a:pPr>
            <a:r>
              <a:rPr lang="en-US"/>
              <a:t> gaining an </a:t>
            </a:r>
            <a:r>
              <a:rPr lang="en-US" b="1" i="1"/>
              <a:t>improved understanding</a:t>
            </a:r>
            <a:r>
              <a:rPr lang="en-US"/>
              <a:t> of illicit trafficking from USSOUTHCOM subject matter experts</a:t>
            </a:r>
          </a:p>
          <a:p>
            <a:pPr>
              <a:buFont typeface="Arial" charset="0"/>
              <a:buChar char="•"/>
            </a:pPr>
            <a:r>
              <a:rPr lang="en-US"/>
              <a:t> </a:t>
            </a:r>
            <a:r>
              <a:rPr lang="en-US" b="1" i="1"/>
              <a:t>receiving feedback </a:t>
            </a:r>
            <a:r>
              <a:rPr lang="en-US"/>
              <a:t>on current approach</a:t>
            </a:r>
          </a:p>
          <a:p>
            <a:pPr>
              <a:buFont typeface="Arial" charset="0"/>
              <a:buChar char="•"/>
            </a:pPr>
            <a:r>
              <a:rPr lang="en-US"/>
              <a:t> </a:t>
            </a:r>
            <a:r>
              <a:rPr lang="en-US" b="1" i="1"/>
              <a:t>exploring collaboration </a:t>
            </a:r>
            <a:r>
              <a:rPr lang="en-US"/>
              <a:t>opportunities going forward</a:t>
            </a:r>
          </a:p>
        </p:txBody>
      </p:sp>
      <p:sp>
        <p:nvSpPr>
          <p:cNvPr id="8" name="TextBox 5"/>
          <p:cNvSpPr txBox="1">
            <a:spLocks noChangeArrowheads="1"/>
          </p:cNvSpPr>
          <p:nvPr/>
        </p:nvSpPr>
        <p:spPr bwMode="auto">
          <a:xfrm>
            <a:off x="762000" y="4800600"/>
            <a:ext cx="7620000" cy="1477963"/>
          </a:xfrm>
          <a:prstGeom prst="rect">
            <a:avLst/>
          </a:prstGeom>
          <a:solidFill>
            <a:schemeClr val="accent4"/>
          </a:solidFill>
          <a:ln w="9525">
            <a:noFill/>
            <a:miter lim="800000"/>
            <a:headEnd/>
            <a:tailEnd/>
          </a:ln>
        </p:spPr>
        <p:txBody>
          <a:bodyPr>
            <a:spAutoFit/>
          </a:bodyPr>
          <a:lstStyle/>
          <a:p>
            <a:pPr>
              <a:defRPr/>
            </a:pPr>
            <a:r>
              <a:rPr lang="en-US" u="sng" dirty="0"/>
              <a:t>Outcome</a:t>
            </a:r>
            <a:r>
              <a:rPr lang="en-US" dirty="0"/>
              <a:t>: Valuable trip resulting in</a:t>
            </a:r>
          </a:p>
          <a:p>
            <a:pPr>
              <a:buFont typeface="Arial" pitchFamily="34" charset="0"/>
              <a:buChar char="•"/>
              <a:defRPr/>
            </a:pPr>
            <a:r>
              <a:rPr lang="en-US" dirty="0"/>
              <a:t> </a:t>
            </a:r>
            <a:r>
              <a:rPr lang="en-US" b="1" i="1" dirty="0"/>
              <a:t>understanding</a:t>
            </a:r>
            <a:r>
              <a:rPr lang="en-US" dirty="0"/>
              <a:t> where our capstone fits into the problem and what exactly we are looking </a:t>
            </a:r>
            <a:r>
              <a:rPr lang="en-US" dirty="0" smtClean="0"/>
              <a:t>for</a:t>
            </a:r>
            <a:endParaRPr lang="en-US" dirty="0"/>
          </a:p>
          <a:p>
            <a:pPr>
              <a:buFont typeface="Arial" pitchFamily="34" charset="0"/>
              <a:buChar char="•"/>
              <a:defRPr/>
            </a:pPr>
            <a:r>
              <a:rPr lang="en-US" dirty="0"/>
              <a:t> </a:t>
            </a:r>
            <a:r>
              <a:rPr lang="en-US" b="1" i="1" dirty="0"/>
              <a:t>subject matter expertise </a:t>
            </a:r>
            <a:r>
              <a:rPr lang="en-US" dirty="0"/>
              <a:t>in formulating nodes and arcs of our network flow model</a:t>
            </a:r>
          </a:p>
        </p:txBody>
      </p:sp>
      <p:pic>
        <p:nvPicPr>
          <p:cNvPr id="11274" name="Picture 10"/>
          <p:cNvPicPr>
            <a:picLocks noChangeAspect="1" noChangeArrowheads="1"/>
          </p:cNvPicPr>
          <p:nvPr/>
        </p:nvPicPr>
        <p:blipFill>
          <a:blip r:embed="rId3" cstate="print"/>
          <a:srcRect t="7552" b="15661"/>
          <a:stretch>
            <a:fillRect/>
          </a:stretch>
        </p:blipFill>
        <p:spPr bwMode="auto">
          <a:xfrm>
            <a:off x="2514600" y="3048000"/>
            <a:ext cx="3886200"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8577A194325A498E3002078EB45F5B" ma:contentTypeVersion="0" ma:contentTypeDescription="Create a new document." ma:contentTypeScope="" ma:versionID="a82d03803228592ab7f8610aa12cacb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1D55A-2565-4FB0-A89E-D77BDDDE239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AB853BC-05A1-49F8-A8B6-3AE04E6E2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0E1B21C-A316-4AA6-9073-5CBB383815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3095</TotalTime>
  <Words>3589</Words>
  <Application>Microsoft Office PowerPoint</Application>
  <PresentationFormat>On-screen Show (4:3)</PresentationFormat>
  <Paragraphs>536</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Illicit Trafficking in  Central America: Honduras</vt:lpstr>
      <vt:lpstr>Purpose &amp; Agenda</vt:lpstr>
      <vt:lpstr>Introductions</vt:lpstr>
      <vt:lpstr>Background</vt:lpstr>
      <vt:lpstr>Previous Work  Develop a Holistic, Systems Understanding of the Illicit Trafficking Problem in Honduras</vt:lpstr>
      <vt:lpstr>Problem Statement</vt:lpstr>
      <vt:lpstr>Current Modeling Approaches</vt:lpstr>
      <vt:lpstr>Slide 8</vt:lpstr>
      <vt:lpstr>SOUTHCOM Visit</vt:lpstr>
      <vt:lpstr>Key Resources and Data Sources</vt:lpstr>
      <vt:lpstr>Cocaine Trafficking From South America to North America</vt:lpstr>
      <vt:lpstr>Consolidated Cocaine  Database Findings</vt:lpstr>
      <vt:lpstr>Consolidated Cocaine  Database Findings </vt:lpstr>
      <vt:lpstr>Interdictions by  Origin Country</vt:lpstr>
      <vt:lpstr>Event Type  by Origin Country</vt:lpstr>
      <vt:lpstr>Drug Amount  vs. Origin Country (kg)</vt:lpstr>
      <vt:lpstr>The Effect of Trafficking  Through Honduras</vt:lpstr>
      <vt:lpstr>Node Analysis:     San Pedro Sula</vt:lpstr>
      <vt:lpstr>Slide 19</vt:lpstr>
      <vt:lpstr>Slide 20</vt:lpstr>
      <vt:lpstr>Slide 21</vt:lpstr>
      <vt:lpstr>Slide 22</vt:lpstr>
      <vt:lpstr>Min Cost Network Flow Formulation and Assumptions</vt:lpstr>
      <vt:lpstr>Cost/Capacity  Indicators</vt:lpstr>
      <vt:lpstr>Slide 25</vt:lpstr>
      <vt:lpstr>Summary and  Way Ahead</vt:lpstr>
      <vt:lpstr>Questions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401</cp:revision>
  <dcterms:created xsi:type="dcterms:W3CDTF">2011-09-13T14:11:43Z</dcterms:created>
  <dcterms:modified xsi:type="dcterms:W3CDTF">2012-04-04T16:24:21Z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0x010100218577A194325A498E3002078EB45F5B</vt:lpwstr>
  </property>
</Properties>
</file>