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22.xml" ContentType="application/vnd.openxmlformats-officedocument.presentationml.notesSlide+xml"/>
  <Override PartName="/ppt/notesSlides/notesSlide14.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ppt/notesSlides/notesSlide11.xml" ContentType="application/vnd.openxmlformats-officedocument.presentationml.notesSlide+xml"/>
  <Override PartName="/ppt/slides/slide30.xml" ContentType="application/vnd.openxmlformats-officedocument.presentationml.slide+xml"/>
  <Override PartName="/ppt/notesSlides/notesSlide9.xml" ContentType="application/vnd.openxmlformats-officedocument.presentationml.notesSlide+xml"/>
  <Override PartName="/ppt/notesSlides/notesSlide25.xml" ContentType="application/vnd.openxmlformats-officedocument.presentationml.notesSlide+xml"/>
  <Override PartName="/ppt/notesSlides/notesSlide27.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notesSlides/notesSlide16.xml" ContentType="application/vnd.openxmlformats-officedocument.presentationml.notesSlide+xml"/>
  <Override PartName="/ppt/notesSlides/notesSlide21.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notesSlides/notesSlide7.xml" ContentType="application/vnd.openxmlformats-officedocument.presentationml.notesSlide+xml"/>
  <Override PartName="/ppt/notesSlides/notesSlide15.xml" ContentType="application/vnd.openxmlformats-officedocument.presentationml.notesSlide+xml"/>
  <Override PartName="/ppt/slides/slide25.xml" ContentType="application/vnd.openxmlformats-officedocument.presentationml.slide+xml"/>
  <Override PartName="/ppt/notesSlides/notesSlide4.xml" ContentType="application/vnd.openxmlformats-officedocument.presentationml.notesSlide+xml"/>
  <Override PartName="/ppt/notesSlides/notesSlide19.xml" ContentType="application/vnd.openxmlformats-officedocument.presentationml.notesSlide+xml"/>
  <Override PartName="/ppt/slides/slide13.xml" ContentType="application/vnd.openxmlformats-officedocument.presentationml.slide+xml"/>
  <Override PartName="/ppt/slides/slide14.xml" ContentType="application/vnd.openxmlformats-officedocument.presentationml.slide+xml"/>
  <Override PartName="/ppt/notesSlides/notesSlide17.xml" ContentType="application/vnd.openxmlformats-officedocument.presentationml.notesSlide+xml"/>
  <Override PartName="/ppt/notesSlides/notesSlide23.xml" ContentType="application/vnd.openxmlformats-officedocument.presentationml.notesSlide+xml"/>
  <Override PartName="/ppt/notesSlides/notesSlide26.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Override PartName="/ppt/notesSlides/notesSlide18.xml" ContentType="application/vnd.openxmlformats-officedocument.presentationml.notesSlide+xml"/>
  <Default Extension="jpeg" ContentType="image/jpe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notesSlides/notesSlide24.xml" ContentType="application/vnd.openxmlformats-officedocument.presentationml.notesSlide+xml"/>
  <Override PartName="/ppt/slides/slide2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notesSlides/notesSlide20.xml" ContentType="application/vnd.openxmlformats-officedocument.presentationml.notesSlide+xml"/>
  <Override PartName="/ppt/slides/slide19.xml" ContentType="application/vnd.openxmlformats-officedocument.presentationml.slide+xml"/>
  <Override PartName="/ppt/slides/slide12.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notesMasterIdLst>
    <p:notesMasterId r:id="rId33"/>
  </p:notesMasterIdLst>
  <p:sldIdLst>
    <p:sldId id="257" r:id="rId2"/>
    <p:sldId id="287" r:id="rId3"/>
    <p:sldId id="292" r:id="rId4"/>
    <p:sldId id="258" r:id="rId5"/>
    <p:sldId id="261" r:id="rId6"/>
    <p:sldId id="293" r:id="rId7"/>
    <p:sldId id="259" r:id="rId8"/>
    <p:sldId id="278" r:id="rId9"/>
    <p:sldId id="280" r:id="rId10"/>
    <p:sldId id="281" r:id="rId11"/>
    <p:sldId id="265" r:id="rId12"/>
    <p:sldId id="274" r:id="rId13"/>
    <p:sldId id="275" r:id="rId14"/>
    <p:sldId id="282" r:id="rId15"/>
    <p:sldId id="266" r:id="rId16"/>
    <p:sldId id="267" r:id="rId17"/>
    <p:sldId id="268" r:id="rId18"/>
    <p:sldId id="269" r:id="rId19"/>
    <p:sldId id="270" r:id="rId20"/>
    <p:sldId id="271" r:id="rId21"/>
    <p:sldId id="272" r:id="rId22"/>
    <p:sldId id="291" r:id="rId23"/>
    <p:sldId id="289" r:id="rId24"/>
    <p:sldId id="283" r:id="rId25"/>
    <p:sldId id="296" r:id="rId26"/>
    <p:sldId id="279" r:id="rId27"/>
    <p:sldId id="273" r:id="rId28"/>
    <p:sldId id="290" r:id="rId29"/>
    <p:sldId id="295" r:id="rId30"/>
    <p:sldId id="263" r:id="rId31"/>
    <p:sldId id="286"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78926" autoAdjust="0"/>
  </p:normalViewPr>
  <p:slideViewPr>
    <p:cSldViewPr snapToObjects="1">
      <p:cViewPr>
        <p:scale>
          <a:sx n="100" d="100"/>
          <a:sy n="100" d="100"/>
        </p:scale>
        <p:origin x="-584" y="3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67" d="100"/>
          <a:sy n="67" d="100"/>
        </p:scale>
        <p:origin x="-3208" y="-12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35" Type="http://schemas.openxmlformats.org/officeDocument/2006/relationships/presProps" Target="presProps.xml"/><Relationship Id="rId31" Type="http://schemas.openxmlformats.org/officeDocument/2006/relationships/slide" Target="slides/slide30.xml"/><Relationship Id="rId34" Type="http://schemas.openxmlformats.org/officeDocument/2006/relationships/printerSettings" Target="printerSettings/printerSettings1.bin"/><Relationship Id="rId7" Type="http://schemas.openxmlformats.org/officeDocument/2006/relationships/slide" Target="slides/slide6.xml"/><Relationship Id="rId36" Type="http://schemas.openxmlformats.org/officeDocument/2006/relationships/viewProps" Target="viewProps.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slide" Target="slides/slide31.xml"/><Relationship Id="rId37"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tableStyles" Target="tableStyles.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D7C5FF-982B-3945-A092-9BF353D5DC14}" type="datetimeFigureOut">
              <a:rPr lang="en-US" smtClean="0"/>
              <a:pPr/>
              <a:t>4/1/12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6F04D5-EC8B-B245-809F-A3D6FF15A7BD}"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Good</a:t>
            </a:r>
            <a:r>
              <a:rPr lang="en-US" baseline="0" dirty="0" smtClean="0"/>
              <a:t> afternoon. I’m hoping that I can keep everyone somewhat conscious after their lunch. </a:t>
            </a:r>
            <a:r>
              <a:rPr lang="en-US" baseline="0" dirty="0" smtClean="0">
                <a:sym typeface="Wingdings"/>
              </a:rPr>
              <a:t></a:t>
            </a:r>
          </a:p>
          <a:p>
            <a:endParaRPr lang="en-US" baseline="0" dirty="0" smtClean="0"/>
          </a:p>
          <a:p>
            <a:r>
              <a:rPr lang="en-US" baseline="0" dirty="0" smtClean="0"/>
              <a:t>My name is Carrie Sue Casey, and I’m going to talk with you about my graduate research as part of George Mason University’s Peace Operations Policy program.  I tended to be interested in issues related to gender, and trafficking in persons certainly has that element to it.</a:t>
            </a:r>
          </a:p>
          <a:p>
            <a:endParaRPr lang="en-US" baseline="0" dirty="0" smtClean="0">
              <a:sym typeface="Wingdings"/>
            </a:endParaRPr>
          </a:p>
          <a:p>
            <a:r>
              <a:rPr lang="en-US" baseline="0" dirty="0" smtClean="0">
                <a:sym typeface="Wingdings"/>
              </a:rPr>
              <a:t>Throughout the presentation, I’ll refer to TIP, which is just the acronym for “trafficking in persons.”  I also won’t say “third party, post-conflict intervention” every time – but when I say “intervention” I mean a third party, post-conflict one. </a:t>
            </a:r>
            <a:endParaRPr lang="en-US" dirty="0" smtClean="0"/>
          </a:p>
        </p:txBody>
      </p:sp>
      <p:sp>
        <p:nvSpPr>
          <p:cNvPr id="4" name="Slide Number Placeholder 3"/>
          <p:cNvSpPr>
            <a:spLocks noGrp="1"/>
          </p:cNvSpPr>
          <p:nvPr>
            <p:ph type="sldNum" sz="quarter" idx="10"/>
          </p:nvPr>
        </p:nvSpPr>
        <p:spPr/>
        <p:txBody>
          <a:bodyPr/>
          <a:lstStyle/>
          <a:p>
            <a:fld id="{A36F04D5-EC8B-B245-809F-A3D6FF15A7BD}"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And now we get to the findings about the TIP incidents themselves.  I dug down into each incident and catalogued</a:t>
            </a:r>
            <a:r>
              <a:rPr lang="en-US" baseline="0" dirty="0" smtClean="0"/>
              <a:t> any details about the kind of TIP, the victims, and/or the perpetrators.  I found this the most interesting part of my research.  First, I will share the cross-cutting and/or general findings, and then dig into each case specifically.</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Across the three cases, 13 different TIP types appeared: sex, domestic servitude, dancing, bar work, cohabitation, care-giving, labor, waitressing, organ harvesting, agricultural work, marriage, begging, and abandonment.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a:t>
            </a:r>
            <a:r>
              <a:rPr lang="en-US" dirty="0" smtClean="0"/>
              <a:t>only </a:t>
            </a:r>
            <a:r>
              <a:rPr lang="en-US" dirty="0" smtClean="0"/>
              <a:t>two TIP types that appeared across all three cases were labor and sex.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-Iraq reports described predominantly labor TIP type.  BiH and Kosovo reports reflected a more diverse universe of TIP types, but</a:t>
            </a:r>
            <a:r>
              <a:rPr lang="en-US" sz="1200" kern="1200" dirty="0" smtClean="0">
                <a:solidFill>
                  <a:schemeClr val="tx1"/>
                </a:solidFill>
                <a:latin typeface="+mn-lt"/>
                <a:ea typeface="+mn-ea"/>
                <a:cs typeface="+mn-cs"/>
              </a:rPr>
              <a:t> usually</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described </a:t>
            </a:r>
            <a:r>
              <a:rPr lang="en-US" sz="1200" kern="1200" dirty="0" smtClean="0">
                <a:solidFill>
                  <a:schemeClr val="tx1"/>
                </a:solidFill>
                <a:latin typeface="+mn-lt"/>
                <a:ea typeface="+mn-ea"/>
                <a:cs typeface="+mn-cs"/>
              </a:rPr>
              <a:t>sex-related TIP, although BiH reports did reflect a significant number of labor-related TIP incidents.  Sex-related TIP was the common denominator that appeared in reports from all three cases</a:t>
            </a:r>
            <a:r>
              <a:rPr lang="en-US" sz="1200" kern="1200" dirty="0" smtClean="0">
                <a:solidFill>
                  <a:schemeClr val="tx1"/>
                </a:solidFill>
                <a:latin typeface="+mn-lt"/>
                <a:ea typeface="+mn-ea"/>
                <a:cs typeface="+mn-cs"/>
              </a:rPr>
              <a:t>.</a:t>
            </a:r>
          </a:p>
        </p:txBody>
      </p:sp>
      <p:sp>
        <p:nvSpPr>
          <p:cNvPr id="4" name="Slide Number Placeholder 3"/>
          <p:cNvSpPr>
            <a:spLocks noGrp="1"/>
          </p:cNvSpPr>
          <p:nvPr>
            <p:ph type="sldNum" sz="quarter" idx="10"/>
          </p:nvPr>
        </p:nvSpPr>
        <p:spPr/>
        <p:txBody>
          <a:bodyPr/>
          <a:lstStyle/>
          <a:p>
            <a:fld id="{A36F04D5-EC8B-B245-809F-A3D6FF15A7BD}"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Of </a:t>
            </a:r>
            <a:r>
              <a:rPr lang="en-US" sz="1200" kern="1200" dirty="0" smtClean="0">
                <a:solidFill>
                  <a:schemeClr val="tx1"/>
                </a:solidFill>
                <a:latin typeface="+mn-lt"/>
                <a:ea typeface="+mn-ea"/>
                <a:cs typeface="+mn-cs"/>
              </a:rPr>
              <a:t>the 12 TIP types uncovered for BiH, sex-related TIP appeared most often.  However, when the different labor types were examined collectively, labor was by far the second most prevalent TIP type.  Thus, a reporting trend was revealed: BiH’s incidents were very likely to describe sex-related TIP, and somewhat likely to describe labor-related TIP</a:t>
            </a:r>
            <a:r>
              <a:rPr lang="en-US" sz="1200" kern="1200" dirty="0" smtClean="0">
                <a:solidFill>
                  <a:schemeClr val="tx1"/>
                </a:solidFill>
                <a:latin typeface="+mn-lt"/>
                <a:ea typeface="+mn-ea"/>
                <a:cs typeface="+mn-cs"/>
              </a:rPr>
              <a:t>.  However, there were</a:t>
            </a:r>
            <a:r>
              <a:rPr lang="en-US" sz="1200" kern="1200" baseline="0" dirty="0" smtClean="0">
                <a:solidFill>
                  <a:schemeClr val="tx1"/>
                </a:solidFill>
                <a:latin typeface="+mn-lt"/>
                <a:ea typeface="+mn-ea"/>
                <a:cs typeface="+mn-cs"/>
              </a:rPr>
              <a:t> 88 mentions of sex-related TIP – compared with much lower numbers of labor-related (approx. 14)</a:t>
            </a:r>
            <a:r>
              <a:rPr lang="en-US" sz="1200" kern="120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a:t>
            </a:r>
            <a:r>
              <a:rPr lang="en-US" dirty="0" smtClean="0"/>
              <a:t> K’s 5 </a:t>
            </a:r>
            <a:r>
              <a:rPr lang="en-US" dirty="0" smtClean="0"/>
              <a:t>types appeared</a:t>
            </a:r>
            <a:r>
              <a:rPr lang="en-US" baseline="0" dirty="0" smtClean="0"/>
              <a:t> in BiH findings </a:t>
            </a:r>
            <a:r>
              <a:rPr lang="en-US" baseline="0" dirty="0" smtClean="0"/>
              <a:t>too so there’s some overlap.</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Of the five TIP types uncovered for Kosovo, sex-related TIP appeared most often by far.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-So,</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Kosovo’s incidents revealed a reporting trend: they were highly likely to describe TIP as sex-related.</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Post: 60 sex, 46 unspec, labor 2, begging</a:t>
            </a:r>
            <a:r>
              <a:rPr lang="en-US" sz="1200" kern="1200" baseline="0" dirty="0" smtClean="0">
                <a:solidFill>
                  <a:schemeClr val="tx1"/>
                </a:solidFill>
                <a:latin typeface="+mn-lt"/>
                <a:ea typeface="+mn-ea"/>
                <a:cs typeface="+mn-cs"/>
              </a:rPr>
              <a:t> 2</a:t>
            </a:r>
            <a:r>
              <a:rPr lang="en-US" sz="1200" kern="1200" dirty="0" smtClean="0">
                <a:solidFill>
                  <a:schemeClr val="tx1"/>
                </a:solidFill>
                <a:latin typeface="+mn-lt"/>
                <a:ea typeface="+mn-ea"/>
                <a:cs typeface="+mn-cs"/>
              </a:rPr>
              <a:t>  </a:t>
            </a:r>
          </a:p>
          <a:p>
            <a:r>
              <a:rPr lang="en-US" dirty="0" smtClean="0"/>
              <a:t> </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Of the four TIP types uncovered for Iraq, labor-related TIP appeared most often.  The reporting trend indicated that Iraq incidents were highly likely to describe TIP as labor-related</a:t>
            </a:r>
            <a:r>
              <a:rPr lang="en-US" sz="1200" kern="1200" baseline="0" dirty="0" smtClean="0">
                <a:solidFill>
                  <a:schemeClr val="tx1"/>
                </a:solidFill>
                <a:latin typeface="+mn-lt"/>
                <a:ea typeface="+mn-ea"/>
                <a:cs typeface="+mn-cs"/>
              </a:rPr>
              <a:t>, especially in the post-intervention incidents. This trend is a marked difference from the BiH and K cases, where sex TIP featured so prominently.</a:t>
            </a:r>
          </a:p>
          <a:p>
            <a:r>
              <a:rPr lang="en-US" sz="1200" b="1" kern="1200" dirty="0" smtClean="0">
                <a:solidFill>
                  <a:schemeClr val="tx1"/>
                </a:solidFill>
                <a:latin typeface="+mn-lt"/>
                <a:ea typeface="+mn-ea"/>
                <a:cs typeface="+mn-cs"/>
              </a:rPr>
              <a:t>Post-Intervention TIP Type, Victims, and Perpetrators</a:t>
            </a:r>
            <a:endParaRPr lang="en-US" sz="1200" kern="1200" dirty="0" smtClean="0">
              <a:solidFill>
                <a:schemeClr val="tx1"/>
              </a:solidFill>
              <a:latin typeface="+mn-lt"/>
              <a:ea typeface="+mn-ea"/>
              <a:cs typeface="+mn-cs"/>
            </a:endParaRPr>
          </a:p>
          <a:p>
            <a:r>
              <a:rPr lang="en-US" sz="1200" b="1" i="1" kern="1200" dirty="0" smtClean="0">
                <a:solidFill>
                  <a:schemeClr val="tx1"/>
                </a:solidFill>
                <a:latin typeface="+mn-lt"/>
                <a:ea typeface="+mn-ea"/>
                <a:cs typeface="+mn-cs"/>
              </a:rPr>
              <a:t>TIP Type</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Of the 18 incidents that clearly occurred post-intervention, all 18 contained information on TIP type.  The three TIP types mentioned were: abandonment (two incidents), sex (two incidents), and labor (14 incidents).  One incident included two TIP types: labor and abandonment.  None of these incidents mentioned the TIP type (female dancing) contained in one of the “straddle” incidents.  So, according to these findings, incidents were likely to describe Iraq TIP as being labor-related.</a:t>
            </a:r>
          </a:p>
          <a:p>
            <a:endParaRPr lang="en-US" sz="1200" kern="1200" baseline="0" dirty="0" smtClean="0">
              <a:solidFill>
                <a:schemeClr val="tx1"/>
              </a:solidFill>
              <a:latin typeface="+mn-lt"/>
              <a:ea typeface="+mn-ea"/>
              <a:cs typeface="+mn-cs"/>
            </a:endParaRPr>
          </a:p>
          <a:p>
            <a:endParaRPr lang="en-US" sz="1200" b="1" kern="1200" baseline="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Now</a:t>
            </a:r>
            <a:r>
              <a:rPr lang="en-US" sz="1200" kern="1200" baseline="0" dirty="0" smtClean="0">
                <a:solidFill>
                  <a:schemeClr val="tx1"/>
                </a:solidFill>
                <a:latin typeface="+mn-lt"/>
                <a:ea typeface="+mn-ea"/>
                <a:cs typeface="+mn-cs"/>
              </a:rPr>
              <a:t> we move on to victims.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BiH </a:t>
            </a:r>
            <a:r>
              <a:rPr lang="en-US" sz="1200" kern="1200" dirty="0" smtClean="0">
                <a:solidFill>
                  <a:schemeClr val="tx1"/>
                </a:solidFill>
                <a:latin typeface="+mn-lt"/>
                <a:ea typeface="+mn-ea"/>
                <a:cs typeface="+mn-cs"/>
              </a:rPr>
              <a:t>and Kosovo incidents described young, Eastern European, and overwhelming female victims of sex trafficking who were part of very small groups of individuals</a:t>
            </a:r>
            <a:endParaRPr lang="en-US"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In</a:t>
            </a:r>
            <a:r>
              <a:rPr lang="en-US" sz="1200" kern="1200" baseline="0" dirty="0" smtClean="0">
                <a:solidFill>
                  <a:schemeClr val="tx1"/>
                </a:solidFill>
                <a:latin typeface="+mn-lt"/>
                <a:ea typeface="+mn-ea"/>
                <a:cs typeface="+mn-cs"/>
              </a:rPr>
              <a:t> contrast: </a:t>
            </a:r>
            <a:r>
              <a:rPr lang="en-US" sz="1200" kern="1200" dirty="0" smtClean="0">
                <a:solidFill>
                  <a:schemeClr val="tx1"/>
                </a:solidFill>
                <a:latin typeface="+mn-lt"/>
                <a:ea typeface="+mn-ea"/>
                <a:cs typeface="+mn-cs"/>
              </a:rPr>
              <a:t>Iraq </a:t>
            </a:r>
            <a:r>
              <a:rPr lang="en-US" sz="1200" kern="1200" dirty="0" smtClean="0">
                <a:solidFill>
                  <a:schemeClr val="tx1"/>
                </a:solidFill>
                <a:latin typeface="+mn-lt"/>
                <a:ea typeface="+mn-ea"/>
                <a:cs typeface="+mn-cs"/>
              </a:rPr>
              <a:t>incidents described typically South Asian, mostly male but not overwhelmingly so, victims of labor trafficking who were likely to work for or plan to work for the U.S. and/or Coalition forces in Iraq.</a:t>
            </a:r>
            <a:endParaRPr lang="en-US"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So, TIP reporting for BiH and Kosovo described a universe of overwhelmingly female victims, whereas TIP reporting for Iraq described a universe of victims in which males were only a slight majority.)</a:t>
            </a:r>
            <a:r>
              <a:rPr lang="en-US" dirty="0" smtClean="0"/>
              <a:t> </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Helped get</a:t>
            </a:r>
            <a:r>
              <a:rPr lang="en-US" baseline="0" dirty="0" smtClean="0"/>
              <a:t> a potential portrait of TIP </a:t>
            </a:r>
            <a:r>
              <a:rPr lang="en-US" baseline="0" dirty="0" smtClean="0"/>
              <a:t>victims</a:t>
            </a:r>
          </a:p>
          <a:p>
            <a:endParaRPr lang="en-US" baseline="0" dirty="0" smtClean="0"/>
          </a:p>
          <a:p>
            <a:r>
              <a:rPr lang="en-US" baseline="0" dirty="0" smtClean="0"/>
              <a:t>-BiH nationalities – in rank order from most prevalent to </a:t>
            </a:r>
            <a:r>
              <a:rPr lang="en-US" baseline="0" dirty="0" smtClean="0"/>
              <a:t>least.  Moldovan (27); Romanian (22) Ukrainian (19) – but included Russians, Germans, 1 Indian, 1 Chinese, etc)</a:t>
            </a:r>
          </a:p>
          <a:p>
            <a:endParaRPr lang="en-US" baseline="0" dirty="0" smtClean="0"/>
          </a:p>
          <a:p>
            <a:r>
              <a:rPr lang="en-US" baseline="0" dirty="0" smtClean="0"/>
              <a:t>Interesting to note that only about ½ of them would seek help (according to reports from IOM, etc) </a:t>
            </a:r>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Kosovo victim profile</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-nationalities</a:t>
            </a:r>
            <a:r>
              <a:rPr lang="en-US" baseline="0" dirty="0" smtClean="0"/>
              <a:t> – like BiH </a:t>
            </a:r>
            <a:r>
              <a:rPr lang="en-US" baseline="0" dirty="0" smtClean="0"/>
              <a:t>Moldovan (21); Ukrainian (12); Romanian (11) but also included Turkish, Russian, and Kosovar</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Some</a:t>
            </a:r>
            <a:r>
              <a:rPr lang="en-US" baseline="0" dirty="0" smtClean="0"/>
              <a:t> of these (14) </a:t>
            </a:r>
            <a:r>
              <a:rPr lang="en-US" dirty="0" smtClean="0"/>
              <a:t>also </a:t>
            </a:r>
            <a:r>
              <a:rPr lang="en-US" dirty="0" smtClean="0"/>
              <a:t>accepted assistance;</a:t>
            </a:r>
            <a:r>
              <a:rPr lang="en-US" baseline="0" dirty="0" smtClean="0"/>
              <a:t> cooperated against perps (in terms of testifying in court, etc)</a:t>
            </a:r>
            <a:endParaRPr lang="en-US" dirty="0" smtClean="0"/>
          </a:p>
          <a:p>
            <a:endParaRPr lang="en-US" baseline="30000" dirty="0" smtClean="0"/>
          </a:p>
          <a:p>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Male (3); M/F (2); F (2)</a:t>
            </a:r>
          </a:p>
          <a:p>
            <a:endParaRPr lang="en-US" dirty="0" smtClean="0"/>
          </a:p>
          <a:p>
            <a:r>
              <a:rPr lang="en-US" dirty="0" smtClean="0"/>
              <a:t>Age</a:t>
            </a:r>
            <a:r>
              <a:rPr lang="en-US" baseline="0" dirty="0" smtClean="0"/>
              <a:t>s mentioned ranged from children to age </a:t>
            </a:r>
            <a:r>
              <a:rPr lang="en-US" baseline="0" dirty="0" smtClean="0"/>
              <a:t>50</a:t>
            </a:r>
          </a:p>
          <a:p>
            <a:r>
              <a:rPr lang="en-US" baseline="0" dirty="0" smtClean="0"/>
              <a:t>Size of groups ranged from smaller ones to one incident that mentioned a group of over 900 individuals</a:t>
            </a:r>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One significant cross-case reporting trend emerged: incidents tended to describe perpetrators as operating in small groups.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only perpetrator nationality that appeared in all three cases was American, and descriptions of perpetrators as contractors also appeared in all three cases.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Across cases, perpetrators tended to be Asian, particularly South Asian, European, particularly Eastern European (although Western Europeans appeared too), South and Central American, and American.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MAYBE NOT MENTION: BiH </a:t>
            </a:r>
            <a:r>
              <a:rPr lang="en-US" sz="1200" kern="1200" dirty="0" smtClean="0">
                <a:solidFill>
                  <a:schemeClr val="tx1"/>
                </a:solidFill>
                <a:latin typeface="+mn-lt"/>
                <a:ea typeface="+mn-ea"/>
                <a:cs typeface="+mn-cs"/>
              </a:rPr>
              <a:t>and Kosovo incidents described adult male perpetrators who were affiliated with a police group (most often local police for BiH and most often international police for Kosovo), and were engaged in activities tied to sex-related TIP.  BiH perpetrators were overwhelmingly described as American, followed by Bosnian, while Kosovo perpetrators were most often described as some form of Albanian.  By contrast, Iraq incidents described Jordanian or Turkish perpetrators who were equally likely to be male or female, connected to the U.S. government or military as some type of contractor, and likely to lure victims to Iraq under false pretenses tied to labor-related TIP.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36F04D5-EC8B-B245-809F-A3D6FF15A7BD}"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BiH and Kosovo incidents described adult male perpetrators who were affiliated with a police group (most often local police for BiH and most often international police for Kosovo), and were engaged in activities tied to sex-related TIP.  BiH perpetrators were overwhelmingly described as American, followed by Bosnian,</a:t>
            </a:r>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-I wanted to explore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trafficking </a:t>
            </a:r>
            <a:r>
              <a:rPr lang="en-US" sz="1200" kern="1200" dirty="0" smtClean="0">
                <a:solidFill>
                  <a:schemeClr val="tx1"/>
                </a:solidFill>
                <a:latin typeface="+mn-lt"/>
                <a:ea typeface="+mn-ea"/>
                <a:cs typeface="+mn-cs"/>
              </a:rPr>
              <a:t>in persons (TIP) incidents in the context of</a:t>
            </a:r>
            <a:r>
              <a:rPr lang="en-US" sz="1200" kern="1200" dirty="0" smtClean="0">
                <a:solidFill>
                  <a:schemeClr val="tx1"/>
                </a:solidFill>
                <a:latin typeface="+mn-lt"/>
                <a:ea typeface="+mn-ea"/>
                <a:cs typeface="+mn-cs"/>
              </a:rPr>
              <a:t> three third</a:t>
            </a:r>
            <a:r>
              <a:rPr lang="en-US" sz="1200" kern="1200" dirty="0" smtClean="0">
                <a:solidFill>
                  <a:schemeClr val="tx1"/>
                </a:solidFill>
                <a:latin typeface="+mn-lt"/>
                <a:ea typeface="+mn-ea"/>
                <a:cs typeface="+mn-cs"/>
              </a:rPr>
              <a:t>-party </a:t>
            </a:r>
            <a:r>
              <a:rPr lang="en-US" sz="1200" kern="1200" dirty="0" smtClean="0">
                <a:solidFill>
                  <a:schemeClr val="tx1"/>
                </a:solidFill>
                <a:latin typeface="+mn-lt"/>
                <a:ea typeface="+mn-ea"/>
                <a:cs typeface="+mn-cs"/>
              </a:rPr>
              <a:t>interventions:</a:t>
            </a:r>
            <a:r>
              <a:rPr lang="en-US" sz="1200" kern="1200" baseline="0" dirty="0" smtClean="0">
                <a:solidFill>
                  <a:schemeClr val="tx1"/>
                </a:solidFill>
                <a:latin typeface="+mn-lt"/>
                <a:ea typeface="+mn-ea"/>
                <a:cs typeface="+mn-cs"/>
              </a:rPr>
              <a:t> BiH, K, and Iraq.  After working through several research processes, it made the most sense to focus on TIP reporting, and then use that information to try and learn more about TIP itself.</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Wanted</a:t>
            </a:r>
            <a:r>
              <a:rPr lang="en-US" sz="1200" kern="1200" baseline="0" dirty="0" smtClean="0">
                <a:solidFill>
                  <a:schemeClr val="tx1"/>
                </a:solidFill>
                <a:latin typeface="+mn-lt"/>
                <a:ea typeface="+mn-ea"/>
                <a:cs typeface="+mn-cs"/>
              </a:rPr>
              <a:t> to </a:t>
            </a:r>
            <a:r>
              <a:rPr lang="en-US" sz="1200" kern="1200" dirty="0" smtClean="0">
                <a:solidFill>
                  <a:schemeClr val="tx1"/>
                </a:solidFill>
                <a:latin typeface="+mn-lt"/>
                <a:ea typeface="+mn-ea"/>
                <a:cs typeface="+mn-cs"/>
              </a:rPr>
              <a:t>uncover </a:t>
            </a:r>
            <a:r>
              <a:rPr lang="en-US" sz="1200" kern="1200" dirty="0" smtClean="0">
                <a:solidFill>
                  <a:schemeClr val="tx1"/>
                </a:solidFill>
                <a:latin typeface="+mn-lt"/>
                <a:ea typeface="+mn-ea"/>
                <a:cs typeface="+mn-cs"/>
              </a:rPr>
              <a:t>information about TIP reporting trends and attendant details associated with the</a:t>
            </a:r>
            <a:r>
              <a:rPr lang="en-US" sz="1200" kern="1200" dirty="0" smtClean="0">
                <a:solidFill>
                  <a:schemeClr val="tx1"/>
                </a:solidFill>
                <a:latin typeface="+mn-lt"/>
                <a:ea typeface="+mn-ea"/>
                <a:cs typeface="+mn-cs"/>
              </a:rPr>
              <a:t> intersection</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of </a:t>
            </a:r>
            <a:r>
              <a:rPr lang="en-US" sz="1200" kern="1200" dirty="0" smtClean="0">
                <a:solidFill>
                  <a:schemeClr val="tx1"/>
                </a:solidFill>
                <a:latin typeface="+mn-lt"/>
                <a:ea typeface="+mn-ea"/>
                <a:cs typeface="+mn-cs"/>
              </a:rPr>
              <a:t>TIP and third-party interventions.</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Wanted</a:t>
            </a:r>
            <a:r>
              <a:rPr lang="en-US" sz="1200" kern="1200" baseline="0" dirty="0" smtClean="0">
                <a:solidFill>
                  <a:schemeClr val="tx1"/>
                </a:solidFill>
                <a:latin typeface="+mn-lt"/>
                <a:ea typeface="+mn-ea"/>
                <a:cs typeface="+mn-cs"/>
              </a:rPr>
              <a:t> to learn:</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-did</a:t>
            </a:r>
            <a:r>
              <a:rPr lang="en-US" sz="1200" kern="1200" baseline="0" dirty="0" smtClean="0">
                <a:solidFill>
                  <a:schemeClr val="tx1"/>
                </a:solidFill>
                <a:latin typeface="+mn-lt"/>
                <a:ea typeface="+mn-ea"/>
                <a:cs typeface="+mn-cs"/>
              </a:rPr>
              <a:t> interventions impact </a:t>
            </a:r>
            <a:r>
              <a:rPr lang="en-US" sz="1200" kern="1200" dirty="0" smtClean="0">
                <a:solidFill>
                  <a:schemeClr val="tx1"/>
                </a:solidFill>
                <a:latin typeface="+mn-lt"/>
                <a:ea typeface="+mn-ea"/>
                <a:cs typeface="+mn-cs"/>
              </a:rPr>
              <a:t>actual TIP </a:t>
            </a:r>
            <a:r>
              <a:rPr lang="en-US" sz="1200" kern="1200" dirty="0" smtClean="0">
                <a:solidFill>
                  <a:schemeClr val="tx1"/>
                </a:solidFill>
                <a:latin typeface="+mn-lt"/>
                <a:ea typeface="+mn-ea"/>
                <a:cs typeface="+mn-cs"/>
              </a:rPr>
              <a:t>reporting?</a:t>
            </a:r>
          </a:p>
          <a:p>
            <a:r>
              <a:rPr lang="en-US" sz="1200" kern="1200" dirty="0" smtClean="0">
                <a:solidFill>
                  <a:schemeClr val="tx1"/>
                </a:solidFill>
                <a:latin typeface="+mn-lt"/>
                <a:ea typeface="+mn-ea"/>
                <a:cs typeface="+mn-cs"/>
              </a:rPr>
              <a:t>-and what did reports </a:t>
            </a:r>
            <a:r>
              <a:rPr lang="en-US" sz="1200" kern="1200" dirty="0" smtClean="0">
                <a:solidFill>
                  <a:schemeClr val="tx1"/>
                </a:solidFill>
                <a:latin typeface="+mn-lt"/>
                <a:ea typeface="+mn-ea"/>
                <a:cs typeface="+mn-cs"/>
              </a:rPr>
              <a:t>revealed about TIP types,</a:t>
            </a:r>
            <a:r>
              <a:rPr lang="en-US" sz="1200" kern="1200" baseline="0" dirty="0" smtClean="0">
                <a:solidFill>
                  <a:schemeClr val="tx1"/>
                </a:solidFill>
                <a:latin typeface="+mn-lt"/>
                <a:ea typeface="+mn-ea"/>
                <a:cs typeface="+mn-cs"/>
              </a:rPr>
              <a:t> victims, and perpetrators?</a:t>
            </a:r>
            <a:r>
              <a:rPr lang="en-US" sz="1200" kern="1200" baseline="0" dirty="0" smtClean="0">
                <a:solidFill>
                  <a:schemeClr val="tx1"/>
                </a:solidFill>
                <a:latin typeface="+mn-lt"/>
                <a:ea typeface="+mn-ea"/>
                <a:cs typeface="+mn-cs"/>
              </a:rPr>
              <a:t> I mined </a:t>
            </a:r>
            <a:r>
              <a:rPr lang="en-US" sz="1200" kern="1200" baseline="0" dirty="0" smtClean="0">
                <a:solidFill>
                  <a:schemeClr val="tx1"/>
                </a:solidFill>
                <a:latin typeface="+mn-lt"/>
                <a:ea typeface="+mn-ea"/>
                <a:cs typeface="+mn-cs"/>
              </a:rPr>
              <a:t>reports of TIP incidents for details about </a:t>
            </a:r>
            <a:r>
              <a:rPr lang="en-US" sz="1200" kern="1200" baseline="0" dirty="0" smtClean="0">
                <a:solidFill>
                  <a:schemeClr val="tx1"/>
                </a:solidFill>
                <a:latin typeface="+mn-lt"/>
                <a:ea typeface="+mn-ea"/>
                <a:cs typeface="+mn-cs"/>
              </a:rPr>
              <a:t>TIP.</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In the interest of time and your attention spans –</a:t>
            </a:r>
            <a:r>
              <a:rPr lang="en-US" sz="1200" kern="1200" baseline="0" dirty="0" smtClean="0">
                <a:solidFill>
                  <a:schemeClr val="tx1"/>
                </a:solidFill>
                <a:latin typeface="+mn-lt"/>
                <a:ea typeface="+mn-ea"/>
                <a:cs typeface="+mn-cs"/>
              </a:rPr>
              <a:t> I will focus mostly </a:t>
            </a:r>
            <a:r>
              <a:rPr lang="en-US" sz="1200" kern="1200" baseline="0" dirty="0" smtClean="0">
                <a:solidFill>
                  <a:schemeClr val="tx1"/>
                </a:solidFill>
                <a:latin typeface="+mn-lt"/>
                <a:ea typeface="+mn-ea"/>
                <a:cs typeface="+mn-cs"/>
              </a:rPr>
              <a:t>on the 2</a:t>
            </a:r>
            <a:r>
              <a:rPr lang="en-US" sz="1200" kern="1200" baseline="30000" dirty="0" smtClean="0">
                <a:solidFill>
                  <a:schemeClr val="tx1"/>
                </a:solidFill>
                <a:latin typeface="+mn-lt"/>
                <a:ea typeface="+mn-ea"/>
                <a:cs typeface="+mn-cs"/>
              </a:rPr>
              <a:t>nd</a:t>
            </a:r>
            <a:r>
              <a:rPr lang="en-US" sz="1200" kern="1200" baseline="0" dirty="0" smtClean="0">
                <a:solidFill>
                  <a:schemeClr val="tx1"/>
                </a:solidFill>
                <a:latin typeface="+mn-lt"/>
                <a:ea typeface="+mn-ea"/>
                <a:cs typeface="+mn-cs"/>
              </a:rPr>
              <a:t> question – what reports revealed about TIP type, victims, and perpetrators, but if you are interested in more reporting details</a:t>
            </a:r>
            <a:r>
              <a:rPr lang="en-US" sz="1200" kern="1200" baseline="0" dirty="0" smtClean="0">
                <a:solidFill>
                  <a:schemeClr val="tx1"/>
                </a:solidFill>
                <a:latin typeface="+mn-lt"/>
                <a:ea typeface="+mn-ea"/>
                <a:cs typeface="+mn-cs"/>
              </a:rPr>
              <a:t>, such as how many newspaper articles covered TIP v how many UN reports, I’m happy </a:t>
            </a:r>
            <a:r>
              <a:rPr lang="en-US" sz="1200" kern="1200" baseline="0" dirty="0" smtClean="0">
                <a:solidFill>
                  <a:schemeClr val="tx1"/>
                </a:solidFill>
                <a:latin typeface="+mn-lt"/>
                <a:ea typeface="+mn-ea"/>
                <a:cs typeface="+mn-cs"/>
              </a:rPr>
              <a:t>to share</a:t>
            </a:r>
            <a:r>
              <a:rPr lang="en-US" sz="1200" kern="1200" baseline="0" dirty="0" smtClean="0">
                <a:solidFill>
                  <a:schemeClr val="tx1"/>
                </a:solidFill>
                <a:latin typeface="+mn-lt"/>
                <a:ea typeface="+mn-ea"/>
                <a:cs typeface="+mn-cs"/>
              </a:rPr>
              <a:t> that info afterwards. </a:t>
            </a:r>
            <a:endParaRPr lang="en-US" sz="1200" kern="1200" baseline="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36F04D5-EC8B-B245-809F-A3D6FF15A7BD}"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BiH and Kosovo incidents described adult male perpetrators who were affiliated with a police group (most often local police for BiH and most often international police for Kosovo), and were engaged in activities tied to sex-related TIP.  BiH perpetrators were overwhelmingly described as American, followed by Bosnian,</a:t>
            </a:r>
            <a:r>
              <a:rPr lang="en-US" baseline="0" dirty="0" smtClean="0"/>
              <a:t>In </a:t>
            </a:r>
            <a:r>
              <a:rPr lang="en-US" baseline="0" dirty="0" smtClean="0"/>
              <a:t>BIH and K – the local and international community were most at fault – esp the police</a:t>
            </a:r>
            <a:endParaRPr lang="en-US" baseline="0" dirty="0" smtClean="0"/>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MAYBE</a:t>
            </a:r>
            <a:r>
              <a:rPr lang="en-US" sz="1200" kern="1200" baseline="0" dirty="0" smtClean="0">
                <a:solidFill>
                  <a:schemeClr val="tx1"/>
                </a:solidFill>
                <a:latin typeface="+mn-lt"/>
                <a:ea typeface="+mn-ea"/>
                <a:cs typeface="+mn-cs"/>
              </a:rPr>
              <a:t> NOT: </a:t>
            </a:r>
            <a:r>
              <a:rPr lang="en-US" sz="1200" kern="1200" dirty="0" smtClean="0">
                <a:solidFill>
                  <a:schemeClr val="tx1"/>
                </a:solidFill>
                <a:latin typeface="+mn-lt"/>
                <a:ea typeface="+mn-ea"/>
                <a:cs typeface="+mn-cs"/>
              </a:rPr>
              <a:t>15 </a:t>
            </a:r>
            <a:r>
              <a:rPr lang="en-US" sz="1200" kern="1200" dirty="0" smtClean="0">
                <a:solidFill>
                  <a:schemeClr val="tx1"/>
                </a:solidFill>
                <a:latin typeface="+mn-lt"/>
                <a:ea typeface="+mn-ea"/>
                <a:cs typeface="+mn-cs"/>
              </a:rPr>
              <a:t>sub-categories emerged: KFOR soldiers, U.S. military, Albanian gangsters, peacekeepers/international workers, Kosovo Protection Corps (KPS), UNMIK police, NGO staff, OSCE, UNMIK Civilian Police (CIVPOL), international police, contractor, UNMIK employee, IPTF, UNHCR, and NATO peacekeeping troops</a:t>
            </a:r>
            <a:r>
              <a:rPr lang="en-US" dirty="0" smtClean="0"/>
              <a:t>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a:t>
            </a:r>
            <a:r>
              <a:rPr lang="en-US" dirty="0" smtClean="0"/>
              <a:t>Iraq,</a:t>
            </a:r>
            <a:r>
              <a:rPr lang="en-US" baseline="0" dirty="0" smtClean="0"/>
              <a:t> there were no mentions of NATO, UN, IPTF, etc – no police;</a:t>
            </a:r>
            <a:endParaRPr lang="en-US" baseline="0" dirty="0" smtClean="0"/>
          </a:p>
          <a:p>
            <a:r>
              <a:rPr lang="en-US" baseline="0" dirty="0" smtClean="0"/>
              <a:t>-But there were Clear </a:t>
            </a:r>
            <a:r>
              <a:rPr lang="en-US" baseline="0" dirty="0" smtClean="0"/>
              <a:t>links to USG and US </a:t>
            </a:r>
            <a:r>
              <a:rPr lang="en-US" baseline="0" dirty="0" smtClean="0"/>
              <a:t>military</a:t>
            </a:r>
          </a:p>
          <a:p>
            <a:r>
              <a:rPr lang="en-US" sz="1200" kern="1200" baseline="0" dirty="0" smtClean="0">
                <a:solidFill>
                  <a:schemeClr val="tx1"/>
                </a:solidFill>
                <a:latin typeface="+mn-lt"/>
                <a:ea typeface="+mn-ea"/>
                <a:cs typeface="+mn-cs"/>
              </a:rPr>
              <a:t>-</a:t>
            </a:r>
            <a:r>
              <a:rPr lang="en-US" sz="1200" kern="1200" dirty="0" smtClean="0">
                <a:solidFill>
                  <a:schemeClr val="tx1"/>
                </a:solidFill>
                <a:latin typeface="+mn-lt"/>
                <a:ea typeface="+mn-ea"/>
                <a:cs typeface="+mn-cs"/>
              </a:rPr>
              <a:t>Iraq incidents described Jordanian or Turkish perpetrators who were equally likely to be male or female, connected to the U.S. government or military as some type of contractor, and likely to lure victims to Iraq under false pretenses tied to labor-related TIP. </a:t>
            </a: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-Iraq’s </a:t>
            </a:r>
            <a:r>
              <a:rPr lang="en-US" sz="1200" kern="1200" dirty="0" smtClean="0">
                <a:solidFill>
                  <a:schemeClr val="tx1"/>
                </a:solidFill>
                <a:latin typeface="+mn-lt"/>
                <a:ea typeface="+mn-ea"/>
                <a:cs typeface="+mn-cs"/>
              </a:rPr>
              <a:t>main perpetrator activity reflected the tendency to capitalize on post-conflict labor opportunities provided by the U.S. military and the U.S. government,</a:t>
            </a:r>
            <a:r>
              <a:rPr lang="en-US" sz="1200" kern="1200" dirty="0" smtClean="0">
                <a:solidFill>
                  <a:schemeClr val="tx1"/>
                </a:solidFill>
                <a:latin typeface="+mn-lt"/>
                <a:ea typeface="+mn-ea"/>
                <a:cs typeface="+mn-cs"/>
              </a:rPr>
              <a:t> -whereas BiH </a:t>
            </a:r>
            <a:r>
              <a:rPr lang="en-US" sz="1200" kern="1200" dirty="0" smtClean="0">
                <a:solidFill>
                  <a:schemeClr val="tx1"/>
                </a:solidFill>
                <a:latin typeface="+mn-lt"/>
                <a:ea typeface="+mn-ea"/>
                <a:cs typeface="+mn-cs"/>
              </a:rPr>
              <a:t>and Kosovo predominant perpetrator activities reflected the tendency to capitalize on the local and international sex markets extant in the two post-conflict environments. </a:t>
            </a:r>
          </a:p>
          <a:p>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humanize all these </a:t>
            </a:r>
            <a:r>
              <a:rPr lang="en-US" dirty="0" smtClean="0"/>
              <a:t>numbers I’ve thrown at you,</a:t>
            </a:r>
            <a:r>
              <a:rPr lang="en-US" baseline="0" dirty="0" smtClean="0"/>
              <a:t> </a:t>
            </a:r>
            <a:r>
              <a:rPr lang="en-US" baseline="0" dirty="0" smtClean="0"/>
              <a:t>I’d like to provide some examples of </a:t>
            </a:r>
            <a:r>
              <a:rPr lang="en-US" baseline="0" dirty="0" smtClean="0"/>
              <a:t>TIP.</a:t>
            </a:r>
          </a:p>
          <a:p>
            <a:endParaRPr lang="en-US" baseline="0" dirty="0" smtClean="0"/>
          </a:p>
          <a:p>
            <a:r>
              <a:rPr lang="en-US" baseline="0" dirty="0" smtClean="0"/>
              <a:t>-A young Nepalese man from an impoverished family seeks work in Turkey, paying a large sum of money  to individuals who promise to transport him to a good job out of the country, likely in Iraq.  These individuals turn out to be traffickers – and they take his money, confiscate his passport, and force him to become a TIP victim.  They transport him – using the coercion of the money his family already provided them and the fact that they have his passport – out of the country and into Iraq, where they keep his passport while he works.</a:t>
            </a:r>
          </a:p>
          <a:p>
            <a:endParaRPr lang="en-US" baseline="0" dirty="0" smtClean="0"/>
          </a:p>
          <a:p>
            <a:r>
              <a:rPr lang="en-US" baseline="0" dirty="0" smtClean="0"/>
              <a:t>-A young E. European girl is walking home from school when she is abducted by a group of men.  They repeatedly rape her and take her across a border into a country where she has no passport.  She is traumatized, ashamed, and is unable to escape.  The traffickers sell her to a brothel where she services multiple men every day.  Sometimes some military members smuggle her onto their base to do the same thing.    </a:t>
            </a:r>
          </a:p>
          <a:p>
            <a:endParaRPr lang="en-US" baseline="0" dirty="0" smtClean="0"/>
          </a:p>
          <a:p>
            <a:r>
              <a:rPr lang="en-US" baseline="0" dirty="0" smtClean="0"/>
              <a:t>To </a:t>
            </a:r>
            <a:r>
              <a:rPr lang="en-US" baseline="0" dirty="0" smtClean="0"/>
              <a:t>illustrate one perspective about </a:t>
            </a:r>
            <a:r>
              <a:rPr lang="en-US" baseline="0" dirty="0" smtClean="0"/>
              <a:t>TIP from the standpoint of some 3</a:t>
            </a:r>
            <a:r>
              <a:rPr lang="en-US" baseline="30000" dirty="0" smtClean="0"/>
              <a:t>rd</a:t>
            </a:r>
            <a:r>
              <a:rPr lang="en-US" baseline="0" dirty="0" smtClean="0"/>
              <a:t> party interveners, I’d like to share a quote that appeared in one of the reports I discovered.</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A </a:t>
            </a:r>
            <a:r>
              <a:rPr lang="en-US" sz="1200" kern="1200" dirty="0" smtClean="0">
                <a:solidFill>
                  <a:schemeClr val="tx1"/>
                </a:solidFill>
                <a:latin typeface="+mn-lt"/>
                <a:ea typeface="+mn-ea"/>
                <a:cs typeface="+mn-cs"/>
              </a:rPr>
              <a:t>U.S. military officer serving in Kosovo in 2000, who said of U.S. soldiers who use TIP victims for sex and their commanders who allow it, “‘he is happier if he had a half hour with a beautiful 17-year-old – whether he knows she is forced or not – he is happier – he will do his mission better.  The commander can be a great guy but maybe he will turn a blind eye’” to such activities (Ibid.). </a:t>
            </a:r>
            <a:endParaRPr lang="en-US" baseline="0" dirty="0" smtClean="0"/>
          </a:p>
        </p:txBody>
      </p:sp>
      <p:sp>
        <p:nvSpPr>
          <p:cNvPr id="4" name="Slide Number Placeholder 3"/>
          <p:cNvSpPr>
            <a:spLocks noGrp="1"/>
          </p:cNvSpPr>
          <p:nvPr>
            <p:ph type="sldNum" sz="quarter" idx="10"/>
          </p:nvPr>
        </p:nvSpPr>
        <p:spPr/>
        <p:txBody>
          <a:bodyPr/>
          <a:lstStyle/>
          <a:p>
            <a:fld id="{A36F04D5-EC8B-B245-809F-A3D6FF15A7BD}"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-TIP is a threat: besides the inherent amorality</a:t>
            </a:r>
            <a:r>
              <a:rPr lang="en-US" baseline="0" dirty="0" smtClean="0"/>
              <a:t> of treating unwilling and vulnerable human beings like chattel, or worse, TIP also </a:t>
            </a:r>
            <a:r>
              <a:rPr lang="en-US" dirty="0" smtClean="0"/>
              <a:t>feeds</a:t>
            </a:r>
            <a:r>
              <a:rPr lang="en-US" baseline="0" dirty="0" smtClean="0"/>
              <a:t> transnational and domestic criminal network.  This undermines the avowed goals – building peace and security – of the third party actors in these three cases.</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-TIP often takes place below the radar – allowing development of an underclass</a:t>
            </a:r>
            <a:r>
              <a:rPr lang="en-US" sz="1200" baseline="0" dirty="0" smtClean="0"/>
              <a:t> of victims with no access to human rights and who are vulnerable to continued exploitation.</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a:t>
            </a:r>
            <a:r>
              <a:rPr lang="en-US" sz="1200" dirty="0" smtClean="0"/>
              <a:t>Alongside this victim underclass,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Although these findings did not uncover a definitive causal connection between post-conflict, third-party interveners and TIP, they were enough to support a correlation.  Regardless, the uncovering of reporting trends regarding TIP type, TIP victims, and TIP perpetrators can add to the extant body of knowledge about this critical problem and contribute to its prevention.</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more we know, the better we can educate international and local communities about TIP: risky environments, likely TIP victims, likely</a:t>
            </a:r>
            <a:r>
              <a:rPr lang="en-US" sz="1200" baseline="0" dirty="0" smtClean="0"/>
              <a:t> TIP perpetrators, types to look for – so we can PREVENT IT</a:t>
            </a:r>
            <a:r>
              <a:rPr lang="en-US" sz="1200" dirty="0" smtClean="0"/>
              <a:t> </a:t>
            </a:r>
          </a:p>
          <a:p>
            <a:pPr algn="l">
              <a:buFont typeface="Arial"/>
              <a:buChar char="•"/>
            </a:pPr>
            <a:endParaRPr lang="en-US" sz="1200" baseline="0" dirty="0" smtClean="0"/>
          </a:p>
          <a:p>
            <a:pPr algn="l">
              <a:buFont typeface="Arial"/>
              <a:buChar char="•"/>
            </a:pPr>
            <a:r>
              <a:rPr lang="en-US" sz="1200" baseline="0" dirty="0" smtClean="0"/>
              <a:t>-</a:t>
            </a:r>
            <a:r>
              <a:rPr lang="en-US" sz="1200" dirty="0" smtClean="0"/>
              <a:t>The catalysts and results of TIP – weak civil infrastructure; lack of physical security; displaced persons and refugees; unscrupulous interveners; distrust of peacekeepers; the support of local and international crime organizations; and further damage and trauma to the local population – directly conflict with the goal of sustainable peace and security. </a:t>
            </a:r>
            <a:endParaRPr lang="en-US" sz="1200" dirty="0" smtClean="0">
              <a:solidFill>
                <a:schemeClr val="tx1"/>
              </a:solidFill>
            </a:endParaRPr>
          </a:p>
          <a:p>
            <a:pPr algn="l"/>
            <a:r>
              <a:rPr lang="en-US" sz="1200" dirty="0" smtClean="0"/>
              <a:t> </a:t>
            </a:r>
          </a:p>
          <a:p>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arenR"/>
            </a:pPr>
            <a:r>
              <a:rPr lang="en-US" sz="1200" kern="1200" dirty="0" smtClean="0">
                <a:solidFill>
                  <a:schemeClr val="tx1"/>
                </a:solidFill>
                <a:latin typeface="+mn-lt"/>
                <a:ea typeface="+mn-ea"/>
                <a:cs typeface="+mn-cs"/>
              </a:rPr>
              <a:t>TIP </a:t>
            </a:r>
            <a:r>
              <a:rPr lang="en-US" sz="1200" kern="1200" dirty="0" smtClean="0">
                <a:solidFill>
                  <a:schemeClr val="tx1"/>
                </a:solidFill>
                <a:latin typeface="+mn-lt"/>
                <a:ea typeface="+mn-ea"/>
                <a:cs typeface="+mn-cs"/>
              </a:rPr>
              <a:t>training should make U.S. government and military leaders aware of the risks TIP poses to their organizational missions.  It should make an explicit link between contractor and/or subcontractor participation in TIP and the associated undermining of U.S. government missions.  The incongruence between paying contractor(s) and/or subcontractor(s) to undermine U.S. government missions must be very clear.  This could provide an incentive for U.S. government and U.S. military leadership to take note and stop hiring companies who contribute to TIP, or at least punish them by ending their contracts</a:t>
            </a:r>
            <a:r>
              <a:rPr lang="en-US" sz="1200" kern="1200" dirty="0" smtClean="0">
                <a:solidFill>
                  <a:schemeClr val="tx1"/>
                </a:solidFill>
                <a:latin typeface="+mn-lt"/>
                <a:ea typeface="+mn-ea"/>
                <a:cs typeface="+mn-cs"/>
              </a:rPr>
              <a:t>.</a:t>
            </a:r>
          </a:p>
          <a:p>
            <a:pPr marL="228600" indent="-228600">
              <a:buAutoNum type="arabicParenR"/>
            </a:pPr>
            <a:r>
              <a:rPr lang="en-US" dirty="0" smtClean="0"/>
              <a:t>Perhaps IOs, as well as the U.S. government and U.S. military, could utilize such a clearinghouse to help guide their contract solicitation and award process.  When contracting companies receive fewer contract awards from the U.S. government and the U.S. military because of their own, or their subcontractor(s), participation in TIP, perhaps that will provide the financial impetus for them to try to prevent TIP.  The U.S. military, particularly its deployable members, should also receive regular, formalized TIP training as described above, both before deployment to a post-conflict environment and during the deployment </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dirty="0" smtClean="0"/>
              <a:t>Additionally, the process by which these findings were uncovered could be adapted into a simpler methodology.  Any interested party, but especially third-party interveners, could use this streamlined methodology to develop or update profiles of TIP type, victims, and perpetrators tailored to specific post-conflict environments.  Those profiles could then be used to help develop customized training programs for post-conflict environments. </a:t>
            </a:r>
            <a:r>
              <a:rPr lang="en-US" sz="1200" kern="120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Haselock, Simon. 2001. </a:t>
            </a:r>
            <a:r>
              <a:rPr lang="en-US" i="1" dirty="0" smtClean="0"/>
              <a:t>UNMIK-KFOR-OSCE Press Briefing</a:t>
            </a:r>
            <a:r>
              <a:rPr lang="en-US" dirty="0" smtClean="0"/>
              <a:t>, 8 October. Universal resource link located at: http://www.reliefweb.int/rw/rwb.nsf/db900sid/ACOS-64C7SP?OpenDocument&amp;query=trafficking,%20bosnia; accessed 18 October 2008.</a:t>
            </a:r>
          </a:p>
          <a:p>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28</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-set up a word document</a:t>
            </a:r>
            <a:r>
              <a:rPr lang="en-US" baseline="0" dirty="0" smtClean="0"/>
              <a:t> for each case with the raw data copied into word (125 data sources total; 61 BIH; 47 K; 22 Iraq)</a:t>
            </a:r>
          </a:p>
          <a:p>
            <a:r>
              <a:rPr lang="en-US" baseline="0" dirty="0" smtClean="0"/>
              <a:t>-reviewed 377 raw data – winnowed down to </a:t>
            </a:r>
          </a:p>
          <a:p>
            <a:r>
              <a:rPr lang="en-US" baseline="0" dirty="0" smtClean="0"/>
              <a:t>-put the raw data that made the cut into excel spreadsheets (CHECK NUMBERS** </a:t>
            </a:r>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29</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Several</a:t>
            </a:r>
            <a:r>
              <a:rPr lang="en-US" baseline="0" dirty="0" smtClean="0"/>
              <a:t> categories of findings:</a:t>
            </a:r>
          </a:p>
          <a:p>
            <a:r>
              <a:rPr lang="en-US" baseline="0" dirty="0" smtClean="0"/>
              <a:t>-Reporting trends for each country and generally</a:t>
            </a:r>
          </a:p>
          <a:p>
            <a:r>
              <a:rPr lang="en-US" baseline="0" dirty="0" smtClean="0"/>
              <a:t>-Incident details for each country and generally</a:t>
            </a:r>
          </a:p>
          <a:p>
            <a:endParaRPr lang="en-US" baseline="0" dirty="0" smtClean="0"/>
          </a:p>
          <a:p>
            <a:r>
              <a:rPr lang="en-US" baseline="0" dirty="0" smtClean="0"/>
              <a:t> </a:t>
            </a:r>
          </a:p>
          <a:p>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30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dirty="0" smtClean="0">
                <a:solidFill>
                  <a:schemeClr val="tx1"/>
                </a:solidFill>
                <a:latin typeface="+mn-lt"/>
                <a:ea typeface="+mn-ea"/>
                <a:cs typeface="+mn-cs"/>
              </a:rPr>
              <a:t>I</a:t>
            </a:r>
            <a:r>
              <a:rPr lang="en-US" sz="1200" kern="1200" baseline="0" dirty="0" smtClean="0">
                <a:solidFill>
                  <a:schemeClr val="tx1"/>
                </a:solidFill>
                <a:latin typeface="+mn-lt"/>
                <a:ea typeface="+mn-ea"/>
                <a:cs typeface="+mn-cs"/>
              </a:rPr>
              <a:t> will go through my methodology briefly to give you a sense of how I conducted this study.</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-I</a:t>
            </a:r>
            <a:r>
              <a:rPr lang="en-US" sz="1200" kern="1200" baseline="0" dirty="0" smtClean="0">
                <a:solidFill>
                  <a:schemeClr val="tx1"/>
                </a:solidFill>
                <a:latin typeface="+mn-lt"/>
                <a:ea typeface="+mn-ea"/>
                <a:cs typeface="+mn-cs"/>
              </a:rPr>
              <a:t> used </a:t>
            </a:r>
            <a:r>
              <a:rPr lang="en-US" sz="1200" kern="1200" dirty="0" smtClean="0">
                <a:solidFill>
                  <a:schemeClr val="tx1"/>
                </a:solidFill>
                <a:latin typeface="+mn-lt"/>
                <a:ea typeface="+mn-ea"/>
                <a:cs typeface="+mn-cs"/>
              </a:rPr>
              <a:t>this </a:t>
            </a:r>
            <a:r>
              <a:rPr lang="en-US" sz="1200" kern="1200" dirty="0" smtClean="0">
                <a:solidFill>
                  <a:schemeClr val="tx1"/>
                </a:solidFill>
                <a:latin typeface="+mn-lt"/>
                <a:ea typeface="+mn-ea"/>
                <a:cs typeface="+mn-cs"/>
              </a:rPr>
              <a:t>definition in</a:t>
            </a:r>
            <a:r>
              <a:rPr lang="en-US" sz="1200" kern="1200" dirty="0" smtClean="0">
                <a:solidFill>
                  <a:schemeClr val="tx1"/>
                </a:solidFill>
                <a:latin typeface="+mn-lt"/>
                <a:ea typeface="+mn-ea"/>
                <a:cs typeface="+mn-cs"/>
              </a:rPr>
              <a:t> my</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exploration </a:t>
            </a:r>
            <a:r>
              <a:rPr lang="en-US" sz="1200" kern="1200" dirty="0" smtClean="0">
                <a:solidFill>
                  <a:schemeClr val="tx1"/>
                </a:solidFill>
                <a:latin typeface="+mn-lt"/>
                <a:ea typeface="+mn-ea"/>
                <a:cs typeface="+mn-cs"/>
              </a:rPr>
              <a:t>of reports on TIP and third-party </a:t>
            </a:r>
            <a:r>
              <a:rPr lang="en-US" sz="1200" kern="1200" dirty="0" smtClean="0">
                <a:solidFill>
                  <a:schemeClr val="tx1"/>
                </a:solidFill>
                <a:latin typeface="+mn-lt"/>
                <a:ea typeface="+mn-ea"/>
                <a:cs typeface="+mn-cs"/>
              </a:rPr>
              <a:t>interventions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because </a:t>
            </a:r>
            <a:r>
              <a:rPr lang="en-US" sz="1200" kern="1200" dirty="0" smtClean="0">
                <a:solidFill>
                  <a:schemeClr val="tx1"/>
                </a:solidFill>
                <a:latin typeface="+mn-lt"/>
                <a:ea typeface="+mn-ea"/>
                <a:cs typeface="+mn-cs"/>
              </a:rPr>
              <a:t>it is comprehensive.  </a:t>
            </a:r>
          </a:p>
          <a:p>
            <a:r>
              <a:rPr lang="en-US" sz="1200" kern="1200" dirty="0" smtClean="0">
                <a:solidFill>
                  <a:schemeClr val="tx1"/>
                </a:solidFill>
                <a:latin typeface="+mn-lt"/>
                <a:ea typeface="+mn-ea"/>
                <a:cs typeface="+mn-cs"/>
              </a:rPr>
              <a:t>-it</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covers </a:t>
            </a:r>
            <a:r>
              <a:rPr lang="en-US" sz="1200" kern="1200" dirty="0" smtClean="0">
                <a:solidFill>
                  <a:schemeClr val="tx1"/>
                </a:solidFill>
                <a:latin typeface="+mn-lt"/>
                <a:ea typeface="+mn-ea"/>
                <a:cs typeface="+mn-cs"/>
              </a:rPr>
              <a:t>levels of coercion, forms of forced labor, and the different phases and permutations that TIP may entail.  </a:t>
            </a:r>
          </a:p>
          <a:p>
            <a:r>
              <a:rPr lang="en-US" sz="1200" kern="1200" dirty="0" smtClean="0">
                <a:solidFill>
                  <a:schemeClr val="tx1"/>
                </a:solidFill>
                <a:latin typeface="+mn-lt"/>
                <a:ea typeface="+mn-ea"/>
                <a:cs typeface="+mn-cs"/>
              </a:rPr>
              <a:t>-It's important to note </a:t>
            </a:r>
            <a:r>
              <a:rPr lang="en-US" sz="1200" kern="1200" dirty="0" smtClean="0">
                <a:solidFill>
                  <a:schemeClr val="tx1"/>
                </a:solidFill>
                <a:latin typeface="+mn-lt"/>
                <a:ea typeface="+mn-ea"/>
                <a:cs typeface="+mn-cs"/>
              </a:rPr>
              <a:t>the distinction between TIP and smuggling.  The crucial factor: was coercion or force involved?  </a:t>
            </a:r>
            <a:r>
              <a:rPr lang="en-US" sz="1200" kern="1200" dirty="0" smtClean="0">
                <a:solidFill>
                  <a:schemeClr val="tx1"/>
                </a:solidFill>
                <a:latin typeface="+mn-lt"/>
                <a:ea typeface="+mn-ea"/>
                <a:cs typeface="+mn-cs"/>
              </a:rPr>
              <a:t>I</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f </a:t>
            </a:r>
            <a:r>
              <a:rPr lang="en-US" sz="1200" kern="1200" dirty="0" smtClean="0">
                <a:solidFill>
                  <a:schemeClr val="tx1"/>
                </a:solidFill>
                <a:latin typeface="+mn-lt"/>
                <a:ea typeface="+mn-ea"/>
                <a:cs typeface="+mn-cs"/>
              </a:rPr>
              <a:t>the humans involved in the movement of persons either entered into the arrangement willingly and free from coercion, </a:t>
            </a:r>
            <a:r>
              <a:rPr lang="en-US" sz="1200" i="1" kern="1200" dirty="0" smtClean="0">
                <a:solidFill>
                  <a:schemeClr val="tx1"/>
                </a:solidFill>
                <a:latin typeface="+mn-lt"/>
                <a:ea typeface="+mn-ea"/>
                <a:cs typeface="+mn-cs"/>
              </a:rPr>
              <a:t>and</a:t>
            </a:r>
            <a:r>
              <a:rPr lang="en-US" sz="1200" kern="1200" dirty="0" smtClean="0">
                <a:solidFill>
                  <a:schemeClr val="tx1"/>
                </a:solidFill>
                <a:latin typeface="+mn-lt"/>
                <a:ea typeface="+mn-ea"/>
                <a:cs typeface="+mn-cs"/>
              </a:rPr>
              <a:t> if the smugglers themselves upheld their end of the agreement and never introduced force or false pretenses into the smuggler: smuggled relationship, then this thesis did not consider such activity to be TIP.  However, smuggling can quickly transform into TIP when the smugglers introduce elements of force or coercion into the situation, or when they do not adhere to the terms upon which they entered into the smuggler: smuggled relationship.  </a:t>
            </a:r>
          </a:p>
          <a:p>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I</a:t>
            </a:r>
            <a:r>
              <a:rPr lang="en-US" baseline="0" dirty="0" smtClean="0"/>
              <a:t> chose to focus on three cases: Bosnia, Kosovo, and Iraq.</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r>
              <a:rPr lang="en-US" sz="1200" kern="1200" baseline="0" dirty="0" smtClean="0">
                <a:solidFill>
                  <a:schemeClr val="tx1"/>
                </a:solidFill>
                <a:latin typeface="+mn-lt"/>
                <a:ea typeface="+mn-ea"/>
                <a:cs typeface="+mn-cs"/>
              </a:rPr>
              <a:t>To select these cases, I used these rules:</a:t>
            </a:r>
            <a:endParaRPr lang="en-US" baseline="0" dirty="0" smtClean="0"/>
          </a:p>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A </a:t>
            </a:r>
            <a:r>
              <a:rPr lang="en-US" dirty="0" smtClean="0"/>
              <a:t>third</a:t>
            </a:r>
            <a:r>
              <a:rPr lang="en-US" baseline="0" dirty="0" smtClean="0"/>
              <a:t> party intervention </a:t>
            </a:r>
            <a:r>
              <a:rPr lang="en-US" dirty="0" smtClean="0"/>
              <a:t>constituted the collaborative effort whereby outside, i.e. third-party, entities physically enter and influence the geographic space of a nation.  Third-party entities could be international or regional organizations, nations, non-governmental organizations (NGOs), or private corporations.  A third-party intervention could be used to describe a peace operation, but its definition was not limited to a PKO.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-For the sake of research focus, this time frame was chosen because there has been heightened awareness of TIP in the last decade, and it was believed that collecting data for a 10-year time period would be helpful in tracking reporting trends, and</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patterns in TIP type, victims, and perpetrators.  </a:t>
            </a:r>
          </a:p>
          <a:p>
            <a:r>
              <a:rPr lang="en-US" sz="1200" kern="1200" dirty="0" smtClean="0">
                <a:solidFill>
                  <a:schemeClr val="tx1"/>
                </a:solidFill>
                <a:latin typeface="+mn-lt"/>
                <a:ea typeface="+mn-ea"/>
                <a:cs typeface="+mn-cs"/>
              </a:rPr>
              <a:t>-To determine three cases for further study, I</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used the following criteria</a:t>
            </a:r>
          </a:p>
        </p:txBody>
      </p:sp>
      <p:sp>
        <p:nvSpPr>
          <p:cNvPr id="4" name="Slide Number Placeholder 3"/>
          <p:cNvSpPr>
            <a:spLocks noGrp="1"/>
          </p:cNvSpPr>
          <p:nvPr>
            <p:ph type="sldNum" sz="quarter" idx="10"/>
          </p:nvPr>
        </p:nvSpPr>
        <p:spPr/>
        <p:txBody>
          <a:bodyPr/>
          <a:lstStyle/>
          <a:p>
            <a:fld id="{A36F04D5-EC8B-B245-809F-A3D6FF15A7BD}"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Established time frames for each </a:t>
            </a:r>
            <a:r>
              <a:rPr lang="en-US" dirty="0" smtClean="0"/>
              <a:t>case</a:t>
            </a:r>
            <a:r>
              <a:rPr lang="en-US" baseline="0" dirty="0" smtClean="0"/>
              <a:t> – which allowed me to determine a baseline on TIP reporting for each.</a:t>
            </a:r>
          </a:p>
          <a:p>
            <a:endParaRPr lang="en-US" dirty="0" smtClean="0"/>
          </a:p>
          <a:p>
            <a:r>
              <a:rPr lang="en-US" dirty="0" smtClean="0"/>
              <a:t>-For</a:t>
            </a:r>
            <a:r>
              <a:rPr lang="en-US" baseline="0" dirty="0" smtClean="0"/>
              <a:t> each case, I picked a date 2 years </a:t>
            </a:r>
            <a:r>
              <a:rPr lang="en-US" i="1" baseline="0" dirty="0" smtClean="0"/>
              <a:t>before</a:t>
            </a:r>
            <a:r>
              <a:rPr lang="en-US" baseline="0" dirty="0" smtClean="0"/>
              <a:t> each intervention and then chose to end the time frame for all three cases on </a:t>
            </a:r>
            <a:r>
              <a:rPr lang="en-US" dirty="0" smtClean="0"/>
              <a:t>June </a:t>
            </a:r>
            <a:r>
              <a:rPr lang="en-US" dirty="0" smtClean="0"/>
              <a:t>30, </a:t>
            </a:r>
            <a:r>
              <a:rPr lang="en-US" dirty="0" smtClean="0"/>
              <a:t>2006.</a:t>
            </a:r>
            <a:r>
              <a:rPr lang="en-US" baseline="0" dirty="0" smtClean="0"/>
              <a:t>  I chose the 2006 </a:t>
            </a:r>
            <a:r>
              <a:rPr lang="en-US" dirty="0" smtClean="0"/>
              <a:t>date </a:t>
            </a:r>
            <a:r>
              <a:rPr lang="en-US" baseline="0" dirty="0" smtClean="0"/>
              <a:t>to </a:t>
            </a:r>
            <a:r>
              <a:rPr lang="en-US" baseline="0" dirty="0" smtClean="0"/>
              <a:t>bound the </a:t>
            </a:r>
            <a:r>
              <a:rPr lang="en-US" baseline="0" dirty="0" smtClean="0"/>
              <a:t>study.</a:t>
            </a:r>
          </a:p>
          <a:p>
            <a:endParaRPr lang="en-US" baseline="0" dirty="0" smtClean="0"/>
          </a:p>
          <a:p>
            <a:r>
              <a:rPr lang="en-US" baseline="0" dirty="0" smtClean="0"/>
              <a:t>-details about distinction btwn Iraq invasion and Iraq “post-conflict intervention”: I considered the invasion and next three months to be the conflict </a:t>
            </a:r>
            <a:r>
              <a:rPr lang="en-US" baseline="0" dirty="0" smtClean="0"/>
              <a:t>(March-May </a:t>
            </a:r>
            <a:r>
              <a:rPr lang="en-US" baseline="0" dirty="0" smtClean="0"/>
              <a:t>2003</a:t>
            </a:r>
            <a:r>
              <a:rPr lang="en-US" baseline="0" dirty="0" smtClean="0"/>
              <a:t>) and then after May 2003 – I considered it to be a third-party, post-conflict intervention. </a:t>
            </a:r>
            <a:endParaRPr lang="en-US" baseline="0" dirty="0" smtClean="0"/>
          </a:p>
        </p:txBody>
      </p:sp>
      <p:sp>
        <p:nvSpPr>
          <p:cNvPr id="4" name="Slide Number Placeholder 3"/>
          <p:cNvSpPr>
            <a:spLocks noGrp="1"/>
          </p:cNvSpPr>
          <p:nvPr>
            <p:ph type="sldNum" sz="quarter" idx="10"/>
          </p:nvPr>
        </p:nvSpPr>
        <p:spPr/>
        <p:txBody>
          <a:bodyPr/>
          <a:lstStyle/>
          <a:p>
            <a:fld id="{A36F04D5-EC8B-B245-809F-A3D6FF15A7BD}"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-I was initially concerned </a:t>
            </a:r>
            <a:r>
              <a:rPr lang="en-US" sz="1200" kern="1200" dirty="0" smtClean="0">
                <a:solidFill>
                  <a:schemeClr val="tx1"/>
                </a:solidFill>
                <a:latin typeface="+mn-lt"/>
                <a:ea typeface="+mn-ea"/>
                <a:cs typeface="+mn-cs"/>
              </a:rPr>
              <a:t>about the </a:t>
            </a:r>
            <a:r>
              <a:rPr lang="en-US" sz="1200" kern="1200" dirty="0" smtClean="0">
                <a:solidFill>
                  <a:schemeClr val="tx1"/>
                </a:solidFill>
                <a:latin typeface="+mn-lt"/>
                <a:ea typeface="+mn-ea"/>
                <a:cs typeface="+mn-cs"/>
              </a:rPr>
              <a:t>geographic/historical </a:t>
            </a:r>
            <a:r>
              <a:rPr lang="en-US" sz="1200" kern="1200" dirty="0" smtClean="0">
                <a:solidFill>
                  <a:schemeClr val="tx1"/>
                </a:solidFill>
                <a:latin typeface="+mn-lt"/>
                <a:ea typeface="+mn-ea"/>
                <a:cs typeface="+mn-cs"/>
              </a:rPr>
              <a:t>similarities between </a:t>
            </a:r>
            <a:r>
              <a:rPr lang="en-US" sz="1200" kern="1200" dirty="0" smtClean="0">
                <a:solidFill>
                  <a:schemeClr val="tx1"/>
                </a:solidFill>
                <a:latin typeface="+mn-lt"/>
                <a:ea typeface="+mn-ea"/>
                <a:cs typeface="+mn-cs"/>
              </a:rPr>
              <a:t>K</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and </a:t>
            </a:r>
            <a:r>
              <a:rPr lang="en-US" sz="1200" kern="1200" dirty="0" smtClean="0">
                <a:solidFill>
                  <a:schemeClr val="tx1"/>
                </a:solidFill>
                <a:latin typeface="+mn-lt"/>
                <a:ea typeface="+mn-ea"/>
                <a:cs typeface="+mn-cs"/>
              </a:rPr>
              <a:t>BiH, </a:t>
            </a:r>
            <a:r>
              <a:rPr lang="en-US" sz="1200" kern="1200" dirty="0" smtClean="0">
                <a:solidFill>
                  <a:schemeClr val="tx1"/>
                </a:solidFill>
                <a:latin typeface="+mn-lt"/>
                <a:ea typeface="+mn-ea"/>
                <a:cs typeface="+mn-cs"/>
              </a:rPr>
              <a:t>but</a:t>
            </a:r>
            <a:r>
              <a:rPr lang="en-US" sz="1200" kern="1200" baseline="0" dirty="0" smtClean="0">
                <a:solidFill>
                  <a:schemeClr val="tx1"/>
                </a:solidFill>
                <a:latin typeface="+mn-lt"/>
                <a:ea typeface="+mn-ea"/>
                <a:cs typeface="+mn-cs"/>
              </a:rPr>
              <a:t> K </a:t>
            </a:r>
            <a:r>
              <a:rPr lang="en-US" sz="1200" kern="1200" dirty="0" smtClean="0">
                <a:solidFill>
                  <a:schemeClr val="tx1"/>
                </a:solidFill>
                <a:latin typeface="+mn-lt"/>
                <a:ea typeface="+mn-ea"/>
                <a:cs typeface="+mn-cs"/>
              </a:rPr>
              <a:t>was </a:t>
            </a:r>
            <a:r>
              <a:rPr lang="en-US" sz="1200" kern="1200" dirty="0" smtClean="0">
                <a:solidFill>
                  <a:schemeClr val="tx1"/>
                </a:solidFill>
                <a:latin typeface="+mn-lt"/>
                <a:ea typeface="+mn-ea"/>
                <a:cs typeface="+mn-cs"/>
              </a:rPr>
              <a:t>compelling because of its prolonged and unique status as a de facto U.N. protectorate. </a:t>
            </a:r>
            <a:r>
              <a:rPr lang="en-US" sz="1200" kern="1200" dirty="0" smtClean="0">
                <a:solidFill>
                  <a:schemeClr val="tx1"/>
                </a:solidFill>
                <a:latin typeface="+mn-lt"/>
                <a:ea typeface="+mn-ea"/>
                <a:cs typeface="+mn-cs"/>
              </a:rPr>
              <a:t>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-As </a:t>
            </a:r>
            <a:r>
              <a:rPr lang="en-US" sz="1200" kern="1200" dirty="0" smtClean="0">
                <a:solidFill>
                  <a:schemeClr val="tx1"/>
                </a:solidFill>
                <a:latin typeface="+mn-lt"/>
                <a:ea typeface="+mn-ea"/>
                <a:cs typeface="+mn-cs"/>
              </a:rPr>
              <a:t>a complement, Iraq</a:t>
            </a:r>
            <a:r>
              <a:rPr lang="en-US" sz="1200" kern="1200" dirty="0" smtClean="0">
                <a:solidFill>
                  <a:schemeClr val="tx1"/>
                </a:solidFill>
                <a:latin typeface="+mn-lt"/>
                <a:ea typeface="+mn-ea"/>
                <a:cs typeface="+mn-cs"/>
              </a:rPr>
              <a:t> allowed</a:t>
            </a:r>
            <a:r>
              <a:rPr lang="en-US" sz="1200" kern="1200" baseline="0" dirty="0" smtClean="0">
                <a:solidFill>
                  <a:schemeClr val="tx1"/>
                </a:solidFill>
                <a:latin typeface="+mn-lt"/>
                <a:ea typeface="+mn-ea"/>
                <a:cs typeface="+mn-cs"/>
              </a:rPr>
              <a:t> me to examine </a:t>
            </a:r>
            <a:r>
              <a:rPr lang="en-US" sz="1200" kern="1200" dirty="0" smtClean="0">
                <a:solidFill>
                  <a:schemeClr val="tx1"/>
                </a:solidFill>
                <a:latin typeface="+mn-lt"/>
                <a:ea typeface="+mn-ea"/>
                <a:cs typeface="+mn-cs"/>
              </a:rPr>
              <a:t>TIP </a:t>
            </a:r>
            <a:r>
              <a:rPr lang="en-US" sz="1200" kern="1200" dirty="0" smtClean="0">
                <a:solidFill>
                  <a:schemeClr val="tx1"/>
                </a:solidFill>
                <a:latin typeface="+mn-lt"/>
                <a:ea typeface="+mn-ea"/>
                <a:cs typeface="+mn-cs"/>
              </a:rPr>
              <a:t>reports in the context of </a:t>
            </a:r>
            <a:r>
              <a:rPr lang="en-US" sz="1200" kern="1200" dirty="0" smtClean="0">
                <a:solidFill>
                  <a:schemeClr val="tx1"/>
                </a:solidFill>
                <a:latin typeface="+mn-lt"/>
                <a:ea typeface="+mn-ea"/>
                <a:cs typeface="+mn-cs"/>
              </a:rPr>
              <a:t>an</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intervention </a:t>
            </a:r>
            <a:r>
              <a:rPr lang="en-US" sz="1200" kern="1200" dirty="0" smtClean="0">
                <a:solidFill>
                  <a:schemeClr val="tx1"/>
                </a:solidFill>
                <a:latin typeface="+mn-lt"/>
                <a:ea typeface="+mn-ea"/>
                <a:cs typeface="+mn-cs"/>
              </a:rPr>
              <a:t>in a Middle Eastern environment, under the sway of a quite different form of international intercession.  Furthermore, since Iraq </a:t>
            </a:r>
            <a:r>
              <a:rPr lang="en-US" sz="1200" kern="1200" dirty="0" smtClean="0">
                <a:solidFill>
                  <a:schemeClr val="tx1"/>
                </a:solidFill>
                <a:latin typeface="+mn-lt"/>
                <a:ea typeface="+mn-ea"/>
                <a:cs typeface="+mn-cs"/>
              </a:rPr>
              <a:t>constituted</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an </a:t>
            </a:r>
            <a:r>
              <a:rPr lang="en-US" sz="1200" kern="1200" dirty="0" smtClean="0">
                <a:solidFill>
                  <a:schemeClr val="tx1"/>
                </a:solidFill>
                <a:latin typeface="+mn-lt"/>
                <a:ea typeface="+mn-ea"/>
                <a:cs typeface="+mn-cs"/>
              </a:rPr>
              <a:t>ongoing stabilization effort, and since it </a:t>
            </a:r>
            <a:r>
              <a:rPr lang="en-US" sz="1200" kern="1200" dirty="0" smtClean="0">
                <a:solidFill>
                  <a:schemeClr val="tx1"/>
                </a:solidFill>
                <a:latin typeface="+mn-lt"/>
                <a:ea typeface="+mn-ea"/>
                <a:cs typeface="+mn-cs"/>
              </a:rPr>
              <a:t>is</a:t>
            </a:r>
            <a:r>
              <a:rPr lang="en-US" sz="1200" kern="1200" baseline="0" dirty="0" smtClean="0">
                <a:solidFill>
                  <a:schemeClr val="tx1"/>
                </a:solidFill>
                <a:latin typeface="+mn-lt"/>
                <a:ea typeface="+mn-ea"/>
                <a:cs typeface="+mn-cs"/>
              </a:rPr>
              <a:t> happened about </a:t>
            </a:r>
            <a:r>
              <a:rPr lang="en-US" sz="1200" kern="1200" dirty="0" smtClean="0">
                <a:solidFill>
                  <a:schemeClr val="tx1"/>
                </a:solidFill>
                <a:latin typeface="+mn-lt"/>
                <a:ea typeface="+mn-ea"/>
                <a:cs typeface="+mn-cs"/>
              </a:rPr>
              <a:t>a </a:t>
            </a:r>
            <a:r>
              <a:rPr lang="en-US" sz="1200" kern="1200" dirty="0" smtClean="0">
                <a:solidFill>
                  <a:schemeClr val="tx1"/>
                </a:solidFill>
                <a:latin typeface="+mn-lt"/>
                <a:ea typeface="+mn-ea"/>
                <a:cs typeface="+mn-cs"/>
              </a:rPr>
              <a:t>decade after</a:t>
            </a:r>
            <a:r>
              <a:rPr lang="en-US" sz="1200" kern="1200" dirty="0" smtClean="0">
                <a:solidFill>
                  <a:schemeClr val="tx1"/>
                </a:solidFill>
                <a:latin typeface="+mn-lt"/>
                <a:ea typeface="+mn-ea"/>
                <a:cs typeface="+mn-cs"/>
              </a:rPr>
              <a:t> BiH </a:t>
            </a:r>
            <a:r>
              <a:rPr lang="en-US" sz="1200" kern="1200" dirty="0" smtClean="0">
                <a:solidFill>
                  <a:schemeClr val="tx1"/>
                </a:solidFill>
                <a:latin typeface="+mn-lt"/>
                <a:ea typeface="+mn-ea"/>
                <a:cs typeface="+mn-cs"/>
              </a:rPr>
              <a:t>and </a:t>
            </a:r>
            <a:r>
              <a:rPr lang="en-US" sz="1200" kern="1200" dirty="0" smtClean="0">
                <a:solidFill>
                  <a:schemeClr val="tx1"/>
                </a:solidFill>
                <a:latin typeface="+mn-lt"/>
                <a:ea typeface="+mn-ea"/>
                <a:cs typeface="+mn-cs"/>
              </a:rPr>
              <a:t>K’s interventions </a:t>
            </a:r>
            <a:r>
              <a:rPr lang="en-US" sz="1200" kern="1200" dirty="0" smtClean="0">
                <a:solidFill>
                  <a:schemeClr val="tx1"/>
                </a:solidFill>
                <a:latin typeface="+mn-lt"/>
                <a:ea typeface="+mn-ea"/>
                <a:cs typeface="+mn-cs"/>
              </a:rPr>
              <a:t>began,</a:t>
            </a:r>
            <a:r>
              <a:rPr lang="en-US" sz="1200" kern="1200" dirty="0" smtClean="0">
                <a:solidFill>
                  <a:schemeClr val="tx1"/>
                </a:solidFill>
                <a:latin typeface="+mn-lt"/>
                <a:ea typeface="+mn-ea"/>
                <a:cs typeface="+mn-cs"/>
              </a:rPr>
              <a:t> I</a:t>
            </a:r>
            <a:r>
              <a:rPr lang="en-US" sz="1200" kern="1200" baseline="0" dirty="0" smtClean="0">
                <a:solidFill>
                  <a:schemeClr val="tx1"/>
                </a:solidFill>
                <a:latin typeface="+mn-lt"/>
                <a:ea typeface="+mn-ea"/>
                <a:cs typeface="+mn-cs"/>
              </a:rPr>
              <a:t> thought </a:t>
            </a:r>
            <a:r>
              <a:rPr lang="en-US" sz="1200" kern="1200" dirty="0" smtClean="0">
                <a:solidFill>
                  <a:schemeClr val="tx1"/>
                </a:solidFill>
                <a:latin typeface="+mn-lt"/>
                <a:ea typeface="+mn-ea"/>
                <a:cs typeface="+mn-cs"/>
              </a:rPr>
              <a:t>Iraq</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may </a:t>
            </a:r>
            <a:r>
              <a:rPr lang="en-US" sz="1200" kern="1200" dirty="0" smtClean="0">
                <a:solidFill>
                  <a:schemeClr val="tx1"/>
                </a:solidFill>
                <a:latin typeface="+mn-lt"/>
                <a:ea typeface="+mn-ea"/>
                <a:cs typeface="+mn-cs"/>
              </a:rPr>
              <a:t>provide information about the changes</a:t>
            </a:r>
            <a:r>
              <a:rPr lang="en-US" sz="1200" kern="1200" dirty="0" smtClean="0">
                <a:solidFill>
                  <a:schemeClr val="tx1"/>
                </a:solidFill>
                <a:latin typeface="+mn-lt"/>
                <a:ea typeface="+mn-ea"/>
                <a:cs typeface="+mn-cs"/>
              </a:rPr>
              <a:t> in </a:t>
            </a:r>
            <a:r>
              <a:rPr lang="en-US" sz="1200" kern="1200" dirty="0" smtClean="0">
                <a:solidFill>
                  <a:schemeClr val="tx1"/>
                </a:solidFill>
                <a:latin typeface="+mn-lt"/>
                <a:ea typeface="+mn-ea"/>
                <a:cs typeface="+mn-cs"/>
              </a:rPr>
              <a:t>not only reporting on TIP, but also</a:t>
            </a:r>
            <a:r>
              <a:rPr lang="en-US" sz="1200" kern="1200" dirty="0" smtClean="0">
                <a:solidFill>
                  <a:schemeClr val="tx1"/>
                </a:solidFill>
                <a:latin typeface="+mn-lt"/>
                <a:ea typeface="+mn-ea"/>
                <a:cs typeface="+mn-cs"/>
              </a:rPr>
              <a:t> shifts </a:t>
            </a:r>
            <a:r>
              <a:rPr lang="en-US" sz="1200" kern="1200" dirty="0" smtClean="0">
                <a:solidFill>
                  <a:schemeClr val="tx1"/>
                </a:solidFill>
                <a:latin typeface="+mn-lt"/>
                <a:ea typeface="+mn-ea"/>
                <a:cs typeface="+mn-cs"/>
              </a:rPr>
              <a:t>TIP itself may have undergone over the past 10 years</a:t>
            </a:r>
            <a:r>
              <a:rPr lang="en-US" sz="1200" kern="1200" dirty="0" smtClean="0">
                <a:solidFill>
                  <a:schemeClr val="tx1"/>
                </a:solidFill>
                <a:latin typeface="+mn-lt"/>
                <a:ea typeface="+mn-ea"/>
                <a:cs typeface="+mn-cs"/>
              </a:rPr>
              <a:t>.</a:t>
            </a:r>
          </a:p>
        </p:txBody>
      </p:sp>
      <p:sp>
        <p:nvSpPr>
          <p:cNvPr id="4" name="Slide Number Placeholder 3"/>
          <p:cNvSpPr>
            <a:spLocks noGrp="1"/>
          </p:cNvSpPr>
          <p:nvPr>
            <p:ph type="sldNum" sz="quarter" idx="10"/>
          </p:nvPr>
        </p:nvSpPr>
        <p:spPr/>
        <p:txBody>
          <a:bodyPr/>
          <a:lstStyle/>
          <a:p>
            <a:fld id="{A36F04D5-EC8B-B245-809F-A3D6FF15A7BD}"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used TIP incidents as my units</a:t>
            </a:r>
            <a:r>
              <a:rPr lang="en-US" baseline="0" dirty="0" smtClean="0"/>
              <a:t> of analysis</a:t>
            </a:r>
            <a:r>
              <a:rPr lang="en-US" dirty="0" smtClean="0"/>
              <a:t>,</a:t>
            </a:r>
            <a:r>
              <a:rPr lang="en-US" baseline="0" dirty="0" smtClean="0"/>
              <a:t> which I defined as any mentions of TIP and/or TIP perpetrators and/or TIP victims in conjunction with one of the three cases.</a:t>
            </a:r>
          </a:p>
          <a:p>
            <a:endParaRPr lang="en-US" baseline="0" dirty="0" smtClean="0"/>
          </a:p>
          <a:p>
            <a:r>
              <a:rPr lang="en-US" baseline="0" dirty="0" smtClean="0"/>
              <a:t>-Did a literature review and p</a:t>
            </a:r>
            <a:r>
              <a:rPr lang="en-US" dirty="0" smtClean="0"/>
              <a:t>ulled incident</a:t>
            </a:r>
            <a:r>
              <a:rPr lang="en-US" baseline="0" dirty="0" smtClean="0"/>
              <a:t> </a:t>
            </a:r>
            <a:r>
              <a:rPr lang="en-US" dirty="0" smtClean="0"/>
              <a:t>data </a:t>
            </a:r>
            <a:r>
              <a:rPr lang="en-US" dirty="0" smtClean="0"/>
              <a:t>from books, journals, newspapers, studies, and reports (LexisNexis, UN, IOM, HR Watch, Amnesty Internat’l, ReliefWeb)</a:t>
            </a:r>
            <a:endParaRPr lang="en-US" dirty="0" smtClean="0"/>
          </a:p>
          <a:p>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we get to the</a:t>
            </a:r>
            <a:r>
              <a:rPr lang="en-US" baseline="0" dirty="0" smtClean="0"/>
              <a:t> interesting part: what I found out.</a:t>
            </a:r>
          </a:p>
          <a:p>
            <a:endParaRPr lang="en-US" baseline="0" dirty="0" smtClean="0"/>
          </a:p>
          <a:p>
            <a:r>
              <a:rPr lang="en-US" baseline="0" dirty="0" smtClean="0"/>
              <a:t>In BiH overall reports, I uncovered a total of 169 TIP incidents.  No reports before the intervention included TIP incidents.</a:t>
            </a:r>
          </a:p>
          <a:p>
            <a:endParaRPr lang="en-US" dirty="0" smtClean="0"/>
          </a:p>
          <a:p>
            <a:r>
              <a:rPr lang="en-US" dirty="0" smtClean="0"/>
              <a:t>In Kosovo,</a:t>
            </a:r>
            <a:r>
              <a:rPr lang="en-US" baseline="0" dirty="0" smtClean="0"/>
              <a:t> I found approx. 105 incidents.</a:t>
            </a:r>
            <a:r>
              <a:rPr lang="en-US" dirty="0" smtClean="0"/>
              <a:t>  I say approx. because 5 incidents</a:t>
            </a:r>
            <a:r>
              <a:rPr lang="en-US" baseline="0" dirty="0" smtClean="0"/>
              <a:t> “</a:t>
            </a:r>
            <a:r>
              <a:rPr lang="en-US" dirty="0" smtClean="0"/>
              <a:t>straddled” the pre and post incident timeframes</a:t>
            </a:r>
            <a:r>
              <a:rPr lang="en-US" baseline="0" dirty="0" smtClean="0"/>
              <a:t> (</a:t>
            </a:r>
            <a:r>
              <a:rPr lang="en-US" dirty="0" smtClean="0"/>
              <a:t>described</a:t>
            </a:r>
            <a:r>
              <a:rPr lang="en-US" baseline="0" dirty="0" smtClean="0"/>
              <a:t> </a:t>
            </a:r>
            <a:r>
              <a:rPr lang="en-US" baseline="0" dirty="0" smtClean="0"/>
              <a:t>as occurring in </a:t>
            </a:r>
            <a:r>
              <a:rPr lang="en-US" baseline="0" dirty="0" smtClean="0"/>
              <a:t>1999 and one crossed over into the post-conflict time period.</a:t>
            </a:r>
          </a:p>
          <a:p>
            <a:endParaRPr lang="en-US" baseline="0" dirty="0" smtClean="0"/>
          </a:p>
          <a:p>
            <a:r>
              <a:rPr lang="en-US" baseline="0" dirty="0" smtClean="0"/>
              <a:t>In Iraq – I found approx. 22 incidents (2 </a:t>
            </a:r>
            <a:r>
              <a:rPr lang="en-US" baseline="0" dirty="0" smtClean="0"/>
              <a:t>straddled</a:t>
            </a:r>
            <a:r>
              <a:rPr lang="en-US" baseline="0" dirty="0" smtClean="0"/>
              <a:t> occurred </a:t>
            </a:r>
            <a:r>
              <a:rPr lang="en-US" baseline="0" dirty="0" smtClean="0"/>
              <a:t>btwn May – June </a:t>
            </a:r>
            <a:r>
              <a:rPr lang="en-US" baseline="0" dirty="0" smtClean="0"/>
              <a:t>2003)</a:t>
            </a:r>
            <a:endParaRPr lang="en-US" dirty="0" smtClean="0"/>
          </a:p>
        </p:txBody>
      </p:sp>
      <p:sp>
        <p:nvSpPr>
          <p:cNvPr id="4" name="Slide Number Placeholder 3"/>
          <p:cNvSpPr>
            <a:spLocks noGrp="1"/>
          </p:cNvSpPr>
          <p:nvPr>
            <p:ph type="sldNum" sz="quarter" idx="10"/>
          </p:nvPr>
        </p:nvSpPr>
        <p:spPr/>
        <p:txBody>
          <a:bodyPr/>
          <a:lstStyle/>
          <a:p>
            <a:fld id="{A36F04D5-EC8B-B245-809F-A3D6FF15A7BD}"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What does</a:t>
            </a:r>
            <a:r>
              <a:rPr lang="en-US" baseline="0" dirty="0" smtClean="0"/>
              <a:t> all</a:t>
            </a:r>
            <a:r>
              <a:rPr lang="en-US" dirty="0" smtClean="0"/>
              <a:t> this tell us?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t>
            </a:r>
            <a:r>
              <a:rPr lang="en-US" dirty="0" smtClean="0"/>
              <a:t>in all three cases, TIP</a:t>
            </a:r>
            <a:r>
              <a:rPr lang="en-US" i="1" dirty="0" smtClean="0"/>
              <a:t> reporting </a:t>
            </a:r>
            <a:r>
              <a:rPr lang="en-US" dirty="0" smtClean="0"/>
              <a:t>increased in the post-conflict, post-intervention time frames.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-It also revealed a number of reporting </a:t>
            </a:r>
            <a:r>
              <a:rPr lang="en-US" i="1" dirty="0" smtClean="0"/>
              <a:t>trends</a:t>
            </a:r>
            <a:r>
              <a:rPr lang="en-US" dirty="0" smtClean="0"/>
              <a:t> that, while not definite indications that these</a:t>
            </a:r>
            <a:r>
              <a:rPr lang="en-US" dirty="0" smtClean="0"/>
              <a:t> interventions </a:t>
            </a:r>
            <a:r>
              <a:rPr lang="en-US" dirty="0" smtClean="0"/>
              <a:t>generated TIP, did lend credence to the broad implication that TIP and third-party interventions are closely linked.  </a:t>
            </a:r>
          </a:p>
          <a:p>
            <a:endParaRPr lang="en-US" dirty="0"/>
          </a:p>
        </p:txBody>
      </p:sp>
      <p:sp>
        <p:nvSpPr>
          <p:cNvPr id="4" name="Slide Number Placeholder 3"/>
          <p:cNvSpPr>
            <a:spLocks noGrp="1"/>
          </p:cNvSpPr>
          <p:nvPr>
            <p:ph type="sldNum" sz="quarter" idx="10"/>
          </p:nvPr>
        </p:nvSpPr>
        <p:spPr/>
        <p:txBody>
          <a:bodyPr/>
          <a:lstStyle/>
          <a:p>
            <a:fld id="{A36F04D5-EC8B-B245-809F-A3D6FF15A7BD}"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76C23F-46DA-3C4D-9BE4-9F2D91327538}" type="datetimeFigureOut">
              <a:rPr lang="en-US" smtClean="0"/>
              <a:pPr/>
              <a:t>4/1/12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E86472-6130-DA42-9E57-9C6F3C75389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76C23F-46DA-3C4D-9BE4-9F2D91327538}" type="datetimeFigureOut">
              <a:rPr lang="en-US" smtClean="0"/>
              <a:pPr/>
              <a:t>4/1/12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E86472-6130-DA42-9E57-9C6F3C75389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76C23F-46DA-3C4D-9BE4-9F2D91327538}" type="datetimeFigureOut">
              <a:rPr lang="en-US" smtClean="0"/>
              <a:pPr/>
              <a:t>4/1/12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E86472-6130-DA42-9E57-9C6F3C75389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76C23F-46DA-3C4D-9BE4-9F2D91327538}" type="datetimeFigureOut">
              <a:rPr lang="en-US" smtClean="0"/>
              <a:pPr/>
              <a:t>4/1/12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E86472-6130-DA42-9E57-9C6F3C75389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76C23F-46DA-3C4D-9BE4-9F2D91327538}" type="datetimeFigureOut">
              <a:rPr lang="en-US" smtClean="0"/>
              <a:pPr/>
              <a:t>4/1/12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E86472-6130-DA42-9E57-9C6F3C75389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76C23F-46DA-3C4D-9BE4-9F2D91327538}" type="datetimeFigureOut">
              <a:rPr lang="en-US" smtClean="0"/>
              <a:pPr/>
              <a:t>4/1/12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E86472-6130-DA42-9E57-9C6F3C75389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76C23F-46DA-3C4D-9BE4-9F2D91327538}" type="datetimeFigureOut">
              <a:rPr lang="en-US" smtClean="0"/>
              <a:pPr/>
              <a:t>4/1/12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BE86472-6130-DA42-9E57-9C6F3C75389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76C23F-46DA-3C4D-9BE4-9F2D91327538}" type="datetimeFigureOut">
              <a:rPr lang="en-US" smtClean="0"/>
              <a:pPr/>
              <a:t>4/1/12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BE86472-6130-DA42-9E57-9C6F3C75389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76C23F-46DA-3C4D-9BE4-9F2D91327538}" type="datetimeFigureOut">
              <a:rPr lang="en-US" smtClean="0"/>
              <a:pPr/>
              <a:t>4/1/12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BE86472-6130-DA42-9E57-9C6F3C75389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76C23F-46DA-3C4D-9BE4-9F2D91327538}" type="datetimeFigureOut">
              <a:rPr lang="en-US" smtClean="0"/>
              <a:pPr/>
              <a:t>4/1/12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E86472-6130-DA42-9E57-9C6F3C75389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76C23F-46DA-3C4D-9BE4-9F2D91327538}" type="datetimeFigureOut">
              <a:rPr lang="en-US" smtClean="0"/>
              <a:pPr/>
              <a:t>4/1/12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E86472-6130-DA42-9E57-9C6F3C75389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76C23F-46DA-3C4D-9BE4-9F2D91327538}" type="datetimeFigureOut">
              <a:rPr lang="en-US" smtClean="0"/>
              <a:pPr/>
              <a:t>4/1/12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E86472-6130-DA42-9E57-9C6F3C75389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8229600" cy="1554162"/>
          </a:xfrm>
        </p:spPr>
        <p:txBody>
          <a:bodyPr>
            <a:normAutofit/>
          </a:bodyPr>
          <a:lstStyle/>
          <a:p>
            <a:r>
              <a:rPr lang="en-US" sz="3200" dirty="0" smtClean="0"/>
              <a:t/>
            </a:r>
            <a:br>
              <a:rPr lang="en-US" sz="3200" dirty="0" smtClean="0"/>
            </a:br>
            <a:endParaRPr lang="en-US" sz="3000" dirty="0"/>
          </a:p>
        </p:txBody>
      </p:sp>
      <p:sp>
        <p:nvSpPr>
          <p:cNvPr id="3" name="Content Placeholder 2"/>
          <p:cNvSpPr>
            <a:spLocks noGrp="1"/>
          </p:cNvSpPr>
          <p:nvPr>
            <p:ph idx="1"/>
          </p:nvPr>
        </p:nvSpPr>
        <p:spPr/>
        <p:txBody>
          <a:bodyPr>
            <a:normAutofit fontScale="85000" lnSpcReduction="10000"/>
          </a:bodyPr>
          <a:lstStyle/>
          <a:p>
            <a:pPr algn="ctr">
              <a:buNone/>
            </a:pPr>
            <a:r>
              <a:rPr lang="en-US" sz="4000" b="1" dirty="0" smtClean="0"/>
              <a:t>The Intersection of Trafficking in Persons and the Presence of Third-Party Interveners: A Content Analysis of TIP Reports about Bosnia-Herzegovina, Kosovo, and Iraq</a:t>
            </a:r>
          </a:p>
          <a:p>
            <a:pPr algn="ctr">
              <a:buNone/>
            </a:pPr>
            <a:endParaRPr lang="en-US" sz="4000" dirty="0" smtClean="0"/>
          </a:p>
          <a:p>
            <a:pPr algn="ctr">
              <a:buNone/>
            </a:pPr>
            <a:r>
              <a:rPr lang="en-US" sz="3243" i="1" dirty="0" smtClean="0"/>
              <a:t>by Carrie Sue Casey</a:t>
            </a:r>
          </a:p>
          <a:p>
            <a:pPr algn="ctr">
              <a:buNone/>
            </a:pPr>
            <a:endParaRPr lang="en-US" sz="4000" i="1" dirty="0" smtClean="0"/>
          </a:p>
          <a:p>
            <a:pPr algn="ctr">
              <a:buNone/>
            </a:pPr>
            <a:r>
              <a:rPr lang="en-US" sz="2703" i="1" dirty="0" smtClean="0"/>
              <a:t>GMU Graduate Thesis</a:t>
            </a:r>
          </a:p>
          <a:p>
            <a:pPr algn="ctr">
              <a:buNone/>
            </a:pPr>
            <a:r>
              <a:rPr lang="en-US" sz="2703" i="1" dirty="0" smtClean="0"/>
              <a:t>Peace Operations Policy Program 2008</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TIP Types</a:t>
            </a:r>
            <a:endParaRPr lang="en-US" b="1" dirty="0"/>
          </a:p>
        </p:txBody>
      </p:sp>
      <p:sp>
        <p:nvSpPr>
          <p:cNvPr id="3" name="Content Placeholder 2"/>
          <p:cNvSpPr>
            <a:spLocks noGrp="1"/>
          </p:cNvSpPr>
          <p:nvPr>
            <p:ph idx="1"/>
          </p:nvPr>
        </p:nvSpPr>
        <p:spPr/>
        <p:txBody>
          <a:bodyPr>
            <a:normAutofit/>
          </a:bodyPr>
          <a:lstStyle/>
          <a:p>
            <a:r>
              <a:rPr lang="en-US" dirty="0" smtClean="0"/>
              <a:t>13 </a:t>
            </a:r>
            <a:r>
              <a:rPr lang="en-US" dirty="0"/>
              <a:t>different</a:t>
            </a:r>
            <a:r>
              <a:rPr lang="en-US" dirty="0" smtClean="0"/>
              <a:t> </a:t>
            </a:r>
            <a:r>
              <a:rPr lang="en-US" dirty="0" smtClean="0"/>
              <a:t>types</a:t>
            </a:r>
          </a:p>
          <a:p>
            <a:pPr lvl="1"/>
            <a:r>
              <a:rPr lang="en-US" sz="2400" dirty="0" smtClean="0"/>
              <a:t>sex, domestic </a:t>
            </a:r>
            <a:r>
              <a:rPr lang="en-US" sz="2400" dirty="0"/>
              <a:t>servitude, dancing, bar work, cohabitation, care-giving, labor, waitressing, organ harvesting, agricultural work, marriage, begging, and abandonment.  </a:t>
            </a:r>
          </a:p>
          <a:p>
            <a:r>
              <a:rPr lang="en-US" dirty="0" smtClean="0"/>
              <a:t>Sex</a:t>
            </a:r>
            <a:r>
              <a:rPr lang="en-US" dirty="0" smtClean="0"/>
              <a:t> </a:t>
            </a:r>
            <a:r>
              <a:rPr lang="en-US" dirty="0" smtClean="0"/>
              <a:t>and labor: </a:t>
            </a:r>
            <a:r>
              <a:rPr lang="en-US" dirty="0" smtClean="0"/>
              <a:t>common denominator</a:t>
            </a:r>
          </a:p>
          <a:p>
            <a:r>
              <a:rPr lang="en-US" dirty="0" smtClean="0"/>
              <a:t>Iraq: predominantly </a:t>
            </a:r>
            <a:r>
              <a:rPr lang="en-US" dirty="0" smtClean="0"/>
              <a:t>labor TIP  </a:t>
            </a:r>
            <a:endParaRPr lang="en-US" dirty="0" smtClean="0"/>
          </a:p>
          <a:p>
            <a:r>
              <a:rPr lang="en-US" dirty="0" smtClean="0"/>
              <a:t>BiH </a:t>
            </a:r>
            <a:r>
              <a:rPr lang="en-US" dirty="0"/>
              <a:t>and </a:t>
            </a:r>
            <a:r>
              <a:rPr lang="en-US" dirty="0" smtClean="0"/>
              <a:t>Kosovo </a:t>
            </a:r>
            <a:r>
              <a:rPr lang="en-US" dirty="0"/>
              <a:t>typically</a:t>
            </a:r>
            <a:r>
              <a:rPr lang="en-US" dirty="0" smtClean="0"/>
              <a:t> sex</a:t>
            </a:r>
            <a:r>
              <a:rPr lang="en-US" dirty="0"/>
              <a:t>-</a:t>
            </a:r>
            <a:r>
              <a:rPr lang="en-US" dirty="0" smtClean="0"/>
              <a:t>related </a:t>
            </a:r>
            <a:r>
              <a:rPr lang="en-US" dirty="0" smtClean="0"/>
              <a:t>TIP</a:t>
            </a:r>
          </a:p>
          <a:p>
            <a:r>
              <a:rPr lang="en-US" dirty="0" smtClean="0"/>
              <a:t>BiH: </a:t>
            </a:r>
            <a:r>
              <a:rPr lang="en-US" dirty="0" smtClean="0"/>
              <a:t>significant </a:t>
            </a:r>
            <a:r>
              <a:rPr lang="en-US" dirty="0"/>
              <a:t>number of labor-related TIP</a:t>
            </a:r>
            <a:r>
              <a:rPr lang="en-US" dirty="0" smtClean="0"/>
              <a:t>  </a:t>
            </a: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BiH </a:t>
            </a:r>
            <a:r>
              <a:rPr lang="en-US" b="1" dirty="0" smtClean="0"/>
              <a:t>TIP </a:t>
            </a:r>
            <a:r>
              <a:rPr lang="en-US" b="1" dirty="0" smtClean="0"/>
              <a:t>Types</a:t>
            </a:r>
            <a:endParaRPr lang="en-US" b="1" dirty="0"/>
          </a:p>
        </p:txBody>
      </p:sp>
      <p:sp>
        <p:nvSpPr>
          <p:cNvPr id="3" name="Content Placeholder 2"/>
          <p:cNvSpPr>
            <a:spLocks noGrp="1"/>
          </p:cNvSpPr>
          <p:nvPr>
            <p:ph idx="1"/>
          </p:nvPr>
        </p:nvSpPr>
        <p:spPr/>
        <p:txBody>
          <a:bodyPr>
            <a:normAutofit fontScale="62500" lnSpcReduction="20000"/>
          </a:bodyPr>
          <a:lstStyle/>
          <a:p>
            <a:pPr>
              <a:buNone/>
            </a:pPr>
            <a:r>
              <a:rPr lang="en-US" b="1" dirty="0" smtClean="0"/>
              <a:t>12 types:</a:t>
            </a:r>
          </a:p>
          <a:p>
            <a:r>
              <a:rPr lang="en-US" dirty="0" smtClean="0"/>
              <a:t>sex</a:t>
            </a:r>
          </a:p>
          <a:p>
            <a:r>
              <a:rPr lang="en-US" dirty="0" smtClean="0"/>
              <a:t>domestic servitude</a:t>
            </a:r>
          </a:p>
          <a:p>
            <a:r>
              <a:rPr lang="en-US" dirty="0" smtClean="0"/>
              <a:t>dancing</a:t>
            </a:r>
          </a:p>
          <a:p>
            <a:r>
              <a:rPr lang="en-US" dirty="0" smtClean="0"/>
              <a:t>bar work</a:t>
            </a:r>
          </a:p>
          <a:p>
            <a:r>
              <a:rPr lang="en-US" dirty="0" smtClean="0"/>
              <a:t>cohabitation</a:t>
            </a:r>
          </a:p>
          <a:p>
            <a:r>
              <a:rPr lang="en-US" dirty="0" smtClean="0"/>
              <a:t>care</a:t>
            </a:r>
            <a:r>
              <a:rPr lang="en-US" dirty="0" smtClean="0"/>
              <a:t>-</a:t>
            </a:r>
            <a:r>
              <a:rPr lang="en-US" dirty="0" smtClean="0"/>
              <a:t>giving</a:t>
            </a:r>
          </a:p>
          <a:p>
            <a:r>
              <a:rPr lang="en-US" dirty="0" smtClean="0"/>
              <a:t>labor</a:t>
            </a:r>
          </a:p>
          <a:p>
            <a:r>
              <a:rPr lang="en-US" dirty="0" smtClean="0"/>
              <a:t>waitressing</a:t>
            </a:r>
          </a:p>
          <a:p>
            <a:r>
              <a:rPr lang="en-US" dirty="0" smtClean="0"/>
              <a:t>organ harvesting</a:t>
            </a:r>
            <a:endParaRPr lang="en-US" dirty="0" smtClean="0"/>
          </a:p>
          <a:p>
            <a:r>
              <a:rPr lang="en-US" dirty="0" smtClean="0"/>
              <a:t>agricultural work</a:t>
            </a:r>
          </a:p>
          <a:p>
            <a:r>
              <a:rPr lang="en-US" dirty="0" smtClean="0"/>
              <a:t>marriage</a:t>
            </a:r>
          </a:p>
          <a:p>
            <a:r>
              <a:rPr lang="en-US" dirty="0" smtClean="0"/>
              <a:t>b</a:t>
            </a:r>
            <a:r>
              <a:rPr lang="en-US" dirty="0" smtClean="0"/>
              <a:t>egging</a:t>
            </a:r>
            <a:endParaRPr lang="en-US" dirty="0" smtClean="0"/>
          </a:p>
          <a:p>
            <a:r>
              <a:rPr lang="en-US" b="1" dirty="0"/>
              <a:t>S</a:t>
            </a:r>
            <a:r>
              <a:rPr lang="en-US" b="1" dirty="0" smtClean="0"/>
              <a:t>ex-related most </a:t>
            </a:r>
            <a:r>
              <a:rPr lang="en-US" b="1" dirty="0" smtClean="0"/>
              <a:t>prevalent; Labor </a:t>
            </a:r>
            <a:r>
              <a:rPr lang="en-US" b="1" dirty="0" smtClean="0"/>
              <a:t>2</a:t>
            </a:r>
            <a:r>
              <a:rPr lang="en-US" b="1" baseline="30000" dirty="0" smtClean="0"/>
              <a:t>nd</a:t>
            </a:r>
            <a:r>
              <a:rPr lang="en-US" b="1" dirty="0" smtClean="0"/>
              <a:t> most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Kosovo </a:t>
            </a:r>
            <a:r>
              <a:rPr lang="en-US" b="1" dirty="0" smtClean="0"/>
              <a:t>TIP Types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5 </a:t>
            </a:r>
            <a:r>
              <a:rPr lang="en-US" dirty="0" smtClean="0"/>
              <a:t>types</a:t>
            </a:r>
          </a:p>
          <a:p>
            <a:r>
              <a:rPr lang="en-US" dirty="0" smtClean="0"/>
              <a:t>Sex</a:t>
            </a:r>
          </a:p>
          <a:p>
            <a:r>
              <a:rPr lang="en-US" dirty="0" smtClean="0"/>
              <a:t>Labor</a:t>
            </a:r>
          </a:p>
          <a:p>
            <a:r>
              <a:rPr lang="en-US" dirty="0" smtClean="0"/>
              <a:t>Organ-harvesting</a:t>
            </a:r>
          </a:p>
          <a:p>
            <a:r>
              <a:rPr lang="en-US" dirty="0" smtClean="0"/>
              <a:t>Marriage</a:t>
            </a:r>
          </a:p>
          <a:p>
            <a:r>
              <a:rPr lang="en-US" dirty="0" smtClean="0"/>
              <a:t>Begging</a:t>
            </a:r>
          </a:p>
          <a:p>
            <a:endParaRPr lang="en-US" dirty="0" smtClean="0"/>
          </a:p>
          <a:p>
            <a:r>
              <a:rPr lang="en-US" b="1" dirty="0" smtClean="0"/>
              <a:t>Sex-related appeared most (in all 3 time frames)</a:t>
            </a: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Iraq </a:t>
            </a:r>
            <a:r>
              <a:rPr lang="en-US" b="1" dirty="0" smtClean="0"/>
              <a:t>TIP </a:t>
            </a:r>
            <a:r>
              <a:rPr lang="en-US" b="1" dirty="0" smtClean="0"/>
              <a:t>Types </a:t>
            </a:r>
            <a:endParaRPr lang="en-US" b="1" dirty="0"/>
          </a:p>
        </p:txBody>
      </p:sp>
      <p:sp>
        <p:nvSpPr>
          <p:cNvPr id="3" name="Content Placeholder 2"/>
          <p:cNvSpPr>
            <a:spLocks noGrp="1"/>
          </p:cNvSpPr>
          <p:nvPr>
            <p:ph idx="1"/>
          </p:nvPr>
        </p:nvSpPr>
        <p:spPr/>
        <p:txBody>
          <a:bodyPr/>
          <a:lstStyle/>
          <a:p>
            <a:pPr>
              <a:buNone/>
            </a:pPr>
            <a:r>
              <a:rPr lang="en-US" dirty="0" smtClean="0"/>
              <a:t>4 types</a:t>
            </a:r>
          </a:p>
          <a:p>
            <a:r>
              <a:rPr lang="en-US" dirty="0" smtClean="0"/>
              <a:t>Dancing</a:t>
            </a:r>
          </a:p>
          <a:p>
            <a:r>
              <a:rPr lang="en-US" dirty="0" smtClean="0"/>
              <a:t>S</a:t>
            </a:r>
            <a:r>
              <a:rPr lang="en-US" dirty="0" smtClean="0"/>
              <a:t>ex</a:t>
            </a:r>
          </a:p>
          <a:p>
            <a:r>
              <a:rPr lang="en-US" dirty="0" smtClean="0"/>
              <a:t>Labor</a:t>
            </a:r>
          </a:p>
          <a:p>
            <a:r>
              <a:rPr lang="en-US" dirty="0" smtClean="0"/>
              <a:t>Abandonment</a:t>
            </a:r>
            <a:endParaRPr lang="en-US" dirty="0" smtClean="0"/>
          </a:p>
          <a:p>
            <a:endParaRPr lang="en-US" b="1" dirty="0" smtClean="0"/>
          </a:p>
          <a:p>
            <a:r>
              <a:rPr lang="en-US" b="1" dirty="0" smtClean="0"/>
              <a:t>Labor </a:t>
            </a:r>
            <a:r>
              <a:rPr lang="en-US" b="1" dirty="0" smtClean="0"/>
              <a:t>most prevalent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Victims </a:t>
            </a:r>
            <a:endParaRPr lang="en-US" b="1" dirty="0"/>
          </a:p>
        </p:txBody>
      </p:sp>
      <p:sp>
        <p:nvSpPr>
          <p:cNvPr id="3" name="Content Placeholder 2"/>
          <p:cNvSpPr>
            <a:spLocks noGrp="1"/>
          </p:cNvSpPr>
          <p:nvPr>
            <p:ph idx="1"/>
          </p:nvPr>
        </p:nvSpPr>
        <p:spPr/>
        <p:txBody>
          <a:bodyPr>
            <a:normAutofit lnSpcReduction="10000"/>
          </a:bodyPr>
          <a:lstStyle/>
          <a:p>
            <a:r>
              <a:rPr lang="en-US" dirty="0"/>
              <a:t>BiH and </a:t>
            </a:r>
            <a:r>
              <a:rPr lang="en-US" dirty="0" smtClean="0"/>
              <a:t>Kosovo:</a:t>
            </a:r>
            <a:r>
              <a:rPr lang="en-US" dirty="0" smtClean="0"/>
              <a:t> </a:t>
            </a:r>
          </a:p>
          <a:p>
            <a:pPr lvl="1"/>
            <a:r>
              <a:rPr lang="en-US" dirty="0" smtClean="0"/>
              <a:t>young</a:t>
            </a:r>
          </a:p>
          <a:p>
            <a:pPr lvl="1"/>
            <a:r>
              <a:rPr lang="en-US" dirty="0" smtClean="0"/>
              <a:t>Eastern European</a:t>
            </a:r>
            <a:endParaRPr lang="en-US" dirty="0" smtClean="0"/>
          </a:p>
          <a:p>
            <a:pPr lvl="1"/>
            <a:r>
              <a:rPr lang="en-US" dirty="0" smtClean="0"/>
              <a:t>overwhelming </a:t>
            </a:r>
            <a:r>
              <a:rPr lang="en-US" dirty="0"/>
              <a:t>female </a:t>
            </a:r>
            <a:r>
              <a:rPr lang="en-US" dirty="0" smtClean="0"/>
              <a:t>victims</a:t>
            </a:r>
            <a:endParaRPr lang="en-US" dirty="0" smtClean="0"/>
          </a:p>
          <a:p>
            <a:pPr lvl="1"/>
            <a:r>
              <a:rPr lang="en-US" dirty="0" smtClean="0"/>
              <a:t>sex trafficking</a:t>
            </a:r>
          </a:p>
          <a:p>
            <a:r>
              <a:rPr lang="en-US" dirty="0" smtClean="0"/>
              <a:t>Iraq</a:t>
            </a:r>
            <a:r>
              <a:rPr lang="en-US" dirty="0" smtClean="0"/>
              <a:t>:</a:t>
            </a:r>
          </a:p>
          <a:p>
            <a:pPr lvl="1"/>
            <a:r>
              <a:rPr lang="en-US" dirty="0" smtClean="0"/>
              <a:t>South Asian</a:t>
            </a:r>
            <a:endParaRPr lang="en-US" dirty="0" smtClean="0"/>
          </a:p>
          <a:p>
            <a:pPr lvl="1"/>
            <a:r>
              <a:rPr lang="en-US" dirty="0" smtClean="0"/>
              <a:t>mostly (but only slightly mostly) male victims</a:t>
            </a:r>
            <a:endParaRPr lang="en-US" dirty="0" smtClean="0"/>
          </a:p>
          <a:p>
            <a:pPr lvl="1"/>
            <a:r>
              <a:rPr lang="en-US" dirty="0" smtClean="0"/>
              <a:t>labor </a:t>
            </a:r>
            <a:r>
              <a:rPr lang="en-US" dirty="0" smtClean="0"/>
              <a:t>trafficking</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BIH </a:t>
            </a:r>
            <a:r>
              <a:rPr lang="en-US" b="1" dirty="0" smtClean="0"/>
              <a:t>Victims</a:t>
            </a:r>
            <a:endParaRPr lang="en-US" b="1" dirty="0"/>
          </a:p>
        </p:txBody>
      </p:sp>
      <p:sp>
        <p:nvSpPr>
          <p:cNvPr id="3" name="Content Placeholder 2"/>
          <p:cNvSpPr>
            <a:spLocks noGrp="1"/>
          </p:cNvSpPr>
          <p:nvPr>
            <p:ph idx="1"/>
          </p:nvPr>
        </p:nvSpPr>
        <p:spPr/>
        <p:txBody>
          <a:bodyPr/>
          <a:lstStyle/>
          <a:p>
            <a:pPr>
              <a:buNone/>
            </a:pPr>
            <a:r>
              <a:rPr lang="en-US" dirty="0" smtClean="0"/>
              <a:t>-</a:t>
            </a:r>
            <a:r>
              <a:rPr lang="en-US" dirty="0" smtClean="0"/>
              <a:t>Females, under 18 (none over 30**)</a:t>
            </a:r>
          </a:p>
          <a:p>
            <a:pPr>
              <a:buNone/>
            </a:pPr>
            <a:r>
              <a:rPr lang="en-US" dirty="0" smtClean="0"/>
              <a:t>-Part of small groups (under 5 ppl)</a:t>
            </a:r>
          </a:p>
          <a:p>
            <a:pPr>
              <a:buNone/>
            </a:pPr>
            <a:r>
              <a:rPr lang="en-US" dirty="0" smtClean="0"/>
              <a:t>-3</a:t>
            </a:r>
            <a:r>
              <a:rPr lang="en-US" dirty="0" smtClean="0"/>
              <a:t> main E</a:t>
            </a:r>
            <a:r>
              <a:rPr lang="en-US" dirty="0" smtClean="0"/>
              <a:t>. European nationalities (Moldovan, Romanian, Ukrainian)</a:t>
            </a:r>
          </a:p>
          <a:p>
            <a:pPr>
              <a:buNone/>
            </a:pPr>
            <a:r>
              <a:rPr lang="en-US" dirty="0" smtClean="0"/>
              <a:t>-Provided sex services </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Kosovo </a:t>
            </a:r>
            <a:r>
              <a:rPr lang="en-US" b="1" dirty="0" smtClean="0"/>
              <a:t>Victims</a:t>
            </a:r>
            <a:endParaRPr lang="en-US" b="1" dirty="0"/>
          </a:p>
        </p:txBody>
      </p:sp>
      <p:sp>
        <p:nvSpPr>
          <p:cNvPr id="3" name="Content Placeholder 2"/>
          <p:cNvSpPr>
            <a:spLocks noGrp="1"/>
          </p:cNvSpPr>
          <p:nvPr>
            <p:ph idx="1"/>
          </p:nvPr>
        </p:nvSpPr>
        <p:spPr/>
        <p:txBody>
          <a:bodyPr/>
          <a:lstStyle/>
          <a:p>
            <a:pPr>
              <a:buNone/>
            </a:pPr>
            <a:r>
              <a:rPr lang="en-US" dirty="0" smtClean="0"/>
              <a:t>-female, very young (none over 20)</a:t>
            </a:r>
          </a:p>
          <a:p>
            <a:pPr>
              <a:buNone/>
            </a:pPr>
            <a:r>
              <a:rPr lang="en-US" dirty="0" smtClean="0"/>
              <a:t>-part of small group (under 5 ppl)</a:t>
            </a:r>
          </a:p>
          <a:p>
            <a:pPr>
              <a:buNone/>
            </a:pPr>
            <a:r>
              <a:rPr lang="en-US" dirty="0" smtClean="0"/>
              <a:t>-4 E. European nationalities (Moldovan, Ukrainian, Romanian, and some form of Albanian)</a:t>
            </a:r>
          </a:p>
          <a:p>
            <a:pPr>
              <a:buNone/>
            </a:pPr>
            <a:r>
              <a:rPr lang="en-US" dirty="0" smtClean="0"/>
              <a:t>-provided sex services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Iraq </a:t>
            </a:r>
            <a:r>
              <a:rPr lang="en-US" b="1" dirty="0" smtClean="0"/>
              <a:t>Victims</a:t>
            </a:r>
            <a:endParaRPr lang="en-US" b="1" dirty="0"/>
          </a:p>
        </p:txBody>
      </p:sp>
      <p:sp>
        <p:nvSpPr>
          <p:cNvPr id="3" name="Content Placeholder 2"/>
          <p:cNvSpPr>
            <a:spLocks noGrp="1"/>
          </p:cNvSpPr>
          <p:nvPr>
            <p:ph idx="1"/>
          </p:nvPr>
        </p:nvSpPr>
        <p:spPr/>
        <p:txBody>
          <a:bodyPr/>
          <a:lstStyle/>
          <a:p>
            <a:r>
              <a:rPr lang="en-US" dirty="0" smtClean="0"/>
              <a:t>Male but not overwhelmingly so</a:t>
            </a:r>
          </a:p>
          <a:p>
            <a:r>
              <a:rPr lang="en-US" dirty="0" smtClean="0"/>
              <a:t>South Asian (India or Nepal)</a:t>
            </a:r>
          </a:p>
          <a:p>
            <a:r>
              <a:rPr lang="en-US" dirty="0" smtClean="0"/>
              <a:t>Could be a wide age range but reporting rarely mentioned age</a:t>
            </a:r>
          </a:p>
          <a:p>
            <a:r>
              <a:rPr lang="en-US" dirty="0" smtClean="0"/>
              <a:t>Worked for/planned to work for US/Coalition Forces </a:t>
            </a:r>
          </a:p>
          <a:p>
            <a:r>
              <a:rPr lang="en-US" dirty="0" smtClean="0"/>
              <a:t>No particular sized groups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Perpetrators</a:t>
            </a:r>
            <a:endParaRPr lang="en-US" b="1" dirty="0"/>
          </a:p>
        </p:txBody>
      </p:sp>
      <p:sp>
        <p:nvSpPr>
          <p:cNvPr id="3" name="Content Placeholder 2"/>
          <p:cNvSpPr>
            <a:spLocks noGrp="1"/>
          </p:cNvSpPr>
          <p:nvPr>
            <p:ph idx="1"/>
          </p:nvPr>
        </p:nvSpPr>
        <p:spPr/>
        <p:txBody>
          <a:bodyPr>
            <a:normAutofit/>
          </a:bodyPr>
          <a:lstStyle/>
          <a:p>
            <a:pPr lvl="1">
              <a:buFont typeface="Arial"/>
              <a:buChar char="•"/>
            </a:pPr>
            <a:r>
              <a:rPr lang="en-US" dirty="0" smtClean="0"/>
              <a:t>Operating </a:t>
            </a:r>
            <a:r>
              <a:rPr lang="en-US" dirty="0" smtClean="0"/>
              <a:t>in </a:t>
            </a:r>
            <a:r>
              <a:rPr lang="en-US" dirty="0"/>
              <a:t>small </a:t>
            </a:r>
            <a:r>
              <a:rPr lang="en-US" dirty="0" smtClean="0"/>
              <a:t>groups</a:t>
            </a:r>
          </a:p>
          <a:p>
            <a:pPr lvl="1">
              <a:buFont typeface="Arial"/>
              <a:buChar char="•"/>
            </a:pPr>
            <a:r>
              <a:rPr lang="en-US" dirty="0" smtClean="0"/>
              <a:t>Descriptions of perpetrators as contractors appeared in all three </a:t>
            </a:r>
            <a:r>
              <a:rPr lang="en-US" dirty="0" smtClean="0"/>
              <a:t>cases   </a:t>
            </a:r>
          </a:p>
          <a:p>
            <a:pPr lvl="1">
              <a:buFont typeface="Arial"/>
              <a:buChar char="•"/>
            </a:pPr>
            <a:r>
              <a:rPr lang="en-US" dirty="0" smtClean="0"/>
              <a:t>Tended </a:t>
            </a:r>
            <a:r>
              <a:rPr lang="en-US" dirty="0" smtClean="0"/>
              <a:t>to be Asian, European, South/Central American, and </a:t>
            </a:r>
            <a:r>
              <a:rPr lang="en-US" dirty="0" smtClean="0"/>
              <a:t>American</a:t>
            </a:r>
          </a:p>
          <a:p>
            <a:pPr lvl="2"/>
            <a:r>
              <a:rPr lang="en-US" dirty="0" smtClean="0"/>
              <a:t>Only nationality in </a:t>
            </a:r>
            <a:r>
              <a:rPr lang="en-US" dirty="0" smtClean="0"/>
              <a:t>all three cases: American</a:t>
            </a:r>
          </a:p>
          <a:p>
            <a:pPr lvl="2"/>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BiH </a:t>
            </a:r>
            <a:r>
              <a:rPr lang="en-US" b="1" dirty="0" smtClean="0"/>
              <a:t>Perps</a:t>
            </a:r>
            <a:endParaRPr lang="en-US" b="1" dirty="0"/>
          </a:p>
        </p:txBody>
      </p:sp>
      <p:sp>
        <p:nvSpPr>
          <p:cNvPr id="3" name="Content Placeholder 2"/>
          <p:cNvSpPr>
            <a:spLocks noGrp="1"/>
          </p:cNvSpPr>
          <p:nvPr>
            <p:ph idx="1"/>
          </p:nvPr>
        </p:nvSpPr>
        <p:spPr/>
        <p:txBody>
          <a:bodyPr/>
          <a:lstStyle/>
          <a:p>
            <a:r>
              <a:rPr lang="en-US" dirty="0" smtClean="0"/>
              <a:t>Adults (31-50 yrs old)</a:t>
            </a:r>
          </a:p>
          <a:p>
            <a:r>
              <a:rPr lang="en-US" dirty="0" smtClean="0"/>
              <a:t>Male</a:t>
            </a:r>
          </a:p>
          <a:p>
            <a:r>
              <a:rPr lang="en-US" dirty="0" smtClean="0"/>
              <a:t>American or Bosnian</a:t>
            </a:r>
          </a:p>
          <a:p>
            <a:r>
              <a:rPr lang="en-US" dirty="0" smtClean="0"/>
              <a:t>Small groups</a:t>
            </a:r>
          </a:p>
          <a:p>
            <a:pPr lvl="1"/>
            <a:r>
              <a:rPr lang="en-US" dirty="0" smtClean="0"/>
              <a:t>Police: “Local police” affiliations or IPTF</a:t>
            </a:r>
          </a:p>
          <a:p>
            <a:pPr lvl="1"/>
            <a:r>
              <a:rPr lang="en-US" dirty="0" smtClean="0"/>
              <a:t>Bar/brothel owners or employees</a:t>
            </a:r>
          </a:p>
          <a:p>
            <a:pPr lvl="1"/>
            <a:r>
              <a:rPr lang="en-US" dirty="0" smtClean="0"/>
              <a:t>NATO SFOR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Approach and Goal</a:t>
            </a:r>
            <a:endParaRPr lang="en-US" b="1" dirty="0"/>
          </a:p>
        </p:txBody>
      </p:sp>
      <p:sp>
        <p:nvSpPr>
          <p:cNvPr id="3" name="Content Placeholder 2"/>
          <p:cNvSpPr>
            <a:spLocks noGrp="1"/>
          </p:cNvSpPr>
          <p:nvPr>
            <p:ph idx="1"/>
          </p:nvPr>
        </p:nvSpPr>
        <p:spPr/>
        <p:txBody>
          <a:bodyPr>
            <a:noAutofit/>
          </a:bodyPr>
          <a:lstStyle/>
          <a:p>
            <a:r>
              <a:rPr lang="en-US" sz="3000" dirty="0" smtClean="0"/>
              <a:t>Content analysis of reporting on TIP incidents in three 3</a:t>
            </a:r>
            <a:r>
              <a:rPr lang="en-US" sz="3000" baseline="30000" dirty="0" smtClean="0"/>
              <a:t>rd</a:t>
            </a:r>
            <a:r>
              <a:rPr lang="en-US" sz="3000" dirty="0" smtClean="0"/>
              <a:t> party, post-conflict interventions: BiH, Kosovo, and Iraq</a:t>
            </a:r>
          </a:p>
          <a:p>
            <a:endParaRPr lang="en-US" sz="3000" dirty="0" smtClean="0"/>
          </a:p>
          <a:p>
            <a:r>
              <a:rPr lang="en-US" sz="3000" dirty="0" smtClean="0"/>
              <a:t>Wanted to learn:</a:t>
            </a:r>
          </a:p>
          <a:p>
            <a:pPr lvl="1"/>
            <a:r>
              <a:rPr lang="en-US" sz="2600" dirty="0" smtClean="0"/>
              <a:t>How/if interventions affected TIP reporting </a:t>
            </a:r>
          </a:p>
          <a:p>
            <a:pPr lvl="1"/>
            <a:r>
              <a:rPr lang="en-US" sz="2600" dirty="0" smtClean="0"/>
              <a:t>What reports revealed about TIP type, victims, and perpetrators</a:t>
            </a:r>
          </a:p>
          <a:p>
            <a:endParaRPr lang="en-US" sz="3000"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Kosovo </a:t>
            </a:r>
            <a:r>
              <a:rPr lang="en-US" b="1" dirty="0" smtClean="0"/>
              <a:t>perps</a:t>
            </a:r>
            <a:endParaRPr lang="en-US" b="1" dirty="0"/>
          </a:p>
        </p:txBody>
      </p:sp>
      <p:sp>
        <p:nvSpPr>
          <p:cNvPr id="3" name="Content Placeholder 2"/>
          <p:cNvSpPr>
            <a:spLocks noGrp="1"/>
          </p:cNvSpPr>
          <p:nvPr>
            <p:ph idx="1"/>
          </p:nvPr>
        </p:nvSpPr>
        <p:spPr/>
        <p:txBody>
          <a:bodyPr/>
          <a:lstStyle/>
          <a:p>
            <a:r>
              <a:rPr lang="en-US" dirty="0" smtClean="0"/>
              <a:t>Adults (18-50 yrs old)</a:t>
            </a:r>
          </a:p>
          <a:p>
            <a:r>
              <a:rPr lang="en-US" dirty="0" smtClean="0"/>
              <a:t>Male</a:t>
            </a:r>
          </a:p>
          <a:p>
            <a:r>
              <a:rPr lang="en-US" dirty="0" smtClean="0"/>
              <a:t>F</a:t>
            </a:r>
            <a:r>
              <a:rPr lang="en-US" dirty="0" smtClean="0"/>
              <a:t>orm </a:t>
            </a:r>
            <a:r>
              <a:rPr lang="en-US" dirty="0" smtClean="0"/>
              <a:t>of Albanian</a:t>
            </a:r>
          </a:p>
          <a:p>
            <a:r>
              <a:rPr lang="en-US" dirty="0" smtClean="0"/>
              <a:t>Small groups</a:t>
            </a:r>
          </a:p>
          <a:p>
            <a:pPr lvl="1"/>
            <a:r>
              <a:rPr lang="en-US" dirty="0" smtClean="0"/>
              <a:t>Internat’l Police, esp. UNMIK or UN, but involved local KPS</a:t>
            </a:r>
          </a:p>
          <a:p>
            <a:r>
              <a:rPr lang="en-US" dirty="0" smtClean="0"/>
              <a:t>Sex clients, forced victims to provide sex, inflicted abuse on victims</a:t>
            </a:r>
          </a:p>
          <a:p>
            <a:pPr lvl="1"/>
            <a:endParaRPr lang="en-US" dirty="0" smtClean="0"/>
          </a:p>
          <a:p>
            <a:pPr lvl="1"/>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Iraq </a:t>
            </a:r>
            <a:r>
              <a:rPr lang="en-US" dirty="0" smtClean="0"/>
              <a:t>Perps </a:t>
            </a:r>
            <a:endParaRPr lang="en-US" dirty="0"/>
          </a:p>
        </p:txBody>
      </p:sp>
      <p:sp>
        <p:nvSpPr>
          <p:cNvPr id="3" name="Content Placeholder 2"/>
          <p:cNvSpPr>
            <a:spLocks noGrp="1"/>
          </p:cNvSpPr>
          <p:nvPr>
            <p:ph idx="1"/>
          </p:nvPr>
        </p:nvSpPr>
        <p:spPr/>
        <p:txBody>
          <a:bodyPr/>
          <a:lstStyle/>
          <a:p>
            <a:r>
              <a:rPr lang="en-US" dirty="0" smtClean="0"/>
              <a:t>No age info</a:t>
            </a:r>
          </a:p>
          <a:p>
            <a:r>
              <a:rPr lang="en-US" dirty="0" smtClean="0"/>
              <a:t>Male or female</a:t>
            </a:r>
          </a:p>
          <a:p>
            <a:r>
              <a:rPr lang="en-US" dirty="0" smtClean="0"/>
              <a:t>Jordanian or Turkish</a:t>
            </a:r>
          </a:p>
          <a:p>
            <a:r>
              <a:rPr lang="en-US" dirty="0" smtClean="0"/>
              <a:t>Small groups: affiliated with USG or US mil as contractors</a:t>
            </a:r>
          </a:p>
          <a:p>
            <a:r>
              <a:rPr lang="en-US" dirty="0" smtClean="0"/>
              <a:t>Lured victims under false pretenses (labor oriented)</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990599"/>
          </a:xfrm>
        </p:spPr>
        <p:txBody>
          <a:bodyPr>
            <a:normAutofit fontScale="90000"/>
          </a:bodyPr>
          <a:lstStyle/>
          <a:p>
            <a:r>
              <a:rPr lang="en-US" sz="4222" dirty="0" smtClean="0"/>
              <a:t>Why do we care? Because TIP threatens peace and security.</a:t>
            </a:r>
            <a:r>
              <a:rPr lang="en-US" dirty="0" smtClean="0"/>
              <a:t/>
            </a:r>
            <a:br>
              <a:rPr lang="en-US" dirty="0" smtClean="0"/>
            </a:br>
            <a:endParaRPr lang="en-US" dirty="0"/>
          </a:p>
        </p:txBody>
      </p:sp>
      <p:sp>
        <p:nvSpPr>
          <p:cNvPr id="3" name="Subtitle 2"/>
          <p:cNvSpPr>
            <a:spLocks noGrp="1"/>
          </p:cNvSpPr>
          <p:nvPr>
            <p:ph type="subTitle" idx="1"/>
          </p:nvPr>
        </p:nvSpPr>
        <p:spPr>
          <a:xfrm>
            <a:off x="1371600" y="1371600"/>
            <a:ext cx="6400800" cy="4267200"/>
          </a:xfrm>
        </p:spPr>
        <p:txBody>
          <a:bodyPr>
            <a:normAutofit fontScale="85000" lnSpcReduction="20000"/>
          </a:bodyPr>
          <a:lstStyle/>
          <a:p>
            <a:pPr algn="l">
              <a:buFont typeface="Arial"/>
              <a:buChar char="•"/>
            </a:pPr>
            <a:endParaRPr lang="en-US" sz="2400" dirty="0" smtClean="0"/>
          </a:p>
          <a:p>
            <a:pPr algn="l">
              <a:buFont typeface="Arial"/>
              <a:buChar char="•"/>
            </a:pPr>
            <a:r>
              <a:rPr lang="en-US" sz="2400" dirty="0" smtClean="0">
                <a:solidFill>
                  <a:schemeClr val="tx1"/>
                </a:solidFill>
              </a:rPr>
              <a:t>Develops underclass of victims (displaced persons, refugees)</a:t>
            </a:r>
          </a:p>
          <a:p>
            <a:pPr algn="l">
              <a:buFont typeface="Arial"/>
              <a:buChar char="•"/>
            </a:pPr>
            <a:endParaRPr lang="en-US" sz="2400" dirty="0" smtClean="0">
              <a:solidFill>
                <a:schemeClr val="tx1"/>
              </a:solidFill>
            </a:endParaRPr>
          </a:p>
          <a:p>
            <a:pPr algn="l">
              <a:buFont typeface="Arial"/>
              <a:buChar char="•"/>
            </a:pPr>
            <a:r>
              <a:rPr lang="en-US" sz="2400" dirty="0" smtClean="0">
                <a:solidFill>
                  <a:schemeClr val="tx1"/>
                </a:solidFill>
              </a:rPr>
              <a:t>Perpetrators undercut rule of law, feed corruption, fuel organized crime, and perpetuate underclass of TIP victims: generate </a:t>
            </a:r>
            <a:r>
              <a:rPr lang="en-US" sz="2400" dirty="0" smtClean="0">
                <a:solidFill>
                  <a:schemeClr val="tx1"/>
                </a:solidFill>
              </a:rPr>
              <a:t>instability</a:t>
            </a:r>
          </a:p>
          <a:p>
            <a:pPr algn="l"/>
            <a:endParaRPr lang="en-US" sz="2400" dirty="0" smtClean="0">
              <a:solidFill>
                <a:schemeClr val="tx1"/>
              </a:solidFill>
            </a:endParaRPr>
          </a:p>
          <a:p>
            <a:pPr algn="l">
              <a:buFont typeface="Arial"/>
              <a:buChar char="•"/>
            </a:pPr>
            <a:r>
              <a:rPr lang="en-US" sz="2400" dirty="0" smtClean="0">
                <a:solidFill>
                  <a:schemeClr val="tx1"/>
                </a:solidFill>
              </a:rPr>
              <a:t>Can cause distrust of peacekeepers</a:t>
            </a:r>
          </a:p>
          <a:p>
            <a:pPr algn="l">
              <a:buFont typeface="Arial"/>
              <a:buChar char="•"/>
            </a:pPr>
            <a:endParaRPr lang="en-US" sz="2400" dirty="0" smtClean="0">
              <a:solidFill>
                <a:schemeClr val="tx1"/>
              </a:solidFill>
            </a:endParaRPr>
          </a:p>
          <a:p>
            <a:pPr algn="l">
              <a:buFont typeface="Arial"/>
              <a:buChar char="•"/>
            </a:pPr>
            <a:r>
              <a:rPr lang="en-US" sz="2400" dirty="0" smtClean="0">
                <a:solidFill>
                  <a:schemeClr val="tx1"/>
                </a:solidFill>
              </a:rPr>
              <a:t>Damage and trauma to local population </a:t>
            </a:r>
          </a:p>
          <a:p>
            <a:pPr algn="l">
              <a:buFont typeface="Arial"/>
              <a:buChar char="•"/>
            </a:pPr>
            <a:endParaRPr lang="en-US" sz="2400" dirty="0">
              <a:solidFill>
                <a:schemeClr val="tx1"/>
              </a:solidFill>
            </a:endParaRPr>
          </a:p>
          <a:p>
            <a:pPr algn="l"/>
            <a:r>
              <a:rPr lang="en-US" sz="2400" b="1" dirty="0" smtClean="0">
                <a:solidFill>
                  <a:schemeClr val="tx1"/>
                </a:solidFill>
              </a:rPr>
              <a:t>Prevention: the more we know, the more we can prevent and address TIP</a:t>
            </a:r>
          </a:p>
          <a:p>
            <a:pPr algn="l">
              <a:buFont typeface="Arial"/>
              <a:buChar char="•"/>
            </a:pPr>
            <a:endParaRPr lang="en-US" sz="3000" dirty="0" smtClean="0"/>
          </a:p>
          <a:p>
            <a:pPr algn="l">
              <a:buFont typeface="Arial"/>
              <a:buChar char="•"/>
            </a:pPr>
            <a:endParaRPr lang="en-US" sz="30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normAutofit/>
          </a:bodyPr>
          <a:lstStyle/>
          <a:p>
            <a:r>
              <a:rPr lang="en-US" dirty="0" smtClean="0"/>
              <a:t>T</a:t>
            </a:r>
            <a:r>
              <a:rPr lang="en-US" dirty="0" smtClean="0"/>
              <a:t>raining </a:t>
            </a:r>
            <a:r>
              <a:rPr lang="en-US" dirty="0"/>
              <a:t>should make </a:t>
            </a:r>
            <a:r>
              <a:rPr lang="en-US" dirty="0" smtClean="0"/>
              <a:t>U</a:t>
            </a:r>
            <a:r>
              <a:rPr lang="en-US" dirty="0" smtClean="0"/>
              <a:t>SG </a:t>
            </a:r>
            <a:r>
              <a:rPr lang="en-US" dirty="0" smtClean="0"/>
              <a:t>aware </a:t>
            </a:r>
            <a:r>
              <a:rPr lang="en-US" dirty="0"/>
              <a:t>of</a:t>
            </a:r>
            <a:r>
              <a:rPr lang="en-US" dirty="0" smtClean="0"/>
              <a:t> risks </a:t>
            </a:r>
            <a:r>
              <a:rPr lang="en-US" dirty="0"/>
              <a:t>TIP poses to </a:t>
            </a:r>
            <a:r>
              <a:rPr lang="en-US" dirty="0" smtClean="0"/>
              <a:t>their mission </a:t>
            </a:r>
          </a:p>
          <a:p>
            <a:r>
              <a:rPr lang="en-US" dirty="0" smtClean="0"/>
              <a:t>Clearinghouse that tracks defense contractors and their involvement with </a:t>
            </a:r>
            <a:r>
              <a:rPr lang="en-US" dirty="0" smtClean="0"/>
              <a:t>TIP</a:t>
            </a:r>
          </a:p>
          <a:p>
            <a:r>
              <a:rPr lang="en-US" dirty="0" smtClean="0"/>
              <a:t>Adapt methodology to develop/update profiles of TIP victims/perpetrators – then develop training programs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DETAILED FINDINGS: Kosovo TIP Types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Pre-intervention: 1 incident (sex type; Kosovar F victim)</a:t>
            </a:r>
          </a:p>
          <a:p>
            <a:pPr>
              <a:buNone/>
            </a:pPr>
            <a:r>
              <a:rPr lang="en-US" dirty="0" smtClean="0"/>
              <a:t>Straddle:</a:t>
            </a:r>
          </a:p>
          <a:p>
            <a:pPr>
              <a:buNone/>
            </a:pPr>
            <a:r>
              <a:rPr lang="en-US" dirty="0" smtClean="0"/>
              <a:t>Post-intervention:</a:t>
            </a:r>
          </a:p>
          <a:p>
            <a:pPr>
              <a:buNone/>
            </a:pPr>
            <a:r>
              <a:rPr lang="en-US" dirty="0" smtClean="0"/>
              <a:t>5 types showed up in 62 incidents.</a:t>
            </a:r>
          </a:p>
          <a:p>
            <a:r>
              <a:rPr lang="en-US" dirty="0" smtClean="0"/>
              <a:t>Sex-related most prevalent</a:t>
            </a:r>
          </a:p>
          <a:p>
            <a:pPr lvl="1"/>
            <a:r>
              <a:rPr lang="en-US" dirty="0" smtClean="0"/>
              <a:t> unspecified (43) </a:t>
            </a:r>
          </a:p>
          <a:p>
            <a:pPr lvl="1"/>
            <a:r>
              <a:rPr lang="en-US" dirty="0" smtClean="0"/>
              <a:t>Sex (60)</a:t>
            </a:r>
          </a:p>
          <a:p>
            <a:pPr lvl="1"/>
            <a:r>
              <a:rPr lang="en-US" dirty="0" smtClean="0"/>
              <a:t>Organs (1) </a:t>
            </a:r>
          </a:p>
          <a:p>
            <a:pPr lvl="1"/>
            <a:r>
              <a:rPr lang="en-US" dirty="0" smtClean="0"/>
              <a:t>Begging (2) </a:t>
            </a:r>
          </a:p>
          <a:p>
            <a:pPr lvl="1"/>
            <a:r>
              <a:rPr lang="en-US" dirty="0" smtClean="0"/>
              <a:t>Marriage (1)  </a:t>
            </a:r>
          </a:p>
          <a:p>
            <a:pPr lvl="1"/>
            <a:r>
              <a:rPr lang="en-US" dirty="0" smtClean="0"/>
              <a:t>Labor (2)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INCIDENTS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KOSOVO</a:t>
            </a:r>
          </a:p>
          <a:p>
            <a:r>
              <a:rPr lang="en-US" dirty="0" smtClean="0"/>
              <a:t>We </a:t>
            </a:r>
            <a:r>
              <a:rPr lang="en-US" dirty="0"/>
              <a:t>have been very active this week in acting against the trafficking of women for </a:t>
            </a:r>
            <a:r>
              <a:rPr lang="en-US" dirty="0" smtClean="0"/>
              <a:t>prostitution…On </a:t>
            </a:r>
            <a:r>
              <a:rPr lang="en-US" dirty="0"/>
              <a:t>2 October, three Kosovo Albanian males were arrested in Lipjan for trafficking in </a:t>
            </a:r>
            <a:r>
              <a:rPr lang="en-US" dirty="0" smtClean="0"/>
              <a:t>women…On </a:t>
            </a:r>
            <a:r>
              <a:rPr lang="en-US" dirty="0"/>
              <a:t>5 October, five persons were detained at Gate 3 of the Serbian-Kosovo boundary as they attempted to enter </a:t>
            </a:r>
            <a:r>
              <a:rPr lang="en-US" dirty="0" smtClean="0"/>
              <a:t>Kosovo…A </a:t>
            </a:r>
            <a:r>
              <a:rPr lang="en-US" dirty="0"/>
              <a:t>31-year-old Kosovo Albanian and a 27-year-old Serbian were arrested for their involvement in trafficking three women from Moldova, Romania and Bosnia into Kosovo and the club was closed. </a:t>
            </a:r>
          </a:p>
          <a:p>
            <a:pPr>
              <a:buNone/>
            </a:pPr>
            <a:r>
              <a:rPr lang="en-US" dirty="0"/>
              <a:t> </a:t>
            </a:r>
          </a:p>
          <a:p>
            <a:r>
              <a:rPr lang="en-US" dirty="0"/>
              <a:t>On 4 October we raided the PLAYBOY Club in Ferizaj/Urosevac. Inside the crowded club, five women, the youngest only 18 years, were found entertaining a large number of men. One Kosovo-Albanian male was arrested for controlling the women. All five were removed to Ferizaj Police Station</a:t>
            </a:r>
            <a:r>
              <a:rPr lang="en-US" dirty="0" smtClean="0"/>
              <a:t>.”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Methodology: Data Collection</a:t>
            </a:r>
            <a:endParaRPr lang="en-US" b="1" dirty="0"/>
          </a:p>
        </p:txBody>
      </p:sp>
      <p:sp>
        <p:nvSpPr>
          <p:cNvPr id="3" name="Content Placeholder 2"/>
          <p:cNvSpPr>
            <a:spLocks noGrp="1"/>
          </p:cNvSpPr>
          <p:nvPr>
            <p:ph idx="1"/>
          </p:nvPr>
        </p:nvSpPr>
        <p:spPr/>
        <p:txBody>
          <a:bodyPr/>
          <a:lstStyle/>
          <a:p>
            <a:r>
              <a:rPr lang="en-US" sz="3000" dirty="0" smtClean="0"/>
              <a:t>Reviewed 377 raw data excerpts using criteria (date, perp,  or victim mention) and dividing into specific incidents</a:t>
            </a:r>
          </a:p>
          <a:p>
            <a:endParaRPr lang="en-US" sz="3000" dirty="0"/>
          </a:p>
          <a:p>
            <a:r>
              <a:rPr lang="en-US" sz="3000" dirty="0" smtClean="0"/>
              <a:t>Handwritten sheets to examine for type, victims, and perps</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Methodology: TIP DEFINITION</a:t>
            </a:r>
            <a:endParaRPr lang="en-US" b="1" dirty="0"/>
          </a:p>
        </p:txBody>
      </p:sp>
      <p:sp>
        <p:nvSpPr>
          <p:cNvPr id="3" name="Content Placeholder 2"/>
          <p:cNvSpPr>
            <a:spLocks noGrp="1"/>
          </p:cNvSpPr>
          <p:nvPr>
            <p:ph idx="1"/>
          </p:nvPr>
        </p:nvSpPr>
        <p:spPr/>
        <p:txBody>
          <a:bodyPr>
            <a:normAutofit fontScale="70000" lnSpcReduction="20000"/>
          </a:bodyPr>
          <a:lstStyle/>
          <a:p>
            <a:pPr>
              <a:buNone/>
            </a:pPr>
            <a:r>
              <a:rPr lang="en-US" dirty="0"/>
              <a:t>The U.N. protocol on “trafficking in persons,” adopted by the </a:t>
            </a:r>
            <a:r>
              <a:rPr lang="en-US" dirty="0" smtClean="0"/>
              <a:t>General</a:t>
            </a:r>
          </a:p>
          <a:p>
            <a:pPr>
              <a:buNone/>
            </a:pPr>
            <a:r>
              <a:rPr lang="en-US" dirty="0" smtClean="0"/>
              <a:t>Assembly in 2000</a:t>
            </a:r>
            <a:r>
              <a:rPr lang="en-US" dirty="0"/>
              <a:t>, defined TIP as</a:t>
            </a:r>
            <a:r>
              <a:rPr lang="en-US" i="1" dirty="0"/>
              <a:t>:</a:t>
            </a:r>
            <a:endParaRPr lang="en-US" dirty="0" smtClean="0"/>
          </a:p>
          <a:p>
            <a:pPr>
              <a:buNone/>
            </a:pPr>
            <a:r>
              <a:rPr lang="en-US" i="1" dirty="0" smtClean="0"/>
              <a:t>	</a:t>
            </a:r>
          </a:p>
          <a:p>
            <a:pPr>
              <a:buNone/>
            </a:pPr>
            <a:r>
              <a:rPr lang="en-US" i="1" dirty="0"/>
              <a:t>	</a:t>
            </a:r>
            <a:r>
              <a:rPr lang="en-US" i="1" dirty="0" smtClean="0"/>
              <a:t>the </a:t>
            </a:r>
            <a:r>
              <a:rPr lang="en-US" i="1" dirty="0"/>
              <a:t>recruitment, transportation, transfer, harbouring or receipt of persons, by means of the threat or use of force or other forms of coercion, of abduction, of fraud, of deception, of the abuse of power or of a position of vulnerability or of the giving or receiving of payments, for the purpose of exploitation.  Exploitation shall include, at a minimum, the exploitation of the prostitution of others or other forms of sexual exploitation, forced labour or services, slavery or practices similar to slavery, servitude or the removal of organs</a:t>
            </a:r>
            <a:r>
              <a:rPr lang="en-US" i="1" dirty="0" smtClean="0"/>
              <a:t>.</a:t>
            </a:r>
          </a:p>
          <a:p>
            <a:endParaRPr lang="en-US" i="1" dirty="0" smtClean="0"/>
          </a:p>
          <a:p>
            <a:r>
              <a:rPr lang="en-US" dirty="0" smtClean="0"/>
              <a:t>Distinction </a:t>
            </a:r>
            <a:r>
              <a:rPr lang="en-US" dirty="0"/>
              <a:t>between TIP and </a:t>
            </a:r>
            <a:r>
              <a:rPr lang="en-US" dirty="0" smtClean="0"/>
              <a:t>smuggling: was </a:t>
            </a:r>
            <a:r>
              <a:rPr lang="en-US" dirty="0"/>
              <a:t>coercion or force involved? </a:t>
            </a:r>
            <a:r>
              <a:rPr lang="en-US" dirty="0" smtClean="0"/>
              <a:t>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a:t>
            </a:r>
            <a:endParaRPr lang="en-US" dirty="0"/>
          </a:p>
        </p:txBody>
      </p:sp>
      <p:sp>
        <p:nvSpPr>
          <p:cNvPr id="3" name="Content Placeholder 2"/>
          <p:cNvSpPr>
            <a:spLocks noGrp="1"/>
          </p:cNvSpPr>
          <p:nvPr>
            <p:ph idx="1"/>
          </p:nvPr>
        </p:nvSpPr>
        <p:spPr/>
        <p:txBody>
          <a:bodyPr>
            <a:normAutofit/>
          </a:bodyPr>
          <a:lstStyle/>
          <a:p>
            <a:pPr>
              <a:buNone/>
            </a:pPr>
            <a:r>
              <a:rPr lang="en-US" sz="2200" dirty="0" smtClean="0"/>
              <a:t>BiH: 61 sources (0 pre)</a:t>
            </a:r>
          </a:p>
          <a:p>
            <a:r>
              <a:rPr lang="en-US" sz="2200" dirty="0"/>
              <a:t>N</a:t>
            </a:r>
            <a:r>
              <a:rPr lang="en-US" sz="2200" dirty="0" smtClean="0"/>
              <a:t>ewspaper articles (34); Reports (12); DoS cables (5); Journals (0)</a:t>
            </a:r>
          </a:p>
          <a:p>
            <a:pPr>
              <a:buNone/>
            </a:pPr>
            <a:endParaRPr lang="en-US" sz="2200" dirty="0" smtClean="0"/>
          </a:p>
          <a:p>
            <a:pPr>
              <a:buNone/>
            </a:pPr>
            <a:r>
              <a:rPr lang="en-US" sz="2200" dirty="0" smtClean="0"/>
              <a:t>Kosovo: 47 sources (1 pre; rest post)</a:t>
            </a:r>
          </a:p>
          <a:p>
            <a:r>
              <a:rPr lang="en-US" sz="2200" dirty="0" smtClean="0"/>
              <a:t>Newspaper (36); Reports (6); UN (4); DoS cables (1); Journals (0)</a:t>
            </a:r>
          </a:p>
          <a:p>
            <a:r>
              <a:rPr lang="en-US" sz="2200" dirty="0" smtClean="0"/>
              <a:t>4 data sources addressed same incident; 12 addressed multiple incidents each; 35 sources addressed just 1 incident each</a:t>
            </a:r>
          </a:p>
          <a:p>
            <a:pPr>
              <a:buNone/>
            </a:pPr>
            <a:endParaRPr lang="en-US" sz="2200" dirty="0" smtClean="0"/>
          </a:p>
          <a:p>
            <a:pPr>
              <a:buNone/>
            </a:pPr>
            <a:r>
              <a:rPr lang="en-US" sz="2200" dirty="0" smtClean="0"/>
              <a:t>Iraq: 16 sources (2 pre)</a:t>
            </a:r>
          </a:p>
          <a:p>
            <a:r>
              <a:rPr lang="en-US" sz="2200" dirty="0" smtClean="0"/>
              <a:t>Newspaper articles (14); Book review (1); HRW report (1)</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p:txBody>
          <a:bodyPr/>
          <a:lstStyle/>
          <a:p>
            <a:r>
              <a:rPr lang="en-US" dirty="0"/>
              <a:t>This study only focused on three post-conflict environments in just two geographic areas.  Because of these limitations, the findings did not capture TIP reporting trends or attendant details for the many other geographic areas where TIP exists.  The time frames were also restrictive because they limited the universe of reports from which findings could be pulled.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Case Selection: BiH , Kosovo, and Iraq</a:t>
            </a:r>
            <a:endParaRPr lang="en-US" b="1" dirty="0"/>
          </a:p>
        </p:txBody>
      </p:sp>
      <p:sp>
        <p:nvSpPr>
          <p:cNvPr id="3" name="Content Placeholder 2"/>
          <p:cNvSpPr>
            <a:spLocks noGrp="1"/>
          </p:cNvSpPr>
          <p:nvPr>
            <p:ph idx="1"/>
          </p:nvPr>
        </p:nvSpPr>
        <p:spPr/>
        <p:txBody>
          <a:bodyPr>
            <a:normAutofit/>
          </a:bodyPr>
          <a:lstStyle/>
          <a:p>
            <a:r>
              <a:rPr lang="en-US" dirty="0" smtClean="0"/>
              <a:t>Rules:</a:t>
            </a:r>
          </a:p>
          <a:p>
            <a:pPr lvl="1"/>
            <a:r>
              <a:rPr lang="en-US" dirty="0" smtClean="0"/>
              <a:t>Had </a:t>
            </a:r>
            <a:r>
              <a:rPr lang="en-US" dirty="0" smtClean="0"/>
              <a:t>to be country or protectorate</a:t>
            </a:r>
          </a:p>
          <a:p>
            <a:pPr lvl="1"/>
            <a:r>
              <a:rPr lang="en-US" dirty="0" smtClean="0"/>
              <a:t>TIP had been discovered there</a:t>
            </a:r>
          </a:p>
          <a:p>
            <a:pPr lvl="1"/>
            <a:r>
              <a:rPr lang="en-US" dirty="0" smtClean="0"/>
              <a:t>3</a:t>
            </a:r>
            <a:r>
              <a:rPr lang="en-US" baseline="30000" dirty="0" smtClean="0"/>
              <a:t>rd</a:t>
            </a:r>
            <a:r>
              <a:rPr lang="en-US" dirty="0" smtClean="0"/>
              <a:t> party intervention</a:t>
            </a:r>
          </a:p>
          <a:p>
            <a:pPr lvl="1"/>
            <a:r>
              <a:rPr lang="en-US" dirty="0" smtClean="0"/>
              <a:t>AND some TIP reports coincide with intervention</a:t>
            </a:r>
          </a:p>
          <a:p>
            <a:pPr lvl="1">
              <a:buNone/>
            </a:pPr>
            <a:endParaRPr lang="en-US" dirty="0" smtClean="0"/>
          </a:p>
          <a:p>
            <a:pPr lvl="1">
              <a:buNone/>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Time </a:t>
            </a:r>
            <a:r>
              <a:rPr lang="en-US" b="1" dirty="0" smtClean="0"/>
              <a:t>Frames</a:t>
            </a:r>
            <a:r>
              <a:rPr lang="en-US" dirty="0" smtClean="0"/>
              <a:t/>
            </a:r>
            <a:br>
              <a:rPr lang="en-US" dirty="0" smtClean="0"/>
            </a:br>
            <a:r>
              <a:rPr lang="en-US" sz="3333" dirty="0" smtClean="0"/>
              <a:t>2</a:t>
            </a:r>
            <a:r>
              <a:rPr lang="en-US" sz="3333" dirty="0" smtClean="0"/>
              <a:t> Years </a:t>
            </a:r>
            <a:r>
              <a:rPr lang="en-US" sz="3333" dirty="0" smtClean="0"/>
              <a:t>BEFORE</a:t>
            </a:r>
            <a:r>
              <a:rPr lang="en-US" sz="3333" dirty="0" smtClean="0"/>
              <a:t> Intervention </a:t>
            </a:r>
            <a:r>
              <a:rPr lang="en-US" sz="3333" dirty="0" smtClean="0"/>
              <a:t>to June 30, 2006</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lvl="1">
              <a:buFont typeface="Arial"/>
              <a:buChar char="•"/>
            </a:pPr>
            <a:r>
              <a:rPr lang="en-US" sz="2200" b="1" dirty="0" smtClean="0"/>
              <a:t>BIH</a:t>
            </a:r>
          </a:p>
          <a:p>
            <a:pPr lvl="1">
              <a:buNone/>
            </a:pPr>
            <a:r>
              <a:rPr lang="en-US" sz="2200" dirty="0" smtClean="0"/>
              <a:t>Baseline Jan. 1994-Dec. 1995</a:t>
            </a:r>
          </a:p>
          <a:p>
            <a:pPr lvl="1">
              <a:buNone/>
            </a:pPr>
            <a:r>
              <a:rPr lang="en-US" sz="2200" dirty="0" smtClean="0"/>
              <a:t>Post-intervention Jan. 1996-June 2006</a:t>
            </a:r>
          </a:p>
          <a:p>
            <a:pPr lvl="1">
              <a:buFont typeface="Arial"/>
              <a:buChar char="•"/>
            </a:pPr>
            <a:r>
              <a:rPr lang="en-US" sz="2200" b="1" dirty="0" smtClean="0"/>
              <a:t>Kosovo</a:t>
            </a:r>
          </a:p>
          <a:p>
            <a:pPr lvl="1">
              <a:buNone/>
            </a:pPr>
            <a:r>
              <a:rPr lang="en-US" sz="2200" dirty="0" smtClean="0"/>
              <a:t>Baseline June 1997-May 1999</a:t>
            </a:r>
          </a:p>
          <a:p>
            <a:pPr lvl="1">
              <a:buNone/>
            </a:pPr>
            <a:r>
              <a:rPr lang="en-US" sz="2200" dirty="0" smtClean="0"/>
              <a:t>Post-intervention June 2001-May 2003</a:t>
            </a:r>
          </a:p>
          <a:p>
            <a:pPr lvl="1">
              <a:buFont typeface="Arial"/>
              <a:buChar char="•"/>
            </a:pPr>
            <a:r>
              <a:rPr lang="en-US" sz="2200" b="1" dirty="0" smtClean="0"/>
              <a:t>Iraq</a:t>
            </a:r>
          </a:p>
          <a:p>
            <a:pPr lvl="1">
              <a:buNone/>
            </a:pPr>
            <a:r>
              <a:rPr lang="en-US" sz="2200" dirty="0" smtClean="0"/>
              <a:t>Baseline June 2001-May 2003</a:t>
            </a:r>
          </a:p>
          <a:p>
            <a:pPr lvl="1">
              <a:buNone/>
            </a:pPr>
            <a:r>
              <a:rPr lang="en-US" sz="2200" dirty="0" smtClean="0"/>
              <a:t>Post-intervention June 2003-June 2006</a:t>
            </a: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Three Cases</a:t>
            </a:r>
            <a:endParaRPr lang="en-US" b="1" dirty="0"/>
          </a:p>
        </p:txBody>
      </p:sp>
      <p:sp>
        <p:nvSpPr>
          <p:cNvPr id="3" name="Content Placeholder 2"/>
          <p:cNvSpPr>
            <a:spLocks noGrp="1"/>
          </p:cNvSpPr>
          <p:nvPr>
            <p:ph idx="1"/>
          </p:nvPr>
        </p:nvSpPr>
        <p:spPr>
          <a:xfrm>
            <a:off x="457200" y="1417638"/>
            <a:ext cx="8229600" cy="4525963"/>
          </a:xfrm>
        </p:spPr>
        <p:txBody>
          <a:bodyPr>
            <a:normAutofit fontScale="25000" lnSpcReduction="20000"/>
          </a:bodyPr>
          <a:lstStyle/>
          <a:p>
            <a:pPr marL="342900" lvl="1" indent="-342900">
              <a:buFont typeface="Arial"/>
              <a:buChar char="•"/>
            </a:pPr>
            <a:r>
              <a:rPr lang="en-US" sz="9600" dirty="0" smtClean="0"/>
              <a:t>Kosovo </a:t>
            </a:r>
            <a:r>
              <a:rPr lang="en-US" sz="7200" dirty="0" smtClean="0"/>
              <a:t>(Baseline June 1997-May 1999/Post-intervention June 2001-May 2003</a:t>
            </a:r>
            <a:r>
              <a:rPr lang="en-US" sz="7200" dirty="0" smtClean="0"/>
              <a:t>)</a:t>
            </a:r>
            <a:endParaRPr lang="en-US" sz="9600" dirty="0" smtClean="0"/>
          </a:p>
          <a:p>
            <a:pPr lvl="1"/>
            <a:r>
              <a:rPr lang="en-US" sz="6000" dirty="0" smtClean="0"/>
              <a:t>P</a:t>
            </a:r>
            <a:r>
              <a:rPr lang="en-US" sz="6000" dirty="0" smtClean="0"/>
              <a:t>rolonged </a:t>
            </a:r>
            <a:r>
              <a:rPr lang="en-US" sz="6000" dirty="0" smtClean="0"/>
              <a:t>and unique status as de facto U.N. protectorate</a:t>
            </a:r>
          </a:p>
          <a:p>
            <a:pPr lvl="1"/>
            <a:r>
              <a:rPr lang="en-US" sz="6000" dirty="0" smtClean="0"/>
              <a:t>Interveners’ powerful </a:t>
            </a:r>
            <a:r>
              <a:rPr lang="en-US" sz="6000" dirty="0" smtClean="0"/>
              <a:t>role</a:t>
            </a:r>
            <a:endParaRPr lang="en-US" sz="6000" dirty="0" smtClean="0"/>
          </a:p>
          <a:p>
            <a:pPr lvl="1"/>
            <a:r>
              <a:rPr lang="en-US" sz="6000" dirty="0" smtClean="0"/>
              <a:t>10 </a:t>
            </a:r>
            <a:r>
              <a:rPr lang="en-US" sz="6000" dirty="0" smtClean="0"/>
              <a:t>years – long enough to demonstrate trends and patterns </a:t>
            </a:r>
          </a:p>
          <a:p>
            <a:pPr>
              <a:buNone/>
            </a:pPr>
            <a:endParaRPr lang="en-US" sz="6000" dirty="0" smtClean="0"/>
          </a:p>
          <a:p>
            <a:pPr marL="342900" lvl="1" indent="-342900">
              <a:buFont typeface="Arial"/>
              <a:buChar char="•"/>
            </a:pPr>
            <a:r>
              <a:rPr lang="en-US" sz="9600" dirty="0" smtClean="0"/>
              <a:t>BiH</a:t>
            </a:r>
            <a:r>
              <a:rPr lang="en-US" sz="9600" dirty="0" smtClean="0"/>
              <a:t> </a:t>
            </a:r>
            <a:r>
              <a:rPr lang="en-US" sz="9600" dirty="0" smtClean="0"/>
              <a:t> </a:t>
            </a:r>
            <a:r>
              <a:rPr lang="en-US" sz="7200" dirty="0" smtClean="0"/>
              <a:t>(Baseline Jan</a:t>
            </a:r>
            <a:r>
              <a:rPr lang="en-US" sz="7200" dirty="0" smtClean="0"/>
              <a:t>. 1994-Dec. </a:t>
            </a:r>
            <a:r>
              <a:rPr lang="en-US" sz="7200" dirty="0" smtClean="0"/>
              <a:t>1995/Post-intervention Jan. 1996-June 2006)</a:t>
            </a:r>
            <a:endParaRPr lang="en-US" sz="9600" dirty="0" smtClean="0"/>
          </a:p>
          <a:p>
            <a:pPr lvl="1"/>
            <a:r>
              <a:rPr lang="en-US" sz="6000" dirty="0" smtClean="0"/>
              <a:t>E</a:t>
            </a:r>
            <a:r>
              <a:rPr lang="en-US" sz="6000" dirty="0" smtClean="0"/>
              <a:t>ven longer -- over </a:t>
            </a:r>
            <a:r>
              <a:rPr lang="en-US" sz="6000" dirty="0" smtClean="0"/>
              <a:t>12 </a:t>
            </a:r>
            <a:r>
              <a:rPr lang="en-US" sz="6000" dirty="0" smtClean="0"/>
              <a:t>years</a:t>
            </a:r>
          </a:p>
          <a:p>
            <a:pPr lvl="1">
              <a:buNone/>
            </a:pPr>
            <a:endParaRPr lang="en-US" sz="6000" dirty="0" smtClean="0"/>
          </a:p>
          <a:p>
            <a:pPr marL="342900" lvl="1" indent="-342900">
              <a:buFont typeface="Arial"/>
              <a:buChar char="•"/>
            </a:pPr>
            <a:r>
              <a:rPr lang="en-US" sz="9600" dirty="0" smtClean="0"/>
              <a:t>Iraq</a:t>
            </a:r>
            <a:r>
              <a:rPr lang="en-US" sz="9600" dirty="0" smtClean="0"/>
              <a:t> </a:t>
            </a:r>
            <a:r>
              <a:rPr lang="en-US" sz="7200" dirty="0" smtClean="0"/>
              <a:t>(Baseline </a:t>
            </a:r>
            <a:r>
              <a:rPr lang="en-US" sz="7200" dirty="0" smtClean="0"/>
              <a:t>June 2001-May </a:t>
            </a:r>
            <a:r>
              <a:rPr lang="en-US" sz="7200" dirty="0" smtClean="0"/>
              <a:t>2003/Post</a:t>
            </a:r>
            <a:r>
              <a:rPr lang="en-US" sz="7200" dirty="0" smtClean="0"/>
              <a:t>-intervention June 2003-June </a:t>
            </a:r>
            <a:r>
              <a:rPr lang="en-US" sz="7200" dirty="0" smtClean="0"/>
              <a:t>2006)</a:t>
            </a:r>
            <a:endParaRPr lang="en-US" sz="9600" dirty="0" smtClean="0"/>
          </a:p>
          <a:p>
            <a:pPr lvl="1"/>
            <a:r>
              <a:rPr lang="en-US" sz="6000" dirty="0" smtClean="0"/>
              <a:t>Middle </a:t>
            </a:r>
            <a:r>
              <a:rPr lang="en-US" sz="6000" dirty="0"/>
              <a:t>Eastern </a:t>
            </a:r>
            <a:r>
              <a:rPr lang="en-US" sz="6000" dirty="0" smtClean="0"/>
              <a:t>environment</a:t>
            </a:r>
            <a:endParaRPr lang="en-US" sz="6000" dirty="0" smtClean="0"/>
          </a:p>
          <a:p>
            <a:pPr lvl="1"/>
            <a:r>
              <a:rPr lang="en-US" sz="6000" dirty="0" smtClean="0"/>
              <a:t>D</a:t>
            </a:r>
            <a:r>
              <a:rPr lang="en-US" sz="6000" dirty="0" smtClean="0"/>
              <a:t>ifferent </a:t>
            </a:r>
            <a:r>
              <a:rPr lang="en-US" sz="6000" dirty="0"/>
              <a:t>form of </a:t>
            </a:r>
            <a:r>
              <a:rPr lang="en-US" sz="6000" dirty="0" smtClean="0"/>
              <a:t>intervention  </a:t>
            </a:r>
          </a:p>
          <a:p>
            <a:pPr lvl="1"/>
            <a:r>
              <a:rPr lang="en-US" sz="6000" dirty="0" smtClean="0"/>
              <a:t>C</a:t>
            </a:r>
            <a:r>
              <a:rPr lang="en-US" sz="6000" dirty="0" smtClean="0"/>
              <a:t>onstituted </a:t>
            </a:r>
            <a:r>
              <a:rPr lang="en-US" sz="6000" dirty="0"/>
              <a:t>an ongoing stabilization </a:t>
            </a:r>
            <a:r>
              <a:rPr lang="en-US" sz="6000" dirty="0" smtClean="0"/>
              <a:t>effort</a:t>
            </a:r>
            <a:endParaRPr lang="en-US" sz="6000" dirty="0" smtClean="0"/>
          </a:p>
          <a:p>
            <a:pPr lvl="1"/>
            <a:r>
              <a:rPr lang="en-US" sz="6000" dirty="0" smtClean="0"/>
              <a:t>Approx. decade </a:t>
            </a:r>
            <a:r>
              <a:rPr lang="en-US" sz="6000" dirty="0"/>
              <a:t>after</a:t>
            </a:r>
            <a:r>
              <a:rPr lang="en-US" sz="6000" dirty="0" smtClean="0"/>
              <a:t> BiH </a:t>
            </a:r>
            <a:r>
              <a:rPr lang="en-US" sz="6000" dirty="0"/>
              <a:t>and</a:t>
            </a:r>
            <a:r>
              <a:rPr lang="en-US" sz="6000" dirty="0" smtClean="0"/>
              <a:t> Kosovo interventions began</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TIP </a:t>
            </a:r>
            <a:r>
              <a:rPr lang="en-US" b="1" dirty="0" smtClean="0"/>
              <a:t>Incidents</a:t>
            </a:r>
            <a:endParaRPr lang="en-US" b="1" dirty="0"/>
          </a:p>
        </p:txBody>
      </p:sp>
      <p:sp>
        <p:nvSpPr>
          <p:cNvPr id="3" name="Content Placeholder 2"/>
          <p:cNvSpPr>
            <a:spLocks noGrp="1"/>
          </p:cNvSpPr>
          <p:nvPr>
            <p:ph idx="1"/>
          </p:nvPr>
        </p:nvSpPr>
        <p:spPr/>
        <p:txBody>
          <a:bodyPr>
            <a:normAutofit/>
          </a:bodyPr>
          <a:lstStyle/>
          <a:p>
            <a:r>
              <a:rPr lang="en-US" sz="3000" dirty="0" smtClean="0"/>
              <a:t>Units of analysis were TIP incidents</a:t>
            </a:r>
          </a:p>
          <a:p>
            <a:endParaRPr lang="en-US" sz="3000" dirty="0" smtClean="0"/>
          </a:p>
          <a:p>
            <a:r>
              <a:rPr lang="en-US" sz="3000" dirty="0" smtClean="0"/>
              <a:t>Uncovered </a:t>
            </a:r>
            <a:r>
              <a:rPr lang="en-US" sz="3000" dirty="0"/>
              <a:t>any and all mentions of TIP, and/or perpetrators of TIP, and/or TIP victims in conjunction with a case </a:t>
            </a:r>
            <a:r>
              <a:rPr lang="en-US" sz="3000" dirty="0" smtClean="0"/>
              <a:t>name</a:t>
            </a:r>
          </a:p>
          <a:p>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FINDINGS: Incidents  </a:t>
            </a:r>
            <a:endParaRPr lang="en-US" b="1" dirty="0"/>
          </a:p>
        </p:txBody>
      </p:sp>
      <p:sp>
        <p:nvSpPr>
          <p:cNvPr id="3" name="Content Placeholder 2"/>
          <p:cNvSpPr>
            <a:spLocks noGrp="1"/>
          </p:cNvSpPr>
          <p:nvPr>
            <p:ph idx="1"/>
          </p:nvPr>
        </p:nvSpPr>
        <p:spPr>
          <a:xfrm>
            <a:off x="457200" y="1417638"/>
            <a:ext cx="8229600" cy="4708525"/>
          </a:xfrm>
        </p:spPr>
        <p:txBody>
          <a:bodyPr>
            <a:normAutofit fontScale="92500"/>
          </a:bodyPr>
          <a:lstStyle/>
          <a:p>
            <a:pPr>
              <a:buNone/>
            </a:pPr>
            <a:r>
              <a:rPr lang="en-US" dirty="0" smtClean="0"/>
              <a:t>BiH</a:t>
            </a:r>
            <a:r>
              <a:rPr lang="en-US" dirty="0" smtClean="0"/>
              <a:t> </a:t>
            </a:r>
            <a:r>
              <a:rPr lang="en-US" sz="1946" dirty="0" smtClean="0">
                <a:solidFill>
                  <a:prstClr val="black"/>
                </a:solidFill>
              </a:rPr>
              <a:t>(Baseline Jan. 1994-Dec. 1995/Post-intervention Jan. 1996-June 2006)</a:t>
            </a:r>
            <a:r>
              <a:rPr lang="en-US" dirty="0" smtClean="0"/>
              <a:t> </a:t>
            </a:r>
            <a:endParaRPr lang="en-US" dirty="0" smtClean="0"/>
          </a:p>
          <a:p>
            <a:r>
              <a:rPr lang="en-US" dirty="0" smtClean="0"/>
              <a:t>Total</a:t>
            </a:r>
            <a:r>
              <a:rPr lang="en-US" dirty="0" smtClean="0"/>
              <a:t>: 169; all post-intervention</a:t>
            </a:r>
          </a:p>
          <a:p>
            <a:pPr>
              <a:buNone/>
            </a:pPr>
            <a:endParaRPr lang="en-US" sz="2162" dirty="0" smtClean="0"/>
          </a:p>
          <a:p>
            <a:pPr>
              <a:buNone/>
            </a:pPr>
            <a:r>
              <a:rPr lang="en-US" dirty="0" smtClean="0"/>
              <a:t>Kosovo</a:t>
            </a:r>
            <a:r>
              <a:rPr lang="en-US" dirty="0" smtClean="0"/>
              <a:t> </a:t>
            </a:r>
            <a:r>
              <a:rPr lang="en-US" sz="1946" dirty="0" smtClean="0">
                <a:solidFill>
                  <a:prstClr val="black"/>
                </a:solidFill>
              </a:rPr>
              <a:t>(Baseline June 1997-May 1999/Post-intervention June 2001-May 2003)</a:t>
            </a:r>
            <a:endParaRPr lang="en-US" dirty="0" smtClean="0"/>
          </a:p>
          <a:p>
            <a:r>
              <a:rPr lang="en-US" dirty="0" smtClean="0"/>
              <a:t>Total: ~105</a:t>
            </a:r>
          </a:p>
          <a:p>
            <a:r>
              <a:rPr lang="en-US" dirty="0" smtClean="0"/>
              <a:t>1 dated pre; 5 straddled; 100 post-intervention</a:t>
            </a:r>
          </a:p>
          <a:p>
            <a:pPr>
              <a:buNone/>
            </a:pPr>
            <a:endParaRPr lang="en-US" sz="2162" dirty="0" smtClean="0"/>
          </a:p>
          <a:p>
            <a:pPr>
              <a:buNone/>
            </a:pPr>
            <a:r>
              <a:rPr lang="en-US" dirty="0" smtClean="0"/>
              <a:t>Iraq</a:t>
            </a:r>
            <a:r>
              <a:rPr lang="en-US" dirty="0" smtClean="0"/>
              <a:t> </a:t>
            </a:r>
            <a:r>
              <a:rPr lang="en-US" sz="1946" dirty="0" smtClean="0">
                <a:solidFill>
                  <a:prstClr val="black"/>
                </a:solidFill>
              </a:rPr>
              <a:t>(Baseline June 2001-May 2003/Post-intervention June 2003-June 2006)</a:t>
            </a:r>
            <a:endParaRPr lang="en-US" dirty="0" smtClean="0"/>
          </a:p>
          <a:p>
            <a:r>
              <a:rPr lang="en-US" dirty="0" smtClean="0"/>
              <a:t>Total: 2 pre; 2 straddled; 18 post-intervention</a:t>
            </a:r>
          </a:p>
          <a:p>
            <a:pPr>
              <a:buNone/>
            </a:pP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FINDINGS</a:t>
            </a:r>
            <a:endParaRPr lang="en-US" b="1" dirty="0"/>
          </a:p>
        </p:txBody>
      </p:sp>
      <p:sp>
        <p:nvSpPr>
          <p:cNvPr id="3" name="Content Placeholder 2"/>
          <p:cNvSpPr>
            <a:spLocks noGrp="1"/>
          </p:cNvSpPr>
          <p:nvPr>
            <p:ph idx="1"/>
          </p:nvPr>
        </p:nvSpPr>
        <p:spPr/>
        <p:txBody>
          <a:bodyPr/>
          <a:lstStyle/>
          <a:p>
            <a:r>
              <a:rPr lang="en-US" dirty="0" smtClean="0"/>
              <a:t>TIP </a:t>
            </a:r>
            <a:r>
              <a:rPr lang="en-US" dirty="0"/>
              <a:t>reporting </a:t>
            </a:r>
            <a:r>
              <a:rPr lang="en-US" u="sng" dirty="0"/>
              <a:t>increased</a:t>
            </a:r>
            <a:r>
              <a:rPr lang="en-US" dirty="0"/>
              <a:t> in</a:t>
            </a:r>
            <a:r>
              <a:rPr lang="en-US" dirty="0" smtClean="0"/>
              <a:t> all the post</a:t>
            </a:r>
            <a:r>
              <a:rPr lang="en-US" dirty="0"/>
              <a:t>-conflict, post-intervention time frames. </a:t>
            </a:r>
            <a:r>
              <a:rPr lang="en-US" dirty="0" smtClean="0"/>
              <a:t> </a:t>
            </a:r>
          </a:p>
          <a:p>
            <a:endParaRPr lang="en-US" dirty="0" smtClean="0"/>
          </a:p>
          <a:p>
            <a:r>
              <a:rPr lang="en-US" dirty="0" smtClean="0"/>
              <a:t>Reporting </a:t>
            </a:r>
            <a:r>
              <a:rPr lang="en-US" dirty="0"/>
              <a:t>trends</a:t>
            </a:r>
            <a:r>
              <a:rPr lang="en-US" dirty="0" smtClean="0"/>
              <a:t> supported </a:t>
            </a:r>
            <a:r>
              <a:rPr lang="en-US" u="sng" dirty="0" smtClean="0"/>
              <a:t>link</a:t>
            </a:r>
            <a:r>
              <a:rPr lang="en-US" dirty="0" smtClean="0"/>
              <a:t> between TIP </a:t>
            </a:r>
            <a:r>
              <a:rPr lang="en-US" dirty="0"/>
              <a:t>and third-party interventions</a:t>
            </a:r>
            <a:r>
              <a:rPr lang="en-US" dirty="0" smtClean="0"/>
              <a:t> </a:t>
            </a:r>
            <a:endParaRPr lang="en-US" dirty="0"/>
          </a:p>
          <a:p>
            <a:pPr>
              <a:buNone/>
            </a:pPr>
            <a:r>
              <a:rPr lang="en-US" dirty="0" smtClean="0"/>
              <a:t>  </a:t>
            </a:r>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4502</TotalTime>
  <Words>5176</Words>
  <Application>Microsoft Macintosh PowerPoint</Application>
  <PresentationFormat>On-screen Show (4:3)</PresentationFormat>
  <Paragraphs>380</Paragraphs>
  <Slides>31</Slides>
  <Notes>27</Notes>
  <HiddenSlides>0</HiddenSlides>
  <MMClips>0</MMClips>
  <ScaleCrop>false</ScaleCrop>
  <HeadingPairs>
    <vt:vector size="4" baseType="variant">
      <vt:variant>
        <vt:lpstr>Design Template</vt:lpstr>
      </vt:variant>
      <vt:variant>
        <vt:i4>1</vt:i4>
      </vt:variant>
      <vt:variant>
        <vt:lpstr>Slide Titles</vt:lpstr>
      </vt:variant>
      <vt:variant>
        <vt:i4>31</vt:i4>
      </vt:variant>
    </vt:vector>
  </HeadingPairs>
  <TitlesOfParts>
    <vt:vector size="32" baseType="lpstr">
      <vt:lpstr>Office Theme</vt:lpstr>
      <vt:lpstr> </vt:lpstr>
      <vt:lpstr>Approach and Goal</vt:lpstr>
      <vt:lpstr>Methodology: TIP DEFINITION</vt:lpstr>
      <vt:lpstr>Case Selection: BiH , Kosovo, and Iraq</vt:lpstr>
      <vt:lpstr>Time Frames 2 Years BEFORE Intervention to June 30, 2006 </vt:lpstr>
      <vt:lpstr>The Three Cases</vt:lpstr>
      <vt:lpstr>TIP Incidents</vt:lpstr>
      <vt:lpstr>FINDINGS: Incidents  </vt:lpstr>
      <vt:lpstr>FINDINGS</vt:lpstr>
      <vt:lpstr>TIP Types</vt:lpstr>
      <vt:lpstr>BiH TIP Types</vt:lpstr>
      <vt:lpstr>Kosovo TIP Types   </vt:lpstr>
      <vt:lpstr>Iraq TIP Types </vt:lpstr>
      <vt:lpstr>Victims </vt:lpstr>
      <vt:lpstr>BIH Victims</vt:lpstr>
      <vt:lpstr>Kosovo Victims</vt:lpstr>
      <vt:lpstr>Iraq Victims</vt:lpstr>
      <vt:lpstr>Perpetrators</vt:lpstr>
      <vt:lpstr>BiH Perps</vt:lpstr>
      <vt:lpstr>Kosovo perps</vt:lpstr>
      <vt:lpstr>Iraq Perps </vt:lpstr>
      <vt:lpstr>Examples</vt:lpstr>
      <vt:lpstr>Why do we care? Because TIP threatens peace and security. </vt:lpstr>
      <vt:lpstr>Recommendations</vt:lpstr>
      <vt:lpstr>THANK YOU!</vt:lpstr>
      <vt:lpstr>BACK-UP SLIDES</vt:lpstr>
      <vt:lpstr>DETAILED FINDINGS: Kosovo TIP Types</vt:lpstr>
      <vt:lpstr>EXAMPLES OF INCIDENTS</vt:lpstr>
      <vt:lpstr>Methodology: Data Collection</vt:lpstr>
      <vt:lpstr>SOURCES</vt:lpstr>
      <vt:lpstr>Limitations</vt:lpstr>
    </vt:vector>
  </TitlesOfParts>
  <Company>monkey</Company>
  <LinksUpToDate>false</LinksUpToDate>
  <SharedDoc>false</SharedDoc>
  <HyperlinksChanged>false</HyperlinksChanged>
  <AppVersion>12.0001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care?</dc:title>
  <dc:creator>carrie sue casey</dc:creator>
  <cp:lastModifiedBy>carrie sue casey</cp:lastModifiedBy>
  <cp:revision>96</cp:revision>
  <dcterms:created xsi:type="dcterms:W3CDTF">2012-04-02T01:46:05Z</dcterms:created>
  <dcterms:modified xsi:type="dcterms:W3CDTF">2012-04-02T03:32:24Z</dcterms:modified>
</cp:coreProperties>
</file>