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A35D64-6E3F-4568-83A6-CA739F084E77}" type="datetimeFigureOut">
              <a:rPr lang="en-US" smtClean="0"/>
              <a:t>4/3/2012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BFB843-19D4-4F25-BB35-55242DD2708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evolving “new normal” in political-military affairs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718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Walter S. Clarke</a:t>
            </a:r>
          </a:p>
          <a:p>
            <a:r>
              <a:rPr lang="en-US" dirty="0" smtClean="0"/>
              <a:t>Senior Foreign Service Officer, ret.</a:t>
            </a:r>
          </a:p>
          <a:p>
            <a:r>
              <a:rPr lang="en-US" dirty="0" smtClean="0"/>
              <a:t>Cornwallis XVII</a:t>
            </a:r>
          </a:p>
          <a:p>
            <a:r>
              <a:rPr lang="en-US" dirty="0" smtClean="0"/>
              <a:t>West Point, N.Y</a:t>
            </a:r>
          </a:p>
          <a:p>
            <a:r>
              <a:rPr lang="en-US" dirty="0" smtClean="0"/>
              <a:t>3 April 2012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9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 military recently appears more at ease in working with the international humanitarian community.</a:t>
            </a:r>
          </a:p>
          <a:p>
            <a:r>
              <a:rPr lang="en-US" dirty="0" smtClean="0"/>
              <a:t>There is an intrinsic dilemma in the relationship because humanitarians do not want to be identified as collaborating with the military.</a:t>
            </a:r>
          </a:p>
          <a:p>
            <a:r>
              <a:rPr lang="en-US" dirty="0" smtClean="0"/>
              <a:t>They know that they are  almost certain to remain after the military leaves.</a:t>
            </a:r>
          </a:p>
          <a:p>
            <a:r>
              <a:rPr lang="en-US" dirty="0" smtClean="0"/>
              <a:t>For their protection, they prefer to stand off.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 with the Humanitarian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original directive (2005) states that stability operations are a core mission “whose priority is comparable to combat operations.”</a:t>
            </a:r>
          </a:p>
          <a:p>
            <a:r>
              <a:rPr lang="en-US" dirty="0" smtClean="0"/>
              <a:t>In the “Instruction” for the directive (2007), the focus is on tasking and the comparability injunction is not mentioned. The emphasis is directed at the civilian side of stability ops.</a:t>
            </a:r>
          </a:p>
          <a:p>
            <a:r>
              <a:rPr lang="en-US" dirty="0" smtClean="0"/>
              <a:t>We had hoped in 2005 that the directive indicated that the troops would be taught something about the histories and cultures.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Back at DD 3000.05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US military has published detailed plans to considerably increase its use of drones over the next 25 years.</a:t>
            </a:r>
          </a:p>
          <a:p>
            <a:r>
              <a:rPr lang="en-US" dirty="0" smtClean="0"/>
              <a:t>Many other countries have ambitious plans to integrate military drone hard and software.</a:t>
            </a:r>
          </a:p>
          <a:p>
            <a:r>
              <a:rPr lang="en-US" dirty="0" smtClean="0"/>
              <a:t>In the recent FAA budget, the agency is instructed to prepare the US airspace for up to 35,000 civilian drones by 2015.</a:t>
            </a:r>
          </a:p>
          <a:p>
            <a:r>
              <a:rPr lang="en-US" dirty="0" smtClean="0"/>
              <a:t>Drones must become more accurate before becoming a primary weapon.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Drones in our Future!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5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 military seem to be training all the time when not deployed.</a:t>
            </a:r>
          </a:p>
          <a:p>
            <a:r>
              <a:rPr lang="en-US" dirty="0" smtClean="0"/>
              <a:t>As a former planner, writer and role player in training operations, I was frequently surprised at the “check list” attitude of planners</a:t>
            </a:r>
          </a:p>
          <a:p>
            <a:r>
              <a:rPr lang="en-US" dirty="0" smtClean="0"/>
              <a:t>I was also surprised that everyone assumed that events happened just once without sequel.</a:t>
            </a:r>
          </a:p>
          <a:p>
            <a:r>
              <a:rPr lang="en-US" dirty="0" smtClean="0"/>
              <a:t>I hoped to push the frustrations of  officers and command short of armed confrontation.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14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“Shock and awe” is a tactic that just angers the enemy and terrorizes the civilian populations that we are trying to influence.</a:t>
            </a:r>
          </a:p>
          <a:p>
            <a:r>
              <a:rPr lang="en-US" dirty="0" smtClean="0"/>
              <a:t>Do not trust the stories of exiles; they always have a political purpose for whatever they are selling.  Ahmed </a:t>
            </a:r>
            <a:r>
              <a:rPr lang="en-US" dirty="0" err="1" smtClean="0"/>
              <a:t>Chilabi</a:t>
            </a:r>
            <a:r>
              <a:rPr lang="en-US" dirty="0" smtClean="0"/>
              <a:t> of Iraqi ill-fame was a perfect example.</a:t>
            </a:r>
          </a:p>
          <a:p>
            <a:r>
              <a:rPr lang="en-US" dirty="0" smtClean="0"/>
              <a:t>The resilience of the average soldier, sailor, Marine cannot be taken for granted. Inform them of their missions in strategic terms that compliment their intelligence.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humble proposals,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2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Muslims have many customs that Americans do not understand. Do something about it.</a:t>
            </a:r>
          </a:p>
          <a:p>
            <a:r>
              <a:rPr lang="en-US" dirty="0" smtClean="0"/>
              <a:t>We will defend Israel against aggression. It must make concessions for peace.</a:t>
            </a:r>
          </a:p>
          <a:p>
            <a:r>
              <a:rPr lang="en-US" dirty="0" smtClean="0"/>
              <a:t>America has always been about nation-building. Make our strategies consistent.</a:t>
            </a:r>
          </a:p>
          <a:p>
            <a:r>
              <a:rPr lang="en-US" dirty="0" smtClean="0"/>
              <a:t>Be careful about using terms like “lawless” or “ungoverned.” It may mean that you simply do not understand the problem.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More humble observations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21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Pirates are breaking the law. Somalis will exploit every advantage, but they are not pre-ordained to accept poverty and misery.</a:t>
            </a:r>
          </a:p>
          <a:p>
            <a:r>
              <a:rPr lang="en-US" dirty="0" smtClean="0"/>
              <a:t>Stability ops will not work if you do not understand the cultural environment in which you are working. This will never be easy.</a:t>
            </a:r>
          </a:p>
          <a:p>
            <a:r>
              <a:rPr lang="en-US" dirty="0" smtClean="0"/>
              <a:t>Respect the sensitivities of UN and NGO workers. They are valuable collaborators.</a:t>
            </a:r>
          </a:p>
          <a:p>
            <a:r>
              <a:rPr lang="en-US" dirty="0" smtClean="0"/>
              <a:t>Drones must become more accurate.</a:t>
            </a:r>
          </a:p>
          <a:p>
            <a:r>
              <a:rPr lang="en-US" dirty="0" smtClean="0"/>
              <a:t>Try to make your political and military goals realistic to the </a:t>
            </a:r>
            <a:r>
              <a:rPr lang="en-US" smtClean="0"/>
              <a:t>terrain in </a:t>
            </a:r>
            <a:r>
              <a:rPr lang="en-US" dirty="0" smtClean="0"/>
              <a:t>which you operate.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am not quite done assaulting your sensitivities.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2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Collapse of the Soviet Union in Eastern Europe provided temporary relief.</a:t>
            </a:r>
          </a:p>
          <a:p>
            <a:r>
              <a:rPr lang="en-US" dirty="0" smtClean="0"/>
              <a:t>North Korea and its nuclear threat is a worry.</a:t>
            </a:r>
          </a:p>
          <a:p>
            <a:r>
              <a:rPr lang="en-US" dirty="0" smtClean="0"/>
              <a:t>The Arab-Israel continuing crisis is complicated by the US thirst for oil.</a:t>
            </a:r>
          </a:p>
          <a:p>
            <a:r>
              <a:rPr lang="en-US" dirty="0" smtClean="0"/>
              <a:t>Latin America turmoil and the US drug habit.</a:t>
            </a:r>
          </a:p>
          <a:p>
            <a:r>
              <a:rPr lang="en-US" dirty="0" smtClean="0"/>
              <a:t>Mexico brings the drug war to our doorstep.</a:t>
            </a:r>
          </a:p>
          <a:p>
            <a:r>
              <a:rPr lang="en-US" dirty="0" smtClean="0"/>
              <a:t>China presses everywhere (Africa, Latin America, etc.) that US is not fully engaged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Iran presents a pesky problem.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Decades of War without 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Eleven years, two significant wars and multiple deployments have direct effect.</a:t>
            </a:r>
          </a:p>
          <a:p>
            <a:r>
              <a:rPr lang="en-US" dirty="0" smtClean="0"/>
              <a:t>PTSD, suicides, family breakdowns, low morale, the basic dehumanization of war and the collapse of the US economy affects the military.</a:t>
            </a:r>
          </a:p>
          <a:p>
            <a:r>
              <a:rPr lang="en-US" dirty="0" smtClean="0"/>
              <a:t>The US public professes great pride in its warriors, but they treat them as a class apart.</a:t>
            </a:r>
          </a:p>
          <a:p>
            <a:r>
              <a:rPr lang="en-US" dirty="0" smtClean="0"/>
              <a:t>The high level of political acrimony at home creates additional uncertainty.</a:t>
            </a:r>
          </a:p>
          <a:p>
            <a:r>
              <a:rPr lang="en-US" dirty="0" smtClean="0"/>
              <a:t>We cannot continue a deployment rate which threatens the vitality of our military.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we worn out our warriors?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3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collapse of the Soviet Union led to a significant decline in its military strength.</a:t>
            </a:r>
          </a:p>
          <a:p>
            <a:r>
              <a:rPr lang="en-US" dirty="0" smtClean="0"/>
              <a:t>While the Russian pursuit of democracy is ambiguous, it is rebuilding to again become a global threat.</a:t>
            </a:r>
          </a:p>
          <a:p>
            <a:r>
              <a:rPr lang="en-US" dirty="0" smtClean="0"/>
              <a:t>China is well on its way to becoming a world military power.</a:t>
            </a:r>
          </a:p>
          <a:p>
            <a:r>
              <a:rPr lang="en-US" dirty="0" smtClean="0"/>
              <a:t>India and Pakistan share mutual distrust and possess nuclear weapons.</a:t>
            </a:r>
          </a:p>
          <a:p>
            <a:r>
              <a:rPr lang="en-US" dirty="0" smtClean="0"/>
              <a:t>Strategy requires bipartisan statesmanship.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face the Global Threats?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Traumatized by 9-11, Americans learned to fear Islam and its followers.</a:t>
            </a:r>
          </a:p>
          <a:p>
            <a:r>
              <a:rPr lang="en-US" dirty="0" smtClean="0"/>
              <a:t>There are about 1.6 billion Muslims in the world, and we ignore them at our peril.</a:t>
            </a:r>
          </a:p>
          <a:p>
            <a:r>
              <a:rPr lang="en-US" dirty="0" smtClean="0"/>
              <a:t>There are about 5 or 6 million Muslim citizens of the US, and they deserve full respect and rights as loyal citizens.</a:t>
            </a:r>
          </a:p>
          <a:p>
            <a:r>
              <a:rPr lang="en-US" dirty="0" smtClean="0"/>
              <a:t>We must focus on developing new tools to broaden American understanding and appreciation of Islam.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 with Islamic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1967 war, Israel has succeeded in avoiding any actions that would limit its expansion into Palestinian territories.</a:t>
            </a:r>
          </a:p>
          <a:p>
            <a:r>
              <a:rPr lang="en-US" dirty="0" smtClean="0"/>
              <a:t>The US has no effective means to affect the impasse for which it is largely responsible.</a:t>
            </a:r>
          </a:p>
          <a:p>
            <a:r>
              <a:rPr lang="en-US" dirty="0" smtClean="0"/>
              <a:t>As a result, the 1.6 billion Muslims in the world believe that the US is anti-Muslim.</a:t>
            </a:r>
          </a:p>
          <a:p>
            <a:r>
              <a:rPr lang="en-US" dirty="0" smtClean="0"/>
              <a:t>Can we develop new instruments to convince the Israelis that a legitimate solution to illegal settlements is in their best interest?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reining in Israel…?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0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United Nations contains the primary international agencies for protecting weak states and recognizing new ones.</a:t>
            </a:r>
          </a:p>
          <a:p>
            <a:r>
              <a:rPr lang="en-US" dirty="0" smtClean="0"/>
              <a:t>The US is the major contributor to the UN, but most Americans are deeply suspicious of it and are not sympathetic to its goals.</a:t>
            </a:r>
          </a:p>
          <a:p>
            <a:r>
              <a:rPr lang="en-US" dirty="0" smtClean="0"/>
              <a:t>The US military does not like “nation building” and generally avoids working closely with UN.</a:t>
            </a:r>
          </a:p>
          <a:p>
            <a:r>
              <a:rPr lang="en-US" dirty="0" smtClean="0"/>
              <a:t>Curiously, in the interest of avoiding domestic controversy, the military resorts to “mission shrink” as a means to protect itself.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 and Nation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“global war on terror” (GWOT) caused many to worry about failed and failing states.</a:t>
            </a:r>
          </a:p>
          <a:p>
            <a:r>
              <a:rPr lang="en-US" dirty="0" smtClean="0"/>
              <a:t>We naturally assume that needed repairs must begin at the national level.</a:t>
            </a:r>
          </a:p>
          <a:p>
            <a:r>
              <a:rPr lang="en-US" dirty="0" smtClean="0"/>
              <a:t>Leadership in most Third World states is always more vibrant at the local level.</a:t>
            </a:r>
          </a:p>
          <a:p>
            <a:r>
              <a:rPr lang="en-US" dirty="0" smtClean="0"/>
              <a:t>We can develop policies to assist and protect legitimate local leaders.</a:t>
            </a:r>
          </a:p>
          <a:p>
            <a:r>
              <a:rPr lang="en-US" dirty="0" smtClean="0"/>
              <a:t>The military role should be to provide security while civilians provide “nation-building.”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Ungoverned Territories?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6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Piracy in the Indian Ocean, West Africa and elsewhere threatens world trade and endangers mariners.</a:t>
            </a:r>
          </a:p>
          <a:p>
            <a:r>
              <a:rPr lang="en-US" dirty="0" smtClean="0"/>
              <a:t>The lack of legal remedies appears to be a basic issue.</a:t>
            </a:r>
          </a:p>
          <a:p>
            <a:r>
              <a:rPr lang="en-US" dirty="0" smtClean="0"/>
              <a:t>In the case of the Indian Ocean, there is general knowledge that world financial centers in the Gulf States are complicit in organizing and sustaining piracy.</a:t>
            </a:r>
          </a:p>
          <a:p>
            <a:r>
              <a:rPr lang="en-US" dirty="0" smtClean="0"/>
              <a:t>Why is financial interdiction such a problem?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339</TotalTime>
  <Words>1219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What is the evolving “new normal” in political-military affairs</vt:lpstr>
      <vt:lpstr>Two Decades of War without rest</vt:lpstr>
      <vt:lpstr>Have we worn out our warriors?</vt:lpstr>
      <vt:lpstr>Can we face the Global Threats?</vt:lpstr>
      <vt:lpstr>Relations with Islamic World</vt:lpstr>
      <vt:lpstr>While reining in Israel…?</vt:lpstr>
      <vt:lpstr>The US and Nation Building</vt:lpstr>
      <vt:lpstr>Ungoverned Territories?</vt:lpstr>
      <vt:lpstr>Piracy</vt:lpstr>
      <vt:lpstr>Relations with the Humanitarian Community</vt:lpstr>
      <vt:lpstr>Looking Back at DD 3000.05</vt:lpstr>
      <vt:lpstr>Drones in our Future!</vt:lpstr>
      <vt:lpstr>Training Matters</vt:lpstr>
      <vt:lpstr>Some humble proposals, I</vt:lpstr>
      <vt:lpstr>Some More humble observations</vt:lpstr>
      <vt:lpstr>I am not quite done assaulting your sensitivities.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evolving “new normal” in political-military affairs</dc:title>
  <dc:creator>Owner</dc:creator>
  <cp:lastModifiedBy>Owner</cp:lastModifiedBy>
  <cp:revision>47</cp:revision>
  <dcterms:created xsi:type="dcterms:W3CDTF">2012-03-31T18:08:56Z</dcterms:created>
  <dcterms:modified xsi:type="dcterms:W3CDTF">2012-04-03T16:24:35Z</dcterms:modified>
</cp:coreProperties>
</file>