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60" r:id="rId2"/>
    <p:sldId id="273" r:id="rId3"/>
    <p:sldId id="292" r:id="rId4"/>
    <p:sldId id="314" r:id="rId5"/>
    <p:sldId id="315" r:id="rId6"/>
    <p:sldId id="318" r:id="rId7"/>
    <p:sldId id="319" r:id="rId8"/>
    <p:sldId id="320" r:id="rId9"/>
    <p:sldId id="321" r:id="rId10"/>
    <p:sldId id="322" r:id="rId11"/>
    <p:sldId id="332" r:id="rId12"/>
    <p:sldId id="325" r:id="rId13"/>
    <p:sldId id="326" r:id="rId14"/>
    <p:sldId id="327" r:id="rId15"/>
    <p:sldId id="328" r:id="rId16"/>
    <p:sldId id="330" r:id="rId17"/>
    <p:sldId id="331" r:id="rId18"/>
    <p:sldId id="333" r:id="rId19"/>
    <p:sldId id="334" r:id="rId20"/>
    <p:sldId id="335" r:id="rId21"/>
    <p:sldId id="323" r:id="rId22"/>
    <p:sldId id="324" r:id="rId23"/>
    <p:sldId id="339" r:id="rId24"/>
  </p:sldIdLst>
  <p:sldSz cx="9144000" cy="6858000" type="screen4x3"/>
  <p:notesSz cx="6662738" cy="9832975"/>
  <p:defaultTextStyle>
    <a:defPPr>
      <a:defRPr lang="en-GB"/>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99"/>
    <a:srgbClr val="BBEE00"/>
    <a:srgbClr val="FFCC11"/>
    <a:srgbClr val="CC0033"/>
    <a:srgbClr val="995588"/>
    <a:srgbClr val="3CB6CE"/>
    <a:srgbClr val="445511"/>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74010" autoAdjust="0"/>
  </p:normalViewPr>
  <p:slideViewPr>
    <p:cSldViewPr>
      <p:cViewPr>
        <p:scale>
          <a:sx n="100" d="100"/>
          <a:sy n="100" d="100"/>
        </p:scale>
        <p:origin x="-588" y="13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992"/>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886075" cy="490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5123" name="Rectangle 3"/>
          <p:cNvSpPr>
            <a:spLocks noGrp="1" noChangeArrowheads="1"/>
          </p:cNvSpPr>
          <p:nvPr>
            <p:ph type="dt" sz="quarter" idx="1"/>
          </p:nvPr>
        </p:nvSpPr>
        <p:spPr bwMode="auto">
          <a:xfrm>
            <a:off x="3776663" y="0"/>
            <a:ext cx="2886075" cy="490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5C5A9F8B-9594-4441-952C-B7A75F540950}" type="datetime1">
              <a:rPr lang="en-GB"/>
              <a:pPr/>
              <a:t>28/03/2012</a:t>
            </a:fld>
            <a:endParaRPr lang="en-GB"/>
          </a:p>
        </p:txBody>
      </p:sp>
      <p:sp>
        <p:nvSpPr>
          <p:cNvPr id="5124" name="Rectangle 4"/>
          <p:cNvSpPr>
            <a:spLocks noGrp="1" noChangeArrowheads="1"/>
          </p:cNvSpPr>
          <p:nvPr>
            <p:ph type="ftr" sz="quarter" idx="2"/>
          </p:nvPr>
        </p:nvSpPr>
        <p:spPr bwMode="auto">
          <a:xfrm>
            <a:off x="0" y="9342438"/>
            <a:ext cx="2886075" cy="4905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5125" name="Rectangle 5"/>
          <p:cNvSpPr>
            <a:spLocks noGrp="1" noChangeArrowheads="1"/>
          </p:cNvSpPr>
          <p:nvPr>
            <p:ph type="sldNum" sz="quarter" idx="3"/>
          </p:nvPr>
        </p:nvSpPr>
        <p:spPr bwMode="auto">
          <a:xfrm>
            <a:off x="3776663" y="9342438"/>
            <a:ext cx="2886075" cy="4905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8348729-B720-47C2-B0F2-3AF3A847D111}" type="slidenum">
              <a:rPr lang="en-GB"/>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1026"/>
          <p:cNvSpPr>
            <a:spLocks noGrp="1" noChangeArrowheads="1"/>
          </p:cNvSpPr>
          <p:nvPr>
            <p:ph type="hdr" sz="quarter"/>
          </p:nvPr>
        </p:nvSpPr>
        <p:spPr bwMode="auto">
          <a:xfrm>
            <a:off x="0" y="0"/>
            <a:ext cx="2886075" cy="490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7171" name="Rectangle 1027"/>
          <p:cNvSpPr>
            <a:spLocks noGrp="1" noChangeArrowheads="1"/>
          </p:cNvSpPr>
          <p:nvPr>
            <p:ph type="dt" idx="1"/>
          </p:nvPr>
        </p:nvSpPr>
        <p:spPr bwMode="auto">
          <a:xfrm>
            <a:off x="3776663" y="0"/>
            <a:ext cx="2886075" cy="490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1245EE67-36CA-4BDB-B61F-D5B929634A7B}" type="datetime1">
              <a:rPr lang="en-GB"/>
              <a:pPr/>
              <a:t>28/03/2012</a:t>
            </a:fld>
            <a:endParaRPr lang="en-GB"/>
          </a:p>
        </p:txBody>
      </p:sp>
      <p:sp>
        <p:nvSpPr>
          <p:cNvPr id="7172" name="Rectangle 1028"/>
          <p:cNvSpPr>
            <a:spLocks noChangeArrowheads="1" noTextEdit="1"/>
          </p:cNvSpPr>
          <p:nvPr>
            <p:ph type="sldImg" idx="2"/>
          </p:nvPr>
        </p:nvSpPr>
        <p:spPr bwMode="auto">
          <a:xfrm>
            <a:off x="874713" y="738188"/>
            <a:ext cx="4916487" cy="3687762"/>
          </a:xfrm>
          <a:prstGeom prst="rect">
            <a:avLst/>
          </a:prstGeom>
          <a:noFill/>
          <a:ln w="9525">
            <a:solidFill>
              <a:srgbClr val="000000"/>
            </a:solidFill>
            <a:miter lim="800000"/>
            <a:headEnd/>
            <a:tailEnd/>
          </a:ln>
          <a:effectLst/>
        </p:spPr>
      </p:sp>
      <p:sp>
        <p:nvSpPr>
          <p:cNvPr id="7173" name="Rectangle 1029"/>
          <p:cNvSpPr>
            <a:spLocks noGrp="1" noChangeArrowheads="1"/>
          </p:cNvSpPr>
          <p:nvPr>
            <p:ph type="body" sz="quarter" idx="3"/>
          </p:nvPr>
        </p:nvSpPr>
        <p:spPr bwMode="auto">
          <a:xfrm>
            <a:off x="887413" y="4670425"/>
            <a:ext cx="4887912" cy="4424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7174" name="Rectangle 1030"/>
          <p:cNvSpPr>
            <a:spLocks noGrp="1" noChangeArrowheads="1"/>
          </p:cNvSpPr>
          <p:nvPr>
            <p:ph type="ftr" sz="quarter" idx="4"/>
          </p:nvPr>
        </p:nvSpPr>
        <p:spPr bwMode="auto">
          <a:xfrm>
            <a:off x="0" y="9342438"/>
            <a:ext cx="2886075" cy="4905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7175" name="Rectangle 1031"/>
          <p:cNvSpPr>
            <a:spLocks noGrp="1" noChangeArrowheads="1"/>
          </p:cNvSpPr>
          <p:nvPr>
            <p:ph type="sldNum" sz="quarter" idx="5"/>
          </p:nvPr>
        </p:nvSpPr>
        <p:spPr bwMode="auto">
          <a:xfrm>
            <a:off x="3776663" y="9342438"/>
            <a:ext cx="2886075" cy="4905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577B709-96EB-4A18-84E9-5A3FA2DAF621}" type="slidenum">
              <a:rPr lang="en-GB"/>
              <a:pPr/>
              <a:t>‹#›</a:t>
            </a:fld>
            <a:endParaRPr lang="en-GB"/>
          </a:p>
        </p:txBody>
      </p:sp>
    </p:spTree>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27"/>
          <p:cNvSpPr>
            <a:spLocks noGrp="1" noChangeArrowheads="1"/>
          </p:cNvSpPr>
          <p:nvPr>
            <p:ph type="dt" idx="1"/>
          </p:nvPr>
        </p:nvSpPr>
        <p:spPr>
          <a:ln/>
        </p:spPr>
        <p:txBody>
          <a:bodyPr/>
          <a:lstStyle/>
          <a:p>
            <a:fld id="{42CD8029-9691-4452-958D-A7A0B78AA056}" type="datetime1">
              <a:rPr lang="en-GB"/>
              <a:pPr/>
              <a:t>28/03/2012</a:t>
            </a:fld>
            <a:endParaRPr lang="en-GB"/>
          </a:p>
        </p:txBody>
      </p:sp>
      <p:sp>
        <p:nvSpPr>
          <p:cNvPr id="7" name="Rectangle 1031"/>
          <p:cNvSpPr>
            <a:spLocks noGrp="1" noChangeArrowheads="1"/>
          </p:cNvSpPr>
          <p:nvPr>
            <p:ph type="sldNum" sz="quarter" idx="5"/>
          </p:nvPr>
        </p:nvSpPr>
        <p:spPr>
          <a:ln/>
        </p:spPr>
        <p:txBody>
          <a:bodyPr/>
          <a:lstStyle/>
          <a:p>
            <a:fld id="{CD357E29-969A-4D4C-8BC0-1FCD880B762A}" type="slidenum">
              <a:rPr lang="en-GB"/>
              <a:pPr/>
              <a:t>1</a:t>
            </a:fld>
            <a:endParaRPr lang="en-GB"/>
          </a:p>
        </p:txBody>
      </p:sp>
      <p:sp>
        <p:nvSpPr>
          <p:cNvPr id="33794" name="Rectangle 2"/>
          <p:cNvSpPr>
            <a:spLocks noChangeArrowheads="1" noTextEdit="1"/>
          </p:cNvSpPr>
          <p:nvPr>
            <p:ph type="sldImg"/>
          </p:nvPr>
        </p:nvSpPr>
        <p:spPr>
          <a:ln/>
        </p:spPr>
      </p:sp>
      <p:sp>
        <p:nvSpPr>
          <p:cNvPr id="33795" name="Rectangle 3"/>
          <p:cNvSpPr>
            <a:spLocks noGrp="1" noChangeArrowheads="1"/>
          </p:cNvSpPr>
          <p:nvPr>
            <p:ph type="body" idx="1"/>
          </p:nvPr>
        </p:nvSpPr>
        <p:spPr/>
        <p:txBody>
          <a:bodyPr/>
          <a:lstStyle/>
          <a:p>
            <a:r>
              <a:rPr lang="en-GB"/>
              <a:t>The paper draws on recent work by the Operational Research Unit (ORU) within the Economic Strategy and Better Regulation  Group at the Department of Business Innovation and Skills (BIS), using Peter Checkland’s Soft System Methodology.</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27"/>
          <p:cNvSpPr>
            <a:spLocks noGrp="1" noChangeArrowheads="1"/>
          </p:cNvSpPr>
          <p:nvPr>
            <p:ph type="dt" idx="1"/>
          </p:nvPr>
        </p:nvSpPr>
        <p:spPr>
          <a:ln/>
        </p:spPr>
        <p:txBody>
          <a:bodyPr/>
          <a:lstStyle/>
          <a:p>
            <a:fld id="{05BA058D-A596-46F4-96D9-41AA7BDDF91A}" type="datetime1">
              <a:rPr lang="en-GB"/>
              <a:pPr/>
              <a:t>28/03/2012</a:t>
            </a:fld>
            <a:endParaRPr lang="en-GB"/>
          </a:p>
        </p:txBody>
      </p:sp>
      <p:sp>
        <p:nvSpPr>
          <p:cNvPr id="7" name="Rectangle 1031"/>
          <p:cNvSpPr>
            <a:spLocks noGrp="1" noChangeArrowheads="1"/>
          </p:cNvSpPr>
          <p:nvPr>
            <p:ph type="sldNum" sz="quarter" idx="5"/>
          </p:nvPr>
        </p:nvSpPr>
        <p:spPr>
          <a:ln/>
        </p:spPr>
        <p:txBody>
          <a:bodyPr/>
          <a:lstStyle/>
          <a:p>
            <a:fld id="{4550C708-467E-4346-96A7-542F7D54D89D}" type="slidenum">
              <a:rPr lang="en-GB"/>
              <a:pPr/>
              <a:t>10</a:t>
            </a:fld>
            <a:endParaRPr lang="en-GB"/>
          </a:p>
        </p:txBody>
      </p:sp>
      <p:sp>
        <p:nvSpPr>
          <p:cNvPr id="187394" name="Rectangle 2"/>
          <p:cNvSpPr>
            <a:spLocks noChangeArrowheads="1" noTextEdit="1"/>
          </p:cNvSpPr>
          <p:nvPr>
            <p:ph type="sldImg"/>
          </p:nvPr>
        </p:nvSpPr>
        <p:spPr>
          <a:ln/>
        </p:spPr>
      </p:sp>
      <p:sp>
        <p:nvSpPr>
          <p:cNvPr id="187395" name="Rectangle 3"/>
          <p:cNvSpPr>
            <a:spLocks noGrp="1" noChangeArrowheads="1"/>
          </p:cNvSpPr>
          <p:nvPr>
            <p:ph type="body" idx="1"/>
          </p:nvPr>
        </p:nvSpPr>
        <p:spPr/>
        <p:txBody>
          <a:bodyPr/>
          <a:lstStyle/>
          <a:p>
            <a:r>
              <a:rPr lang="en-GB"/>
              <a:t>the Outline as used on 17 Feb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27"/>
          <p:cNvSpPr>
            <a:spLocks noGrp="1" noChangeArrowheads="1"/>
          </p:cNvSpPr>
          <p:nvPr>
            <p:ph type="dt" idx="1"/>
          </p:nvPr>
        </p:nvSpPr>
        <p:spPr>
          <a:ln/>
        </p:spPr>
        <p:txBody>
          <a:bodyPr/>
          <a:lstStyle/>
          <a:p>
            <a:fld id="{8CD39F31-2BC1-4870-9219-1D63A2948BFD}" type="datetime1">
              <a:rPr lang="en-GB"/>
              <a:pPr/>
              <a:t>28/03/2012</a:t>
            </a:fld>
            <a:endParaRPr lang="en-GB"/>
          </a:p>
        </p:txBody>
      </p:sp>
      <p:sp>
        <p:nvSpPr>
          <p:cNvPr id="9" name="Rectangle 1031"/>
          <p:cNvSpPr>
            <a:spLocks noGrp="1" noChangeArrowheads="1"/>
          </p:cNvSpPr>
          <p:nvPr>
            <p:ph type="sldNum" sz="quarter" idx="5"/>
          </p:nvPr>
        </p:nvSpPr>
        <p:spPr>
          <a:ln/>
        </p:spPr>
        <p:txBody>
          <a:bodyPr/>
          <a:lstStyle/>
          <a:p>
            <a:fld id="{1DB8FBCA-1806-4DB9-A92F-DD62C2F799C8}" type="slidenum">
              <a:rPr lang="en-GB"/>
              <a:pPr/>
              <a:t>11</a:t>
            </a:fld>
            <a:endParaRPr lang="en-GB"/>
          </a:p>
        </p:txBody>
      </p:sp>
      <p:sp>
        <p:nvSpPr>
          <p:cNvPr id="175106" name="Slide Image Placeholder 1"/>
          <p:cNvSpPr>
            <a:spLocks noGrp="1" noRot="1" noChangeAspect="1" noTextEdit="1"/>
          </p:cNvSpPr>
          <p:nvPr>
            <p:ph type="sldImg"/>
          </p:nvPr>
        </p:nvSpPr>
        <p:spPr>
          <a:ln/>
        </p:spPr>
      </p:sp>
      <p:sp>
        <p:nvSpPr>
          <p:cNvPr id="175107" name="Notes Placeholder 2"/>
          <p:cNvSpPr>
            <a:spLocks noGrp="1"/>
          </p:cNvSpPr>
          <p:nvPr>
            <p:ph type="body" idx="1"/>
          </p:nvPr>
        </p:nvSpPr>
        <p:spPr/>
        <p:txBody>
          <a:bodyPr/>
          <a:lstStyle/>
          <a:p>
            <a:r>
              <a:rPr lang="en-GB"/>
              <a:t>Removed CATWOE titles for clarity – this gave a high level view of the system – there were areas within it that their respective Actors described in more detail.   For each of 8 participants I visited them talked through the high level view and then their areas of interest, feeding back the slides and notes to them for comment.  This elicited a range of responses including one participant adding new items to my view of her area.  </a:t>
            </a:r>
          </a:p>
          <a:p>
            <a:r>
              <a:rPr lang="en-GB"/>
              <a:t> </a:t>
            </a:r>
          </a:p>
          <a:p>
            <a:r>
              <a:rPr lang="en-GB"/>
              <a:t>-C Customers –  The broad view  of the transformation below  suggests that Citizens, Civil Sector Organisations and Businesses are the beneficiaries and victims.  </a:t>
            </a:r>
          </a:p>
          <a:p>
            <a:endParaRPr lang="en-GB"/>
          </a:p>
          <a:p>
            <a:r>
              <a:rPr lang="en-GB"/>
              <a:t>-A Actors  - BRE, RPC RRC Policy Committees, Regulators, LBRO,    </a:t>
            </a:r>
          </a:p>
          <a:p>
            <a:endParaRPr lang="en-GB"/>
          </a:p>
          <a:p>
            <a:r>
              <a:rPr lang="en-GB"/>
              <a:t>–-T Ideas for improving sequences of events experienced by Customers  =&gt; Customers experience Improved sequences of events   </a:t>
            </a:r>
          </a:p>
          <a:p>
            <a:endParaRPr lang="en-GB"/>
          </a:p>
          <a:p>
            <a:r>
              <a:rPr lang="en-GB"/>
              <a:t>The Policy system in which BRE is an Actor is a Transformation of ideas for interventions some of which are regulations in order to lead to improved sequences of events in society for citizens and businesses. </a:t>
            </a:r>
          </a:p>
          <a:p>
            <a:endParaRPr lang="en-GB"/>
          </a:p>
          <a:p>
            <a:r>
              <a:rPr lang="en-GB"/>
              <a:t>-W Policy can improve Society by several means, one of which is the stock of regulations in effect. </a:t>
            </a:r>
          </a:p>
          <a:p>
            <a:endParaRPr lang="en-GB"/>
          </a:p>
          <a:p>
            <a:r>
              <a:rPr lang="en-GB"/>
              <a:t>-   “Regulation is a means to enable better outcomes in economy and society.” </a:t>
            </a:r>
          </a:p>
          <a:p>
            <a:r>
              <a:rPr lang="en-GB"/>
              <a:t>   </a:t>
            </a:r>
          </a:p>
          <a:p>
            <a:r>
              <a:rPr lang="en-GB"/>
              <a:t>Owners – who can stop the T system. BRE Ministers? </a:t>
            </a:r>
          </a:p>
          <a:p>
            <a:endParaRPr lang="en-GB"/>
          </a:p>
          <a:p>
            <a:r>
              <a:rPr lang="en-GB"/>
              <a:t>Environment – what do we have to take as given:  stock of regulation as at February 2011, </a:t>
            </a:r>
          </a:p>
          <a:p>
            <a:endParaRPr lang="en-GB"/>
          </a:p>
          <a:p>
            <a:r>
              <a:rPr lang="en-GB"/>
              <a:t>Gaps – a comprehensive assessment system eg Positive NPV of poultry density is blind to local profitability by agents so allows unviable options to proceed.  Ministerial interests in solutioneering or  misperceived idea eg primary legislation on wild animals in zoos – covering 37 animals in 4 circuses.  Late cancellation generated avoidable costs and frustration of Householder Information Packs (Hips) from point of view of assessors. </a:t>
            </a:r>
          </a:p>
          <a:p>
            <a:endParaRPr lang="en-GB"/>
          </a:p>
        </p:txBody>
      </p:sp>
      <p:sp>
        <p:nvSpPr>
          <p:cNvPr id="4" name="Date Placeholder 3"/>
          <p:cNvSpPr txBox="1">
            <a:spLocks noGrp="1"/>
          </p:cNvSpPr>
          <p:nvPr/>
        </p:nvSpPr>
        <p:spPr bwMode="auto">
          <a:xfrm>
            <a:off x="3776663" y="0"/>
            <a:ext cx="2886075" cy="490538"/>
          </a:xfrm>
          <a:prstGeom prst="rect">
            <a:avLst/>
          </a:prstGeom>
          <a:noFill/>
          <a:ln>
            <a:miter lim="800000"/>
            <a:headEnd/>
            <a:tailEnd/>
          </a:ln>
        </p:spPr>
        <p:txBody>
          <a:bodyPr/>
          <a:lstStyle/>
          <a:p>
            <a:pPr algn="r">
              <a:defRPr/>
            </a:pPr>
            <a:fld id="{968DB673-553E-4BBB-A419-4D23C5B29D90}" type="datetime1">
              <a:rPr lang="en-GB" sz="1200"/>
              <a:pPr algn="r">
                <a:defRPr/>
              </a:pPr>
              <a:t>28/03/2012</a:t>
            </a:fld>
            <a:endParaRPr lang="en-GB" sz="1200" dirty="0"/>
          </a:p>
        </p:txBody>
      </p:sp>
      <p:sp>
        <p:nvSpPr>
          <p:cNvPr id="5" name="Slide Number Placeholder 4"/>
          <p:cNvSpPr txBox="1">
            <a:spLocks noGrp="1"/>
          </p:cNvSpPr>
          <p:nvPr/>
        </p:nvSpPr>
        <p:spPr bwMode="auto">
          <a:xfrm>
            <a:off x="3776663" y="9342438"/>
            <a:ext cx="2886075" cy="490537"/>
          </a:xfrm>
          <a:prstGeom prst="rect">
            <a:avLst/>
          </a:prstGeom>
          <a:noFill/>
          <a:ln>
            <a:miter lim="800000"/>
            <a:headEnd/>
            <a:tailEnd/>
          </a:ln>
        </p:spPr>
        <p:txBody>
          <a:bodyPr anchor="b"/>
          <a:lstStyle/>
          <a:p>
            <a:pPr algn="r">
              <a:defRPr/>
            </a:pPr>
            <a:fld id="{4FEF672C-F413-41F2-98BD-1D1BEB3A1C0C}" type="slidenum">
              <a:rPr lang="en-GB" sz="1200"/>
              <a:pPr algn="r">
                <a:defRPr/>
              </a:pPr>
              <a:t>11</a:t>
            </a:fld>
            <a:endParaRPr lang="en-GB" sz="12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27"/>
          <p:cNvSpPr>
            <a:spLocks noGrp="1" noChangeArrowheads="1"/>
          </p:cNvSpPr>
          <p:nvPr>
            <p:ph type="dt" idx="1"/>
          </p:nvPr>
        </p:nvSpPr>
        <p:spPr>
          <a:ln/>
        </p:spPr>
        <p:txBody>
          <a:bodyPr/>
          <a:lstStyle/>
          <a:p>
            <a:fld id="{5E65A773-7926-4A58-B917-614897364D09}" type="datetime1">
              <a:rPr lang="en-GB"/>
              <a:pPr/>
              <a:t>28/03/2012</a:t>
            </a:fld>
            <a:endParaRPr lang="en-GB"/>
          </a:p>
        </p:txBody>
      </p:sp>
      <p:sp>
        <p:nvSpPr>
          <p:cNvPr id="7" name="Rectangle 1031"/>
          <p:cNvSpPr>
            <a:spLocks noGrp="1" noChangeArrowheads="1"/>
          </p:cNvSpPr>
          <p:nvPr>
            <p:ph type="sldNum" sz="quarter" idx="5"/>
          </p:nvPr>
        </p:nvSpPr>
        <p:spPr>
          <a:ln/>
        </p:spPr>
        <p:txBody>
          <a:bodyPr/>
          <a:lstStyle/>
          <a:p>
            <a:fld id="{56A2E572-1615-410D-8CDE-9C8856C46284}" type="slidenum">
              <a:rPr lang="en-GB"/>
              <a:pPr/>
              <a:t>12</a:t>
            </a:fld>
            <a:endParaRPr lang="en-GB"/>
          </a:p>
        </p:txBody>
      </p:sp>
      <p:sp>
        <p:nvSpPr>
          <p:cNvPr id="161794" name="Rectangle 2"/>
          <p:cNvSpPr>
            <a:spLocks noChangeArrowheads="1" noTextEdit="1"/>
          </p:cNvSpPr>
          <p:nvPr>
            <p:ph type="sldImg"/>
          </p:nvPr>
        </p:nvSpPr>
        <p:spPr>
          <a:xfrm>
            <a:off x="874713" y="738188"/>
            <a:ext cx="4914900" cy="3686175"/>
          </a:xfrm>
          <a:ln/>
        </p:spPr>
      </p:sp>
      <p:sp>
        <p:nvSpPr>
          <p:cNvPr id="161795" name="Rectangle 3"/>
          <p:cNvSpPr>
            <a:spLocks noGrp="1" noChangeArrowheads="1"/>
          </p:cNvSpPr>
          <p:nvPr>
            <p:ph type="body" idx="1"/>
          </p:nvPr>
        </p:nvSpPr>
        <p:spPr>
          <a:xfrm>
            <a:off x="666750" y="4670425"/>
            <a:ext cx="5329238" cy="4424363"/>
          </a:xfrm>
        </p:spPr>
        <p:txBody>
          <a:bodyPr/>
          <a:lstStyle/>
          <a:p>
            <a:r>
              <a:rPr lang="en-GB"/>
              <a:t>Bringing in the views of the participants was helpful, especially when combined with SSM terms.  This gives a view of people driving the Regulation scene- applying A O C from CATWOE was instructive –</a:t>
            </a:r>
          </a:p>
          <a:p>
            <a:endParaRPr lang="en-GB"/>
          </a:p>
          <a:p>
            <a:r>
              <a:rPr lang="en-GB"/>
              <a:t>Professor Patrick Blackett wrote 60 years ago that OR’s successes often arise from the discovery of problems which had not hitherto been recognised as significant.”  p5 ORQ I 1 v 1 March 1950 </a:t>
            </a:r>
          </a:p>
          <a:p>
            <a:endParaRPr lang="en-GB"/>
          </a:p>
          <a:p>
            <a:r>
              <a:rPr lang="en-GB"/>
              <a:t> Players – If the System is a means to effect policy changes to citizens, civil society organisations and Businesses there are no Customers here. </a:t>
            </a:r>
          </a:p>
          <a:p>
            <a:endParaRPr lang="en-GB"/>
          </a:p>
          <a:p>
            <a:r>
              <a:rPr lang="en-GB"/>
              <a:t>Owners of the broader system – those who can stop it- may be actors within it.  The Ministers are key owners in this sense although they are also Actors.  Better Regulation Ministers are closer to Owners per SSM but are also Actors within their own Departments.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27"/>
          <p:cNvSpPr>
            <a:spLocks noGrp="1" noChangeArrowheads="1"/>
          </p:cNvSpPr>
          <p:nvPr>
            <p:ph type="dt" idx="1"/>
          </p:nvPr>
        </p:nvSpPr>
        <p:spPr>
          <a:ln/>
        </p:spPr>
        <p:txBody>
          <a:bodyPr/>
          <a:lstStyle/>
          <a:p>
            <a:fld id="{D4A9BCC2-51F1-4819-A06D-6F27C38DFFFD}" type="datetime1">
              <a:rPr lang="en-GB"/>
              <a:pPr/>
              <a:t>28/03/2012</a:t>
            </a:fld>
            <a:endParaRPr lang="en-GB"/>
          </a:p>
        </p:txBody>
      </p:sp>
      <p:sp>
        <p:nvSpPr>
          <p:cNvPr id="7" name="Rectangle 1031"/>
          <p:cNvSpPr>
            <a:spLocks noGrp="1" noChangeArrowheads="1"/>
          </p:cNvSpPr>
          <p:nvPr>
            <p:ph type="sldNum" sz="quarter" idx="5"/>
          </p:nvPr>
        </p:nvSpPr>
        <p:spPr>
          <a:ln/>
        </p:spPr>
        <p:txBody>
          <a:bodyPr/>
          <a:lstStyle/>
          <a:p>
            <a:fld id="{25661071-1401-40AB-BE72-DCD73897676E}" type="slidenum">
              <a:rPr lang="en-GB"/>
              <a:pPr/>
              <a:t>13</a:t>
            </a:fld>
            <a:endParaRPr lang="en-GB"/>
          </a:p>
        </p:txBody>
      </p:sp>
      <p:sp>
        <p:nvSpPr>
          <p:cNvPr id="163842" name="Rectangle 2"/>
          <p:cNvSpPr>
            <a:spLocks noChangeArrowheads="1" noTextEdit="1"/>
          </p:cNvSpPr>
          <p:nvPr>
            <p:ph type="sldImg"/>
          </p:nvPr>
        </p:nvSpPr>
        <p:spPr>
          <a:xfrm>
            <a:off x="874713" y="738188"/>
            <a:ext cx="4914900" cy="3686175"/>
          </a:xfrm>
          <a:ln/>
        </p:spPr>
      </p:sp>
      <p:sp>
        <p:nvSpPr>
          <p:cNvPr id="163843" name="Rectangle 3"/>
          <p:cNvSpPr>
            <a:spLocks noGrp="1" noChangeArrowheads="1"/>
          </p:cNvSpPr>
          <p:nvPr>
            <p:ph type="body" idx="1"/>
          </p:nvPr>
        </p:nvSpPr>
        <p:spPr>
          <a:xfrm>
            <a:off x="666750" y="4670425"/>
            <a:ext cx="5329238" cy="4424363"/>
          </a:xfrm>
        </p:spPr>
        <p:txBody>
          <a:bodyPr/>
          <a:lstStyle/>
          <a:p>
            <a:r>
              <a:rPr lang="en-GB"/>
              <a:t>Within Departments Policy Teams in conjunction with Better Regulation Units (BRUs) design the regulation, using finance and legal advice from their own departments. </a:t>
            </a:r>
          </a:p>
          <a:p>
            <a:endParaRPr lang="en-GB"/>
          </a:p>
          <a:p>
            <a:r>
              <a:rPr lang="en-GB"/>
              <a:t>Impact Assessments come from  Economists, within the lead department.</a:t>
            </a:r>
          </a:p>
          <a:p>
            <a:endParaRPr lang="en-GB"/>
          </a:p>
          <a:p>
            <a:r>
              <a:rPr lang="en-GB"/>
              <a:t>Note the high level black arrow giving context for this lower level view.</a:t>
            </a:r>
          </a:p>
          <a:p>
            <a:endParaRPr lang="en-GB"/>
          </a:p>
          <a:p>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27"/>
          <p:cNvSpPr>
            <a:spLocks noGrp="1" noChangeArrowheads="1"/>
          </p:cNvSpPr>
          <p:nvPr>
            <p:ph type="dt" idx="1"/>
          </p:nvPr>
        </p:nvSpPr>
        <p:spPr>
          <a:ln/>
        </p:spPr>
        <p:txBody>
          <a:bodyPr/>
          <a:lstStyle/>
          <a:p>
            <a:fld id="{4C2C6F0A-4E32-4C8B-97B3-BEDEF2A7B12B}" type="datetime1">
              <a:rPr lang="en-GB"/>
              <a:pPr/>
              <a:t>28/03/2012</a:t>
            </a:fld>
            <a:endParaRPr lang="en-GB"/>
          </a:p>
        </p:txBody>
      </p:sp>
      <p:sp>
        <p:nvSpPr>
          <p:cNvPr id="8" name="Rectangle 1031"/>
          <p:cNvSpPr>
            <a:spLocks noGrp="1" noChangeArrowheads="1"/>
          </p:cNvSpPr>
          <p:nvPr>
            <p:ph type="sldNum" sz="quarter" idx="5"/>
          </p:nvPr>
        </p:nvSpPr>
        <p:spPr>
          <a:ln/>
        </p:spPr>
        <p:txBody>
          <a:bodyPr/>
          <a:lstStyle/>
          <a:p>
            <a:fld id="{CBBD1831-0DF4-4FF6-9BF4-C9C390AACAFB}" type="slidenum">
              <a:rPr lang="en-GB"/>
              <a:pPr/>
              <a:t>14</a:t>
            </a:fld>
            <a:endParaRPr lang="en-GB"/>
          </a:p>
        </p:txBody>
      </p:sp>
      <p:sp>
        <p:nvSpPr>
          <p:cNvPr id="165890" name="Slide Image Placeholder 1"/>
          <p:cNvSpPr>
            <a:spLocks noGrp="1" noRot="1" noChangeAspect="1" noTextEdit="1"/>
          </p:cNvSpPr>
          <p:nvPr>
            <p:ph type="sldImg"/>
          </p:nvPr>
        </p:nvSpPr>
        <p:spPr>
          <a:xfrm>
            <a:off x="874713" y="738188"/>
            <a:ext cx="4914900" cy="3686175"/>
          </a:xfrm>
          <a:ln/>
        </p:spPr>
      </p:sp>
      <p:sp>
        <p:nvSpPr>
          <p:cNvPr id="165891" name="Notes Placeholder 2"/>
          <p:cNvSpPr>
            <a:spLocks noGrp="1"/>
          </p:cNvSpPr>
          <p:nvPr>
            <p:ph type="body" idx="1"/>
          </p:nvPr>
        </p:nvSpPr>
        <p:spPr>
          <a:xfrm>
            <a:off x="666750" y="4670425"/>
            <a:ext cx="5329238" cy="4424363"/>
          </a:xfrm>
          <a:noFill/>
        </p:spPr>
        <p:txBody>
          <a:bodyPr/>
          <a:lstStyle/>
          <a:p>
            <a:pPr>
              <a:spcBef>
                <a:spcPct val="0"/>
              </a:spcBef>
            </a:pPr>
            <a:r>
              <a:rPr lang="en-GB"/>
              <a:t>This shows the process of policy development via Domestic regulation. The whole process is represented by a single arrow on the high level view. </a:t>
            </a:r>
          </a:p>
          <a:p>
            <a:pPr>
              <a:spcBef>
                <a:spcPct val="0"/>
              </a:spcBef>
            </a:pPr>
            <a:r>
              <a:rPr lang="en-GB"/>
              <a:t>Interest Groups, Ministers and/or individuals influence and/or direct policy makers to identify a problem that they are concerned about. They may have some alternative ways ahead in mind, with a varying motivation from internal voluntary to compulsion.   </a:t>
            </a:r>
          </a:p>
          <a:p>
            <a:pPr>
              <a:spcBef>
                <a:spcPct val="0"/>
              </a:spcBef>
            </a:pPr>
            <a:endParaRPr lang="en-GB"/>
          </a:p>
          <a:p>
            <a:pPr>
              <a:spcBef>
                <a:spcPct val="0"/>
              </a:spcBef>
            </a:pPr>
            <a:r>
              <a:rPr lang="en-GB"/>
              <a:t>The Policy Makers consider the problem and options.  If regulation emerges as the preferred option an Impact Assessment is conducted whilst the owning minister initiates the clearance process to consult.  The RPC has to approve the Impact Assessment as Fit for purpose to the RRC so that the Policy Committee can be assured that the principles of the regulation are fit for purpose.   This is a key Decision Point, represented by the star. It is often the point at which the proposed regulation becomes visible across government.</a:t>
            </a:r>
          </a:p>
          <a:p>
            <a:pPr>
              <a:spcBef>
                <a:spcPct val="0"/>
              </a:spcBef>
            </a:pPr>
            <a:endParaRPr lang="en-GB"/>
          </a:p>
          <a:p>
            <a:pPr>
              <a:spcBef>
                <a:spcPct val="0"/>
              </a:spcBef>
            </a:pPr>
            <a:r>
              <a:rPr lang="en-GB"/>
              <a:t>Consultation and a better impact assessment then take place.  </a:t>
            </a:r>
          </a:p>
          <a:p>
            <a:pPr>
              <a:spcBef>
                <a:spcPct val="0"/>
              </a:spcBef>
            </a:pPr>
            <a:r>
              <a:rPr lang="en-GB"/>
              <a:t>The Government clears the response to this prior to clearance to draft.  The draft has an impact Assessment.  Primary Legislation passes through the Houses of Commons and Lords with any number of iterations for amendments, which have their own clearance. The result is subject to a final Impact assessment as is Secondary legislation.  The resulting Statutory Instrument is implemented with a sun setting requirement after 7 years. There is therefore a long gap between the initial choice of regulation as a policy lever and its implementation.     </a:t>
            </a:r>
          </a:p>
        </p:txBody>
      </p:sp>
      <p:sp>
        <p:nvSpPr>
          <p:cNvPr id="4100" name="Slide Number Placeholder 3"/>
          <p:cNvSpPr txBox="1">
            <a:spLocks noGrp="1"/>
          </p:cNvSpPr>
          <p:nvPr/>
        </p:nvSpPr>
        <p:spPr bwMode="auto">
          <a:xfrm>
            <a:off x="3773488" y="9339263"/>
            <a:ext cx="2887662" cy="492125"/>
          </a:xfrm>
          <a:prstGeom prst="rect">
            <a:avLst/>
          </a:prstGeom>
          <a:noFill/>
          <a:ln>
            <a:miter lim="800000"/>
            <a:headEnd/>
            <a:tailEnd/>
          </a:ln>
        </p:spPr>
        <p:txBody>
          <a:bodyPr anchor="b"/>
          <a:lstStyle/>
          <a:p>
            <a:pPr algn="r">
              <a:defRPr/>
            </a:pPr>
            <a:fld id="{CBD1C34C-6D36-4FA3-B491-AC1188E0599B}" type="slidenum">
              <a:rPr lang="en-GB" sz="1200">
                <a:latin typeface="+mn-lt"/>
              </a:rPr>
              <a:pPr algn="r">
                <a:defRPr/>
              </a:pPr>
              <a:t>14</a:t>
            </a:fld>
            <a:endParaRPr lang="en-GB" sz="1200" dirty="0">
              <a:latin typeface="+mn-lt"/>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27"/>
          <p:cNvSpPr>
            <a:spLocks noGrp="1" noChangeArrowheads="1"/>
          </p:cNvSpPr>
          <p:nvPr>
            <p:ph type="dt" idx="1"/>
          </p:nvPr>
        </p:nvSpPr>
        <p:spPr>
          <a:ln/>
        </p:spPr>
        <p:txBody>
          <a:bodyPr/>
          <a:lstStyle/>
          <a:p>
            <a:fld id="{FD8FEC1B-4D9D-47EF-BCF4-03FB6F2AC1C7}" type="datetime1">
              <a:rPr lang="en-GB"/>
              <a:pPr/>
              <a:t>28/03/2012</a:t>
            </a:fld>
            <a:endParaRPr lang="en-GB"/>
          </a:p>
        </p:txBody>
      </p:sp>
      <p:sp>
        <p:nvSpPr>
          <p:cNvPr id="7" name="Rectangle 1031"/>
          <p:cNvSpPr>
            <a:spLocks noGrp="1" noChangeArrowheads="1"/>
          </p:cNvSpPr>
          <p:nvPr>
            <p:ph type="sldNum" sz="quarter" idx="5"/>
          </p:nvPr>
        </p:nvSpPr>
        <p:spPr>
          <a:ln/>
        </p:spPr>
        <p:txBody>
          <a:bodyPr/>
          <a:lstStyle/>
          <a:p>
            <a:fld id="{174C5DF9-1706-478C-AC3D-2906280F33DF}" type="slidenum">
              <a:rPr lang="en-GB"/>
              <a:pPr/>
              <a:t>15</a:t>
            </a:fld>
            <a:endParaRPr lang="en-GB"/>
          </a:p>
        </p:txBody>
      </p:sp>
      <p:sp>
        <p:nvSpPr>
          <p:cNvPr id="167938" name="Rectangle 2"/>
          <p:cNvSpPr>
            <a:spLocks noChangeArrowheads="1" noTextEdit="1"/>
          </p:cNvSpPr>
          <p:nvPr>
            <p:ph type="sldImg"/>
          </p:nvPr>
        </p:nvSpPr>
        <p:spPr>
          <a:xfrm>
            <a:off x="874713" y="738188"/>
            <a:ext cx="4914900" cy="3686175"/>
          </a:xfrm>
          <a:ln/>
        </p:spPr>
      </p:sp>
      <p:sp>
        <p:nvSpPr>
          <p:cNvPr id="167939" name="Rectangle 3"/>
          <p:cNvSpPr>
            <a:spLocks noGrp="1" noChangeArrowheads="1"/>
          </p:cNvSpPr>
          <p:nvPr>
            <p:ph type="body" idx="1"/>
          </p:nvPr>
        </p:nvSpPr>
        <p:spPr>
          <a:xfrm>
            <a:off x="666750" y="4670425"/>
            <a:ext cx="5329238" cy="4424363"/>
          </a:xfrm>
        </p:spPr>
        <p:txBody>
          <a:bodyPr/>
          <a:lstStyle/>
          <a:p>
            <a:r>
              <a:rPr lang="en-GB"/>
              <a:t>Regulation requiring transposition into UK Regulation stock from Europe has been formulated with limited participation.  It becomes visible through the Cabinet Office list of EU and Global Issues (EGIS) by which time there is far less scope for the UK to influence the policy. The Effort required lies manly in the transition which is carried out by Departments in conjunction with BRE.  </a:t>
            </a:r>
          </a:p>
          <a:p>
            <a:endParaRPr lang="en-GB"/>
          </a:p>
          <a:p>
            <a:r>
              <a:rPr lang="en-GB"/>
              <a:t>There is very little intelligence on what EU policies are being conceived limiting the scope for the UK to shape these.  By the time the Proposal is formulated the decision point for means other than regulation has passed. </a:t>
            </a:r>
          </a:p>
          <a:p>
            <a:endParaRPr lang="en-GB"/>
          </a:p>
          <a:p>
            <a:r>
              <a:rPr lang="en-GB"/>
              <a:t>There seems to be benefit in developing a longer ranged intelligence picture of potential European sourced policies likely to lead to regulation or overall. </a:t>
            </a:r>
          </a:p>
          <a:p>
            <a:endParaRPr lang="en-GB"/>
          </a:p>
          <a:p>
            <a:r>
              <a:rPr lang="en-GB"/>
              <a:t>Investment Appraisals run by the EU differ materially from those conducted for domestic policy development.</a:t>
            </a:r>
          </a:p>
          <a:p>
            <a:r>
              <a:rPr lang="en-GB"/>
              <a:t>The fundamental problems remain a trade off between Quality, Speed and Cost.</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27"/>
          <p:cNvSpPr>
            <a:spLocks noGrp="1" noChangeArrowheads="1"/>
          </p:cNvSpPr>
          <p:nvPr>
            <p:ph type="dt" idx="1"/>
          </p:nvPr>
        </p:nvSpPr>
        <p:spPr>
          <a:ln/>
        </p:spPr>
        <p:txBody>
          <a:bodyPr/>
          <a:lstStyle/>
          <a:p>
            <a:fld id="{3AF48FDD-ABF6-4815-AFF6-FCB9F415A2FD}" type="datetime1">
              <a:rPr lang="en-GB"/>
              <a:pPr/>
              <a:t>28/03/2012</a:t>
            </a:fld>
            <a:endParaRPr lang="en-GB"/>
          </a:p>
        </p:txBody>
      </p:sp>
      <p:sp>
        <p:nvSpPr>
          <p:cNvPr id="7" name="Rectangle 1031"/>
          <p:cNvSpPr>
            <a:spLocks noGrp="1" noChangeArrowheads="1"/>
          </p:cNvSpPr>
          <p:nvPr>
            <p:ph type="sldNum" sz="quarter" idx="5"/>
          </p:nvPr>
        </p:nvSpPr>
        <p:spPr>
          <a:ln/>
        </p:spPr>
        <p:txBody>
          <a:bodyPr/>
          <a:lstStyle/>
          <a:p>
            <a:fld id="{9234657D-9404-43F0-8283-9BFF77508834}" type="slidenum">
              <a:rPr lang="en-GB"/>
              <a:pPr/>
              <a:t>16</a:t>
            </a:fld>
            <a:endParaRPr lang="en-GB"/>
          </a:p>
        </p:txBody>
      </p:sp>
      <p:sp>
        <p:nvSpPr>
          <p:cNvPr id="171010" name="Rectangle 2"/>
          <p:cNvSpPr>
            <a:spLocks noChangeArrowheads="1" noTextEdit="1"/>
          </p:cNvSpPr>
          <p:nvPr>
            <p:ph type="sldImg"/>
          </p:nvPr>
        </p:nvSpPr>
        <p:spPr>
          <a:xfrm>
            <a:off x="874713" y="738188"/>
            <a:ext cx="4914900" cy="3686175"/>
          </a:xfrm>
          <a:ln/>
        </p:spPr>
      </p:sp>
      <p:sp>
        <p:nvSpPr>
          <p:cNvPr id="171011" name="Rectangle 3"/>
          <p:cNvSpPr>
            <a:spLocks noGrp="1" noChangeArrowheads="1"/>
          </p:cNvSpPr>
          <p:nvPr>
            <p:ph type="body" idx="1"/>
          </p:nvPr>
        </p:nvSpPr>
        <p:spPr>
          <a:xfrm>
            <a:off x="666750" y="4670425"/>
            <a:ext cx="5329238" cy="4424363"/>
          </a:xfrm>
        </p:spPr>
        <p:txBody>
          <a:bodyPr/>
          <a:lstStyle/>
          <a:p>
            <a:r>
              <a:rPr lang="en-GB"/>
              <a:t>Departments work in parallel, and sometimes in silos, generating regulation and other policy levers of spending or persuasion.  Tax is under direct control of Treasury. </a:t>
            </a:r>
          </a:p>
          <a:p>
            <a:endParaRPr lang="en-GB"/>
          </a:p>
          <a:p>
            <a:r>
              <a:rPr lang="en-GB"/>
              <a:t>Incentives to initiate regulation are detached by time from the costs in bringing the regulation into being and applying it.  The worlsview is that through Policy one can make an intervention to change the way that the whole system behaves and so can change the system.  The desire to “poke” a situation and to be seen to poke it. It also assumes that predictable consequences follow any intervention and often that these consequences are simple and linear. Reality may be otherwise.  </a:t>
            </a:r>
          </a:p>
          <a:p>
            <a:r>
              <a:rPr lang="en-GB"/>
              <a:t>The implied need is for a means to assess the combined effects of multiple interventions – “the sum of all pokes” – in order to adjust any new intervention. </a:t>
            </a:r>
          </a:p>
          <a:p>
            <a:endParaRPr lang="en-GB"/>
          </a:p>
          <a:p>
            <a:r>
              <a:rPr lang="en-GB"/>
              <a:t>There is no single cross-cutting view of the amounts of  regulation or the “Balance of  Policy” planned or in effect. </a:t>
            </a:r>
          </a:p>
          <a:p>
            <a:endParaRPr lang="en-GB"/>
          </a:p>
          <a:p>
            <a:r>
              <a:rPr lang="en-GB"/>
              <a:t>The Queens Speech summarises Primary legislation which is then timetabled by the Cabinet Office as the legislative programme.</a:t>
            </a:r>
          </a:p>
          <a:p>
            <a:endParaRPr lang="en-GB"/>
          </a:p>
          <a:p>
            <a:endParaRPr lang="en-GB"/>
          </a:p>
          <a:p>
            <a:r>
              <a:rPr lang="en-GB"/>
              <a:t>Secondary legislation (Statutory Instruments)</a:t>
            </a:r>
          </a:p>
          <a:p>
            <a:r>
              <a:rPr lang="en-GB" b="1"/>
              <a:t>Post Implementation Review</a:t>
            </a:r>
            <a:r>
              <a:rPr lang="en-GB"/>
              <a:t> may be a means to provide a dis-incentive to bad regulation but  takes place ten  some years after a regulation was set in motion so is unlikely to directly impact on the policy makers involved, who are likely to have moved on from their posts.</a:t>
            </a:r>
          </a:p>
          <a:p>
            <a:endParaRPr lang="en-GB"/>
          </a:p>
          <a:p>
            <a:r>
              <a:rPr lang="en-GB"/>
              <a:t>The full stock of regulation in force has not been comprehensively logged – Some parts of it such as those regulations owned by BIS/BERR.DTI have been.  Estimates that half of the current stock came from European sources may be correct. </a:t>
            </a:r>
          </a:p>
          <a:p>
            <a:endParaRPr lang="en-GB"/>
          </a:p>
          <a:p>
            <a:r>
              <a:rPr lang="en-GB"/>
              <a:t>One In One Out (OIOO) should become  OOOI – Departments should remove ineffective regulations from the stock rather than only consider removal when seeking to introduce new regulations.</a:t>
            </a:r>
          </a:p>
          <a:p>
            <a:r>
              <a:rPr lang="en-GB"/>
              <a:t>Case law based on judgements forms an additional source of requirements to the Acts.</a:t>
            </a:r>
          </a:p>
          <a:p>
            <a:endParaRPr lang="en-GB"/>
          </a:p>
          <a:p>
            <a:r>
              <a:rPr lang="en-GB"/>
              <a:t>Different departments cover separate parts of the law according to their interests:</a:t>
            </a:r>
          </a:p>
          <a:p>
            <a:r>
              <a:rPr lang="en-GB"/>
              <a:t>BIS  covers Company Consumer and Employment  Law, eg Health and Safety 1974</a:t>
            </a:r>
          </a:p>
          <a:p>
            <a:endParaRPr lang="en-GB"/>
          </a:p>
          <a:p>
            <a:r>
              <a:rPr lang="en-GB"/>
              <a:t>The personalities of Ministers and the interests of their Policy Teams offer a range of combinations leading to different choices of policy or “pokes”.</a:t>
            </a:r>
          </a:p>
          <a:p>
            <a:r>
              <a:rPr lang="en-GB"/>
              <a:t> There are 20 Departments and circa 100 Ministers.</a:t>
            </a:r>
          </a:p>
          <a:p>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27"/>
          <p:cNvSpPr>
            <a:spLocks noGrp="1" noChangeArrowheads="1"/>
          </p:cNvSpPr>
          <p:nvPr>
            <p:ph type="dt" idx="1"/>
          </p:nvPr>
        </p:nvSpPr>
        <p:spPr>
          <a:ln/>
        </p:spPr>
        <p:txBody>
          <a:bodyPr/>
          <a:lstStyle/>
          <a:p>
            <a:fld id="{6FB9D593-9F96-4E15-8B0C-BA84A4DD20AA}" type="datetime1">
              <a:rPr lang="en-GB"/>
              <a:pPr/>
              <a:t>28/03/2012</a:t>
            </a:fld>
            <a:endParaRPr lang="en-GB"/>
          </a:p>
        </p:txBody>
      </p:sp>
      <p:sp>
        <p:nvSpPr>
          <p:cNvPr id="7" name="Rectangle 1031"/>
          <p:cNvSpPr>
            <a:spLocks noGrp="1" noChangeArrowheads="1"/>
          </p:cNvSpPr>
          <p:nvPr>
            <p:ph type="sldNum" sz="quarter" idx="5"/>
          </p:nvPr>
        </p:nvSpPr>
        <p:spPr>
          <a:ln/>
        </p:spPr>
        <p:txBody>
          <a:bodyPr/>
          <a:lstStyle/>
          <a:p>
            <a:fld id="{7585064B-AC82-4394-9A94-AA9BADA7D3C9}" type="slidenum">
              <a:rPr lang="en-GB"/>
              <a:pPr/>
              <a:t>17</a:t>
            </a:fld>
            <a:endParaRPr lang="en-GB"/>
          </a:p>
        </p:txBody>
      </p:sp>
      <p:sp>
        <p:nvSpPr>
          <p:cNvPr id="173058" name="Rectangle 2"/>
          <p:cNvSpPr>
            <a:spLocks noChangeArrowheads="1" noTextEdit="1"/>
          </p:cNvSpPr>
          <p:nvPr>
            <p:ph type="sldImg"/>
          </p:nvPr>
        </p:nvSpPr>
        <p:spPr>
          <a:xfrm>
            <a:off x="874713" y="738188"/>
            <a:ext cx="4914900" cy="3686175"/>
          </a:xfrm>
          <a:ln/>
        </p:spPr>
      </p:sp>
      <p:sp>
        <p:nvSpPr>
          <p:cNvPr id="173059" name="Rectangle 3"/>
          <p:cNvSpPr>
            <a:spLocks noGrp="1" noChangeArrowheads="1"/>
          </p:cNvSpPr>
          <p:nvPr>
            <p:ph type="body" idx="1"/>
          </p:nvPr>
        </p:nvSpPr>
        <p:spPr>
          <a:xfrm>
            <a:off x="666750" y="4670425"/>
            <a:ext cx="5329238" cy="4424363"/>
          </a:xfrm>
        </p:spPr>
        <p:txBody>
          <a:bodyPr/>
          <a:lstStyle/>
          <a:p>
            <a:r>
              <a:rPr lang="en-GB"/>
              <a:t>Enforcement is “The  Use of a sanction to get an outcome” </a:t>
            </a:r>
          </a:p>
          <a:p>
            <a:endParaRPr lang="en-GB"/>
          </a:p>
          <a:p>
            <a:r>
              <a:rPr lang="en-GB"/>
              <a:t>The Regulation stock resulting from the Domestic Regulation and EU Transposition processes is enforced via Regulators, Public Sector and Local Enforcers principally via contact with businesses. Small Businesses find greater utility from this than the larger businesses which have their own internal controls. </a:t>
            </a:r>
          </a:p>
          <a:p>
            <a:r>
              <a:rPr lang="en-GB"/>
              <a:t>Enforcement Officers from Local Authorities are developed through professional institutes.  The Local Better Regulation Organisation (LBRO) is the main link to the Local Authorities from BRE.  The Local Government Association (LGA) represents views from the Local Authorities.</a:t>
            </a:r>
          </a:p>
          <a:p>
            <a:r>
              <a:rPr lang="en-GB"/>
              <a:t>The burden of enforcement, which OIOO seeks to reduce, is principally felt by Businesses.  The work of enforcement relies on the Programme of Inspection and documentation. Schemes such as Earned Recognition and Primary Authority reduce the amount of effort required.  </a:t>
            </a:r>
          </a:p>
          <a:p>
            <a:endParaRPr lang="en-GB"/>
          </a:p>
          <a:p>
            <a:endParaRPr lang="en-GB"/>
          </a:p>
          <a:p>
            <a:endParaRPr lang="en-GB"/>
          </a:p>
          <a:p>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27"/>
          <p:cNvSpPr>
            <a:spLocks noGrp="1" noChangeArrowheads="1"/>
          </p:cNvSpPr>
          <p:nvPr>
            <p:ph type="dt" idx="1"/>
          </p:nvPr>
        </p:nvSpPr>
        <p:spPr>
          <a:ln/>
        </p:spPr>
        <p:txBody>
          <a:bodyPr/>
          <a:lstStyle/>
          <a:p>
            <a:fld id="{33267B07-0694-41E6-8FCC-92D71726C95E}" type="datetime1">
              <a:rPr lang="en-GB"/>
              <a:pPr/>
              <a:t>28/03/2012</a:t>
            </a:fld>
            <a:endParaRPr lang="en-GB"/>
          </a:p>
        </p:txBody>
      </p:sp>
      <p:sp>
        <p:nvSpPr>
          <p:cNvPr id="9" name="Rectangle 1031"/>
          <p:cNvSpPr>
            <a:spLocks noGrp="1" noChangeArrowheads="1"/>
          </p:cNvSpPr>
          <p:nvPr>
            <p:ph type="sldNum" sz="quarter" idx="5"/>
          </p:nvPr>
        </p:nvSpPr>
        <p:spPr>
          <a:ln/>
        </p:spPr>
        <p:txBody>
          <a:bodyPr/>
          <a:lstStyle/>
          <a:p>
            <a:fld id="{73B4D8C2-AC24-4875-8542-3FB033F1E195}" type="slidenum">
              <a:rPr lang="en-GB"/>
              <a:pPr/>
              <a:t>18</a:t>
            </a:fld>
            <a:endParaRPr lang="en-GB"/>
          </a:p>
        </p:txBody>
      </p:sp>
      <p:sp>
        <p:nvSpPr>
          <p:cNvPr id="177154" name="Slide Image Placeholder 1"/>
          <p:cNvSpPr>
            <a:spLocks noGrp="1" noRot="1" noChangeAspect="1" noTextEdit="1"/>
          </p:cNvSpPr>
          <p:nvPr>
            <p:ph type="sldImg"/>
          </p:nvPr>
        </p:nvSpPr>
        <p:spPr>
          <a:ln/>
        </p:spPr>
      </p:sp>
      <p:sp>
        <p:nvSpPr>
          <p:cNvPr id="177155" name="Notes Placeholder 2"/>
          <p:cNvSpPr>
            <a:spLocks noGrp="1"/>
          </p:cNvSpPr>
          <p:nvPr>
            <p:ph type="body" idx="1"/>
          </p:nvPr>
        </p:nvSpPr>
        <p:spPr/>
        <p:txBody>
          <a:bodyPr/>
          <a:lstStyle/>
          <a:p>
            <a:r>
              <a:rPr lang="en-GB"/>
              <a:t>The answers that emerged from the 1:1 meetings.</a:t>
            </a:r>
          </a:p>
        </p:txBody>
      </p:sp>
      <p:sp>
        <p:nvSpPr>
          <p:cNvPr id="4" name="Date Placeholder 3"/>
          <p:cNvSpPr txBox="1">
            <a:spLocks noGrp="1"/>
          </p:cNvSpPr>
          <p:nvPr/>
        </p:nvSpPr>
        <p:spPr bwMode="auto">
          <a:xfrm>
            <a:off x="3776663" y="0"/>
            <a:ext cx="2886075" cy="490538"/>
          </a:xfrm>
          <a:prstGeom prst="rect">
            <a:avLst/>
          </a:prstGeom>
          <a:noFill/>
          <a:ln>
            <a:miter lim="800000"/>
            <a:headEnd/>
            <a:tailEnd/>
          </a:ln>
        </p:spPr>
        <p:txBody>
          <a:bodyPr/>
          <a:lstStyle/>
          <a:p>
            <a:pPr algn="r">
              <a:defRPr/>
            </a:pPr>
            <a:fld id="{968DB673-553E-4BBB-A419-4D23C5B29D90}" type="datetime1">
              <a:rPr lang="en-GB" sz="1200"/>
              <a:pPr algn="r">
                <a:defRPr/>
              </a:pPr>
              <a:t>28/03/2012</a:t>
            </a:fld>
            <a:endParaRPr lang="en-GB" sz="1200" dirty="0"/>
          </a:p>
        </p:txBody>
      </p:sp>
      <p:sp>
        <p:nvSpPr>
          <p:cNvPr id="5" name="Slide Number Placeholder 4"/>
          <p:cNvSpPr txBox="1">
            <a:spLocks noGrp="1"/>
          </p:cNvSpPr>
          <p:nvPr/>
        </p:nvSpPr>
        <p:spPr bwMode="auto">
          <a:xfrm>
            <a:off x="3776663" y="9342438"/>
            <a:ext cx="2886075" cy="490537"/>
          </a:xfrm>
          <a:prstGeom prst="rect">
            <a:avLst/>
          </a:prstGeom>
          <a:noFill/>
          <a:ln>
            <a:miter lim="800000"/>
            <a:headEnd/>
            <a:tailEnd/>
          </a:ln>
        </p:spPr>
        <p:txBody>
          <a:bodyPr anchor="b"/>
          <a:lstStyle/>
          <a:p>
            <a:pPr algn="r">
              <a:defRPr/>
            </a:pPr>
            <a:fld id="{C71691C4-44AE-4812-9BE7-6BA8369921EF}" type="slidenum">
              <a:rPr lang="en-GB" sz="1200"/>
              <a:pPr algn="r">
                <a:defRPr/>
              </a:pPr>
              <a:t>18</a:t>
            </a:fld>
            <a:endParaRPr lang="en-GB" sz="1200"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27"/>
          <p:cNvSpPr>
            <a:spLocks noGrp="1" noChangeArrowheads="1"/>
          </p:cNvSpPr>
          <p:nvPr>
            <p:ph type="dt" idx="1"/>
          </p:nvPr>
        </p:nvSpPr>
        <p:spPr>
          <a:ln/>
        </p:spPr>
        <p:txBody>
          <a:bodyPr/>
          <a:lstStyle/>
          <a:p>
            <a:fld id="{E001AC89-E2EA-405F-A98E-A5A5C9E9DFEC}" type="datetime1">
              <a:rPr lang="en-GB"/>
              <a:pPr/>
              <a:t>28/03/2012</a:t>
            </a:fld>
            <a:endParaRPr lang="en-GB"/>
          </a:p>
        </p:txBody>
      </p:sp>
      <p:sp>
        <p:nvSpPr>
          <p:cNvPr id="7" name="Rectangle 1031"/>
          <p:cNvSpPr>
            <a:spLocks noGrp="1" noChangeArrowheads="1"/>
          </p:cNvSpPr>
          <p:nvPr>
            <p:ph type="sldNum" sz="quarter" idx="5"/>
          </p:nvPr>
        </p:nvSpPr>
        <p:spPr>
          <a:ln/>
        </p:spPr>
        <p:txBody>
          <a:bodyPr/>
          <a:lstStyle/>
          <a:p>
            <a:fld id="{9B32FFA4-257C-4A7D-965D-2A70DF3A4394}" type="slidenum">
              <a:rPr lang="en-GB"/>
              <a:pPr/>
              <a:t>20</a:t>
            </a:fld>
            <a:endParaRPr lang="en-GB"/>
          </a:p>
        </p:txBody>
      </p:sp>
      <p:sp>
        <p:nvSpPr>
          <p:cNvPr id="188418" name="Rectangle 2"/>
          <p:cNvSpPr>
            <a:spLocks noChangeArrowheads="1" noTextEdit="1"/>
          </p:cNvSpPr>
          <p:nvPr>
            <p:ph type="sldImg"/>
          </p:nvPr>
        </p:nvSpPr>
        <p:spPr>
          <a:ln/>
        </p:spPr>
      </p:sp>
      <p:sp>
        <p:nvSpPr>
          <p:cNvPr id="188419" name="Rectangle 3"/>
          <p:cNvSpPr>
            <a:spLocks noGrp="1" noChangeArrowheads="1"/>
          </p:cNvSpPr>
          <p:nvPr>
            <p:ph type="body" idx="1"/>
          </p:nvPr>
        </p:nvSpPr>
        <p:spPr/>
        <p:txBody>
          <a:bodyPr/>
          <a:lstStyle/>
          <a:p>
            <a:r>
              <a:rPr lang="en-GB"/>
              <a:t>To bring the individual inquiries together I ran a “Three Boards” workshop.  This uses three sheets with post-its to collect then cluster ideas.  The bad board identifies issues. </a:t>
            </a:r>
          </a:p>
          <a:p>
            <a:endParaRPr lang="en-GB"/>
          </a:p>
          <a:p>
            <a:r>
              <a:rPr lang="en-GB"/>
              <a:t>These Issues prompt solutions.  Putting Issues against Solutions in a table allows coverage to be seen.  The outputs of this work fed into  the action plan that BRE then implemented. </a:t>
            </a:r>
          </a:p>
          <a:p>
            <a:endParaRPr lang="en-GB"/>
          </a:p>
          <a:p>
            <a:r>
              <a:rPr lang="en-GB"/>
              <a:t>This workshop took the “System As Is” diagram, enlarged to poster-size, as a foundation for discussion.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27"/>
          <p:cNvSpPr>
            <a:spLocks noGrp="1" noChangeArrowheads="1"/>
          </p:cNvSpPr>
          <p:nvPr>
            <p:ph type="dt" idx="1"/>
          </p:nvPr>
        </p:nvSpPr>
        <p:spPr>
          <a:ln/>
        </p:spPr>
        <p:txBody>
          <a:bodyPr/>
          <a:lstStyle/>
          <a:p>
            <a:fld id="{A6412F83-EED0-45D5-8890-744FC09267EF}" type="datetime1">
              <a:rPr lang="en-GB"/>
              <a:pPr/>
              <a:t>28/03/2012</a:t>
            </a:fld>
            <a:endParaRPr lang="en-GB"/>
          </a:p>
        </p:txBody>
      </p:sp>
      <p:sp>
        <p:nvSpPr>
          <p:cNvPr id="7" name="Rectangle 1031"/>
          <p:cNvSpPr>
            <a:spLocks noGrp="1" noChangeArrowheads="1"/>
          </p:cNvSpPr>
          <p:nvPr>
            <p:ph type="sldNum" sz="quarter" idx="5"/>
          </p:nvPr>
        </p:nvSpPr>
        <p:spPr>
          <a:ln/>
        </p:spPr>
        <p:txBody>
          <a:bodyPr/>
          <a:lstStyle/>
          <a:p>
            <a:fld id="{D81B2F35-73C5-40F0-86E1-ED6BF34F7762}" type="slidenum">
              <a:rPr lang="en-GB"/>
              <a:pPr/>
              <a:t>2</a:t>
            </a:fld>
            <a:endParaRPr lang="en-GB"/>
          </a:p>
        </p:txBody>
      </p:sp>
      <p:sp>
        <p:nvSpPr>
          <p:cNvPr id="91138" name="Rectangle 2"/>
          <p:cNvSpPr>
            <a:spLocks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GB"/>
          </a:p>
          <a:p>
            <a:endParaRPr lang="en-GB"/>
          </a:p>
          <a:p>
            <a:r>
              <a:rPr lang="en-GB"/>
              <a:t>It concludes on the value of OR to Efficiency and Managing Change  through  provision of insights and knowledge rather than answers and as a means to improve how clients and their stakeholders work together.</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27"/>
          <p:cNvSpPr>
            <a:spLocks noGrp="1" noChangeArrowheads="1"/>
          </p:cNvSpPr>
          <p:nvPr>
            <p:ph type="dt" idx="1"/>
          </p:nvPr>
        </p:nvSpPr>
        <p:spPr>
          <a:ln/>
        </p:spPr>
        <p:txBody>
          <a:bodyPr/>
          <a:lstStyle/>
          <a:p>
            <a:fld id="{281BE677-A9E3-47C6-8CF4-16CA80BC65A6}" type="datetime1">
              <a:rPr lang="en-GB"/>
              <a:pPr/>
              <a:t>28/03/2012</a:t>
            </a:fld>
            <a:endParaRPr lang="en-GB"/>
          </a:p>
        </p:txBody>
      </p:sp>
      <p:sp>
        <p:nvSpPr>
          <p:cNvPr id="9" name="Rectangle 1031"/>
          <p:cNvSpPr>
            <a:spLocks noGrp="1" noChangeArrowheads="1"/>
          </p:cNvSpPr>
          <p:nvPr>
            <p:ph type="sldNum" sz="quarter" idx="5"/>
          </p:nvPr>
        </p:nvSpPr>
        <p:spPr>
          <a:ln/>
        </p:spPr>
        <p:txBody>
          <a:bodyPr/>
          <a:lstStyle/>
          <a:p>
            <a:fld id="{085A43CD-9C78-4338-8FF1-D531539BD925}" type="slidenum">
              <a:rPr lang="en-GB"/>
              <a:pPr/>
              <a:t>21</a:t>
            </a:fld>
            <a:endParaRPr lang="en-GB"/>
          </a:p>
        </p:txBody>
      </p:sp>
      <p:sp>
        <p:nvSpPr>
          <p:cNvPr id="157698" name="Slide Image Placeholder 1"/>
          <p:cNvSpPr>
            <a:spLocks noGrp="1" noRot="1" noChangeAspect="1" noTextEdit="1"/>
          </p:cNvSpPr>
          <p:nvPr>
            <p:ph type="sldImg"/>
          </p:nvPr>
        </p:nvSpPr>
        <p:spPr>
          <a:ln/>
        </p:spPr>
      </p:sp>
      <p:sp>
        <p:nvSpPr>
          <p:cNvPr id="157699" name="Notes Placeholder 2"/>
          <p:cNvSpPr>
            <a:spLocks noGrp="1"/>
          </p:cNvSpPr>
          <p:nvPr>
            <p:ph type="body" idx="1"/>
          </p:nvPr>
        </p:nvSpPr>
        <p:spPr/>
        <p:txBody>
          <a:bodyPr/>
          <a:lstStyle/>
          <a:p>
            <a:r>
              <a:rPr lang="en-GB"/>
              <a:t>Removed CATWOE </a:t>
            </a:r>
          </a:p>
          <a:p>
            <a:r>
              <a:rPr lang="en-GB"/>
              <a:t> </a:t>
            </a:r>
          </a:p>
          <a:p>
            <a:r>
              <a:rPr lang="en-GB"/>
              <a:t>-C Customers –  The broad view  of the transformation below  suggests that Citizens, Civil Sector Organisations and Businesses are the beneficiaries and victims.  </a:t>
            </a:r>
          </a:p>
          <a:p>
            <a:endParaRPr lang="en-GB"/>
          </a:p>
          <a:p>
            <a:r>
              <a:rPr lang="en-GB"/>
              <a:t>-A Actors  - BRE, RPC RRC Policy Committees, Regulators, LBRO,    </a:t>
            </a:r>
          </a:p>
          <a:p>
            <a:endParaRPr lang="en-GB"/>
          </a:p>
          <a:p>
            <a:r>
              <a:rPr lang="en-GB"/>
              <a:t>–-T Ideas for improving sequences of events experienced by Customers  =&gt; Customers experience Improved sequences of events   </a:t>
            </a:r>
          </a:p>
          <a:p>
            <a:endParaRPr lang="en-GB"/>
          </a:p>
          <a:p>
            <a:r>
              <a:rPr lang="en-GB"/>
              <a:t>The Policy system in which BRE is an Actor is a Transformation of ideas for interventions some of which are regulations in order to lead to improved sequences of events in society for citizens and businesses. </a:t>
            </a:r>
          </a:p>
          <a:p>
            <a:endParaRPr lang="en-GB"/>
          </a:p>
          <a:p>
            <a:r>
              <a:rPr lang="en-GB"/>
              <a:t>-W Policy can improve Society by several means, one of which is the stock of regulations in effect. </a:t>
            </a:r>
          </a:p>
          <a:p>
            <a:endParaRPr lang="en-GB"/>
          </a:p>
          <a:p>
            <a:r>
              <a:rPr lang="en-GB"/>
              <a:t>-   “Regulation is a means to enable better outcomes in economy and society.” </a:t>
            </a:r>
          </a:p>
          <a:p>
            <a:r>
              <a:rPr lang="en-GB"/>
              <a:t>   </a:t>
            </a:r>
          </a:p>
          <a:p>
            <a:r>
              <a:rPr lang="en-GB"/>
              <a:t>Owners – who can stop the T system. BRE Ministers? </a:t>
            </a:r>
          </a:p>
          <a:p>
            <a:endParaRPr lang="en-GB"/>
          </a:p>
          <a:p>
            <a:r>
              <a:rPr lang="en-GB"/>
              <a:t>Environment – what do we have to take as given:  stock of regulation as at February 2011, </a:t>
            </a:r>
          </a:p>
          <a:p>
            <a:endParaRPr lang="en-GB"/>
          </a:p>
          <a:p>
            <a:r>
              <a:rPr lang="en-GB"/>
              <a:t>Gaps – a comprehensive assessment system eg Positive NPV of poultry density is blind to local profitability by agents so allows unviable options to proceed.  Ministerial interests in solutioneering or  misperceived idea eg primary legislation on wild animals in zoos – covering 37 animals in 4 circuses.  Late cancellation generated avoidable costs and frustration of Householder Information Packs (Hips) from point of view of assessors. </a:t>
            </a:r>
          </a:p>
          <a:p>
            <a:endParaRPr lang="en-GB"/>
          </a:p>
        </p:txBody>
      </p:sp>
      <p:sp>
        <p:nvSpPr>
          <p:cNvPr id="4" name="Date Placeholder 3"/>
          <p:cNvSpPr txBox="1">
            <a:spLocks noGrp="1"/>
          </p:cNvSpPr>
          <p:nvPr/>
        </p:nvSpPr>
        <p:spPr bwMode="auto">
          <a:xfrm>
            <a:off x="3776663" y="0"/>
            <a:ext cx="2886075" cy="490538"/>
          </a:xfrm>
          <a:prstGeom prst="rect">
            <a:avLst/>
          </a:prstGeom>
          <a:noFill/>
          <a:ln>
            <a:miter lim="800000"/>
            <a:headEnd/>
            <a:tailEnd/>
          </a:ln>
        </p:spPr>
        <p:txBody>
          <a:bodyPr/>
          <a:lstStyle/>
          <a:p>
            <a:pPr algn="r">
              <a:defRPr/>
            </a:pPr>
            <a:fld id="{968DB673-553E-4BBB-A419-4D23C5B29D90}" type="datetime1">
              <a:rPr lang="en-GB" sz="1200"/>
              <a:pPr algn="r">
                <a:defRPr/>
              </a:pPr>
              <a:t>28/03/2012</a:t>
            </a:fld>
            <a:endParaRPr lang="en-GB" sz="1200" dirty="0"/>
          </a:p>
        </p:txBody>
      </p:sp>
      <p:sp>
        <p:nvSpPr>
          <p:cNvPr id="5" name="Slide Number Placeholder 4"/>
          <p:cNvSpPr txBox="1">
            <a:spLocks noGrp="1"/>
          </p:cNvSpPr>
          <p:nvPr/>
        </p:nvSpPr>
        <p:spPr bwMode="auto">
          <a:xfrm>
            <a:off x="3776663" y="9342438"/>
            <a:ext cx="2886075" cy="490537"/>
          </a:xfrm>
          <a:prstGeom prst="rect">
            <a:avLst/>
          </a:prstGeom>
          <a:noFill/>
          <a:ln>
            <a:miter lim="800000"/>
            <a:headEnd/>
            <a:tailEnd/>
          </a:ln>
        </p:spPr>
        <p:txBody>
          <a:bodyPr anchor="b"/>
          <a:lstStyle/>
          <a:p>
            <a:pPr algn="r">
              <a:defRPr/>
            </a:pPr>
            <a:fld id="{A73B934E-81EB-417F-91E0-5FC5227F1297}" type="slidenum">
              <a:rPr lang="en-GB" sz="1200"/>
              <a:pPr algn="r">
                <a:defRPr/>
              </a:pPr>
              <a:t>21</a:t>
            </a:fld>
            <a:endParaRPr lang="en-GB" sz="1200"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27"/>
          <p:cNvSpPr>
            <a:spLocks noGrp="1" noChangeArrowheads="1"/>
          </p:cNvSpPr>
          <p:nvPr>
            <p:ph type="dt" idx="1"/>
          </p:nvPr>
        </p:nvSpPr>
        <p:spPr>
          <a:ln/>
        </p:spPr>
        <p:txBody>
          <a:bodyPr/>
          <a:lstStyle/>
          <a:p>
            <a:fld id="{DDA06821-16B6-491B-9A05-F042EE557044}" type="datetime1">
              <a:rPr lang="en-GB"/>
              <a:pPr/>
              <a:t>28/03/2012</a:t>
            </a:fld>
            <a:endParaRPr lang="en-GB"/>
          </a:p>
        </p:txBody>
      </p:sp>
      <p:sp>
        <p:nvSpPr>
          <p:cNvPr id="9" name="Rectangle 1031"/>
          <p:cNvSpPr>
            <a:spLocks noGrp="1" noChangeArrowheads="1"/>
          </p:cNvSpPr>
          <p:nvPr>
            <p:ph type="sldNum" sz="quarter" idx="5"/>
          </p:nvPr>
        </p:nvSpPr>
        <p:spPr>
          <a:ln/>
        </p:spPr>
        <p:txBody>
          <a:bodyPr/>
          <a:lstStyle/>
          <a:p>
            <a:fld id="{AAAD0EC1-3254-4DE8-9B53-8F77755BE72A}" type="slidenum">
              <a:rPr lang="en-GB"/>
              <a:pPr/>
              <a:t>22</a:t>
            </a:fld>
            <a:endParaRPr lang="en-GB"/>
          </a:p>
        </p:txBody>
      </p:sp>
      <p:sp>
        <p:nvSpPr>
          <p:cNvPr id="159746" name="Slide Image Placeholder 1"/>
          <p:cNvSpPr>
            <a:spLocks noGrp="1" noRot="1" noChangeAspect="1" noTextEdit="1"/>
          </p:cNvSpPr>
          <p:nvPr>
            <p:ph type="sldImg"/>
          </p:nvPr>
        </p:nvSpPr>
        <p:spPr>
          <a:ln/>
        </p:spPr>
      </p:sp>
      <p:sp>
        <p:nvSpPr>
          <p:cNvPr id="159747" name="Notes Placeholder 2"/>
          <p:cNvSpPr>
            <a:spLocks noGrp="1"/>
          </p:cNvSpPr>
          <p:nvPr>
            <p:ph type="body" idx="1"/>
          </p:nvPr>
        </p:nvSpPr>
        <p:spPr/>
        <p:txBody>
          <a:bodyPr/>
          <a:lstStyle/>
          <a:p>
            <a:r>
              <a:rPr lang="en-GB"/>
              <a:t>The System as it should be suggests a way ahead – it adds a cross government  intelligence function to bring together the current component members. </a:t>
            </a:r>
          </a:p>
          <a:p>
            <a:endParaRPr lang="en-GB"/>
          </a:p>
          <a:p>
            <a:r>
              <a:rPr lang="en-GB"/>
              <a:t>This envisages BRE leading the development of a framework for the Policy Teams within departments allowing a collated view of their regulation stock and flow, with  predicted impact of these changes to the regulations on the Society-Economy as well as the burden of administering.  BRE is the framework provider and facilitator of the descriptive, predictive and prescriptive processes.  </a:t>
            </a:r>
          </a:p>
          <a:p>
            <a:endParaRPr lang="en-GB"/>
          </a:p>
          <a:p>
            <a:r>
              <a:rPr lang="en-GB"/>
              <a:t>This changes the focus of effort from carrying regulations into stock to concentrating on the early stages of option formulation and selection. A longer range view of and influence on  European policy selection is implied.   </a:t>
            </a:r>
          </a:p>
          <a:p>
            <a:endParaRPr lang="en-GB"/>
          </a:p>
          <a:p>
            <a:r>
              <a:rPr lang="en-GB"/>
              <a:t>Through a  consistent and comprehensive assessment of the impacts of all regulation a decision can be better reached on what regulations should be brought into existence.  This also extends the use of Impact assessment so that experience from the events that occur in the Society so that the Framework becomes better informed on what works in real life.  This informs subsequent decisions at the Initial and Main Gates where regulation is chosen then confirmed as the means to proceed </a:t>
            </a:r>
          </a:p>
          <a:p>
            <a:r>
              <a:rPr lang="en-GB"/>
              <a:t> </a:t>
            </a:r>
          </a:p>
        </p:txBody>
      </p:sp>
      <p:sp>
        <p:nvSpPr>
          <p:cNvPr id="4" name="Date Placeholder 3"/>
          <p:cNvSpPr txBox="1">
            <a:spLocks noGrp="1"/>
          </p:cNvSpPr>
          <p:nvPr/>
        </p:nvSpPr>
        <p:spPr bwMode="auto">
          <a:xfrm>
            <a:off x="3776663" y="0"/>
            <a:ext cx="2886075" cy="490538"/>
          </a:xfrm>
          <a:prstGeom prst="rect">
            <a:avLst/>
          </a:prstGeom>
          <a:noFill/>
          <a:ln>
            <a:miter lim="800000"/>
            <a:headEnd/>
            <a:tailEnd/>
          </a:ln>
        </p:spPr>
        <p:txBody>
          <a:bodyPr/>
          <a:lstStyle/>
          <a:p>
            <a:pPr algn="r">
              <a:defRPr/>
            </a:pPr>
            <a:fld id="{968DB673-553E-4BBB-A419-4D23C5B29D90}" type="datetime1">
              <a:rPr lang="en-GB" sz="1200"/>
              <a:pPr algn="r">
                <a:defRPr/>
              </a:pPr>
              <a:t>28/03/2012</a:t>
            </a:fld>
            <a:endParaRPr lang="en-GB" sz="1200" dirty="0"/>
          </a:p>
        </p:txBody>
      </p:sp>
      <p:sp>
        <p:nvSpPr>
          <p:cNvPr id="5" name="Slide Number Placeholder 4"/>
          <p:cNvSpPr txBox="1">
            <a:spLocks noGrp="1"/>
          </p:cNvSpPr>
          <p:nvPr/>
        </p:nvSpPr>
        <p:spPr bwMode="auto">
          <a:xfrm>
            <a:off x="3776663" y="9342438"/>
            <a:ext cx="2886075" cy="490537"/>
          </a:xfrm>
          <a:prstGeom prst="rect">
            <a:avLst/>
          </a:prstGeom>
          <a:noFill/>
          <a:ln>
            <a:miter lim="800000"/>
            <a:headEnd/>
            <a:tailEnd/>
          </a:ln>
        </p:spPr>
        <p:txBody>
          <a:bodyPr anchor="b"/>
          <a:lstStyle/>
          <a:p>
            <a:pPr algn="r">
              <a:defRPr/>
            </a:pPr>
            <a:fld id="{28547FBC-3B39-4177-B881-7222D7F7DD7C}" type="slidenum">
              <a:rPr lang="en-GB" sz="1200"/>
              <a:pPr algn="r">
                <a:defRPr/>
              </a:pPr>
              <a:t>22</a:t>
            </a:fld>
            <a:endParaRPr lang="en-GB"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27"/>
          <p:cNvSpPr>
            <a:spLocks noGrp="1" noChangeArrowheads="1"/>
          </p:cNvSpPr>
          <p:nvPr>
            <p:ph type="dt" idx="1"/>
          </p:nvPr>
        </p:nvSpPr>
        <p:spPr>
          <a:ln/>
        </p:spPr>
        <p:txBody>
          <a:bodyPr/>
          <a:lstStyle/>
          <a:p>
            <a:fld id="{BDEB8E11-C7FD-49AA-9235-36F4C3F0A321}" type="datetime1">
              <a:rPr lang="en-GB"/>
              <a:pPr/>
              <a:t>28/03/2012</a:t>
            </a:fld>
            <a:endParaRPr lang="en-GB"/>
          </a:p>
        </p:txBody>
      </p:sp>
      <p:sp>
        <p:nvSpPr>
          <p:cNvPr id="7" name="Rectangle 1031"/>
          <p:cNvSpPr>
            <a:spLocks noGrp="1" noChangeArrowheads="1"/>
          </p:cNvSpPr>
          <p:nvPr>
            <p:ph type="sldNum" sz="quarter" idx="5"/>
          </p:nvPr>
        </p:nvSpPr>
        <p:spPr>
          <a:ln/>
        </p:spPr>
        <p:txBody>
          <a:bodyPr/>
          <a:lstStyle/>
          <a:p>
            <a:fld id="{50838D8F-B413-4F61-96DD-2272BE1CD090}" type="slidenum">
              <a:rPr lang="en-GB"/>
              <a:pPr/>
              <a:t>3</a:t>
            </a:fld>
            <a:endParaRPr lang="en-GB"/>
          </a:p>
        </p:txBody>
      </p:sp>
      <p:sp>
        <p:nvSpPr>
          <p:cNvPr id="100354" name="Rectangle 2"/>
          <p:cNvSpPr>
            <a:spLocks noChangeArrowheads="1" noTextEdit="1"/>
          </p:cNvSpPr>
          <p:nvPr>
            <p:ph type="sldImg"/>
          </p:nvPr>
        </p:nvSpPr>
        <p:spPr>
          <a:ln/>
        </p:spPr>
      </p:sp>
      <p:sp>
        <p:nvSpPr>
          <p:cNvPr id="100355" name="Rectangle 3"/>
          <p:cNvSpPr>
            <a:spLocks noGrp="1" noChangeArrowheads="1"/>
          </p:cNvSpPr>
          <p:nvPr>
            <p:ph type="body" idx="1"/>
          </p:nvPr>
        </p:nvSpPr>
        <p:spPr/>
        <p:txBody>
          <a:bodyPr/>
          <a:lstStyle/>
          <a:p>
            <a:r>
              <a:rPr lang="en-GB"/>
              <a:t>I first encountered the OR Method CLICK  as a sure fire 11% at the University of  Buckingham’s business modelling course. The OR Method gives the context for the use of analytical  techniques to provide a basis for decision. there are analytical steps, although shown in a list here they are more like Escher’s Staircases as they do feed into one another.   </a:t>
            </a:r>
          </a:p>
          <a:p>
            <a:endParaRPr lang="en-GB"/>
          </a:p>
          <a:p>
            <a:r>
              <a:rPr lang="en-GB"/>
              <a:t>Determine the Key variables formulate then solve followed by   application , interpreting  the analysis validating it and seeing some action implemented.   (Source: P. Harrison Operational Research Core Business Studies Mitchell Beazley 1983 pages 36- 41)</a:t>
            </a:r>
          </a:p>
          <a:p>
            <a:endParaRPr lang="en-GB"/>
          </a:p>
          <a:p>
            <a:r>
              <a:rPr lang="en-GB" b="1" i="1"/>
              <a:t>Understand the Problem</a:t>
            </a:r>
            <a:r>
              <a:rPr lang="en-GB" i="1"/>
              <a:t> is the first step of this OR Method.  </a:t>
            </a:r>
          </a:p>
          <a:p>
            <a:endParaRPr lang="en-GB"/>
          </a:p>
          <a:p>
            <a:r>
              <a:rPr lang="en-GB" i="1"/>
              <a:t>To do that some form of structure helps – Soft Systems Methodology (SSM )acted as a means for elicitation of domain knowledge to inform structural changes and a new view of a system, derived from many perspectives. In 1993 as an independent OR Consultant I used SSM to prompt work looking at the economic benefits from telecommunication satellites. This book was extremely useful then and again this year.</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27"/>
          <p:cNvSpPr>
            <a:spLocks noGrp="1" noChangeArrowheads="1"/>
          </p:cNvSpPr>
          <p:nvPr>
            <p:ph type="dt" idx="1"/>
          </p:nvPr>
        </p:nvSpPr>
        <p:spPr>
          <a:ln/>
        </p:spPr>
        <p:txBody>
          <a:bodyPr/>
          <a:lstStyle/>
          <a:p>
            <a:fld id="{3F055341-9641-442F-9E5B-C855333A1A92}" type="datetime1">
              <a:rPr lang="en-GB"/>
              <a:pPr/>
              <a:t>28/03/2012</a:t>
            </a:fld>
            <a:endParaRPr lang="en-GB"/>
          </a:p>
        </p:txBody>
      </p:sp>
      <p:sp>
        <p:nvSpPr>
          <p:cNvPr id="7" name="Rectangle 1031"/>
          <p:cNvSpPr>
            <a:spLocks noGrp="1" noChangeArrowheads="1"/>
          </p:cNvSpPr>
          <p:nvPr>
            <p:ph type="sldNum" sz="quarter" idx="5"/>
          </p:nvPr>
        </p:nvSpPr>
        <p:spPr>
          <a:ln/>
        </p:spPr>
        <p:txBody>
          <a:bodyPr/>
          <a:lstStyle/>
          <a:p>
            <a:fld id="{35916D46-9790-4945-8264-72B41137F06B}" type="slidenum">
              <a:rPr lang="en-GB"/>
              <a:pPr/>
              <a:t>4</a:t>
            </a:fld>
            <a:endParaRPr lang="en-GB"/>
          </a:p>
        </p:txBody>
      </p:sp>
      <p:sp>
        <p:nvSpPr>
          <p:cNvPr id="185346" name="Rectangle 2"/>
          <p:cNvSpPr>
            <a:spLocks noChangeArrowheads="1" noTextEdit="1"/>
          </p:cNvSpPr>
          <p:nvPr>
            <p:ph type="sldImg"/>
          </p:nvPr>
        </p:nvSpPr>
        <p:spPr>
          <a:ln/>
        </p:spPr>
      </p:sp>
      <p:sp>
        <p:nvSpPr>
          <p:cNvPr id="185347" name="Rectangle 3"/>
          <p:cNvSpPr>
            <a:spLocks noGrp="1" noChangeArrowheads="1"/>
          </p:cNvSpPr>
          <p:nvPr>
            <p:ph type="body" idx="1"/>
          </p:nvPr>
        </p:nvSpPr>
        <p:spPr/>
        <p:txBody>
          <a:bodyPr/>
          <a:lstStyle/>
          <a:p>
            <a:r>
              <a:rPr lang="en-GB"/>
              <a:t>The tasking was particularly fast.  This brings out the importance of contact and support within the leadership of both supplier and client for OR.  </a:t>
            </a:r>
          </a:p>
          <a:p>
            <a:endParaRPr lang="en-GB"/>
          </a:p>
          <a:p>
            <a:r>
              <a:rPr lang="en-GB"/>
              <a:t>Tera is the  Director General of ESBR, Andy the Head of Profession for OR and the writer Alison was a senior manager in the BRE.</a:t>
            </a:r>
          </a:p>
          <a:p>
            <a:r>
              <a:rPr lang="en-GB"/>
              <a: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27"/>
          <p:cNvSpPr>
            <a:spLocks noGrp="1" noChangeArrowheads="1"/>
          </p:cNvSpPr>
          <p:nvPr>
            <p:ph type="dt" idx="1"/>
          </p:nvPr>
        </p:nvSpPr>
        <p:spPr>
          <a:ln/>
        </p:spPr>
        <p:txBody>
          <a:bodyPr/>
          <a:lstStyle/>
          <a:p>
            <a:fld id="{D89BAD2A-41D4-4941-A16B-C59F745F4C67}" type="datetime1">
              <a:rPr lang="en-GB"/>
              <a:pPr/>
              <a:t>28/03/2012</a:t>
            </a:fld>
            <a:endParaRPr lang="en-GB"/>
          </a:p>
        </p:txBody>
      </p:sp>
      <p:sp>
        <p:nvSpPr>
          <p:cNvPr id="9" name="Rectangle 1031"/>
          <p:cNvSpPr>
            <a:spLocks noGrp="1" noChangeArrowheads="1"/>
          </p:cNvSpPr>
          <p:nvPr>
            <p:ph type="sldNum" sz="quarter" idx="5"/>
          </p:nvPr>
        </p:nvSpPr>
        <p:spPr>
          <a:ln/>
        </p:spPr>
        <p:txBody>
          <a:bodyPr/>
          <a:lstStyle/>
          <a:p>
            <a:fld id="{2F0F1739-28AA-4D6C-801F-E6D78CDD44B5}" type="slidenum">
              <a:rPr lang="en-GB"/>
              <a:pPr/>
              <a:t>5</a:t>
            </a:fld>
            <a:endParaRPr lang="en-GB"/>
          </a:p>
        </p:txBody>
      </p:sp>
      <p:sp>
        <p:nvSpPr>
          <p:cNvPr id="143362" name="Slide Image Placeholder 1"/>
          <p:cNvSpPr>
            <a:spLocks noGrp="1" noRot="1" noChangeAspect="1" noTextEdit="1"/>
          </p:cNvSpPr>
          <p:nvPr>
            <p:ph type="sldImg"/>
          </p:nvPr>
        </p:nvSpPr>
        <p:spPr>
          <a:ln/>
        </p:spPr>
      </p:sp>
      <p:sp>
        <p:nvSpPr>
          <p:cNvPr id="143363" name="Notes Placeholder 2"/>
          <p:cNvSpPr>
            <a:spLocks noGrp="1"/>
          </p:cNvSpPr>
          <p:nvPr>
            <p:ph type="body" idx="1"/>
          </p:nvPr>
        </p:nvSpPr>
        <p:spPr>
          <a:noFill/>
        </p:spPr>
        <p:txBody>
          <a:bodyPr/>
          <a:lstStyle/>
          <a:p>
            <a:r>
              <a:rPr lang="en-US"/>
              <a:t>I used PowerPoint a lot during this work. </a:t>
            </a:r>
          </a:p>
          <a:p>
            <a:endParaRPr lang="en-US"/>
          </a:p>
          <a:p>
            <a:r>
              <a:rPr lang="en-US"/>
              <a:t> The notes pages allowed pictures to be created and text to be combined. </a:t>
            </a:r>
          </a:p>
          <a:p>
            <a:endParaRPr lang="en-US"/>
          </a:p>
          <a:p>
            <a:r>
              <a:rPr lang="en-US"/>
              <a:t>A lot of the slides following are as they were when used for BRE.   </a:t>
            </a:r>
          </a:p>
          <a:p>
            <a:r>
              <a:rPr lang="en-US"/>
              <a:t>Often used as a handout rather than projected/ This is one of them – at the BRE DD’s weekly meeting on Thursday I explained what I understood my task to be and introduced SSM’s terms. </a:t>
            </a:r>
          </a:p>
        </p:txBody>
      </p:sp>
      <p:sp>
        <p:nvSpPr>
          <p:cNvPr id="17412" name="Date Placeholder 3"/>
          <p:cNvSpPr txBox="1">
            <a:spLocks noGrp="1"/>
          </p:cNvSpPr>
          <p:nvPr/>
        </p:nvSpPr>
        <p:spPr bwMode="auto">
          <a:xfrm>
            <a:off x="3776663" y="0"/>
            <a:ext cx="2886075" cy="490538"/>
          </a:xfrm>
          <a:prstGeom prst="rect">
            <a:avLst/>
          </a:prstGeom>
          <a:noFill/>
          <a:ln>
            <a:miter lim="800000"/>
            <a:headEnd/>
            <a:tailEnd/>
          </a:ln>
        </p:spPr>
        <p:txBody>
          <a:bodyPr/>
          <a:lstStyle/>
          <a:p>
            <a:pPr algn="r">
              <a:defRPr/>
            </a:pPr>
            <a:fld id="{216CA577-499F-47CE-8CB9-2C658EB32EC5}" type="datetime1">
              <a:rPr lang="en-GB" sz="1200"/>
              <a:pPr algn="r">
                <a:defRPr/>
              </a:pPr>
              <a:t>28/03/2012</a:t>
            </a:fld>
            <a:endParaRPr lang="en-GB" sz="1200" dirty="0"/>
          </a:p>
        </p:txBody>
      </p:sp>
      <p:sp>
        <p:nvSpPr>
          <p:cNvPr id="17413" name="Slide Number Placeholder 4"/>
          <p:cNvSpPr txBox="1">
            <a:spLocks noGrp="1"/>
          </p:cNvSpPr>
          <p:nvPr/>
        </p:nvSpPr>
        <p:spPr bwMode="auto">
          <a:xfrm>
            <a:off x="3776663" y="9342438"/>
            <a:ext cx="2886075" cy="490537"/>
          </a:xfrm>
          <a:prstGeom prst="rect">
            <a:avLst/>
          </a:prstGeom>
          <a:noFill/>
          <a:ln>
            <a:miter lim="800000"/>
            <a:headEnd/>
            <a:tailEnd/>
          </a:ln>
        </p:spPr>
        <p:txBody>
          <a:bodyPr anchor="b"/>
          <a:lstStyle/>
          <a:p>
            <a:pPr algn="r">
              <a:defRPr/>
            </a:pPr>
            <a:fld id="{DFE74F22-17AF-4668-8A78-3754E9BD36FB}" type="slidenum">
              <a:rPr lang="en-GB" sz="1200"/>
              <a:pPr algn="r">
                <a:defRPr/>
              </a:pPr>
              <a:t>5</a:t>
            </a:fld>
            <a:endParaRPr lang="en-GB" sz="12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27"/>
          <p:cNvSpPr>
            <a:spLocks noGrp="1" noChangeArrowheads="1"/>
          </p:cNvSpPr>
          <p:nvPr>
            <p:ph type="dt" idx="1"/>
          </p:nvPr>
        </p:nvSpPr>
        <p:spPr>
          <a:ln/>
        </p:spPr>
        <p:txBody>
          <a:bodyPr/>
          <a:lstStyle/>
          <a:p>
            <a:fld id="{B9AADC43-38F3-4E48-89E4-1C2021C445B6}" type="datetime1">
              <a:rPr lang="en-GB"/>
              <a:pPr/>
              <a:t>28/03/2012</a:t>
            </a:fld>
            <a:endParaRPr lang="en-GB"/>
          </a:p>
        </p:txBody>
      </p:sp>
      <p:sp>
        <p:nvSpPr>
          <p:cNvPr id="9" name="Rectangle 1031"/>
          <p:cNvSpPr>
            <a:spLocks noGrp="1" noChangeArrowheads="1"/>
          </p:cNvSpPr>
          <p:nvPr>
            <p:ph type="sldNum" sz="quarter" idx="5"/>
          </p:nvPr>
        </p:nvSpPr>
        <p:spPr>
          <a:ln/>
        </p:spPr>
        <p:txBody>
          <a:bodyPr/>
          <a:lstStyle/>
          <a:p>
            <a:fld id="{66B7FDB0-EAC0-4C5F-9581-5AFA1480BF17}" type="slidenum">
              <a:rPr lang="en-GB"/>
              <a:pPr/>
              <a:t>6</a:t>
            </a:fld>
            <a:endParaRPr lang="en-GB"/>
          </a:p>
        </p:txBody>
      </p:sp>
      <p:sp>
        <p:nvSpPr>
          <p:cNvPr id="149506" name="Slide Image Placeholder 1"/>
          <p:cNvSpPr>
            <a:spLocks noGrp="1" noRot="1" noChangeAspect="1" noTextEdit="1"/>
          </p:cNvSpPr>
          <p:nvPr>
            <p:ph type="sldImg"/>
          </p:nvPr>
        </p:nvSpPr>
        <p:spPr>
          <a:ln/>
        </p:spPr>
      </p:sp>
      <p:sp>
        <p:nvSpPr>
          <p:cNvPr id="149507" name="Notes Placeholder 2"/>
          <p:cNvSpPr>
            <a:spLocks noGrp="1"/>
          </p:cNvSpPr>
          <p:nvPr>
            <p:ph type="body" idx="1"/>
          </p:nvPr>
        </p:nvSpPr>
        <p:spPr/>
        <p:txBody>
          <a:bodyPr/>
          <a:lstStyle/>
          <a:p>
            <a:r>
              <a:rPr lang="en-GB"/>
              <a:t>This was the most useful slide during the next weeks</a:t>
            </a:r>
          </a:p>
          <a:p>
            <a:r>
              <a:rPr lang="en-GB"/>
              <a:t>It gave a set of terms for us to use.  </a:t>
            </a:r>
          </a:p>
          <a:p>
            <a:r>
              <a:rPr lang="en-GB"/>
              <a:t>It acted as am Aide Memoire to initial discussions of a process of enquiry.  </a:t>
            </a:r>
          </a:p>
        </p:txBody>
      </p:sp>
      <p:sp>
        <p:nvSpPr>
          <p:cNvPr id="4" name="Date Placeholder 3"/>
          <p:cNvSpPr txBox="1">
            <a:spLocks noGrp="1"/>
          </p:cNvSpPr>
          <p:nvPr/>
        </p:nvSpPr>
        <p:spPr bwMode="auto">
          <a:xfrm>
            <a:off x="3776663" y="0"/>
            <a:ext cx="2886075" cy="490538"/>
          </a:xfrm>
          <a:prstGeom prst="rect">
            <a:avLst/>
          </a:prstGeom>
          <a:noFill/>
          <a:ln>
            <a:miter lim="800000"/>
            <a:headEnd/>
            <a:tailEnd/>
          </a:ln>
        </p:spPr>
        <p:txBody>
          <a:bodyPr/>
          <a:lstStyle/>
          <a:p>
            <a:pPr algn="r">
              <a:defRPr/>
            </a:pPr>
            <a:fld id="{968DB673-553E-4BBB-A419-4D23C5B29D90}" type="datetime1">
              <a:rPr lang="en-GB" sz="1200"/>
              <a:pPr algn="r">
                <a:defRPr/>
              </a:pPr>
              <a:t>28/03/2012</a:t>
            </a:fld>
            <a:endParaRPr lang="en-GB" sz="1200" dirty="0"/>
          </a:p>
        </p:txBody>
      </p:sp>
      <p:sp>
        <p:nvSpPr>
          <p:cNvPr id="5" name="Slide Number Placeholder 4"/>
          <p:cNvSpPr txBox="1">
            <a:spLocks noGrp="1"/>
          </p:cNvSpPr>
          <p:nvPr/>
        </p:nvSpPr>
        <p:spPr bwMode="auto">
          <a:xfrm>
            <a:off x="3776663" y="9342438"/>
            <a:ext cx="2886075" cy="490537"/>
          </a:xfrm>
          <a:prstGeom prst="rect">
            <a:avLst/>
          </a:prstGeom>
          <a:noFill/>
          <a:ln>
            <a:miter lim="800000"/>
            <a:headEnd/>
            <a:tailEnd/>
          </a:ln>
        </p:spPr>
        <p:txBody>
          <a:bodyPr anchor="b"/>
          <a:lstStyle/>
          <a:p>
            <a:pPr algn="r">
              <a:defRPr/>
            </a:pPr>
            <a:fld id="{9208BE3A-0580-456B-8948-B96CD843BB2C}" type="slidenum">
              <a:rPr lang="en-GB" sz="1200"/>
              <a:pPr algn="r">
                <a:defRPr/>
              </a:pPr>
              <a:t>6</a:t>
            </a:fld>
            <a:endParaRPr lang="en-GB"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27"/>
          <p:cNvSpPr>
            <a:spLocks noGrp="1" noChangeArrowheads="1"/>
          </p:cNvSpPr>
          <p:nvPr>
            <p:ph type="dt" idx="1"/>
          </p:nvPr>
        </p:nvSpPr>
        <p:spPr>
          <a:ln/>
        </p:spPr>
        <p:txBody>
          <a:bodyPr/>
          <a:lstStyle/>
          <a:p>
            <a:fld id="{B1D1F409-57BD-4084-A97F-E4E6F18CB740}" type="datetime1">
              <a:rPr lang="en-GB"/>
              <a:pPr/>
              <a:t>28/03/2012</a:t>
            </a:fld>
            <a:endParaRPr lang="en-GB"/>
          </a:p>
        </p:txBody>
      </p:sp>
      <p:sp>
        <p:nvSpPr>
          <p:cNvPr id="9" name="Rectangle 1031"/>
          <p:cNvSpPr>
            <a:spLocks noGrp="1" noChangeArrowheads="1"/>
          </p:cNvSpPr>
          <p:nvPr>
            <p:ph type="sldNum" sz="quarter" idx="5"/>
          </p:nvPr>
        </p:nvSpPr>
        <p:spPr>
          <a:ln/>
        </p:spPr>
        <p:txBody>
          <a:bodyPr/>
          <a:lstStyle/>
          <a:p>
            <a:fld id="{ED3CEE22-EDD6-4DCC-9DEF-2AF787A5A049}" type="slidenum">
              <a:rPr lang="en-GB"/>
              <a:pPr/>
              <a:t>7</a:t>
            </a:fld>
            <a:endParaRPr lang="en-GB"/>
          </a:p>
        </p:txBody>
      </p:sp>
      <p:sp>
        <p:nvSpPr>
          <p:cNvPr id="151554" name="Slide Image Placeholder 1"/>
          <p:cNvSpPr>
            <a:spLocks noGrp="1" noRot="1" noChangeAspect="1" noTextEdit="1"/>
          </p:cNvSpPr>
          <p:nvPr>
            <p:ph type="sldImg"/>
          </p:nvPr>
        </p:nvSpPr>
        <p:spPr>
          <a:ln/>
        </p:spPr>
      </p:sp>
      <p:sp>
        <p:nvSpPr>
          <p:cNvPr id="151555" name="Notes Placeholder 2"/>
          <p:cNvSpPr>
            <a:spLocks noGrp="1"/>
          </p:cNvSpPr>
          <p:nvPr>
            <p:ph type="body" idx="1"/>
          </p:nvPr>
        </p:nvSpPr>
        <p:spPr/>
        <p:txBody>
          <a:bodyPr/>
          <a:lstStyle/>
          <a:p>
            <a:r>
              <a:rPr lang="en-GB"/>
              <a:t>Based on Tuesday’s workshop the day after the e-mail exchange  this seemed to me  to be the  worldview of a transformation that produces regulations … but ….there are gaps and other possibilities…</a:t>
            </a:r>
          </a:p>
          <a:p>
            <a:endParaRPr lang="en-GB"/>
          </a:p>
          <a:p>
            <a:r>
              <a:rPr lang="en-GB"/>
              <a:t>BRE had a range of 5 options for its future role (Gatekeeper Consultant Balanced overall reduction Thought Leader and the transfer of its functions). There appeared to be to be some implied Customers, Actors and a Transformation process the C A and T of CATWOE  but not  Weltanschauung  Owners  or Environment.  </a:t>
            </a:r>
          </a:p>
          <a:p>
            <a:endParaRPr lang="en-GB"/>
          </a:p>
          <a:p>
            <a:r>
              <a:rPr lang="en-GB"/>
              <a:t>CAT from CAT WOE – the regulation process was illustrated by a BRE flowchart that the analyst had obtained by a literature review during the previous day.</a:t>
            </a:r>
          </a:p>
        </p:txBody>
      </p:sp>
      <p:sp>
        <p:nvSpPr>
          <p:cNvPr id="4" name="Date Placeholder 3"/>
          <p:cNvSpPr txBox="1">
            <a:spLocks noGrp="1"/>
          </p:cNvSpPr>
          <p:nvPr/>
        </p:nvSpPr>
        <p:spPr bwMode="auto">
          <a:xfrm>
            <a:off x="3776663" y="0"/>
            <a:ext cx="2886075" cy="490538"/>
          </a:xfrm>
          <a:prstGeom prst="rect">
            <a:avLst/>
          </a:prstGeom>
          <a:noFill/>
          <a:ln>
            <a:miter lim="800000"/>
            <a:headEnd/>
            <a:tailEnd/>
          </a:ln>
        </p:spPr>
        <p:txBody>
          <a:bodyPr/>
          <a:lstStyle/>
          <a:p>
            <a:pPr algn="r">
              <a:defRPr/>
            </a:pPr>
            <a:fld id="{968DB673-553E-4BBB-A419-4D23C5B29D90}" type="datetime1">
              <a:rPr lang="en-GB" sz="1200"/>
              <a:pPr algn="r">
                <a:defRPr/>
              </a:pPr>
              <a:t>28/03/2012</a:t>
            </a:fld>
            <a:endParaRPr lang="en-GB" sz="1200" dirty="0"/>
          </a:p>
        </p:txBody>
      </p:sp>
      <p:sp>
        <p:nvSpPr>
          <p:cNvPr id="5" name="Slide Number Placeholder 4"/>
          <p:cNvSpPr txBox="1">
            <a:spLocks noGrp="1"/>
          </p:cNvSpPr>
          <p:nvPr/>
        </p:nvSpPr>
        <p:spPr bwMode="auto">
          <a:xfrm>
            <a:off x="3776663" y="9342438"/>
            <a:ext cx="2886075" cy="490537"/>
          </a:xfrm>
          <a:prstGeom prst="rect">
            <a:avLst/>
          </a:prstGeom>
          <a:noFill/>
          <a:ln>
            <a:miter lim="800000"/>
            <a:headEnd/>
            <a:tailEnd/>
          </a:ln>
        </p:spPr>
        <p:txBody>
          <a:bodyPr anchor="b"/>
          <a:lstStyle/>
          <a:p>
            <a:pPr algn="r">
              <a:defRPr/>
            </a:pPr>
            <a:fld id="{590DD7E6-42DC-4081-BB89-810DB3E4D690}" type="slidenum">
              <a:rPr lang="en-GB" sz="1200"/>
              <a:pPr algn="r">
                <a:defRPr/>
              </a:pPr>
              <a:t>7</a:t>
            </a:fld>
            <a:endParaRPr lang="en-GB" sz="12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27"/>
          <p:cNvSpPr>
            <a:spLocks noGrp="1" noChangeArrowheads="1"/>
          </p:cNvSpPr>
          <p:nvPr>
            <p:ph type="dt" idx="1"/>
          </p:nvPr>
        </p:nvSpPr>
        <p:spPr>
          <a:ln/>
        </p:spPr>
        <p:txBody>
          <a:bodyPr/>
          <a:lstStyle/>
          <a:p>
            <a:fld id="{F3DAE742-3526-41AF-B331-1AB572B871D3}" type="datetime1">
              <a:rPr lang="en-GB"/>
              <a:pPr/>
              <a:t>28/03/2012</a:t>
            </a:fld>
            <a:endParaRPr lang="en-GB"/>
          </a:p>
        </p:txBody>
      </p:sp>
      <p:sp>
        <p:nvSpPr>
          <p:cNvPr id="9" name="Rectangle 1031"/>
          <p:cNvSpPr>
            <a:spLocks noGrp="1" noChangeArrowheads="1"/>
          </p:cNvSpPr>
          <p:nvPr>
            <p:ph type="sldNum" sz="quarter" idx="5"/>
          </p:nvPr>
        </p:nvSpPr>
        <p:spPr>
          <a:ln/>
        </p:spPr>
        <p:txBody>
          <a:bodyPr/>
          <a:lstStyle/>
          <a:p>
            <a:fld id="{EFF9C686-37BF-481F-A7A0-A2822479920C}" type="slidenum">
              <a:rPr lang="en-GB"/>
              <a:pPr/>
              <a:t>8</a:t>
            </a:fld>
            <a:endParaRPr lang="en-GB"/>
          </a:p>
        </p:txBody>
      </p:sp>
      <p:sp>
        <p:nvSpPr>
          <p:cNvPr id="153602" name="Slide Image Placeholder 1"/>
          <p:cNvSpPr>
            <a:spLocks noGrp="1" noRot="1" noChangeAspect="1" noTextEdit="1"/>
          </p:cNvSpPr>
          <p:nvPr>
            <p:ph type="sldImg"/>
          </p:nvPr>
        </p:nvSpPr>
        <p:spPr>
          <a:ln/>
        </p:spPr>
      </p:sp>
      <p:sp>
        <p:nvSpPr>
          <p:cNvPr id="153603" name="Notes Placeholder 2"/>
          <p:cNvSpPr>
            <a:spLocks noGrp="1"/>
          </p:cNvSpPr>
          <p:nvPr>
            <p:ph type="body" idx="1"/>
          </p:nvPr>
        </p:nvSpPr>
        <p:spPr/>
        <p:txBody>
          <a:bodyPr/>
          <a:lstStyle/>
          <a:p>
            <a:r>
              <a:rPr lang="en-GB"/>
              <a:t> if a new Weltanschauung is used – “Regulation is a means to enable better outcomes in economy and society.” then this changes the boundaries to be considered and so the form of the relative contribution of the 5 options for BRE – definitely an actor.   </a:t>
            </a:r>
          </a:p>
          <a:p>
            <a:r>
              <a:rPr lang="en-GB"/>
              <a:t>From the definition of OIOO it seems that the span of T – transformation has to reach to Citizens and Businesses – the victims and beneficiaries C .</a:t>
            </a:r>
          </a:p>
          <a:p>
            <a:endParaRPr lang="en-GB"/>
          </a:p>
          <a:p>
            <a:r>
              <a:rPr lang="en-GB"/>
              <a:t>There will be many different regulations going through the process – there are other policy levers to achieve effect on the effect </a:t>
            </a:r>
          </a:p>
          <a:p>
            <a:r>
              <a:rPr lang="en-GB"/>
              <a:t>But that’s just my view.   More important are your views, especially on the terms so far undiscussed ; Environment – what do we have to take as given and Owners – who can stop the system.    </a:t>
            </a:r>
          </a:p>
        </p:txBody>
      </p:sp>
      <p:sp>
        <p:nvSpPr>
          <p:cNvPr id="4" name="Date Placeholder 3"/>
          <p:cNvSpPr txBox="1">
            <a:spLocks noGrp="1"/>
          </p:cNvSpPr>
          <p:nvPr/>
        </p:nvSpPr>
        <p:spPr bwMode="auto">
          <a:xfrm>
            <a:off x="3776663" y="0"/>
            <a:ext cx="2886075" cy="490538"/>
          </a:xfrm>
          <a:prstGeom prst="rect">
            <a:avLst/>
          </a:prstGeom>
          <a:noFill/>
          <a:ln>
            <a:miter lim="800000"/>
            <a:headEnd/>
            <a:tailEnd/>
          </a:ln>
        </p:spPr>
        <p:txBody>
          <a:bodyPr/>
          <a:lstStyle/>
          <a:p>
            <a:pPr algn="r">
              <a:defRPr/>
            </a:pPr>
            <a:fld id="{968DB673-553E-4BBB-A419-4D23C5B29D90}" type="datetime1">
              <a:rPr lang="en-GB" sz="1200"/>
              <a:pPr algn="r">
                <a:defRPr/>
              </a:pPr>
              <a:t>28/03/2012</a:t>
            </a:fld>
            <a:endParaRPr lang="en-GB" sz="1200" dirty="0"/>
          </a:p>
        </p:txBody>
      </p:sp>
      <p:sp>
        <p:nvSpPr>
          <p:cNvPr id="5" name="Slide Number Placeholder 4"/>
          <p:cNvSpPr txBox="1">
            <a:spLocks noGrp="1"/>
          </p:cNvSpPr>
          <p:nvPr/>
        </p:nvSpPr>
        <p:spPr bwMode="auto">
          <a:xfrm>
            <a:off x="3776663" y="9342438"/>
            <a:ext cx="2886075" cy="490537"/>
          </a:xfrm>
          <a:prstGeom prst="rect">
            <a:avLst/>
          </a:prstGeom>
          <a:noFill/>
          <a:ln>
            <a:miter lim="800000"/>
            <a:headEnd/>
            <a:tailEnd/>
          </a:ln>
        </p:spPr>
        <p:txBody>
          <a:bodyPr anchor="b"/>
          <a:lstStyle/>
          <a:p>
            <a:pPr algn="r">
              <a:defRPr/>
            </a:pPr>
            <a:fld id="{0D1349B2-59F8-4B38-A0C7-1DB03BD42B8B}" type="slidenum">
              <a:rPr lang="en-GB" sz="1200"/>
              <a:pPr algn="r">
                <a:defRPr/>
              </a:pPr>
              <a:t>8</a:t>
            </a:fld>
            <a:endParaRPr lang="en-GB" sz="12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27"/>
          <p:cNvSpPr>
            <a:spLocks noGrp="1" noChangeArrowheads="1"/>
          </p:cNvSpPr>
          <p:nvPr>
            <p:ph type="dt" idx="1"/>
          </p:nvPr>
        </p:nvSpPr>
        <p:spPr>
          <a:ln/>
        </p:spPr>
        <p:txBody>
          <a:bodyPr/>
          <a:lstStyle/>
          <a:p>
            <a:fld id="{57FC9013-9670-46E9-ACD0-7D5CE78FD117}" type="datetime1">
              <a:rPr lang="en-GB"/>
              <a:pPr/>
              <a:t>28/03/2012</a:t>
            </a:fld>
            <a:endParaRPr lang="en-GB"/>
          </a:p>
        </p:txBody>
      </p:sp>
      <p:sp>
        <p:nvSpPr>
          <p:cNvPr id="7" name="Rectangle 1031"/>
          <p:cNvSpPr>
            <a:spLocks noGrp="1" noChangeArrowheads="1"/>
          </p:cNvSpPr>
          <p:nvPr>
            <p:ph type="sldNum" sz="quarter" idx="5"/>
          </p:nvPr>
        </p:nvSpPr>
        <p:spPr>
          <a:ln/>
        </p:spPr>
        <p:txBody>
          <a:bodyPr/>
          <a:lstStyle/>
          <a:p>
            <a:fld id="{478A2373-CE38-4BC1-B61F-3938B460FE53}" type="slidenum">
              <a:rPr lang="en-GB"/>
              <a:pPr/>
              <a:t>9</a:t>
            </a:fld>
            <a:endParaRPr lang="en-GB"/>
          </a:p>
        </p:txBody>
      </p:sp>
      <p:sp>
        <p:nvSpPr>
          <p:cNvPr id="186370" name="Rectangle 2"/>
          <p:cNvSpPr>
            <a:spLocks noChangeArrowheads="1" noTextEdit="1"/>
          </p:cNvSpPr>
          <p:nvPr>
            <p:ph type="sldImg"/>
          </p:nvPr>
        </p:nvSpPr>
        <p:spPr>
          <a:ln/>
        </p:spPr>
      </p:sp>
      <p:sp>
        <p:nvSpPr>
          <p:cNvPr id="186371" name="Rectangle 3"/>
          <p:cNvSpPr>
            <a:spLocks noGrp="1" noChangeArrowheads="1"/>
          </p:cNvSpPr>
          <p:nvPr>
            <p:ph type="body" idx="1"/>
          </p:nvPr>
        </p:nvSpPr>
        <p:spPr/>
        <p:txBody>
          <a:bodyPr/>
          <a:lstStyle/>
          <a:p>
            <a:r>
              <a:rPr lang="en-GB"/>
              <a:t>As briefed on the first Thursday the 30 minute slots took place over the next week – data gathering was largely complete less than 10 working days from the first request.  Half Term intervened but there was also the drive on restructuring in BIS- Selection went into high gear in March.</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195" name="Rectangle 3"/>
          <p:cNvSpPr>
            <a:spLocks noGrp="1" noChangeArrowheads="1"/>
          </p:cNvSpPr>
          <p:nvPr>
            <p:ph type="ctrTitle"/>
          </p:nvPr>
        </p:nvSpPr>
        <p:spPr>
          <a:xfrm>
            <a:off x="381000" y="2286000"/>
            <a:ext cx="8382000" cy="1143000"/>
          </a:xfrm>
        </p:spPr>
        <p:txBody>
          <a:bodyPr/>
          <a:lstStyle>
            <a:lvl1pPr algn="ctr">
              <a:defRPr/>
            </a:lvl1pPr>
          </a:lstStyle>
          <a:p>
            <a:r>
              <a:rPr lang="en-GB"/>
              <a:t>Click to edit Master title style</a:t>
            </a:r>
          </a:p>
        </p:txBody>
      </p:sp>
      <p:sp>
        <p:nvSpPr>
          <p:cNvPr id="8196" name="Rectangle 4"/>
          <p:cNvSpPr>
            <a:spLocks noGrp="1" noChangeArrowheads="1"/>
          </p:cNvSpPr>
          <p:nvPr>
            <p:ph type="subTitle" idx="1"/>
          </p:nvPr>
        </p:nvSpPr>
        <p:spPr>
          <a:xfrm>
            <a:off x="381000" y="3505200"/>
            <a:ext cx="8382000" cy="1752600"/>
          </a:xfrm>
        </p:spPr>
        <p:txBody>
          <a:bodyPr/>
          <a:lstStyle>
            <a:lvl1pPr marL="0" indent="0" algn="ctr">
              <a:buFontTx/>
              <a:buNone/>
              <a:defRPr/>
            </a:lvl1pPr>
          </a:lstStyle>
          <a:p>
            <a:r>
              <a:rPr lang="en-GB"/>
              <a:t>Click to edit Master subtitle style</a:t>
            </a:r>
          </a:p>
        </p:txBody>
      </p:sp>
      <p:sp>
        <p:nvSpPr>
          <p:cNvPr id="8201" name="Rectangle 9"/>
          <p:cNvSpPr>
            <a:spLocks noGrp="1" noChangeArrowheads="1"/>
          </p:cNvSpPr>
          <p:nvPr>
            <p:ph type="sldNum" sz="quarter" idx="4"/>
          </p:nvPr>
        </p:nvSpPr>
        <p:spPr/>
        <p:txBody>
          <a:bodyPr/>
          <a:lstStyle>
            <a:lvl1pPr>
              <a:defRPr/>
            </a:lvl1pPr>
          </a:lstStyle>
          <a:p>
            <a:fld id="{24FDB606-FB05-4185-BBCF-D9A001BFF9E3}" type="slidenum">
              <a:rPr lang="en-GB"/>
              <a:pPr/>
              <a:t>‹#›</a:t>
            </a:fld>
            <a:endParaRPr lang="en-GB"/>
          </a:p>
        </p:txBody>
      </p:sp>
      <p:sp>
        <p:nvSpPr>
          <p:cNvPr id="8202" name="Rectangle 10"/>
          <p:cNvSpPr>
            <a:spLocks noGrp="1" noChangeArrowheads="1"/>
          </p:cNvSpPr>
          <p:nvPr>
            <p:ph type="ftr" sz="quarter" idx="3"/>
          </p:nvPr>
        </p:nvSpPr>
        <p:spPr/>
        <p:txBody>
          <a:bodyPr/>
          <a:lstStyle>
            <a:lvl1pPr>
              <a:defRPr/>
            </a:lvl1pPr>
          </a:lstStyle>
          <a:p>
            <a:endParaRPr lang="en-GB"/>
          </a:p>
        </p:txBody>
      </p:sp>
      <p:sp>
        <p:nvSpPr>
          <p:cNvPr id="8203" name="Rectangle 11"/>
          <p:cNvSpPr>
            <a:spLocks noGrp="1" noChangeArrowheads="1"/>
          </p:cNvSpPr>
          <p:nvPr>
            <p:ph type="dt" sz="half" idx="2"/>
          </p:nvPr>
        </p:nvSpPr>
        <p:spPr/>
        <p:txBody>
          <a:bodyPr/>
          <a:lstStyle>
            <a:lvl1pPr>
              <a:defRPr/>
            </a:lvl1pPr>
          </a:lstStyle>
          <a:p>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3"/>
          <p:cNvSpPr>
            <a:spLocks noGrp="1"/>
          </p:cNvSpPr>
          <p:nvPr>
            <p:ph type="sldNum" sz="quarter" idx="10"/>
          </p:nvPr>
        </p:nvSpPr>
        <p:spPr/>
        <p:txBody>
          <a:bodyPr/>
          <a:lstStyle>
            <a:lvl1pPr>
              <a:defRPr/>
            </a:lvl1pPr>
          </a:lstStyle>
          <a:p>
            <a:fld id="{F0DD08D6-0836-4588-9887-D19E5AC48E7C}" type="slidenum">
              <a:rPr lang="en-GB"/>
              <a:pPr/>
              <a:t>‹#›</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Date Placeholder 5"/>
          <p:cNvSpPr>
            <a:spLocks noGrp="1"/>
          </p:cNvSpPr>
          <p:nvPr>
            <p:ph type="dt" sz="half" idx="12"/>
          </p:nvPr>
        </p:nvSpPr>
        <p:spPr/>
        <p:txBody>
          <a:bodyPr/>
          <a:lstStyle>
            <a:lvl1pPr>
              <a:defRPr/>
            </a:lvl1pPr>
          </a:lstStyle>
          <a:p>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857250"/>
            <a:ext cx="2095500" cy="56197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81000" y="857250"/>
            <a:ext cx="6134100" cy="56197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3"/>
          <p:cNvSpPr>
            <a:spLocks noGrp="1"/>
          </p:cNvSpPr>
          <p:nvPr>
            <p:ph type="sldNum" sz="quarter" idx="10"/>
          </p:nvPr>
        </p:nvSpPr>
        <p:spPr/>
        <p:txBody>
          <a:bodyPr/>
          <a:lstStyle>
            <a:lvl1pPr>
              <a:defRPr/>
            </a:lvl1pPr>
          </a:lstStyle>
          <a:p>
            <a:fld id="{BC20F196-4B72-4F50-BC91-B19781181AD8}" type="slidenum">
              <a:rPr lang="en-GB"/>
              <a:pPr/>
              <a:t>‹#›</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Date Placeholder 5"/>
          <p:cNvSpPr>
            <a:spLocks noGrp="1"/>
          </p:cNvSpPr>
          <p:nvPr>
            <p:ph type="dt" sz="half" idx="12"/>
          </p:nvPr>
        </p:nvSpPr>
        <p:spPr/>
        <p:txBody>
          <a:bodyPr/>
          <a:lstStyle>
            <a:lvl1pPr>
              <a:defRPr/>
            </a:lvl1pPr>
          </a:lstStyle>
          <a:p>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3"/>
          <p:cNvSpPr>
            <a:spLocks noGrp="1"/>
          </p:cNvSpPr>
          <p:nvPr>
            <p:ph type="sldNum" sz="quarter" idx="10"/>
          </p:nvPr>
        </p:nvSpPr>
        <p:spPr/>
        <p:txBody>
          <a:bodyPr/>
          <a:lstStyle>
            <a:lvl1pPr>
              <a:defRPr/>
            </a:lvl1pPr>
          </a:lstStyle>
          <a:p>
            <a:fld id="{DDAEB9CC-6750-41AB-A3B8-D54DC7F0FAC3}" type="slidenum">
              <a:rPr lang="en-GB"/>
              <a:pPr/>
              <a:t>‹#›</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Date Placeholder 5"/>
          <p:cNvSpPr>
            <a:spLocks noGrp="1"/>
          </p:cNvSpPr>
          <p:nvPr>
            <p:ph type="dt" sz="half" idx="12"/>
          </p:nvPr>
        </p:nvSpPr>
        <p:spPr/>
        <p:txBody>
          <a:bodyPr/>
          <a:lstStyle>
            <a:lvl1pPr>
              <a:defRPr/>
            </a:lvl1pPr>
          </a:lstStyle>
          <a:p>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9AD8D48F-96CA-4162-8820-20A43B129483}" type="slidenum">
              <a:rPr lang="en-GB"/>
              <a:pPr/>
              <a:t>‹#›</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Date Placeholder 5"/>
          <p:cNvSpPr>
            <a:spLocks noGrp="1"/>
          </p:cNvSpPr>
          <p:nvPr>
            <p:ph type="dt" sz="half" idx="12"/>
          </p:nvPr>
        </p:nvSpPr>
        <p:spPr/>
        <p:txBody>
          <a:bodyPr/>
          <a:lstStyle>
            <a:lvl1pPr>
              <a:defRPr/>
            </a:lvl1pPr>
          </a:lstStyle>
          <a:p>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81000" y="2076450"/>
            <a:ext cx="4114800" cy="4400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076450"/>
            <a:ext cx="4114800" cy="4400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Slide Number Placeholder 4"/>
          <p:cNvSpPr>
            <a:spLocks noGrp="1"/>
          </p:cNvSpPr>
          <p:nvPr>
            <p:ph type="sldNum" sz="quarter" idx="10"/>
          </p:nvPr>
        </p:nvSpPr>
        <p:spPr/>
        <p:txBody>
          <a:bodyPr/>
          <a:lstStyle>
            <a:lvl1pPr>
              <a:defRPr/>
            </a:lvl1pPr>
          </a:lstStyle>
          <a:p>
            <a:fld id="{B6DD58AA-ECD3-4240-87F0-7FE55A98CF83}" type="slidenum">
              <a:rPr lang="en-GB"/>
              <a:pPr/>
              <a:t>‹#›</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Date Placeholder 6"/>
          <p:cNvSpPr>
            <a:spLocks noGrp="1"/>
          </p:cNvSpPr>
          <p:nvPr>
            <p:ph type="dt" sz="half" idx="12"/>
          </p:nvPr>
        </p:nvSpPr>
        <p:spPr/>
        <p:txBody>
          <a:bodyPr/>
          <a:lstStyle>
            <a:lvl1pPr>
              <a:defRPr/>
            </a:lvl1pPr>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6"/>
          <p:cNvSpPr>
            <a:spLocks noGrp="1"/>
          </p:cNvSpPr>
          <p:nvPr>
            <p:ph type="sldNum" sz="quarter" idx="10"/>
          </p:nvPr>
        </p:nvSpPr>
        <p:spPr/>
        <p:txBody>
          <a:bodyPr/>
          <a:lstStyle>
            <a:lvl1pPr>
              <a:defRPr/>
            </a:lvl1pPr>
          </a:lstStyle>
          <a:p>
            <a:fld id="{FFB1770F-7923-4515-9F10-09299A4D1C97}" type="slidenum">
              <a:rPr lang="en-GB"/>
              <a:pPr/>
              <a:t>‹#›</a:t>
            </a:fld>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Date Placeholder 8"/>
          <p:cNvSpPr>
            <a:spLocks noGrp="1"/>
          </p:cNvSpPr>
          <p:nvPr>
            <p:ph type="dt" sz="half" idx="12"/>
          </p:nvPr>
        </p:nvSpPr>
        <p:spPr/>
        <p:txBody>
          <a:bodyPr/>
          <a:lstStyle>
            <a:lvl1pPr>
              <a:defRPr/>
            </a:lvl1pPr>
          </a:lstStyle>
          <a:p>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FE443754-C5F3-4770-A13E-AF0C6C2343A0}" type="slidenum">
              <a:rPr lang="en-GB"/>
              <a:pPr/>
              <a:t>‹#›</a:t>
            </a:fld>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Date Placeholder 4"/>
          <p:cNvSpPr>
            <a:spLocks noGrp="1"/>
          </p:cNvSpPr>
          <p:nvPr>
            <p:ph type="dt" sz="half" idx="12"/>
          </p:nvPr>
        </p:nvSpPr>
        <p:spPr/>
        <p:txBody>
          <a:bodyPr/>
          <a:lstStyle>
            <a:lvl1pPr>
              <a:defRPr/>
            </a:lvl1pPr>
          </a:lstStyle>
          <a:p>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21375D31-F88E-4E69-B71E-A259A898434E}" type="slidenum">
              <a:rPr lang="en-GB"/>
              <a:pPr/>
              <a:t>‹#›</a:t>
            </a:fld>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Date Placeholder 3"/>
          <p:cNvSpPr>
            <a:spLocks noGrp="1"/>
          </p:cNvSpPr>
          <p:nvPr>
            <p:ph type="dt" sz="half" idx="12"/>
          </p:nvPr>
        </p:nvSpPr>
        <p:spPr/>
        <p:txBody>
          <a:bodyPr/>
          <a:lstStyle>
            <a:lvl1pPr>
              <a:defRPr/>
            </a:lvl1pPr>
          </a:lstStyle>
          <a:p>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68A86DC9-41E1-4979-89C0-C03550B60E1A}" type="slidenum">
              <a:rPr lang="en-GB"/>
              <a:pPr/>
              <a:t>‹#›</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Date Placeholder 6"/>
          <p:cNvSpPr>
            <a:spLocks noGrp="1"/>
          </p:cNvSpPr>
          <p:nvPr>
            <p:ph type="dt" sz="half" idx="12"/>
          </p:nvPr>
        </p:nvSpPr>
        <p:spPr/>
        <p:txBody>
          <a:bodyPr/>
          <a:lstStyle>
            <a:lvl1pPr>
              <a:defRPr/>
            </a:lvl1pPr>
          </a:lstStyle>
          <a:p>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CCE2E9C4-EE52-4175-B6CF-E7AF71E8B4D1}" type="slidenum">
              <a:rPr lang="en-GB"/>
              <a:pPr/>
              <a:t>‹#›</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Date Placeholder 6"/>
          <p:cNvSpPr>
            <a:spLocks noGrp="1"/>
          </p:cNvSpPr>
          <p:nvPr>
            <p:ph type="dt" sz="half" idx="12"/>
          </p:nvPr>
        </p:nvSpPr>
        <p:spPr/>
        <p:txBody>
          <a:bodyPr/>
          <a:lstStyle>
            <a:lvl1pPr>
              <a:defRPr/>
            </a:lvl1p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857250"/>
            <a:ext cx="8382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381000" y="2076450"/>
            <a:ext cx="8382000" cy="4400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30" name="Rectangle 6"/>
          <p:cNvSpPr>
            <a:spLocks noGrp="1" noChangeArrowheads="1"/>
          </p:cNvSpPr>
          <p:nvPr>
            <p:ph type="sldNum" sz="quarter" idx="4"/>
          </p:nvPr>
        </p:nvSpPr>
        <p:spPr bwMode="auto">
          <a:xfrm>
            <a:off x="4343400" y="152400"/>
            <a:ext cx="6858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sz="1400"/>
            </a:lvl1pPr>
          </a:lstStyle>
          <a:p>
            <a:fld id="{41381E42-0D11-4BE2-ABB9-B1E6A19C4566}" type="slidenum">
              <a:rPr lang="en-GB"/>
              <a:pPr/>
              <a:t>‹#›</a:t>
            </a:fld>
            <a:endParaRPr lang="en-GB"/>
          </a:p>
        </p:txBody>
      </p:sp>
      <p:sp>
        <p:nvSpPr>
          <p:cNvPr id="1029" name="Rectangle 5"/>
          <p:cNvSpPr>
            <a:spLocks noGrp="1" noChangeArrowheads="1"/>
          </p:cNvSpPr>
          <p:nvPr>
            <p:ph type="ftr" sz="quarter" idx="3"/>
          </p:nvPr>
        </p:nvSpPr>
        <p:spPr bwMode="auto">
          <a:xfrm>
            <a:off x="381000" y="152400"/>
            <a:ext cx="3962400" cy="228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sz="1400"/>
            </a:lvl1pPr>
          </a:lstStyle>
          <a:p>
            <a:endParaRPr lang="en-GB"/>
          </a:p>
        </p:txBody>
      </p:sp>
      <p:sp>
        <p:nvSpPr>
          <p:cNvPr id="1028" name="Rectangle 4"/>
          <p:cNvSpPr>
            <a:spLocks noGrp="1" noChangeArrowheads="1"/>
          </p:cNvSpPr>
          <p:nvPr>
            <p:ph type="dt" sz="half" idx="2"/>
          </p:nvPr>
        </p:nvSpPr>
        <p:spPr bwMode="auto">
          <a:xfrm>
            <a:off x="381000" y="381000"/>
            <a:ext cx="3962400" cy="228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sz="1400"/>
            </a:lvl1pPr>
          </a:lstStyle>
          <a:p>
            <a:endParaRPr lang="en-GB"/>
          </a:p>
        </p:txBody>
      </p:sp>
      <p:sp>
        <p:nvSpPr>
          <p:cNvPr id="1041" name="Line 17"/>
          <p:cNvSpPr>
            <a:spLocks noChangeShapeType="1"/>
          </p:cNvSpPr>
          <p:nvPr/>
        </p:nvSpPr>
        <p:spPr bwMode="auto">
          <a:xfrm>
            <a:off x="381000" y="819150"/>
            <a:ext cx="8534400" cy="0"/>
          </a:xfrm>
          <a:prstGeom prst="line">
            <a:avLst/>
          </a:prstGeom>
          <a:noFill/>
          <a:ln w="76200">
            <a:solidFill>
              <a:schemeClr val="accent2"/>
            </a:solidFill>
            <a:round/>
            <a:headEnd/>
            <a:tailEnd/>
          </a:ln>
          <a:effectLst/>
        </p:spPr>
        <p:txBody>
          <a:bodyPr/>
          <a:lstStyle/>
          <a:p>
            <a:endParaRPr lang="en-GB"/>
          </a:p>
        </p:txBody>
      </p:sp>
      <p:pic>
        <p:nvPicPr>
          <p:cNvPr id="1045" name="Picture 21" descr="BIS-logo-LS_RGB_White_BG"/>
          <p:cNvPicPr>
            <a:picLocks noChangeAspect="1" noChangeArrowheads="1"/>
          </p:cNvPicPr>
          <p:nvPr/>
        </p:nvPicPr>
        <p:blipFill>
          <a:blip r:embed="rId13" cstate="print"/>
          <a:srcRect/>
          <a:stretch>
            <a:fillRect/>
          </a:stretch>
        </p:blipFill>
        <p:spPr bwMode="auto">
          <a:xfrm>
            <a:off x="5651500" y="80963"/>
            <a:ext cx="3101975" cy="611187"/>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spcBef>
          <a:spcPct val="0"/>
        </a:spcBef>
        <a:spcAft>
          <a:spcPct val="0"/>
        </a:spcAft>
        <a:defRPr sz="4000">
          <a:solidFill>
            <a:schemeClr val="tx2"/>
          </a:solidFill>
          <a:latin typeface="+mj-lt"/>
          <a:ea typeface="+mj-ea"/>
          <a:cs typeface="+mj-cs"/>
        </a:defRPr>
      </a:lvl1pPr>
      <a:lvl2pPr algn="l" rtl="0" fontAlgn="base">
        <a:spcBef>
          <a:spcPct val="0"/>
        </a:spcBef>
        <a:spcAft>
          <a:spcPct val="0"/>
        </a:spcAft>
        <a:defRPr sz="4000">
          <a:solidFill>
            <a:schemeClr val="tx2"/>
          </a:solidFill>
          <a:latin typeface="Arial" charset="0"/>
        </a:defRPr>
      </a:lvl2pPr>
      <a:lvl3pPr algn="l" rtl="0" fontAlgn="base">
        <a:spcBef>
          <a:spcPct val="0"/>
        </a:spcBef>
        <a:spcAft>
          <a:spcPct val="0"/>
        </a:spcAft>
        <a:defRPr sz="4000">
          <a:solidFill>
            <a:schemeClr val="tx2"/>
          </a:solidFill>
          <a:latin typeface="Arial" charset="0"/>
        </a:defRPr>
      </a:lvl3pPr>
      <a:lvl4pPr algn="l" rtl="0" fontAlgn="base">
        <a:spcBef>
          <a:spcPct val="0"/>
        </a:spcBef>
        <a:spcAft>
          <a:spcPct val="0"/>
        </a:spcAft>
        <a:defRPr sz="4000">
          <a:solidFill>
            <a:schemeClr val="tx2"/>
          </a:solidFill>
          <a:latin typeface="Arial" charset="0"/>
        </a:defRPr>
      </a:lvl4pPr>
      <a:lvl5pPr algn="l" rtl="0" fontAlgn="base">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342900" indent="-342900" algn="l" rtl="0" fontAlgn="base">
        <a:spcBef>
          <a:spcPct val="20000"/>
        </a:spcBef>
        <a:spcAft>
          <a:spcPct val="0"/>
        </a:spcAft>
        <a:buClr>
          <a:schemeClr val="tx2"/>
        </a:buClr>
        <a:buChar char="•"/>
        <a:defRPr sz="2800">
          <a:solidFill>
            <a:schemeClr val="tx1"/>
          </a:solidFill>
          <a:latin typeface="+mn-lt"/>
          <a:ea typeface="+mn-ea"/>
          <a:cs typeface="+mn-cs"/>
        </a:defRPr>
      </a:lvl1pPr>
      <a:lvl2pPr marL="742950" indent="-285750" algn="l" rtl="0" fontAlgn="base">
        <a:spcBef>
          <a:spcPct val="20000"/>
        </a:spcBef>
        <a:spcAft>
          <a:spcPct val="0"/>
        </a:spcAft>
        <a:buClr>
          <a:schemeClr val="tx2"/>
        </a:buClr>
        <a:buChar char="–"/>
        <a:defRPr sz="2600">
          <a:solidFill>
            <a:schemeClr val="tx1"/>
          </a:solidFill>
          <a:latin typeface="+mn-lt"/>
        </a:defRPr>
      </a:lvl2pPr>
      <a:lvl3pPr marL="1143000" indent="-228600" algn="l" rtl="0" fontAlgn="base">
        <a:spcBef>
          <a:spcPct val="20000"/>
        </a:spcBef>
        <a:spcAft>
          <a:spcPct val="0"/>
        </a:spcAft>
        <a:buClr>
          <a:schemeClr val="tx2"/>
        </a:buClr>
        <a:buChar char="•"/>
        <a:defRPr sz="2400">
          <a:solidFill>
            <a:schemeClr val="tx1"/>
          </a:solidFill>
          <a:latin typeface="+mn-lt"/>
        </a:defRPr>
      </a:lvl3pPr>
      <a:lvl4pPr marL="1600200" indent="-228600" algn="l" rtl="0" fontAlgn="base">
        <a:spcBef>
          <a:spcPct val="20000"/>
        </a:spcBef>
        <a:spcAft>
          <a:spcPct val="0"/>
        </a:spcAft>
        <a:buClr>
          <a:schemeClr val="tx2"/>
        </a:buClr>
        <a:buChar char="–"/>
        <a:defRPr sz="2200">
          <a:solidFill>
            <a:schemeClr val="tx1"/>
          </a:solidFill>
          <a:latin typeface="+mn-lt"/>
        </a:defRPr>
      </a:lvl4pPr>
      <a:lvl5pPr marL="2057400" indent="-228600" algn="l" rtl="0" fontAlgn="base">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Grp="1" noChangeArrowheads="1"/>
          </p:cNvSpPr>
          <p:nvPr>
            <p:ph type="sldNum" sz="quarter" idx="4"/>
          </p:nvPr>
        </p:nvSpPr>
        <p:spPr/>
        <p:txBody>
          <a:bodyPr/>
          <a:lstStyle/>
          <a:p>
            <a:fld id="{3318A348-B75E-41ED-BEED-18C5BD90CCB8}" type="slidenum">
              <a:rPr lang="en-GB"/>
              <a:pPr/>
              <a:t>1</a:t>
            </a:fld>
            <a:endParaRPr lang="en-GB"/>
          </a:p>
        </p:txBody>
      </p:sp>
      <p:sp>
        <p:nvSpPr>
          <p:cNvPr id="6" name="Rectangle 11"/>
          <p:cNvSpPr>
            <a:spLocks noGrp="1" noChangeArrowheads="1"/>
          </p:cNvSpPr>
          <p:nvPr>
            <p:ph type="dt" sz="half" idx="2"/>
          </p:nvPr>
        </p:nvSpPr>
        <p:spPr/>
        <p:txBody>
          <a:bodyPr/>
          <a:lstStyle/>
          <a:p>
            <a:fld id="{A2BD26D8-79D5-4162-8406-A37219185580}" type="datetime1">
              <a:rPr lang="en-GB"/>
              <a:pPr/>
              <a:t>28/03/2012</a:t>
            </a:fld>
            <a:endParaRPr lang="en-GB"/>
          </a:p>
        </p:txBody>
      </p:sp>
      <p:sp>
        <p:nvSpPr>
          <p:cNvPr id="15362" name="Rectangle 2"/>
          <p:cNvSpPr>
            <a:spLocks noGrp="1" noChangeArrowheads="1"/>
          </p:cNvSpPr>
          <p:nvPr>
            <p:ph type="ctrTitle"/>
          </p:nvPr>
        </p:nvSpPr>
        <p:spPr>
          <a:xfrm>
            <a:off x="395288" y="2276475"/>
            <a:ext cx="8382000" cy="2519363"/>
          </a:xfrm>
        </p:spPr>
        <p:txBody>
          <a:bodyPr/>
          <a:lstStyle/>
          <a:p>
            <a:r>
              <a:rPr lang="en-GB" sz="3600"/>
              <a:t/>
            </a:r>
            <a:br>
              <a:rPr lang="en-GB" sz="3600"/>
            </a:br>
            <a:r>
              <a:rPr lang="en-GB" sz="3600"/>
              <a:t/>
            </a:r>
            <a:br>
              <a:rPr lang="en-GB" sz="3600"/>
            </a:br>
            <a:r>
              <a:rPr lang="en-GB" sz="3600"/>
              <a:t>Understanding the Problems  </a:t>
            </a:r>
            <a:br>
              <a:rPr lang="en-GB" sz="3600"/>
            </a:br>
            <a:r>
              <a:rPr lang="en-GB" sz="3600"/>
              <a:t>Applying Soft Systems Methodology (SSM) for Better Regulation</a:t>
            </a:r>
            <a:r>
              <a:rPr lang="en-GB"/>
              <a:t> </a:t>
            </a:r>
            <a:r>
              <a:rPr lang="en-GB" sz="3200"/>
              <a:t/>
            </a:r>
            <a:br>
              <a:rPr lang="en-GB" sz="3200"/>
            </a:br>
            <a:r>
              <a:rPr lang="en-GB" sz="3200"/>
              <a:t/>
            </a:r>
            <a:br>
              <a:rPr lang="en-GB" sz="3200"/>
            </a:br>
            <a:r>
              <a:rPr lang="en-GB" sz="2000"/>
              <a:t>Ian Mitchell BA BSc FORS </a:t>
            </a:r>
            <a:br>
              <a:rPr lang="en-GB" sz="2000"/>
            </a:br>
            <a:r>
              <a:rPr lang="en-GB" sz="2000"/>
              <a:t>Operational Research Unit</a:t>
            </a:r>
            <a:br>
              <a:rPr lang="en-GB" sz="2000"/>
            </a:br>
            <a:r>
              <a:rPr lang="en-GB" sz="2000"/>
              <a:t>Analytical Decision Support</a:t>
            </a:r>
            <a:br>
              <a:rPr lang="en-GB" sz="2000"/>
            </a:br>
            <a:r>
              <a:rPr lang="en-GB" sz="2000"/>
              <a:t>Economics Strategy &amp; Better Regulation</a:t>
            </a:r>
            <a:r>
              <a:rPr lang="en-GB" sz="2800"/>
              <a:t/>
            </a:r>
            <a:br>
              <a:rPr lang="en-GB" sz="2800"/>
            </a:br>
            <a:r>
              <a:rPr lang="en-GB" sz="3200"/>
              <a:t/>
            </a:r>
            <a:br>
              <a:rPr lang="en-GB" sz="3200"/>
            </a:br>
            <a:r>
              <a:rPr lang="en-GB" sz="3200"/>
              <a:t>CORNWALLIS XVII - April 2012</a:t>
            </a:r>
            <a:br>
              <a:rPr lang="en-GB" sz="3200"/>
            </a:br>
            <a:endParaRPr lang="en-GB" sz="3200"/>
          </a:p>
        </p:txBody>
      </p:sp>
      <p:pic>
        <p:nvPicPr>
          <p:cNvPr id="15365" name="Picture 5" descr="BIS-logo-LS_RGB_White_BG"/>
          <p:cNvPicPr>
            <a:picLocks noChangeAspect="1" noChangeArrowheads="1"/>
          </p:cNvPicPr>
          <p:nvPr/>
        </p:nvPicPr>
        <p:blipFill>
          <a:blip r:embed="rId3" cstate="print"/>
          <a:srcRect/>
          <a:stretch>
            <a:fillRect/>
          </a:stretch>
        </p:blipFill>
        <p:spPr bwMode="auto">
          <a:xfrm>
            <a:off x="4140200" y="700088"/>
            <a:ext cx="4711700" cy="928687"/>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F1BA0D8-6B0C-4628-9069-151417B4E374}" type="slidenum">
              <a:rPr lang="en-GB"/>
              <a:pPr/>
              <a:t>10</a:t>
            </a:fld>
            <a:endParaRPr lang="en-GB"/>
          </a:p>
        </p:txBody>
      </p:sp>
      <p:sp>
        <p:nvSpPr>
          <p:cNvPr id="155650" name="Rectangle 2"/>
          <p:cNvSpPr>
            <a:spLocks noGrp="1" noChangeArrowheads="1"/>
          </p:cNvSpPr>
          <p:nvPr>
            <p:ph type="title"/>
          </p:nvPr>
        </p:nvSpPr>
        <p:spPr/>
        <p:txBody>
          <a:bodyPr/>
          <a:lstStyle/>
          <a:p>
            <a:r>
              <a:rPr lang="en-GB"/>
              <a:t>Outline </a:t>
            </a:r>
          </a:p>
        </p:txBody>
      </p:sp>
      <p:sp>
        <p:nvSpPr>
          <p:cNvPr id="155651" name="Rectangle 3"/>
          <p:cNvSpPr>
            <a:spLocks noGrp="1" noChangeArrowheads="1"/>
          </p:cNvSpPr>
          <p:nvPr>
            <p:ph type="body" idx="1"/>
          </p:nvPr>
        </p:nvSpPr>
        <p:spPr/>
        <p:txBody>
          <a:bodyPr/>
          <a:lstStyle/>
          <a:p>
            <a:pPr>
              <a:lnSpc>
                <a:spcPct val="90000"/>
              </a:lnSpc>
            </a:pPr>
            <a:r>
              <a:rPr lang="en-GB" sz="2000"/>
              <a:t>Progress since last week</a:t>
            </a:r>
          </a:p>
          <a:p>
            <a:pPr lvl="1">
              <a:lnSpc>
                <a:spcPct val="90000"/>
              </a:lnSpc>
            </a:pPr>
            <a:r>
              <a:rPr lang="en-GB" sz="2000"/>
              <a:t>Discuss views 1:1 per CATWOE (30 minutes) </a:t>
            </a:r>
          </a:p>
          <a:p>
            <a:pPr lvl="2">
              <a:lnSpc>
                <a:spcPct val="90000"/>
              </a:lnSpc>
            </a:pPr>
            <a:r>
              <a:rPr lang="en-GB" sz="1800"/>
              <a:t>6 so far 2 to go  (30 minutes plus...) </a:t>
            </a:r>
          </a:p>
          <a:p>
            <a:pPr lvl="1">
              <a:lnSpc>
                <a:spcPct val="90000"/>
              </a:lnSpc>
            </a:pPr>
            <a:r>
              <a:rPr lang="en-GB" sz="2000"/>
              <a:t>Develop Rich Pictures and Root Definitions</a:t>
            </a:r>
          </a:p>
          <a:p>
            <a:pPr lvl="1">
              <a:lnSpc>
                <a:spcPct val="90000"/>
              </a:lnSpc>
            </a:pPr>
            <a:r>
              <a:rPr lang="en-GB" sz="2000"/>
              <a:t>Review these next Thursday - Now</a:t>
            </a:r>
          </a:p>
          <a:p>
            <a:pPr>
              <a:lnSpc>
                <a:spcPct val="90000"/>
              </a:lnSpc>
            </a:pPr>
            <a:r>
              <a:rPr lang="en-GB" sz="2000"/>
              <a:t>Use SSM to describe the System “As is”:</a:t>
            </a:r>
          </a:p>
          <a:p>
            <a:pPr lvl="1">
              <a:lnSpc>
                <a:spcPct val="90000"/>
              </a:lnSpc>
            </a:pPr>
            <a:r>
              <a:rPr lang="en-GB" sz="2000"/>
              <a:t>CATWOE  Pictures  and Definition </a:t>
            </a:r>
          </a:p>
          <a:p>
            <a:pPr lvl="1">
              <a:lnSpc>
                <a:spcPct val="90000"/>
              </a:lnSpc>
            </a:pPr>
            <a:r>
              <a:rPr lang="en-GB" sz="2000"/>
              <a:t>Overall System </a:t>
            </a:r>
          </a:p>
          <a:p>
            <a:pPr lvl="1">
              <a:lnSpc>
                <a:spcPct val="90000"/>
              </a:lnSpc>
            </a:pPr>
            <a:r>
              <a:rPr lang="en-GB" sz="2000"/>
              <a:t>Components – Sub-systems</a:t>
            </a:r>
          </a:p>
          <a:p>
            <a:pPr>
              <a:lnSpc>
                <a:spcPct val="90000"/>
              </a:lnSpc>
            </a:pPr>
            <a:r>
              <a:rPr lang="en-GB" sz="2000"/>
              <a:t>Describe how the System is wanted to be</a:t>
            </a:r>
          </a:p>
          <a:p>
            <a:pPr lvl="1">
              <a:lnSpc>
                <a:spcPct val="90000"/>
              </a:lnSpc>
            </a:pPr>
            <a:r>
              <a:rPr lang="en-GB" sz="2000"/>
              <a:t>Potential changes already becoming apparent</a:t>
            </a:r>
          </a:p>
          <a:p>
            <a:pPr>
              <a:lnSpc>
                <a:spcPct val="90000"/>
              </a:lnSpc>
            </a:pPr>
            <a:r>
              <a:rPr lang="en-GB" sz="2000"/>
              <a:t>Identify what do we have to do to move from where we are to where we want to be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Slide Number Placeholder 1"/>
          <p:cNvSpPr>
            <a:spLocks noGrp="1"/>
          </p:cNvSpPr>
          <p:nvPr>
            <p:ph type="sldNum" sz="quarter" idx="10"/>
          </p:nvPr>
        </p:nvSpPr>
        <p:spPr/>
        <p:txBody>
          <a:bodyPr/>
          <a:lstStyle/>
          <a:p>
            <a:fld id="{EEB58662-240F-45C6-AF89-AFC01A398D7B}" type="slidenum">
              <a:rPr lang="en-GB"/>
              <a:pPr/>
              <a:t>11</a:t>
            </a:fld>
            <a:endParaRPr lang="en-GB"/>
          </a:p>
        </p:txBody>
      </p:sp>
      <p:sp>
        <p:nvSpPr>
          <p:cNvPr id="3" name="Slide Number Placeholder 2"/>
          <p:cNvSpPr txBox="1">
            <a:spLocks noGrp="1"/>
          </p:cNvSpPr>
          <p:nvPr/>
        </p:nvSpPr>
        <p:spPr bwMode="auto">
          <a:xfrm>
            <a:off x="4343400" y="152400"/>
            <a:ext cx="685800" cy="457200"/>
          </a:xfrm>
          <a:prstGeom prst="rect">
            <a:avLst/>
          </a:prstGeom>
          <a:noFill/>
          <a:ln>
            <a:miter lim="800000"/>
            <a:headEnd/>
            <a:tailEnd/>
          </a:ln>
        </p:spPr>
        <p:txBody>
          <a:bodyPr anchor="ctr"/>
          <a:lstStyle/>
          <a:p>
            <a:endParaRPr lang="en-US" sz="1400">
              <a:cs typeface="Arial" charset="0"/>
            </a:endParaRPr>
          </a:p>
        </p:txBody>
      </p:sp>
      <p:sp>
        <p:nvSpPr>
          <p:cNvPr id="18" name="Cloud Callout 17"/>
          <p:cNvSpPr>
            <a:spLocks noChangeArrowheads="1"/>
          </p:cNvSpPr>
          <p:nvPr/>
        </p:nvSpPr>
        <p:spPr bwMode="auto">
          <a:xfrm>
            <a:off x="6443663" y="2276475"/>
            <a:ext cx="2449512" cy="4176713"/>
          </a:xfrm>
          <a:prstGeom prst="cloudCallout">
            <a:avLst>
              <a:gd name="adj1" fmla="val -34898"/>
              <a:gd name="adj2" fmla="val -62088"/>
            </a:avLst>
          </a:prstGeom>
          <a:solidFill>
            <a:schemeClr val="accent1"/>
          </a:solidFill>
          <a:ln w="25400" algn="ctr">
            <a:solidFill>
              <a:srgbClr val="298597"/>
            </a:solidFill>
            <a:round/>
            <a:headEnd/>
            <a:tailEnd/>
          </a:ln>
        </p:spPr>
        <p:txBody>
          <a:bodyPr anchor="ctr"/>
          <a:lstStyle/>
          <a:p>
            <a:pPr algn="ctr"/>
            <a:endParaRPr lang="en-GB" sz="1400" b="1">
              <a:cs typeface="Arial" charset="0"/>
            </a:endParaRPr>
          </a:p>
          <a:p>
            <a:pPr algn="ctr"/>
            <a:r>
              <a:rPr lang="en-GB" sz="1400" b="1">
                <a:cs typeface="Arial" charset="0"/>
              </a:rPr>
              <a:t>Society</a:t>
            </a:r>
          </a:p>
          <a:p>
            <a:pPr algn="ctr"/>
            <a:endParaRPr lang="en-GB" sz="1400" b="1">
              <a:cs typeface="Arial" charset="0"/>
            </a:endParaRPr>
          </a:p>
          <a:p>
            <a:pPr algn="ctr"/>
            <a:endParaRPr lang="en-GB" sz="1400" b="1">
              <a:cs typeface="Arial" charset="0"/>
            </a:endParaRPr>
          </a:p>
          <a:p>
            <a:pPr algn="ctr"/>
            <a:endParaRPr lang="en-GB" sz="1400" b="1">
              <a:cs typeface="Arial" charset="0"/>
            </a:endParaRPr>
          </a:p>
          <a:p>
            <a:pPr algn="ctr"/>
            <a:endParaRPr lang="en-GB" sz="1400" b="1">
              <a:cs typeface="Arial" charset="0"/>
            </a:endParaRPr>
          </a:p>
          <a:p>
            <a:pPr algn="ctr"/>
            <a:endParaRPr lang="en-GB" sz="1400">
              <a:cs typeface="Arial" charset="0"/>
            </a:endParaRPr>
          </a:p>
          <a:p>
            <a:pPr algn="ctr"/>
            <a:endParaRPr lang="en-GB" sz="1400">
              <a:cs typeface="Arial" charset="0"/>
            </a:endParaRPr>
          </a:p>
          <a:p>
            <a:pPr algn="ctr"/>
            <a:endParaRPr lang="en-GB" sz="1400">
              <a:cs typeface="Arial" charset="0"/>
            </a:endParaRPr>
          </a:p>
          <a:p>
            <a:pPr algn="ctr"/>
            <a:endParaRPr lang="en-GB" sz="1400">
              <a:cs typeface="Arial" charset="0"/>
            </a:endParaRPr>
          </a:p>
          <a:p>
            <a:pPr algn="ctr"/>
            <a:endParaRPr lang="en-GB" sz="1400">
              <a:cs typeface="Arial" charset="0"/>
            </a:endParaRPr>
          </a:p>
          <a:p>
            <a:pPr algn="ctr"/>
            <a:endParaRPr lang="en-GB" sz="1400">
              <a:cs typeface="Arial" charset="0"/>
            </a:endParaRPr>
          </a:p>
          <a:p>
            <a:pPr algn="ctr"/>
            <a:endParaRPr lang="en-GB" sz="1400">
              <a:cs typeface="Arial" charset="0"/>
            </a:endParaRPr>
          </a:p>
          <a:p>
            <a:pPr algn="ctr"/>
            <a:endParaRPr lang="en-GB" sz="1400">
              <a:cs typeface="Arial" charset="0"/>
            </a:endParaRPr>
          </a:p>
          <a:p>
            <a:pPr algn="ctr"/>
            <a:endParaRPr lang="en-GB" sz="1400">
              <a:cs typeface="Arial" charset="0"/>
            </a:endParaRPr>
          </a:p>
          <a:p>
            <a:pPr algn="ctr"/>
            <a:endParaRPr lang="en-GB" sz="1400">
              <a:cs typeface="Arial" charset="0"/>
            </a:endParaRPr>
          </a:p>
          <a:p>
            <a:pPr algn="ctr"/>
            <a:r>
              <a:rPr lang="en-GB" sz="1400" b="1">
                <a:cs typeface="Arial" charset="0"/>
              </a:rPr>
              <a:t>Economy</a:t>
            </a:r>
          </a:p>
          <a:p>
            <a:pPr algn="ctr"/>
            <a:endParaRPr lang="en-GB" sz="1400" b="1">
              <a:cs typeface="Arial" charset="0"/>
            </a:endParaRPr>
          </a:p>
        </p:txBody>
      </p:sp>
      <p:sp>
        <p:nvSpPr>
          <p:cNvPr id="19" name="Vertical Scroll 18"/>
          <p:cNvSpPr>
            <a:spLocks noChangeArrowheads="1"/>
          </p:cNvSpPr>
          <p:nvPr/>
        </p:nvSpPr>
        <p:spPr bwMode="auto">
          <a:xfrm>
            <a:off x="6084888" y="2924175"/>
            <a:ext cx="1152525" cy="360363"/>
          </a:xfrm>
          <a:prstGeom prst="verticalScroll">
            <a:avLst>
              <a:gd name="adj" fmla="val 12500"/>
            </a:avLst>
          </a:prstGeom>
          <a:solidFill>
            <a:srgbClr val="000080"/>
          </a:solidFill>
          <a:ln w="25400" algn="ctr">
            <a:solidFill>
              <a:schemeClr val="tx2"/>
            </a:solidFill>
            <a:round/>
            <a:headEnd/>
            <a:tailEnd/>
          </a:ln>
        </p:spPr>
        <p:txBody>
          <a:bodyPr anchor="ctr"/>
          <a:lstStyle/>
          <a:p>
            <a:pPr algn="ctr">
              <a:defRPr/>
            </a:pPr>
            <a:r>
              <a:rPr lang="en-GB" sz="1200" dirty="0">
                <a:solidFill>
                  <a:schemeClr val="lt1"/>
                </a:solidFill>
                <a:latin typeface="+mn-lt"/>
              </a:rPr>
              <a:t>Regulation</a:t>
            </a:r>
            <a:endParaRPr lang="en-GB" sz="1200" dirty="0">
              <a:solidFill>
                <a:schemeClr val="lt1"/>
              </a:solidFill>
              <a:latin typeface="+mn-lt"/>
            </a:endParaRPr>
          </a:p>
        </p:txBody>
      </p:sp>
      <p:sp>
        <p:nvSpPr>
          <p:cNvPr id="22" name="Rounded Rectangle 21"/>
          <p:cNvSpPr>
            <a:spLocks noChangeArrowheads="1"/>
          </p:cNvSpPr>
          <p:nvPr/>
        </p:nvSpPr>
        <p:spPr bwMode="auto">
          <a:xfrm>
            <a:off x="1763713" y="5516563"/>
            <a:ext cx="1149350" cy="250825"/>
          </a:xfrm>
          <a:prstGeom prst="roundRect">
            <a:avLst>
              <a:gd name="adj" fmla="val 16667"/>
            </a:avLst>
          </a:prstGeom>
          <a:solidFill>
            <a:srgbClr val="969696"/>
          </a:solidFill>
          <a:ln w="25400" algn="ctr">
            <a:solidFill>
              <a:srgbClr val="CCFFCC"/>
            </a:solidFill>
            <a:round/>
            <a:headEnd/>
            <a:tailEnd/>
          </a:ln>
        </p:spPr>
        <p:txBody>
          <a:bodyPr anchor="ctr"/>
          <a:lstStyle/>
          <a:p>
            <a:pPr algn="ctr"/>
            <a:r>
              <a:rPr lang="en-GB" sz="1000">
                <a:solidFill>
                  <a:srgbClr val="FFFFFF"/>
                </a:solidFill>
                <a:cs typeface="Arial" charset="0"/>
              </a:rPr>
              <a:t>Departments</a:t>
            </a:r>
          </a:p>
        </p:txBody>
      </p:sp>
      <p:sp>
        <p:nvSpPr>
          <p:cNvPr id="23" name="Rounded Rectangle 22"/>
          <p:cNvSpPr>
            <a:spLocks noChangeArrowheads="1"/>
          </p:cNvSpPr>
          <p:nvPr/>
        </p:nvSpPr>
        <p:spPr bwMode="auto">
          <a:xfrm>
            <a:off x="1693863" y="4221163"/>
            <a:ext cx="1149350" cy="249237"/>
          </a:xfrm>
          <a:prstGeom prst="roundRect">
            <a:avLst>
              <a:gd name="adj" fmla="val 16667"/>
            </a:avLst>
          </a:prstGeom>
          <a:solidFill>
            <a:srgbClr val="000080"/>
          </a:solidFill>
          <a:ln w="25400" algn="ctr">
            <a:solidFill>
              <a:srgbClr val="CCFFCC"/>
            </a:solidFill>
            <a:round/>
            <a:headEnd/>
            <a:tailEnd/>
          </a:ln>
        </p:spPr>
        <p:txBody>
          <a:bodyPr anchor="ctr"/>
          <a:lstStyle/>
          <a:p>
            <a:pPr algn="ctr"/>
            <a:r>
              <a:rPr lang="en-GB" sz="1000">
                <a:solidFill>
                  <a:srgbClr val="FFFFFF"/>
                </a:solidFill>
                <a:cs typeface="Arial" charset="0"/>
              </a:rPr>
              <a:t>EU</a:t>
            </a:r>
          </a:p>
        </p:txBody>
      </p:sp>
      <p:sp>
        <p:nvSpPr>
          <p:cNvPr id="26" name="Rounded Rectangle 25"/>
          <p:cNvSpPr>
            <a:spLocks noChangeArrowheads="1"/>
          </p:cNvSpPr>
          <p:nvPr/>
        </p:nvSpPr>
        <p:spPr bwMode="auto">
          <a:xfrm>
            <a:off x="1763713" y="4979988"/>
            <a:ext cx="1149350" cy="249237"/>
          </a:xfrm>
          <a:prstGeom prst="roundRect">
            <a:avLst>
              <a:gd name="adj" fmla="val 16667"/>
            </a:avLst>
          </a:prstGeom>
          <a:solidFill>
            <a:schemeClr val="folHlink"/>
          </a:solidFill>
          <a:ln w="25400" algn="ctr">
            <a:solidFill>
              <a:srgbClr val="CCFFCC"/>
            </a:solidFill>
            <a:round/>
            <a:headEnd/>
            <a:tailEnd/>
          </a:ln>
        </p:spPr>
        <p:txBody>
          <a:bodyPr anchor="ctr"/>
          <a:lstStyle/>
          <a:p>
            <a:pPr algn="ctr"/>
            <a:r>
              <a:rPr lang="en-GB" sz="1000">
                <a:solidFill>
                  <a:srgbClr val="FFFFFF"/>
                </a:solidFill>
                <a:cs typeface="Arial" charset="0"/>
              </a:rPr>
              <a:t>Ministers</a:t>
            </a:r>
          </a:p>
        </p:txBody>
      </p:sp>
      <p:sp>
        <p:nvSpPr>
          <p:cNvPr id="28" name="Rectangle 27"/>
          <p:cNvSpPr>
            <a:spLocks noChangeArrowheads="1"/>
          </p:cNvSpPr>
          <p:nvPr/>
        </p:nvSpPr>
        <p:spPr bwMode="auto">
          <a:xfrm>
            <a:off x="3635375" y="4664075"/>
            <a:ext cx="720725" cy="349250"/>
          </a:xfrm>
          <a:prstGeom prst="rect">
            <a:avLst/>
          </a:prstGeom>
          <a:solidFill>
            <a:srgbClr val="808080"/>
          </a:solidFill>
          <a:ln w="25400" algn="ctr">
            <a:solidFill>
              <a:srgbClr val="298597"/>
            </a:solidFill>
            <a:miter lim="800000"/>
            <a:headEnd/>
            <a:tailEnd/>
          </a:ln>
        </p:spPr>
        <p:txBody>
          <a:bodyPr anchor="ctr"/>
          <a:lstStyle/>
          <a:p>
            <a:pPr algn="ctr">
              <a:defRPr/>
            </a:pPr>
            <a:r>
              <a:rPr lang="en-GB" sz="1000" dirty="0">
                <a:solidFill>
                  <a:schemeClr val="lt1"/>
                </a:solidFill>
                <a:latin typeface="+mn-lt"/>
              </a:rPr>
              <a:t>BRE</a:t>
            </a:r>
            <a:endParaRPr lang="en-GB" sz="1000" dirty="0">
              <a:solidFill>
                <a:schemeClr val="lt1"/>
              </a:solidFill>
              <a:latin typeface="+mn-lt"/>
            </a:endParaRPr>
          </a:p>
        </p:txBody>
      </p:sp>
      <p:sp>
        <p:nvSpPr>
          <p:cNvPr id="30" name="Rectangle 29"/>
          <p:cNvSpPr>
            <a:spLocks noChangeArrowheads="1"/>
          </p:cNvSpPr>
          <p:nvPr/>
        </p:nvSpPr>
        <p:spPr bwMode="auto">
          <a:xfrm>
            <a:off x="6084888" y="4724400"/>
            <a:ext cx="1008062" cy="392113"/>
          </a:xfrm>
          <a:prstGeom prst="rect">
            <a:avLst/>
          </a:prstGeom>
          <a:solidFill>
            <a:srgbClr val="000080"/>
          </a:solidFill>
          <a:ln w="25400" algn="ctr">
            <a:solidFill>
              <a:srgbClr val="298597"/>
            </a:solidFill>
            <a:miter lim="800000"/>
            <a:headEnd/>
            <a:tailEnd/>
          </a:ln>
        </p:spPr>
        <p:txBody>
          <a:bodyPr anchor="ctr"/>
          <a:lstStyle/>
          <a:p>
            <a:pPr algn="ctr">
              <a:defRPr/>
            </a:pPr>
            <a:r>
              <a:rPr lang="en-GB" sz="1000" dirty="0">
                <a:solidFill>
                  <a:schemeClr val="lt1"/>
                </a:solidFill>
                <a:latin typeface="+mn-lt"/>
              </a:rPr>
              <a:t>Regulators</a:t>
            </a:r>
            <a:endParaRPr lang="en-GB" sz="1000" dirty="0">
              <a:solidFill>
                <a:schemeClr val="lt1"/>
              </a:solidFill>
              <a:latin typeface="+mn-lt"/>
            </a:endParaRPr>
          </a:p>
        </p:txBody>
      </p:sp>
      <p:sp>
        <p:nvSpPr>
          <p:cNvPr id="35" name="Right Arrow 34"/>
          <p:cNvSpPr>
            <a:spLocks noChangeArrowheads="1"/>
          </p:cNvSpPr>
          <p:nvPr/>
        </p:nvSpPr>
        <p:spPr bwMode="auto">
          <a:xfrm>
            <a:off x="3708400" y="3644900"/>
            <a:ext cx="1943100" cy="471488"/>
          </a:xfrm>
          <a:prstGeom prst="rightArrow">
            <a:avLst>
              <a:gd name="adj1" fmla="val 50000"/>
              <a:gd name="adj2" fmla="val 33637"/>
            </a:avLst>
          </a:prstGeom>
          <a:solidFill>
            <a:srgbClr val="333333"/>
          </a:solidFill>
          <a:ln w="25400" algn="ctr">
            <a:solidFill>
              <a:srgbClr val="CCFFCC"/>
            </a:solidFill>
            <a:miter lim="800000"/>
            <a:headEnd/>
            <a:tailEnd/>
          </a:ln>
        </p:spPr>
        <p:txBody>
          <a:bodyPr anchor="ctr"/>
          <a:lstStyle/>
          <a:p>
            <a:pPr algn="ctr"/>
            <a:r>
              <a:rPr lang="en-GB" sz="1000">
                <a:solidFill>
                  <a:schemeClr val="bg1"/>
                </a:solidFill>
                <a:cs typeface="Arial" charset="0"/>
              </a:rPr>
              <a:t>Domestic Regulation</a:t>
            </a:r>
          </a:p>
        </p:txBody>
      </p:sp>
      <p:sp>
        <p:nvSpPr>
          <p:cNvPr id="36" name="Vertical Scroll 35"/>
          <p:cNvSpPr>
            <a:spLocks noChangeArrowheads="1"/>
          </p:cNvSpPr>
          <p:nvPr/>
        </p:nvSpPr>
        <p:spPr bwMode="auto">
          <a:xfrm>
            <a:off x="6084888" y="3213100"/>
            <a:ext cx="1152525" cy="360363"/>
          </a:xfrm>
          <a:prstGeom prst="verticalScroll">
            <a:avLst>
              <a:gd name="adj" fmla="val 12500"/>
            </a:avLst>
          </a:prstGeom>
          <a:solidFill>
            <a:srgbClr val="000080"/>
          </a:solidFill>
          <a:ln w="25400" algn="ctr">
            <a:solidFill>
              <a:schemeClr val="tx2"/>
            </a:solidFill>
            <a:round/>
            <a:headEnd/>
            <a:tailEnd/>
          </a:ln>
        </p:spPr>
        <p:txBody>
          <a:bodyPr anchor="ctr"/>
          <a:lstStyle/>
          <a:p>
            <a:pPr algn="ctr">
              <a:defRPr/>
            </a:pPr>
            <a:r>
              <a:rPr lang="en-GB" sz="1200" dirty="0">
                <a:solidFill>
                  <a:schemeClr val="lt1"/>
                </a:solidFill>
                <a:latin typeface="+mn-lt"/>
              </a:rPr>
              <a:t>Regulation</a:t>
            </a:r>
            <a:endParaRPr lang="en-GB" sz="1200" dirty="0">
              <a:solidFill>
                <a:schemeClr val="lt1"/>
              </a:solidFill>
              <a:latin typeface="+mn-lt"/>
            </a:endParaRPr>
          </a:p>
        </p:txBody>
      </p:sp>
      <p:sp>
        <p:nvSpPr>
          <p:cNvPr id="37" name="Vertical Scroll 36"/>
          <p:cNvSpPr>
            <a:spLocks noChangeArrowheads="1"/>
          </p:cNvSpPr>
          <p:nvPr/>
        </p:nvSpPr>
        <p:spPr bwMode="auto">
          <a:xfrm>
            <a:off x="6084888" y="3573463"/>
            <a:ext cx="1152525" cy="360362"/>
          </a:xfrm>
          <a:prstGeom prst="verticalScroll">
            <a:avLst>
              <a:gd name="adj" fmla="val 12500"/>
            </a:avLst>
          </a:prstGeom>
          <a:solidFill>
            <a:srgbClr val="000080"/>
          </a:solidFill>
          <a:ln w="25400" algn="ctr">
            <a:solidFill>
              <a:schemeClr val="tx2"/>
            </a:solidFill>
            <a:round/>
            <a:headEnd/>
            <a:tailEnd/>
          </a:ln>
        </p:spPr>
        <p:txBody>
          <a:bodyPr anchor="ctr"/>
          <a:lstStyle/>
          <a:p>
            <a:pPr algn="ctr">
              <a:defRPr/>
            </a:pPr>
            <a:r>
              <a:rPr lang="en-GB" sz="1200" dirty="0">
                <a:solidFill>
                  <a:schemeClr val="lt1"/>
                </a:solidFill>
                <a:latin typeface="+mn-lt"/>
              </a:rPr>
              <a:t>Regulation</a:t>
            </a:r>
            <a:endParaRPr lang="en-GB" sz="1200" dirty="0">
              <a:solidFill>
                <a:schemeClr val="lt1"/>
              </a:solidFill>
              <a:latin typeface="+mn-lt"/>
            </a:endParaRPr>
          </a:p>
        </p:txBody>
      </p:sp>
      <p:sp>
        <p:nvSpPr>
          <p:cNvPr id="174093" name="AutoShape 13"/>
          <p:cNvSpPr>
            <a:spLocks noChangeArrowheads="1"/>
          </p:cNvSpPr>
          <p:nvPr/>
        </p:nvSpPr>
        <p:spPr bwMode="auto">
          <a:xfrm>
            <a:off x="6877050" y="4221163"/>
            <a:ext cx="649288" cy="647700"/>
          </a:xfrm>
          <a:prstGeom prst="star32">
            <a:avLst>
              <a:gd name="adj" fmla="val 37500"/>
            </a:avLst>
          </a:prstGeom>
          <a:solidFill>
            <a:srgbClr val="000080"/>
          </a:solidFill>
          <a:ln w="22225">
            <a:solidFill>
              <a:srgbClr val="FFFF00"/>
            </a:solidFill>
            <a:miter lim="800000"/>
            <a:headEnd/>
            <a:tailEnd/>
          </a:ln>
          <a:effectLst/>
        </p:spPr>
        <p:txBody>
          <a:bodyPr wrap="none" anchor="ctr"/>
          <a:lstStyle/>
          <a:p>
            <a:pPr algn="ctr"/>
            <a:r>
              <a:rPr lang="en-GB" sz="1400">
                <a:solidFill>
                  <a:schemeClr val="bg1"/>
                </a:solidFill>
                <a:cs typeface="Arial" charset="0"/>
              </a:rPr>
              <a:t>OIOO</a:t>
            </a:r>
          </a:p>
        </p:txBody>
      </p:sp>
      <p:sp>
        <p:nvSpPr>
          <p:cNvPr id="174094" name="AutoShape 14"/>
          <p:cNvSpPr>
            <a:spLocks noChangeArrowheads="1"/>
          </p:cNvSpPr>
          <p:nvPr/>
        </p:nvSpPr>
        <p:spPr bwMode="auto">
          <a:xfrm>
            <a:off x="7740650" y="3789363"/>
            <a:ext cx="506413" cy="287337"/>
          </a:xfrm>
          <a:prstGeom prst="star32">
            <a:avLst>
              <a:gd name="adj" fmla="val 33130"/>
            </a:avLst>
          </a:prstGeom>
          <a:solidFill>
            <a:srgbClr val="F2F713"/>
          </a:solidFill>
          <a:ln w="9525">
            <a:solidFill>
              <a:schemeClr val="tx1"/>
            </a:solidFill>
            <a:miter lim="800000"/>
            <a:headEnd/>
            <a:tailEnd/>
          </a:ln>
          <a:effectLst/>
        </p:spPr>
        <p:txBody>
          <a:bodyPr wrap="none" anchor="ctr"/>
          <a:lstStyle/>
          <a:p>
            <a:pPr algn="ctr"/>
            <a:endParaRPr lang="en-US" sz="2000">
              <a:cs typeface="Arial" charset="0"/>
            </a:endParaRPr>
          </a:p>
        </p:txBody>
      </p:sp>
      <p:sp>
        <p:nvSpPr>
          <p:cNvPr id="174095" name="AutoShape 15"/>
          <p:cNvSpPr>
            <a:spLocks noChangeArrowheads="1"/>
          </p:cNvSpPr>
          <p:nvPr/>
        </p:nvSpPr>
        <p:spPr bwMode="auto">
          <a:xfrm>
            <a:off x="7489825" y="3068638"/>
            <a:ext cx="1403350" cy="720725"/>
          </a:xfrm>
          <a:prstGeom prst="star32">
            <a:avLst>
              <a:gd name="adj" fmla="val 33130"/>
            </a:avLst>
          </a:prstGeom>
          <a:solidFill>
            <a:srgbClr val="F2F713"/>
          </a:solidFill>
          <a:ln w="9525">
            <a:solidFill>
              <a:schemeClr val="tx1"/>
            </a:solidFill>
            <a:miter lim="800000"/>
            <a:headEnd/>
            <a:tailEnd/>
          </a:ln>
          <a:effectLst/>
        </p:spPr>
        <p:txBody>
          <a:bodyPr wrap="none" anchor="ctr"/>
          <a:lstStyle/>
          <a:p>
            <a:pPr algn="ctr"/>
            <a:r>
              <a:rPr lang="en-GB" sz="1400">
                <a:cs typeface="Arial" charset="0"/>
              </a:rPr>
              <a:t>Events</a:t>
            </a:r>
          </a:p>
        </p:txBody>
      </p:sp>
      <p:sp>
        <p:nvSpPr>
          <p:cNvPr id="2" name="Right Arrow 34"/>
          <p:cNvSpPr>
            <a:spLocks noChangeArrowheads="1"/>
          </p:cNvSpPr>
          <p:nvPr/>
        </p:nvSpPr>
        <p:spPr bwMode="auto">
          <a:xfrm>
            <a:off x="3708400" y="3175000"/>
            <a:ext cx="2232025" cy="398463"/>
          </a:xfrm>
          <a:prstGeom prst="rightArrow">
            <a:avLst>
              <a:gd name="adj1" fmla="val 50000"/>
              <a:gd name="adj2" fmla="val 45720"/>
            </a:avLst>
          </a:prstGeom>
          <a:solidFill>
            <a:srgbClr val="000080"/>
          </a:solidFill>
          <a:ln w="25400" algn="ctr">
            <a:solidFill>
              <a:srgbClr val="CCFFCC"/>
            </a:solidFill>
            <a:miter lim="800000"/>
            <a:headEnd/>
            <a:tailEnd/>
          </a:ln>
        </p:spPr>
        <p:txBody>
          <a:bodyPr anchor="ctr"/>
          <a:lstStyle/>
          <a:p>
            <a:pPr algn="ctr"/>
            <a:r>
              <a:rPr lang="en-GB" sz="1000">
                <a:solidFill>
                  <a:srgbClr val="FFFFFF"/>
                </a:solidFill>
                <a:cs typeface="Arial" charset="0"/>
              </a:rPr>
              <a:t>EU Transposition  Regulation</a:t>
            </a:r>
          </a:p>
        </p:txBody>
      </p:sp>
      <p:sp>
        <p:nvSpPr>
          <p:cNvPr id="4" name="Rectangle 27"/>
          <p:cNvSpPr>
            <a:spLocks noChangeArrowheads="1"/>
          </p:cNvSpPr>
          <p:nvPr/>
        </p:nvSpPr>
        <p:spPr bwMode="auto">
          <a:xfrm>
            <a:off x="4787900" y="4365625"/>
            <a:ext cx="522288" cy="277813"/>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RPC</a:t>
            </a:r>
          </a:p>
        </p:txBody>
      </p:sp>
      <p:sp>
        <p:nvSpPr>
          <p:cNvPr id="5" name="Rectangle 27"/>
          <p:cNvSpPr>
            <a:spLocks noChangeArrowheads="1"/>
          </p:cNvSpPr>
          <p:nvPr/>
        </p:nvSpPr>
        <p:spPr bwMode="auto">
          <a:xfrm>
            <a:off x="4932363" y="4724400"/>
            <a:ext cx="936625" cy="431800"/>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Policy Committees</a:t>
            </a:r>
          </a:p>
        </p:txBody>
      </p:sp>
      <p:sp>
        <p:nvSpPr>
          <p:cNvPr id="6" name="Rectangle 27"/>
          <p:cNvSpPr>
            <a:spLocks noChangeArrowheads="1"/>
          </p:cNvSpPr>
          <p:nvPr/>
        </p:nvSpPr>
        <p:spPr bwMode="auto">
          <a:xfrm>
            <a:off x="5435600" y="4365625"/>
            <a:ext cx="522288" cy="277813"/>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RRC</a:t>
            </a:r>
          </a:p>
        </p:txBody>
      </p:sp>
      <p:sp>
        <p:nvSpPr>
          <p:cNvPr id="174100" name="AutoShape 20"/>
          <p:cNvSpPr>
            <a:spLocks noChangeArrowheads="1"/>
          </p:cNvSpPr>
          <p:nvPr/>
        </p:nvSpPr>
        <p:spPr bwMode="auto">
          <a:xfrm>
            <a:off x="1547813" y="2997200"/>
            <a:ext cx="1223962" cy="1008063"/>
          </a:xfrm>
          <a:prstGeom prst="cloudCallout">
            <a:avLst>
              <a:gd name="adj1" fmla="val -72829"/>
              <a:gd name="adj2" fmla="val -19921"/>
            </a:avLst>
          </a:prstGeom>
          <a:solidFill>
            <a:schemeClr val="bg1"/>
          </a:solidFill>
          <a:ln w="9525">
            <a:solidFill>
              <a:schemeClr val="tx1"/>
            </a:solidFill>
            <a:round/>
            <a:headEnd/>
            <a:tailEnd/>
          </a:ln>
          <a:effectLst/>
        </p:spPr>
        <p:txBody>
          <a:bodyPr/>
          <a:lstStyle/>
          <a:p>
            <a:pPr algn="ctr"/>
            <a:r>
              <a:rPr lang="en-GB" sz="1400"/>
              <a:t>Options</a:t>
            </a:r>
            <a:endParaRPr lang="en-GB" sz="1800"/>
          </a:p>
          <a:p>
            <a:pPr algn="ctr"/>
            <a:r>
              <a:rPr lang="en-GB" sz="800"/>
              <a:t>what to do</a:t>
            </a:r>
          </a:p>
          <a:p>
            <a:pPr algn="ctr"/>
            <a:r>
              <a:rPr lang="en-GB" sz="800"/>
              <a:t>Exhort</a:t>
            </a:r>
          </a:p>
          <a:p>
            <a:pPr algn="ctr"/>
            <a:r>
              <a:rPr lang="en-GB" sz="800"/>
              <a:t>Fund</a:t>
            </a:r>
          </a:p>
          <a:p>
            <a:pPr algn="ctr"/>
            <a:r>
              <a:rPr lang="en-GB" sz="800"/>
              <a:t>Legislate</a:t>
            </a:r>
          </a:p>
          <a:p>
            <a:pPr algn="ctr"/>
            <a:endParaRPr lang="en-GB" sz="800"/>
          </a:p>
        </p:txBody>
      </p:sp>
      <p:sp>
        <p:nvSpPr>
          <p:cNvPr id="7" name="Right Arrow 34"/>
          <p:cNvSpPr>
            <a:spLocks noChangeArrowheads="1"/>
          </p:cNvSpPr>
          <p:nvPr/>
        </p:nvSpPr>
        <p:spPr bwMode="auto">
          <a:xfrm>
            <a:off x="3708400" y="2565400"/>
            <a:ext cx="2663825" cy="504825"/>
          </a:xfrm>
          <a:prstGeom prst="rightArrow">
            <a:avLst>
              <a:gd name="adj1" fmla="val 54648"/>
              <a:gd name="adj2" fmla="val 177919"/>
            </a:avLst>
          </a:prstGeom>
          <a:solidFill>
            <a:srgbClr val="800080"/>
          </a:solidFill>
          <a:ln w="25400" algn="ctr">
            <a:solidFill>
              <a:srgbClr val="CCFFCC"/>
            </a:solidFill>
            <a:miter lim="800000"/>
            <a:headEnd/>
            <a:tailEnd/>
          </a:ln>
        </p:spPr>
        <p:txBody>
          <a:bodyPr anchor="ctr"/>
          <a:lstStyle/>
          <a:p>
            <a:pPr algn="ctr"/>
            <a:r>
              <a:rPr lang="en-GB" sz="1000">
                <a:solidFill>
                  <a:srgbClr val="FFFFFF"/>
                </a:solidFill>
                <a:cs typeface="Arial" charset="0"/>
              </a:rPr>
              <a:t>Interventions other than Regulation</a:t>
            </a:r>
          </a:p>
        </p:txBody>
      </p:sp>
      <p:sp>
        <p:nvSpPr>
          <p:cNvPr id="174102" name="AutoShape 22"/>
          <p:cNvSpPr>
            <a:spLocks noChangeArrowheads="1"/>
          </p:cNvSpPr>
          <p:nvPr/>
        </p:nvSpPr>
        <p:spPr bwMode="auto">
          <a:xfrm>
            <a:off x="7596188" y="4005263"/>
            <a:ext cx="1258887" cy="504825"/>
          </a:xfrm>
          <a:prstGeom prst="cloudCallout">
            <a:avLst>
              <a:gd name="adj1" fmla="val -36255"/>
              <a:gd name="adj2" fmla="val -42139"/>
            </a:avLst>
          </a:prstGeom>
          <a:solidFill>
            <a:schemeClr val="accent1"/>
          </a:solidFill>
          <a:ln w="9525">
            <a:solidFill>
              <a:schemeClr val="tx1"/>
            </a:solidFill>
            <a:round/>
            <a:headEnd/>
            <a:tailEnd/>
          </a:ln>
          <a:effectLst/>
        </p:spPr>
        <p:txBody>
          <a:bodyPr/>
          <a:lstStyle/>
          <a:p>
            <a:pPr algn="ctr"/>
            <a:r>
              <a:rPr lang="en-GB" sz="1400"/>
              <a:t>Citizens</a:t>
            </a:r>
          </a:p>
        </p:txBody>
      </p:sp>
      <p:sp>
        <p:nvSpPr>
          <p:cNvPr id="174103" name="AutoShape 23"/>
          <p:cNvSpPr>
            <a:spLocks noChangeArrowheads="1"/>
          </p:cNvSpPr>
          <p:nvPr/>
        </p:nvSpPr>
        <p:spPr bwMode="auto">
          <a:xfrm>
            <a:off x="7308850" y="4652963"/>
            <a:ext cx="1295400" cy="360362"/>
          </a:xfrm>
          <a:prstGeom prst="roundRect">
            <a:avLst>
              <a:gd name="adj" fmla="val 16667"/>
            </a:avLst>
          </a:prstGeom>
          <a:solidFill>
            <a:schemeClr val="accent1"/>
          </a:solidFill>
          <a:ln w="9525">
            <a:solidFill>
              <a:schemeClr val="tx1"/>
            </a:solidFill>
            <a:round/>
            <a:headEnd/>
            <a:tailEnd/>
          </a:ln>
          <a:effectLst/>
        </p:spPr>
        <p:txBody>
          <a:bodyPr wrap="none" anchor="ctr"/>
          <a:lstStyle/>
          <a:p>
            <a:pPr algn="ctr"/>
            <a:r>
              <a:rPr lang="en-GB" sz="1200"/>
              <a:t>Businesses</a:t>
            </a:r>
          </a:p>
        </p:txBody>
      </p:sp>
      <p:sp>
        <p:nvSpPr>
          <p:cNvPr id="174104" name="AutoShape 24"/>
          <p:cNvSpPr>
            <a:spLocks noChangeArrowheads="1"/>
          </p:cNvSpPr>
          <p:nvPr/>
        </p:nvSpPr>
        <p:spPr bwMode="auto">
          <a:xfrm>
            <a:off x="7308850" y="5084763"/>
            <a:ext cx="1295400" cy="360362"/>
          </a:xfrm>
          <a:prstGeom prst="roundRect">
            <a:avLst>
              <a:gd name="adj" fmla="val 16667"/>
            </a:avLst>
          </a:prstGeom>
          <a:solidFill>
            <a:schemeClr val="accent1"/>
          </a:solidFill>
          <a:ln w="9525">
            <a:solidFill>
              <a:schemeClr val="tx1"/>
            </a:solidFill>
            <a:round/>
            <a:headEnd/>
            <a:tailEnd/>
          </a:ln>
          <a:effectLst/>
        </p:spPr>
        <p:txBody>
          <a:bodyPr wrap="none" anchor="ctr"/>
          <a:lstStyle/>
          <a:p>
            <a:pPr algn="ctr"/>
            <a:r>
              <a:rPr lang="en-GB" sz="1200"/>
              <a:t>Civil Society </a:t>
            </a:r>
          </a:p>
          <a:p>
            <a:pPr algn="ctr"/>
            <a:r>
              <a:rPr lang="en-GB" sz="1200"/>
              <a:t>Organisations</a:t>
            </a:r>
          </a:p>
        </p:txBody>
      </p:sp>
      <p:sp>
        <p:nvSpPr>
          <p:cNvPr id="174105" name="AutoShape 25"/>
          <p:cNvSpPr>
            <a:spLocks noChangeArrowheads="1"/>
          </p:cNvSpPr>
          <p:nvPr/>
        </p:nvSpPr>
        <p:spPr bwMode="auto">
          <a:xfrm>
            <a:off x="250825" y="4508500"/>
            <a:ext cx="1295400" cy="360363"/>
          </a:xfrm>
          <a:prstGeom prst="roundRect">
            <a:avLst>
              <a:gd name="adj" fmla="val 16667"/>
            </a:avLst>
          </a:prstGeom>
          <a:solidFill>
            <a:schemeClr val="accent1"/>
          </a:solidFill>
          <a:ln w="9525">
            <a:solidFill>
              <a:schemeClr val="tx1"/>
            </a:solidFill>
            <a:round/>
            <a:headEnd/>
            <a:tailEnd/>
          </a:ln>
          <a:effectLst/>
        </p:spPr>
        <p:txBody>
          <a:bodyPr wrap="none" anchor="ctr"/>
          <a:lstStyle/>
          <a:p>
            <a:pPr algn="ctr"/>
            <a:r>
              <a:rPr lang="en-GB" sz="1200"/>
              <a:t>Interested </a:t>
            </a:r>
          </a:p>
          <a:p>
            <a:pPr algn="ctr"/>
            <a:r>
              <a:rPr lang="en-GB" sz="1200"/>
              <a:t>Parties</a:t>
            </a:r>
          </a:p>
        </p:txBody>
      </p:sp>
      <p:cxnSp>
        <p:nvCxnSpPr>
          <p:cNvPr id="174106" name="AutoShape 26"/>
          <p:cNvCxnSpPr>
            <a:cxnSpLocks noChangeShapeType="1"/>
          </p:cNvCxnSpPr>
          <p:nvPr/>
        </p:nvCxnSpPr>
        <p:spPr bwMode="auto">
          <a:xfrm rot="10800000" flipV="1">
            <a:off x="2484438" y="1628775"/>
            <a:ext cx="4248150" cy="287338"/>
          </a:xfrm>
          <a:prstGeom prst="curvedConnector3">
            <a:avLst>
              <a:gd name="adj1" fmla="val 50000"/>
            </a:avLst>
          </a:prstGeom>
          <a:noFill/>
          <a:ln w="69850">
            <a:solidFill>
              <a:schemeClr val="accent1"/>
            </a:solidFill>
            <a:round/>
            <a:headEnd/>
            <a:tailEnd type="triangle" w="med" len="med"/>
          </a:ln>
          <a:effectLst/>
        </p:spPr>
      </p:cxnSp>
      <p:sp>
        <p:nvSpPr>
          <p:cNvPr id="174107" name="Rectangle 27"/>
          <p:cNvSpPr>
            <a:spLocks noGrp="1" noChangeArrowheads="1"/>
          </p:cNvSpPr>
          <p:nvPr>
            <p:ph type="title" idx="4294967295"/>
          </p:nvPr>
        </p:nvSpPr>
        <p:spPr>
          <a:xfrm>
            <a:off x="0" y="-171450"/>
            <a:ext cx="8382000" cy="1143000"/>
          </a:xfrm>
        </p:spPr>
        <p:txBody>
          <a:bodyPr/>
          <a:lstStyle/>
          <a:p>
            <a:r>
              <a:rPr lang="en-GB"/>
              <a:t>System - As Is </a:t>
            </a:r>
          </a:p>
        </p:txBody>
      </p:sp>
      <p:sp>
        <p:nvSpPr>
          <p:cNvPr id="8" name="Right Arrow 34"/>
          <p:cNvSpPr>
            <a:spLocks noChangeArrowheads="1"/>
          </p:cNvSpPr>
          <p:nvPr/>
        </p:nvSpPr>
        <p:spPr bwMode="auto">
          <a:xfrm>
            <a:off x="3779838" y="1846263"/>
            <a:ext cx="2592387" cy="719137"/>
          </a:xfrm>
          <a:prstGeom prst="rightArrow">
            <a:avLst>
              <a:gd name="adj1" fmla="val 44815"/>
              <a:gd name="adj2" fmla="val 80575"/>
            </a:avLst>
          </a:prstGeom>
          <a:solidFill>
            <a:srgbClr val="FF0000"/>
          </a:solidFill>
          <a:ln w="25400" algn="ctr">
            <a:solidFill>
              <a:srgbClr val="CCFFCC"/>
            </a:solidFill>
            <a:miter lim="800000"/>
            <a:headEnd/>
            <a:tailEnd/>
          </a:ln>
        </p:spPr>
        <p:txBody>
          <a:bodyPr anchor="ctr"/>
          <a:lstStyle/>
          <a:p>
            <a:pPr algn="ctr"/>
            <a:r>
              <a:rPr lang="en-GB" sz="1000">
                <a:solidFill>
                  <a:srgbClr val="FFFFFF"/>
                </a:solidFill>
                <a:cs typeface="Arial" charset="0"/>
              </a:rPr>
              <a:t>Side effects from interventions</a:t>
            </a:r>
          </a:p>
        </p:txBody>
      </p:sp>
      <p:sp>
        <p:nvSpPr>
          <p:cNvPr id="9" name="Rectangle 27"/>
          <p:cNvSpPr>
            <a:spLocks noChangeArrowheads="1"/>
          </p:cNvSpPr>
          <p:nvPr/>
        </p:nvSpPr>
        <p:spPr bwMode="auto">
          <a:xfrm>
            <a:off x="6084888" y="5229225"/>
            <a:ext cx="935037" cy="360363"/>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Enforcers</a:t>
            </a:r>
          </a:p>
        </p:txBody>
      </p:sp>
      <p:sp>
        <p:nvSpPr>
          <p:cNvPr id="10" name="Rectangle 27"/>
          <p:cNvSpPr>
            <a:spLocks noChangeArrowheads="1"/>
          </p:cNvSpPr>
          <p:nvPr/>
        </p:nvSpPr>
        <p:spPr bwMode="auto">
          <a:xfrm>
            <a:off x="5003800" y="5300663"/>
            <a:ext cx="720725" cy="288925"/>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LBRO</a:t>
            </a:r>
          </a:p>
        </p:txBody>
      </p:sp>
      <p:sp>
        <p:nvSpPr>
          <p:cNvPr id="174111" name="AutoShape 31"/>
          <p:cNvSpPr>
            <a:spLocks noChangeAspect="1" noChangeArrowheads="1" noTextEdit="1"/>
          </p:cNvSpPr>
          <p:nvPr/>
        </p:nvSpPr>
        <p:spPr bwMode="auto">
          <a:xfrm>
            <a:off x="0" y="1557338"/>
            <a:ext cx="1635125" cy="1617662"/>
          </a:xfrm>
          <a:prstGeom prst="rect">
            <a:avLst/>
          </a:prstGeom>
          <a:noFill/>
          <a:ln w="9525">
            <a:noFill/>
            <a:miter lim="800000"/>
            <a:headEnd/>
            <a:tailEnd/>
          </a:ln>
        </p:spPr>
        <p:txBody>
          <a:bodyPr/>
          <a:lstStyle/>
          <a:p>
            <a:endParaRPr lang="en-GB"/>
          </a:p>
        </p:txBody>
      </p:sp>
      <p:sp>
        <p:nvSpPr>
          <p:cNvPr id="174112" name="Freeform 32"/>
          <p:cNvSpPr>
            <a:spLocks/>
          </p:cNvSpPr>
          <p:nvPr/>
        </p:nvSpPr>
        <p:spPr bwMode="auto">
          <a:xfrm>
            <a:off x="128588" y="1187450"/>
            <a:ext cx="1635125" cy="1377950"/>
          </a:xfrm>
          <a:custGeom>
            <a:avLst/>
            <a:gdLst/>
            <a:ahLst/>
            <a:cxnLst>
              <a:cxn ang="0">
                <a:pos x="0" y="434"/>
              </a:cxn>
              <a:cxn ang="0">
                <a:pos x="767" y="1893"/>
              </a:cxn>
              <a:cxn ang="0">
                <a:pos x="2332" y="1467"/>
              </a:cxn>
              <a:cxn ang="0">
                <a:pos x="2327" y="0"/>
              </a:cxn>
              <a:cxn ang="0">
                <a:pos x="0" y="434"/>
              </a:cxn>
            </a:cxnLst>
            <a:rect l="0" t="0" r="r" b="b"/>
            <a:pathLst>
              <a:path w="2332" h="1893">
                <a:moveTo>
                  <a:pt x="0" y="434"/>
                </a:moveTo>
                <a:lnTo>
                  <a:pt x="767" y="1893"/>
                </a:lnTo>
                <a:lnTo>
                  <a:pt x="2332" y="1467"/>
                </a:lnTo>
                <a:lnTo>
                  <a:pt x="2327" y="0"/>
                </a:lnTo>
                <a:lnTo>
                  <a:pt x="0" y="434"/>
                </a:lnTo>
                <a:close/>
              </a:path>
            </a:pathLst>
          </a:custGeom>
          <a:solidFill>
            <a:srgbClr val="BFDDBF"/>
          </a:solidFill>
          <a:ln w="9525">
            <a:noFill/>
            <a:round/>
            <a:headEnd/>
            <a:tailEnd/>
          </a:ln>
        </p:spPr>
        <p:txBody>
          <a:bodyPr/>
          <a:lstStyle/>
          <a:p>
            <a:endParaRPr lang="en-GB"/>
          </a:p>
        </p:txBody>
      </p:sp>
      <p:sp>
        <p:nvSpPr>
          <p:cNvPr id="174113" name="Rectangle 33"/>
          <p:cNvSpPr>
            <a:spLocks noChangeArrowheads="1"/>
          </p:cNvSpPr>
          <p:nvPr/>
        </p:nvSpPr>
        <p:spPr bwMode="auto">
          <a:xfrm>
            <a:off x="250825" y="1125538"/>
            <a:ext cx="1296988" cy="1798637"/>
          </a:xfrm>
          <a:prstGeom prst="rect">
            <a:avLst/>
          </a:prstGeom>
          <a:solidFill>
            <a:srgbClr val="BFDDFF"/>
          </a:solidFill>
          <a:ln w="9525">
            <a:noFill/>
            <a:miter lim="800000"/>
            <a:headEnd/>
            <a:tailEnd/>
          </a:ln>
        </p:spPr>
        <p:txBody>
          <a:bodyPr/>
          <a:lstStyle/>
          <a:p>
            <a:endParaRPr lang="en-GB"/>
          </a:p>
        </p:txBody>
      </p:sp>
      <p:grpSp>
        <p:nvGrpSpPr>
          <p:cNvPr id="174114" name="Group 34"/>
          <p:cNvGrpSpPr>
            <a:grpSpLocks/>
          </p:cNvGrpSpPr>
          <p:nvPr/>
        </p:nvGrpSpPr>
        <p:grpSpPr bwMode="auto">
          <a:xfrm>
            <a:off x="107950" y="1233488"/>
            <a:ext cx="984250" cy="611187"/>
            <a:chOff x="116" y="901"/>
            <a:chExt cx="620" cy="385"/>
          </a:xfrm>
        </p:grpSpPr>
        <p:sp>
          <p:nvSpPr>
            <p:cNvPr id="174115" name="Freeform 35"/>
            <p:cNvSpPr>
              <a:spLocks/>
            </p:cNvSpPr>
            <p:nvPr/>
          </p:nvSpPr>
          <p:spPr bwMode="auto">
            <a:xfrm>
              <a:off x="116" y="918"/>
              <a:ext cx="183" cy="349"/>
            </a:xfrm>
            <a:custGeom>
              <a:avLst/>
              <a:gdLst/>
              <a:ahLst/>
              <a:cxnLst>
                <a:cxn ang="0">
                  <a:pos x="315" y="697"/>
                </a:cxn>
                <a:cxn ang="0">
                  <a:pos x="291" y="687"/>
                </a:cxn>
                <a:cxn ang="0">
                  <a:pos x="266" y="676"/>
                </a:cxn>
                <a:cxn ang="0">
                  <a:pos x="281" y="670"/>
                </a:cxn>
                <a:cxn ang="0">
                  <a:pos x="296" y="664"/>
                </a:cxn>
                <a:cxn ang="0">
                  <a:pos x="301" y="651"/>
                </a:cxn>
                <a:cxn ang="0">
                  <a:pos x="291" y="626"/>
                </a:cxn>
                <a:cxn ang="0">
                  <a:pos x="264" y="635"/>
                </a:cxn>
                <a:cxn ang="0">
                  <a:pos x="240" y="645"/>
                </a:cxn>
                <a:cxn ang="0">
                  <a:pos x="212" y="642"/>
                </a:cxn>
                <a:cxn ang="0">
                  <a:pos x="177" y="615"/>
                </a:cxn>
                <a:cxn ang="0">
                  <a:pos x="147" y="587"/>
                </a:cxn>
                <a:cxn ang="0">
                  <a:pos x="108" y="536"/>
                </a:cxn>
                <a:cxn ang="0">
                  <a:pos x="79" y="477"/>
                </a:cxn>
                <a:cxn ang="0">
                  <a:pos x="68" y="417"/>
                </a:cxn>
                <a:cxn ang="0">
                  <a:pos x="256" y="394"/>
                </a:cxn>
                <a:cxn ang="0">
                  <a:pos x="63" y="383"/>
                </a:cxn>
                <a:cxn ang="0">
                  <a:pos x="93" y="277"/>
                </a:cxn>
                <a:cxn ang="0">
                  <a:pos x="152" y="188"/>
                </a:cxn>
                <a:cxn ang="0">
                  <a:pos x="222" y="143"/>
                </a:cxn>
                <a:cxn ang="0">
                  <a:pos x="257" y="157"/>
                </a:cxn>
                <a:cxn ang="0">
                  <a:pos x="291" y="167"/>
                </a:cxn>
                <a:cxn ang="0">
                  <a:pos x="319" y="166"/>
                </a:cxn>
                <a:cxn ang="0">
                  <a:pos x="332" y="141"/>
                </a:cxn>
                <a:cxn ang="0">
                  <a:pos x="292" y="129"/>
                </a:cxn>
                <a:cxn ang="0">
                  <a:pos x="263" y="119"/>
                </a:cxn>
                <a:cxn ang="0">
                  <a:pos x="264" y="104"/>
                </a:cxn>
                <a:cxn ang="0">
                  <a:pos x="311" y="77"/>
                </a:cxn>
                <a:cxn ang="0">
                  <a:pos x="363" y="56"/>
                </a:cxn>
                <a:cxn ang="0">
                  <a:pos x="400" y="23"/>
                </a:cxn>
                <a:cxn ang="0">
                  <a:pos x="386" y="9"/>
                </a:cxn>
                <a:cxn ang="0">
                  <a:pos x="304" y="38"/>
                </a:cxn>
                <a:cxn ang="0">
                  <a:pos x="230" y="74"/>
                </a:cxn>
                <a:cxn ang="0">
                  <a:pos x="165" y="114"/>
                </a:cxn>
                <a:cxn ang="0">
                  <a:pos x="110" y="161"/>
                </a:cxn>
                <a:cxn ang="0">
                  <a:pos x="63" y="213"/>
                </a:cxn>
                <a:cxn ang="0">
                  <a:pos x="23" y="274"/>
                </a:cxn>
                <a:cxn ang="0">
                  <a:pos x="4" y="340"/>
                </a:cxn>
                <a:cxn ang="0">
                  <a:pos x="2" y="411"/>
                </a:cxn>
                <a:cxn ang="0">
                  <a:pos x="20" y="486"/>
                </a:cxn>
                <a:cxn ang="0">
                  <a:pos x="59" y="559"/>
                </a:cxn>
                <a:cxn ang="0">
                  <a:pos x="109" y="617"/>
                </a:cxn>
                <a:cxn ang="0">
                  <a:pos x="163" y="663"/>
                </a:cxn>
                <a:cxn ang="0">
                  <a:pos x="225" y="701"/>
                </a:cxn>
                <a:cxn ang="0">
                  <a:pos x="279" y="727"/>
                </a:cxn>
                <a:cxn ang="0">
                  <a:pos x="336" y="749"/>
                </a:cxn>
                <a:cxn ang="0">
                  <a:pos x="368" y="755"/>
                </a:cxn>
                <a:cxn ang="0">
                  <a:pos x="351" y="732"/>
                </a:cxn>
                <a:cxn ang="0">
                  <a:pos x="336" y="710"/>
                </a:cxn>
              </a:cxnLst>
              <a:rect l="0" t="0" r="r" b="b"/>
              <a:pathLst>
                <a:path w="416" h="762">
                  <a:moveTo>
                    <a:pt x="331" y="703"/>
                  </a:moveTo>
                  <a:lnTo>
                    <a:pt x="323" y="700"/>
                  </a:lnTo>
                  <a:lnTo>
                    <a:pt x="315" y="697"/>
                  </a:lnTo>
                  <a:lnTo>
                    <a:pt x="307" y="694"/>
                  </a:lnTo>
                  <a:lnTo>
                    <a:pt x="299" y="690"/>
                  </a:lnTo>
                  <a:lnTo>
                    <a:pt x="291" y="687"/>
                  </a:lnTo>
                  <a:lnTo>
                    <a:pt x="283" y="683"/>
                  </a:lnTo>
                  <a:lnTo>
                    <a:pt x="274" y="680"/>
                  </a:lnTo>
                  <a:lnTo>
                    <a:pt x="266" y="676"/>
                  </a:lnTo>
                  <a:lnTo>
                    <a:pt x="271" y="674"/>
                  </a:lnTo>
                  <a:lnTo>
                    <a:pt x="277" y="672"/>
                  </a:lnTo>
                  <a:lnTo>
                    <a:pt x="281" y="670"/>
                  </a:lnTo>
                  <a:lnTo>
                    <a:pt x="286" y="667"/>
                  </a:lnTo>
                  <a:lnTo>
                    <a:pt x="292" y="666"/>
                  </a:lnTo>
                  <a:lnTo>
                    <a:pt x="296" y="664"/>
                  </a:lnTo>
                  <a:lnTo>
                    <a:pt x="301" y="661"/>
                  </a:lnTo>
                  <a:lnTo>
                    <a:pt x="306" y="659"/>
                  </a:lnTo>
                  <a:lnTo>
                    <a:pt x="301" y="651"/>
                  </a:lnTo>
                  <a:lnTo>
                    <a:pt x="298" y="643"/>
                  </a:lnTo>
                  <a:lnTo>
                    <a:pt x="294" y="634"/>
                  </a:lnTo>
                  <a:lnTo>
                    <a:pt x="291" y="626"/>
                  </a:lnTo>
                  <a:lnTo>
                    <a:pt x="281" y="629"/>
                  </a:lnTo>
                  <a:lnTo>
                    <a:pt x="272" y="632"/>
                  </a:lnTo>
                  <a:lnTo>
                    <a:pt x="264" y="635"/>
                  </a:lnTo>
                  <a:lnTo>
                    <a:pt x="255" y="638"/>
                  </a:lnTo>
                  <a:lnTo>
                    <a:pt x="247" y="642"/>
                  </a:lnTo>
                  <a:lnTo>
                    <a:pt x="240" y="645"/>
                  </a:lnTo>
                  <a:lnTo>
                    <a:pt x="232" y="648"/>
                  </a:lnTo>
                  <a:lnTo>
                    <a:pt x="225" y="651"/>
                  </a:lnTo>
                  <a:lnTo>
                    <a:pt x="212" y="642"/>
                  </a:lnTo>
                  <a:lnTo>
                    <a:pt x="200" y="634"/>
                  </a:lnTo>
                  <a:lnTo>
                    <a:pt x="188" y="625"/>
                  </a:lnTo>
                  <a:lnTo>
                    <a:pt x="177" y="615"/>
                  </a:lnTo>
                  <a:lnTo>
                    <a:pt x="166" y="606"/>
                  </a:lnTo>
                  <a:lnTo>
                    <a:pt x="156" y="596"/>
                  </a:lnTo>
                  <a:lnTo>
                    <a:pt x="147" y="587"/>
                  </a:lnTo>
                  <a:lnTo>
                    <a:pt x="137" y="576"/>
                  </a:lnTo>
                  <a:lnTo>
                    <a:pt x="121" y="557"/>
                  </a:lnTo>
                  <a:lnTo>
                    <a:pt x="108" y="536"/>
                  </a:lnTo>
                  <a:lnTo>
                    <a:pt x="96" y="516"/>
                  </a:lnTo>
                  <a:lnTo>
                    <a:pt x="87" y="497"/>
                  </a:lnTo>
                  <a:lnTo>
                    <a:pt x="79" y="477"/>
                  </a:lnTo>
                  <a:lnTo>
                    <a:pt x="73" y="456"/>
                  </a:lnTo>
                  <a:lnTo>
                    <a:pt x="70" y="437"/>
                  </a:lnTo>
                  <a:lnTo>
                    <a:pt x="68" y="417"/>
                  </a:lnTo>
                  <a:lnTo>
                    <a:pt x="255" y="411"/>
                  </a:lnTo>
                  <a:lnTo>
                    <a:pt x="255" y="402"/>
                  </a:lnTo>
                  <a:lnTo>
                    <a:pt x="256" y="394"/>
                  </a:lnTo>
                  <a:lnTo>
                    <a:pt x="256" y="385"/>
                  </a:lnTo>
                  <a:lnTo>
                    <a:pt x="257" y="377"/>
                  </a:lnTo>
                  <a:lnTo>
                    <a:pt x="63" y="383"/>
                  </a:lnTo>
                  <a:lnTo>
                    <a:pt x="70" y="346"/>
                  </a:lnTo>
                  <a:lnTo>
                    <a:pt x="79" y="310"/>
                  </a:lnTo>
                  <a:lnTo>
                    <a:pt x="93" y="277"/>
                  </a:lnTo>
                  <a:lnTo>
                    <a:pt x="109" y="244"/>
                  </a:lnTo>
                  <a:lnTo>
                    <a:pt x="128" y="216"/>
                  </a:lnTo>
                  <a:lnTo>
                    <a:pt x="152" y="188"/>
                  </a:lnTo>
                  <a:lnTo>
                    <a:pt x="179" y="163"/>
                  </a:lnTo>
                  <a:lnTo>
                    <a:pt x="210" y="138"/>
                  </a:lnTo>
                  <a:lnTo>
                    <a:pt x="222" y="143"/>
                  </a:lnTo>
                  <a:lnTo>
                    <a:pt x="234" y="148"/>
                  </a:lnTo>
                  <a:lnTo>
                    <a:pt x="246" y="152"/>
                  </a:lnTo>
                  <a:lnTo>
                    <a:pt x="257" y="157"/>
                  </a:lnTo>
                  <a:lnTo>
                    <a:pt x="269" y="160"/>
                  </a:lnTo>
                  <a:lnTo>
                    <a:pt x="279" y="164"/>
                  </a:lnTo>
                  <a:lnTo>
                    <a:pt x="291" y="167"/>
                  </a:lnTo>
                  <a:lnTo>
                    <a:pt x="302" y="171"/>
                  </a:lnTo>
                  <a:lnTo>
                    <a:pt x="316" y="174"/>
                  </a:lnTo>
                  <a:lnTo>
                    <a:pt x="319" y="166"/>
                  </a:lnTo>
                  <a:lnTo>
                    <a:pt x="324" y="157"/>
                  </a:lnTo>
                  <a:lnTo>
                    <a:pt x="327" y="149"/>
                  </a:lnTo>
                  <a:lnTo>
                    <a:pt x="332" y="141"/>
                  </a:lnTo>
                  <a:lnTo>
                    <a:pt x="317" y="136"/>
                  </a:lnTo>
                  <a:lnTo>
                    <a:pt x="303" y="133"/>
                  </a:lnTo>
                  <a:lnTo>
                    <a:pt x="292" y="129"/>
                  </a:lnTo>
                  <a:lnTo>
                    <a:pt x="280" y="125"/>
                  </a:lnTo>
                  <a:lnTo>
                    <a:pt x="271" y="122"/>
                  </a:lnTo>
                  <a:lnTo>
                    <a:pt x="263" y="119"/>
                  </a:lnTo>
                  <a:lnTo>
                    <a:pt x="256" y="115"/>
                  </a:lnTo>
                  <a:lnTo>
                    <a:pt x="250" y="113"/>
                  </a:lnTo>
                  <a:lnTo>
                    <a:pt x="264" y="104"/>
                  </a:lnTo>
                  <a:lnTo>
                    <a:pt x="279" y="95"/>
                  </a:lnTo>
                  <a:lnTo>
                    <a:pt x="295" y="87"/>
                  </a:lnTo>
                  <a:lnTo>
                    <a:pt x="311" y="77"/>
                  </a:lnTo>
                  <a:lnTo>
                    <a:pt x="327" y="70"/>
                  </a:lnTo>
                  <a:lnTo>
                    <a:pt x="346" y="62"/>
                  </a:lnTo>
                  <a:lnTo>
                    <a:pt x="363" y="56"/>
                  </a:lnTo>
                  <a:lnTo>
                    <a:pt x="383" y="50"/>
                  </a:lnTo>
                  <a:lnTo>
                    <a:pt x="391" y="36"/>
                  </a:lnTo>
                  <a:lnTo>
                    <a:pt x="400" y="23"/>
                  </a:lnTo>
                  <a:lnTo>
                    <a:pt x="408" y="12"/>
                  </a:lnTo>
                  <a:lnTo>
                    <a:pt x="416" y="0"/>
                  </a:lnTo>
                  <a:lnTo>
                    <a:pt x="386" y="9"/>
                  </a:lnTo>
                  <a:lnTo>
                    <a:pt x="359" y="19"/>
                  </a:lnTo>
                  <a:lnTo>
                    <a:pt x="331" y="28"/>
                  </a:lnTo>
                  <a:lnTo>
                    <a:pt x="304" y="38"/>
                  </a:lnTo>
                  <a:lnTo>
                    <a:pt x="278" y="50"/>
                  </a:lnTo>
                  <a:lnTo>
                    <a:pt x="254" y="61"/>
                  </a:lnTo>
                  <a:lnTo>
                    <a:pt x="230" y="74"/>
                  </a:lnTo>
                  <a:lnTo>
                    <a:pt x="208" y="87"/>
                  </a:lnTo>
                  <a:lnTo>
                    <a:pt x="186" y="100"/>
                  </a:lnTo>
                  <a:lnTo>
                    <a:pt x="165" y="114"/>
                  </a:lnTo>
                  <a:lnTo>
                    <a:pt x="146" y="129"/>
                  </a:lnTo>
                  <a:lnTo>
                    <a:pt x="127" y="145"/>
                  </a:lnTo>
                  <a:lnTo>
                    <a:pt x="110" y="161"/>
                  </a:lnTo>
                  <a:lnTo>
                    <a:pt x="93" y="178"/>
                  </a:lnTo>
                  <a:lnTo>
                    <a:pt x="78" y="195"/>
                  </a:lnTo>
                  <a:lnTo>
                    <a:pt x="63" y="213"/>
                  </a:lnTo>
                  <a:lnTo>
                    <a:pt x="48" y="233"/>
                  </a:lnTo>
                  <a:lnTo>
                    <a:pt x="35" y="254"/>
                  </a:lnTo>
                  <a:lnTo>
                    <a:pt x="23" y="274"/>
                  </a:lnTo>
                  <a:lnTo>
                    <a:pt x="15" y="296"/>
                  </a:lnTo>
                  <a:lnTo>
                    <a:pt x="8" y="318"/>
                  </a:lnTo>
                  <a:lnTo>
                    <a:pt x="4" y="340"/>
                  </a:lnTo>
                  <a:lnTo>
                    <a:pt x="2" y="362"/>
                  </a:lnTo>
                  <a:lnTo>
                    <a:pt x="0" y="385"/>
                  </a:lnTo>
                  <a:lnTo>
                    <a:pt x="2" y="411"/>
                  </a:lnTo>
                  <a:lnTo>
                    <a:pt x="5" y="437"/>
                  </a:lnTo>
                  <a:lnTo>
                    <a:pt x="12" y="462"/>
                  </a:lnTo>
                  <a:lnTo>
                    <a:pt x="20" y="486"/>
                  </a:lnTo>
                  <a:lnTo>
                    <a:pt x="30" y="512"/>
                  </a:lnTo>
                  <a:lnTo>
                    <a:pt x="44" y="535"/>
                  </a:lnTo>
                  <a:lnTo>
                    <a:pt x="59" y="559"/>
                  </a:lnTo>
                  <a:lnTo>
                    <a:pt x="78" y="582"/>
                  </a:lnTo>
                  <a:lnTo>
                    <a:pt x="93" y="599"/>
                  </a:lnTo>
                  <a:lnTo>
                    <a:pt x="109" y="617"/>
                  </a:lnTo>
                  <a:lnTo>
                    <a:pt x="126" y="633"/>
                  </a:lnTo>
                  <a:lnTo>
                    <a:pt x="144" y="648"/>
                  </a:lnTo>
                  <a:lnTo>
                    <a:pt x="163" y="663"/>
                  </a:lnTo>
                  <a:lnTo>
                    <a:pt x="182" y="675"/>
                  </a:lnTo>
                  <a:lnTo>
                    <a:pt x="203" y="689"/>
                  </a:lnTo>
                  <a:lnTo>
                    <a:pt x="225" y="701"/>
                  </a:lnTo>
                  <a:lnTo>
                    <a:pt x="242" y="710"/>
                  </a:lnTo>
                  <a:lnTo>
                    <a:pt x="261" y="719"/>
                  </a:lnTo>
                  <a:lnTo>
                    <a:pt x="279" y="727"/>
                  </a:lnTo>
                  <a:lnTo>
                    <a:pt x="298" y="734"/>
                  </a:lnTo>
                  <a:lnTo>
                    <a:pt x="316" y="742"/>
                  </a:lnTo>
                  <a:lnTo>
                    <a:pt x="336" y="749"/>
                  </a:lnTo>
                  <a:lnTo>
                    <a:pt x="354" y="756"/>
                  </a:lnTo>
                  <a:lnTo>
                    <a:pt x="374" y="762"/>
                  </a:lnTo>
                  <a:lnTo>
                    <a:pt x="368" y="755"/>
                  </a:lnTo>
                  <a:lnTo>
                    <a:pt x="362" y="747"/>
                  </a:lnTo>
                  <a:lnTo>
                    <a:pt x="356" y="740"/>
                  </a:lnTo>
                  <a:lnTo>
                    <a:pt x="351" y="732"/>
                  </a:lnTo>
                  <a:lnTo>
                    <a:pt x="346" y="725"/>
                  </a:lnTo>
                  <a:lnTo>
                    <a:pt x="340" y="718"/>
                  </a:lnTo>
                  <a:lnTo>
                    <a:pt x="336" y="710"/>
                  </a:lnTo>
                  <a:lnTo>
                    <a:pt x="331" y="703"/>
                  </a:lnTo>
                  <a:close/>
                </a:path>
              </a:pathLst>
            </a:custGeom>
            <a:solidFill>
              <a:srgbClr val="75B5F2"/>
            </a:solidFill>
            <a:ln w="9525">
              <a:noFill/>
              <a:round/>
              <a:headEnd/>
              <a:tailEnd/>
            </a:ln>
          </p:spPr>
          <p:txBody>
            <a:bodyPr/>
            <a:lstStyle/>
            <a:p>
              <a:endParaRPr lang="en-GB"/>
            </a:p>
          </p:txBody>
        </p:sp>
        <p:sp>
          <p:nvSpPr>
            <p:cNvPr id="174116" name="Freeform 36"/>
            <p:cNvSpPr>
              <a:spLocks/>
            </p:cNvSpPr>
            <p:nvPr/>
          </p:nvSpPr>
          <p:spPr bwMode="auto">
            <a:xfrm>
              <a:off x="373" y="1284"/>
              <a:ext cx="74" cy="1"/>
            </a:xfrm>
            <a:custGeom>
              <a:avLst/>
              <a:gdLst/>
              <a:ahLst/>
              <a:cxnLst>
                <a:cxn ang="0">
                  <a:pos x="167" y="0"/>
                </a:cxn>
                <a:cxn ang="0">
                  <a:pos x="159" y="0"/>
                </a:cxn>
                <a:cxn ang="0">
                  <a:pos x="151" y="1"/>
                </a:cxn>
                <a:cxn ang="0">
                  <a:pos x="144" y="1"/>
                </a:cxn>
                <a:cxn ang="0">
                  <a:pos x="136" y="1"/>
                </a:cxn>
                <a:cxn ang="0">
                  <a:pos x="128" y="3"/>
                </a:cxn>
                <a:cxn ang="0">
                  <a:pos x="120" y="3"/>
                </a:cxn>
                <a:cxn ang="0">
                  <a:pos x="112" y="4"/>
                </a:cxn>
                <a:cxn ang="0">
                  <a:pos x="104" y="4"/>
                </a:cxn>
                <a:cxn ang="0">
                  <a:pos x="91" y="4"/>
                </a:cxn>
                <a:cxn ang="0">
                  <a:pos x="78" y="4"/>
                </a:cxn>
                <a:cxn ang="0">
                  <a:pos x="65" y="4"/>
                </a:cxn>
                <a:cxn ang="0">
                  <a:pos x="52" y="4"/>
                </a:cxn>
                <a:cxn ang="0">
                  <a:pos x="39" y="4"/>
                </a:cxn>
                <a:cxn ang="0">
                  <a:pos x="27" y="3"/>
                </a:cxn>
                <a:cxn ang="0">
                  <a:pos x="13" y="3"/>
                </a:cxn>
                <a:cxn ang="0">
                  <a:pos x="0" y="1"/>
                </a:cxn>
                <a:cxn ang="0">
                  <a:pos x="167" y="0"/>
                </a:cxn>
              </a:cxnLst>
              <a:rect l="0" t="0" r="r" b="b"/>
              <a:pathLst>
                <a:path w="167" h="4">
                  <a:moveTo>
                    <a:pt x="167" y="0"/>
                  </a:moveTo>
                  <a:lnTo>
                    <a:pt x="159" y="0"/>
                  </a:lnTo>
                  <a:lnTo>
                    <a:pt x="151" y="1"/>
                  </a:lnTo>
                  <a:lnTo>
                    <a:pt x="144" y="1"/>
                  </a:lnTo>
                  <a:lnTo>
                    <a:pt x="136" y="1"/>
                  </a:lnTo>
                  <a:lnTo>
                    <a:pt x="128" y="3"/>
                  </a:lnTo>
                  <a:lnTo>
                    <a:pt x="120" y="3"/>
                  </a:lnTo>
                  <a:lnTo>
                    <a:pt x="112" y="4"/>
                  </a:lnTo>
                  <a:lnTo>
                    <a:pt x="104" y="4"/>
                  </a:lnTo>
                  <a:lnTo>
                    <a:pt x="91" y="4"/>
                  </a:lnTo>
                  <a:lnTo>
                    <a:pt x="78" y="4"/>
                  </a:lnTo>
                  <a:lnTo>
                    <a:pt x="65" y="4"/>
                  </a:lnTo>
                  <a:lnTo>
                    <a:pt x="52" y="4"/>
                  </a:lnTo>
                  <a:lnTo>
                    <a:pt x="39" y="4"/>
                  </a:lnTo>
                  <a:lnTo>
                    <a:pt x="27" y="3"/>
                  </a:lnTo>
                  <a:lnTo>
                    <a:pt x="13" y="3"/>
                  </a:lnTo>
                  <a:lnTo>
                    <a:pt x="0" y="1"/>
                  </a:lnTo>
                  <a:lnTo>
                    <a:pt x="167" y="0"/>
                  </a:lnTo>
                  <a:close/>
                </a:path>
              </a:pathLst>
            </a:custGeom>
            <a:solidFill>
              <a:srgbClr val="75B5F2"/>
            </a:solidFill>
            <a:ln w="9525">
              <a:noFill/>
              <a:round/>
              <a:headEnd/>
              <a:tailEnd/>
            </a:ln>
          </p:spPr>
          <p:txBody>
            <a:bodyPr/>
            <a:lstStyle/>
            <a:p>
              <a:endParaRPr lang="en-GB"/>
            </a:p>
          </p:txBody>
        </p:sp>
        <p:sp>
          <p:nvSpPr>
            <p:cNvPr id="174117" name="Freeform 37"/>
            <p:cNvSpPr>
              <a:spLocks/>
            </p:cNvSpPr>
            <p:nvPr/>
          </p:nvSpPr>
          <p:spPr bwMode="auto">
            <a:xfrm>
              <a:off x="472" y="903"/>
              <a:ext cx="235" cy="363"/>
            </a:xfrm>
            <a:custGeom>
              <a:avLst/>
              <a:gdLst/>
              <a:ahLst/>
              <a:cxnLst>
                <a:cxn ang="0">
                  <a:pos x="282" y="76"/>
                </a:cxn>
                <a:cxn ang="0">
                  <a:pos x="225" y="52"/>
                </a:cxn>
                <a:cxn ang="0">
                  <a:pos x="168" y="32"/>
                </a:cxn>
                <a:cxn ang="0">
                  <a:pos x="107" y="17"/>
                </a:cxn>
                <a:cxn ang="0">
                  <a:pos x="43" y="6"/>
                </a:cxn>
                <a:cxn ang="0">
                  <a:pos x="69" y="53"/>
                </a:cxn>
                <a:cxn ang="0">
                  <a:pos x="108" y="62"/>
                </a:cxn>
                <a:cxn ang="0">
                  <a:pos x="147" y="74"/>
                </a:cxn>
                <a:cxn ang="0">
                  <a:pos x="185" y="86"/>
                </a:cxn>
                <a:cxn ang="0">
                  <a:pos x="222" y="100"/>
                </a:cxn>
                <a:cxn ang="0">
                  <a:pos x="259" y="116"/>
                </a:cxn>
                <a:cxn ang="0">
                  <a:pos x="247" y="132"/>
                </a:cxn>
                <a:cxn ang="0">
                  <a:pos x="216" y="146"/>
                </a:cxn>
                <a:cxn ang="0">
                  <a:pos x="190" y="156"/>
                </a:cxn>
                <a:cxn ang="0">
                  <a:pos x="246" y="174"/>
                </a:cxn>
                <a:cxn ang="0">
                  <a:pos x="282" y="159"/>
                </a:cxn>
                <a:cxn ang="0">
                  <a:pos x="310" y="145"/>
                </a:cxn>
                <a:cxn ang="0">
                  <a:pos x="344" y="168"/>
                </a:cxn>
                <a:cxn ang="0">
                  <a:pos x="375" y="193"/>
                </a:cxn>
                <a:cxn ang="0">
                  <a:pos x="411" y="234"/>
                </a:cxn>
                <a:cxn ang="0">
                  <a:pos x="450" y="296"/>
                </a:cxn>
                <a:cxn ang="0">
                  <a:pos x="469" y="359"/>
                </a:cxn>
                <a:cxn ang="0">
                  <a:pos x="296" y="420"/>
                </a:cxn>
                <a:cxn ang="0">
                  <a:pos x="469" y="451"/>
                </a:cxn>
                <a:cxn ang="0">
                  <a:pos x="454" y="506"/>
                </a:cxn>
                <a:cxn ang="0">
                  <a:pos x="424" y="560"/>
                </a:cxn>
                <a:cxn ang="0">
                  <a:pos x="392" y="601"/>
                </a:cxn>
                <a:cxn ang="0">
                  <a:pos x="355" y="637"/>
                </a:cxn>
                <a:cxn ang="0">
                  <a:pos x="315" y="653"/>
                </a:cxn>
                <a:cxn ang="0">
                  <a:pos x="276" y="639"/>
                </a:cxn>
                <a:cxn ang="0">
                  <a:pos x="240" y="628"/>
                </a:cxn>
                <a:cxn ang="0">
                  <a:pos x="216" y="641"/>
                </a:cxn>
                <a:cxn ang="0">
                  <a:pos x="219" y="662"/>
                </a:cxn>
                <a:cxn ang="0">
                  <a:pos x="257" y="674"/>
                </a:cxn>
                <a:cxn ang="0">
                  <a:pos x="282" y="683"/>
                </a:cxn>
                <a:cxn ang="0">
                  <a:pos x="259" y="704"/>
                </a:cxn>
                <a:cxn ang="0">
                  <a:pos x="213" y="727"/>
                </a:cxn>
                <a:cxn ang="0">
                  <a:pos x="161" y="746"/>
                </a:cxn>
                <a:cxn ang="0">
                  <a:pos x="152" y="780"/>
                </a:cxn>
                <a:cxn ang="0">
                  <a:pos x="154" y="789"/>
                </a:cxn>
                <a:cxn ang="0">
                  <a:pos x="178" y="781"/>
                </a:cxn>
                <a:cxn ang="0">
                  <a:pos x="234" y="760"/>
                </a:cxn>
                <a:cxn ang="0">
                  <a:pos x="287" y="736"/>
                </a:cxn>
                <a:cxn ang="0">
                  <a:pos x="336" y="709"/>
                </a:cxn>
                <a:cxn ang="0">
                  <a:pos x="380" y="680"/>
                </a:cxn>
                <a:cxn ang="0">
                  <a:pos x="419" y="646"/>
                </a:cxn>
                <a:cxn ang="0">
                  <a:pos x="490" y="557"/>
                </a:cxn>
                <a:cxn ang="0">
                  <a:pos x="528" y="459"/>
                </a:cxn>
                <a:cxn ang="0">
                  <a:pos x="532" y="367"/>
                </a:cxn>
                <a:cxn ang="0">
                  <a:pos x="517" y="303"/>
                </a:cxn>
                <a:cxn ang="0">
                  <a:pos x="488" y="244"/>
                </a:cxn>
                <a:cxn ang="0">
                  <a:pos x="445" y="189"/>
                </a:cxn>
                <a:cxn ang="0">
                  <a:pos x="389" y="139"/>
                </a:cxn>
                <a:cxn ang="0">
                  <a:pos x="317" y="94"/>
                </a:cxn>
              </a:cxnLst>
              <a:rect l="0" t="0" r="r" b="b"/>
              <a:pathLst>
                <a:path w="533" h="791">
                  <a:moveTo>
                    <a:pt x="317" y="94"/>
                  </a:moveTo>
                  <a:lnTo>
                    <a:pt x="300" y="85"/>
                  </a:lnTo>
                  <a:lnTo>
                    <a:pt x="282" y="76"/>
                  </a:lnTo>
                  <a:lnTo>
                    <a:pt x="263" y="68"/>
                  </a:lnTo>
                  <a:lnTo>
                    <a:pt x="245" y="60"/>
                  </a:lnTo>
                  <a:lnTo>
                    <a:pt x="225" y="52"/>
                  </a:lnTo>
                  <a:lnTo>
                    <a:pt x="207" y="45"/>
                  </a:lnTo>
                  <a:lnTo>
                    <a:pt x="187" y="39"/>
                  </a:lnTo>
                  <a:lnTo>
                    <a:pt x="168" y="32"/>
                  </a:lnTo>
                  <a:lnTo>
                    <a:pt x="147" y="26"/>
                  </a:lnTo>
                  <a:lnTo>
                    <a:pt x="127" y="22"/>
                  </a:lnTo>
                  <a:lnTo>
                    <a:pt x="107" y="17"/>
                  </a:lnTo>
                  <a:lnTo>
                    <a:pt x="86" y="12"/>
                  </a:lnTo>
                  <a:lnTo>
                    <a:pt x="64" y="9"/>
                  </a:lnTo>
                  <a:lnTo>
                    <a:pt x="43" y="6"/>
                  </a:lnTo>
                  <a:lnTo>
                    <a:pt x="21" y="2"/>
                  </a:lnTo>
                  <a:lnTo>
                    <a:pt x="0" y="0"/>
                  </a:lnTo>
                  <a:lnTo>
                    <a:pt x="69" y="53"/>
                  </a:lnTo>
                  <a:lnTo>
                    <a:pt x="81" y="56"/>
                  </a:lnTo>
                  <a:lnTo>
                    <a:pt x="95" y="59"/>
                  </a:lnTo>
                  <a:lnTo>
                    <a:pt x="108" y="62"/>
                  </a:lnTo>
                  <a:lnTo>
                    <a:pt x="120" y="65"/>
                  </a:lnTo>
                  <a:lnTo>
                    <a:pt x="134" y="69"/>
                  </a:lnTo>
                  <a:lnTo>
                    <a:pt x="147" y="74"/>
                  </a:lnTo>
                  <a:lnTo>
                    <a:pt x="160" y="77"/>
                  </a:lnTo>
                  <a:lnTo>
                    <a:pt x="172" y="82"/>
                  </a:lnTo>
                  <a:lnTo>
                    <a:pt x="185" y="86"/>
                  </a:lnTo>
                  <a:lnTo>
                    <a:pt x="198" y="91"/>
                  </a:lnTo>
                  <a:lnTo>
                    <a:pt x="209" y="95"/>
                  </a:lnTo>
                  <a:lnTo>
                    <a:pt x="222" y="100"/>
                  </a:lnTo>
                  <a:lnTo>
                    <a:pt x="234" y="106"/>
                  </a:lnTo>
                  <a:lnTo>
                    <a:pt x="246" y="110"/>
                  </a:lnTo>
                  <a:lnTo>
                    <a:pt x="259" y="116"/>
                  </a:lnTo>
                  <a:lnTo>
                    <a:pt x="270" y="122"/>
                  </a:lnTo>
                  <a:lnTo>
                    <a:pt x="259" y="128"/>
                  </a:lnTo>
                  <a:lnTo>
                    <a:pt x="247" y="132"/>
                  </a:lnTo>
                  <a:lnTo>
                    <a:pt x="236" y="137"/>
                  </a:lnTo>
                  <a:lnTo>
                    <a:pt x="225" y="142"/>
                  </a:lnTo>
                  <a:lnTo>
                    <a:pt x="216" y="146"/>
                  </a:lnTo>
                  <a:lnTo>
                    <a:pt x="207" y="150"/>
                  </a:lnTo>
                  <a:lnTo>
                    <a:pt x="198" y="153"/>
                  </a:lnTo>
                  <a:lnTo>
                    <a:pt x="190" y="156"/>
                  </a:lnTo>
                  <a:lnTo>
                    <a:pt x="217" y="184"/>
                  </a:lnTo>
                  <a:lnTo>
                    <a:pt x="232" y="178"/>
                  </a:lnTo>
                  <a:lnTo>
                    <a:pt x="246" y="174"/>
                  </a:lnTo>
                  <a:lnTo>
                    <a:pt x="259" y="168"/>
                  </a:lnTo>
                  <a:lnTo>
                    <a:pt x="270" y="163"/>
                  </a:lnTo>
                  <a:lnTo>
                    <a:pt x="282" y="159"/>
                  </a:lnTo>
                  <a:lnTo>
                    <a:pt x="292" y="154"/>
                  </a:lnTo>
                  <a:lnTo>
                    <a:pt x="301" y="150"/>
                  </a:lnTo>
                  <a:lnTo>
                    <a:pt x="310" y="145"/>
                  </a:lnTo>
                  <a:lnTo>
                    <a:pt x="322" y="152"/>
                  </a:lnTo>
                  <a:lnTo>
                    <a:pt x="334" y="160"/>
                  </a:lnTo>
                  <a:lnTo>
                    <a:pt x="344" y="168"/>
                  </a:lnTo>
                  <a:lnTo>
                    <a:pt x="354" y="176"/>
                  </a:lnTo>
                  <a:lnTo>
                    <a:pt x="365" y="184"/>
                  </a:lnTo>
                  <a:lnTo>
                    <a:pt x="375" y="193"/>
                  </a:lnTo>
                  <a:lnTo>
                    <a:pt x="384" y="204"/>
                  </a:lnTo>
                  <a:lnTo>
                    <a:pt x="393" y="213"/>
                  </a:lnTo>
                  <a:lnTo>
                    <a:pt x="411" y="234"/>
                  </a:lnTo>
                  <a:lnTo>
                    <a:pt x="426" y="254"/>
                  </a:lnTo>
                  <a:lnTo>
                    <a:pt x="439" y="275"/>
                  </a:lnTo>
                  <a:lnTo>
                    <a:pt x="450" y="296"/>
                  </a:lnTo>
                  <a:lnTo>
                    <a:pt x="459" y="317"/>
                  </a:lnTo>
                  <a:lnTo>
                    <a:pt x="465" y="339"/>
                  </a:lnTo>
                  <a:lnTo>
                    <a:pt x="469" y="359"/>
                  </a:lnTo>
                  <a:lnTo>
                    <a:pt x="471" y="381"/>
                  </a:lnTo>
                  <a:lnTo>
                    <a:pt x="297" y="386"/>
                  </a:lnTo>
                  <a:lnTo>
                    <a:pt x="296" y="420"/>
                  </a:lnTo>
                  <a:lnTo>
                    <a:pt x="472" y="416"/>
                  </a:lnTo>
                  <a:lnTo>
                    <a:pt x="472" y="433"/>
                  </a:lnTo>
                  <a:lnTo>
                    <a:pt x="469" y="451"/>
                  </a:lnTo>
                  <a:lnTo>
                    <a:pt x="466" y="469"/>
                  </a:lnTo>
                  <a:lnTo>
                    <a:pt x="461" y="487"/>
                  </a:lnTo>
                  <a:lnTo>
                    <a:pt x="454" y="506"/>
                  </a:lnTo>
                  <a:lnTo>
                    <a:pt x="446" y="524"/>
                  </a:lnTo>
                  <a:lnTo>
                    <a:pt x="436" y="541"/>
                  </a:lnTo>
                  <a:lnTo>
                    <a:pt x="424" y="560"/>
                  </a:lnTo>
                  <a:lnTo>
                    <a:pt x="414" y="575"/>
                  </a:lnTo>
                  <a:lnTo>
                    <a:pt x="404" y="588"/>
                  </a:lnTo>
                  <a:lnTo>
                    <a:pt x="392" y="601"/>
                  </a:lnTo>
                  <a:lnTo>
                    <a:pt x="381" y="614"/>
                  </a:lnTo>
                  <a:lnTo>
                    <a:pt x="368" y="625"/>
                  </a:lnTo>
                  <a:lnTo>
                    <a:pt x="355" y="637"/>
                  </a:lnTo>
                  <a:lnTo>
                    <a:pt x="343" y="647"/>
                  </a:lnTo>
                  <a:lnTo>
                    <a:pt x="329" y="658"/>
                  </a:lnTo>
                  <a:lnTo>
                    <a:pt x="315" y="653"/>
                  </a:lnTo>
                  <a:lnTo>
                    <a:pt x="301" y="648"/>
                  </a:lnTo>
                  <a:lnTo>
                    <a:pt x="289" y="644"/>
                  </a:lnTo>
                  <a:lnTo>
                    <a:pt x="276" y="639"/>
                  </a:lnTo>
                  <a:lnTo>
                    <a:pt x="263" y="636"/>
                  </a:lnTo>
                  <a:lnTo>
                    <a:pt x="252" y="631"/>
                  </a:lnTo>
                  <a:lnTo>
                    <a:pt x="240" y="628"/>
                  </a:lnTo>
                  <a:lnTo>
                    <a:pt x="230" y="624"/>
                  </a:lnTo>
                  <a:lnTo>
                    <a:pt x="223" y="632"/>
                  </a:lnTo>
                  <a:lnTo>
                    <a:pt x="216" y="641"/>
                  </a:lnTo>
                  <a:lnTo>
                    <a:pt x="209" y="650"/>
                  </a:lnTo>
                  <a:lnTo>
                    <a:pt x="203" y="658"/>
                  </a:lnTo>
                  <a:lnTo>
                    <a:pt x="219" y="662"/>
                  </a:lnTo>
                  <a:lnTo>
                    <a:pt x="233" y="667"/>
                  </a:lnTo>
                  <a:lnTo>
                    <a:pt x="246" y="670"/>
                  </a:lnTo>
                  <a:lnTo>
                    <a:pt x="257" y="674"/>
                  </a:lnTo>
                  <a:lnTo>
                    <a:pt x="267" y="677"/>
                  </a:lnTo>
                  <a:lnTo>
                    <a:pt x="275" y="681"/>
                  </a:lnTo>
                  <a:lnTo>
                    <a:pt x="282" y="683"/>
                  </a:lnTo>
                  <a:lnTo>
                    <a:pt x="286" y="685"/>
                  </a:lnTo>
                  <a:lnTo>
                    <a:pt x="272" y="694"/>
                  </a:lnTo>
                  <a:lnTo>
                    <a:pt x="259" y="704"/>
                  </a:lnTo>
                  <a:lnTo>
                    <a:pt x="244" y="712"/>
                  </a:lnTo>
                  <a:lnTo>
                    <a:pt x="229" y="720"/>
                  </a:lnTo>
                  <a:lnTo>
                    <a:pt x="213" y="727"/>
                  </a:lnTo>
                  <a:lnTo>
                    <a:pt x="196" y="734"/>
                  </a:lnTo>
                  <a:lnTo>
                    <a:pt x="179" y="741"/>
                  </a:lnTo>
                  <a:lnTo>
                    <a:pt x="161" y="746"/>
                  </a:lnTo>
                  <a:lnTo>
                    <a:pt x="158" y="757"/>
                  </a:lnTo>
                  <a:lnTo>
                    <a:pt x="155" y="768"/>
                  </a:lnTo>
                  <a:lnTo>
                    <a:pt x="152" y="780"/>
                  </a:lnTo>
                  <a:lnTo>
                    <a:pt x="148" y="791"/>
                  </a:lnTo>
                  <a:lnTo>
                    <a:pt x="150" y="790"/>
                  </a:lnTo>
                  <a:lnTo>
                    <a:pt x="154" y="789"/>
                  </a:lnTo>
                  <a:lnTo>
                    <a:pt x="156" y="789"/>
                  </a:lnTo>
                  <a:lnTo>
                    <a:pt x="158" y="788"/>
                  </a:lnTo>
                  <a:lnTo>
                    <a:pt x="178" y="781"/>
                  </a:lnTo>
                  <a:lnTo>
                    <a:pt x="198" y="775"/>
                  </a:lnTo>
                  <a:lnTo>
                    <a:pt x="216" y="767"/>
                  </a:lnTo>
                  <a:lnTo>
                    <a:pt x="234" y="760"/>
                  </a:lnTo>
                  <a:lnTo>
                    <a:pt x="253" y="752"/>
                  </a:lnTo>
                  <a:lnTo>
                    <a:pt x="270" y="744"/>
                  </a:lnTo>
                  <a:lnTo>
                    <a:pt x="287" y="736"/>
                  </a:lnTo>
                  <a:lnTo>
                    <a:pt x="304" y="727"/>
                  </a:lnTo>
                  <a:lnTo>
                    <a:pt x="320" y="719"/>
                  </a:lnTo>
                  <a:lnTo>
                    <a:pt x="336" y="709"/>
                  </a:lnTo>
                  <a:lnTo>
                    <a:pt x="351" y="699"/>
                  </a:lnTo>
                  <a:lnTo>
                    <a:pt x="365" y="689"/>
                  </a:lnTo>
                  <a:lnTo>
                    <a:pt x="380" y="680"/>
                  </a:lnTo>
                  <a:lnTo>
                    <a:pt x="392" y="668"/>
                  </a:lnTo>
                  <a:lnTo>
                    <a:pt x="406" y="658"/>
                  </a:lnTo>
                  <a:lnTo>
                    <a:pt x="419" y="646"/>
                  </a:lnTo>
                  <a:lnTo>
                    <a:pt x="446" y="617"/>
                  </a:lnTo>
                  <a:lnTo>
                    <a:pt x="471" y="588"/>
                  </a:lnTo>
                  <a:lnTo>
                    <a:pt x="490" y="557"/>
                  </a:lnTo>
                  <a:lnTo>
                    <a:pt x="507" y="526"/>
                  </a:lnTo>
                  <a:lnTo>
                    <a:pt x="519" y="493"/>
                  </a:lnTo>
                  <a:lnTo>
                    <a:pt x="528" y="459"/>
                  </a:lnTo>
                  <a:lnTo>
                    <a:pt x="532" y="425"/>
                  </a:lnTo>
                  <a:lnTo>
                    <a:pt x="533" y="389"/>
                  </a:lnTo>
                  <a:lnTo>
                    <a:pt x="532" y="367"/>
                  </a:lnTo>
                  <a:lnTo>
                    <a:pt x="528" y="345"/>
                  </a:lnTo>
                  <a:lnTo>
                    <a:pt x="524" y="324"/>
                  </a:lnTo>
                  <a:lnTo>
                    <a:pt x="517" y="303"/>
                  </a:lnTo>
                  <a:lnTo>
                    <a:pt x="509" y="282"/>
                  </a:lnTo>
                  <a:lnTo>
                    <a:pt x="499" y="262"/>
                  </a:lnTo>
                  <a:lnTo>
                    <a:pt x="488" y="244"/>
                  </a:lnTo>
                  <a:lnTo>
                    <a:pt x="475" y="224"/>
                  </a:lnTo>
                  <a:lnTo>
                    <a:pt x="461" y="207"/>
                  </a:lnTo>
                  <a:lnTo>
                    <a:pt x="445" y="189"/>
                  </a:lnTo>
                  <a:lnTo>
                    <a:pt x="428" y="171"/>
                  </a:lnTo>
                  <a:lnTo>
                    <a:pt x="410" y="155"/>
                  </a:lnTo>
                  <a:lnTo>
                    <a:pt x="389" y="139"/>
                  </a:lnTo>
                  <a:lnTo>
                    <a:pt x="367" y="124"/>
                  </a:lnTo>
                  <a:lnTo>
                    <a:pt x="343" y="109"/>
                  </a:lnTo>
                  <a:lnTo>
                    <a:pt x="317" y="94"/>
                  </a:lnTo>
                  <a:close/>
                </a:path>
              </a:pathLst>
            </a:custGeom>
            <a:solidFill>
              <a:srgbClr val="75B5F2"/>
            </a:solidFill>
            <a:ln w="9525">
              <a:noFill/>
              <a:round/>
              <a:headEnd/>
              <a:tailEnd/>
            </a:ln>
          </p:spPr>
          <p:txBody>
            <a:bodyPr/>
            <a:lstStyle/>
            <a:p>
              <a:endParaRPr lang="en-GB"/>
            </a:p>
          </p:txBody>
        </p:sp>
        <p:sp>
          <p:nvSpPr>
            <p:cNvPr id="174118" name="Freeform 38"/>
            <p:cNvSpPr>
              <a:spLocks/>
            </p:cNvSpPr>
            <p:nvPr/>
          </p:nvSpPr>
          <p:spPr bwMode="auto">
            <a:xfrm>
              <a:off x="443" y="901"/>
              <a:ext cx="159" cy="383"/>
            </a:xfrm>
            <a:custGeom>
              <a:avLst/>
              <a:gdLst/>
              <a:ahLst/>
              <a:cxnLst>
                <a:cxn ang="0">
                  <a:pos x="151" y="739"/>
                </a:cxn>
                <a:cxn ang="0">
                  <a:pos x="203" y="669"/>
                </a:cxn>
                <a:cxn ang="0">
                  <a:pos x="238" y="654"/>
                </a:cxn>
                <a:cxn ang="0">
                  <a:pos x="264" y="660"/>
                </a:cxn>
                <a:cxn ang="0">
                  <a:pos x="289" y="636"/>
                </a:cxn>
                <a:cxn ang="0">
                  <a:pos x="272" y="621"/>
                </a:cxn>
                <a:cxn ang="0">
                  <a:pos x="244" y="614"/>
                </a:cxn>
                <a:cxn ang="0">
                  <a:pos x="279" y="533"/>
                </a:cxn>
                <a:cxn ang="0">
                  <a:pos x="303" y="444"/>
                </a:cxn>
                <a:cxn ang="0">
                  <a:pos x="298" y="392"/>
                </a:cxn>
                <a:cxn ang="0">
                  <a:pos x="280" y="303"/>
                </a:cxn>
                <a:cxn ang="0">
                  <a:pos x="227" y="208"/>
                </a:cxn>
                <a:cxn ang="0">
                  <a:pos x="257" y="197"/>
                </a:cxn>
                <a:cxn ang="0">
                  <a:pos x="283" y="188"/>
                </a:cxn>
                <a:cxn ang="0">
                  <a:pos x="251" y="162"/>
                </a:cxn>
                <a:cxn ang="0">
                  <a:pos x="180" y="141"/>
                </a:cxn>
                <a:cxn ang="0">
                  <a:pos x="117" y="75"/>
                </a:cxn>
                <a:cxn ang="0">
                  <a:pos x="95" y="50"/>
                </a:cxn>
                <a:cxn ang="0">
                  <a:pos x="122" y="54"/>
                </a:cxn>
                <a:cxn ang="0">
                  <a:pos x="57" y="4"/>
                </a:cxn>
                <a:cxn ang="0">
                  <a:pos x="25" y="1"/>
                </a:cxn>
                <a:cxn ang="0">
                  <a:pos x="2" y="10"/>
                </a:cxn>
                <a:cxn ang="0">
                  <a:pos x="7" y="43"/>
                </a:cxn>
                <a:cxn ang="0">
                  <a:pos x="29" y="58"/>
                </a:cxn>
                <a:cxn ang="0">
                  <a:pos x="104" y="127"/>
                </a:cxn>
                <a:cxn ang="0">
                  <a:pos x="142" y="194"/>
                </a:cxn>
                <a:cxn ang="0">
                  <a:pos x="82" y="208"/>
                </a:cxn>
                <a:cxn ang="0">
                  <a:pos x="19" y="226"/>
                </a:cxn>
                <a:cxn ang="0">
                  <a:pos x="38" y="253"/>
                </a:cxn>
                <a:cxn ang="0">
                  <a:pos x="112" y="238"/>
                </a:cxn>
                <a:cxn ang="0">
                  <a:pos x="180" y="227"/>
                </a:cxn>
                <a:cxn ang="0">
                  <a:pos x="201" y="263"/>
                </a:cxn>
                <a:cxn ang="0">
                  <a:pos x="227" y="326"/>
                </a:cxn>
                <a:cxn ang="0">
                  <a:pos x="22" y="400"/>
                </a:cxn>
                <a:cxn ang="0">
                  <a:pos x="22" y="435"/>
                </a:cxn>
                <a:cxn ang="0">
                  <a:pos x="234" y="489"/>
                </a:cxn>
                <a:cxn ang="0">
                  <a:pos x="198" y="580"/>
                </a:cxn>
                <a:cxn ang="0">
                  <a:pos x="124" y="590"/>
                </a:cxn>
                <a:cxn ang="0">
                  <a:pos x="40" y="579"/>
                </a:cxn>
                <a:cxn ang="0">
                  <a:pos x="18" y="606"/>
                </a:cxn>
                <a:cxn ang="0">
                  <a:pos x="72" y="620"/>
                </a:cxn>
                <a:cxn ang="0">
                  <a:pos x="147" y="632"/>
                </a:cxn>
                <a:cxn ang="0">
                  <a:pos x="108" y="713"/>
                </a:cxn>
                <a:cxn ang="0">
                  <a:pos x="46" y="783"/>
                </a:cxn>
                <a:cxn ang="0">
                  <a:pos x="10" y="815"/>
                </a:cxn>
                <a:cxn ang="0">
                  <a:pos x="36" y="831"/>
                </a:cxn>
                <a:cxn ang="0">
                  <a:pos x="87" y="823"/>
                </a:cxn>
                <a:cxn ang="0">
                  <a:pos x="139" y="814"/>
                </a:cxn>
                <a:cxn ang="0">
                  <a:pos x="189" y="802"/>
                </a:cxn>
                <a:cxn ang="0">
                  <a:pos x="221" y="772"/>
                </a:cxn>
                <a:cxn ang="0">
                  <a:pos x="200" y="758"/>
                </a:cxn>
                <a:cxn ang="0">
                  <a:pos x="143" y="772"/>
                </a:cxn>
              </a:cxnLst>
              <a:rect l="0" t="0" r="r" b="b"/>
              <a:pathLst>
                <a:path w="363" h="833">
                  <a:moveTo>
                    <a:pt x="113" y="778"/>
                  </a:moveTo>
                  <a:lnTo>
                    <a:pt x="125" y="766"/>
                  </a:lnTo>
                  <a:lnTo>
                    <a:pt x="138" y="753"/>
                  </a:lnTo>
                  <a:lnTo>
                    <a:pt x="151" y="739"/>
                  </a:lnTo>
                  <a:lnTo>
                    <a:pt x="163" y="723"/>
                  </a:lnTo>
                  <a:lnTo>
                    <a:pt x="176" y="705"/>
                  </a:lnTo>
                  <a:lnTo>
                    <a:pt x="190" y="688"/>
                  </a:lnTo>
                  <a:lnTo>
                    <a:pt x="203" y="669"/>
                  </a:lnTo>
                  <a:lnTo>
                    <a:pt x="216" y="648"/>
                  </a:lnTo>
                  <a:lnTo>
                    <a:pt x="223" y="650"/>
                  </a:lnTo>
                  <a:lnTo>
                    <a:pt x="231" y="651"/>
                  </a:lnTo>
                  <a:lnTo>
                    <a:pt x="238" y="654"/>
                  </a:lnTo>
                  <a:lnTo>
                    <a:pt x="245" y="655"/>
                  </a:lnTo>
                  <a:lnTo>
                    <a:pt x="251" y="657"/>
                  </a:lnTo>
                  <a:lnTo>
                    <a:pt x="258" y="658"/>
                  </a:lnTo>
                  <a:lnTo>
                    <a:pt x="264" y="660"/>
                  </a:lnTo>
                  <a:lnTo>
                    <a:pt x="269" y="662"/>
                  </a:lnTo>
                  <a:lnTo>
                    <a:pt x="275" y="654"/>
                  </a:lnTo>
                  <a:lnTo>
                    <a:pt x="282" y="645"/>
                  </a:lnTo>
                  <a:lnTo>
                    <a:pt x="289" y="636"/>
                  </a:lnTo>
                  <a:lnTo>
                    <a:pt x="296" y="628"/>
                  </a:lnTo>
                  <a:lnTo>
                    <a:pt x="288" y="626"/>
                  </a:lnTo>
                  <a:lnTo>
                    <a:pt x="280" y="624"/>
                  </a:lnTo>
                  <a:lnTo>
                    <a:pt x="272" y="621"/>
                  </a:lnTo>
                  <a:lnTo>
                    <a:pt x="264" y="619"/>
                  </a:lnTo>
                  <a:lnTo>
                    <a:pt x="257" y="618"/>
                  </a:lnTo>
                  <a:lnTo>
                    <a:pt x="250" y="616"/>
                  </a:lnTo>
                  <a:lnTo>
                    <a:pt x="244" y="614"/>
                  </a:lnTo>
                  <a:lnTo>
                    <a:pt x="238" y="612"/>
                  </a:lnTo>
                  <a:lnTo>
                    <a:pt x="254" y="584"/>
                  </a:lnTo>
                  <a:lnTo>
                    <a:pt x="268" y="558"/>
                  </a:lnTo>
                  <a:lnTo>
                    <a:pt x="279" y="533"/>
                  </a:lnTo>
                  <a:lnTo>
                    <a:pt x="289" y="508"/>
                  </a:lnTo>
                  <a:lnTo>
                    <a:pt x="296" y="485"/>
                  </a:lnTo>
                  <a:lnTo>
                    <a:pt x="300" y="465"/>
                  </a:lnTo>
                  <a:lnTo>
                    <a:pt x="303" y="444"/>
                  </a:lnTo>
                  <a:lnTo>
                    <a:pt x="304" y="425"/>
                  </a:lnTo>
                  <a:lnTo>
                    <a:pt x="362" y="424"/>
                  </a:lnTo>
                  <a:lnTo>
                    <a:pt x="363" y="390"/>
                  </a:lnTo>
                  <a:lnTo>
                    <a:pt x="298" y="392"/>
                  </a:lnTo>
                  <a:lnTo>
                    <a:pt x="297" y="370"/>
                  </a:lnTo>
                  <a:lnTo>
                    <a:pt x="294" y="348"/>
                  </a:lnTo>
                  <a:lnTo>
                    <a:pt x="287" y="326"/>
                  </a:lnTo>
                  <a:lnTo>
                    <a:pt x="280" y="303"/>
                  </a:lnTo>
                  <a:lnTo>
                    <a:pt x="269" y="280"/>
                  </a:lnTo>
                  <a:lnTo>
                    <a:pt x="257" y="257"/>
                  </a:lnTo>
                  <a:lnTo>
                    <a:pt x="243" y="233"/>
                  </a:lnTo>
                  <a:lnTo>
                    <a:pt x="227" y="208"/>
                  </a:lnTo>
                  <a:lnTo>
                    <a:pt x="235" y="205"/>
                  </a:lnTo>
                  <a:lnTo>
                    <a:pt x="242" y="203"/>
                  </a:lnTo>
                  <a:lnTo>
                    <a:pt x="249" y="200"/>
                  </a:lnTo>
                  <a:lnTo>
                    <a:pt x="257" y="197"/>
                  </a:lnTo>
                  <a:lnTo>
                    <a:pt x="264" y="195"/>
                  </a:lnTo>
                  <a:lnTo>
                    <a:pt x="271" y="193"/>
                  </a:lnTo>
                  <a:lnTo>
                    <a:pt x="276" y="190"/>
                  </a:lnTo>
                  <a:lnTo>
                    <a:pt x="283" y="188"/>
                  </a:lnTo>
                  <a:lnTo>
                    <a:pt x="256" y="160"/>
                  </a:lnTo>
                  <a:lnTo>
                    <a:pt x="254" y="160"/>
                  </a:lnTo>
                  <a:lnTo>
                    <a:pt x="252" y="162"/>
                  </a:lnTo>
                  <a:lnTo>
                    <a:pt x="251" y="162"/>
                  </a:lnTo>
                  <a:lnTo>
                    <a:pt x="249" y="163"/>
                  </a:lnTo>
                  <a:lnTo>
                    <a:pt x="207" y="178"/>
                  </a:lnTo>
                  <a:lnTo>
                    <a:pt x="193" y="158"/>
                  </a:lnTo>
                  <a:lnTo>
                    <a:pt x="180" y="141"/>
                  </a:lnTo>
                  <a:lnTo>
                    <a:pt x="165" y="124"/>
                  </a:lnTo>
                  <a:lnTo>
                    <a:pt x="150" y="106"/>
                  </a:lnTo>
                  <a:lnTo>
                    <a:pt x="133" y="91"/>
                  </a:lnTo>
                  <a:lnTo>
                    <a:pt x="117" y="75"/>
                  </a:lnTo>
                  <a:lnTo>
                    <a:pt x="100" y="61"/>
                  </a:lnTo>
                  <a:lnTo>
                    <a:pt x="83" y="48"/>
                  </a:lnTo>
                  <a:lnTo>
                    <a:pt x="90" y="49"/>
                  </a:lnTo>
                  <a:lnTo>
                    <a:pt x="95" y="50"/>
                  </a:lnTo>
                  <a:lnTo>
                    <a:pt x="102" y="51"/>
                  </a:lnTo>
                  <a:lnTo>
                    <a:pt x="109" y="52"/>
                  </a:lnTo>
                  <a:lnTo>
                    <a:pt x="115" y="53"/>
                  </a:lnTo>
                  <a:lnTo>
                    <a:pt x="122" y="54"/>
                  </a:lnTo>
                  <a:lnTo>
                    <a:pt x="128" y="56"/>
                  </a:lnTo>
                  <a:lnTo>
                    <a:pt x="135" y="57"/>
                  </a:lnTo>
                  <a:lnTo>
                    <a:pt x="66" y="4"/>
                  </a:lnTo>
                  <a:lnTo>
                    <a:pt x="57" y="4"/>
                  </a:lnTo>
                  <a:lnTo>
                    <a:pt x="49" y="3"/>
                  </a:lnTo>
                  <a:lnTo>
                    <a:pt x="41" y="3"/>
                  </a:lnTo>
                  <a:lnTo>
                    <a:pt x="33" y="1"/>
                  </a:lnTo>
                  <a:lnTo>
                    <a:pt x="25" y="1"/>
                  </a:lnTo>
                  <a:lnTo>
                    <a:pt x="17" y="0"/>
                  </a:lnTo>
                  <a:lnTo>
                    <a:pt x="8" y="0"/>
                  </a:lnTo>
                  <a:lnTo>
                    <a:pt x="0" y="0"/>
                  </a:lnTo>
                  <a:lnTo>
                    <a:pt x="2" y="10"/>
                  </a:lnTo>
                  <a:lnTo>
                    <a:pt x="3" y="20"/>
                  </a:lnTo>
                  <a:lnTo>
                    <a:pt x="6" y="31"/>
                  </a:lnTo>
                  <a:lnTo>
                    <a:pt x="7" y="43"/>
                  </a:lnTo>
                  <a:lnTo>
                    <a:pt x="7" y="43"/>
                  </a:lnTo>
                  <a:lnTo>
                    <a:pt x="7" y="43"/>
                  </a:lnTo>
                  <a:lnTo>
                    <a:pt x="7" y="43"/>
                  </a:lnTo>
                  <a:lnTo>
                    <a:pt x="8" y="43"/>
                  </a:lnTo>
                  <a:lnTo>
                    <a:pt x="29" y="58"/>
                  </a:lnTo>
                  <a:lnTo>
                    <a:pt x="48" y="74"/>
                  </a:lnTo>
                  <a:lnTo>
                    <a:pt x="67" y="91"/>
                  </a:lnTo>
                  <a:lnTo>
                    <a:pt x="86" y="109"/>
                  </a:lnTo>
                  <a:lnTo>
                    <a:pt x="104" y="127"/>
                  </a:lnTo>
                  <a:lnTo>
                    <a:pt x="121" y="147"/>
                  </a:lnTo>
                  <a:lnTo>
                    <a:pt x="137" y="167"/>
                  </a:lnTo>
                  <a:lnTo>
                    <a:pt x="153" y="189"/>
                  </a:lnTo>
                  <a:lnTo>
                    <a:pt x="142" y="194"/>
                  </a:lnTo>
                  <a:lnTo>
                    <a:pt x="129" y="197"/>
                  </a:lnTo>
                  <a:lnTo>
                    <a:pt x="115" y="201"/>
                  </a:lnTo>
                  <a:lnTo>
                    <a:pt x="99" y="204"/>
                  </a:lnTo>
                  <a:lnTo>
                    <a:pt x="82" y="208"/>
                  </a:lnTo>
                  <a:lnTo>
                    <a:pt x="62" y="211"/>
                  </a:lnTo>
                  <a:lnTo>
                    <a:pt x="41" y="215"/>
                  </a:lnTo>
                  <a:lnTo>
                    <a:pt x="19" y="217"/>
                  </a:lnTo>
                  <a:lnTo>
                    <a:pt x="19" y="226"/>
                  </a:lnTo>
                  <a:lnTo>
                    <a:pt x="19" y="235"/>
                  </a:lnTo>
                  <a:lnTo>
                    <a:pt x="19" y="246"/>
                  </a:lnTo>
                  <a:lnTo>
                    <a:pt x="21" y="255"/>
                  </a:lnTo>
                  <a:lnTo>
                    <a:pt x="38" y="253"/>
                  </a:lnTo>
                  <a:lnTo>
                    <a:pt x="55" y="249"/>
                  </a:lnTo>
                  <a:lnTo>
                    <a:pt x="72" y="246"/>
                  </a:lnTo>
                  <a:lnTo>
                    <a:pt x="92" y="242"/>
                  </a:lnTo>
                  <a:lnTo>
                    <a:pt x="112" y="238"/>
                  </a:lnTo>
                  <a:lnTo>
                    <a:pt x="131" y="233"/>
                  </a:lnTo>
                  <a:lnTo>
                    <a:pt x="152" y="227"/>
                  </a:lnTo>
                  <a:lnTo>
                    <a:pt x="174" y="222"/>
                  </a:lnTo>
                  <a:lnTo>
                    <a:pt x="180" y="227"/>
                  </a:lnTo>
                  <a:lnTo>
                    <a:pt x="185" y="235"/>
                  </a:lnTo>
                  <a:lnTo>
                    <a:pt x="191" y="243"/>
                  </a:lnTo>
                  <a:lnTo>
                    <a:pt x="196" y="253"/>
                  </a:lnTo>
                  <a:lnTo>
                    <a:pt x="201" y="263"/>
                  </a:lnTo>
                  <a:lnTo>
                    <a:pt x="207" y="275"/>
                  </a:lnTo>
                  <a:lnTo>
                    <a:pt x="212" y="286"/>
                  </a:lnTo>
                  <a:lnTo>
                    <a:pt x="218" y="300"/>
                  </a:lnTo>
                  <a:lnTo>
                    <a:pt x="227" y="326"/>
                  </a:lnTo>
                  <a:lnTo>
                    <a:pt x="234" y="351"/>
                  </a:lnTo>
                  <a:lnTo>
                    <a:pt x="237" y="374"/>
                  </a:lnTo>
                  <a:lnTo>
                    <a:pt x="239" y="393"/>
                  </a:lnTo>
                  <a:lnTo>
                    <a:pt x="22" y="400"/>
                  </a:lnTo>
                  <a:lnTo>
                    <a:pt x="22" y="408"/>
                  </a:lnTo>
                  <a:lnTo>
                    <a:pt x="22" y="417"/>
                  </a:lnTo>
                  <a:lnTo>
                    <a:pt x="22" y="425"/>
                  </a:lnTo>
                  <a:lnTo>
                    <a:pt x="22" y="435"/>
                  </a:lnTo>
                  <a:lnTo>
                    <a:pt x="241" y="428"/>
                  </a:lnTo>
                  <a:lnTo>
                    <a:pt x="241" y="447"/>
                  </a:lnTo>
                  <a:lnTo>
                    <a:pt x="238" y="468"/>
                  </a:lnTo>
                  <a:lnTo>
                    <a:pt x="234" y="489"/>
                  </a:lnTo>
                  <a:lnTo>
                    <a:pt x="228" y="511"/>
                  </a:lnTo>
                  <a:lnTo>
                    <a:pt x="220" y="533"/>
                  </a:lnTo>
                  <a:lnTo>
                    <a:pt x="209" y="556"/>
                  </a:lnTo>
                  <a:lnTo>
                    <a:pt x="198" y="580"/>
                  </a:lnTo>
                  <a:lnTo>
                    <a:pt x="184" y="604"/>
                  </a:lnTo>
                  <a:lnTo>
                    <a:pt x="165" y="598"/>
                  </a:lnTo>
                  <a:lnTo>
                    <a:pt x="145" y="594"/>
                  </a:lnTo>
                  <a:lnTo>
                    <a:pt x="124" y="590"/>
                  </a:lnTo>
                  <a:lnTo>
                    <a:pt x="104" y="586"/>
                  </a:lnTo>
                  <a:lnTo>
                    <a:pt x="83" y="583"/>
                  </a:lnTo>
                  <a:lnTo>
                    <a:pt x="61" y="581"/>
                  </a:lnTo>
                  <a:lnTo>
                    <a:pt x="40" y="579"/>
                  </a:lnTo>
                  <a:lnTo>
                    <a:pt x="18" y="578"/>
                  </a:lnTo>
                  <a:lnTo>
                    <a:pt x="18" y="587"/>
                  </a:lnTo>
                  <a:lnTo>
                    <a:pt x="18" y="596"/>
                  </a:lnTo>
                  <a:lnTo>
                    <a:pt x="18" y="606"/>
                  </a:lnTo>
                  <a:lnTo>
                    <a:pt x="17" y="616"/>
                  </a:lnTo>
                  <a:lnTo>
                    <a:pt x="36" y="617"/>
                  </a:lnTo>
                  <a:lnTo>
                    <a:pt x="54" y="619"/>
                  </a:lnTo>
                  <a:lnTo>
                    <a:pt x="72" y="620"/>
                  </a:lnTo>
                  <a:lnTo>
                    <a:pt x="92" y="622"/>
                  </a:lnTo>
                  <a:lnTo>
                    <a:pt x="110" y="625"/>
                  </a:lnTo>
                  <a:lnTo>
                    <a:pt x="129" y="628"/>
                  </a:lnTo>
                  <a:lnTo>
                    <a:pt x="147" y="632"/>
                  </a:lnTo>
                  <a:lnTo>
                    <a:pt x="166" y="635"/>
                  </a:lnTo>
                  <a:lnTo>
                    <a:pt x="145" y="664"/>
                  </a:lnTo>
                  <a:lnTo>
                    <a:pt x="127" y="689"/>
                  </a:lnTo>
                  <a:lnTo>
                    <a:pt x="108" y="713"/>
                  </a:lnTo>
                  <a:lnTo>
                    <a:pt x="91" y="734"/>
                  </a:lnTo>
                  <a:lnTo>
                    <a:pt x="75" y="753"/>
                  </a:lnTo>
                  <a:lnTo>
                    <a:pt x="60" y="769"/>
                  </a:lnTo>
                  <a:lnTo>
                    <a:pt x="46" y="783"/>
                  </a:lnTo>
                  <a:lnTo>
                    <a:pt x="33" y="794"/>
                  </a:lnTo>
                  <a:lnTo>
                    <a:pt x="11" y="795"/>
                  </a:lnTo>
                  <a:lnTo>
                    <a:pt x="10" y="806"/>
                  </a:lnTo>
                  <a:lnTo>
                    <a:pt x="10" y="815"/>
                  </a:lnTo>
                  <a:lnTo>
                    <a:pt x="10" y="824"/>
                  </a:lnTo>
                  <a:lnTo>
                    <a:pt x="9" y="833"/>
                  </a:lnTo>
                  <a:lnTo>
                    <a:pt x="22" y="832"/>
                  </a:lnTo>
                  <a:lnTo>
                    <a:pt x="36" y="831"/>
                  </a:lnTo>
                  <a:lnTo>
                    <a:pt x="48" y="829"/>
                  </a:lnTo>
                  <a:lnTo>
                    <a:pt x="62" y="828"/>
                  </a:lnTo>
                  <a:lnTo>
                    <a:pt x="75" y="825"/>
                  </a:lnTo>
                  <a:lnTo>
                    <a:pt x="87" y="823"/>
                  </a:lnTo>
                  <a:lnTo>
                    <a:pt x="100" y="821"/>
                  </a:lnTo>
                  <a:lnTo>
                    <a:pt x="114" y="818"/>
                  </a:lnTo>
                  <a:lnTo>
                    <a:pt x="127" y="816"/>
                  </a:lnTo>
                  <a:lnTo>
                    <a:pt x="139" y="814"/>
                  </a:lnTo>
                  <a:lnTo>
                    <a:pt x="152" y="811"/>
                  </a:lnTo>
                  <a:lnTo>
                    <a:pt x="165" y="808"/>
                  </a:lnTo>
                  <a:lnTo>
                    <a:pt x="177" y="804"/>
                  </a:lnTo>
                  <a:lnTo>
                    <a:pt x="189" y="802"/>
                  </a:lnTo>
                  <a:lnTo>
                    <a:pt x="201" y="799"/>
                  </a:lnTo>
                  <a:lnTo>
                    <a:pt x="214" y="795"/>
                  </a:lnTo>
                  <a:lnTo>
                    <a:pt x="218" y="784"/>
                  </a:lnTo>
                  <a:lnTo>
                    <a:pt x="221" y="772"/>
                  </a:lnTo>
                  <a:lnTo>
                    <a:pt x="224" y="761"/>
                  </a:lnTo>
                  <a:lnTo>
                    <a:pt x="227" y="750"/>
                  </a:lnTo>
                  <a:lnTo>
                    <a:pt x="214" y="755"/>
                  </a:lnTo>
                  <a:lnTo>
                    <a:pt x="200" y="758"/>
                  </a:lnTo>
                  <a:lnTo>
                    <a:pt x="186" y="762"/>
                  </a:lnTo>
                  <a:lnTo>
                    <a:pt x="173" y="765"/>
                  </a:lnTo>
                  <a:lnTo>
                    <a:pt x="158" y="769"/>
                  </a:lnTo>
                  <a:lnTo>
                    <a:pt x="143" y="772"/>
                  </a:lnTo>
                  <a:lnTo>
                    <a:pt x="128" y="776"/>
                  </a:lnTo>
                  <a:lnTo>
                    <a:pt x="113" y="778"/>
                  </a:lnTo>
                  <a:close/>
                </a:path>
              </a:pathLst>
            </a:custGeom>
            <a:solidFill>
              <a:srgbClr val="75B5F2"/>
            </a:solidFill>
            <a:ln w="9525">
              <a:noFill/>
              <a:round/>
              <a:headEnd/>
              <a:tailEnd/>
            </a:ln>
          </p:spPr>
          <p:txBody>
            <a:bodyPr/>
            <a:lstStyle/>
            <a:p>
              <a:endParaRPr lang="en-GB"/>
            </a:p>
          </p:txBody>
        </p:sp>
        <p:sp>
          <p:nvSpPr>
            <p:cNvPr id="174119" name="Freeform 39"/>
            <p:cNvSpPr>
              <a:spLocks/>
            </p:cNvSpPr>
            <p:nvPr/>
          </p:nvSpPr>
          <p:spPr bwMode="auto">
            <a:xfrm>
              <a:off x="228" y="903"/>
              <a:ext cx="153" cy="381"/>
            </a:xfrm>
            <a:custGeom>
              <a:avLst/>
              <a:gdLst/>
              <a:ahLst/>
              <a:cxnLst>
                <a:cxn ang="0">
                  <a:pos x="223" y="637"/>
                </a:cxn>
                <a:cxn ang="0">
                  <a:pos x="284" y="625"/>
                </a:cxn>
                <a:cxn ang="0">
                  <a:pos x="304" y="594"/>
                </a:cxn>
                <a:cxn ang="0">
                  <a:pos x="260" y="594"/>
                </a:cxn>
                <a:cxn ang="0">
                  <a:pos x="197" y="610"/>
                </a:cxn>
                <a:cxn ang="0">
                  <a:pos x="162" y="593"/>
                </a:cxn>
                <a:cxn ang="0">
                  <a:pos x="139" y="548"/>
                </a:cxn>
                <a:cxn ang="0">
                  <a:pos x="110" y="461"/>
                </a:cxn>
                <a:cxn ang="0">
                  <a:pos x="306" y="419"/>
                </a:cxn>
                <a:cxn ang="0">
                  <a:pos x="107" y="387"/>
                </a:cxn>
                <a:cxn ang="0">
                  <a:pos x="128" y="302"/>
                </a:cxn>
                <a:cxn ang="0">
                  <a:pos x="185" y="236"/>
                </a:cxn>
                <a:cxn ang="0">
                  <a:pos x="265" y="250"/>
                </a:cxn>
                <a:cxn ang="0">
                  <a:pos x="318" y="247"/>
                </a:cxn>
                <a:cxn ang="0">
                  <a:pos x="304" y="218"/>
                </a:cxn>
                <a:cxn ang="0">
                  <a:pos x="237" y="211"/>
                </a:cxn>
                <a:cxn ang="0">
                  <a:pos x="196" y="181"/>
                </a:cxn>
                <a:cxn ang="0">
                  <a:pos x="258" y="100"/>
                </a:cxn>
                <a:cxn ang="0">
                  <a:pos x="321" y="42"/>
                </a:cxn>
                <a:cxn ang="0">
                  <a:pos x="341" y="30"/>
                </a:cxn>
                <a:cxn ang="0">
                  <a:pos x="325" y="2"/>
                </a:cxn>
                <a:cxn ang="0">
                  <a:pos x="242" y="15"/>
                </a:cxn>
                <a:cxn ang="0">
                  <a:pos x="175" y="30"/>
                </a:cxn>
                <a:cxn ang="0">
                  <a:pos x="153" y="45"/>
                </a:cxn>
                <a:cxn ang="0">
                  <a:pos x="140" y="79"/>
                </a:cxn>
                <a:cxn ang="0">
                  <a:pos x="193" y="65"/>
                </a:cxn>
                <a:cxn ang="0">
                  <a:pos x="220" y="71"/>
                </a:cxn>
                <a:cxn ang="0">
                  <a:pos x="162" y="136"/>
                </a:cxn>
                <a:cxn ang="0">
                  <a:pos x="122" y="185"/>
                </a:cxn>
                <a:cxn ang="0">
                  <a:pos x="94" y="178"/>
                </a:cxn>
                <a:cxn ang="0">
                  <a:pos x="72" y="182"/>
                </a:cxn>
                <a:cxn ang="0">
                  <a:pos x="115" y="221"/>
                </a:cxn>
                <a:cxn ang="0">
                  <a:pos x="91" y="258"/>
                </a:cxn>
                <a:cxn ang="0">
                  <a:pos x="70" y="306"/>
                </a:cxn>
                <a:cxn ang="0">
                  <a:pos x="52" y="409"/>
                </a:cxn>
                <a:cxn ang="0">
                  <a:pos x="0" y="435"/>
                </a:cxn>
                <a:cxn ang="0">
                  <a:pos x="57" y="481"/>
                </a:cxn>
                <a:cxn ang="0">
                  <a:pos x="93" y="574"/>
                </a:cxn>
                <a:cxn ang="0">
                  <a:pos x="61" y="650"/>
                </a:cxn>
                <a:cxn ang="0">
                  <a:pos x="39" y="667"/>
                </a:cxn>
                <a:cxn ang="0">
                  <a:pos x="62" y="688"/>
                </a:cxn>
                <a:cxn ang="0">
                  <a:pos x="109" y="670"/>
                </a:cxn>
                <a:cxn ang="0">
                  <a:pos x="161" y="682"/>
                </a:cxn>
                <a:cxn ang="0">
                  <a:pos x="223" y="752"/>
                </a:cxn>
                <a:cxn ang="0">
                  <a:pos x="250" y="784"/>
                </a:cxn>
                <a:cxn ang="0">
                  <a:pos x="204" y="775"/>
                </a:cxn>
                <a:cxn ang="0">
                  <a:pos x="158" y="764"/>
                </a:cxn>
                <a:cxn ang="0">
                  <a:pos x="112" y="749"/>
                </a:cxn>
                <a:cxn ang="0">
                  <a:pos x="81" y="743"/>
                </a:cxn>
                <a:cxn ang="0">
                  <a:pos x="101" y="773"/>
                </a:cxn>
                <a:cxn ang="0">
                  <a:pos x="131" y="798"/>
                </a:cxn>
                <a:cxn ang="0">
                  <a:pos x="182" y="810"/>
                </a:cxn>
                <a:cxn ang="0">
                  <a:pos x="234" y="820"/>
                </a:cxn>
                <a:cxn ang="0">
                  <a:pos x="287" y="827"/>
                </a:cxn>
                <a:cxn ang="0">
                  <a:pos x="326" y="818"/>
                </a:cxn>
                <a:cxn ang="0">
                  <a:pos x="300" y="764"/>
                </a:cxn>
                <a:cxn ang="0">
                  <a:pos x="237" y="699"/>
                </a:cxn>
              </a:cxnLst>
              <a:rect l="0" t="0" r="r" b="b"/>
              <a:pathLst>
                <a:path w="345" h="830">
                  <a:moveTo>
                    <a:pt x="196" y="645"/>
                  </a:moveTo>
                  <a:lnTo>
                    <a:pt x="203" y="643"/>
                  </a:lnTo>
                  <a:lnTo>
                    <a:pt x="212" y="639"/>
                  </a:lnTo>
                  <a:lnTo>
                    <a:pt x="223" y="637"/>
                  </a:lnTo>
                  <a:lnTo>
                    <a:pt x="236" y="633"/>
                  </a:lnTo>
                  <a:lnTo>
                    <a:pt x="251" y="631"/>
                  </a:lnTo>
                  <a:lnTo>
                    <a:pt x="267" y="628"/>
                  </a:lnTo>
                  <a:lnTo>
                    <a:pt x="284" y="625"/>
                  </a:lnTo>
                  <a:lnTo>
                    <a:pt x="304" y="622"/>
                  </a:lnTo>
                  <a:lnTo>
                    <a:pt x="304" y="613"/>
                  </a:lnTo>
                  <a:lnTo>
                    <a:pt x="304" y="603"/>
                  </a:lnTo>
                  <a:lnTo>
                    <a:pt x="304" y="594"/>
                  </a:lnTo>
                  <a:lnTo>
                    <a:pt x="303" y="585"/>
                  </a:lnTo>
                  <a:lnTo>
                    <a:pt x="289" y="587"/>
                  </a:lnTo>
                  <a:lnTo>
                    <a:pt x="274" y="591"/>
                  </a:lnTo>
                  <a:lnTo>
                    <a:pt x="260" y="594"/>
                  </a:lnTo>
                  <a:lnTo>
                    <a:pt x="245" y="598"/>
                  </a:lnTo>
                  <a:lnTo>
                    <a:pt x="229" y="602"/>
                  </a:lnTo>
                  <a:lnTo>
                    <a:pt x="213" y="606"/>
                  </a:lnTo>
                  <a:lnTo>
                    <a:pt x="197" y="610"/>
                  </a:lnTo>
                  <a:lnTo>
                    <a:pt x="180" y="615"/>
                  </a:lnTo>
                  <a:lnTo>
                    <a:pt x="174" y="609"/>
                  </a:lnTo>
                  <a:lnTo>
                    <a:pt x="168" y="601"/>
                  </a:lnTo>
                  <a:lnTo>
                    <a:pt x="162" y="593"/>
                  </a:lnTo>
                  <a:lnTo>
                    <a:pt x="157" y="583"/>
                  </a:lnTo>
                  <a:lnTo>
                    <a:pt x="151" y="572"/>
                  </a:lnTo>
                  <a:lnTo>
                    <a:pt x="145" y="561"/>
                  </a:lnTo>
                  <a:lnTo>
                    <a:pt x="139" y="548"/>
                  </a:lnTo>
                  <a:lnTo>
                    <a:pt x="134" y="534"/>
                  </a:lnTo>
                  <a:lnTo>
                    <a:pt x="123" y="507"/>
                  </a:lnTo>
                  <a:lnTo>
                    <a:pt x="115" y="483"/>
                  </a:lnTo>
                  <a:lnTo>
                    <a:pt x="110" y="461"/>
                  </a:lnTo>
                  <a:lnTo>
                    <a:pt x="108" y="441"/>
                  </a:lnTo>
                  <a:lnTo>
                    <a:pt x="306" y="436"/>
                  </a:lnTo>
                  <a:lnTo>
                    <a:pt x="306" y="427"/>
                  </a:lnTo>
                  <a:lnTo>
                    <a:pt x="306" y="419"/>
                  </a:lnTo>
                  <a:lnTo>
                    <a:pt x="306" y="410"/>
                  </a:lnTo>
                  <a:lnTo>
                    <a:pt x="307" y="402"/>
                  </a:lnTo>
                  <a:lnTo>
                    <a:pt x="107" y="408"/>
                  </a:lnTo>
                  <a:lnTo>
                    <a:pt x="107" y="387"/>
                  </a:lnTo>
                  <a:lnTo>
                    <a:pt x="109" y="366"/>
                  </a:lnTo>
                  <a:lnTo>
                    <a:pt x="114" y="345"/>
                  </a:lnTo>
                  <a:lnTo>
                    <a:pt x="120" y="324"/>
                  </a:lnTo>
                  <a:lnTo>
                    <a:pt x="128" y="302"/>
                  </a:lnTo>
                  <a:lnTo>
                    <a:pt x="138" y="279"/>
                  </a:lnTo>
                  <a:lnTo>
                    <a:pt x="150" y="256"/>
                  </a:lnTo>
                  <a:lnTo>
                    <a:pt x="163" y="231"/>
                  </a:lnTo>
                  <a:lnTo>
                    <a:pt x="185" y="236"/>
                  </a:lnTo>
                  <a:lnTo>
                    <a:pt x="206" y="241"/>
                  </a:lnTo>
                  <a:lnTo>
                    <a:pt x="227" y="244"/>
                  </a:lnTo>
                  <a:lnTo>
                    <a:pt x="246" y="247"/>
                  </a:lnTo>
                  <a:lnTo>
                    <a:pt x="265" y="250"/>
                  </a:lnTo>
                  <a:lnTo>
                    <a:pt x="283" y="252"/>
                  </a:lnTo>
                  <a:lnTo>
                    <a:pt x="300" y="254"/>
                  </a:lnTo>
                  <a:lnTo>
                    <a:pt x="318" y="257"/>
                  </a:lnTo>
                  <a:lnTo>
                    <a:pt x="318" y="247"/>
                  </a:lnTo>
                  <a:lnTo>
                    <a:pt x="319" y="237"/>
                  </a:lnTo>
                  <a:lnTo>
                    <a:pt x="319" y="228"/>
                  </a:lnTo>
                  <a:lnTo>
                    <a:pt x="320" y="219"/>
                  </a:lnTo>
                  <a:lnTo>
                    <a:pt x="304" y="218"/>
                  </a:lnTo>
                  <a:lnTo>
                    <a:pt x="288" y="216"/>
                  </a:lnTo>
                  <a:lnTo>
                    <a:pt x="272" y="214"/>
                  </a:lnTo>
                  <a:lnTo>
                    <a:pt x="254" y="213"/>
                  </a:lnTo>
                  <a:lnTo>
                    <a:pt x="237" y="211"/>
                  </a:lnTo>
                  <a:lnTo>
                    <a:pt x="220" y="207"/>
                  </a:lnTo>
                  <a:lnTo>
                    <a:pt x="201" y="205"/>
                  </a:lnTo>
                  <a:lnTo>
                    <a:pt x="183" y="201"/>
                  </a:lnTo>
                  <a:lnTo>
                    <a:pt x="196" y="181"/>
                  </a:lnTo>
                  <a:lnTo>
                    <a:pt x="210" y="160"/>
                  </a:lnTo>
                  <a:lnTo>
                    <a:pt x="226" y="139"/>
                  </a:lnTo>
                  <a:lnTo>
                    <a:pt x="242" y="120"/>
                  </a:lnTo>
                  <a:lnTo>
                    <a:pt x="258" y="100"/>
                  </a:lnTo>
                  <a:lnTo>
                    <a:pt x="276" y="80"/>
                  </a:lnTo>
                  <a:lnTo>
                    <a:pt x="296" y="62"/>
                  </a:lnTo>
                  <a:lnTo>
                    <a:pt x="317" y="44"/>
                  </a:lnTo>
                  <a:lnTo>
                    <a:pt x="321" y="42"/>
                  </a:lnTo>
                  <a:lnTo>
                    <a:pt x="327" y="42"/>
                  </a:lnTo>
                  <a:lnTo>
                    <a:pt x="333" y="42"/>
                  </a:lnTo>
                  <a:lnTo>
                    <a:pt x="340" y="41"/>
                  </a:lnTo>
                  <a:lnTo>
                    <a:pt x="341" y="30"/>
                  </a:lnTo>
                  <a:lnTo>
                    <a:pt x="343" y="19"/>
                  </a:lnTo>
                  <a:lnTo>
                    <a:pt x="344" y="9"/>
                  </a:lnTo>
                  <a:lnTo>
                    <a:pt x="345" y="0"/>
                  </a:lnTo>
                  <a:lnTo>
                    <a:pt x="325" y="2"/>
                  </a:lnTo>
                  <a:lnTo>
                    <a:pt x="304" y="4"/>
                  </a:lnTo>
                  <a:lnTo>
                    <a:pt x="283" y="8"/>
                  </a:lnTo>
                  <a:lnTo>
                    <a:pt x="262" y="11"/>
                  </a:lnTo>
                  <a:lnTo>
                    <a:pt x="242" y="15"/>
                  </a:lnTo>
                  <a:lnTo>
                    <a:pt x="221" y="19"/>
                  </a:lnTo>
                  <a:lnTo>
                    <a:pt x="200" y="24"/>
                  </a:lnTo>
                  <a:lnTo>
                    <a:pt x="180" y="29"/>
                  </a:lnTo>
                  <a:lnTo>
                    <a:pt x="175" y="30"/>
                  </a:lnTo>
                  <a:lnTo>
                    <a:pt x="170" y="31"/>
                  </a:lnTo>
                  <a:lnTo>
                    <a:pt x="166" y="32"/>
                  </a:lnTo>
                  <a:lnTo>
                    <a:pt x="161" y="33"/>
                  </a:lnTo>
                  <a:lnTo>
                    <a:pt x="153" y="45"/>
                  </a:lnTo>
                  <a:lnTo>
                    <a:pt x="145" y="56"/>
                  </a:lnTo>
                  <a:lnTo>
                    <a:pt x="136" y="69"/>
                  </a:lnTo>
                  <a:lnTo>
                    <a:pt x="128" y="83"/>
                  </a:lnTo>
                  <a:lnTo>
                    <a:pt x="140" y="79"/>
                  </a:lnTo>
                  <a:lnTo>
                    <a:pt x="153" y="75"/>
                  </a:lnTo>
                  <a:lnTo>
                    <a:pt x="167" y="71"/>
                  </a:lnTo>
                  <a:lnTo>
                    <a:pt x="180" y="68"/>
                  </a:lnTo>
                  <a:lnTo>
                    <a:pt x="193" y="65"/>
                  </a:lnTo>
                  <a:lnTo>
                    <a:pt x="207" y="62"/>
                  </a:lnTo>
                  <a:lnTo>
                    <a:pt x="221" y="59"/>
                  </a:lnTo>
                  <a:lnTo>
                    <a:pt x="236" y="56"/>
                  </a:lnTo>
                  <a:lnTo>
                    <a:pt x="220" y="71"/>
                  </a:lnTo>
                  <a:lnTo>
                    <a:pt x="204" y="87"/>
                  </a:lnTo>
                  <a:lnTo>
                    <a:pt x="190" y="103"/>
                  </a:lnTo>
                  <a:lnTo>
                    <a:pt x="176" y="120"/>
                  </a:lnTo>
                  <a:lnTo>
                    <a:pt x="162" y="136"/>
                  </a:lnTo>
                  <a:lnTo>
                    <a:pt x="151" y="153"/>
                  </a:lnTo>
                  <a:lnTo>
                    <a:pt x="139" y="170"/>
                  </a:lnTo>
                  <a:lnTo>
                    <a:pt x="129" y="188"/>
                  </a:lnTo>
                  <a:lnTo>
                    <a:pt x="122" y="185"/>
                  </a:lnTo>
                  <a:lnTo>
                    <a:pt x="115" y="183"/>
                  </a:lnTo>
                  <a:lnTo>
                    <a:pt x="108" y="182"/>
                  </a:lnTo>
                  <a:lnTo>
                    <a:pt x="101" y="180"/>
                  </a:lnTo>
                  <a:lnTo>
                    <a:pt x="94" y="178"/>
                  </a:lnTo>
                  <a:lnTo>
                    <a:pt x="89" y="176"/>
                  </a:lnTo>
                  <a:lnTo>
                    <a:pt x="83" y="175"/>
                  </a:lnTo>
                  <a:lnTo>
                    <a:pt x="77" y="174"/>
                  </a:lnTo>
                  <a:lnTo>
                    <a:pt x="72" y="182"/>
                  </a:lnTo>
                  <a:lnTo>
                    <a:pt x="69" y="190"/>
                  </a:lnTo>
                  <a:lnTo>
                    <a:pt x="64" y="199"/>
                  </a:lnTo>
                  <a:lnTo>
                    <a:pt x="61" y="207"/>
                  </a:lnTo>
                  <a:lnTo>
                    <a:pt x="115" y="221"/>
                  </a:lnTo>
                  <a:lnTo>
                    <a:pt x="108" y="229"/>
                  </a:lnTo>
                  <a:lnTo>
                    <a:pt x="102" y="238"/>
                  </a:lnTo>
                  <a:lnTo>
                    <a:pt x="97" y="247"/>
                  </a:lnTo>
                  <a:lnTo>
                    <a:pt x="91" y="258"/>
                  </a:lnTo>
                  <a:lnTo>
                    <a:pt x="85" y="269"/>
                  </a:lnTo>
                  <a:lnTo>
                    <a:pt x="81" y="281"/>
                  </a:lnTo>
                  <a:lnTo>
                    <a:pt x="75" y="294"/>
                  </a:lnTo>
                  <a:lnTo>
                    <a:pt x="70" y="306"/>
                  </a:lnTo>
                  <a:lnTo>
                    <a:pt x="62" y="333"/>
                  </a:lnTo>
                  <a:lnTo>
                    <a:pt x="56" y="359"/>
                  </a:lnTo>
                  <a:lnTo>
                    <a:pt x="53" y="385"/>
                  </a:lnTo>
                  <a:lnTo>
                    <a:pt x="52" y="409"/>
                  </a:lnTo>
                  <a:lnTo>
                    <a:pt x="2" y="410"/>
                  </a:lnTo>
                  <a:lnTo>
                    <a:pt x="1" y="418"/>
                  </a:lnTo>
                  <a:lnTo>
                    <a:pt x="1" y="427"/>
                  </a:lnTo>
                  <a:lnTo>
                    <a:pt x="0" y="435"/>
                  </a:lnTo>
                  <a:lnTo>
                    <a:pt x="0" y="444"/>
                  </a:lnTo>
                  <a:lnTo>
                    <a:pt x="52" y="443"/>
                  </a:lnTo>
                  <a:lnTo>
                    <a:pt x="54" y="462"/>
                  </a:lnTo>
                  <a:lnTo>
                    <a:pt x="57" y="481"/>
                  </a:lnTo>
                  <a:lnTo>
                    <a:pt x="63" y="502"/>
                  </a:lnTo>
                  <a:lnTo>
                    <a:pt x="71" y="525"/>
                  </a:lnTo>
                  <a:lnTo>
                    <a:pt x="81" y="548"/>
                  </a:lnTo>
                  <a:lnTo>
                    <a:pt x="93" y="574"/>
                  </a:lnTo>
                  <a:lnTo>
                    <a:pt x="107" y="601"/>
                  </a:lnTo>
                  <a:lnTo>
                    <a:pt x="123" y="629"/>
                  </a:lnTo>
                  <a:lnTo>
                    <a:pt x="69" y="647"/>
                  </a:lnTo>
                  <a:lnTo>
                    <a:pt x="61" y="650"/>
                  </a:lnTo>
                  <a:lnTo>
                    <a:pt x="52" y="653"/>
                  </a:lnTo>
                  <a:lnTo>
                    <a:pt x="44" y="655"/>
                  </a:lnTo>
                  <a:lnTo>
                    <a:pt x="36" y="659"/>
                  </a:lnTo>
                  <a:lnTo>
                    <a:pt x="39" y="667"/>
                  </a:lnTo>
                  <a:lnTo>
                    <a:pt x="43" y="676"/>
                  </a:lnTo>
                  <a:lnTo>
                    <a:pt x="46" y="684"/>
                  </a:lnTo>
                  <a:lnTo>
                    <a:pt x="51" y="692"/>
                  </a:lnTo>
                  <a:lnTo>
                    <a:pt x="62" y="688"/>
                  </a:lnTo>
                  <a:lnTo>
                    <a:pt x="75" y="683"/>
                  </a:lnTo>
                  <a:lnTo>
                    <a:pt x="86" y="678"/>
                  </a:lnTo>
                  <a:lnTo>
                    <a:pt x="98" y="675"/>
                  </a:lnTo>
                  <a:lnTo>
                    <a:pt x="109" y="670"/>
                  </a:lnTo>
                  <a:lnTo>
                    <a:pt x="121" y="667"/>
                  </a:lnTo>
                  <a:lnTo>
                    <a:pt x="132" y="663"/>
                  </a:lnTo>
                  <a:lnTo>
                    <a:pt x="143" y="660"/>
                  </a:lnTo>
                  <a:lnTo>
                    <a:pt x="161" y="682"/>
                  </a:lnTo>
                  <a:lnTo>
                    <a:pt x="178" y="703"/>
                  </a:lnTo>
                  <a:lnTo>
                    <a:pt x="195" y="721"/>
                  </a:lnTo>
                  <a:lnTo>
                    <a:pt x="210" y="737"/>
                  </a:lnTo>
                  <a:lnTo>
                    <a:pt x="223" y="752"/>
                  </a:lnTo>
                  <a:lnTo>
                    <a:pt x="237" y="766"/>
                  </a:lnTo>
                  <a:lnTo>
                    <a:pt x="250" y="777"/>
                  </a:lnTo>
                  <a:lnTo>
                    <a:pt x="261" y="787"/>
                  </a:lnTo>
                  <a:lnTo>
                    <a:pt x="250" y="784"/>
                  </a:lnTo>
                  <a:lnTo>
                    <a:pt x="238" y="783"/>
                  </a:lnTo>
                  <a:lnTo>
                    <a:pt x="227" y="781"/>
                  </a:lnTo>
                  <a:lnTo>
                    <a:pt x="215" y="779"/>
                  </a:lnTo>
                  <a:lnTo>
                    <a:pt x="204" y="775"/>
                  </a:lnTo>
                  <a:lnTo>
                    <a:pt x="192" y="773"/>
                  </a:lnTo>
                  <a:lnTo>
                    <a:pt x="181" y="771"/>
                  </a:lnTo>
                  <a:lnTo>
                    <a:pt x="169" y="767"/>
                  </a:lnTo>
                  <a:lnTo>
                    <a:pt x="158" y="764"/>
                  </a:lnTo>
                  <a:lnTo>
                    <a:pt x="146" y="760"/>
                  </a:lnTo>
                  <a:lnTo>
                    <a:pt x="135" y="757"/>
                  </a:lnTo>
                  <a:lnTo>
                    <a:pt x="123" y="753"/>
                  </a:lnTo>
                  <a:lnTo>
                    <a:pt x="112" y="749"/>
                  </a:lnTo>
                  <a:lnTo>
                    <a:pt x="100" y="745"/>
                  </a:lnTo>
                  <a:lnTo>
                    <a:pt x="87" y="741"/>
                  </a:lnTo>
                  <a:lnTo>
                    <a:pt x="76" y="736"/>
                  </a:lnTo>
                  <a:lnTo>
                    <a:pt x="81" y="743"/>
                  </a:lnTo>
                  <a:lnTo>
                    <a:pt x="85" y="751"/>
                  </a:lnTo>
                  <a:lnTo>
                    <a:pt x="91" y="758"/>
                  </a:lnTo>
                  <a:lnTo>
                    <a:pt x="96" y="765"/>
                  </a:lnTo>
                  <a:lnTo>
                    <a:pt x="101" y="773"/>
                  </a:lnTo>
                  <a:lnTo>
                    <a:pt x="107" y="780"/>
                  </a:lnTo>
                  <a:lnTo>
                    <a:pt x="113" y="788"/>
                  </a:lnTo>
                  <a:lnTo>
                    <a:pt x="119" y="795"/>
                  </a:lnTo>
                  <a:lnTo>
                    <a:pt x="131" y="798"/>
                  </a:lnTo>
                  <a:lnTo>
                    <a:pt x="144" y="802"/>
                  </a:lnTo>
                  <a:lnTo>
                    <a:pt x="157" y="804"/>
                  </a:lnTo>
                  <a:lnTo>
                    <a:pt x="169" y="807"/>
                  </a:lnTo>
                  <a:lnTo>
                    <a:pt x="182" y="810"/>
                  </a:lnTo>
                  <a:lnTo>
                    <a:pt x="195" y="813"/>
                  </a:lnTo>
                  <a:lnTo>
                    <a:pt x="207" y="815"/>
                  </a:lnTo>
                  <a:lnTo>
                    <a:pt x="221" y="818"/>
                  </a:lnTo>
                  <a:lnTo>
                    <a:pt x="234" y="820"/>
                  </a:lnTo>
                  <a:lnTo>
                    <a:pt x="248" y="822"/>
                  </a:lnTo>
                  <a:lnTo>
                    <a:pt x="260" y="824"/>
                  </a:lnTo>
                  <a:lnTo>
                    <a:pt x="274" y="826"/>
                  </a:lnTo>
                  <a:lnTo>
                    <a:pt x="287" y="827"/>
                  </a:lnTo>
                  <a:lnTo>
                    <a:pt x="300" y="828"/>
                  </a:lnTo>
                  <a:lnTo>
                    <a:pt x="314" y="829"/>
                  </a:lnTo>
                  <a:lnTo>
                    <a:pt x="328" y="830"/>
                  </a:lnTo>
                  <a:lnTo>
                    <a:pt x="326" y="818"/>
                  </a:lnTo>
                  <a:lnTo>
                    <a:pt x="324" y="805"/>
                  </a:lnTo>
                  <a:lnTo>
                    <a:pt x="320" y="792"/>
                  </a:lnTo>
                  <a:lnTo>
                    <a:pt x="318" y="779"/>
                  </a:lnTo>
                  <a:lnTo>
                    <a:pt x="300" y="764"/>
                  </a:lnTo>
                  <a:lnTo>
                    <a:pt x="284" y="749"/>
                  </a:lnTo>
                  <a:lnTo>
                    <a:pt x="268" y="733"/>
                  </a:lnTo>
                  <a:lnTo>
                    <a:pt x="252" y="715"/>
                  </a:lnTo>
                  <a:lnTo>
                    <a:pt x="237" y="699"/>
                  </a:lnTo>
                  <a:lnTo>
                    <a:pt x="223" y="681"/>
                  </a:lnTo>
                  <a:lnTo>
                    <a:pt x="210" y="663"/>
                  </a:lnTo>
                  <a:lnTo>
                    <a:pt x="196" y="645"/>
                  </a:lnTo>
                  <a:close/>
                </a:path>
              </a:pathLst>
            </a:custGeom>
            <a:solidFill>
              <a:srgbClr val="75B5F2"/>
            </a:solidFill>
            <a:ln w="9525">
              <a:noFill/>
              <a:round/>
              <a:headEnd/>
              <a:tailEnd/>
            </a:ln>
          </p:spPr>
          <p:txBody>
            <a:bodyPr/>
            <a:lstStyle/>
            <a:p>
              <a:endParaRPr lang="en-GB"/>
            </a:p>
          </p:txBody>
        </p:sp>
        <p:sp>
          <p:nvSpPr>
            <p:cNvPr id="174120" name="Freeform 40"/>
            <p:cNvSpPr>
              <a:spLocks/>
            </p:cNvSpPr>
            <p:nvPr/>
          </p:nvSpPr>
          <p:spPr bwMode="auto">
            <a:xfrm>
              <a:off x="361" y="901"/>
              <a:ext cx="91" cy="384"/>
            </a:xfrm>
            <a:custGeom>
              <a:avLst/>
              <a:gdLst/>
              <a:ahLst/>
              <a:cxnLst>
                <a:cxn ang="0">
                  <a:pos x="156" y="614"/>
                </a:cxn>
                <a:cxn ang="0">
                  <a:pos x="175" y="615"/>
                </a:cxn>
                <a:cxn ang="0">
                  <a:pos x="194" y="617"/>
                </a:cxn>
                <a:cxn ang="0">
                  <a:pos x="201" y="597"/>
                </a:cxn>
                <a:cxn ang="0">
                  <a:pos x="194" y="579"/>
                </a:cxn>
                <a:cxn ang="0">
                  <a:pos x="175" y="579"/>
                </a:cxn>
                <a:cxn ang="0">
                  <a:pos x="155" y="579"/>
                </a:cxn>
                <a:cxn ang="0">
                  <a:pos x="205" y="436"/>
                </a:cxn>
                <a:cxn ang="0">
                  <a:pos x="205" y="409"/>
                </a:cxn>
                <a:cxn ang="0">
                  <a:pos x="139" y="262"/>
                </a:cxn>
                <a:cxn ang="0">
                  <a:pos x="162" y="261"/>
                </a:cxn>
                <a:cxn ang="0">
                  <a:pos x="186" y="258"/>
                </a:cxn>
                <a:cxn ang="0">
                  <a:pos x="202" y="247"/>
                </a:cxn>
                <a:cxn ang="0">
                  <a:pos x="202" y="218"/>
                </a:cxn>
                <a:cxn ang="0">
                  <a:pos x="179" y="220"/>
                </a:cxn>
                <a:cxn ang="0">
                  <a:pos x="155" y="223"/>
                </a:cxn>
                <a:cxn ang="0">
                  <a:pos x="133" y="43"/>
                </a:cxn>
                <a:cxn ang="0">
                  <a:pos x="159" y="43"/>
                </a:cxn>
                <a:cxn ang="0">
                  <a:pos x="179" y="43"/>
                </a:cxn>
                <a:cxn ang="0">
                  <a:pos x="189" y="32"/>
                </a:cxn>
                <a:cxn ang="0">
                  <a:pos x="183" y="1"/>
                </a:cxn>
                <a:cxn ang="0">
                  <a:pos x="155" y="0"/>
                </a:cxn>
                <a:cxn ang="0">
                  <a:pos x="128" y="0"/>
                </a:cxn>
                <a:cxn ang="0">
                  <a:pos x="101" y="0"/>
                </a:cxn>
                <a:cxn ang="0">
                  <a:pos x="76" y="2"/>
                </a:cxn>
                <a:cxn ang="0">
                  <a:pos x="50" y="4"/>
                </a:cxn>
                <a:cxn ang="0">
                  <a:pos x="40" y="24"/>
                </a:cxn>
                <a:cxn ang="0">
                  <a:pos x="40" y="46"/>
                </a:cxn>
                <a:cxn ang="0">
                  <a:pos x="54" y="45"/>
                </a:cxn>
                <a:cxn ang="0">
                  <a:pos x="69" y="44"/>
                </a:cxn>
                <a:cxn ang="0">
                  <a:pos x="72" y="225"/>
                </a:cxn>
                <a:cxn ang="0">
                  <a:pos x="49" y="225"/>
                </a:cxn>
                <a:cxn ang="0">
                  <a:pos x="25" y="224"/>
                </a:cxn>
                <a:cxn ang="0">
                  <a:pos x="16" y="242"/>
                </a:cxn>
                <a:cxn ang="0">
                  <a:pos x="24" y="262"/>
                </a:cxn>
                <a:cxn ang="0">
                  <a:pos x="49" y="263"/>
                </a:cxn>
                <a:cxn ang="0">
                  <a:pos x="73" y="264"/>
                </a:cxn>
                <a:cxn ang="0">
                  <a:pos x="4" y="407"/>
                </a:cxn>
                <a:cxn ang="0">
                  <a:pos x="3" y="432"/>
                </a:cxn>
                <a:cxn ang="0">
                  <a:pos x="90" y="581"/>
                </a:cxn>
                <a:cxn ang="0">
                  <a:pos x="59" y="582"/>
                </a:cxn>
                <a:cxn ang="0">
                  <a:pos x="24" y="587"/>
                </a:cxn>
                <a:cxn ang="0">
                  <a:pos x="1" y="599"/>
                </a:cxn>
                <a:cxn ang="0">
                  <a:pos x="1" y="627"/>
                </a:cxn>
                <a:cxn ang="0">
                  <a:pos x="31" y="621"/>
                </a:cxn>
                <a:cxn ang="0">
                  <a:pos x="65" y="617"/>
                </a:cxn>
                <a:cxn ang="0">
                  <a:pos x="95" y="801"/>
                </a:cxn>
                <a:cxn ang="0">
                  <a:pos x="25" y="792"/>
                </a:cxn>
                <a:cxn ang="0">
                  <a:pos x="17" y="797"/>
                </a:cxn>
                <a:cxn ang="0">
                  <a:pos x="25" y="835"/>
                </a:cxn>
                <a:cxn ang="0">
                  <a:pos x="64" y="838"/>
                </a:cxn>
                <a:cxn ang="0">
                  <a:pos x="103" y="838"/>
                </a:cxn>
                <a:cxn ang="0">
                  <a:pos x="137" y="838"/>
                </a:cxn>
                <a:cxn ang="0">
                  <a:pos x="161" y="835"/>
                </a:cxn>
                <a:cxn ang="0">
                  <a:pos x="184" y="834"/>
                </a:cxn>
                <a:cxn ang="0">
                  <a:pos x="193" y="816"/>
                </a:cxn>
                <a:cxn ang="0">
                  <a:pos x="155" y="800"/>
                </a:cxn>
              </a:cxnLst>
              <a:rect l="0" t="0" r="r" b="b"/>
              <a:pathLst>
                <a:path w="205" h="838">
                  <a:moveTo>
                    <a:pt x="155" y="800"/>
                  </a:moveTo>
                  <a:lnTo>
                    <a:pt x="149" y="614"/>
                  </a:lnTo>
                  <a:lnTo>
                    <a:pt x="156" y="614"/>
                  </a:lnTo>
                  <a:lnTo>
                    <a:pt x="162" y="614"/>
                  </a:lnTo>
                  <a:lnTo>
                    <a:pt x="169" y="614"/>
                  </a:lnTo>
                  <a:lnTo>
                    <a:pt x="175" y="615"/>
                  </a:lnTo>
                  <a:lnTo>
                    <a:pt x="182" y="615"/>
                  </a:lnTo>
                  <a:lnTo>
                    <a:pt x="188" y="615"/>
                  </a:lnTo>
                  <a:lnTo>
                    <a:pt x="194" y="617"/>
                  </a:lnTo>
                  <a:lnTo>
                    <a:pt x="200" y="617"/>
                  </a:lnTo>
                  <a:lnTo>
                    <a:pt x="201" y="607"/>
                  </a:lnTo>
                  <a:lnTo>
                    <a:pt x="201" y="597"/>
                  </a:lnTo>
                  <a:lnTo>
                    <a:pt x="201" y="588"/>
                  </a:lnTo>
                  <a:lnTo>
                    <a:pt x="201" y="579"/>
                  </a:lnTo>
                  <a:lnTo>
                    <a:pt x="194" y="579"/>
                  </a:lnTo>
                  <a:lnTo>
                    <a:pt x="189" y="579"/>
                  </a:lnTo>
                  <a:lnTo>
                    <a:pt x="182" y="579"/>
                  </a:lnTo>
                  <a:lnTo>
                    <a:pt x="175" y="579"/>
                  </a:lnTo>
                  <a:lnTo>
                    <a:pt x="169" y="579"/>
                  </a:lnTo>
                  <a:lnTo>
                    <a:pt x="162" y="579"/>
                  </a:lnTo>
                  <a:lnTo>
                    <a:pt x="155" y="579"/>
                  </a:lnTo>
                  <a:lnTo>
                    <a:pt x="148" y="579"/>
                  </a:lnTo>
                  <a:lnTo>
                    <a:pt x="145" y="437"/>
                  </a:lnTo>
                  <a:lnTo>
                    <a:pt x="205" y="436"/>
                  </a:lnTo>
                  <a:lnTo>
                    <a:pt x="205" y="426"/>
                  </a:lnTo>
                  <a:lnTo>
                    <a:pt x="205" y="418"/>
                  </a:lnTo>
                  <a:lnTo>
                    <a:pt x="205" y="409"/>
                  </a:lnTo>
                  <a:lnTo>
                    <a:pt x="205" y="401"/>
                  </a:lnTo>
                  <a:lnTo>
                    <a:pt x="144" y="402"/>
                  </a:lnTo>
                  <a:lnTo>
                    <a:pt x="139" y="262"/>
                  </a:lnTo>
                  <a:lnTo>
                    <a:pt x="146" y="262"/>
                  </a:lnTo>
                  <a:lnTo>
                    <a:pt x="154" y="262"/>
                  </a:lnTo>
                  <a:lnTo>
                    <a:pt x="162" y="261"/>
                  </a:lnTo>
                  <a:lnTo>
                    <a:pt x="170" y="261"/>
                  </a:lnTo>
                  <a:lnTo>
                    <a:pt x="178" y="259"/>
                  </a:lnTo>
                  <a:lnTo>
                    <a:pt x="186" y="258"/>
                  </a:lnTo>
                  <a:lnTo>
                    <a:pt x="196" y="257"/>
                  </a:lnTo>
                  <a:lnTo>
                    <a:pt x="204" y="256"/>
                  </a:lnTo>
                  <a:lnTo>
                    <a:pt x="202" y="247"/>
                  </a:lnTo>
                  <a:lnTo>
                    <a:pt x="202" y="236"/>
                  </a:lnTo>
                  <a:lnTo>
                    <a:pt x="202" y="227"/>
                  </a:lnTo>
                  <a:lnTo>
                    <a:pt x="202" y="218"/>
                  </a:lnTo>
                  <a:lnTo>
                    <a:pt x="196" y="219"/>
                  </a:lnTo>
                  <a:lnTo>
                    <a:pt x="188" y="219"/>
                  </a:lnTo>
                  <a:lnTo>
                    <a:pt x="179" y="220"/>
                  </a:lnTo>
                  <a:lnTo>
                    <a:pt x="171" y="220"/>
                  </a:lnTo>
                  <a:lnTo>
                    <a:pt x="163" y="221"/>
                  </a:lnTo>
                  <a:lnTo>
                    <a:pt x="155" y="223"/>
                  </a:lnTo>
                  <a:lnTo>
                    <a:pt x="146" y="223"/>
                  </a:lnTo>
                  <a:lnTo>
                    <a:pt x="138" y="224"/>
                  </a:lnTo>
                  <a:lnTo>
                    <a:pt x="133" y="43"/>
                  </a:lnTo>
                  <a:lnTo>
                    <a:pt x="143" y="43"/>
                  </a:lnTo>
                  <a:lnTo>
                    <a:pt x="151" y="43"/>
                  </a:lnTo>
                  <a:lnTo>
                    <a:pt x="159" y="43"/>
                  </a:lnTo>
                  <a:lnTo>
                    <a:pt x="166" y="43"/>
                  </a:lnTo>
                  <a:lnTo>
                    <a:pt x="173" y="43"/>
                  </a:lnTo>
                  <a:lnTo>
                    <a:pt x="179" y="43"/>
                  </a:lnTo>
                  <a:lnTo>
                    <a:pt x="185" y="44"/>
                  </a:lnTo>
                  <a:lnTo>
                    <a:pt x="190" y="44"/>
                  </a:lnTo>
                  <a:lnTo>
                    <a:pt x="189" y="32"/>
                  </a:lnTo>
                  <a:lnTo>
                    <a:pt x="186" y="21"/>
                  </a:lnTo>
                  <a:lnTo>
                    <a:pt x="185" y="11"/>
                  </a:lnTo>
                  <a:lnTo>
                    <a:pt x="183" y="1"/>
                  </a:lnTo>
                  <a:lnTo>
                    <a:pt x="174" y="1"/>
                  </a:lnTo>
                  <a:lnTo>
                    <a:pt x="164" y="0"/>
                  </a:lnTo>
                  <a:lnTo>
                    <a:pt x="155" y="0"/>
                  </a:lnTo>
                  <a:lnTo>
                    <a:pt x="146" y="0"/>
                  </a:lnTo>
                  <a:lnTo>
                    <a:pt x="137" y="0"/>
                  </a:lnTo>
                  <a:lnTo>
                    <a:pt x="128" y="0"/>
                  </a:lnTo>
                  <a:lnTo>
                    <a:pt x="118" y="0"/>
                  </a:lnTo>
                  <a:lnTo>
                    <a:pt x="109" y="0"/>
                  </a:lnTo>
                  <a:lnTo>
                    <a:pt x="101" y="0"/>
                  </a:lnTo>
                  <a:lnTo>
                    <a:pt x="92" y="1"/>
                  </a:lnTo>
                  <a:lnTo>
                    <a:pt x="84" y="1"/>
                  </a:lnTo>
                  <a:lnTo>
                    <a:pt x="76" y="2"/>
                  </a:lnTo>
                  <a:lnTo>
                    <a:pt x="67" y="2"/>
                  </a:lnTo>
                  <a:lnTo>
                    <a:pt x="59" y="4"/>
                  </a:lnTo>
                  <a:lnTo>
                    <a:pt x="50" y="4"/>
                  </a:lnTo>
                  <a:lnTo>
                    <a:pt x="42" y="5"/>
                  </a:lnTo>
                  <a:lnTo>
                    <a:pt x="41" y="14"/>
                  </a:lnTo>
                  <a:lnTo>
                    <a:pt x="40" y="24"/>
                  </a:lnTo>
                  <a:lnTo>
                    <a:pt x="38" y="35"/>
                  </a:lnTo>
                  <a:lnTo>
                    <a:pt x="37" y="46"/>
                  </a:lnTo>
                  <a:lnTo>
                    <a:pt x="40" y="46"/>
                  </a:lnTo>
                  <a:lnTo>
                    <a:pt x="45" y="45"/>
                  </a:lnTo>
                  <a:lnTo>
                    <a:pt x="49" y="45"/>
                  </a:lnTo>
                  <a:lnTo>
                    <a:pt x="54" y="45"/>
                  </a:lnTo>
                  <a:lnTo>
                    <a:pt x="59" y="45"/>
                  </a:lnTo>
                  <a:lnTo>
                    <a:pt x="64" y="45"/>
                  </a:lnTo>
                  <a:lnTo>
                    <a:pt x="69" y="44"/>
                  </a:lnTo>
                  <a:lnTo>
                    <a:pt x="75" y="44"/>
                  </a:lnTo>
                  <a:lnTo>
                    <a:pt x="79" y="225"/>
                  </a:lnTo>
                  <a:lnTo>
                    <a:pt x="72" y="225"/>
                  </a:lnTo>
                  <a:lnTo>
                    <a:pt x="64" y="225"/>
                  </a:lnTo>
                  <a:lnTo>
                    <a:pt x="56" y="225"/>
                  </a:lnTo>
                  <a:lnTo>
                    <a:pt x="49" y="225"/>
                  </a:lnTo>
                  <a:lnTo>
                    <a:pt x="41" y="225"/>
                  </a:lnTo>
                  <a:lnTo>
                    <a:pt x="33" y="225"/>
                  </a:lnTo>
                  <a:lnTo>
                    <a:pt x="25" y="224"/>
                  </a:lnTo>
                  <a:lnTo>
                    <a:pt x="17" y="224"/>
                  </a:lnTo>
                  <a:lnTo>
                    <a:pt x="16" y="233"/>
                  </a:lnTo>
                  <a:lnTo>
                    <a:pt x="16" y="242"/>
                  </a:lnTo>
                  <a:lnTo>
                    <a:pt x="15" y="252"/>
                  </a:lnTo>
                  <a:lnTo>
                    <a:pt x="15" y="262"/>
                  </a:lnTo>
                  <a:lnTo>
                    <a:pt x="24" y="262"/>
                  </a:lnTo>
                  <a:lnTo>
                    <a:pt x="32" y="263"/>
                  </a:lnTo>
                  <a:lnTo>
                    <a:pt x="41" y="263"/>
                  </a:lnTo>
                  <a:lnTo>
                    <a:pt x="49" y="263"/>
                  </a:lnTo>
                  <a:lnTo>
                    <a:pt x="57" y="264"/>
                  </a:lnTo>
                  <a:lnTo>
                    <a:pt x="65" y="264"/>
                  </a:lnTo>
                  <a:lnTo>
                    <a:pt x="73" y="264"/>
                  </a:lnTo>
                  <a:lnTo>
                    <a:pt x="80" y="264"/>
                  </a:lnTo>
                  <a:lnTo>
                    <a:pt x="85" y="405"/>
                  </a:lnTo>
                  <a:lnTo>
                    <a:pt x="4" y="407"/>
                  </a:lnTo>
                  <a:lnTo>
                    <a:pt x="3" y="415"/>
                  </a:lnTo>
                  <a:lnTo>
                    <a:pt x="3" y="424"/>
                  </a:lnTo>
                  <a:lnTo>
                    <a:pt x="3" y="432"/>
                  </a:lnTo>
                  <a:lnTo>
                    <a:pt x="3" y="441"/>
                  </a:lnTo>
                  <a:lnTo>
                    <a:pt x="85" y="438"/>
                  </a:lnTo>
                  <a:lnTo>
                    <a:pt x="90" y="581"/>
                  </a:lnTo>
                  <a:lnTo>
                    <a:pt x="79" y="581"/>
                  </a:lnTo>
                  <a:lnTo>
                    <a:pt x="69" y="582"/>
                  </a:lnTo>
                  <a:lnTo>
                    <a:pt x="59" y="582"/>
                  </a:lnTo>
                  <a:lnTo>
                    <a:pt x="47" y="583"/>
                  </a:lnTo>
                  <a:lnTo>
                    <a:pt x="35" y="584"/>
                  </a:lnTo>
                  <a:lnTo>
                    <a:pt x="24" y="587"/>
                  </a:lnTo>
                  <a:lnTo>
                    <a:pt x="12" y="588"/>
                  </a:lnTo>
                  <a:lnTo>
                    <a:pt x="0" y="590"/>
                  </a:lnTo>
                  <a:lnTo>
                    <a:pt x="1" y="599"/>
                  </a:lnTo>
                  <a:lnTo>
                    <a:pt x="1" y="608"/>
                  </a:lnTo>
                  <a:lnTo>
                    <a:pt x="1" y="618"/>
                  </a:lnTo>
                  <a:lnTo>
                    <a:pt x="1" y="627"/>
                  </a:lnTo>
                  <a:lnTo>
                    <a:pt x="10" y="625"/>
                  </a:lnTo>
                  <a:lnTo>
                    <a:pt x="21" y="623"/>
                  </a:lnTo>
                  <a:lnTo>
                    <a:pt x="31" y="621"/>
                  </a:lnTo>
                  <a:lnTo>
                    <a:pt x="42" y="620"/>
                  </a:lnTo>
                  <a:lnTo>
                    <a:pt x="54" y="618"/>
                  </a:lnTo>
                  <a:lnTo>
                    <a:pt x="65" y="617"/>
                  </a:lnTo>
                  <a:lnTo>
                    <a:pt x="78" y="614"/>
                  </a:lnTo>
                  <a:lnTo>
                    <a:pt x="91" y="613"/>
                  </a:lnTo>
                  <a:lnTo>
                    <a:pt x="95" y="801"/>
                  </a:lnTo>
                  <a:lnTo>
                    <a:pt x="34" y="800"/>
                  </a:lnTo>
                  <a:lnTo>
                    <a:pt x="30" y="795"/>
                  </a:lnTo>
                  <a:lnTo>
                    <a:pt x="25" y="792"/>
                  </a:lnTo>
                  <a:lnTo>
                    <a:pt x="19" y="788"/>
                  </a:lnTo>
                  <a:lnTo>
                    <a:pt x="15" y="784"/>
                  </a:lnTo>
                  <a:lnTo>
                    <a:pt x="17" y="797"/>
                  </a:lnTo>
                  <a:lnTo>
                    <a:pt x="21" y="810"/>
                  </a:lnTo>
                  <a:lnTo>
                    <a:pt x="23" y="823"/>
                  </a:lnTo>
                  <a:lnTo>
                    <a:pt x="25" y="835"/>
                  </a:lnTo>
                  <a:lnTo>
                    <a:pt x="38" y="837"/>
                  </a:lnTo>
                  <a:lnTo>
                    <a:pt x="52" y="837"/>
                  </a:lnTo>
                  <a:lnTo>
                    <a:pt x="64" y="838"/>
                  </a:lnTo>
                  <a:lnTo>
                    <a:pt x="77" y="838"/>
                  </a:lnTo>
                  <a:lnTo>
                    <a:pt x="90" y="838"/>
                  </a:lnTo>
                  <a:lnTo>
                    <a:pt x="103" y="838"/>
                  </a:lnTo>
                  <a:lnTo>
                    <a:pt x="116" y="838"/>
                  </a:lnTo>
                  <a:lnTo>
                    <a:pt x="129" y="838"/>
                  </a:lnTo>
                  <a:lnTo>
                    <a:pt x="137" y="838"/>
                  </a:lnTo>
                  <a:lnTo>
                    <a:pt x="145" y="837"/>
                  </a:lnTo>
                  <a:lnTo>
                    <a:pt x="153" y="837"/>
                  </a:lnTo>
                  <a:lnTo>
                    <a:pt x="161" y="835"/>
                  </a:lnTo>
                  <a:lnTo>
                    <a:pt x="169" y="835"/>
                  </a:lnTo>
                  <a:lnTo>
                    <a:pt x="176" y="835"/>
                  </a:lnTo>
                  <a:lnTo>
                    <a:pt x="184" y="834"/>
                  </a:lnTo>
                  <a:lnTo>
                    <a:pt x="192" y="834"/>
                  </a:lnTo>
                  <a:lnTo>
                    <a:pt x="193" y="825"/>
                  </a:lnTo>
                  <a:lnTo>
                    <a:pt x="193" y="816"/>
                  </a:lnTo>
                  <a:lnTo>
                    <a:pt x="193" y="807"/>
                  </a:lnTo>
                  <a:lnTo>
                    <a:pt x="194" y="796"/>
                  </a:lnTo>
                  <a:lnTo>
                    <a:pt x="155" y="800"/>
                  </a:lnTo>
                  <a:close/>
                </a:path>
              </a:pathLst>
            </a:custGeom>
            <a:solidFill>
              <a:srgbClr val="75B5F2"/>
            </a:solidFill>
            <a:ln w="9525">
              <a:noFill/>
              <a:round/>
              <a:headEnd/>
              <a:tailEnd/>
            </a:ln>
          </p:spPr>
          <p:txBody>
            <a:bodyPr/>
            <a:lstStyle/>
            <a:p>
              <a:endParaRPr lang="en-GB"/>
            </a:p>
          </p:txBody>
        </p:sp>
        <p:sp>
          <p:nvSpPr>
            <p:cNvPr id="174121" name="Freeform 41"/>
            <p:cNvSpPr>
              <a:spLocks/>
            </p:cNvSpPr>
            <p:nvPr/>
          </p:nvSpPr>
          <p:spPr bwMode="auto">
            <a:xfrm>
              <a:off x="145" y="919"/>
              <a:ext cx="184" cy="350"/>
            </a:xfrm>
            <a:custGeom>
              <a:avLst/>
              <a:gdLst/>
              <a:ahLst/>
              <a:cxnLst>
                <a:cxn ang="0">
                  <a:pos x="316" y="697"/>
                </a:cxn>
                <a:cxn ang="0">
                  <a:pos x="291" y="686"/>
                </a:cxn>
                <a:cxn ang="0">
                  <a:pos x="267" y="676"/>
                </a:cxn>
                <a:cxn ang="0">
                  <a:pos x="282" y="669"/>
                </a:cxn>
                <a:cxn ang="0">
                  <a:pos x="297" y="663"/>
                </a:cxn>
                <a:cxn ang="0">
                  <a:pos x="302" y="650"/>
                </a:cxn>
                <a:cxn ang="0">
                  <a:pos x="290" y="625"/>
                </a:cxn>
                <a:cxn ang="0">
                  <a:pos x="264" y="634"/>
                </a:cxn>
                <a:cxn ang="0">
                  <a:pos x="241" y="645"/>
                </a:cxn>
                <a:cxn ang="0">
                  <a:pos x="213" y="641"/>
                </a:cxn>
                <a:cxn ang="0">
                  <a:pos x="177" y="615"/>
                </a:cxn>
                <a:cxn ang="0">
                  <a:pos x="147" y="586"/>
                </a:cxn>
                <a:cxn ang="0">
                  <a:pos x="108" y="535"/>
                </a:cxn>
                <a:cxn ang="0">
                  <a:pos x="80" y="476"/>
                </a:cxn>
                <a:cxn ang="0">
                  <a:pos x="68" y="417"/>
                </a:cxn>
                <a:cxn ang="0">
                  <a:pos x="257" y="394"/>
                </a:cxn>
                <a:cxn ang="0">
                  <a:pos x="63" y="382"/>
                </a:cxn>
                <a:cxn ang="0">
                  <a:pos x="92" y="276"/>
                </a:cxn>
                <a:cxn ang="0">
                  <a:pos x="153" y="187"/>
                </a:cxn>
                <a:cxn ang="0">
                  <a:pos x="222" y="142"/>
                </a:cxn>
                <a:cxn ang="0">
                  <a:pos x="257" y="156"/>
                </a:cxn>
                <a:cxn ang="0">
                  <a:pos x="291" y="167"/>
                </a:cxn>
                <a:cxn ang="0">
                  <a:pos x="320" y="165"/>
                </a:cxn>
                <a:cxn ang="0">
                  <a:pos x="332" y="140"/>
                </a:cxn>
                <a:cxn ang="0">
                  <a:pos x="291" y="129"/>
                </a:cxn>
                <a:cxn ang="0">
                  <a:pos x="263" y="118"/>
                </a:cxn>
                <a:cxn ang="0">
                  <a:pos x="264" y="103"/>
                </a:cxn>
                <a:cxn ang="0">
                  <a:pos x="311" y="77"/>
                </a:cxn>
                <a:cxn ang="0">
                  <a:pos x="364" y="55"/>
                </a:cxn>
                <a:cxn ang="0">
                  <a:pos x="401" y="23"/>
                </a:cxn>
                <a:cxn ang="0">
                  <a:pos x="387" y="9"/>
                </a:cxn>
                <a:cxn ang="0">
                  <a:pos x="304" y="38"/>
                </a:cxn>
                <a:cxn ang="0">
                  <a:pos x="230" y="73"/>
                </a:cxn>
                <a:cxn ang="0">
                  <a:pos x="166" y="114"/>
                </a:cxn>
                <a:cxn ang="0">
                  <a:pos x="109" y="161"/>
                </a:cxn>
                <a:cxn ang="0">
                  <a:pos x="62" y="213"/>
                </a:cxn>
                <a:cxn ang="0">
                  <a:pos x="24" y="274"/>
                </a:cxn>
                <a:cxn ang="0">
                  <a:pos x="4" y="339"/>
                </a:cxn>
                <a:cxn ang="0">
                  <a:pos x="1" y="411"/>
                </a:cxn>
                <a:cxn ang="0">
                  <a:pos x="21" y="486"/>
                </a:cxn>
                <a:cxn ang="0">
                  <a:pos x="60" y="558"/>
                </a:cxn>
                <a:cxn ang="0">
                  <a:pos x="109" y="616"/>
                </a:cxn>
                <a:cxn ang="0">
                  <a:pos x="162" y="662"/>
                </a:cxn>
                <a:cxn ang="0">
                  <a:pos x="226" y="700"/>
                </a:cxn>
                <a:cxn ang="0">
                  <a:pos x="280" y="726"/>
                </a:cxn>
                <a:cxn ang="0">
                  <a:pos x="336" y="748"/>
                </a:cxn>
                <a:cxn ang="0">
                  <a:pos x="369" y="754"/>
                </a:cxn>
                <a:cxn ang="0">
                  <a:pos x="351" y="731"/>
                </a:cxn>
                <a:cxn ang="0">
                  <a:pos x="336" y="709"/>
                </a:cxn>
              </a:cxnLst>
              <a:rect l="0" t="0" r="r" b="b"/>
              <a:pathLst>
                <a:path w="417" h="761">
                  <a:moveTo>
                    <a:pt x="332" y="702"/>
                  </a:moveTo>
                  <a:lnTo>
                    <a:pt x="324" y="699"/>
                  </a:lnTo>
                  <a:lnTo>
                    <a:pt x="316" y="697"/>
                  </a:lnTo>
                  <a:lnTo>
                    <a:pt x="308" y="693"/>
                  </a:lnTo>
                  <a:lnTo>
                    <a:pt x="299" y="690"/>
                  </a:lnTo>
                  <a:lnTo>
                    <a:pt x="291" y="686"/>
                  </a:lnTo>
                  <a:lnTo>
                    <a:pt x="283" y="683"/>
                  </a:lnTo>
                  <a:lnTo>
                    <a:pt x="275" y="679"/>
                  </a:lnTo>
                  <a:lnTo>
                    <a:pt x="267" y="676"/>
                  </a:lnTo>
                  <a:lnTo>
                    <a:pt x="272" y="673"/>
                  </a:lnTo>
                  <a:lnTo>
                    <a:pt x="276" y="671"/>
                  </a:lnTo>
                  <a:lnTo>
                    <a:pt x="282" y="669"/>
                  </a:lnTo>
                  <a:lnTo>
                    <a:pt x="287" y="667"/>
                  </a:lnTo>
                  <a:lnTo>
                    <a:pt x="291" y="665"/>
                  </a:lnTo>
                  <a:lnTo>
                    <a:pt x="297" y="663"/>
                  </a:lnTo>
                  <a:lnTo>
                    <a:pt x="302" y="661"/>
                  </a:lnTo>
                  <a:lnTo>
                    <a:pt x="306" y="658"/>
                  </a:lnTo>
                  <a:lnTo>
                    <a:pt x="302" y="650"/>
                  </a:lnTo>
                  <a:lnTo>
                    <a:pt x="298" y="642"/>
                  </a:lnTo>
                  <a:lnTo>
                    <a:pt x="294" y="633"/>
                  </a:lnTo>
                  <a:lnTo>
                    <a:pt x="290" y="625"/>
                  </a:lnTo>
                  <a:lnTo>
                    <a:pt x="281" y="629"/>
                  </a:lnTo>
                  <a:lnTo>
                    <a:pt x="273" y="631"/>
                  </a:lnTo>
                  <a:lnTo>
                    <a:pt x="264" y="634"/>
                  </a:lnTo>
                  <a:lnTo>
                    <a:pt x="256" y="638"/>
                  </a:lnTo>
                  <a:lnTo>
                    <a:pt x="248" y="641"/>
                  </a:lnTo>
                  <a:lnTo>
                    <a:pt x="241" y="645"/>
                  </a:lnTo>
                  <a:lnTo>
                    <a:pt x="233" y="647"/>
                  </a:lnTo>
                  <a:lnTo>
                    <a:pt x="226" y="650"/>
                  </a:lnTo>
                  <a:lnTo>
                    <a:pt x="213" y="641"/>
                  </a:lnTo>
                  <a:lnTo>
                    <a:pt x="200" y="633"/>
                  </a:lnTo>
                  <a:lnTo>
                    <a:pt x="189" y="624"/>
                  </a:lnTo>
                  <a:lnTo>
                    <a:pt x="177" y="615"/>
                  </a:lnTo>
                  <a:lnTo>
                    <a:pt x="167" y="605"/>
                  </a:lnTo>
                  <a:lnTo>
                    <a:pt x="157" y="595"/>
                  </a:lnTo>
                  <a:lnTo>
                    <a:pt x="147" y="586"/>
                  </a:lnTo>
                  <a:lnTo>
                    <a:pt x="138" y="576"/>
                  </a:lnTo>
                  <a:lnTo>
                    <a:pt x="122" y="556"/>
                  </a:lnTo>
                  <a:lnTo>
                    <a:pt x="108" y="535"/>
                  </a:lnTo>
                  <a:lnTo>
                    <a:pt x="97" y="516"/>
                  </a:lnTo>
                  <a:lnTo>
                    <a:pt x="88" y="496"/>
                  </a:lnTo>
                  <a:lnTo>
                    <a:pt x="80" y="476"/>
                  </a:lnTo>
                  <a:lnTo>
                    <a:pt x="74" y="456"/>
                  </a:lnTo>
                  <a:lnTo>
                    <a:pt x="70" y="436"/>
                  </a:lnTo>
                  <a:lnTo>
                    <a:pt x="68" y="417"/>
                  </a:lnTo>
                  <a:lnTo>
                    <a:pt x="255" y="411"/>
                  </a:lnTo>
                  <a:lnTo>
                    <a:pt x="256" y="402"/>
                  </a:lnTo>
                  <a:lnTo>
                    <a:pt x="257" y="394"/>
                  </a:lnTo>
                  <a:lnTo>
                    <a:pt x="257" y="384"/>
                  </a:lnTo>
                  <a:lnTo>
                    <a:pt x="258" y="376"/>
                  </a:lnTo>
                  <a:lnTo>
                    <a:pt x="63" y="382"/>
                  </a:lnTo>
                  <a:lnTo>
                    <a:pt x="69" y="345"/>
                  </a:lnTo>
                  <a:lnTo>
                    <a:pt x="80" y="309"/>
                  </a:lnTo>
                  <a:lnTo>
                    <a:pt x="92" y="276"/>
                  </a:lnTo>
                  <a:lnTo>
                    <a:pt x="109" y="244"/>
                  </a:lnTo>
                  <a:lnTo>
                    <a:pt x="129" y="215"/>
                  </a:lnTo>
                  <a:lnTo>
                    <a:pt x="153" y="187"/>
                  </a:lnTo>
                  <a:lnTo>
                    <a:pt x="180" y="162"/>
                  </a:lnTo>
                  <a:lnTo>
                    <a:pt x="211" y="138"/>
                  </a:lnTo>
                  <a:lnTo>
                    <a:pt x="222" y="142"/>
                  </a:lnTo>
                  <a:lnTo>
                    <a:pt x="234" y="147"/>
                  </a:lnTo>
                  <a:lnTo>
                    <a:pt x="245" y="152"/>
                  </a:lnTo>
                  <a:lnTo>
                    <a:pt x="257" y="156"/>
                  </a:lnTo>
                  <a:lnTo>
                    <a:pt x="268" y="160"/>
                  </a:lnTo>
                  <a:lnTo>
                    <a:pt x="280" y="163"/>
                  </a:lnTo>
                  <a:lnTo>
                    <a:pt x="291" y="167"/>
                  </a:lnTo>
                  <a:lnTo>
                    <a:pt x="303" y="170"/>
                  </a:lnTo>
                  <a:lnTo>
                    <a:pt x="317" y="173"/>
                  </a:lnTo>
                  <a:lnTo>
                    <a:pt x="320" y="165"/>
                  </a:lnTo>
                  <a:lnTo>
                    <a:pt x="325" y="156"/>
                  </a:lnTo>
                  <a:lnTo>
                    <a:pt x="328" y="148"/>
                  </a:lnTo>
                  <a:lnTo>
                    <a:pt x="332" y="140"/>
                  </a:lnTo>
                  <a:lnTo>
                    <a:pt x="317" y="135"/>
                  </a:lnTo>
                  <a:lnTo>
                    <a:pt x="303" y="132"/>
                  </a:lnTo>
                  <a:lnTo>
                    <a:pt x="291" y="129"/>
                  </a:lnTo>
                  <a:lnTo>
                    <a:pt x="281" y="124"/>
                  </a:lnTo>
                  <a:lnTo>
                    <a:pt x="271" y="122"/>
                  </a:lnTo>
                  <a:lnTo>
                    <a:pt x="263" y="118"/>
                  </a:lnTo>
                  <a:lnTo>
                    <a:pt x="256" y="115"/>
                  </a:lnTo>
                  <a:lnTo>
                    <a:pt x="250" y="112"/>
                  </a:lnTo>
                  <a:lnTo>
                    <a:pt x="264" y="103"/>
                  </a:lnTo>
                  <a:lnTo>
                    <a:pt x="279" y="94"/>
                  </a:lnTo>
                  <a:lnTo>
                    <a:pt x="295" y="86"/>
                  </a:lnTo>
                  <a:lnTo>
                    <a:pt x="311" y="77"/>
                  </a:lnTo>
                  <a:lnTo>
                    <a:pt x="328" y="70"/>
                  </a:lnTo>
                  <a:lnTo>
                    <a:pt x="346" y="62"/>
                  </a:lnTo>
                  <a:lnTo>
                    <a:pt x="364" y="55"/>
                  </a:lnTo>
                  <a:lnTo>
                    <a:pt x="384" y="49"/>
                  </a:lnTo>
                  <a:lnTo>
                    <a:pt x="392" y="35"/>
                  </a:lnTo>
                  <a:lnTo>
                    <a:pt x="401" y="23"/>
                  </a:lnTo>
                  <a:lnTo>
                    <a:pt x="409" y="11"/>
                  </a:lnTo>
                  <a:lnTo>
                    <a:pt x="417" y="0"/>
                  </a:lnTo>
                  <a:lnTo>
                    <a:pt x="387" y="9"/>
                  </a:lnTo>
                  <a:lnTo>
                    <a:pt x="358" y="18"/>
                  </a:lnTo>
                  <a:lnTo>
                    <a:pt x="331" y="27"/>
                  </a:lnTo>
                  <a:lnTo>
                    <a:pt x="304" y="38"/>
                  </a:lnTo>
                  <a:lnTo>
                    <a:pt x="279" y="49"/>
                  </a:lnTo>
                  <a:lnTo>
                    <a:pt x="253" y="61"/>
                  </a:lnTo>
                  <a:lnTo>
                    <a:pt x="230" y="73"/>
                  </a:lnTo>
                  <a:lnTo>
                    <a:pt x="207" y="86"/>
                  </a:lnTo>
                  <a:lnTo>
                    <a:pt x="185" y="100"/>
                  </a:lnTo>
                  <a:lnTo>
                    <a:pt x="166" y="114"/>
                  </a:lnTo>
                  <a:lnTo>
                    <a:pt x="145" y="129"/>
                  </a:lnTo>
                  <a:lnTo>
                    <a:pt x="127" y="145"/>
                  </a:lnTo>
                  <a:lnTo>
                    <a:pt x="109" y="161"/>
                  </a:lnTo>
                  <a:lnTo>
                    <a:pt x="92" y="177"/>
                  </a:lnTo>
                  <a:lnTo>
                    <a:pt x="77" y="194"/>
                  </a:lnTo>
                  <a:lnTo>
                    <a:pt x="62" y="213"/>
                  </a:lnTo>
                  <a:lnTo>
                    <a:pt x="47" y="232"/>
                  </a:lnTo>
                  <a:lnTo>
                    <a:pt x="35" y="253"/>
                  </a:lnTo>
                  <a:lnTo>
                    <a:pt x="24" y="274"/>
                  </a:lnTo>
                  <a:lnTo>
                    <a:pt x="16" y="296"/>
                  </a:lnTo>
                  <a:lnTo>
                    <a:pt x="9" y="317"/>
                  </a:lnTo>
                  <a:lnTo>
                    <a:pt x="4" y="339"/>
                  </a:lnTo>
                  <a:lnTo>
                    <a:pt x="1" y="361"/>
                  </a:lnTo>
                  <a:lnTo>
                    <a:pt x="0" y="384"/>
                  </a:lnTo>
                  <a:lnTo>
                    <a:pt x="1" y="411"/>
                  </a:lnTo>
                  <a:lnTo>
                    <a:pt x="6" y="436"/>
                  </a:lnTo>
                  <a:lnTo>
                    <a:pt x="12" y="461"/>
                  </a:lnTo>
                  <a:lnTo>
                    <a:pt x="21" y="486"/>
                  </a:lnTo>
                  <a:lnTo>
                    <a:pt x="31" y="511"/>
                  </a:lnTo>
                  <a:lnTo>
                    <a:pt x="45" y="534"/>
                  </a:lnTo>
                  <a:lnTo>
                    <a:pt x="60" y="558"/>
                  </a:lnTo>
                  <a:lnTo>
                    <a:pt x="78" y="581"/>
                  </a:lnTo>
                  <a:lnTo>
                    <a:pt x="93" y="599"/>
                  </a:lnTo>
                  <a:lnTo>
                    <a:pt x="109" y="616"/>
                  </a:lnTo>
                  <a:lnTo>
                    <a:pt x="126" y="632"/>
                  </a:lnTo>
                  <a:lnTo>
                    <a:pt x="144" y="647"/>
                  </a:lnTo>
                  <a:lnTo>
                    <a:pt x="162" y="662"/>
                  </a:lnTo>
                  <a:lnTo>
                    <a:pt x="183" y="675"/>
                  </a:lnTo>
                  <a:lnTo>
                    <a:pt x="204" y="688"/>
                  </a:lnTo>
                  <a:lnTo>
                    <a:pt x="226" y="700"/>
                  </a:lnTo>
                  <a:lnTo>
                    <a:pt x="243" y="709"/>
                  </a:lnTo>
                  <a:lnTo>
                    <a:pt x="261" y="718"/>
                  </a:lnTo>
                  <a:lnTo>
                    <a:pt x="280" y="726"/>
                  </a:lnTo>
                  <a:lnTo>
                    <a:pt x="298" y="733"/>
                  </a:lnTo>
                  <a:lnTo>
                    <a:pt x="317" y="741"/>
                  </a:lnTo>
                  <a:lnTo>
                    <a:pt x="336" y="748"/>
                  </a:lnTo>
                  <a:lnTo>
                    <a:pt x="355" y="755"/>
                  </a:lnTo>
                  <a:lnTo>
                    <a:pt x="374" y="761"/>
                  </a:lnTo>
                  <a:lnTo>
                    <a:pt x="369" y="754"/>
                  </a:lnTo>
                  <a:lnTo>
                    <a:pt x="363" y="746"/>
                  </a:lnTo>
                  <a:lnTo>
                    <a:pt x="357" y="739"/>
                  </a:lnTo>
                  <a:lnTo>
                    <a:pt x="351" y="731"/>
                  </a:lnTo>
                  <a:lnTo>
                    <a:pt x="346" y="724"/>
                  </a:lnTo>
                  <a:lnTo>
                    <a:pt x="341" y="717"/>
                  </a:lnTo>
                  <a:lnTo>
                    <a:pt x="336" y="709"/>
                  </a:lnTo>
                  <a:lnTo>
                    <a:pt x="332" y="702"/>
                  </a:lnTo>
                  <a:close/>
                </a:path>
              </a:pathLst>
            </a:custGeom>
            <a:solidFill>
              <a:srgbClr val="000000"/>
            </a:solidFill>
            <a:ln w="9525">
              <a:noFill/>
              <a:round/>
              <a:headEnd/>
              <a:tailEnd/>
            </a:ln>
          </p:spPr>
          <p:txBody>
            <a:bodyPr/>
            <a:lstStyle/>
            <a:p>
              <a:endParaRPr lang="en-GB"/>
            </a:p>
          </p:txBody>
        </p:sp>
        <p:sp>
          <p:nvSpPr>
            <p:cNvPr id="174122" name="Freeform 42"/>
            <p:cNvSpPr>
              <a:spLocks/>
            </p:cNvSpPr>
            <p:nvPr/>
          </p:nvSpPr>
          <p:spPr bwMode="auto">
            <a:xfrm>
              <a:off x="501" y="905"/>
              <a:ext cx="235" cy="362"/>
            </a:xfrm>
            <a:custGeom>
              <a:avLst/>
              <a:gdLst/>
              <a:ahLst/>
              <a:cxnLst>
                <a:cxn ang="0">
                  <a:pos x="282" y="75"/>
                </a:cxn>
                <a:cxn ang="0">
                  <a:pos x="226" y="52"/>
                </a:cxn>
                <a:cxn ang="0">
                  <a:pos x="168" y="33"/>
                </a:cxn>
                <a:cxn ang="0">
                  <a:pos x="107" y="16"/>
                </a:cxn>
                <a:cxn ang="0">
                  <a:pos x="44" y="6"/>
                </a:cxn>
                <a:cxn ang="0">
                  <a:pos x="69" y="52"/>
                </a:cxn>
                <a:cxn ang="0">
                  <a:pos x="108" y="61"/>
                </a:cxn>
                <a:cxn ang="0">
                  <a:pos x="148" y="73"/>
                </a:cxn>
                <a:cxn ang="0">
                  <a:pos x="186" y="86"/>
                </a:cxn>
                <a:cxn ang="0">
                  <a:pos x="224" y="99"/>
                </a:cxn>
                <a:cxn ang="0">
                  <a:pos x="259" y="115"/>
                </a:cxn>
                <a:cxn ang="0">
                  <a:pos x="248" y="132"/>
                </a:cxn>
                <a:cxn ang="0">
                  <a:pos x="217" y="145"/>
                </a:cxn>
                <a:cxn ang="0">
                  <a:pos x="191" y="156"/>
                </a:cxn>
                <a:cxn ang="0">
                  <a:pos x="247" y="173"/>
                </a:cxn>
                <a:cxn ang="0">
                  <a:pos x="282" y="158"/>
                </a:cxn>
                <a:cxn ang="0">
                  <a:pos x="311" y="144"/>
                </a:cxn>
                <a:cxn ang="0">
                  <a:pos x="345" y="167"/>
                </a:cxn>
                <a:cxn ang="0">
                  <a:pos x="376" y="193"/>
                </a:cxn>
                <a:cxn ang="0">
                  <a:pos x="411" y="233"/>
                </a:cxn>
                <a:cxn ang="0">
                  <a:pos x="452" y="295"/>
                </a:cxn>
                <a:cxn ang="0">
                  <a:pos x="470" y="359"/>
                </a:cxn>
                <a:cxn ang="0">
                  <a:pos x="296" y="420"/>
                </a:cxn>
                <a:cxn ang="0">
                  <a:pos x="471" y="451"/>
                </a:cxn>
                <a:cxn ang="0">
                  <a:pos x="456" y="505"/>
                </a:cxn>
                <a:cxn ang="0">
                  <a:pos x="426" y="559"/>
                </a:cxn>
                <a:cxn ang="0">
                  <a:pos x="394" y="600"/>
                </a:cxn>
                <a:cxn ang="0">
                  <a:pos x="357" y="636"/>
                </a:cxn>
                <a:cxn ang="0">
                  <a:pos x="316" y="652"/>
                </a:cxn>
                <a:cxn ang="0">
                  <a:pos x="277" y="638"/>
                </a:cxn>
                <a:cxn ang="0">
                  <a:pos x="241" y="627"/>
                </a:cxn>
                <a:cxn ang="0">
                  <a:pos x="218" y="641"/>
                </a:cxn>
                <a:cxn ang="0">
                  <a:pos x="221" y="662"/>
                </a:cxn>
                <a:cxn ang="0">
                  <a:pos x="259" y="673"/>
                </a:cxn>
                <a:cxn ang="0">
                  <a:pos x="283" y="682"/>
                </a:cxn>
                <a:cxn ang="0">
                  <a:pos x="260" y="703"/>
                </a:cxn>
                <a:cxn ang="0">
                  <a:pos x="214" y="726"/>
                </a:cxn>
                <a:cxn ang="0">
                  <a:pos x="163" y="746"/>
                </a:cxn>
                <a:cxn ang="0">
                  <a:pos x="153" y="779"/>
                </a:cxn>
                <a:cxn ang="0">
                  <a:pos x="156" y="788"/>
                </a:cxn>
                <a:cxn ang="0">
                  <a:pos x="180" y="780"/>
                </a:cxn>
                <a:cxn ang="0">
                  <a:pos x="236" y="759"/>
                </a:cxn>
                <a:cxn ang="0">
                  <a:pos x="289" y="735"/>
                </a:cxn>
                <a:cxn ang="0">
                  <a:pos x="336" y="709"/>
                </a:cxn>
                <a:cxn ang="0">
                  <a:pos x="380" y="679"/>
                </a:cxn>
                <a:cxn ang="0">
                  <a:pos x="419" y="645"/>
                </a:cxn>
                <a:cxn ang="0">
                  <a:pos x="491" y="557"/>
                </a:cxn>
                <a:cxn ang="0">
                  <a:pos x="529" y="459"/>
                </a:cxn>
                <a:cxn ang="0">
                  <a:pos x="532" y="367"/>
                </a:cxn>
                <a:cxn ang="0">
                  <a:pos x="517" y="302"/>
                </a:cxn>
                <a:cxn ang="0">
                  <a:pos x="488" y="243"/>
                </a:cxn>
                <a:cxn ang="0">
                  <a:pos x="446" y="188"/>
                </a:cxn>
                <a:cxn ang="0">
                  <a:pos x="389" y="139"/>
                </a:cxn>
                <a:cxn ang="0">
                  <a:pos x="318" y="94"/>
                </a:cxn>
              </a:cxnLst>
              <a:rect l="0" t="0" r="r" b="b"/>
              <a:pathLst>
                <a:path w="533" h="791">
                  <a:moveTo>
                    <a:pt x="318" y="94"/>
                  </a:moveTo>
                  <a:lnTo>
                    <a:pt x="301" y="84"/>
                  </a:lnTo>
                  <a:lnTo>
                    <a:pt x="282" y="75"/>
                  </a:lnTo>
                  <a:lnTo>
                    <a:pt x="264" y="67"/>
                  </a:lnTo>
                  <a:lnTo>
                    <a:pt x="245" y="59"/>
                  </a:lnTo>
                  <a:lnTo>
                    <a:pt x="226" y="52"/>
                  </a:lnTo>
                  <a:lnTo>
                    <a:pt x="207" y="45"/>
                  </a:lnTo>
                  <a:lnTo>
                    <a:pt x="188" y="38"/>
                  </a:lnTo>
                  <a:lnTo>
                    <a:pt x="168" y="33"/>
                  </a:lnTo>
                  <a:lnTo>
                    <a:pt x="148" y="27"/>
                  </a:lnTo>
                  <a:lnTo>
                    <a:pt x="128" y="21"/>
                  </a:lnTo>
                  <a:lnTo>
                    <a:pt x="107" y="16"/>
                  </a:lnTo>
                  <a:lnTo>
                    <a:pt x="87" y="13"/>
                  </a:lnTo>
                  <a:lnTo>
                    <a:pt x="65" y="8"/>
                  </a:lnTo>
                  <a:lnTo>
                    <a:pt x="44" y="6"/>
                  </a:lnTo>
                  <a:lnTo>
                    <a:pt x="22" y="3"/>
                  </a:lnTo>
                  <a:lnTo>
                    <a:pt x="0" y="0"/>
                  </a:lnTo>
                  <a:lnTo>
                    <a:pt x="69" y="52"/>
                  </a:lnTo>
                  <a:lnTo>
                    <a:pt x="83" y="56"/>
                  </a:lnTo>
                  <a:lnTo>
                    <a:pt x="96" y="58"/>
                  </a:lnTo>
                  <a:lnTo>
                    <a:pt x="108" y="61"/>
                  </a:lnTo>
                  <a:lnTo>
                    <a:pt x="122" y="65"/>
                  </a:lnTo>
                  <a:lnTo>
                    <a:pt x="135" y="68"/>
                  </a:lnTo>
                  <a:lnTo>
                    <a:pt x="148" y="73"/>
                  </a:lnTo>
                  <a:lnTo>
                    <a:pt x="160" y="76"/>
                  </a:lnTo>
                  <a:lnTo>
                    <a:pt x="173" y="81"/>
                  </a:lnTo>
                  <a:lnTo>
                    <a:pt x="186" y="86"/>
                  </a:lnTo>
                  <a:lnTo>
                    <a:pt x="198" y="90"/>
                  </a:lnTo>
                  <a:lnTo>
                    <a:pt x="211" y="95"/>
                  </a:lnTo>
                  <a:lnTo>
                    <a:pt x="224" y="99"/>
                  </a:lnTo>
                  <a:lnTo>
                    <a:pt x="235" y="105"/>
                  </a:lnTo>
                  <a:lnTo>
                    <a:pt x="248" y="110"/>
                  </a:lnTo>
                  <a:lnTo>
                    <a:pt x="259" y="115"/>
                  </a:lnTo>
                  <a:lnTo>
                    <a:pt x="272" y="121"/>
                  </a:lnTo>
                  <a:lnTo>
                    <a:pt x="259" y="127"/>
                  </a:lnTo>
                  <a:lnTo>
                    <a:pt x="248" y="132"/>
                  </a:lnTo>
                  <a:lnTo>
                    <a:pt x="237" y="136"/>
                  </a:lnTo>
                  <a:lnTo>
                    <a:pt x="227" y="141"/>
                  </a:lnTo>
                  <a:lnTo>
                    <a:pt x="217" y="145"/>
                  </a:lnTo>
                  <a:lnTo>
                    <a:pt x="207" y="149"/>
                  </a:lnTo>
                  <a:lnTo>
                    <a:pt x="199" y="152"/>
                  </a:lnTo>
                  <a:lnTo>
                    <a:pt x="191" y="156"/>
                  </a:lnTo>
                  <a:lnTo>
                    <a:pt x="219" y="183"/>
                  </a:lnTo>
                  <a:lnTo>
                    <a:pt x="233" y="179"/>
                  </a:lnTo>
                  <a:lnTo>
                    <a:pt x="247" y="173"/>
                  </a:lnTo>
                  <a:lnTo>
                    <a:pt x="259" y="168"/>
                  </a:lnTo>
                  <a:lnTo>
                    <a:pt x="272" y="163"/>
                  </a:lnTo>
                  <a:lnTo>
                    <a:pt x="282" y="158"/>
                  </a:lnTo>
                  <a:lnTo>
                    <a:pt x="293" y="153"/>
                  </a:lnTo>
                  <a:lnTo>
                    <a:pt x="303" y="149"/>
                  </a:lnTo>
                  <a:lnTo>
                    <a:pt x="311" y="144"/>
                  </a:lnTo>
                  <a:lnTo>
                    <a:pt x="323" y="151"/>
                  </a:lnTo>
                  <a:lnTo>
                    <a:pt x="334" y="159"/>
                  </a:lnTo>
                  <a:lnTo>
                    <a:pt x="345" y="167"/>
                  </a:lnTo>
                  <a:lnTo>
                    <a:pt x="356" y="175"/>
                  </a:lnTo>
                  <a:lnTo>
                    <a:pt x="366" y="183"/>
                  </a:lnTo>
                  <a:lnTo>
                    <a:pt x="376" y="193"/>
                  </a:lnTo>
                  <a:lnTo>
                    <a:pt x="385" y="203"/>
                  </a:lnTo>
                  <a:lnTo>
                    <a:pt x="394" y="212"/>
                  </a:lnTo>
                  <a:lnTo>
                    <a:pt x="411" y="233"/>
                  </a:lnTo>
                  <a:lnTo>
                    <a:pt x="427" y="254"/>
                  </a:lnTo>
                  <a:lnTo>
                    <a:pt x="440" y="274"/>
                  </a:lnTo>
                  <a:lnTo>
                    <a:pt x="452" y="295"/>
                  </a:lnTo>
                  <a:lnTo>
                    <a:pt x="460" y="316"/>
                  </a:lnTo>
                  <a:lnTo>
                    <a:pt x="467" y="338"/>
                  </a:lnTo>
                  <a:lnTo>
                    <a:pt x="470" y="359"/>
                  </a:lnTo>
                  <a:lnTo>
                    <a:pt x="472" y="380"/>
                  </a:lnTo>
                  <a:lnTo>
                    <a:pt x="298" y="385"/>
                  </a:lnTo>
                  <a:lnTo>
                    <a:pt x="296" y="420"/>
                  </a:lnTo>
                  <a:lnTo>
                    <a:pt x="473" y="415"/>
                  </a:lnTo>
                  <a:lnTo>
                    <a:pt x="473" y="432"/>
                  </a:lnTo>
                  <a:lnTo>
                    <a:pt x="471" y="451"/>
                  </a:lnTo>
                  <a:lnTo>
                    <a:pt x="468" y="468"/>
                  </a:lnTo>
                  <a:lnTo>
                    <a:pt x="462" y="486"/>
                  </a:lnTo>
                  <a:lnTo>
                    <a:pt x="456" y="505"/>
                  </a:lnTo>
                  <a:lnTo>
                    <a:pt x="447" y="523"/>
                  </a:lnTo>
                  <a:lnTo>
                    <a:pt x="438" y="541"/>
                  </a:lnTo>
                  <a:lnTo>
                    <a:pt x="426" y="559"/>
                  </a:lnTo>
                  <a:lnTo>
                    <a:pt x="416" y="574"/>
                  </a:lnTo>
                  <a:lnTo>
                    <a:pt x="406" y="588"/>
                  </a:lnTo>
                  <a:lnTo>
                    <a:pt x="394" y="600"/>
                  </a:lnTo>
                  <a:lnTo>
                    <a:pt x="383" y="613"/>
                  </a:lnTo>
                  <a:lnTo>
                    <a:pt x="370" y="626"/>
                  </a:lnTo>
                  <a:lnTo>
                    <a:pt x="357" y="636"/>
                  </a:lnTo>
                  <a:lnTo>
                    <a:pt x="343" y="647"/>
                  </a:lnTo>
                  <a:lnTo>
                    <a:pt x="330" y="657"/>
                  </a:lnTo>
                  <a:lnTo>
                    <a:pt x="316" y="652"/>
                  </a:lnTo>
                  <a:lnTo>
                    <a:pt x="302" y="648"/>
                  </a:lnTo>
                  <a:lnTo>
                    <a:pt x="289" y="643"/>
                  </a:lnTo>
                  <a:lnTo>
                    <a:pt x="277" y="638"/>
                  </a:lnTo>
                  <a:lnTo>
                    <a:pt x="264" y="635"/>
                  </a:lnTo>
                  <a:lnTo>
                    <a:pt x="252" y="630"/>
                  </a:lnTo>
                  <a:lnTo>
                    <a:pt x="241" y="627"/>
                  </a:lnTo>
                  <a:lnTo>
                    <a:pt x="231" y="624"/>
                  </a:lnTo>
                  <a:lnTo>
                    <a:pt x="224" y="632"/>
                  </a:lnTo>
                  <a:lnTo>
                    <a:pt x="218" y="641"/>
                  </a:lnTo>
                  <a:lnTo>
                    <a:pt x="211" y="649"/>
                  </a:lnTo>
                  <a:lnTo>
                    <a:pt x="205" y="657"/>
                  </a:lnTo>
                  <a:lnTo>
                    <a:pt x="221" y="662"/>
                  </a:lnTo>
                  <a:lnTo>
                    <a:pt x="235" y="666"/>
                  </a:lnTo>
                  <a:lnTo>
                    <a:pt x="248" y="670"/>
                  </a:lnTo>
                  <a:lnTo>
                    <a:pt x="259" y="673"/>
                  </a:lnTo>
                  <a:lnTo>
                    <a:pt x="269" y="677"/>
                  </a:lnTo>
                  <a:lnTo>
                    <a:pt x="277" y="680"/>
                  </a:lnTo>
                  <a:lnTo>
                    <a:pt x="283" y="682"/>
                  </a:lnTo>
                  <a:lnTo>
                    <a:pt x="288" y="685"/>
                  </a:lnTo>
                  <a:lnTo>
                    <a:pt x="274" y="694"/>
                  </a:lnTo>
                  <a:lnTo>
                    <a:pt x="260" y="703"/>
                  </a:lnTo>
                  <a:lnTo>
                    <a:pt x="245" y="711"/>
                  </a:lnTo>
                  <a:lnTo>
                    <a:pt x="231" y="719"/>
                  </a:lnTo>
                  <a:lnTo>
                    <a:pt x="214" y="726"/>
                  </a:lnTo>
                  <a:lnTo>
                    <a:pt x="197" y="733"/>
                  </a:lnTo>
                  <a:lnTo>
                    <a:pt x="180" y="740"/>
                  </a:lnTo>
                  <a:lnTo>
                    <a:pt x="163" y="746"/>
                  </a:lnTo>
                  <a:lnTo>
                    <a:pt x="159" y="756"/>
                  </a:lnTo>
                  <a:lnTo>
                    <a:pt x="157" y="768"/>
                  </a:lnTo>
                  <a:lnTo>
                    <a:pt x="153" y="779"/>
                  </a:lnTo>
                  <a:lnTo>
                    <a:pt x="150" y="791"/>
                  </a:lnTo>
                  <a:lnTo>
                    <a:pt x="152" y="789"/>
                  </a:lnTo>
                  <a:lnTo>
                    <a:pt x="156" y="788"/>
                  </a:lnTo>
                  <a:lnTo>
                    <a:pt x="158" y="788"/>
                  </a:lnTo>
                  <a:lnTo>
                    <a:pt x="160" y="787"/>
                  </a:lnTo>
                  <a:lnTo>
                    <a:pt x="180" y="780"/>
                  </a:lnTo>
                  <a:lnTo>
                    <a:pt x="199" y="774"/>
                  </a:lnTo>
                  <a:lnTo>
                    <a:pt x="218" y="766"/>
                  </a:lnTo>
                  <a:lnTo>
                    <a:pt x="236" y="759"/>
                  </a:lnTo>
                  <a:lnTo>
                    <a:pt x="255" y="751"/>
                  </a:lnTo>
                  <a:lnTo>
                    <a:pt x="272" y="743"/>
                  </a:lnTo>
                  <a:lnTo>
                    <a:pt x="289" y="735"/>
                  </a:lnTo>
                  <a:lnTo>
                    <a:pt x="305" y="726"/>
                  </a:lnTo>
                  <a:lnTo>
                    <a:pt x="321" y="718"/>
                  </a:lnTo>
                  <a:lnTo>
                    <a:pt x="336" y="709"/>
                  </a:lnTo>
                  <a:lnTo>
                    <a:pt x="351" y="698"/>
                  </a:lnTo>
                  <a:lnTo>
                    <a:pt x="366" y="688"/>
                  </a:lnTo>
                  <a:lnTo>
                    <a:pt x="380" y="679"/>
                  </a:lnTo>
                  <a:lnTo>
                    <a:pt x="394" y="667"/>
                  </a:lnTo>
                  <a:lnTo>
                    <a:pt x="407" y="657"/>
                  </a:lnTo>
                  <a:lnTo>
                    <a:pt x="419" y="645"/>
                  </a:lnTo>
                  <a:lnTo>
                    <a:pt x="447" y="617"/>
                  </a:lnTo>
                  <a:lnTo>
                    <a:pt x="471" y="588"/>
                  </a:lnTo>
                  <a:lnTo>
                    <a:pt x="491" y="557"/>
                  </a:lnTo>
                  <a:lnTo>
                    <a:pt x="508" y="526"/>
                  </a:lnTo>
                  <a:lnTo>
                    <a:pt x="520" y="492"/>
                  </a:lnTo>
                  <a:lnTo>
                    <a:pt x="529" y="459"/>
                  </a:lnTo>
                  <a:lnTo>
                    <a:pt x="532" y="424"/>
                  </a:lnTo>
                  <a:lnTo>
                    <a:pt x="533" y="388"/>
                  </a:lnTo>
                  <a:lnTo>
                    <a:pt x="532" y="367"/>
                  </a:lnTo>
                  <a:lnTo>
                    <a:pt x="529" y="345"/>
                  </a:lnTo>
                  <a:lnTo>
                    <a:pt x="524" y="323"/>
                  </a:lnTo>
                  <a:lnTo>
                    <a:pt x="517" y="302"/>
                  </a:lnTo>
                  <a:lnTo>
                    <a:pt x="509" y="281"/>
                  </a:lnTo>
                  <a:lnTo>
                    <a:pt x="500" y="262"/>
                  </a:lnTo>
                  <a:lnTo>
                    <a:pt x="488" y="243"/>
                  </a:lnTo>
                  <a:lnTo>
                    <a:pt x="476" y="224"/>
                  </a:lnTo>
                  <a:lnTo>
                    <a:pt x="462" y="206"/>
                  </a:lnTo>
                  <a:lnTo>
                    <a:pt x="446" y="188"/>
                  </a:lnTo>
                  <a:lnTo>
                    <a:pt x="429" y="171"/>
                  </a:lnTo>
                  <a:lnTo>
                    <a:pt x="410" y="155"/>
                  </a:lnTo>
                  <a:lnTo>
                    <a:pt x="389" y="139"/>
                  </a:lnTo>
                  <a:lnTo>
                    <a:pt x="368" y="124"/>
                  </a:lnTo>
                  <a:lnTo>
                    <a:pt x="343" y="109"/>
                  </a:lnTo>
                  <a:lnTo>
                    <a:pt x="318" y="94"/>
                  </a:lnTo>
                  <a:close/>
                </a:path>
              </a:pathLst>
            </a:custGeom>
            <a:solidFill>
              <a:srgbClr val="000000"/>
            </a:solidFill>
            <a:ln w="9525">
              <a:noFill/>
              <a:round/>
              <a:headEnd/>
              <a:tailEnd/>
            </a:ln>
          </p:spPr>
          <p:txBody>
            <a:bodyPr/>
            <a:lstStyle/>
            <a:p>
              <a:endParaRPr lang="en-GB"/>
            </a:p>
          </p:txBody>
        </p:sp>
        <p:sp>
          <p:nvSpPr>
            <p:cNvPr id="174123" name="Freeform 43"/>
            <p:cNvSpPr>
              <a:spLocks/>
            </p:cNvSpPr>
            <p:nvPr/>
          </p:nvSpPr>
          <p:spPr bwMode="auto">
            <a:xfrm>
              <a:off x="472" y="902"/>
              <a:ext cx="160" cy="383"/>
            </a:xfrm>
            <a:custGeom>
              <a:avLst/>
              <a:gdLst/>
              <a:ahLst/>
              <a:cxnLst>
                <a:cxn ang="0">
                  <a:pos x="149" y="738"/>
                </a:cxn>
                <a:cxn ang="0">
                  <a:pos x="202" y="668"/>
                </a:cxn>
                <a:cxn ang="0">
                  <a:pos x="237" y="653"/>
                </a:cxn>
                <a:cxn ang="0">
                  <a:pos x="263" y="660"/>
                </a:cxn>
                <a:cxn ang="0">
                  <a:pos x="288" y="636"/>
                </a:cxn>
                <a:cxn ang="0">
                  <a:pos x="271" y="621"/>
                </a:cxn>
                <a:cxn ang="0">
                  <a:pos x="243" y="614"/>
                </a:cxn>
                <a:cxn ang="0">
                  <a:pos x="277" y="532"/>
                </a:cxn>
                <a:cxn ang="0">
                  <a:pos x="301" y="443"/>
                </a:cxn>
                <a:cxn ang="0">
                  <a:pos x="298" y="391"/>
                </a:cxn>
                <a:cxn ang="0">
                  <a:pos x="278" y="303"/>
                </a:cxn>
                <a:cxn ang="0">
                  <a:pos x="225" y="207"/>
                </a:cxn>
                <a:cxn ang="0">
                  <a:pos x="255" y="197"/>
                </a:cxn>
                <a:cxn ang="0">
                  <a:pos x="283" y="187"/>
                </a:cxn>
                <a:cxn ang="0">
                  <a:pos x="250" y="161"/>
                </a:cxn>
                <a:cxn ang="0">
                  <a:pos x="178" y="140"/>
                </a:cxn>
                <a:cxn ang="0">
                  <a:pos x="117" y="75"/>
                </a:cxn>
                <a:cxn ang="0">
                  <a:pos x="95" y="49"/>
                </a:cxn>
                <a:cxn ang="0">
                  <a:pos x="121" y="54"/>
                </a:cxn>
                <a:cxn ang="0">
                  <a:pos x="56" y="3"/>
                </a:cxn>
                <a:cxn ang="0">
                  <a:pos x="24" y="1"/>
                </a:cxn>
                <a:cxn ang="0">
                  <a:pos x="2" y="9"/>
                </a:cxn>
                <a:cxn ang="0">
                  <a:pos x="7" y="42"/>
                </a:cxn>
                <a:cxn ang="0">
                  <a:pos x="27" y="57"/>
                </a:cxn>
                <a:cxn ang="0">
                  <a:pos x="102" y="126"/>
                </a:cxn>
                <a:cxn ang="0">
                  <a:pos x="141" y="193"/>
                </a:cxn>
                <a:cxn ang="0">
                  <a:pos x="79" y="207"/>
                </a:cxn>
                <a:cxn ang="0">
                  <a:pos x="18" y="225"/>
                </a:cxn>
                <a:cxn ang="0">
                  <a:pos x="35" y="252"/>
                </a:cxn>
                <a:cxn ang="0">
                  <a:pos x="109" y="237"/>
                </a:cxn>
                <a:cxn ang="0">
                  <a:pos x="178" y="227"/>
                </a:cxn>
                <a:cxn ang="0">
                  <a:pos x="200" y="262"/>
                </a:cxn>
                <a:cxn ang="0">
                  <a:pos x="225" y="326"/>
                </a:cxn>
                <a:cxn ang="0">
                  <a:pos x="19" y="399"/>
                </a:cxn>
                <a:cxn ang="0">
                  <a:pos x="19" y="434"/>
                </a:cxn>
                <a:cxn ang="0">
                  <a:pos x="232" y="488"/>
                </a:cxn>
                <a:cxn ang="0">
                  <a:pos x="198" y="579"/>
                </a:cxn>
                <a:cxn ang="0">
                  <a:pos x="123" y="589"/>
                </a:cxn>
                <a:cxn ang="0">
                  <a:pos x="39" y="578"/>
                </a:cxn>
                <a:cxn ang="0">
                  <a:pos x="16" y="606"/>
                </a:cxn>
                <a:cxn ang="0">
                  <a:pos x="71" y="619"/>
                </a:cxn>
                <a:cxn ang="0">
                  <a:pos x="147" y="631"/>
                </a:cxn>
                <a:cxn ang="0">
                  <a:pos x="108" y="713"/>
                </a:cxn>
                <a:cxn ang="0">
                  <a:pos x="45" y="782"/>
                </a:cxn>
                <a:cxn ang="0">
                  <a:pos x="9" y="813"/>
                </a:cxn>
                <a:cxn ang="0">
                  <a:pos x="35" y="830"/>
                </a:cxn>
                <a:cxn ang="0">
                  <a:pos x="87" y="822"/>
                </a:cxn>
                <a:cxn ang="0">
                  <a:pos x="138" y="813"/>
                </a:cxn>
                <a:cxn ang="0">
                  <a:pos x="189" y="801"/>
                </a:cxn>
                <a:cxn ang="0">
                  <a:pos x="221" y="772"/>
                </a:cxn>
                <a:cxn ang="0">
                  <a:pos x="200" y="758"/>
                </a:cxn>
                <a:cxn ang="0">
                  <a:pos x="142" y="772"/>
                </a:cxn>
              </a:cxnLst>
              <a:rect l="0" t="0" r="r" b="b"/>
              <a:pathLst>
                <a:path w="362" h="833">
                  <a:moveTo>
                    <a:pt x="113" y="777"/>
                  </a:moveTo>
                  <a:lnTo>
                    <a:pt x="125" y="766"/>
                  </a:lnTo>
                  <a:lnTo>
                    <a:pt x="137" y="752"/>
                  </a:lnTo>
                  <a:lnTo>
                    <a:pt x="149" y="738"/>
                  </a:lnTo>
                  <a:lnTo>
                    <a:pt x="163" y="722"/>
                  </a:lnTo>
                  <a:lnTo>
                    <a:pt x="176" y="706"/>
                  </a:lnTo>
                  <a:lnTo>
                    <a:pt x="189" y="687"/>
                  </a:lnTo>
                  <a:lnTo>
                    <a:pt x="202" y="668"/>
                  </a:lnTo>
                  <a:lnTo>
                    <a:pt x="216" y="647"/>
                  </a:lnTo>
                  <a:lnTo>
                    <a:pt x="223" y="649"/>
                  </a:lnTo>
                  <a:lnTo>
                    <a:pt x="230" y="651"/>
                  </a:lnTo>
                  <a:lnTo>
                    <a:pt x="237" y="653"/>
                  </a:lnTo>
                  <a:lnTo>
                    <a:pt x="244" y="654"/>
                  </a:lnTo>
                  <a:lnTo>
                    <a:pt x="251" y="656"/>
                  </a:lnTo>
                  <a:lnTo>
                    <a:pt x="256" y="657"/>
                  </a:lnTo>
                  <a:lnTo>
                    <a:pt x="263" y="660"/>
                  </a:lnTo>
                  <a:lnTo>
                    <a:pt x="269" y="661"/>
                  </a:lnTo>
                  <a:lnTo>
                    <a:pt x="275" y="653"/>
                  </a:lnTo>
                  <a:lnTo>
                    <a:pt x="282" y="645"/>
                  </a:lnTo>
                  <a:lnTo>
                    <a:pt x="288" y="636"/>
                  </a:lnTo>
                  <a:lnTo>
                    <a:pt x="295" y="628"/>
                  </a:lnTo>
                  <a:lnTo>
                    <a:pt x="286" y="625"/>
                  </a:lnTo>
                  <a:lnTo>
                    <a:pt x="278" y="623"/>
                  </a:lnTo>
                  <a:lnTo>
                    <a:pt x="271" y="621"/>
                  </a:lnTo>
                  <a:lnTo>
                    <a:pt x="263" y="618"/>
                  </a:lnTo>
                  <a:lnTo>
                    <a:pt x="256" y="617"/>
                  </a:lnTo>
                  <a:lnTo>
                    <a:pt x="250" y="615"/>
                  </a:lnTo>
                  <a:lnTo>
                    <a:pt x="243" y="614"/>
                  </a:lnTo>
                  <a:lnTo>
                    <a:pt x="237" y="611"/>
                  </a:lnTo>
                  <a:lnTo>
                    <a:pt x="253" y="584"/>
                  </a:lnTo>
                  <a:lnTo>
                    <a:pt x="267" y="557"/>
                  </a:lnTo>
                  <a:lnTo>
                    <a:pt x="277" y="532"/>
                  </a:lnTo>
                  <a:lnTo>
                    <a:pt x="288" y="508"/>
                  </a:lnTo>
                  <a:lnTo>
                    <a:pt x="295" y="485"/>
                  </a:lnTo>
                  <a:lnTo>
                    <a:pt x="299" y="464"/>
                  </a:lnTo>
                  <a:lnTo>
                    <a:pt x="301" y="443"/>
                  </a:lnTo>
                  <a:lnTo>
                    <a:pt x="303" y="425"/>
                  </a:lnTo>
                  <a:lnTo>
                    <a:pt x="360" y="424"/>
                  </a:lnTo>
                  <a:lnTo>
                    <a:pt x="362" y="389"/>
                  </a:lnTo>
                  <a:lnTo>
                    <a:pt x="298" y="391"/>
                  </a:lnTo>
                  <a:lnTo>
                    <a:pt x="296" y="369"/>
                  </a:lnTo>
                  <a:lnTo>
                    <a:pt x="292" y="348"/>
                  </a:lnTo>
                  <a:lnTo>
                    <a:pt x="286" y="326"/>
                  </a:lnTo>
                  <a:lnTo>
                    <a:pt x="278" y="303"/>
                  </a:lnTo>
                  <a:lnTo>
                    <a:pt x="268" y="280"/>
                  </a:lnTo>
                  <a:lnTo>
                    <a:pt x="256" y="257"/>
                  </a:lnTo>
                  <a:lnTo>
                    <a:pt x="242" y="232"/>
                  </a:lnTo>
                  <a:lnTo>
                    <a:pt x="225" y="207"/>
                  </a:lnTo>
                  <a:lnTo>
                    <a:pt x="233" y="205"/>
                  </a:lnTo>
                  <a:lnTo>
                    <a:pt x="240" y="202"/>
                  </a:lnTo>
                  <a:lnTo>
                    <a:pt x="248" y="199"/>
                  </a:lnTo>
                  <a:lnTo>
                    <a:pt x="255" y="197"/>
                  </a:lnTo>
                  <a:lnTo>
                    <a:pt x="262" y="194"/>
                  </a:lnTo>
                  <a:lnTo>
                    <a:pt x="269" y="192"/>
                  </a:lnTo>
                  <a:lnTo>
                    <a:pt x="276" y="190"/>
                  </a:lnTo>
                  <a:lnTo>
                    <a:pt x="283" y="187"/>
                  </a:lnTo>
                  <a:lnTo>
                    <a:pt x="255" y="160"/>
                  </a:lnTo>
                  <a:lnTo>
                    <a:pt x="253" y="160"/>
                  </a:lnTo>
                  <a:lnTo>
                    <a:pt x="252" y="161"/>
                  </a:lnTo>
                  <a:lnTo>
                    <a:pt x="250" y="161"/>
                  </a:lnTo>
                  <a:lnTo>
                    <a:pt x="247" y="162"/>
                  </a:lnTo>
                  <a:lnTo>
                    <a:pt x="206" y="177"/>
                  </a:lnTo>
                  <a:lnTo>
                    <a:pt x="192" y="157"/>
                  </a:lnTo>
                  <a:lnTo>
                    <a:pt x="178" y="140"/>
                  </a:lnTo>
                  <a:lnTo>
                    <a:pt x="164" y="123"/>
                  </a:lnTo>
                  <a:lnTo>
                    <a:pt x="149" y="106"/>
                  </a:lnTo>
                  <a:lnTo>
                    <a:pt x="133" y="91"/>
                  </a:lnTo>
                  <a:lnTo>
                    <a:pt x="117" y="75"/>
                  </a:lnTo>
                  <a:lnTo>
                    <a:pt x="100" y="61"/>
                  </a:lnTo>
                  <a:lnTo>
                    <a:pt x="83" y="47"/>
                  </a:lnTo>
                  <a:lnTo>
                    <a:pt x="90" y="48"/>
                  </a:lnTo>
                  <a:lnTo>
                    <a:pt x="95" y="49"/>
                  </a:lnTo>
                  <a:lnTo>
                    <a:pt x="102" y="50"/>
                  </a:lnTo>
                  <a:lnTo>
                    <a:pt x="108" y="51"/>
                  </a:lnTo>
                  <a:lnTo>
                    <a:pt x="115" y="53"/>
                  </a:lnTo>
                  <a:lnTo>
                    <a:pt x="121" y="54"/>
                  </a:lnTo>
                  <a:lnTo>
                    <a:pt x="128" y="55"/>
                  </a:lnTo>
                  <a:lnTo>
                    <a:pt x="133" y="56"/>
                  </a:lnTo>
                  <a:lnTo>
                    <a:pt x="64" y="4"/>
                  </a:lnTo>
                  <a:lnTo>
                    <a:pt x="56" y="3"/>
                  </a:lnTo>
                  <a:lnTo>
                    <a:pt x="48" y="3"/>
                  </a:lnTo>
                  <a:lnTo>
                    <a:pt x="40" y="2"/>
                  </a:lnTo>
                  <a:lnTo>
                    <a:pt x="32" y="1"/>
                  </a:lnTo>
                  <a:lnTo>
                    <a:pt x="24" y="1"/>
                  </a:lnTo>
                  <a:lnTo>
                    <a:pt x="16" y="0"/>
                  </a:lnTo>
                  <a:lnTo>
                    <a:pt x="8" y="0"/>
                  </a:lnTo>
                  <a:lnTo>
                    <a:pt x="0" y="0"/>
                  </a:lnTo>
                  <a:lnTo>
                    <a:pt x="2" y="9"/>
                  </a:lnTo>
                  <a:lnTo>
                    <a:pt x="3" y="19"/>
                  </a:lnTo>
                  <a:lnTo>
                    <a:pt x="5" y="31"/>
                  </a:lnTo>
                  <a:lnTo>
                    <a:pt x="7" y="42"/>
                  </a:lnTo>
                  <a:lnTo>
                    <a:pt x="7" y="42"/>
                  </a:lnTo>
                  <a:lnTo>
                    <a:pt x="7" y="42"/>
                  </a:lnTo>
                  <a:lnTo>
                    <a:pt x="7" y="42"/>
                  </a:lnTo>
                  <a:lnTo>
                    <a:pt x="7" y="42"/>
                  </a:lnTo>
                  <a:lnTo>
                    <a:pt x="27" y="57"/>
                  </a:lnTo>
                  <a:lnTo>
                    <a:pt x="47" y="73"/>
                  </a:lnTo>
                  <a:lnTo>
                    <a:pt x="66" y="91"/>
                  </a:lnTo>
                  <a:lnTo>
                    <a:pt x="85" y="108"/>
                  </a:lnTo>
                  <a:lnTo>
                    <a:pt x="102" y="126"/>
                  </a:lnTo>
                  <a:lnTo>
                    <a:pt x="119" y="146"/>
                  </a:lnTo>
                  <a:lnTo>
                    <a:pt x="137" y="167"/>
                  </a:lnTo>
                  <a:lnTo>
                    <a:pt x="153" y="189"/>
                  </a:lnTo>
                  <a:lnTo>
                    <a:pt x="141" y="193"/>
                  </a:lnTo>
                  <a:lnTo>
                    <a:pt x="129" y="197"/>
                  </a:lnTo>
                  <a:lnTo>
                    <a:pt x="114" y="200"/>
                  </a:lnTo>
                  <a:lnTo>
                    <a:pt x="98" y="204"/>
                  </a:lnTo>
                  <a:lnTo>
                    <a:pt x="79" y="207"/>
                  </a:lnTo>
                  <a:lnTo>
                    <a:pt x="61" y="210"/>
                  </a:lnTo>
                  <a:lnTo>
                    <a:pt x="40" y="214"/>
                  </a:lnTo>
                  <a:lnTo>
                    <a:pt x="17" y="216"/>
                  </a:lnTo>
                  <a:lnTo>
                    <a:pt x="18" y="225"/>
                  </a:lnTo>
                  <a:lnTo>
                    <a:pt x="18" y="235"/>
                  </a:lnTo>
                  <a:lnTo>
                    <a:pt x="18" y="245"/>
                  </a:lnTo>
                  <a:lnTo>
                    <a:pt x="18" y="254"/>
                  </a:lnTo>
                  <a:lnTo>
                    <a:pt x="35" y="252"/>
                  </a:lnTo>
                  <a:lnTo>
                    <a:pt x="53" y="248"/>
                  </a:lnTo>
                  <a:lnTo>
                    <a:pt x="71" y="245"/>
                  </a:lnTo>
                  <a:lnTo>
                    <a:pt x="91" y="242"/>
                  </a:lnTo>
                  <a:lnTo>
                    <a:pt x="109" y="237"/>
                  </a:lnTo>
                  <a:lnTo>
                    <a:pt x="130" y="232"/>
                  </a:lnTo>
                  <a:lnTo>
                    <a:pt x="151" y="227"/>
                  </a:lnTo>
                  <a:lnTo>
                    <a:pt x="172" y="221"/>
                  </a:lnTo>
                  <a:lnTo>
                    <a:pt x="178" y="227"/>
                  </a:lnTo>
                  <a:lnTo>
                    <a:pt x="184" y="235"/>
                  </a:lnTo>
                  <a:lnTo>
                    <a:pt x="190" y="243"/>
                  </a:lnTo>
                  <a:lnTo>
                    <a:pt x="195" y="252"/>
                  </a:lnTo>
                  <a:lnTo>
                    <a:pt x="200" y="262"/>
                  </a:lnTo>
                  <a:lnTo>
                    <a:pt x="206" y="274"/>
                  </a:lnTo>
                  <a:lnTo>
                    <a:pt x="210" y="285"/>
                  </a:lnTo>
                  <a:lnTo>
                    <a:pt x="216" y="299"/>
                  </a:lnTo>
                  <a:lnTo>
                    <a:pt x="225" y="326"/>
                  </a:lnTo>
                  <a:lnTo>
                    <a:pt x="232" y="350"/>
                  </a:lnTo>
                  <a:lnTo>
                    <a:pt x="237" y="373"/>
                  </a:lnTo>
                  <a:lnTo>
                    <a:pt x="239" y="392"/>
                  </a:lnTo>
                  <a:lnTo>
                    <a:pt x="19" y="399"/>
                  </a:lnTo>
                  <a:lnTo>
                    <a:pt x="19" y="407"/>
                  </a:lnTo>
                  <a:lnTo>
                    <a:pt x="19" y="417"/>
                  </a:lnTo>
                  <a:lnTo>
                    <a:pt x="19" y="425"/>
                  </a:lnTo>
                  <a:lnTo>
                    <a:pt x="19" y="434"/>
                  </a:lnTo>
                  <a:lnTo>
                    <a:pt x="239" y="427"/>
                  </a:lnTo>
                  <a:lnTo>
                    <a:pt x="239" y="447"/>
                  </a:lnTo>
                  <a:lnTo>
                    <a:pt x="237" y="467"/>
                  </a:lnTo>
                  <a:lnTo>
                    <a:pt x="232" y="488"/>
                  </a:lnTo>
                  <a:lnTo>
                    <a:pt x="227" y="510"/>
                  </a:lnTo>
                  <a:lnTo>
                    <a:pt x="218" y="532"/>
                  </a:lnTo>
                  <a:lnTo>
                    <a:pt x="209" y="555"/>
                  </a:lnTo>
                  <a:lnTo>
                    <a:pt x="198" y="579"/>
                  </a:lnTo>
                  <a:lnTo>
                    <a:pt x="184" y="603"/>
                  </a:lnTo>
                  <a:lnTo>
                    <a:pt x="164" y="598"/>
                  </a:lnTo>
                  <a:lnTo>
                    <a:pt x="144" y="593"/>
                  </a:lnTo>
                  <a:lnTo>
                    <a:pt x="123" y="589"/>
                  </a:lnTo>
                  <a:lnTo>
                    <a:pt x="102" y="585"/>
                  </a:lnTo>
                  <a:lnTo>
                    <a:pt x="81" y="583"/>
                  </a:lnTo>
                  <a:lnTo>
                    <a:pt x="61" y="580"/>
                  </a:lnTo>
                  <a:lnTo>
                    <a:pt x="39" y="578"/>
                  </a:lnTo>
                  <a:lnTo>
                    <a:pt x="17" y="577"/>
                  </a:lnTo>
                  <a:lnTo>
                    <a:pt x="17" y="586"/>
                  </a:lnTo>
                  <a:lnTo>
                    <a:pt x="17" y="595"/>
                  </a:lnTo>
                  <a:lnTo>
                    <a:pt x="16" y="606"/>
                  </a:lnTo>
                  <a:lnTo>
                    <a:pt x="16" y="615"/>
                  </a:lnTo>
                  <a:lnTo>
                    <a:pt x="34" y="616"/>
                  </a:lnTo>
                  <a:lnTo>
                    <a:pt x="53" y="618"/>
                  </a:lnTo>
                  <a:lnTo>
                    <a:pt x="71" y="619"/>
                  </a:lnTo>
                  <a:lnTo>
                    <a:pt x="91" y="622"/>
                  </a:lnTo>
                  <a:lnTo>
                    <a:pt x="109" y="624"/>
                  </a:lnTo>
                  <a:lnTo>
                    <a:pt x="128" y="628"/>
                  </a:lnTo>
                  <a:lnTo>
                    <a:pt x="147" y="631"/>
                  </a:lnTo>
                  <a:lnTo>
                    <a:pt x="166" y="634"/>
                  </a:lnTo>
                  <a:lnTo>
                    <a:pt x="145" y="663"/>
                  </a:lnTo>
                  <a:lnTo>
                    <a:pt x="126" y="689"/>
                  </a:lnTo>
                  <a:lnTo>
                    <a:pt x="108" y="713"/>
                  </a:lnTo>
                  <a:lnTo>
                    <a:pt x="91" y="734"/>
                  </a:lnTo>
                  <a:lnTo>
                    <a:pt x="75" y="752"/>
                  </a:lnTo>
                  <a:lnTo>
                    <a:pt x="58" y="768"/>
                  </a:lnTo>
                  <a:lnTo>
                    <a:pt x="45" y="782"/>
                  </a:lnTo>
                  <a:lnTo>
                    <a:pt x="31" y="793"/>
                  </a:lnTo>
                  <a:lnTo>
                    <a:pt x="9" y="795"/>
                  </a:lnTo>
                  <a:lnTo>
                    <a:pt x="9" y="804"/>
                  </a:lnTo>
                  <a:lnTo>
                    <a:pt x="9" y="813"/>
                  </a:lnTo>
                  <a:lnTo>
                    <a:pt x="9" y="823"/>
                  </a:lnTo>
                  <a:lnTo>
                    <a:pt x="9" y="833"/>
                  </a:lnTo>
                  <a:lnTo>
                    <a:pt x="22" y="831"/>
                  </a:lnTo>
                  <a:lnTo>
                    <a:pt x="35" y="830"/>
                  </a:lnTo>
                  <a:lnTo>
                    <a:pt x="48" y="828"/>
                  </a:lnTo>
                  <a:lnTo>
                    <a:pt x="61" y="827"/>
                  </a:lnTo>
                  <a:lnTo>
                    <a:pt x="75" y="825"/>
                  </a:lnTo>
                  <a:lnTo>
                    <a:pt x="87" y="822"/>
                  </a:lnTo>
                  <a:lnTo>
                    <a:pt x="100" y="820"/>
                  </a:lnTo>
                  <a:lnTo>
                    <a:pt x="113" y="818"/>
                  </a:lnTo>
                  <a:lnTo>
                    <a:pt x="125" y="815"/>
                  </a:lnTo>
                  <a:lnTo>
                    <a:pt x="138" y="813"/>
                  </a:lnTo>
                  <a:lnTo>
                    <a:pt x="151" y="811"/>
                  </a:lnTo>
                  <a:lnTo>
                    <a:pt x="163" y="807"/>
                  </a:lnTo>
                  <a:lnTo>
                    <a:pt x="176" y="804"/>
                  </a:lnTo>
                  <a:lnTo>
                    <a:pt x="189" y="801"/>
                  </a:lnTo>
                  <a:lnTo>
                    <a:pt x="201" y="798"/>
                  </a:lnTo>
                  <a:lnTo>
                    <a:pt x="214" y="795"/>
                  </a:lnTo>
                  <a:lnTo>
                    <a:pt x="217" y="783"/>
                  </a:lnTo>
                  <a:lnTo>
                    <a:pt x="221" y="772"/>
                  </a:lnTo>
                  <a:lnTo>
                    <a:pt x="223" y="760"/>
                  </a:lnTo>
                  <a:lnTo>
                    <a:pt x="227" y="750"/>
                  </a:lnTo>
                  <a:lnTo>
                    <a:pt x="213" y="754"/>
                  </a:lnTo>
                  <a:lnTo>
                    <a:pt x="200" y="758"/>
                  </a:lnTo>
                  <a:lnTo>
                    <a:pt x="186" y="761"/>
                  </a:lnTo>
                  <a:lnTo>
                    <a:pt x="171" y="765"/>
                  </a:lnTo>
                  <a:lnTo>
                    <a:pt x="157" y="768"/>
                  </a:lnTo>
                  <a:lnTo>
                    <a:pt x="142" y="772"/>
                  </a:lnTo>
                  <a:lnTo>
                    <a:pt x="128" y="775"/>
                  </a:lnTo>
                  <a:lnTo>
                    <a:pt x="113" y="777"/>
                  </a:lnTo>
                  <a:close/>
                </a:path>
              </a:pathLst>
            </a:custGeom>
            <a:solidFill>
              <a:srgbClr val="000000"/>
            </a:solidFill>
            <a:ln w="9525">
              <a:noFill/>
              <a:round/>
              <a:headEnd/>
              <a:tailEnd/>
            </a:ln>
          </p:spPr>
          <p:txBody>
            <a:bodyPr/>
            <a:lstStyle/>
            <a:p>
              <a:endParaRPr lang="en-GB"/>
            </a:p>
          </p:txBody>
        </p:sp>
        <p:sp>
          <p:nvSpPr>
            <p:cNvPr id="174124" name="Freeform 44"/>
            <p:cNvSpPr>
              <a:spLocks/>
            </p:cNvSpPr>
            <p:nvPr/>
          </p:nvSpPr>
          <p:spPr bwMode="auto">
            <a:xfrm>
              <a:off x="257" y="904"/>
              <a:ext cx="153" cy="381"/>
            </a:xfrm>
            <a:custGeom>
              <a:avLst/>
              <a:gdLst/>
              <a:ahLst/>
              <a:cxnLst>
                <a:cxn ang="0">
                  <a:pos x="224" y="637"/>
                </a:cxn>
                <a:cxn ang="0">
                  <a:pos x="285" y="626"/>
                </a:cxn>
                <a:cxn ang="0">
                  <a:pos x="304" y="595"/>
                </a:cxn>
                <a:cxn ang="0">
                  <a:pos x="260" y="595"/>
                </a:cxn>
                <a:cxn ang="0">
                  <a:pos x="196" y="611"/>
                </a:cxn>
                <a:cxn ang="0">
                  <a:pos x="163" y="593"/>
                </a:cxn>
                <a:cxn ang="0">
                  <a:pos x="140" y="548"/>
                </a:cxn>
                <a:cxn ang="0">
                  <a:pos x="110" y="461"/>
                </a:cxn>
                <a:cxn ang="0">
                  <a:pos x="307" y="419"/>
                </a:cxn>
                <a:cxn ang="0">
                  <a:pos x="108" y="387"/>
                </a:cxn>
                <a:cxn ang="0">
                  <a:pos x="129" y="302"/>
                </a:cxn>
                <a:cxn ang="0">
                  <a:pos x="186" y="236"/>
                </a:cxn>
                <a:cxn ang="0">
                  <a:pos x="266" y="250"/>
                </a:cxn>
                <a:cxn ang="0">
                  <a:pos x="319" y="248"/>
                </a:cxn>
                <a:cxn ang="0">
                  <a:pos x="305" y="218"/>
                </a:cxn>
                <a:cxn ang="0">
                  <a:pos x="237" y="211"/>
                </a:cxn>
                <a:cxn ang="0">
                  <a:pos x="196" y="181"/>
                </a:cxn>
                <a:cxn ang="0">
                  <a:pos x="259" y="100"/>
                </a:cxn>
                <a:cxn ang="0">
                  <a:pos x="322" y="43"/>
                </a:cxn>
                <a:cxn ang="0">
                  <a:pos x="342" y="30"/>
                </a:cxn>
                <a:cxn ang="0">
                  <a:pos x="324" y="2"/>
                </a:cxn>
                <a:cxn ang="0">
                  <a:pos x="241" y="15"/>
                </a:cxn>
                <a:cxn ang="0">
                  <a:pos x="176" y="30"/>
                </a:cxn>
                <a:cxn ang="0">
                  <a:pos x="154" y="45"/>
                </a:cxn>
                <a:cxn ang="0">
                  <a:pos x="141" y="80"/>
                </a:cxn>
                <a:cxn ang="0">
                  <a:pos x="194" y="66"/>
                </a:cxn>
                <a:cxn ang="0">
                  <a:pos x="221" y="72"/>
                </a:cxn>
                <a:cxn ang="0">
                  <a:pos x="163" y="136"/>
                </a:cxn>
                <a:cxn ang="0">
                  <a:pos x="123" y="186"/>
                </a:cxn>
                <a:cxn ang="0">
                  <a:pos x="95" y="179"/>
                </a:cxn>
                <a:cxn ang="0">
                  <a:pos x="73" y="182"/>
                </a:cxn>
                <a:cxn ang="0">
                  <a:pos x="115" y="221"/>
                </a:cxn>
                <a:cxn ang="0">
                  <a:pos x="91" y="258"/>
                </a:cxn>
                <a:cxn ang="0">
                  <a:pos x="71" y="307"/>
                </a:cxn>
                <a:cxn ang="0">
                  <a:pos x="51" y="409"/>
                </a:cxn>
                <a:cxn ang="0">
                  <a:pos x="1" y="436"/>
                </a:cxn>
                <a:cxn ang="0">
                  <a:pos x="57" y="482"/>
                </a:cxn>
                <a:cxn ang="0">
                  <a:pos x="93" y="574"/>
                </a:cxn>
                <a:cxn ang="0">
                  <a:pos x="61" y="650"/>
                </a:cxn>
                <a:cxn ang="0">
                  <a:pos x="39" y="667"/>
                </a:cxn>
                <a:cxn ang="0">
                  <a:pos x="63" y="688"/>
                </a:cxn>
                <a:cxn ang="0">
                  <a:pos x="110" y="671"/>
                </a:cxn>
                <a:cxn ang="0">
                  <a:pos x="162" y="682"/>
                </a:cxn>
                <a:cxn ang="0">
                  <a:pos x="224" y="752"/>
                </a:cxn>
                <a:cxn ang="0">
                  <a:pos x="249" y="785"/>
                </a:cxn>
                <a:cxn ang="0">
                  <a:pos x="205" y="775"/>
                </a:cxn>
                <a:cxn ang="0">
                  <a:pos x="158" y="764"/>
                </a:cxn>
                <a:cxn ang="0">
                  <a:pos x="111" y="749"/>
                </a:cxn>
                <a:cxn ang="0">
                  <a:pos x="81" y="743"/>
                </a:cxn>
                <a:cxn ang="0">
                  <a:pos x="102" y="773"/>
                </a:cxn>
                <a:cxn ang="0">
                  <a:pos x="132" y="798"/>
                </a:cxn>
                <a:cxn ang="0">
                  <a:pos x="183" y="810"/>
                </a:cxn>
                <a:cxn ang="0">
                  <a:pos x="234" y="820"/>
                </a:cxn>
                <a:cxn ang="0">
                  <a:pos x="287" y="827"/>
                </a:cxn>
                <a:cxn ang="0">
                  <a:pos x="325" y="818"/>
                </a:cxn>
                <a:cxn ang="0">
                  <a:pos x="300" y="764"/>
                </a:cxn>
                <a:cxn ang="0">
                  <a:pos x="238" y="699"/>
                </a:cxn>
              </a:cxnLst>
              <a:rect l="0" t="0" r="r" b="b"/>
              <a:pathLst>
                <a:path w="345" h="831">
                  <a:moveTo>
                    <a:pt x="196" y="645"/>
                  </a:moveTo>
                  <a:lnTo>
                    <a:pt x="203" y="643"/>
                  </a:lnTo>
                  <a:lnTo>
                    <a:pt x="213" y="639"/>
                  </a:lnTo>
                  <a:lnTo>
                    <a:pt x="224" y="637"/>
                  </a:lnTo>
                  <a:lnTo>
                    <a:pt x="237" y="634"/>
                  </a:lnTo>
                  <a:lnTo>
                    <a:pt x="251" y="631"/>
                  </a:lnTo>
                  <a:lnTo>
                    <a:pt x="267" y="628"/>
                  </a:lnTo>
                  <a:lnTo>
                    <a:pt x="285" y="626"/>
                  </a:lnTo>
                  <a:lnTo>
                    <a:pt x="305" y="622"/>
                  </a:lnTo>
                  <a:lnTo>
                    <a:pt x="304" y="613"/>
                  </a:lnTo>
                  <a:lnTo>
                    <a:pt x="304" y="604"/>
                  </a:lnTo>
                  <a:lnTo>
                    <a:pt x="304" y="595"/>
                  </a:lnTo>
                  <a:lnTo>
                    <a:pt x="304" y="585"/>
                  </a:lnTo>
                  <a:lnTo>
                    <a:pt x="290" y="588"/>
                  </a:lnTo>
                  <a:lnTo>
                    <a:pt x="275" y="591"/>
                  </a:lnTo>
                  <a:lnTo>
                    <a:pt x="260" y="595"/>
                  </a:lnTo>
                  <a:lnTo>
                    <a:pt x="245" y="598"/>
                  </a:lnTo>
                  <a:lnTo>
                    <a:pt x="229" y="603"/>
                  </a:lnTo>
                  <a:lnTo>
                    <a:pt x="213" y="606"/>
                  </a:lnTo>
                  <a:lnTo>
                    <a:pt x="196" y="611"/>
                  </a:lnTo>
                  <a:lnTo>
                    <a:pt x="179" y="615"/>
                  </a:lnTo>
                  <a:lnTo>
                    <a:pt x="173" y="610"/>
                  </a:lnTo>
                  <a:lnTo>
                    <a:pt x="169" y="601"/>
                  </a:lnTo>
                  <a:lnTo>
                    <a:pt x="163" y="593"/>
                  </a:lnTo>
                  <a:lnTo>
                    <a:pt x="157" y="583"/>
                  </a:lnTo>
                  <a:lnTo>
                    <a:pt x="152" y="573"/>
                  </a:lnTo>
                  <a:lnTo>
                    <a:pt x="146" y="561"/>
                  </a:lnTo>
                  <a:lnTo>
                    <a:pt x="140" y="548"/>
                  </a:lnTo>
                  <a:lnTo>
                    <a:pt x="134" y="535"/>
                  </a:lnTo>
                  <a:lnTo>
                    <a:pt x="124" y="507"/>
                  </a:lnTo>
                  <a:lnTo>
                    <a:pt x="116" y="483"/>
                  </a:lnTo>
                  <a:lnTo>
                    <a:pt x="110" y="461"/>
                  </a:lnTo>
                  <a:lnTo>
                    <a:pt x="109" y="442"/>
                  </a:lnTo>
                  <a:lnTo>
                    <a:pt x="306" y="437"/>
                  </a:lnTo>
                  <a:lnTo>
                    <a:pt x="306" y="428"/>
                  </a:lnTo>
                  <a:lnTo>
                    <a:pt x="307" y="419"/>
                  </a:lnTo>
                  <a:lnTo>
                    <a:pt x="307" y="410"/>
                  </a:lnTo>
                  <a:lnTo>
                    <a:pt x="307" y="402"/>
                  </a:lnTo>
                  <a:lnTo>
                    <a:pt x="108" y="408"/>
                  </a:lnTo>
                  <a:lnTo>
                    <a:pt x="108" y="387"/>
                  </a:lnTo>
                  <a:lnTo>
                    <a:pt x="110" y="366"/>
                  </a:lnTo>
                  <a:lnTo>
                    <a:pt x="115" y="346"/>
                  </a:lnTo>
                  <a:lnTo>
                    <a:pt x="120" y="324"/>
                  </a:lnTo>
                  <a:lnTo>
                    <a:pt x="129" y="302"/>
                  </a:lnTo>
                  <a:lnTo>
                    <a:pt x="139" y="279"/>
                  </a:lnTo>
                  <a:lnTo>
                    <a:pt x="150" y="256"/>
                  </a:lnTo>
                  <a:lnTo>
                    <a:pt x="164" y="232"/>
                  </a:lnTo>
                  <a:lnTo>
                    <a:pt x="186" y="236"/>
                  </a:lnTo>
                  <a:lnTo>
                    <a:pt x="207" y="241"/>
                  </a:lnTo>
                  <a:lnTo>
                    <a:pt x="226" y="244"/>
                  </a:lnTo>
                  <a:lnTo>
                    <a:pt x="246" y="248"/>
                  </a:lnTo>
                  <a:lnTo>
                    <a:pt x="266" y="250"/>
                  </a:lnTo>
                  <a:lnTo>
                    <a:pt x="283" y="252"/>
                  </a:lnTo>
                  <a:lnTo>
                    <a:pt x="300" y="255"/>
                  </a:lnTo>
                  <a:lnTo>
                    <a:pt x="317" y="257"/>
                  </a:lnTo>
                  <a:lnTo>
                    <a:pt x="319" y="248"/>
                  </a:lnTo>
                  <a:lnTo>
                    <a:pt x="320" y="237"/>
                  </a:lnTo>
                  <a:lnTo>
                    <a:pt x="320" y="228"/>
                  </a:lnTo>
                  <a:lnTo>
                    <a:pt x="321" y="219"/>
                  </a:lnTo>
                  <a:lnTo>
                    <a:pt x="305" y="218"/>
                  </a:lnTo>
                  <a:lnTo>
                    <a:pt x="289" y="217"/>
                  </a:lnTo>
                  <a:lnTo>
                    <a:pt x="271" y="214"/>
                  </a:lnTo>
                  <a:lnTo>
                    <a:pt x="254" y="213"/>
                  </a:lnTo>
                  <a:lnTo>
                    <a:pt x="237" y="211"/>
                  </a:lnTo>
                  <a:lnTo>
                    <a:pt x="220" y="207"/>
                  </a:lnTo>
                  <a:lnTo>
                    <a:pt x="202" y="205"/>
                  </a:lnTo>
                  <a:lnTo>
                    <a:pt x="184" y="202"/>
                  </a:lnTo>
                  <a:lnTo>
                    <a:pt x="196" y="181"/>
                  </a:lnTo>
                  <a:lnTo>
                    <a:pt x="210" y="160"/>
                  </a:lnTo>
                  <a:lnTo>
                    <a:pt x="225" y="140"/>
                  </a:lnTo>
                  <a:lnTo>
                    <a:pt x="241" y="120"/>
                  </a:lnTo>
                  <a:lnTo>
                    <a:pt x="259" y="100"/>
                  </a:lnTo>
                  <a:lnTo>
                    <a:pt x="277" y="81"/>
                  </a:lnTo>
                  <a:lnTo>
                    <a:pt x="296" y="62"/>
                  </a:lnTo>
                  <a:lnTo>
                    <a:pt x="316" y="44"/>
                  </a:lnTo>
                  <a:lnTo>
                    <a:pt x="322" y="43"/>
                  </a:lnTo>
                  <a:lnTo>
                    <a:pt x="327" y="43"/>
                  </a:lnTo>
                  <a:lnTo>
                    <a:pt x="334" y="43"/>
                  </a:lnTo>
                  <a:lnTo>
                    <a:pt x="340" y="42"/>
                  </a:lnTo>
                  <a:lnTo>
                    <a:pt x="342" y="30"/>
                  </a:lnTo>
                  <a:lnTo>
                    <a:pt x="343" y="20"/>
                  </a:lnTo>
                  <a:lnTo>
                    <a:pt x="344" y="9"/>
                  </a:lnTo>
                  <a:lnTo>
                    <a:pt x="345" y="0"/>
                  </a:lnTo>
                  <a:lnTo>
                    <a:pt x="324" y="2"/>
                  </a:lnTo>
                  <a:lnTo>
                    <a:pt x="304" y="5"/>
                  </a:lnTo>
                  <a:lnTo>
                    <a:pt x="283" y="8"/>
                  </a:lnTo>
                  <a:lnTo>
                    <a:pt x="262" y="12"/>
                  </a:lnTo>
                  <a:lnTo>
                    <a:pt x="241" y="15"/>
                  </a:lnTo>
                  <a:lnTo>
                    <a:pt x="221" y="20"/>
                  </a:lnTo>
                  <a:lnTo>
                    <a:pt x="201" y="24"/>
                  </a:lnTo>
                  <a:lnTo>
                    <a:pt x="180" y="29"/>
                  </a:lnTo>
                  <a:lnTo>
                    <a:pt x="176" y="30"/>
                  </a:lnTo>
                  <a:lnTo>
                    <a:pt x="171" y="31"/>
                  </a:lnTo>
                  <a:lnTo>
                    <a:pt x="167" y="32"/>
                  </a:lnTo>
                  <a:lnTo>
                    <a:pt x="162" y="34"/>
                  </a:lnTo>
                  <a:lnTo>
                    <a:pt x="154" y="45"/>
                  </a:lnTo>
                  <a:lnTo>
                    <a:pt x="146" y="57"/>
                  </a:lnTo>
                  <a:lnTo>
                    <a:pt x="137" y="69"/>
                  </a:lnTo>
                  <a:lnTo>
                    <a:pt x="129" y="83"/>
                  </a:lnTo>
                  <a:lnTo>
                    <a:pt x="141" y="80"/>
                  </a:lnTo>
                  <a:lnTo>
                    <a:pt x="154" y="75"/>
                  </a:lnTo>
                  <a:lnTo>
                    <a:pt x="167" y="72"/>
                  </a:lnTo>
                  <a:lnTo>
                    <a:pt x="180" y="68"/>
                  </a:lnTo>
                  <a:lnTo>
                    <a:pt x="194" y="66"/>
                  </a:lnTo>
                  <a:lnTo>
                    <a:pt x="208" y="62"/>
                  </a:lnTo>
                  <a:lnTo>
                    <a:pt x="222" y="59"/>
                  </a:lnTo>
                  <a:lnTo>
                    <a:pt x="237" y="57"/>
                  </a:lnTo>
                  <a:lnTo>
                    <a:pt x="221" y="72"/>
                  </a:lnTo>
                  <a:lnTo>
                    <a:pt x="205" y="88"/>
                  </a:lnTo>
                  <a:lnTo>
                    <a:pt x="191" y="104"/>
                  </a:lnTo>
                  <a:lnTo>
                    <a:pt x="177" y="120"/>
                  </a:lnTo>
                  <a:lnTo>
                    <a:pt x="163" y="136"/>
                  </a:lnTo>
                  <a:lnTo>
                    <a:pt x="152" y="153"/>
                  </a:lnTo>
                  <a:lnTo>
                    <a:pt x="140" y="171"/>
                  </a:lnTo>
                  <a:lnTo>
                    <a:pt x="130" y="188"/>
                  </a:lnTo>
                  <a:lnTo>
                    <a:pt x="123" y="186"/>
                  </a:lnTo>
                  <a:lnTo>
                    <a:pt x="116" y="183"/>
                  </a:lnTo>
                  <a:lnTo>
                    <a:pt x="109" y="182"/>
                  </a:lnTo>
                  <a:lnTo>
                    <a:pt x="102" y="180"/>
                  </a:lnTo>
                  <a:lnTo>
                    <a:pt x="95" y="179"/>
                  </a:lnTo>
                  <a:lnTo>
                    <a:pt x="89" y="176"/>
                  </a:lnTo>
                  <a:lnTo>
                    <a:pt x="82" y="175"/>
                  </a:lnTo>
                  <a:lnTo>
                    <a:pt x="77" y="174"/>
                  </a:lnTo>
                  <a:lnTo>
                    <a:pt x="73" y="182"/>
                  </a:lnTo>
                  <a:lnTo>
                    <a:pt x="70" y="190"/>
                  </a:lnTo>
                  <a:lnTo>
                    <a:pt x="65" y="199"/>
                  </a:lnTo>
                  <a:lnTo>
                    <a:pt x="62" y="207"/>
                  </a:lnTo>
                  <a:lnTo>
                    <a:pt x="115" y="221"/>
                  </a:lnTo>
                  <a:lnTo>
                    <a:pt x="108" y="229"/>
                  </a:lnTo>
                  <a:lnTo>
                    <a:pt x="102" y="239"/>
                  </a:lnTo>
                  <a:lnTo>
                    <a:pt x="96" y="248"/>
                  </a:lnTo>
                  <a:lnTo>
                    <a:pt x="91" y="258"/>
                  </a:lnTo>
                  <a:lnTo>
                    <a:pt x="85" y="270"/>
                  </a:lnTo>
                  <a:lnTo>
                    <a:pt x="80" y="281"/>
                  </a:lnTo>
                  <a:lnTo>
                    <a:pt x="76" y="294"/>
                  </a:lnTo>
                  <a:lnTo>
                    <a:pt x="71" y="307"/>
                  </a:lnTo>
                  <a:lnTo>
                    <a:pt x="63" y="333"/>
                  </a:lnTo>
                  <a:lnTo>
                    <a:pt x="56" y="360"/>
                  </a:lnTo>
                  <a:lnTo>
                    <a:pt x="53" y="385"/>
                  </a:lnTo>
                  <a:lnTo>
                    <a:pt x="51" y="409"/>
                  </a:lnTo>
                  <a:lnTo>
                    <a:pt x="3" y="410"/>
                  </a:lnTo>
                  <a:lnTo>
                    <a:pt x="2" y="418"/>
                  </a:lnTo>
                  <a:lnTo>
                    <a:pt x="2" y="428"/>
                  </a:lnTo>
                  <a:lnTo>
                    <a:pt x="1" y="436"/>
                  </a:lnTo>
                  <a:lnTo>
                    <a:pt x="0" y="445"/>
                  </a:lnTo>
                  <a:lnTo>
                    <a:pt x="53" y="444"/>
                  </a:lnTo>
                  <a:lnTo>
                    <a:pt x="54" y="462"/>
                  </a:lnTo>
                  <a:lnTo>
                    <a:pt x="57" y="482"/>
                  </a:lnTo>
                  <a:lnTo>
                    <a:pt x="63" y="502"/>
                  </a:lnTo>
                  <a:lnTo>
                    <a:pt x="71" y="525"/>
                  </a:lnTo>
                  <a:lnTo>
                    <a:pt x="81" y="548"/>
                  </a:lnTo>
                  <a:lnTo>
                    <a:pt x="93" y="574"/>
                  </a:lnTo>
                  <a:lnTo>
                    <a:pt x="107" y="601"/>
                  </a:lnTo>
                  <a:lnTo>
                    <a:pt x="123" y="629"/>
                  </a:lnTo>
                  <a:lnTo>
                    <a:pt x="69" y="648"/>
                  </a:lnTo>
                  <a:lnTo>
                    <a:pt x="61" y="650"/>
                  </a:lnTo>
                  <a:lnTo>
                    <a:pt x="51" y="653"/>
                  </a:lnTo>
                  <a:lnTo>
                    <a:pt x="43" y="656"/>
                  </a:lnTo>
                  <a:lnTo>
                    <a:pt x="35" y="659"/>
                  </a:lnTo>
                  <a:lnTo>
                    <a:pt x="39" y="667"/>
                  </a:lnTo>
                  <a:lnTo>
                    <a:pt x="43" y="676"/>
                  </a:lnTo>
                  <a:lnTo>
                    <a:pt x="47" y="684"/>
                  </a:lnTo>
                  <a:lnTo>
                    <a:pt x="51" y="692"/>
                  </a:lnTo>
                  <a:lnTo>
                    <a:pt x="63" y="688"/>
                  </a:lnTo>
                  <a:lnTo>
                    <a:pt x="76" y="683"/>
                  </a:lnTo>
                  <a:lnTo>
                    <a:pt x="87" y="679"/>
                  </a:lnTo>
                  <a:lnTo>
                    <a:pt x="99" y="675"/>
                  </a:lnTo>
                  <a:lnTo>
                    <a:pt x="110" y="671"/>
                  </a:lnTo>
                  <a:lnTo>
                    <a:pt x="122" y="667"/>
                  </a:lnTo>
                  <a:lnTo>
                    <a:pt x="133" y="664"/>
                  </a:lnTo>
                  <a:lnTo>
                    <a:pt x="144" y="660"/>
                  </a:lnTo>
                  <a:lnTo>
                    <a:pt x="162" y="682"/>
                  </a:lnTo>
                  <a:lnTo>
                    <a:pt x="179" y="703"/>
                  </a:lnTo>
                  <a:lnTo>
                    <a:pt x="195" y="721"/>
                  </a:lnTo>
                  <a:lnTo>
                    <a:pt x="210" y="737"/>
                  </a:lnTo>
                  <a:lnTo>
                    <a:pt x="224" y="752"/>
                  </a:lnTo>
                  <a:lnTo>
                    <a:pt x="238" y="766"/>
                  </a:lnTo>
                  <a:lnTo>
                    <a:pt x="249" y="778"/>
                  </a:lnTo>
                  <a:lnTo>
                    <a:pt x="261" y="787"/>
                  </a:lnTo>
                  <a:lnTo>
                    <a:pt x="249" y="785"/>
                  </a:lnTo>
                  <a:lnTo>
                    <a:pt x="238" y="783"/>
                  </a:lnTo>
                  <a:lnTo>
                    <a:pt x="228" y="781"/>
                  </a:lnTo>
                  <a:lnTo>
                    <a:pt x="216" y="779"/>
                  </a:lnTo>
                  <a:lnTo>
                    <a:pt x="205" y="775"/>
                  </a:lnTo>
                  <a:lnTo>
                    <a:pt x="193" y="773"/>
                  </a:lnTo>
                  <a:lnTo>
                    <a:pt x="182" y="771"/>
                  </a:lnTo>
                  <a:lnTo>
                    <a:pt x="170" y="767"/>
                  </a:lnTo>
                  <a:lnTo>
                    <a:pt x="158" y="764"/>
                  </a:lnTo>
                  <a:lnTo>
                    <a:pt x="147" y="760"/>
                  </a:lnTo>
                  <a:lnTo>
                    <a:pt x="135" y="757"/>
                  </a:lnTo>
                  <a:lnTo>
                    <a:pt x="123" y="754"/>
                  </a:lnTo>
                  <a:lnTo>
                    <a:pt x="111" y="749"/>
                  </a:lnTo>
                  <a:lnTo>
                    <a:pt x="100" y="745"/>
                  </a:lnTo>
                  <a:lnTo>
                    <a:pt x="88" y="741"/>
                  </a:lnTo>
                  <a:lnTo>
                    <a:pt x="77" y="736"/>
                  </a:lnTo>
                  <a:lnTo>
                    <a:pt x="81" y="743"/>
                  </a:lnTo>
                  <a:lnTo>
                    <a:pt x="86" y="751"/>
                  </a:lnTo>
                  <a:lnTo>
                    <a:pt x="91" y="758"/>
                  </a:lnTo>
                  <a:lnTo>
                    <a:pt x="96" y="765"/>
                  </a:lnTo>
                  <a:lnTo>
                    <a:pt x="102" y="773"/>
                  </a:lnTo>
                  <a:lnTo>
                    <a:pt x="108" y="780"/>
                  </a:lnTo>
                  <a:lnTo>
                    <a:pt x="114" y="788"/>
                  </a:lnTo>
                  <a:lnTo>
                    <a:pt x="119" y="795"/>
                  </a:lnTo>
                  <a:lnTo>
                    <a:pt x="132" y="798"/>
                  </a:lnTo>
                  <a:lnTo>
                    <a:pt x="145" y="802"/>
                  </a:lnTo>
                  <a:lnTo>
                    <a:pt x="156" y="804"/>
                  </a:lnTo>
                  <a:lnTo>
                    <a:pt x="169" y="808"/>
                  </a:lnTo>
                  <a:lnTo>
                    <a:pt x="183" y="810"/>
                  </a:lnTo>
                  <a:lnTo>
                    <a:pt x="195" y="813"/>
                  </a:lnTo>
                  <a:lnTo>
                    <a:pt x="208" y="816"/>
                  </a:lnTo>
                  <a:lnTo>
                    <a:pt x="221" y="818"/>
                  </a:lnTo>
                  <a:lnTo>
                    <a:pt x="234" y="820"/>
                  </a:lnTo>
                  <a:lnTo>
                    <a:pt x="247" y="823"/>
                  </a:lnTo>
                  <a:lnTo>
                    <a:pt x="261" y="824"/>
                  </a:lnTo>
                  <a:lnTo>
                    <a:pt x="275" y="826"/>
                  </a:lnTo>
                  <a:lnTo>
                    <a:pt x="287" y="827"/>
                  </a:lnTo>
                  <a:lnTo>
                    <a:pt x="301" y="828"/>
                  </a:lnTo>
                  <a:lnTo>
                    <a:pt x="315" y="830"/>
                  </a:lnTo>
                  <a:lnTo>
                    <a:pt x="329" y="831"/>
                  </a:lnTo>
                  <a:lnTo>
                    <a:pt x="325" y="818"/>
                  </a:lnTo>
                  <a:lnTo>
                    <a:pt x="323" y="805"/>
                  </a:lnTo>
                  <a:lnTo>
                    <a:pt x="320" y="793"/>
                  </a:lnTo>
                  <a:lnTo>
                    <a:pt x="317" y="779"/>
                  </a:lnTo>
                  <a:lnTo>
                    <a:pt x="300" y="764"/>
                  </a:lnTo>
                  <a:lnTo>
                    <a:pt x="284" y="749"/>
                  </a:lnTo>
                  <a:lnTo>
                    <a:pt x="268" y="733"/>
                  </a:lnTo>
                  <a:lnTo>
                    <a:pt x="253" y="716"/>
                  </a:lnTo>
                  <a:lnTo>
                    <a:pt x="238" y="699"/>
                  </a:lnTo>
                  <a:lnTo>
                    <a:pt x="223" y="681"/>
                  </a:lnTo>
                  <a:lnTo>
                    <a:pt x="209" y="664"/>
                  </a:lnTo>
                  <a:lnTo>
                    <a:pt x="196" y="645"/>
                  </a:lnTo>
                  <a:close/>
                </a:path>
              </a:pathLst>
            </a:custGeom>
            <a:solidFill>
              <a:srgbClr val="000000"/>
            </a:solidFill>
            <a:ln w="9525">
              <a:noFill/>
              <a:round/>
              <a:headEnd/>
              <a:tailEnd/>
            </a:ln>
          </p:spPr>
          <p:txBody>
            <a:bodyPr/>
            <a:lstStyle/>
            <a:p>
              <a:endParaRPr lang="en-GB"/>
            </a:p>
          </p:txBody>
        </p:sp>
        <p:sp>
          <p:nvSpPr>
            <p:cNvPr id="174125" name="Freeform 45"/>
            <p:cNvSpPr>
              <a:spLocks/>
            </p:cNvSpPr>
            <p:nvPr/>
          </p:nvSpPr>
          <p:spPr bwMode="auto">
            <a:xfrm>
              <a:off x="391" y="902"/>
              <a:ext cx="90" cy="384"/>
            </a:xfrm>
            <a:custGeom>
              <a:avLst/>
              <a:gdLst/>
              <a:ahLst/>
              <a:cxnLst>
                <a:cxn ang="0">
                  <a:pos x="155" y="615"/>
                </a:cxn>
                <a:cxn ang="0">
                  <a:pos x="175" y="616"/>
                </a:cxn>
                <a:cxn ang="0">
                  <a:pos x="193" y="617"/>
                </a:cxn>
                <a:cxn ang="0">
                  <a:pos x="200" y="597"/>
                </a:cxn>
                <a:cxn ang="0">
                  <a:pos x="194" y="579"/>
                </a:cxn>
                <a:cxn ang="0">
                  <a:pos x="175" y="579"/>
                </a:cxn>
                <a:cxn ang="0">
                  <a:pos x="155" y="579"/>
                </a:cxn>
                <a:cxn ang="0">
                  <a:pos x="202" y="436"/>
                </a:cxn>
                <a:cxn ang="0">
                  <a:pos x="202" y="409"/>
                </a:cxn>
                <a:cxn ang="0">
                  <a:pos x="139" y="262"/>
                </a:cxn>
                <a:cxn ang="0">
                  <a:pos x="162" y="261"/>
                </a:cxn>
                <a:cxn ang="0">
                  <a:pos x="185" y="259"/>
                </a:cxn>
                <a:cxn ang="0">
                  <a:pos x="201" y="247"/>
                </a:cxn>
                <a:cxn ang="0">
                  <a:pos x="200" y="218"/>
                </a:cxn>
                <a:cxn ang="0">
                  <a:pos x="178" y="221"/>
                </a:cxn>
                <a:cxn ang="0">
                  <a:pos x="155" y="223"/>
                </a:cxn>
                <a:cxn ang="0">
                  <a:pos x="132" y="43"/>
                </a:cxn>
                <a:cxn ang="0">
                  <a:pos x="157" y="43"/>
                </a:cxn>
                <a:cxn ang="0">
                  <a:pos x="178" y="43"/>
                </a:cxn>
                <a:cxn ang="0">
                  <a:pos x="188" y="33"/>
                </a:cxn>
                <a:cxn ang="0">
                  <a:pos x="183" y="2"/>
                </a:cxn>
                <a:cxn ang="0">
                  <a:pos x="155" y="0"/>
                </a:cxn>
                <a:cxn ang="0">
                  <a:pos x="126" y="0"/>
                </a:cxn>
                <a:cxn ang="0">
                  <a:pos x="100" y="2"/>
                </a:cxn>
                <a:cxn ang="0">
                  <a:pos x="74" y="3"/>
                </a:cxn>
                <a:cxn ang="0">
                  <a:pos x="49" y="4"/>
                </a:cxn>
                <a:cxn ang="0">
                  <a:pos x="39" y="25"/>
                </a:cxn>
                <a:cxn ang="0">
                  <a:pos x="40" y="47"/>
                </a:cxn>
                <a:cxn ang="0">
                  <a:pos x="54" y="45"/>
                </a:cxn>
                <a:cxn ang="0">
                  <a:pos x="68" y="44"/>
                </a:cxn>
                <a:cxn ang="0">
                  <a:pos x="71" y="225"/>
                </a:cxn>
                <a:cxn ang="0">
                  <a:pos x="48" y="225"/>
                </a:cxn>
                <a:cxn ang="0">
                  <a:pos x="25" y="224"/>
                </a:cxn>
                <a:cxn ang="0">
                  <a:pos x="16" y="242"/>
                </a:cxn>
                <a:cxn ang="0">
                  <a:pos x="23" y="262"/>
                </a:cxn>
                <a:cxn ang="0">
                  <a:pos x="48" y="263"/>
                </a:cxn>
                <a:cxn ang="0">
                  <a:pos x="72" y="264"/>
                </a:cxn>
                <a:cxn ang="0">
                  <a:pos x="3" y="407"/>
                </a:cxn>
                <a:cxn ang="0">
                  <a:pos x="2" y="433"/>
                </a:cxn>
                <a:cxn ang="0">
                  <a:pos x="88" y="581"/>
                </a:cxn>
                <a:cxn ang="0">
                  <a:pos x="58" y="582"/>
                </a:cxn>
                <a:cxn ang="0">
                  <a:pos x="24" y="587"/>
                </a:cxn>
                <a:cxn ang="0">
                  <a:pos x="0" y="600"/>
                </a:cxn>
                <a:cxn ang="0">
                  <a:pos x="1" y="627"/>
                </a:cxn>
                <a:cxn ang="0">
                  <a:pos x="31" y="621"/>
                </a:cxn>
                <a:cxn ang="0">
                  <a:pos x="65" y="617"/>
                </a:cxn>
                <a:cxn ang="0">
                  <a:pos x="95" y="801"/>
                </a:cxn>
                <a:cxn ang="0">
                  <a:pos x="24" y="792"/>
                </a:cxn>
                <a:cxn ang="0">
                  <a:pos x="16" y="798"/>
                </a:cxn>
                <a:cxn ang="0">
                  <a:pos x="25" y="836"/>
                </a:cxn>
                <a:cxn ang="0">
                  <a:pos x="63" y="838"/>
                </a:cxn>
                <a:cxn ang="0">
                  <a:pos x="102" y="838"/>
                </a:cxn>
                <a:cxn ang="0">
                  <a:pos x="137" y="838"/>
                </a:cxn>
                <a:cxn ang="0">
                  <a:pos x="161" y="836"/>
                </a:cxn>
                <a:cxn ang="0">
                  <a:pos x="184" y="835"/>
                </a:cxn>
                <a:cxn ang="0">
                  <a:pos x="192" y="815"/>
                </a:cxn>
                <a:cxn ang="0">
                  <a:pos x="154" y="800"/>
                </a:cxn>
              </a:cxnLst>
              <a:rect l="0" t="0" r="r" b="b"/>
              <a:pathLst>
                <a:path w="202" h="838">
                  <a:moveTo>
                    <a:pt x="154" y="800"/>
                  </a:moveTo>
                  <a:lnTo>
                    <a:pt x="149" y="615"/>
                  </a:lnTo>
                  <a:lnTo>
                    <a:pt x="155" y="615"/>
                  </a:lnTo>
                  <a:lnTo>
                    <a:pt x="162" y="616"/>
                  </a:lnTo>
                  <a:lnTo>
                    <a:pt x="168" y="616"/>
                  </a:lnTo>
                  <a:lnTo>
                    <a:pt x="175" y="616"/>
                  </a:lnTo>
                  <a:lnTo>
                    <a:pt x="180" y="616"/>
                  </a:lnTo>
                  <a:lnTo>
                    <a:pt x="186" y="616"/>
                  </a:lnTo>
                  <a:lnTo>
                    <a:pt x="193" y="617"/>
                  </a:lnTo>
                  <a:lnTo>
                    <a:pt x="199" y="617"/>
                  </a:lnTo>
                  <a:lnTo>
                    <a:pt x="199" y="608"/>
                  </a:lnTo>
                  <a:lnTo>
                    <a:pt x="200" y="597"/>
                  </a:lnTo>
                  <a:lnTo>
                    <a:pt x="200" y="588"/>
                  </a:lnTo>
                  <a:lnTo>
                    <a:pt x="200" y="579"/>
                  </a:lnTo>
                  <a:lnTo>
                    <a:pt x="194" y="579"/>
                  </a:lnTo>
                  <a:lnTo>
                    <a:pt x="187" y="579"/>
                  </a:lnTo>
                  <a:lnTo>
                    <a:pt x="182" y="579"/>
                  </a:lnTo>
                  <a:lnTo>
                    <a:pt x="175" y="579"/>
                  </a:lnTo>
                  <a:lnTo>
                    <a:pt x="168" y="579"/>
                  </a:lnTo>
                  <a:lnTo>
                    <a:pt x="161" y="579"/>
                  </a:lnTo>
                  <a:lnTo>
                    <a:pt x="155" y="579"/>
                  </a:lnTo>
                  <a:lnTo>
                    <a:pt x="148" y="579"/>
                  </a:lnTo>
                  <a:lnTo>
                    <a:pt x="144" y="437"/>
                  </a:lnTo>
                  <a:lnTo>
                    <a:pt x="202" y="436"/>
                  </a:lnTo>
                  <a:lnTo>
                    <a:pt x="202" y="427"/>
                  </a:lnTo>
                  <a:lnTo>
                    <a:pt x="202" y="419"/>
                  </a:lnTo>
                  <a:lnTo>
                    <a:pt x="202" y="409"/>
                  </a:lnTo>
                  <a:lnTo>
                    <a:pt x="202" y="401"/>
                  </a:lnTo>
                  <a:lnTo>
                    <a:pt x="142" y="403"/>
                  </a:lnTo>
                  <a:lnTo>
                    <a:pt x="139" y="262"/>
                  </a:lnTo>
                  <a:lnTo>
                    <a:pt x="146" y="262"/>
                  </a:lnTo>
                  <a:lnTo>
                    <a:pt x="154" y="262"/>
                  </a:lnTo>
                  <a:lnTo>
                    <a:pt x="162" y="261"/>
                  </a:lnTo>
                  <a:lnTo>
                    <a:pt x="169" y="261"/>
                  </a:lnTo>
                  <a:lnTo>
                    <a:pt x="177" y="260"/>
                  </a:lnTo>
                  <a:lnTo>
                    <a:pt x="185" y="259"/>
                  </a:lnTo>
                  <a:lnTo>
                    <a:pt x="193" y="257"/>
                  </a:lnTo>
                  <a:lnTo>
                    <a:pt x="201" y="256"/>
                  </a:lnTo>
                  <a:lnTo>
                    <a:pt x="201" y="247"/>
                  </a:lnTo>
                  <a:lnTo>
                    <a:pt x="201" y="237"/>
                  </a:lnTo>
                  <a:lnTo>
                    <a:pt x="201" y="227"/>
                  </a:lnTo>
                  <a:lnTo>
                    <a:pt x="200" y="218"/>
                  </a:lnTo>
                  <a:lnTo>
                    <a:pt x="193" y="219"/>
                  </a:lnTo>
                  <a:lnTo>
                    <a:pt x="186" y="219"/>
                  </a:lnTo>
                  <a:lnTo>
                    <a:pt x="178" y="221"/>
                  </a:lnTo>
                  <a:lnTo>
                    <a:pt x="171" y="221"/>
                  </a:lnTo>
                  <a:lnTo>
                    <a:pt x="163" y="222"/>
                  </a:lnTo>
                  <a:lnTo>
                    <a:pt x="155" y="223"/>
                  </a:lnTo>
                  <a:lnTo>
                    <a:pt x="146" y="223"/>
                  </a:lnTo>
                  <a:lnTo>
                    <a:pt x="138" y="224"/>
                  </a:lnTo>
                  <a:lnTo>
                    <a:pt x="132" y="43"/>
                  </a:lnTo>
                  <a:lnTo>
                    <a:pt x="141" y="43"/>
                  </a:lnTo>
                  <a:lnTo>
                    <a:pt x="149" y="43"/>
                  </a:lnTo>
                  <a:lnTo>
                    <a:pt x="157" y="43"/>
                  </a:lnTo>
                  <a:lnTo>
                    <a:pt x="165" y="43"/>
                  </a:lnTo>
                  <a:lnTo>
                    <a:pt x="172" y="43"/>
                  </a:lnTo>
                  <a:lnTo>
                    <a:pt x="178" y="43"/>
                  </a:lnTo>
                  <a:lnTo>
                    <a:pt x="184" y="44"/>
                  </a:lnTo>
                  <a:lnTo>
                    <a:pt x="190" y="44"/>
                  </a:lnTo>
                  <a:lnTo>
                    <a:pt x="188" y="33"/>
                  </a:lnTo>
                  <a:lnTo>
                    <a:pt x="186" y="21"/>
                  </a:lnTo>
                  <a:lnTo>
                    <a:pt x="185" y="11"/>
                  </a:lnTo>
                  <a:lnTo>
                    <a:pt x="183" y="2"/>
                  </a:lnTo>
                  <a:lnTo>
                    <a:pt x="173" y="2"/>
                  </a:lnTo>
                  <a:lnTo>
                    <a:pt x="164" y="0"/>
                  </a:lnTo>
                  <a:lnTo>
                    <a:pt x="155" y="0"/>
                  </a:lnTo>
                  <a:lnTo>
                    <a:pt x="146" y="0"/>
                  </a:lnTo>
                  <a:lnTo>
                    <a:pt x="137" y="0"/>
                  </a:lnTo>
                  <a:lnTo>
                    <a:pt x="126" y="0"/>
                  </a:lnTo>
                  <a:lnTo>
                    <a:pt x="117" y="2"/>
                  </a:lnTo>
                  <a:lnTo>
                    <a:pt x="108" y="2"/>
                  </a:lnTo>
                  <a:lnTo>
                    <a:pt x="100" y="2"/>
                  </a:lnTo>
                  <a:lnTo>
                    <a:pt x="92" y="2"/>
                  </a:lnTo>
                  <a:lnTo>
                    <a:pt x="82" y="2"/>
                  </a:lnTo>
                  <a:lnTo>
                    <a:pt x="74" y="3"/>
                  </a:lnTo>
                  <a:lnTo>
                    <a:pt x="66" y="3"/>
                  </a:lnTo>
                  <a:lnTo>
                    <a:pt x="57" y="4"/>
                  </a:lnTo>
                  <a:lnTo>
                    <a:pt x="49" y="4"/>
                  </a:lnTo>
                  <a:lnTo>
                    <a:pt x="41" y="5"/>
                  </a:lnTo>
                  <a:lnTo>
                    <a:pt x="40" y="14"/>
                  </a:lnTo>
                  <a:lnTo>
                    <a:pt x="39" y="25"/>
                  </a:lnTo>
                  <a:lnTo>
                    <a:pt x="38" y="35"/>
                  </a:lnTo>
                  <a:lnTo>
                    <a:pt x="36" y="47"/>
                  </a:lnTo>
                  <a:lnTo>
                    <a:pt x="40" y="47"/>
                  </a:lnTo>
                  <a:lnTo>
                    <a:pt x="44" y="45"/>
                  </a:lnTo>
                  <a:lnTo>
                    <a:pt x="49" y="45"/>
                  </a:lnTo>
                  <a:lnTo>
                    <a:pt x="54" y="45"/>
                  </a:lnTo>
                  <a:lnTo>
                    <a:pt x="58" y="45"/>
                  </a:lnTo>
                  <a:lnTo>
                    <a:pt x="63" y="45"/>
                  </a:lnTo>
                  <a:lnTo>
                    <a:pt x="68" y="44"/>
                  </a:lnTo>
                  <a:lnTo>
                    <a:pt x="73" y="44"/>
                  </a:lnTo>
                  <a:lnTo>
                    <a:pt x="79" y="225"/>
                  </a:lnTo>
                  <a:lnTo>
                    <a:pt x="71" y="225"/>
                  </a:lnTo>
                  <a:lnTo>
                    <a:pt x="64" y="225"/>
                  </a:lnTo>
                  <a:lnTo>
                    <a:pt x="56" y="225"/>
                  </a:lnTo>
                  <a:lnTo>
                    <a:pt x="48" y="225"/>
                  </a:lnTo>
                  <a:lnTo>
                    <a:pt x="41" y="225"/>
                  </a:lnTo>
                  <a:lnTo>
                    <a:pt x="33" y="225"/>
                  </a:lnTo>
                  <a:lnTo>
                    <a:pt x="25" y="224"/>
                  </a:lnTo>
                  <a:lnTo>
                    <a:pt x="17" y="224"/>
                  </a:lnTo>
                  <a:lnTo>
                    <a:pt x="16" y="233"/>
                  </a:lnTo>
                  <a:lnTo>
                    <a:pt x="16" y="242"/>
                  </a:lnTo>
                  <a:lnTo>
                    <a:pt x="15" y="253"/>
                  </a:lnTo>
                  <a:lnTo>
                    <a:pt x="13" y="262"/>
                  </a:lnTo>
                  <a:lnTo>
                    <a:pt x="23" y="262"/>
                  </a:lnTo>
                  <a:lnTo>
                    <a:pt x="31" y="263"/>
                  </a:lnTo>
                  <a:lnTo>
                    <a:pt x="40" y="263"/>
                  </a:lnTo>
                  <a:lnTo>
                    <a:pt x="48" y="263"/>
                  </a:lnTo>
                  <a:lnTo>
                    <a:pt x="56" y="264"/>
                  </a:lnTo>
                  <a:lnTo>
                    <a:pt x="64" y="264"/>
                  </a:lnTo>
                  <a:lnTo>
                    <a:pt x="72" y="264"/>
                  </a:lnTo>
                  <a:lnTo>
                    <a:pt x="80" y="264"/>
                  </a:lnTo>
                  <a:lnTo>
                    <a:pt x="84" y="405"/>
                  </a:lnTo>
                  <a:lnTo>
                    <a:pt x="3" y="407"/>
                  </a:lnTo>
                  <a:lnTo>
                    <a:pt x="3" y="415"/>
                  </a:lnTo>
                  <a:lnTo>
                    <a:pt x="3" y="424"/>
                  </a:lnTo>
                  <a:lnTo>
                    <a:pt x="2" y="433"/>
                  </a:lnTo>
                  <a:lnTo>
                    <a:pt x="2" y="442"/>
                  </a:lnTo>
                  <a:lnTo>
                    <a:pt x="85" y="439"/>
                  </a:lnTo>
                  <a:lnTo>
                    <a:pt x="88" y="581"/>
                  </a:lnTo>
                  <a:lnTo>
                    <a:pt x="79" y="581"/>
                  </a:lnTo>
                  <a:lnTo>
                    <a:pt x="69" y="582"/>
                  </a:lnTo>
                  <a:lnTo>
                    <a:pt x="58" y="582"/>
                  </a:lnTo>
                  <a:lnTo>
                    <a:pt x="47" y="583"/>
                  </a:lnTo>
                  <a:lnTo>
                    <a:pt x="35" y="585"/>
                  </a:lnTo>
                  <a:lnTo>
                    <a:pt x="24" y="587"/>
                  </a:lnTo>
                  <a:lnTo>
                    <a:pt x="12" y="588"/>
                  </a:lnTo>
                  <a:lnTo>
                    <a:pt x="0" y="590"/>
                  </a:lnTo>
                  <a:lnTo>
                    <a:pt x="0" y="600"/>
                  </a:lnTo>
                  <a:lnTo>
                    <a:pt x="0" y="609"/>
                  </a:lnTo>
                  <a:lnTo>
                    <a:pt x="0" y="618"/>
                  </a:lnTo>
                  <a:lnTo>
                    <a:pt x="1" y="627"/>
                  </a:lnTo>
                  <a:lnTo>
                    <a:pt x="10" y="625"/>
                  </a:lnTo>
                  <a:lnTo>
                    <a:pt x="20" y="624"/>
                  </a:lnTo>
                  <a:lnTo>
                    <a:pt x="31" y="621"/>
                  </a:lnTo>
                  <a:lnTo>
                    <a:pt x="42" y="620"/>
                  </a:lnTo>
                  <a:lnTo>
                    <a:pt x="54" y="618"/>
                  </a:lnTo>
                  <a:lnTo>
                    <a:pt x="65" y="617"/>
                  </a:lnTo>
                  <a:lnTo>
                    <a:pt x="77" y="615"/>
                  </a:lnTo>
                  <a:lnTo>
                    <a:pt x="89" y="613"/>
                  </a:lnTo>
                  <a:lnTo>
                    <a:pt x="95" y="801"/>
                  </a:lnTo>
                  <a:lnTo>
                    <a:pt x="34" y="800"/>
                  </a:lnTo>
                  <a:lnTo>
                    <a:pt x="30" y="797"/>
                  </a:lnTo>
                  <a:lnTo>
                    <a:pt x="24" y="792"/>
                  </a:lnTo>
                  <a:lnTo>
                    <a:pt x="19" y="788"/>
                  </a:lnTo>
                  <a:lnTo>
                    <a:pt x="13" y="784"/>
                  </a:lnTo>
                  <a:lnTo>
                    <a:pt x="16" y="798"/>
                  </a:lnTo>
                  <a:lnTo>
                    <a:pt x="19" y="810"/>
                  </a:lnTo>
                  <a:lnTo>
                    <a:pt x="21" y="823"/>
                  </a:lnTo>
                  <a:lnTo>
                    <a:pt x="25" y="836"/>
                  </a:lnTo>
                  <a:lnTo>
                    <a:pt x="38" y="837"/>
                  </a:lnTo>
                  <a:lnTo>
                    <a:pt x="50" y="837"/>
                  </a:lnTo>
                  <a:lnTo>
                    <a:pt x="63" y="838"/>
                  </a:lnTo>
                  <a:lnTo>
                    <a:pt x="76" y="838"/>
                  </a:lnTo>
                  <a:lnTo>
                    <a:pt x="89" y="838"/>
                  </a:lnTo>
                  <a:lnTo>
                    <a:pt x="102" y="838"/>
                  </a:lnTo>
                  <a:lnTo>
                    <a:pt x="115" y="838"/>
                  </a:lnTo>
                  <a:lnTo>
                    <a:pt x="129" y="838"/>
                  </a:lnTo>
                  <a:lnTo>
                    <a:pt x="137" y="838"/>
                  </a:lnTo>
                  <a:lnTo>
                    <a:pt x="145" y="837"/>
                  </a:lnTo>
                  <a:lnTo>
                    <a:pt x="153" y="837"/>
                  </a:lnTo>
                  <a:lnTo>
                    <a:pt x="161" y="836"/>
                  </a:lnTo>
                  <a:lnTo>
                    <a:pt x="168" y="836"/>
                  </a:lnTo>
                  <a:lnTo>
                    <a:pt x="176" y="836"/>
                  </a:lnTo>
                  <a:lnTo>
                    <a:pt x="184" y="835"/>
                  </a:lnTo>
                  <a:lnTo>
                    <a:pt x="192" y="835"/>
                  </a:lnTo>
                  <a:lnTo>
                    <a:pt x="192" y="825"/>
                  </a:lnTo>
                  <a:lnTo>
                    <a:pt x="192" y="815"/>
                  </a:lnTo>
                  <a:lnTo>
                    <a:pt x="192" y="806"/>
                  </a:lnTo>
                  <a:lnTo>
                    <a:pt x="192" y="797"/>
                  </a:lnTo>
                  <a:lnTo>
                    <a:pt x="154" y="800"/>
                  </a:lnTo>
                  <a:close/>
                </a:path>
              </a:pathLst>
            </a:custGeom>
            <a:solidFill>
              <a:srgbClr val="000000"/>
            </a:solidFill>
            <a:ln w="9525">
              <a:noFill/>
              <a:round/>
              <a:headEnd/>
              <a:tailEnd/>
            </a:ln>
          </p:spPr>
          <p:txBody>
            <a:bodyPr/>
            <a:lstStyle/>
            <a:p>
              <a:endParaRPr lang="en-GB"/>
            </a:p>
          </p:txBody>
        </p:sp>
      </p:grpSp>
      <p:sp>
        <p:nvSpPr>
          <p:cNvPr id="174126" name="Text Box 46"/>
          <p:cNvSpPr txBox="1">
            <a:spLocks noChangeArrowheads="1"/>
          </p:cNvSpPr>
          <p:nvPr/>
        </p:nvSpPr>
        <p:spPr bwMode="auto">
          <a:xfrm>
            <a:off x="323850" y="1922463"/>
            <a:ext cx="792163" cy="930275"/>
          </a:xfrm>
          <a:prstGeom prst="rect">
            <a:avLst/>
          </a:prstGeom>
          <a:solidFill>
            <a:schemeClr val="bg1"/>
          </a:solidFill>
          <a:ln w="9525">
            <a:noFill/>
            <a:miter lim="800000"/>
            <a:headEnd/>
            <a:tailEnd/>
          </a:ln>
          <a:effectLst/>
        </p:spPr>
        <p:txBody>
          <a:bodyPr>
            <a:spAutoFit/>
          </a:bodyPr>
          <a:lstStyle/>
          <a:p>
            <a:pPr>
              <a:spcBef>
                <a:spcPct val="50000"/>
              </a:spcBef>
            </a:pPr>
            <a:r>
              <a:rPr lang="en-GB" sz="1000"/>
              <a:t>Global Economy </a:t>
            </a:r>
          </a:p>
          <a:p>
            <a:pPr>
              <a:spcBef>
                <a:spcPct val="50000"/>
              </a:spcBef>
            </a:pPr>
            <a:r>
              <a:rPr lang="en-GB" sz="1000"/>
              <a:t>Systemic Risk Disasters</a:t>
            </a:r>
          </a:p>
        </p:txBody>
      </p:sp>
      <p:sp>
        <p:nvSpPr>
          <p:cNvPr id="174127" name="AutoShape 47"/>
          <p:cNvSpPr>
            <a:spLocks noChangeArrowheads="1"/>
          </p:cNvSpPr>
          <p:nvPr/>
        </p:nvSpPr>
        <p:spPr bwMode="auto">
          <a:xfrm>
            <a:off x="323850" y="3068638"/>
            <a:ext cx="1079500" cy="1008062"/>
          </a:xfrm>
          <a:prstGeom prst="cloudCallout">
            <a:avLst>
              <a:gd name="adj1" fmla="val 51176"/>
              <a:gd name="adj2" fmla="val -93620"/>
            </a:avLst>
          </a:prstGeom>
          <a:solidFill>
            <a:schemeClr val="bg1"/>
          </a:solidFill>
          <a:ln w="9525">
            <a:solidFill>
              <a:schemeClr val="tx1"/>
            </a:solidFill>
            <a:round/>
            <a:headEnd/>
            <a:tailEnd/>
          </a:ln>
          <a:effectLst/>
        </p:spPr>
        <p:txBody>
          <a:bodyPr/>
          <a:lstStyle/>
          <a:p>
            <a:pPr algn="ctr"/>
            <a:r>
              <a:rPr lang="en-GB" sz="1400"/>
              <a:t>Ideas</a:t>
            </a:r>
            <a:r>
              <a:rPr lang="en-GB" sz="1800"/>
              <a:t>:</a:t>
            </a:r>
          </a:p>
          <a:p>
            <a:pPr algn="ctr"/>
            <a:r>
              <a:rPr lang="en-GB" sz="800"/>
              <a:t>Something should be done</a:t>
            </a:r>
          </a:p>
        </p:txBody>
      </p:sp>
      <p:sp>
        <p:nvSpPr>
          <p:cNvPr id="11" name="Rounded Rectangle 21"/>
          <p:cNvSpPr>
            <a:spLocks noChangeArrowheads="1"/>
          </p:cNvSpPr>
          <p:nvPr/>
        </p:nvSpPr>
        <p:spPr bwMode="auto">
          <a:xfrm>
            <a:off x="1766888" y="4691063"/>
            <a:ext cx="1149350" cy="250825"/>
          </a:xfrm>
          <a:prstGeom prst="roundRect">
            <a:avLst>
              <a:gd name="adj" fmla="val 16667"/>
            </a:avLst>
          </a:prstGeom>
          <a:solidFill>
            <a:srgbClr val="969696"/>
          </a:solidFill>
          <a:ln w="25400" algn="ctr">
            <a:solidFill>
              <a:srgbClr val="CCFFCC"/>
            </a:solidFill>
            <a:round/>
            <a:headEnd/>
            <a:tailEnd/>
          </a:ln>
        </p:spPr>
        <p:txBody>
          <a:bodyPr anchor="ctr"/>
          <a:lstStyle/>
          <a:p>
            <a:pPr algn="ctr"/>
            <a:r>
              <a:rPr lang="en-GB" sz="1000">
                <a:solidFill>
                  <a:srgbClr val="FFFFFF"/>
                </a:solidFill>
                <a:cs typeface="Arial" charset="0"/>
              </a:rPr>
              <a:t>Cabinet </a:t>
            </a:r>
          </a:p>
        </p:txBody>
      </p:sp>
      <p:sp>
        <p:nvSpPr>
          <p:cNvPr id="174129" name="AutoShape 49"/>
          <p:cNvSpPr>
            <a:spLocks noChangeArrowheads="1"/>
          </p:cNvSpPr>
          <p:nvPr/>
        </p:nvSpPr>
        <p:spPr bwMode="auto">
          <a:xfrm rot="5400000">
            <a:off x="1367631" y="1880394"/>
            <a:ext cx="935038" cy="863600"/>
          </a:xfrm>
          <a:prstGeom prst="homePlate">
            <a:avLst>
              <a:gd name="adj" fmla="val 27068"/>
            </a:avLst>
          </a:prstGeom>
          <a:solidFill>
            <a:schemeClr val="accent1"/>
          </a:solidFill>
          <a:ln w="9525">
            <a:solidFill>
              <a:schemeClr val="tx1"/>
            </a:solidFill>
            <a:miter lim="800000"/>
            <a:headEnd/>
            <a:tailEnd/>
          </a:ln>
          <a:effectLst/>
        </p:spPr>
        <p:txBody>
          <a:bodyPr rot="10800000" vert="eaVert" wrap="none" anchor="ctr"/>
          <a:lstStyle/>
          <a:p>
            <a:pPr algn="ctr"/>
            <a:r>
              <a:rPr lang="en-GB" sz="1200"/>
              <a:t>Pressures</a:t>
            </a:r>
          </a:p>
          <a:p>
            <a:pPr algn="ctr"/>
            <a:r>
              <a:rPr lang="en-GB" sz="1200"/>
              <a:t>Political</a:t>
            </a:r>
          </a:p>
          <a:p>
            <a:pPr algn="ctr"/>
            <a:r>
              <a:rPr lang="en-GB" sz="1200"/>
              <a:t>Media</a:t>
            </a:r>
          </a:p>
          <a:p>
            <a:pPr algn="ctr"/>
            <a:r>
              <a:rPr lang="en-GB" sz="1200"/>
              <a:t>Public</a:t>
            </a:r>
          </a:p>
        </p:txBody>
      </p:sp>
      <p:sp>
        <p:nvSpPr>
          <p:cNvPr id="174130" name="AutoShape 50"/>
          <p:cNvSpPr>
            <a:spLocks noChangeArrowheads="1"/>
          </p:cNvSpPr>
          <p:nvPr/>
        </p:nvSpPr>
        <p:spPr bwMode="auto">
          <a:xfrm>
            <a:off x="2627313" y="3068638"/>
            <a:ext cx="936625" cy="574675"/>
          </a:xfrm>
          <a:prstGeom prst="flowChartDecision">
            <a:avLst/>
          </a:prstGeom>
          <a:solidFill>
            <a:schemeClr val="bg1"/>
          </a:solidFill>
          <a:ln w="9525">
            <a:solidFill>
              <a:schemeClr val="tx1"/>
            </a:solidFill>
            <a:miter lim="800000"/>
            <a:headEnd/>
            <a:tailEnd/>
          </a:ln>
          <a:effectLst/>
        </p:spPr>
        <p:txBody>
          <a:bodyPr wrap="none" anchor="ctr"/>
          <a:lstStyle/>
          <a:p>
            <a:pPr algn="ctr"/>
            <a:r>
              <a:rPr lang="en-GB" sz="1200"/>
              <a:t>Choice</a:t>
            </a:r>
          </a:p>
        </p:txBody>
      </p:sp>
      <p:cxnSp>
        <p:nvCxnSpPr>
          <p:cNvPr id="174131" name="AutoShape 51"/>
          <p:cNvCxnSpPr>
            <a:cxnSpLocks noChangeShapeType="1"/>
            <a:stCxn id="174130" idx="0"/>
            <a:endCxn id="0" idx="1"/>
          </p:cNvCxnSpPr>
          <p:nvPr/>
        </p:nvCxnSpPr>
        <p:spPr bwMode="auto">
          <a:xfrm rot="16200000">
            <a:off x="3270250" y="2643188"/>
            <a:ext cx="250825" cy="600075"/>
          </a:xfrm>
          <a:prstGeom prst="bentConnector2">
            <a:avLst/>
          </a:prstGeom>
          <a:noFill/>
          <a:ln w="9525">
            <a:solidFill>
              <a:schemeClr val="tx1"/>
            </a:solidFill>
            <a:miter lim="800000"/>
            <a:headEnd/>
            <a:tailEnd type="triangle" w="med" len="med"/>
          </a:ln>
          <a:effectLst/>
        </p:spPr>
      </p:cxnSp>
      <p:cxnSp>
        <p:nvCxnSpPr>
          <p:cNvPr id="174132" name="AutoShape 52"/>
          <p:cNvCxnSpPr>
            <a:cxnSpLocks noChangeShapeType="1"/>
            <a:stCxn id="174130" idx="2"/>
            <a:endCxn id="35" idx="1"/>
          </p:cNvCxnSpPr>
          <p:nvPr/>
        </p:nvCxnSpPr>
        <p:spPr bwMode="auto">
          <a:xfrm rot="16200000" flipH="1">
            <a:off x="3276600" y="3462338"/>
            <a:ext cx="238125" cy="600075"/>
          </a:xfrm>
          <a:prstGeom prst="bentConnector2">
            <a:avLst/>
          </a:prstGeom>
          <a:noFill/>
          <a:ln w="9525">
            <a:solidFill>
              <a:schemeClr val="tx1"/>
            </a:solidFill>
            <a:miter lim="800000"/>
            <a:headEnd/>
            <a:tailEnd type="triangle" w="med" len="med"/>
          </a:ln>
          <a:effectLst/>
        </p:spPr>
      </p:cxnSp>
      <p:sp>
        <p:nvSpPr>
          <p:cNvPr id="12" name="Rounded Rectangle 25"/>
          <p:cNvSpPr>
            <a:spLocks noChangeArrowheads="1"/>
          </p:cNvSpPr>
          <p:nvPr/>
        </p:nvSpPr>
        <p:spPr bwMode="auto">
          <a:xfrm>
            <a:off x="1763713" y="5267325"/>
            <a:ext cx="1149350" cy="249238"/>
          </a:xfrm>
          <a:prstGeom prst="roundRect">
            <a:avLst>
              <a:gd name="adj" fmla="val 16667"/>
            </a:avLst>
          </a:prstGeom>
          <a:solidFill>
            <a:schemeClr val="folHlink"/>
          </a:solidFill>
          <a:ln w="25400" algn="ctr">
            <a:solidFill>
              <a:srgbClr val="CCFFCC"/>
            </a:solidFill>
            <a:round/>
            <a:headEnd/>
            <a:tailEnd/>
          </a:ln>
        </p:spPr>
        <p:txBody>
          <a:bodyPr anchor="ctr"/>
          <a:lstStyle/>
          <a:p>
            <a:pPr algn="ctr"/>
            <a:r>
              <a:rPr lang="en-GB" sz="1000">
                <a:solidFill>
                  <a:srgbClr val="FFFFFF"/>
                </a:solidFill>
                <a:cs typeface="Arial" charset="0"/>
              </a:rPr>
              <a:t>BR Ministers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lide Number Placeholder 3"/>
          <p:cNvSpPr>
            <a:spLocks noGrp="1"/>
          </p:cNvSpPr>
          <p:nvPr>
            <p:ph type="sldNum" sz="quarter" idx="10"/>
          </p:nvPr>
        </p:nvSpPr>
        <p:spPr/>
        <p:txBody>
          <a:bodyPr/>
          <a:lstStyle/>
          <a:p>
            <a:fld id="{3F4E12C1-8F21-47DD-9D5C-C9EBB1C78864}" type="slidenum">
              <a:rPr lang="en-GB"/>
              <a:pPr/>
              <a:t>12</a:t>
            </a:fld>
            <a:endParaRPr lang="en-GB"/>
          </a:p>
        </p:txBody>
      </p:sp>
      <p:sp>
        <p:nvSpPr>
          <p:cNvPr id="160770" name="Rectangle 2"/>
          <p:cNvSpPr>
            <a:spLocks noGrp="1" noChangeArrowheads="1"/>
          </p:cNvSpPr>
          <p:nvPr>
            <p:ph type="title"/>
          </p:nvPr>
        </p:nvSpPr>
        <p:spPr>
          <a:xfrm>
            <a:off x="381000" y="-171450"/>
            <a:ext cx="8382000" cy="1143000"/>
          </a:xfrm>
        </p:spPr>
        <p:txBody>
          <a:bodyPr/>
          <a:lstStyle/>
          <a:p>
            <a:r>
              <a:rPr lang="en-GB"/>
              <a:t>Players</a:t>
            </a:r>
          </a:p>
        </p:txBody>
      </p:sp>
      <p:sp>
        <p:nvSpPr>
          <p:cNvPr id="160771" name="Text Box 3"/>
          <p:cNvSpPr txBox="1">
            <a:spLocks noChangeArrowheads="1"/>
          </p:cNvSpPr>
          <p:nvPr/>
        </p:nvSpPr>
        <p:spPr bwMode="auto">
          <a:xfrm>
            <a:off x="1547813" y="2906713"/>
            <a:ext cx="1512887" cy="317500"/>
          </a:xfrm>
          <a:prstGeom prst="rect">
            <a:avLst/>
          </a:prstGeom>
          <a:noFill/>
          <a:ln w="12700">
            <a:solidFill>
              <a:schemeClr val="tx1"/>
            </a:solidFill>
            <a:miter lim="800000"/>
            <a:headEnd/>
            <a:tailEnd/>
          </a:ln>
          <a:effectLst/>
        </p:spPr>
        <p:txBody>
          <a:bodyPr>
            <a:spAutoFit/>
          </a:bodyPr>
          <a:lstStyle/>
          <a:p>
            <a:pPr>
              <a:spcBef>
                <a:spcPct val="50000"/>
              </a:spcBef>
            </a:pPr>
            <a:r>
              <a:rPr lang="en-GB" sz="1400"/>
              <a:t>BRE policy</a:t>
            </a:r>
          </a:p>
        </p:txBody>
      </p:sp>
      <p:sp>
        <p:nvSpPr>
          <p:cNvPr id="160772" name="Text Box 4"/>
          <p:cNvSpPr txBox="1">
            <a:spLocks noChangeArrowheads="1"/>
          </p:cNvSpPr>
          <p:nvPr/>
        </p:nvSpPr>
        <p:spPr bwMode="auto">
          <a:xfrm>
            <a:off x="1547813" y="2382838"/>
            <a:ext cx="1512887" cy="317500"/>
          </a:xfrm>
          <a:prstGeom prst="rect">
            <a:avLst/>
          </a:prstGeom>
          <a:noFill/>
          <a:ln w="12700">
            <a:solidFill>
              <a:schemeClr val="tx1"/>
            </a:solidFill>
            <a:miter lim="800000"/>
            <a:headEnd/>
            <a:tailEnd/>
          </a:ln>
          <a:effectLst/>
        </p:spPr>
        <p:txBody>
          <a:bodyPr>
            <a:spAutoFit/>
          </a:bodyPr>
          <a:lstStyle/>
          <a:p>
            <a:pPr>
              <a:spcBef>
                <a:spcPct val="50000"/>
              </a:spcBef>
            </a:pPr>
            <a:r>
              <a:rPr lang="en-GB" sz="1400"/>
              <a:t>BRE RMs</a:t>
            </a:r>
          </a:p>
        </p:txBody>
      </p:sp>
      <p:sp>
        <p:nvSpPr>
          <p:cNvPr id="160773" name="Text Box 5"/>
          <p:cNvSpPr txBox="1">
            <a:spLocks noChangeArrowheads="1"/>
          </p:cNvSpPr>
          <p:nvPr/>
        </p:nvSpPr>
        <p:spPr bwMode="auto">
          <a:xfrm>
            <a:off x="5435600" y="3351213"/>
            <a:ext cx="1512888" cy="317500"/>
          </a:xfrm>
          <a:prstGeom prst="rect">
            <a:avLst/>
          </a:prstGeom>
          <a:noFill/>
          <a:ln w="12700">
            <a:solidFill>
              <a:schemeClr val="tx1"/>
            </a:solidFill>
            <a:miter lim="800000"/>
            <a:headEnd/>
            <a:tailEnd/>
          </a:ln>
          <a:effectLst/>
        </p:spPr>
        <p:txBody>
          <a:bodyPr>
            <a:spAutoFit/>
          </a:bodyPr>
          <a:lstStyle/>
          <a:p>
            <a:pPr>
              <a:spcBef>
                <a:spcPct val="50000"/>
              </a:spcBef>
            </a:pPr>
            <a:r>
              <a:rPr lang="en-GB" sz="1400"/>
              <a:t>BRUs</a:t>
            </a:r>
          </a:p>
        </p:txBody>
      </p:sp>
      <p:sp>
        <p:nvSpPr>
          <p:cNvPr id="160774" name="Text Box 6"/>
          <p:cNvSpPr txBox="1">
            <a:spLocks noChangeArrowheads="1"/>
          </p:cNvSpPr>
          <p:nvPr/>
        </p:nvSpPr>
        <p:spPr bwMode="auto">
          <a:xfrm>
            <a:off x="1547813" y="5170488"/>
            <a:ext cx="1512887" cy="317500"/>
          </a:xfrm>
          <a:prstGeom prst="rect">
            <a:avLst/>
          </a:prstGeom>
          <a:gradFill rotWithShape="1">
            <a:gsLst>
              <a:gs pos="0">
                <a:schemeClr val="bg1"/>
              </a:gs>
              <a:gs pos="100000">
                <a:srgbClr val="FF99CC"/>
              </a:gs>
            </a:gsLst>
            <a:lin ang="2700000" scaled="1"/>
          </a:gradFill>
          <a:ln w="12700">
            <a:solidFill>
              <a:schemeClr val="tx1"/>
            </a:solidFill>
            <a:miter lim="800000"/>
            <a:headEnd/>
            <a:tailEnd/>
          </a:ln>
          <a:effectLst/>
        </p:spPr>
        <p:txBody>
          <a:bodyPr>
            <a:spAutoFit/>
          </a:bodyPr>
          <a:lstStyle/>
          <a:p>
            <a:pPr>
              <a:spcBef>
                <a:spcPct val="50000"/>
              </a:spcBef>
            </a:pPr>
            <a:r>
              <a:rPr lang="en-GB" sz="1400"/>
              <a:t>A</a:t>
            </a:r>
          </a:p>
        </p:txBody>
      </p:sp>
      <p:sp>
        <p:nvSpPr>
          <p:cNvPr id="160775" name="Text Box 7"/>
          <p:cNvSpPr txBox="1">
            <a:spLocks noChangeArrowheads="1"/>
          </p:cNvSpPr>
          <p:nvPr/>
        </p:nvSpPr>
        <p:spPr bwMode="auto">
          <a:xfrm>
            <a:off x="5435600" y="5170488"/>
            <a:ext cx="1512888" cy="317500"/>
          </a:xfrm>
          <a:prstGeom prst="rect">
            <a:avLst/>
          </a:prstGeom>
          <a:gradFill rotWithShape="1">
            <a:gsLst>
              <a:gs pos="0">
                <a:schemeClr val="bg1"/>
              </a:gs>
              <a:gs pos="100000">
                <a:srgbClr val="FF99CC"/>
              </a:gs>
            </a:gsLst>
            <a:lin ang="2700000" scaled="1"/>
          </a:gradFill>
          <a:ln w="12700">
            <a:solidFill>
              <a:schemeClr val="tx1"/>
            </a:solidFill>
            <a:miter lim="800000"/>
            <a:headEnd/>
            <a:tailEnd/>
          </a:ln>
          <a:effectLst/>
        </p:spPr>
        <p:txBody>
          <a:bodyPr>
            <a:spAutoFit/>
          </a:bodyPr>
          <a:lstStyle/>
          <a:p>
            <a:pPr>
              <a:spcBef>
                <a:spcPct val="50000"/>
              </a:spcBef>
            </a:pPr>
            <a:r>
              <a:rPr lang="en-GB" sz="1400"/>
              <a:t>OGD Ministers</a:t>
            </a:r>
          </a:p>
        </p:txBody>
      </p:sp>
      <p:sp>
        <p:nvSpPr>
          <p:cNvPr id="160776" name="Text Box 8"/>
          <p:cNvSpPr txBox="1">
            <a:spLocks noChangeArrowheads="1"/>
          </p:cNvSpPr>
          <p:nvPr/>
        </p:nvSpPr>
        <p:spPr bwMode="auto">
          <a:xfrm>
            <a:off x="5435600" y="3830638"/>
            <a:ext cx="1512888" cy="317500"/>
          </a:xfrm>
          <a:prstGeom prst="rect">
            <a:avLst/>
          </a:prstGeom>
          <a:noFill/>
          <a:ln w="12700">
            <a:solidFill>
              <a:schemeClr val="tx1"/>
            </a:solidFill>
            <a:miter lim="800000"/>
            <a:headEnd/>
            <a:tailEnd/>
          </a:ln>
          <a:effectLst/>
        </p:spPr>
        <p:txBody>
          <a:bodyPr>
            <a:spAutoFit/>
          </a:bodyPr>
          <a:lstStyle/>
          <a:p>
            <a:pPr>
              <a:spcBef>
                <a:spcPct val="50000"/>
              </a:spcBef>
            </a:pPr>
            <a:r>
              <a:rPr lang="en-GB" sz="1400"/>
              <a:t>Policy officials</a:t>
            </a:r>
          </a:p>
        </p:txBody>
      </p:sp>
      <p:sp>
        <p:nvSpPr>
          <p:cNvPr id="160777" name="Text Box 9"/>
          <p:cNvSpPr txBox="1">
            <a:spLocks noChangeArrowheads="1"/>
          </p:cNvSpPr>
          <p:nvPr/>
        </p:nvSpPr>
        <p:spPr bwMode="auto">
          <a:xfrm>
            <a:off x="3563938" y="5859463"/>
            <a:ext cx="1512887" cy="317500"/>
          </a:xfrm>
          <a:prstGeom prst="rect">
            <a:avLst/>
          </a:prstGeom>
          <a:noFill/>
          <a:ln w="12700">
            <a:solidFill>
              <a:schemeClr val="tx1"/>
            </a:solidFill>
            <a:miter lim="800000"/>
            <a:headEnd/>
            <a:tailEnd/>
          </a:ln>
          <a:effectLst/>
        </p:spPr>
        <p:txBody>
          <a:bodyPr>
            <a:spAutoFit/>
          </a:bodyPr>
          <a:lstStyle/>
          <a:p>
            <a:pPr>
              <a:spcBef>
                <a:spcPct val="50000"/>
              </a:spcBef>
            </a:pPr>
            <a:r>
              <a:rPr lang="en-GB" sz="1400"/>
              <a:t>RRC</a:t>
            </a:r>
          </a:p>
        </p:txBody>
      </p:sp>
      <p:sp>
        <p:nvSpPr>
          <p:cNvPr id="160778" name="Text Box 10"/>
          <p:cNvSpPr txBox="1">
            <a:spLocks noChangeArrowheads="1"/>
          </p:cNvSpPr>
          <p:nvPr/>
        </p:nvSpPr>
        <p:spPr bwMode="auto">
          <a:xfrm>
            <a:off x="5435600" y="2870200"/>
            <a:ext cx="1512888" cy="317500"/>
          </a:xfrm>
          <a:prstGeom prst="rect">
            <a:avLst/>
          </a:prstGeom>
          <a:noFill/>
          <a:ln w="12700">
            <a:solidFill>
              <a:schemeClr val="tx1"/>
            </a:solidFill>
            <a:miter lim="800000"/>
            <a:headEnd/>
            <a:tailEnd/>
          </a:ln>
          <a:effectLst/>
        </p:spPr>
        <p:txBody>
          <a:bodyPr>
            <a:spAutoFit/>
          </a:bodyPr>
          <a:lstStyle/>
          <a:p>
            <a:pPr>
              <a:spcBef>
                <a:spcPct val="50000"/>
              </a:spcBef>
            </a:pPr>
            <a:r>
              <a:rPr lang="en-GB" sz="1400"/>
              <a:t>BLCs</a:t>
            </a:r>
          </a:p>
        </p:txBody>
      </p:sp>
      <p:sp>
        <p:nvSpPr>
          <p:cNvPr id="160779" name="Text Box 11"/>
          <p:cNvSpPr txBox="1">
            <a:spLocks noChangeArrowheads="1"/>
          </p:cNvSpPr>
          <p:nvPr/>
        </p:nvSpPr>
        <p:spPr bwMode="auto">
          <a:xfrm>
            <a:off x="3492500" y="2906713"/>
            <a:ext cx="1511300" cy="317500"/>
          </a:xfrm>
          <a:prstGeom prst="rect">
            <a:avLst/>
          </a:prstGeom>
          <a:noFill/>
          <a:ln w="12700">
            <a:solidFill>
              <a:schemeClr val="tx1"/>
            </a:solidFill>
            <a:miter lim="800000"/>
            <a:headEnd/>
            <a:tailEnd/>
          </a:ln>
          <a:effectLst/>
        </p:spPr>
        <p:txBody>
          <a:bodyPr>
            <a:spAutoFit/>
          </a:bodyPr>
          <a:lstStyle/>
          <a:p>
            <a:pPr>
              <a:spcBef>
                <a:spcPct val="50000"/>
              </a:spcBef>
            </a:pPr>
            <a:r>
              <a:rPr lang="en-GB" sz="1400"/>
              <a:t>RPC Members</a:t>
            </a:r>
          </a:p>
        </p:txBody>
      </p:sp>
      <p:sp>
        <p:nvSpPr>
          <p:cNvPr id="160780" name="Text Box 12"/>
          <p:cNvSpPr txBox="1">
            <a:spLocks noChangeArrowheads="1"/>
          </p:cNvSpPr>
          <p:nvPr/>
        </p:nvSpPr>
        <p:spPr bwMode="auto">
          <a:xfrm>
            <a:off x="3492500" y="2382838"/>
            <a:ext cx="1511300" cy="317500"/>
          </a:xfrm>
          <a:prstGeom prst="rect">
            <a:avLst/>
          </a:prstGeom>
          <a:noFill/>
          <a:ln w="12700">
            <a:solidFill>
              <a:schemeClr val="tx1"/>
            </a:solidFill>
            <a:miter lim="800000"/>
            <a:headEnd/>
            <a:tailEnd/>
          </a:ln>
          <a:effectLst/>
        </p:spPr>
        <p:txBody>
          <a:bodyPr>
            <a:spAutoFit/>
          </a:bodyPr>
          <a:lstStyle/>
          <a:p>
            <a:pPr>
              <a:spcBef>
                <a:spcPct val="50000"/>
              </a:spcBef>
            </a:pPr>
            <a:r>
              <a:rPr lang="en-GB" sz="1400"/>
              <a:t>RPC Secretariat</a:t>
            </a:r>
          </a:p>
        </p:txBody>
      </p:sp>
      <p:sp>
        <p:nvSpPr>
          <p:cNvPr id="160781" name="Text Box 13"/>
          <p:cNvSpPr txBox="1">
            <a:spLocks noChangeArrowheads="1"/>
          </p:cNvSpPr>
          <p:nvPr/>
        </p:nvSpPr>
        <p:spPr bwMode="auto">
          <a:xfrm>
            <a:off x="1547813" y="5621338"/>
            <a:ext cx="1512887" cy="317500"/>
          </a:xfrm>
          <a:prstGeom prst="rect">
            <a:avLst/>
          </a:prstGeom>
          <a:gradFill rotWithShape="1">
            <a:gsLst>
              <a:gs pos="0">
                <a:schemeClr val="bg1"/>
              </a:gs>
              <a:gs pos="100000">
                <a:srgbClr val="FF99CC"/>
              </a:gs>
            </a:gsLst>
            <a:lin ang="2700000" scaled="1"/>
          </a:gradFill>
          <a:ln w="12700">
            <a:solidFill>
              <a:schemeClr val="tx1"/>
            </a:solidFill>
            <a:miter lim="800000"/>
            <a:headEnd/>
            <a:tailEnd/>
          </a:ln>
          <a:effectLst/>
        </p:spPr>
        <p:txBody>
          <a:bodyPr>
            <a:spAutoFit/>
          </a:bodyPr>
          <a:lstStyle/>
          <a:p>
            <a:pPr>
              <a:spcBef>
                <a:spcPct val="50000"/>
              </a:spcBef>
            </a:pPr>
            <a:r>
              <a:rPr lang="en-GB" sz="1400"/>
              <a:t>B</a:t>
            </a:r>
          </a:p>
        </p:txBody>
      </p:sp>
      <p:sp>
        <p:nvSpPr>
          <p:cNvPr id="160782" name="Text Box 14"/>
          <p:cNvSpPr txBox="1">
            <a:spLocks noChangeArrowheads="1"/>
          </p:cNvSpPr>
          <p:nvPr/>
        </p:nvSpPr>
        <p:spPr bwMode="auto">
          <a:xfrm>
            <a:off x="1547813" y="6064250"/>
            <a:ext cx="1512887" cy="317500"/>
          </a:xfrm>
          <a:prstGeom prst="rect">
            <a:avLst/>
          </a:prstGeom>
          <a:gradFill rotWithShape="1">
            <a:gsLst>
              <a:gs pos="0">
                <a:schemeClr val="bg1"/>
              </a:gs>
              <a:gs pos="100000">
                <a:srgbClr val="FF99CC"/>
              </a:gs>
            </a:gsLst>
            <a:lin ang="2700000" scaled="1"/>
          </a:gradFill>
          <a:ln w="12700">
            <a:solidFill>
              <a:schemeClr val="tx1"/>
            </a:solidFill>
            <a:miter lim="800000"/>
            <a:headEnd/>
            <a:tailEnd/>
          </a:ln>
          <a:effectLst/>
        </p:spPr>
        <p:txBody>
          <a:bodyPr>
            <a:spAutoFit/>
          </a:bodyPr>
          <a:lstStyle/>
          <a:p>
            <a:pPr>
              <a:spcBef>
                <a:spcPct val="50000"/>
              </a:spcBef>
            </a:pPr>
            <a:r>
              <a:rPr lang="en-GB" sz="1400"/>
              <a:t>C</a:t>
            </a:r>
          </a:p>
        </p:txBody>
      </p:sp>
      <p:sp>
        <p:nvSpPr>
          <p:cNvPr id="160783" name="Text Box 15"/>
          <p:cNvSpPr txBox="1">
            <a:spLocks noChangeArrowheads="1"/>
          </p:cNvSpPr>
          <p:nvPr/>
        </p:nvSpPr>
        <p:spPr bwMode="auto">
          <a:xfrm>
            <a:off x="5435600" y="2414588"/>
            <a:ext cx="1512888" cy="317500"/>
          </a:xfrm>
          <a:prstGeom prst="rect">
            <a:avLst/>
          </a:prstGeom>
          <a:noFill/>
          <a:ln w="12700">
            <a:solidFill>
              <a:schemeClr val="tx1"/>
            </a:solidFill>
            <a:miter lim="800000"/>
            <a:headEnd/>
            <a:tailEnd/>
          </a:ln>
          <a:effectLst/>
        </p:spPr>
        <p:txBody>
          <a:bodyPr>
            <a:spAutoFit/>
          </a:bodyPr>
          <a:lstStyle/>
          <a:p>
            <a:pPr>
              <a:spcBef>
                <a:spcPct val="50000"/>
              </a:spcBef>
            </a:pPr>
            <a:r>
              <a:rPr lang="en-GB" sz="1400"/>
              <a:t>Perm Secs</a:t>
            </a:r>
          </a:p>
        </p:txBody>
      </p:sp>
      <p:sp>
        <p:nvSpPr>
          <p:cNvPr id="160784" name="Text Box 16"/>
          <p:cNvSpPr txBox="1">
            <a:spLocks noChangeArrowheads="1"/>
          </p:cNvSpPr>
          <p:nvPr/>
        </p:nvSpPr>
        <p:spPr bwMode="auto">
          <a:xfrm>
            <a:off x="7380288" y="3351213"/>
            <a:ext cx="1512887" cy="317500"/>
          </a:xfrm>
          <a:prstGeom prst="rect">
            <a:avLst/>
          </a:prstGeom>
          <a:noFill/>
          <a:ln w="12700">
            <a:solidFill>
              <a:schemeClr val="tx1"/>
            </a:solidFill>
            <a:miter lim="800000"/>
            <a:headEnd/>
            <a:tailEnd/>
          </a:ln>
          <a:effectLst/>
        </p:spPr>
        <p:txBody>
          <a:bodyPr>
            <a:spAutoFit/>
          </a:bodyPr>
          <a:lstStyle/>
          <a:p>
            <a:pPr>
              <a:spcBef>
                <a:spcPct val="50000"/>
              </a:spcBef>
            </a:pPr>
            <a:r>
              <a:rPr lang="en-GB" sz="1400"/>
              <a:t>Economists</a:t>
            </a:r>
          </a:p>
        </p:txBody>
      </p:sp>
      <p:sp>
        <p:nvSpPr>
          <p:cNvPr id="160785" name="Text Box 17"/>
          <p:cNvSpPr txBox="1">
            <a:spLocks noChangeArrowheads="1"/>
          </p:cNvSpPr>
          <p:nvPr/>
        </p:nvSpPr>
        <p:spPr bwMode="auto">
          <a:xfrm>
            <a:off x="7380288" y="2870200"/>
            <a:ext cx="1512887" cy="317500"/>
          </a:xfrm>
          <a:prstGeom prst="rect">
            <a:avLst/>
          </a:prstGeom>
          <a:noFill/>
          <a:ln w="12700">
            <a:solidFill>
              <a:schemeClr val="tx1"/>
            </a:solidFill>
            <a:miter lim="800000"/>
            <a:headEnd/>
            <a:tailEnd/>
          </a:ln>
          <a:effectLst/>
        </p:spPr>
        <p:txBody>
          <a:bodyPr>
            <a:spAutoFit/>
          </a:bodyPr>
          <a:lstStyle/>
          <a:p>
            <a:pPr>
              <a:spcBef>
                <a:spcPct val="50000"/>
              </a:spcBef>
            </a:pPr>
            <a:r>
              <a:rPr lang="en-GB" sz="1400"/>
              <a:t>Legal</a:t>
            </a:r>
          </a:p>
        </p:txBody>
      </p:sp>
      <p:sp>
        <p:nvSpPr>
          <p:cNvPr id="160786" name="Text Box 18"/>
          <p:cNvSpPr txBox="1">
            <a:spLocks noChangeArrowheads="1"/>
          </p:cNvSpPr>
          <p:nvPr/>
        </p:nvSpPr>
        <p:spPr bwMode="auto">
          <a:xfrm>
            <a:off x="7380288" y="2414588"/>
            <a:ext cx="1512887" cy="317500"/>
          </a:xfrm>
          <a:prstGeom prst="rect">
            <a:avLst/>
          </a:prstGeom>
          <a:noFill/>
          <a:ln w="12700">
            <a:solidFill>
              <a:schemeClr val="tx1"/>
            </a:solidFill>
            <a:miter lim="800000"/>
            <a:headEnd/>
            <a:tailEnd/>
          </a:ln>
          <a:effectLst/>
        </p:spPr>
        <p:txBody>
          <a:bodyPr>
            <a:spAutoFit/>
          </a:bodyPr>
          <a:lstStyle/>
          <a:p>
            <a:pPr>
              <a:spcBef>
                <a:spcPct val="50000"/>
              </a:spcBef>
            </a:pPr>
            <a:r>
              <a:rPr lang="en-GB" sz="1400"/>
              <a:t>Comms</a:t>
            </a:r>
          </a:p>
        </p:txBody>
      </p:sp>
      <p:sp>
        <p:nvSpPr>
          <p:cNvPr id="160787" name="Text Box 19"/>
          <p:cNvSpPr txBox="1">
            <a:spLocks noChangeArrowheads="1"/>
          </p:cNvSpPr>
          <p:nvPr/>
        </p:nvSpPr>
        <p:spPr bwMode="auto">
          <a:xfrm>
            <a:off x="1547813" y="1700213"/>
            <a:ext cx="1512887" cy="317500"/>
          </a:xfrm>
          <a:prstGeom prst="rect">
            <a:avLst/>
          </a:prstGeom>
          <a:noFill/>
          <a:ln w="12700">
            <a:solidFill>
              <a:schemeClr val="tx1"/>
            </a:solidFill>
            <a:miter lim="800000"/>
            <a:headEnd/>
            <a:tailEnd/>
          </a:ln>
          <a:effectLst/>
        </p:spPr>
        <p:txBody>
          <a:bodyPr>
            <a:spAutoFit/>
          </a:bodyPr>
          <a:lstStyle/>
          <a:p>
            <a:pPr>
              <a:spcBef>
                <a:spcPct val="50000"/>
              </a:spcBef>
            </a:pPr>
            <a:r>
              <a:rPr lang="en-GB" sz="1400" b="1"/>
              <a:t>Better Reg</a:t>
            </a:r>
          </a:p>
        </p:txBody>
      </p:sp>
      <p:sp>
        <p:nvSpPr>
          <p:cNvPr id="160788" name="Text Box 20"/>
          <p:cNvSpPr txBox="1">
            <a:spLocks noChangeArrowheads="1"/>
          </p:cNvSpPr>
          <p:nvPr/>
        </p:nvSpPr>
        <p:spPr bwMode="auto">
          <a:xfrm>
            <a:off x="3492500" y="1700213"/>
            <a:ext cx="1512888" cy="317500"/>
          </a:xfrm>
          <a:prstGeom prst="rect">
            <a:avLst/>
          </a:prstGeom>
          <a:noFill/>
          <a:ln w="12700">
            <a:solidFill>
              <a:schemeClr val="tx1"/>
            </a:solidFill>
            <a:miter lim="800000"/>
            <a:headEnd/>
            <a:tailEnd/>
          </a:ln>
          <a:effectLst/>
        </p:spPr>
        <p:txBody>
          <a:bodyPr>
            <a:spAutoFit/>
          </a:bodyPr>
          <a:lstStyle/>
          <a:p>
            <a:pPr>
              <a:spcBef>
                <a:spcPct val="50000"/>
              </a:spcBef>
            </a:pPr>
            <a:r>
              <a:rPr lang="en-GB" sz="1400" b="1"/>
              <a:t>Intermediaries</a:t>
            </a:r>
          </a:p>
        </p:txBody>
      </p:sp>
      <p:sp>
        <p:nvSpPr>
          <p:cNvPr id="160789" name="Text Box 21"/>
          <p:cNvSpPr txBox="1">
            <a:spLocks noChangeArrowheads="1"/>
          </p:cNvSpPr>
          <p:nvPr/>
        </p:nvSpPr>
        <p:spPr bwMode="auto">
          <a:xfrm>
            <a:off x="5434013" y="1700213"/>
            <a:ext cx="1512887" cy="317500"/>
          </a:xfrm>
          <a:prstGeom prst="rect">
            <a:avLst/>
          </a:prstGeom>
          <a:noFill/>
          <a:ln w="12700">
            <a:solidFill>
              <a:schemeClr val="tx1"/>
            </a:solidFill>
            <a:miter lim="800000"/>
            <a:headEnd/>
            <a:tailEnd/>
          </a:ln>
          <a:effectLst/>
        </p:spPr>
        <p:txBody>
          <a:bodyPr>
            <a:spAutoFit/>
          </a:bodyPr>
          <a:lstStyle/>
          <a:p>
            <a:pPr>
              <a:spcBef>
                <a:spcPct val="50000"/>
              </a:spcBef>
            </a:pPr>
            <a:r>
              <a:rPr lang="en-GB" sz="1400" b="1"/>
              <a:t>OGDs</a:t>
            </a:r>
          </a:p>
        </p:txBody>
      </p:sp>
      <p:sp>
        <p:nvSpPr>
          <p:cNvPr id="160790" name="Text Box 22"/>
          <p:cNvSpPr txBox="1">
            <a:spLocks noChangeArrowheads="1"/>
          </p:cNvSpPr>
          <p:nvPr/>
        </p:nvSpPr>
        <p:spPr bwMode="auto">
          <a:xfrm>
            <a:off x="7380288" y="1700213"/>
            <a:ext cx="1512887" cy="317500"/>
          </a:xfrm>
          <a:prstGeom prst="rect">
            <a:avLst/>
          </a:prstGeom>
          <a:noFill/>
          <a:ln w="12700">
            <a:solidFill>
              <a:schemeClr val="tx1"/>
            </a:solidFill>
            <a:miter lim="800000"/>
            <a:headEnd/>
            <a:tailEnd/>
          </a:ln>
          <a:effectLst/>
        </p:spPr>
        <p:txBody>
          <a:bodyPr>
            <a:spAutoFit/>
          </a:bodyPr>
          <a:lstStyle/>
          <a:p>
            <a:pPr>
              <a:spcBef>
                <a:spcPct val="50000"/>
              </a:spcBef>
            </a:pPr>
            <a:r>
              <a:rPr lang="en-GB" sz="1400" b="1"/>
              <a:t>Advisors</a:t>
            </a:r>
          </a:p>
        </p:txBody>
      </p:sp>
      <p:sp>
        <p:nvSpPr>
          <p:cNvPr id="160791" name="Line 23"/>
          <p:cNvSpPr>
            <a:spLocks noChangeShapeType="1"/>
          </p:cNvSpPr>
          <p:nvPr/>
        </p:nvSpPr>
        <p:spPr bwMode="auto">
          <a:xfrm>
            <a:off x="250825" y="2205038"/>
            <a:ext cx="8713788" cy="0"/>
          </a:xfrm>
          <a:prstGeom prst="line">
            <a:avLst/>
          </a:prstGeom>
          <a:noFill/>
          <a:ln w="19050">
            <a:solidFill>
              <a:schemeClr val="tx1"/>
            </a:solidFill>
            <a:round/>
            <a:headEnd/>
            <a:tailEnd/>
          </a:ln>
          <a:effectLst/>
        </p:spPr>
        <p:txBody>
          <a:bodyPr/>
          <a:lstStyle/>
          <a:p>
            <a:endParaRPr lang="en-GB"/>
          </a:p>
        </p:txBody>
      </p:sp>
      <p:sp>
        <p:nvSpPr>
          <p:cNvPr id="160792" name="Line 24"/>
          <p:cNvSpPr>
            <a:spLocks noChangeShapeType="1"/>
          </p:cNvSpPr>
          <p:nvPr/>
        </p:nvSpPr>
        <p:spPr bwMode="auto">
          <a:xfrm>
            <a:off x="1331913" y="1268413"/>
            <a:ext cx="0" cy="5400675"/>
          </a:xfrm>
          <a:prstGeom prst="line">
            <a:avLst/>
          </a:prstGeom>
          <a:noFill/>
          <a:ln w="19050">
            <a:solidFill>
              <a:schemeClr val="tx1"/>
            </a:solidFill>
            <a:round/>
            <a:headEnd/>
            <a:tailEnd/>
          </a:ln>
          <a:effectLst/>
        </p:spPr>
        <p:txBody>
          <a:bodyPr/>
          <a:lstStyle/>
          <a:p>
            <a:endParaRPr lang="en-GB"/>
          </a:p>
        </p:txBody>
      </p:sp>
      <p:sp>
        <p:nvSpPr>
          <p:cNvPr id="160793" name="Line 25"/>
          <p:cNvSpPr>
            <a:spLocks noChangeShapeType="1"/>
          </p:cNvSpPr>
          <p:nvPr/>
        </p:nvSpPr>
        <p:spPr bwMode="auto">
          <a:xfrm>
            <a:off x="250825" y="4941888"/>
            <a:ext cx="8713788" cy="0"/>
          </a:xfrm>
          <a:prstGeom prst="line">
            <a:avLst/>
          </a:prstGeom>
          <a:noFill/>
          <a:ln w="19050">
            <a:solidFill>
              <a:schemeClr val="tx1"/>
            </a:solidFill>
            <a:round/>
            <a:headEnd/>
            <a:tailEnd/>
          </a:ln>
          <a:effectLst/>
        </p:spPr>
        <p:txBody>
          <a:bodyPr/>
          <a:lstStyle/>
          <a:p>
            <a:endParaRPr lang="en-GB"/>
          </a:p>
        </p:txBody>
      </p:sp>
      <p:sp>
        <p:nvSpPr>
          <p:cNvPr id="160794" name="Line 26"/>
          <p:cNvSpPr>
            <a:spLocks noChangeShapeType="1"/>
          </p:cNvSpPr>
          <p:nvPr/>
        </p:nvSpPr>
        <p:spPr bwMode="auto">
          <a:xfrm>
            <a:off x="3276600" y="1268413"/>
            <a:ext cx="0" cy="5400675"/>
          </a:xfrm>
          <a:prstGeom prst="line">
            <a:avLst/>
          </a:prstGeom>
          <a:noFill/>
          <a:ln w="19050">
            <a:solidFill>
              <a:schemeClr val="tx1"/>
            </a:solidFill>
            <a:round/>
            <a:headEnd/>
            <a:tailEnd/>
          </a:ln>
          <a:effectLst/>
        </p:spPr>
        <p:txBody>
          <a:bodyPr/>
          <a:lstStyle/>
          <a:p>
            <a:endParaRPr lang="en-GB"/>
          </a:p>
        </p:txBody>
      </p:sp>
      <p:sp>
        <p:nvSpPr>
          <p:cNvPr id="160795" name="Line 27"/>
          <p:cNvSpPr>
            <a:spLocks noChangeShapeType="1"/>
          </p:cNvSpPr>
          <p:nvPr/>
        </p:nvSpPr>
        <p:spPr bwMode="auto">
          <a:xfrm>
            <a:off x="5219700" y="1268413"/>
            <a:ext cx="0" cy="5400675"/>
          </a:xfrm>
          <a:prstGeom prst="line">
            <a:avLst/>
          </a:prstGeom>
          <a:noFill/>
          <a:ln w="19050">
            <a:solidFill>
              <a:schemeClr val="tx1"/>
            </a:solidFill>
            <a:round/>
            <a:headEnd/>
            <a:tailEnd/>
          </a:ln>
          <a:effectLst/>
        </p:spPr>
        <p:txBody>
          <a:bodyPr/>
          <a:lstStyle/>
          <a:p>
            <a:endParaRPr lang="en-GB"/>
          </a:p>
        </p:txBody>
      </p:sp>
      <p:sp>
        <p:nvSpPr>
          <p:cNvPr id="160796" name="Line 28"/>
          <p:cNvSpPr>
            <a:spLocks noChangeShapeType="1"/>
          </p:cNvSpPr>
          <p:nvPr/>
        </p:nvSpPr>
        <p:spPr bwMode="auto">
          <a:xfrm>
            <a:off x="7164388" y="1268413"/>
            <a:ext cx="0" cy="5400675"/>
          </a:xfrm>
          <a:prstGeom prst="line">
            <a:avLst/>
          </a:prstGeom>
          <a:noFill/>
          <a:ln w="19050">
            <a:solidFill>
              <a:schemeClr val="tx1"/>
            </a:solidFill>
            <a:round/>
            <a:headEnd/>
            <a:tailEnd/>
          </a:ln>
          <a:effectLst/>
        </p:spPr>
        <p:txBody>
          <a:bodyPr/>
          <a:lstStyle/>
          <a:p>
            <a:endParaRPr lang="en-GB"/>
          </a:p>
        </p:txBody>
      </p:sp>
      <p:sp>
        <p:nvSpPr>
          <p:cNvPr id="160797" name="Line 29"/>
          <p:cNvSpPr>
            <a:spLocks noChangeShapeType="1"/>
          </p:cNvSpPr>
          <p:nvPr/>
        </p:nvSpPr>
        <p:spPr bwMode="auto">
          <a:xfrm>
            <a:off x="250825" y="4292600"/>
            <a:ext cx="8713788" cy="0"/>
          </a:xfrm>
          <a:prstGeom prst="line">
            <a:avLst/>
          </a:prstGeom>
          <a:noFill/>
          <a:ln w="19050">
            <a:solidFill>
              <a:schemeClr val="tx1"/>
            </a:solidFill>
            <a:round/>
            <a:headEnd/>
            <a:tailEnd/>
          </a:ln>
          <a:effectLst/>
        </p:spPr>
        <p:txBody>
          <a:bodyPr/>
          <a:lstStyle/>
          <a:p>
            <a:endParaRPr lang="en-GB"/>
          </a:p>
        </p:txBody>
      </p:sp>
      <p:sp>
        <p:nvSpPr>
          <p:cNvPr id="160798" name="Text Box 30"/>
          <p:cNvSpPr txBox="1">
            <a:spLocks noChangeArrowheads="1"/>
          </p:cNvSpPr>
          <p:nvPr/>
        </p:nvSpPr>
        <p:spPr bwMode="auto">
          <a:xfrm>
            <a:off x="250825" y="2967038"/>
            <a:ext cx="1008063" cy="317500"/>
          </a:xfrm>
          <a:prstGeom prst="rect">
            <a:avLst/>
          </a:prstGeom>
          <a:noFill/>
          <a:ln w="12700">
            <a:solidFill>
              <a:schemeClr val="tx1"/>
            </a:solidFill>
            <a:miter lim="800000"/>
            <a:headEnd/>
            <a:tailEnd/>
          </a:ln>
          <a:effectLst/>
        </p:spPr>
        <p:txBody>
          <a:bodyPr>
            <a:spAutoFit/>
          </a:bodyPr>
          <a:lstStyle/>
          <a:p>
            <a:pPr>
              <a:spcBef>
                <a:spcPct val="50000"/>
              </a:spcBef>
            </a:pPr>
            <a:r>
              <a:rPr lang="en-GB" sz="1400" b="1"/>
              <a:t>Officials</a:t>
            </a:r>
          </a:p>
        </p:txBody>
      </p:sp>
      <p:sp>
        <p:nvSpPr>
          <p:cNvPr id="160799" name="Text Box 31"/>
          <p:cNvSpPr txBox="1">
            <a:spLocks noChangeArrowheads="1"/>
          </p:cNvSpPr>
          <p:nvPr/>
        </p:nvSpPr>
        <p:spPr bwMode="auto">
          <a:xfrm>
            <a:off x="250825" y="5632450"/>
            <a:ext cx="1008063" cy="317500"/>
          </a:xfrm>
          <a:prstGeom prst="rect">
            <a:avLst/>
          </a:prstGeom>
          <a:noFill/>
          <a:ln w="12700">
            <a:solidFill>
              <a:schemeClr val="tx1"/>
            </a:solidFill>
            <a:miter lim="800000"/>
            <a:headEnd/>
            <a:tailEnd/>
          </a:ln>
          <a:effectLst/>
        </p:spPr>
        <p:txBody>
          <a:bodyPr>
            <a:spAutoFit/>
          </a:bodyPr>
          <a:lstStyle/>
          <a:p>
            <a:pPr>
              <a:spcBef>
                <a:spcPct val="50000"/>
              </a:spcBef>
            </a:pPr>
            <a:r>
              <a:rPr lang="en-GB" sz="1400" b="1"/>
              <a:t>Ministers</a:t>
            </a:r>
          </a:p>
        </p:txBody>
      </p:sp>
      <p:sp>
        <p:nvSpPr>
          <p:cNvPr id="160800" name="Text Box 32"/>
          <p:cNvSpPr txBox="1">
            <a:spLocks noChangeArrowheads="1"/>
          </p:cNvSpPr>
          <p:nvPr/>
        </p:nvSpPr>
        <p:spPr bwMode="auto">
          <a:xfrm>
            <a:off x="1547813" y="4479925"/>
            <a:ext cx="5400675" cy="317500"/>
          </a:xfrm>
          <a:prstGeom prst="rect">
            <a:avLst/>
          </a:prstGeom>
          <a:solidFill>
            <a:schemeClr val="bg1"/>
          </a:solidFill>
          <a:ln w="12700">
            <a:solidFill>
              <a:schemeClr val="tx1"/>
            </a:solidFill>
            <a:miter lim="800000"/>
            <a:headEnd/>
            <a:tailEnd/>
          </a:ln>
          <a:effectLst/>
        </p:spPr>
        <p:txBody>
          <a:bodyPr anchorCtr="1">
            <a:spAutoFit/>
          </a:bodyPr>
          <a:lstStyle/>
          <a:p>
            <a:pPr>
              <a:spcBef>
                <a:spcPct val="50000"/>
              </a:spcBef>
            </a:pPr>
            <a:r>
              <a:rPr lang="en-GB" sz="1400"/>
              <a:t>Private Offices</a:t>
            </a:r>
          </a:p>
        </p:txBody>
      </p:sp>
      <p:sp>
        <p:nvSpPr>
          <p:cNvPr id="160801" name="Text Box 33"/>
          <p:cNvSpPr txBox="1">
            <a:spLocks noChangeArrowheads="1"/>
          </p:cNvSpPr>
          <p:nvPr/>
        </p:nvSpPr>
        <p:spPr bwMode="auto">
          <a:xfrm>
            <a:off x="7380288" y="4479925"/>
            <a:ext cx="1512887" cy="317500"/>
          </a:xfrm>
          <a:prstGeom prst="rect">
            <a:avLst/>
          </a:prstGeom>
          <a:noFill/>
          <a:ln w="12700">
            <a:solidFill>
              <a:schemeClr val="tx1"/>
            </a:solidFill>
            <a:miter lim="800000"/>
            <a:headEnd/>
            <a:tailEnd/>
          </a:ln>
          <a:effectLst/>
        </p:spPr>
        <p:txBody>
          <a:bodyPr>
            <a:spAutoFit/>
          </a:bodyPr>
          <a:lstStyle/>
          <a:p>
            <a:pPr>
              <a:spcBef>
                <a:spcPct val="50000"/>
              </a:spcBef>
            </a:pPr>
            <a:r>
              <a:rPr lang="en-GB" sz="1400"/>
              <a:t>SpAds</a:t>
            </a:r>
          </a:p>
        </p:txBody>
      </p:sp>
      <p:sp>
        <p:nvSpPr>
          <p:cNvPr id="160802" name="TextBox 43"/>
          <p:cNvSpPr txBox="1">
            <a:spLocks noChangeArrowheads="1"/>
          </p:cNvSpPr>
          <p:nvPr/>
        </p:nvSpPr>
        <p:spPr bwMode="auto">
          <a:xfrm>
            <a:off x="2987675" y="908050"/>
            <a:ext cx="1042988" cy="406400"/>
          </a:xfrm>
          <a:prstGeom prst="rect">
            <a:avLst/>
          </a:prstGeom>
          <a:solidFill>
            <a:schemeClr val="bg1"/>
          </a:solidFill>
          <a:ln w="9525">
            <a:solidFill>
              <a:schemeClr val="tx1"/>
            </a:solidFill>
            <a:miter lim="800000"/>
            <a:headEnd/>
            <a:tailEnd/>
          </a:ln>
        </p:spPr>
        <p:txBody>
          <a:bodyPr>
            <a:spAutoFit/>
          </a:bodyPr>
          <a:lstStyle/>
          <a:p>
            <a:r>
              <a:rPr lang="en-GB" sz="2000" b="1" u="sng">
                <a:cs typeface="Arial" charset="0"/>
              </a:rPr>
              <a:t>A</a:t>
            </a:r>
            <a:r>
              <a:rPr lang="en-GB" sz="2000" b="1">
                <a:cs typeface="Arial" charset="0"/>
              </a:rPr>
              <a:t>ctors</a:t>
            </a:r>
          </a:p>
        </p:txBody>
      </p:sp>
      <p:sp>
        <p:nvSpPr>
          <p:cNvPr id="160803" name="TextBox 38"/>
          <p:cNvSpPr txBox="1">
            <a:spLocks noChangeArrowheads="1"/>
          </p:cNvSpPr>
          <p:nvPr/>
        </p:nvSpPr>
        <p:spPr bwMode="auto">
          <a:xfrm>
            <a:off x="4211638" y="935038"/>
            <a:ext cx="1227137" cy="406400"/>
          </a:xfrm>
          <a:prstGeom prst="rect">
            <a:avLst/>
          </a:prstGeom>
          <a:solidFill>
            <a:srgbClr val="FF99CC"/>
          </a:solidFill>
          <a:ln w="9525">
            <a:solidFill>
              <a:schemeClr val="tx1"/>
            </a:solidFill>
            <a:miter lim="800000"/>
            <a:headEnd/>
            <a:tailEnd/>
          </a:ln>
        </p:spPr>
        <p:txBody>
          <a:bodyPr>
            <a:spAutoFit/>
          </a:bodyPr>
          <a:lstStyle/>
          <a:p>
            <a:r>
              <a:rPr lang="en-GB" sz="2000" b="1" u="sng">
                <a:cs typeface="Arial" charset="0"/>
              </a:rPr>
              <a:t>O</a:t>
            </a:r>
            <a:r>
              <a:rPr lang="en-GB" sz="2000" b="1">
                <a:cs typeface="Arial" charset="0"/>
              </a:rPr>
              <a:t>wners</a:t>
            </a:r>
          </a:p>
        </p:txBody>
      </p:sp>
      <p:sp>
        <p:nvSpPr>
          <p:cNvPr id="160804" name="TextBox 44"/>
          <p:cNvSpPr txBox="1">
            <a:spLocks noChangeArrowheads="1"/>
          </p:cNvSpPr>
          <p:nvPr/>
        </p:nvSpPr>
        <p:spPr bwMode="auto">
          <a:xfrm>
            <a:off x="5651500" y="908050"/>
            <a:ext cx="1620838" cy="406400"/>
          </a:xfrm>
          <a:prstGeom prst="rect">
            <a:avLst/>
          </a:prstGeom>
          <a:solidFill>
            <a:schemeClr val="accent1"/>
          </a:solidFill>
          <a:ln w="9525">
            <a:solidFill>
              <a:schemeClr val="tx1"/>
            </a:solidFill>
            <a:miter lim="800000"/>
            <a:headEnd/>
            <a:tailEnd/>
          </a:ln>
        </p:spPr>
        <p:txBody>
          <a:bodyPr>
            <a:spAutoFit/>
          </a:bodyPr>
          <a:lstStyle/>
          <a:p>
            <a:r>
              <a:rPr lang="en-GB" sz="2000" b="1" u="sng">
                <a:cs typeface="Arial" charset="0"/>
              </a:rPr>
              <a:t>C</a:t>
            </a:r>
            <a:r>
              <a:rPr lang="en-GB" sz="2000" b="1">
                <a:cs typeface="Arial" charset="0"/>
              </a:rPr>
              <a:t>ustomers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3"/>
          <p:cNvSpPr>
            <a:spLocks noGrp="1"/>
          </p:cNvSpPr>
          <p:nvPr>
            <p:ph type="sldNum" sz="quarter" idx="10"/>
          </p:nvPr>
        </p:nvSpPr>
        <p:spPr/>
        <p:txBody>
          <a:bodyPr/>
          <a:lstStyle/>
          <a:p>
            <a:fld id="{AB826CEE-555D-4E13-BE1A-DC21C9B4CC26}" type="slidenum">
              <a:rPr lang="en-GB"/>
              <a:pPr/>
              <a:t>13</a:t>
            </a:fld>
            <a:endParaRPr lang="en-GB"/>
          </a:p>
        </p:txBody>
      </p:sp>
      <p:sp>
        <p:nvSpPr>
          <p:cNvPr id="162818" name="Rectangle 2"/>
          <p:cNvSpPr>
            <a:spLocks noGrp="1" noChangeArrowheads="1"/>
          </p:cNvSpPr>
          <p:nvPr>
            <p:ph type="title"/>
          </p:nvPr>
        </p:nvSpPr>
        <p:spPr/>
        <p:txBody>
          <a:bodyPr/>
          <a:lstStyle/>
          <a:p>
            <a:r>
              <a:rPr lang="en-GB"/>
              <a:t>Departments</a:t>
            </a:r>
          </a:p>
        </p:txBody>
      </p:sp>
      <p:sp>
        <p:nvSpPr>
          <p:cNvPr id="162819" name="Rectangle 3"/>
          <p:cNvSpPr>
            <a:spLocks noGrp="1" noChangeArrowheads="1"/>
          </p:cNvSpPr>
          <p:nvPr>
            <p:ph type="body" idx="1"/>
          </p:nvPr>
        </p:nvSpPr>
        <p:spPr>
          <a:xfrm>
            <a:off x="381000" y="2076450"/>
            <a:ext cx="2724150" cy="4400550"/>
          </a:xfrm>
        </p:spPr>
        <p:txBody>
          <a:bodyPr/>
          <a:lstStyle/>
          <a:p>
            <a:endParaRPr lang="en-US"/>
          </a:p>
        </p:txBody>
      </p:sp>
      <p:sp>
        <p:nvSpPr>
          <p:cNvPr id="22" name="Rounded Rectangle 21"/>
          <p:cNvSpPr>
            <a:spLocks noChangeArrowheads="1"/>
          </p:cNvSpPr>
          <p:nvPr/>
        </p:nvSpPr>
        <p:spPr bwMode="auto">
          <a:xfrm>
            <a:off x="2916238" y="3357563"/>
            <a:ext cx="1365250" cy="360362"/>
          </a:xfrm>
          <a:prstGeom prst="roundRect">
            <a:avLst>
              <a:gd name="adj" fmla="val 16667"/>
            </a:avLst>
          </a:prstGeom>
          <a:solidFill>
            <a:srgbClr val="969696"/>
          </a:solidFill>
          <a:ln w="25400" algn="ctr">
            <a:solidFill>
              <a:srgbClr val="CCFFCC"/>
            </a:solidFill>
            <a:round/>
            <a:headEnd/>
            <a:tailEnd/>
          </a:ln>
        </p:spPr>
        <p:txBody>
          <a:bodyPr anchor="ctr"/>
          <a:lstStyle/>
          <a:p>
            <a:pPr algn="ctr"/>
            <a:r>
              <a:rPr lang="en-GB" sz="1000">
                <a:solidFill>
                  <a:srgbClr val="FFFFFF"/>
                </a:solidFill>
                <a:cs typeface="Arial" charset="0"/>
              </a:rPr>
              <a:t>Lead </a:t>
            </a:r>
          </a:p>
          <a:p>
            <a:pPr algn="ctr"/>
            <a:r>
              <a:rPr lang="en-GB" sz="1000">
                <a:solidFill>
                  <a:srgbClr val="FFFFFF"/>
                </a:solidFill>
                <a:cs typeface="Arial" charset="0"/>
              </a:rPr>
              <a:t>Department</a:t>
            </a:r>
          </a:p>
        </p:txBody>
      </p:sp>
      <p:sp>
        <p:nvSpPr>
          <p:cNvPr id="28" name="Rectangle 27"/>
          <p:cNvSpPr>
            <a:spLocks noChangeArrowheads="1"/>
          </p:cNvSpPr>
          <p:nvPr/>
        </p:nvSpPr>
        <p:spPr bwMode="auto">
          <a:xfrm>
            <a:off x="4140200" y="4508500"/>
            <a:ext cx="720725" cy="349250"/>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BRU</a:t>
            </a:r>
          </a:p>
        </p:txBody>
      </p:sp>
      <p:sp>
        <p:nvSpPr>
          <p:cNvPr id="2" name="Rectangle 27"/>
          <p:cNvSpPr>
            <a:spLocks noChangeArrowheads="1"/>
          </p:cNvSpPr>
          <p:nvPr/>
        </p:nvSpPr>
        <p:spPr bwMode="auto">
          <a:xfrm>
            <a:off x="2339975" y="4868863"/>
            <a:ext cx="720725" cy="349250"/>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Finance</a:t>
            </a:r>
          </a:p>
        </p:txBody>
      </p:sp>
      <p:sp>
        <p:nvSpPr>
          <p:cNvPr id="49" name="Heptagon 48"/>
          <p:cNvSpPr/>
          <p:nvPr/>
        </p:nvSpPr>
        <p:spPr>
          <a:xfrm>
            <a:off x="684213" y="5300663"/>
            <a:ext cx="1152525" cy="792162"/>
          </a:xfrm>
          <a:prstGeom prst="hept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200" dirty="0">
                <a:solidFill>
                  <a:schemeClr val="tx1"/>
                </a:solidFill>
              </a:rPr>
              <a:t>Impact Assessment</a:t>
            </a:r>
          </a:p>
        </p:txBody>
      </p:sp>
      <p:sp>
        <p:nvSpPr>
          <p:cNvPr id="3" name="Rectangle 27"/>
          <p:cNvSpPr>
            <a:spLocks noChangeArrowheads="1"/>
          </p:cNvSpPr>
          <p:nvPr/>
        </p:nvSpPr>
        <p:spPr bwMode="auto">
          <a:xfrm>
            <a:off x="2482850" y="4232275"/>
            <a:ext cx="720725" cy="349250"/>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Legal</a:t>
            </a:r>
          </a:p>
        </p:txBody>
      </p:sp>
      <p:cxnSp>
        <p:nvCxnSpPr>
          <p:cNvPr id="162825" name="AutoShape 9"/>
          <p:cNvCxnSpPr>
            <a:cxnSpLocks noChangeShapeType="1"/>
            <a:stCxn id="0" idx="1"/>
            <a:endCxn id="0" idx="3"/>
          </p:cNvCxnSpPr>
          <p:nvPr/>
        </p:nvCxnSpPr>
        <p:spPr bwMode="auto">
          <a:xfrm rot="10800000" flipV="1">
            <a:off x="3073400" y="4041775"/>
            <a:ext cx="693738" cy="1001713"/>
          </a:xfrm>
          <a:prstGeom prst="bentConnector3">
            <a:avLst>
              <a:gd name="adj1" fmla="val 49884"/>
            </a:avLst>
          </a:prstGeom>
          <a:noFill/>
          <a:ln w="9525">
            <a:solidFill>
              <a:schemeClr val="tx1"/>
            </a:solidFill>
            <a:miter lim="800000"/>
            <a:headEnd/>
            <a:tailEnd/>
          </a:ln>
          <a:effectLst/>
        </p:spPr>
      </p:cxnSp>
      <p:cxnSp>
        <p:nvCxnSpPr>
          <p:cNvPr id="162826" name="AutoShape 10"/>
          <p:cNvCxnSpPr>
            <a:cxnSpLocks noChangeShapeType="1"/>
            <a:stCxn id="0" idx="1"/>
            <a:endCxn id="0" idx="3"/>
          </p:cNvCxnSpPr>
          <p:nvPr/>
        </p:nvCxnSpPr>
        <p:spPr bwMode="auto">
          <a:xfrm rot="10800000" flipV="1">
            <a:off x="3216275" y="4041775"/>
            <a:ext cx="550863" cy="365125"/>
          </a:xfrm>
          <a:prstGeom prst="bentConnector3">
            <a:avLst>
              <a:gd name="adj1" fmla="val 71468"/>
            </a:avLst>
          </a:prstGeom>
          <a:noFill/>
          <a:ln w="9525">
            <a:solidFill>
              <a:schemeClr val="tx1"/>
            </a:solidFill>
            <a:miter lim="800000"/>
            <a:headEnd/>
            <a:tailEnd/>
          </a:ln>
          <a:effectLst/>
        </p:spPr>
      </p:cxnSp>
      <p:sp>
        <p:nvSpPr>
          <p:cNvPr id="35" name="Right Arrow 34"/>
          <p:cNvSpPr>
            <a:spLocks noChangeArrowheads="1"/>
          </p:cNvSpPr>
          <p:nvPr/>
        </p:nvSpPr>
        <p:spPr bwMode="auto">
          <a:xfrm>
            <a:off x="5867400" y="2924175"/>
            <a:ext cx="1943100" cy="471488"/>
          </a:xfrm>
          <a:prstGeom prst="rightArrow">
            <a:avLst>
              <a:gd name="adj1" fmla="val 50000"/>
              <a:gd name="adj2" fmla="val 33637"/>
            </a:avLst>
          </a:prstGeom>
          <a:solidFill>
            <a:srgbClr val="333333"/>
          </a:solidFill>
          <a:ln w="25400" algn="ctr">
            <a:solidFill>
              <a:srgbClr val="CCFFCC"/>
            </a:solidFill>
            <a:miter lim="800000"/>
            <a:headEnd/>
            <a:tailEnd/>
          </a:ln>
        </p:spPr>
        <p:txBody>
          <a:bodyPr anchor="ctr"/>
          <a:lstStyle/>
          <a:p>
            <a:pPr algn="ctr"/>
            <a:r>
              <a:rPr lang="en-GB" sz="1000">
                <a:solidFill>
                  <a:schemeClr val="bg1"/>
                </a:solidFill>
                <a:cs typeface="Arial" charset="0"/>
              </a:rPr>
              <a:t>Domestic Regulation</a:t>
            </a:r>
          </a:p>
        </p:txBody>
      </p:sp>
      <p:sp>
        <p:nvSpPr>
          <p:cNvPr id="162828" name="AutoShape 12"/>
          <p:cNvSpPr>
            <a:spLocks noChangeArrowheads="1"/>
          </p:cNvSpPr>
          <p:nvPr/>
        </p:nvSpPr>
        <p:spPr bwMode="auto">
          <a:xfrm>
            <a:off x="4211638" y="2492375"/>
            <a:ext cx="936625" cy="574675"/>
          </a:xfrm>
          <a:prstGeom prst="flowChartDecision">
            <a:avLst/>
          </a:prstGeom>
          <a:solidFill>
            <a:schemeClr val="bg1"/>
          </a:solidFill>
          <a:ln w="9525">
            <a:solidFill>
              <a:schemeClr val="tx1"/>
            </a:solidFill>
            <a:miter lim="800000"/>
            <a:headEnd/>
            <a:tailEnd/>
          </a:ln>
          <a:effectLst/>
        </p:spPr>
        <p:txBody>
          <a:bodyPr wrap="none" anchor="ctr"/>
          <a:lstStyle/>
          <a:p>
            <a:pPr algn="ctr"/>
            <a:r>
              <a:rPr lang="en-GB" sz="1200"/>
              <a:t>Choice</a:t>
            </a:r>
          </a:p>
        </p:txBody>
      </p:sp>
      <p:cxnSp>
        <p:nvCxnSpPr>
          <p:cNvPr id="162829" name="AutoShape 13"/>
          <p:cNvCxnSpPr>
            <a:cxnSpLocks noChangeShapeType="1"/>
            <a:stCxn id="162828" idx="2"/>
            <a:endCxn id="35" idx="1"/>
          </p:cNvCxnSpPr>
          <p:nvPr/>
        </p:nvCxnSpPr>
        <p:spPr bwMode="auto">
          <a:xfrm rot="16200000" flipH="1">
            <a:off x="5220493" y="2526507"/>
            <a:ext cx="93663" cy="1174750"/>
          </a:xfrm>
          <a:prstGeom prst="bentConnector2">
            <a:avLst/>
          </a:prstGeom>
          <a:noFill/>
          <a:ln w="9525">
            <a:solidFill>
              <a:schemeClr val="tx1"/>
            </a:solidFill>
            <a:miter lim="800000"/>
            <a:headEnd/>
            <a:tailEnd type="triangle" w="med" len="med"/>
          </a:ln>
          <a:effectLst/>
        </p:spPr>
      </p:cxnSp>
      <p:sp>
        <p:nvSpPr>
          <p:cNvPr id="4" name="Rounded Rectangle 21"/>
          <p:cNvSpPr>
            <a:spLocks noChangeArrowheads="1"/>
          </p:cNvSpPr>
          <p:nvPr/>
        </p:nvSpPr>
        <p:spPr bwMode="auto">
          <a:xfrm>
            <a:off x="3779838" y="3860800"/>
            <a:ext cx="1365250" cy="360363"/>
          </a:xfrm>
          <a:prstGeom prst="roundRect">
            <a:avLst>
              <a:gd name="adj" fmla="val 16667"/>
            </a:avLst>
          </a:prstGeom>
          <a:solidFill>
            <a:srgbClr val="969696"/>
          </a:solidFill>
          <a:ln w="25400" algn="ctr">
            <a:solidFill>
              <a:srgbClr val="CCFFCC"/>
            </a:solidFill>
            <a:round/>
            <a:headEnd/>
            <a:tailEnd/>
          </a:ln>
        </p:spPr>
        <p:txBody>
          <a:bodyPr anchor="ctr"/>
          <a:lstStyle/>
          <a:p>
            <a:pPr algn="ctr"/>
            <a:r>
              <a:rPr lang="en-GB" sz="1000">
                <a:solidFill>
                  <a:srgbClr val="FFFFFF"/>
                </a:solidFill>
                <a:cs typeface="Arial" charset="0"/>
              </a:rPr>
              <a:t>Policy Team</a:t>
            </a:r>
          </a:p>
        </p:txBody>
      </p:sp>
      <p:sp>
        <p:nvSpPr>
          <p:cNvPr id="5" name="Rectangle 27"/>
          <p:cNvSpPr>
            <a:spLocks noChangeArrowheads="1"/>
          </p:cNvSpPr>
          <p:nvPr/>
        </p:nvSpPr>
        <p:spPr bwMode="auto">
          <a:xfrm>
            <a:off x="2051050" y="5516563"/>
            <a:ext cx="938213" cy="349250"/>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Economists</a:t>
            </a:r>
          </a:p>
        </p:txBody>
      </p:sp>
      <p:cxnSp>
        <p:nvCxnSpPr>
          <p:cNvPr id="162832" name="AutoShape 16"/>
          <p:cNvCxnSpPr>
            <a:cxnSpLocks noChangeShapeType="1"/>
            <a:stCxn id="0" idx="1"/>
            <a:endCxn id="0" idx="3"/>
          </p:cNvCxnSpPr>
          <p:nvPr/>
        </p:nvCxnSpPr>
        <p:spPr bwMode="auto">
          <a:xfrm rot="10800000" flipV="1">
            <a:off x="3001963" y="4041775"/>
            <a:ext cx="765175" cy="1649413"/>
          </a:xfrm>
          <a:prstGeom prst="bentConnector3">
            <a:avLst>
              <a:gd name="adj1" fmla="val 50000"/>
            </a:avLst>
          </a:prstGeom>
          <a:noFill/>
          <a:ln w="9525">
            <a:solidFill>
              <a:schemeClr val="tx1"/>
            </a:solidFill>
            <a:miter lim="800000"/>
            <a:headEnd/>
            <a:tailEnd/>
          </a:ln>
          <a:effectLst/>
        </p:spPr>
      </p:cxnSp>
      <p:sp>
        <p:nvSpPr>
          <p:cNvPr id="6" name="Rectangle 27"/>
          <p:cNvSpPr>
            <a:spLocks noChangeArrowheads="1"/>
          </p:cNvSpPr>
          <p:nvPr/>
        </p:nvSpPr>
        <p:spPr bwMode="auto">
          <a:xfrm>
            <a:off x="6300788" y="4508500"/>
            <a:ext cx="720725" cy="349250"/>
          </a:xfrm>
          <a:prstGeom prst="rect">
            <a:avLst/>
          </a:prstGeom>
          <a:solidFill>
            <a:srgbClr val="808080"/>
          </a:solidFill>
          <a:ln w="25400" algn="ctr">
            <a:solidFill>
              <a:srgbClr val="298597"/>
            </a:solidFill>
            <a:miter lim="800000"/>
            <a:headEnd/>
            <a:tailEnd/>
          </a:ln>
        </p:spPr>
        <p:txBody>
          <a:bodyPr anchor="ctr"/>
          <a:lstStyle/>
          <a:p>
            <a:pPr algn="ctr">
              <a:defRPr/>
            </a:pPr>
            <a:r>
              <a:rPr lang="en-GB" sz="1000" dirty="0">
                <a:solidFill>
                  <a:schemeClr val="lt1"/>
                </a:solidFill>
                <a:latin typeface="+mn-lt"/>
              </a:rPr>
              <a:t>BRE</a:t>
            </a:r>
            <a:endParaRPr lang="en-GB" sz="1000" dirty="0">
              <a:solidFill>
                <a:schemeClr val="lt1"/>
              </a:solidFill>
              <a:latin typeface="+mn-lt"/>
            </a:endParaRPr>
          </a:p>
        </p:txBody>
      </p:sp>
      <p:sp>
        <p:nvSpPr>
          <p:cNvPr id="7" name="Rounded Rectangle 21"/>
          <p:cNvSpPr>
            <a:spLocks noChangeArrowheads="1"/>
          </p:cNvSpPr>
          <p:nvPr/>
        </p:nvSpPr>
        <p:spPr bwMode="auto">
          <a:xfrm>
            <a:off x="6227763" y="3429000"/>
            <a:ext cx="1365250" cy="360363"/>
          </a:xfrm>
          <a:prstGeom prst="roundRect">
            <a:avLst>
              <a:gd name="adj" fmla="val 16667"/>
            </a:avLst>
          </a:prstGeom>
          <a:solidFill>
            <a:srgbClr val="969696"/>
          </a:solidFill>
          <a:ln w="25400" algn="ctr">
            <a:solidFill>
              <a:srgbClr val="CCFFCC"/>
            </a:solidFill>
            <a:round/>
            <a:headEnd/>
            <a:tailEnd/>
          </a:ln>
        </p:spPr>
        <p:txBody>
          <a:bodyPr anchor="ctr"/>
          <a:lstStyle/>
          <a:p>
            <a:pPr algn="ctr"/>
            <a:r>
              <a:rPr lang="en-GB" sz="1000">
                <a:solidFill>
                  <a:srgbClr val="FFFFFF"/>
                </a:solidFill>
                <a:cs typeface="Arial" charset="0"/>
              </a:rPr>
              <a:t>Cabinet Committee</a:t>
            </a:r>
          </a:p>
        </p:txBody>
      </p:sp>
      <p:sp>
        <p:nvSpPr>
          <p:cNvPr id="162835" name="AutoShape 19"/>
          <p:cNvSpPr>
            <a:spLocks noChangeArrowheads="1"/>
          </p:cNvSpPr>
          <p:nvPr/>
        </p:nvSpPr>
        <p:spPr bwMode="auto">
          <a:xfrm>
            <a:off x="6948488" y="1916113"/>
            <a:ext cx="1366837" cy="574675"/>
          </a:xfrm>
          <a:prstGeom prst="flowChartDecision">
            <a:avLst/>
          </a:prstGeom>
          <a:solidFill>
            <a:schemeClr val="bg1"/>
          </a:solidFill>
          <a:ln w="9525">
            <a:solidFill>
              <a:schemeClr val="tx1"/>
            </a:solidFill>
            <a:miter lim="800000"/>
            <a:headEnd/>
            <a:tailEnd/>
          </a:ln>
          <a:effectLst/>
        </p:spPr>
        <p:txBody>
          <a:bodyPr wrap="none" anchor="ctr"/>
          <a:lstStyle/>
          <a:p>
            <a:pPr algn="ctr"/>
            <a:r>
              <a:rPr lang="en-GB" sz="1200"/>
              <a:t>Clearance</a:t>
            </a:r>
          </a:p>
        </p:txBody>
      </p:sp>
      <p:cxnSp>
        <p:nvCxnSpPr>
          <p:cNvPr id="162836" name="AutoShape 20"/>
          <p:cNvCxnSpPr>
            <a:cxnSpLocks noChangeShapeType="1"/>
            <a:stCxn id="162835" idx="2"/>
            <a:endCxn id="35" idx="0"/>
          </p:cNvCxnSpPr>
          <p:nvPr/>
        </p:nvCxnSpPr>
        <p:spPr bwMode="auto">
          <a:xfrm>
            <a:off x="7632700" y="2490788"/>
            <a:ext cx="19050" cy="420687"/>
          </a:xfrm>
          <a:prstGeom prst="straightConnector1">
            <a:avLst/>
          </a:prstGeom>
          <a:noFill/>
          <a:ln w="9525">
            <a:solidFill>
              <a:schemeClr val="tx1"/>
            </a:solidFill>
            <a:round/>
            <a:headEnd/>
            <a:tailEnd/>
          </a:ln>
          <a:effectLst/>
        </p:spPr>
      </p:cxnSp>
      <p:sp>
        <p:nvSpPr>
          <p:cNvPr id="162837" name="AutoShape 21"/>
          <p:cNvSpPr>
            <a:spLocks noChangeArrowheads="1"/>
          </p:cNvSpPr>
          <p:nvPr/>
        </p:nvSpPr>
        <p:spPr bwMode="auto">
          <a:xfrm>
            <a:off x="1835150" y="3284538"/>
            <a:ext cx="3600450" cy="2952750"/>
          </a:xfrm>
          <a:prstGeom prst="roundRect">
            <a:avLst>
              <a:gd name="adj" fmla="val 16667"/>
            </a:avLst>
          </a:prstGeom>
          <a:noFill/>
          <a:ln w="9525">
            <a:solidFill>
              <a:schemeClr val="tx1"/>
            </a:solidFill>
            <a:round/>
            <a:headEnd/>
            <a:tailEnd/>
          </a:ln>
          <a:effectLst/>
        </p:spPr>
        <p:txBody>
          <a:bodyPr wrap="none" anchor="ctr"/>
          <a:lstStyle/>
          <a:p>
            <a:endParaRPr lang="en-GB"/>
          </a:p>
        </p:txBody>
      </p:sp>
      <p:cxnSp>
        <p:nvCxnSpPr>
          <p:cNvPr id="162838" name="AutoShape 22"/>
          <p:cNvCxnSpPr>
            <a:cxnSpLocks noChangeShapeType="1"/>
            <a:stCxn id="162837" idx="3"/>
            <a:endCxn id="162837" idx="3"/>
          </p:cNvCxnSpPr>
          <p:nvPr/>
        </p:nvCxnSpPr>
        <p:spPr bwMode="auto">
          <a:xfrm>
            <a:off x="5435600" y="4760913"/>
            <a:ext cx="0" cy="0"/>
          </a:xfrm>
          <a:prstGeom prst="straightConnector1">
            <a:avLst/>
          </a:prstGeom>
          <a:noFill/>
          <a:ln w="9525">
            <a:solidFill>
              <a:schemeClr val="tx1"/>
            </a:solidFill>
            <a:round/>
            <a:headEnd/>
            <a:tailEnd/>
          </a:ln>
          <a:effectLst/>
        </p:spPr>
      </p:cxnSp>
      <p:cxnSp>
        <p:nvCxnSpPr>
          <p:cNvPr id="162839" name="AutoShape 23"/>
          <p:cNvCxnSpPr>
            <a:cxnSpLocks noChangeShapeType="1"/>
            <a:stCxn id="162837" idx="3"/>
            <a:endCxn id="162837" idx="3"/>
          </p:cNvCxnSpPr>
          <p:nvPr/>
        </p:nvCxnSpPr>
        <p:spPr bwMode="auto">
          <a:xfrm>
            <a:off x="5435600" y="4760913"/>
            <a:ext cx="0" cy="0"/>
          </a:xfrm>
          <a:prstGeom prst="straightConnector1">
            <a:avLst/>
          </a:prstGeom>
          <a:noFill/>
          <a:ln w="9525">
            <a:solidFill>
              <a:schemeClr val="tx1"/>
            </a:solidFill>
            <a:round/>
            <a:headEnd/>
            <a:tailEnd/>
          </a:ln>
          <a:effectLst/>
        </p:spPr>
      </p:cxnSp>
      <p:cxnSp>
        <p:nvCxnSpPr>
          <p:cNvPr id="162840" name="AutoShape 24"/>
          <p:cNvCxnSpPr>
            <a:cxnSpLocks noChangeShapeType="1"/>
            <a:stCxn id="28" idx="0"/>
            <a:endCxn id="0" idx="2"/>
          </p:cNvCxnSpPr>
          <p:nvPr/>
        </p:nvCxnSpPr>
        <p:spPr bwMode="auto">
          <a:xfrm flipH="1" flipV="1">
            <a:off x="4462463" y="4233863"/>
            <a:ext cx="38100" cy="261937"/>
          </a:xfrm>
          <a:prstGeom prst="straightConnector1">
            <a:avLst/>
          </a:prstGeom>
          <a:noFill/>
          <a:ln w="9525">
            <a:solidFill>
              <a:schemeClr val="tx1"/>
            </a:solidFill>
            <a:round/>
            <a:headEnd/>
            <a:tailEnd/>
          </a:ln>
          <a:effectLst/>
        </p:spPr>
      </p:cxnSp>
      <p:cxnSp>
        <p:nvCxnSpPr>
          <p:cNvPr id="162841" name="AutoShape 25"/>
          <p:cNvCxnSpPr>
            <a:cxnSpLocks noChangeShapeType="1"/>
            <a:stCxn id="28" idx="3"/>
            <a:endCxn id="0" idx="1"/>
          </p:cNvCxnSpPr>
          <p:nvPr/>
        </p:nvCxnSpPr>
        <p:spPr bwMode="auto">
          <a:xfrm>
            <a:off x="4873625" y="4683125"/>
            <a:ext cx="1414463" cy="0"/>
          </a:xfrm>
          <a:prstGeom prst="straightConnector1">
            <a:avLst/>
          </a:prstGeom>
          <a:noFill/>
          <a:ln w="9525">
            <a:solidFill>
              <a:schemeClr val="tx1"/>
            </a:solidFill>
            <a:round/>
            <a:headEnd type="triangle" w="med" len="med"/>
            <a:tailEnd type="triangle" w="med" len="med"/>
          </a:ln>
          <a:effectLst/>
        </p:spPr>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Slide Number Placeholder 1"/>
          <p:cNvSpPr>
            <a:spLocks noGrp="1"/>
          </p:cNvSpPr>
          <p:nvPr>
            <p:ph type="sldNum" sz="quarter" idx="10"/>
          </p:nvPr>
        </p:nvSpPr>
        <p:spPr/>
        <p:txBody>
          <a:bodyPr/>
          <a:lstStyle/>
          <a:p>
            <a:fld id="{81FFA4E3-6764-4959-B84B-577B04B634A1}" type="slidenum">
              <a:rPr lang="en-GB"/>
              <a:pPr/>
              <a:t>14</a:t>
            </a:fld>
            <a:endParaRPr lang="en-GB"/>
          </a:p>
        </p:txBody>
      </p:sp>
      <p:sp>
        <p:nvSpPr>
          <p:cNvPr id="164912" name="Rectangle 48"/>
          <p:cNvSpPr>
            <a:spLocks noChangeArrowheads="1"/>
          </p:cNvSpPr>
          <p:nvPr/>
        </p:nvSpPr>
        <p:spPr bwMode="auto">
          <a:xfrm>
            <a:off x="0" y="0"/>
            <a:ext cx="9144000" cy="6858000"/>
          </a:xfrm>
          <a:prstGeom prst="rect">
            <a:avLst/>
          </a:prstGeom>
          <a:solidFill>
            <a:schemeClr val="bg1"/>
          </a:solidFill>
          <a:ln w="9525">
            <a:solidFill>
              <a:schemeClr val="tx1"/>
            </a:solidFill>
            <a:miter lim="800000"/>
            <a:headEnd/>
            <a:tailEnd/>
          </a:ln>
          <a:effectLst/>
        </p:spPr>
        <p:txBody>
          <a:bodyPr wrap="none" anchor="ctr"/>
          <a:lstStyle/>
          <a:p>
            <a:endParaRPr lang="en-GB"/>
          </a:p>
        </p:txBody>
      </p:sp>
      <p:sp>
        <p:nvSpPr>
          <p:cNvPr id="18" name="5-Point Star 17"/>
          <p:cNvSpPr/>
          <p:nvPr/>
        </p:nvSpPr>
        <p:spPr>
          <a:xfrm>
            <a:off x="8316913" y="836613"/>
            <a:ext cx="682625" cy="792162"/>
          </a:xfrm>
          <a:prstGeom prst="star5">
            <a:avLst>
              <a:gd name="adj" fmla="val 19230"/>
              <a:gd name="hf" fmla="val 105146"/>
              <a:gd name="vf" fmla="val 11055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800" dirty="0"/>
          </a:p>
        </p:txBody>
      </p:sp>
      <p:sp>
        <p:nvSpPr>
          <p:cNvPr id="4" name="Oval 3"/>
          <p:cNvSpPr/>
          <p:nvPr/>
        </p:nvSpPr>
        <p:spPr>
          <a:xfrm>
            <a:off x="1836738" y="1052513"/>
            <a:ext cx="1150937" cy="6477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400" dirty="0">
                <a:solidFill>
                  <a:schemeClr val="tx1"/>
                </a:solidFill>
              </a:rPr>
              <a:t>Policy Makers</a:t>
            </a:r>
          </a:p>
        </p:txBody>
      </p:sp>
      <p:sp>
        <p:nvSpPr>
          <p:cNvPr id="5" name="Right Arrow 4"/>
          <p:cNvSpPr/>
          <p:nvPr/>
        </p:nvSpPr>
        <p:spPr>
          <a:xfrm>
            <a:off x="250825" y="620713"/>
            <a:ext cx="1512888" cy="1368425"/>
          </a:xfrm>
          <a:prstGeom prst="rightArrow">
            <a:avLst>
              <a:gd name="adj1" fmla="val 5954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GB" sz="1200">
                <a:solidFill>
                  <a:schemeClr val="tx1"/>
                </a:solidFill>
                <a:latin typeface="Calibri" pitchFamily="34" charset="0"/>
                <a:cs typeface="Arial" charset="0"/>
              </a:rPr>
              <a:t>Interest Groups </a:t>
            </a:r>
          </a:p>
          <a:p>
            <a:pPr algn="ctr"/>
            <a:r>
              <a:rPr lang="en-GB" sz="1200">
                <a:solidFill>
                  <a:schemeClr val="tx1"/>
                </a:solidFill>
                <a:latin typeface="Calibri" pitchFamily="34" charset="0"/>
                <a:cs typeface="Arial" charset="0"/>
              </a:rPr>
              <a:t>Ministers</a:t>
            </a:r>
          </a:p>
          <a:p>
            <a:pPr algn="ctr"/>
            <a:r>
              <a:rPr lang="en-GB" sz="1200">
                <a:solidFill>
                  <a:schemeClr val="tx1"/>
                </a:solidFill>
                <a:latin typeface="Calibri" pitchFamily="34" charset="0"/>
                <a:cs typeface="Arial" charset="0"/>
              </a:rPr>
              <a:t>Individuals</a:t>
            </a:r>
          </a:p>
        </p:txBody>
      </p:sp>
      <p:sp>
        <p:nvSpPr>
          <p:cNvPr id="9" name="Cloud 8"/>
          <p:cNvSpPr/>
          <p:nvPr/>
        </p:nvSpPr>
        <p:spPr>
          <a:xfrm>
            <a:off x="2987675" y="981075"/>
            <a:ext cx="1368425" cy="935038"/>
          </a:xfrm>
          <a:prstGeom prst="clou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200" dirty="0">
                <a:solidFill>
                  <a:schemeClr val="tx1"/>
                </a:solidFill>
              </a:rPr>
              <a:t>ID Problem Consider Options</a:t>
            </a:r>
          </a:p>
        </p:txBody>
      </p:sp>
      <p:sp>
        <p:nvSpPr>
          <p:cNvPr id="10" name="Oval 9"/>
          <p:cNvSpPr/>
          <p:nvPr/>
        </p:nvSpPr>
        <p:spPr>
          <a:xfrm>
            <a:off x="4356100" y="1773238"/>
            <a:ext cx="1079500" cy="50482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200" dirty="0">
                <a:solidFill>
                  <a:schemeClr val="tx1"/>
                </a:solidFill>
              </a:rPr>
              <a:t>Minister</a:t>
            </a:r>
          </a:p>
        </p:txBody>
      </p:sp>
      <p:sp>
        <p:nvSpPr>
          <p:cNvPr id="11" name="Heptagon 10"/>
          <p:cNvSpPr/>
          <p:nvPr/>
        </p:nvSpPr>
        <p:spPr>
          <a:xfrm>
            <a:off x="4356100" y="836613"/>
            <a:ext cx="1152525" cy="863600"/>
          </a:xfrm>
          <a:prstGeom prst="hept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200" dirty="0">
                <a:solidFill>
                  <a:schemeClr val="tx1"/>
                </a:solidFill>
              </a:rPr>
              <a:t>Impact Assessment</a:t>
            </a:r>
          </a:p>
        </p:txBody>
      </p:sp>
      <p:sp>
        <p:nvSpPr>
          <p:cNvPr id="13" name="Rectangle 12"/>
          <p:cNvSpPr/>
          <p:nvPr/>
        </p:nvSpPr>
        <p:spPr>
          <a:xfrm>
            <a:off x="5651500" y="476250"/>
            <a:ext cx="865188" cy="360363"/>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800" dirty="0"/>
              <a:t>RPC</a:t>
            </a:r>
          </a:p>
        </p:txBody>
      </p:sp>
      <p:sp>
        <p:nvSpPr>
          <p:cNvPr id="17" name="Rectangle 16"/>
          <p:cNvSpPr/>
          <p:nvPr/>
        </p:nvSpPr>
        <p:spPr>
          <a:xfrm>
            <a:off x="7380288" y="692150"/>
            <a:ext cx="863600" cy="358775"/>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800" dirty="0"/>
              <a:t>RRC</a:t>
            </a:r>
          </a:p>
        </p:txBody>
      </p:sp>
      <p:sp>
        <p:nvSpPr>
          <p:cNvPr id="19" name="Rectangle 18"/>
          <p:cNvSpPr/>
          <p:nvPr/>
        </p:nvSpPr>
        <p:spPr>
          <a:xfrm>
            <a:off x="7164388" y="1557338"/>
            <a:ext cx="1223962" cy="431800"/>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600" dirty="0"/>
              <a:t>Policy Committees</a:t>
            </a:r>
          </a:p>
        </p:txBody>
      </p:sp>
      <p:sp>
        <p:nvSpPr>
          <p:cNvPr id="164875" name="TextBox 19"/>
          <p:cNvSpPr txBox="1">
            <a:spLocks noChangeArrowheads="1"/>
          </p:cNvSpPr>
          <p:nvPr/>
        </p:nvSpPr>
        <p:spPr bwMode="auto">
          <a:xfrm>
            <a:off x="7308850" y="2060575"/>
            <a:ext cx="1763713" cy="277813"/>
          </a:xfrm>
          <a:prstGeom prst="rect">
            <a:avLst/>
          </a:prstGeom>
          <a:noFill/>
          <a:ln w="9525">
            <a:solidFill>
              <a:schemeClr val="tx1"/>
            </a:solidFill>
            <a:miter lim="800000"/>
            <a:headEnd/>
            <a:tailEnd/>
          </a:ln>
        </p:spPr>
        <p:txBody>
          <a:bodyPr>
            <a:spAutoFit/>
          </a:bodyPr>
          <a:lstStyle/>
          <a:p>
            <a:pPr algn="ctr"/>
            <a:r>
              <a:rPr lang="en-GB" sz="1200">
                <a:latin typeface="Calibri" pitchFamily="34" charset="0"/>
                <a:cs typeface="Arial" charset="0"/>
              </a:rPr>
              <a:t>Principles fit for purpose</a:t>
            </a:r>
          </a:p>
        </p:txBody>
      </p:sp>
      <p:cxnSp>
        <p:nvCxnSpPr>
          <p:cNvPr id="22" name="Curved Connector 21"/>
          <p:cNvCxnSpPr>
            <a:cxnSpLocks noChangeShapeType="1"/>
            <a:stCxn id="164890" idx="3"/>
            <a:endCxn id="19" idx="1"/>
          </p:cNvCxnSpPr>
          <p:nvPr/>
        </p:nvCxnSpPr>
        <p:spPr bwMode="auto">
          <a:xfrm flipV="1">
            <a:off x="6804025" y="1773238"/>
            <a:ext cx="347663" cy="9525"/>
          </a:xfrm>
          <a:prstGeom prst="curvedConnector3">
            <a:avLst>
              <a:gd name="adj1" fmla="val 51597"/>
            </a:avLst>
          </a:prstGeom>
          <a:noFill/>
          <a:ln w="9525" algn="ctr">
            <a:solidFill>
              <a:srgbClr val="4A7EBB"/>
            </a:solidFill>
            <a:round/>
            <a:headEnd/>
            <a:tailEnd type="arrow" w="med" len="med"/>
          </a:ln>
        </p:spPr>
      </p:cxnSp>
      <p:sp>
        <p:nvSpPr>
          <p:cNvPr id="164877" name="TextBox 22"/>
          <p:cNvSpPr txBox="1">
            <a:spLocks noChangeArrowheads="1"/>
          </p:cNvSpPr>
          <p:nvPr/>
        </p:nvSpPr>
        <p:spPr bwMode="auto">
          <a:xfrm>
            <a:off x="5651500" y="836613"/>
            <a:ext cx="1296988" cy="457200"/>
          </a:xfrm>
          <a:prstGeom prst="rect">
            <a:avLst/>
          </a:prstGeom>
          <a:noFill/>
          <a:ln w="9525">
            <a:noFill/>
            <a:miter lim="800000"/>
            <a:headEnd/>
            <a:tailEnd/>
          </a:ln>
        </p:spPr>
        <p:txBody>
          <a:bodyPr>
            <a:spAutoFit/>
          </a:bodyPr>
          <a:lstStyle/>
          <a:p>
            <a:r>
              <a:rPr lang="en-GB" sz="1200">
                <a:latin typeface="Calibri" pitchFamily="34" charset="0"/>
                <a:cs typeface="Arial" charset="0"/>
              </a:rPr>
              <a:t>Impact Analysis is Fit for purpose</a:t>
            </a:r>
          </a:p>
        </p:txBody>
      </p:sp>
      <p:sp>
        <p:nvSpPr>
          <p:cNvPr id="24" name="Heptagon 23"/>
          <p:cNvSpPr/>
          <p:nvPr/>
        </p:nvSpPr>
        <p:spPr>
          <a:xfrm>
            <a:off x="7740650" y="2852738"/>
            <a:ext cx="1152525" cy="792162"/>
          </a:xfrm>
          <a:prstGeom prst="hept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200" dirty="0">
                <a:solidFill>
                  <a:schemeClr val="tx1"/>
                </a:solidFill>
              </a:rPr>
              <a:t>Better</a:t>
            </a:r>
          </a:p>
          <a:p>
            <a:pPr algn="ctr" fontAlgn="auto">
              <a:spcBef>
                <a:spcPts val="0"/>
              </a:spcBef>
              <a:spcAft>
                <a:spcPts val="0"/>
              </a:spcAft>
              <a:defRPr/>
            </a:pPr>
            <a:r>
              <a:rPr lang="en-GB" sz="1200" dirty="0">
                <a:solidFill>
                  <a:schemeClr val="tx1"/>
                </a:solidFill>
              </a:rPr>
              <a:t>Impact Assessment</a:t>
            </a:r>
          </a:p>
        </p:txBody>
      </p:sp>
      <p:sp>
        <p:nvSpPr>
          <p:cNvPr id="25" name="Quad Arrow Callout 24"/>
          <p:cNvSpPr/>
          <p:nvPr/>
        </p:nvSpPr>
        <p:spPr>
          <a:xfrm>
            <a:off x="6084888" y="2924175"/>
            <a:ext cx="1582737" cy="720725"/>
          </a:xfrm>
          <a:prstGeom prst="quadArrowCallout">
            <a:avLst>
              <a:gd name="adj1" fmla="val 12462"/>
              <a:gd name="adj2" fmla="val 32258"/>
              <a:gd name="adj3" fmla="val 17742"/>
              <a:gd name="adj4" fmla="val 6451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200" dirty="0">
                <a:solidFill>
                  <a:schemeClr val="tx1"/>
                </a:solidFill>
              </a:rPr>
              <a:t>Consultation</a:t>
            </a:r>
          </a:p>
        </p:txBody>
      </p:sp>
      <p:sp>
        <p:nvSpPr>
          <p:cNvPr id="164880" name="TextBox 25"/>
          <p:cNvSpPr txBox="1">
            <a:spLocks noChangeArrowheads="1"/>
          </p:cNvSpPr>
          <p:nvPr/>
        </p:nvSpPr>
        <p:spPr bwMode="auto">
          <a:xfrm>
            <a:off x="7740650" y="4221163"/>
            <a:ext cx="1223963" cy="738187"/>
          </a:xfrm>
          <a:prstGeom prst="rect">
            <a:avLst/>
          </a:prstGeom>
          <a:noFill/>
          <a:ln w="9525">
            <a:solidFill>
              <a:schemeClr val="tx1"/>
            </a:solidFill>
            <a:miter lim="800000"/>
            <a:headEnd/>
            <a:tailEnd/>
          </a:ln>
        </p:spPr>
        <p:txBody>
          <a:bodyPr>
            <a:spAutoFit/>
          </a:bodyPr>
          <a:lstStyle/>
          <a:p>
            <a:pPr algn="ctr"/>
            <a:r>
              <a:rPr lang="en-GB" sz="1400">
                <a:latin typeface="Calibri" pitchFamily="34" charset="0"/>
                <a:cs typeface="Arial" charset="0"/>
              </a:rPr>
              <a:t>Clear Government response</a:t>
            </a:r>
          </a:p>
        </p:txBody>
      </p:sp>
      <p:sp>
        <p:nvSpPr>
          <p:cNvPr id="164881" name="TextBox 26"/>
          <p:cNvSpPr txBox="1">
            <a:spLocks noChangeArrowheads="1"/>
          </p:cNvSpPr>
          <p:nvPr/>
        </p:nvSpPr>
        <p:spPr bwMode="auto">
          <a:xfrm>
            <a:off x="6300788" y="4940300"/>
            <a:ext cx="1366837" cy="523875"/>
          </a:xfrm>
          <a:prstGeom prst="rect">
            <a:avLst/>
          </a:prstGeom>
          <a:noFill/>
          <a:ln w="9525">
            <a:solidFill>
              <a:schemeClr val="tx1"/>
            </a:solidFill>
            <a:miter lim="800000"/>
            <a:headEnd/>
            <a:tailEnd/>
          </a:ln>
        </p:spPr>
        <p:txBody>
          <a:bodyPr>
            <a:spAutoFit/>
          </a:bodyPr>
          <a:lstStyle/>
          <a:p>
            <a:pPr algn="ctr"/>
            <a:r>
              <a:rPr lang="en-GB" sz="1400">
                <a:latin typeface="Calibri" pitchFamily="34" charset="0"/>
                <a:cs typeface="Arial" charset="0"/>
              </a:rPr>
              <a:t>Clearance to draft</a:t>
            </a:r>
          </a:p>
        </p:txBody>
      </p:sp>
      <p:sp>
        <p:nvSpPr>
          <p:cNvPr id="28" name="Heptagon 27"/>
          <p:cNvSpPr/>
          <p:nvPr/>
        </p:nvSpPr>
        <p:spPr>
          <a:xfrm>
            <a:off x="5076825" y="4508500"/>
            <a:ext cx="1150938" cy="790575"/>
          </a:xfrm>
          <a:prstGeom prst="hept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200" dirty="0">
                <a:solidFill>
                  <a:schemeClr val="tx1"/>
                </a:solidFill>
              </a:rPr>
              <a:t>Impact Assessment</a:t>
            </a:r>
          </a:p>
        </p:txBody>
      </p:sp>
      <p:sp>
        <p:nvSpPr>
          <p:cNvPr id="164883" name="TextBox 28"/>
          <p:cNvSpPr txBox="1">
            <a:spLocks noChangeArrowheads="1"/>
          </p:cNvSpPr>
          <p:nvPr/>
        </p:nvSpPr>
        <p:spPr bwMode="auto">
          <a:xfrm>
            <a:off x="3708400" y="4508500"/>
            <a:ext cx="1079500" cy="649288"/>
          </a:xfrm>
          <a:prstGeom prst="rect">
            <a:avLst/>
          </a:prstGeom>
          <a:noFill/>
          <a:ln w="9525">
            <a:solidFill>
              <a:schemeClr val="tx1"/>
            </a:solidFill>
            <a:miter lim="800000"/>
            <a:headEnd/>
            <a:tailEnd/>
          </a:ln>
        </p:spPr>
        <p:txBody>
          <a:bodyPr>
            <a:spAutoFit/>
          </a:bodyPr>
          <a:lstStyle/>
          <a:p>
            <a:pPr algn="ctr"/>
            <a:r>
              <a:rPr lang="en-GB" sz="1200">
                <a:latin typeface="Calibri" pitchFamily="34" charset="0"/>
                <a:cs typeface="Arial" charset="0"/>
              </a:rPr>
              <a:t>Primary Legislation HoC – HoL </a:t>
            </a:r>
          </a:p>
        </p:txBody>
      </p:sp>
      <p:sp>
        <p:nvSpPr>
          <p:cNvPr id="164884" name="TextBox 29"/>
          <p:cNvSpPr txBox="1">
            <a:spLocks noChangeArrowheads="1"/>
          </p:cNvSpPr>
          <p:nvPr/>
        </p:nvSpPr>
        <p:spPr bwMode="auto">
          <a:xfrm>
            <a:off x="3708400" y="5199063"/>
            <a:ext cx="1079500" cy="461962"/>
          </a:xfrm>
          <a:prstGeom prst="rect">
            <a:avLst/>
          </a:prstGeom>
          <a:noFill/>
          <a:ln w="9525">
            <a:solidFill>
              <a:schemeClr val="tx1"/>
            </a:solidFill>
            <a:miter lim="800000"/>
            <a:headEnd/>
            <a:tailEnd/>
          </a:ln>
        </p:spPr>
        <p:txBody>
          <a:bodyPr>
            <a:spAutoFit/>
          </a:bodyPr>
          <a:lstStyle/>
          <a:p>
            <a:pPr algn="ctr"/>
            <a:r>
              <a:rPr lang="en-GB" sz="1200">
                <a:latin typeface="Calibri" pitchFamily="34" charset="0"/>
                <a:cs typeface="Arial" charset="0"/>
              </a:rPr>
              <a:t>Clearance for amendments</a:t>
            </a:r>
          </a:p>
        </p:txBody>
      </p:sp>
      <p:sp>
        <p:nvSpPr>
          <p:cNvPr id="31" name="Heptagon 30"/>
          <p:cNvSpPr/>
          <p:nvPr/>
        </p:nvSpPr>
        <p:spPr>
          <a:xfrm>
            <a:off x="2484438" y="4437063"/>
            <a:ext cx="1150937" cy="790575"/>
          </a:xfrm>
          <a:prstGeom prst="hept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200" dirty="0">
                <a:solidFill>
                  <a:schemeClr val="tx1"/>
                </a:solidFill>
              </a:rPr>
              <a:t>Final Impact Assessment</a:t>
            </a:r>
          </a:p>
        </p:txBody>
      </p:sp>
      <p:sp>
        <p:nvSpPr>
          <p:cNvPr id="32" name="Heptagon 31"/>
          <p:cNvSpPr/>
          <p:nvPr/>
        </p:nvSpPr>
        <p:spPr>
          <a:xfrm>
            <a:off x="2411413" y="5876925"/>
            <a:ext cx="1296987" cy="792163"/>
          </a:xfrm>
          <a:prstGeom prst="hept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dirty="0">
                <a:solidFill>
                  <a:schemeClr val="tx1"/>
                </a:solidFill>
              </a:rPr>
              <a:t>Post Implementation Review</a:t>
            </a:r>
          </a:p>
          <a:p>
            <a:pPr algn="ctr" fontAlgn="auto">
              <a:spcBef>
                <a:spcPts val="0"/>
              </a:spcBef>
              <a:spcAft>
                <a:spcPts val="0"/>
              </a:spcAft>
              <a:defRPr/>
            </a:pPr>
            <a:r>
              <a:rPr lang="en-GB" sz="900" dirty="0">
                <a:solidFill>
                  <a:schemeClr val="tx1"/>
                </a:solidFill>
              </a:rPr>
              <a:t>3-5 years on</a:t>
            </a:r>
          </a:p>
        </p:txBody>
      </p:sp>
      <p:cxnSp>
        <p:nvCxnSpPr>
          <p:cNvPr id="34" name="Straight Connector 33"/>
          <p:cNvCxnSpPr/>
          <p:nvPr/>
        </p:nvCxnSpPr>
        <p:spPr>
          <a:xfrm rot="5400000">
            <a:off x="2734469" y="5552282"/>
            <a:ext cx="649287" cy="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3635375" y="4437063"/>
            <a:ext cx="1223963" cy="1295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800" dirty="0"/>
          </a:p>
        </p:txBody>
      </p:sp>
      <p:sp>
        <p:nvSpPr>
          <p:cNvPr id="36" name="Horizontal Scroll 35"/>
          <p:cNvSpPr/>
          <p:nvPr/>
        </p:nvSpPr>
        <p:spPr>
          <a:xfrm>
            <a:off x="179388" y="4437063"/>
            <a:ext cx="1223962" cy="1079500"/>
          </a:xfrm>
          <a:prstGeom prst="horizontalScroll">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200" dirty="0">
                <a:solidFill>
                  <a:schemeClr val="tx1"/>
                </a:solidFill>
              </a:rPr>
              <a:t>Statutory Instrument</a:t>
            </a:r>
          </a:p>
          <a:p>
            <a:pPr algn="ctr" fontAlgn="auto">
              <a:spcBef>
                <a:spcPts val="0"/>
              </a:spcBef>
              <a:spcAft>
                <a:spcPts val="0"/>
              </a:spcAft>
              <a:defRPr/>
            </a:pPr>
            <a:r>
              <a:rPr lang="en-GB" sz="1200" dirty="0">
                <a:solidFill>
                  <a:schemeClr val="tx1"/>
                </a:solidFill>
              </a:rPr>
              <a:t>implemented</a:t>
            </a:r>
          </a:p>
        </p:txBody>
      </p:sp>
      <p:sp>
        <p:nvSpPr>
          <p:cNvPr id="164890" name="TextBox 36"/>
          <p:cNvSpPr txBox="1">
            <a:spLocks noChangeArrowheads="1"/>
          </p:cNvSpPr>
          <p:nvPr/>
        </p:nvSpPr>
        <p:spPr bwMode="auto">
          <a:xfrm>
            <a:off x="5651500" y="1412875"/>
            <a:ext cx="1152525" cy="739775"/>
          </a:xfrm>
          <a:prstGeom prst="rect">
            <a:avLst/>
          </a:prstGeom>
          <a:noFill/>
          <a:ln w="9525">
            <a:solidFill>
              <a:schemeClr val="tx1"/>
            </a:solidFill>
            <a:miter lim="800000"/>
            <a:headEnd/>
            <a:tailEnd/>
          </a:ln>
        </p:spPr>
        <p:txBody>
          <a:bodyPr>
            <a:spAutoFit/>
          </a:bodyPr>
          <a:lstStyle/>
          <a:p>
            <a:pPr algn="ctr"/>
            <a:r>
              <a:rPr lang="en-GB" sz="1400">
                <a:latin typeface="Calibri" pitchFamily="34" charset="0"/>
                <a:cs typeface="Arial" charset="0"/>
              </a:rPr>
              <a:t>Clearance process to consult</a:t>
            </a:r>
          </a:p>
        </p:txBody>
      </p:sp>
      <p:sp>
        <p:nvSpPr>
          <p:cNvPr id="164891" name="TextBox 39"/>
          <p:cNvSpPr txBox="1">
            <a:spLocks noChangeArrowheads="1"/>
          </p:cNvSpPr>
          <p:nvPr/>
        </p:nvSpPr>
        <p:spPr bwMode="auto">
          <a:xfrm>
            <a:off x="323850" y="5803900"/>
            <a:ext cx="1008063" cy="466725"/>
          </a:xfrm>
          <a:prstGeom prst="rect">
            <a:avLst/>
          </a:prstGeom>
          <a:noFill/>
          <a:ln w="9525">
            <a:solidFill>
              <a:schemeClr val="tx1"/>
            </a:solidFill>
            <a:miter lim="800000"/>
            <a:headEnd/>
            <a:tailEnd/>
          </a:ln>
        </p:spPr>
        <p:txBody>
          <a:bodyPr>
            <a:spAutoFit/>
          </a:bodyPr>
          <a:lstStyle/>
          <a:p>
            <a:pPr algn="ctr"/>
            <a:r>
              <a:rPr lang="en-GB" sz="1200">
                <a:latin typeface="Calibri" pitchFamily="34" charset="0"/>
                <a:cs typeface="Arial" charset="0"/>
              </a:rPr>
              <a:t>Sun setting</a:t>
            </a:r>
          </a:p>
          <a:p>
            <a:pPr algn="ctr"/>
            <a:r>
              <a:rPr lang="en-GB" sz="1200">
                <a:latin typeface="Calibri" pitchFamily="34" charset="0"/>
                <a:cs typeface="Arial" charset="0"/>
              </a:rPr>
              <a:t>7 years</a:t>
            </a:r>
          </a:p>
        </p:txBody>
      </p:sp>
      <p:sp>
        <p:nvSpPr>
          <p:cNvPr id="164892" name="TextBox 40"/>
          <p:cNvSpPr txBox="1">
            <a:spLocks noChangeArrowheads="1"/>
          </p:cNvSpPr>
          <p:nvPr/>
        </p:nvSpPr>
        <p:spPr bwMode="auto">
          <a:xfrm>
            <a:off x="4427538" y="5876925"/>
            <a:ext cx="1081087" cy="523875"/>
          </a:xfrm>
          <a:prstGeom prst="rect">
            <a:avLst/>
          </a:prstGeom>
          <a:noFill/>
          <a:ln w="9525">
            <a:solidFill>
              <a:schemeClr val="tx1"/>
            </a:solidFill>
            <a:miter lim="800000"/>
            <a:headEnd/>
            <a:tailEnd/>
          </a:ln>
        </p:spPr>
        <p:txBody>
          <a:bodyPr>
            <a:spAutoFit/>
          </a:bodyPr>
          <a:lstStyle/>
          <a:p>
            <a:pPr algn="ctr"/>
            <a:r>
              <a:rPr lang="en-GB" sz="1400">
                <a:latin typeface="Calibri" pitchFamily="34" charset="0"/>
                <a:cs typeface="Arial" charset="0"/>
              </a:rPr>
              <a:t>Duty to review</a:t>
            </a:r>
          </a:p>
        </p:txBody>
      </p:sp>
      <p:cxnSp>
        <p:nvCxnSpPr>
          <p:cNvPr id="43" name="Shape 42"/>
          <p:cNvCxnSpPr>
            <a:stCxn id="35" idx="2"/>
            <a:endCxn id="164892" idx="1"/>
          </p:cNvCxnSpPr>
          <p:nvPr/>
        </p:nvCxnSpPr>
        <p:spPr>
          <a:xfrm rot="16200000" flipH="1">
            <a:off x="4134644" y="5845969"/>
            <a:ext cx="406400" cy="179388"/>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164894" name="TextBox 47"/>
          <p:cNvSpPr txBox="1">
            <a:spLocks noChangeArrowheads="1"/>
          </p:cNvSpPr>
          <p:nvPr/>
        </p:nvSpPr>
        <p:spPr bwMode="auto">
          <a:xfrm>
            <a:off x="1476375" y="4508500"/>
            <a:ext cx="935038" cy="461963"/>
          </a:xfrm>
          <a:prstGeom prst="rect">
            <a:avLst/>
          </a:prstGeom>
          <a:noFill/>
          <a:ln w="9525">
            <a:solidFill>
              <a:schemeClr val="tx1"/>
            </a:solidFill>
            <a:miter lim="800000"/>
            <a:headEnd/>
            <a:tailEnd/>
          </a:ln>
        </p:spPr>
        <p:txBody>
          <a:bodyPr>
            <a:spAutoFit/>
          </a:bodyPr>
          <a:lstStyle/>
          <a:p>
            <a:pPr algn="ctr"/>
            <a:r>
              <a:rPr lang="en-GB" sz="1200">
                <a:latin typeface="Calibri" pitchFamily="34" charset="0"/>
                <a:cs typeface="Arial" charset="0"/>
              </a:rPr>
              <a:t>Secondary Legislation</a:t>
            </a:r>
          </a:p>
        </p:txBody>
      </p:sp>
      <p:sp>
        <p:nvSpPr>
          <p:cNvPr id="49" name="Heptagon 48"/>
          <p:cNvSpPr/>
          <p:nvPr/>
        </p:nvSpPr>
        <p:spPr>
          <a:xfrm>
            <a:off x="1403350" y="5084763"/>
            <a:ext cx="1152525" cy="792162"/>
          </a:xfrm>
          <a:prstGeom prst="hept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200" dirty="0">
                <a:solidFill>
                  <a:schemeClr val="tx1"/>
                </a:solidFill>
              </a:rPr>
              <a:t>Impact Assessment</a:t>
            </a:r>
          </a:p>
        </p:txBody>
      </p:sp>
      <p:cxnSp>
        <p:nvCxnSpPr>
          <p:cNvPr id="51" name="Shape 50"/>
          <p:cNvCxnSpPr>
            <a:stCxn id="9" idx="1"/>
            <a:endCxn id="10" idx="2"/>
          </p:cNvCxnSpPr>
          <p:nvPr/>
        </p:nvCxnSpPr>
        <p:spPr>
          <a:xfrm rot="16200000" flipH="1">
            <a:off x="3959225" y="1628776"/>
            <a:ext cx="109537" cy="684212"/>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Elbow Connector 37"/>
          <p:cNvCxnSpPr>
            <a:stCxn id="11" idx="0"/>
            <a:endCxn id="13" idx="1"/>
          </p:cNvCxnSpPr>
          <p:nvPr/>
        </p:nvCxnSpPr>
        <p:spPr>
          <a:xfrm flipV="1">
            <a:off x="5394325" y="657225"/>
            <a:ext cx="257175" cy="35083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10" idx="6"/>
            <a:endCxn id="164890" idx="1"/>
          </p:cNvCxnSpPr>
          <p:nvPr/>
        </p:nvCxnSpPr>
        <p:spPr>
          <a:xfrm flipV="1">
            <a:off x="5448300" y="1782763"/>
            <a:ext cx="203200" cy="2428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Elbow Connector 41"/>
          <p:cNvCxnSpPr>
            <a:cxnSpLocks noChangeShapeType="1"/>
            <a:stCxn id="164890" idx="3"/>
            <a:endCxn id="17" idx="1"/>
          </p:cNvCxnSpPr>
          <p:nvPr/>
        </p:nvCxnSpPr>
        <p:spPr bwMode="auto">
          <a:xfrm flipV="1">
            <a:off x="6804025" y="871538"/>
            <a:ext cx="563563" cy="911225"/>
          </a:xfrm>
          <a:prstGeom prst="bentConnector3">
            <a:avLst>
              <a:gd name="adj1" fmla="val 50986"/>
            </a:avLst>
          </a:prstGeom>
          <a:noFill/>
          <a:ln w="9525" algn="ctr">
            <a:solidFill>
              <a:srgbClr val="4A7EBB"/>
            </a:solidFill>
            <a:miter lim="800000"/>
            <a:headEnd/>
            <a:tailEnd type="arrow" w="med" len="med"/>
          </a:ln>
        </p:spPr>
      </p:cxnSp>
      <p:cxnSp>
        <p:nvCxnSpPr>
          <p:cNvPr id="45" name="Elbow Connector 44"/>
          <p:cNvCxnSpPr>
            <a:stCxn id="13" idx="3"/>
            <a:endCxn id="17" idx="1"/>
          </p:cNvCxnSpPr>
          <p:nvPr/>
        </p:nvCxnSpPr>
        <p:spPr>
          <a:xfrm>
            <a:off x="6516688" y="657225"/>
            <a:ext cx="863600" cy="214313"/>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stCxn id="28" idx="4"/>
            <a:endCxn id="35" idx="3"/>
          </p:cNvCxnSpPr>
          <p:nvPr/>
        </p:nvCxnSpPr>
        <p:spPr>
          <a:xfrm rot="10800000" flipV="1">
            <a:off x="4859338" y="5016500"/>
            <a:ext cx="217487" cy="682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7" name="Down Arrow 56"/>
          <p:cNvSpPr/>
          <p:nvPr/>
        </p:nvSpPr>
        <p:spPr>
          <a:xfrm>
            <a:off x="7596188" y="2420938"/>
            <a:ext cx="1296987" cy="287337"/>
          </a:xfrm>
          <a:prstGeom prst="downArrow">
            <a:avLst>
              <a:gd name="adj1" fmla="val 31523"/>
              <a:gd name="adj2" fmla="val 6889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800" dirty="0"/>
          </a:p>
        </p:txBody>
      </p:sp>
      <p:sp>
        <p:nvSpPr>
          <p:cNvPr id="58" name="Bent-Up Arrow 57"/>
          <p:cNvSpPr/>
          <p:nvPr/>
        </p:nvSpPr>
        <p:spPr>
          <a:xfrm rot="16200000" flipH="1">
            <a:off x="8028782" y="4941094"/>
            <a:ext cx="431800" cy="719137"/>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800" dirty="0"/>
          </a:p>
        </p:txBody>
      </p:sp>
      <p:cxnSp>
        <p:nvCxnSpPr>
          <p:cNvPr id="64" name="Straight Connector 63"/>
          <p:cNvCxnSpPr>
            <a:cxnSpLocks noChangeShapeType="1"/>
            <a:stCxn id="164891" idx="0"/>
            <a:endCxn id="36" idx="2"/>
          </p:cNvCxnSpPr>
          <p:nvPr/>
        </p:nvCxnSpPr>
        <p:spPr bwMode="auto">
          <a:xfrm flipH="1" flipV="1">
            <a:off x="792163" y="5394325"/>
            <a:ext cx="36512" cy="409575"/>
          </a:xfrm>
          <a:prstGeom prst="line">
            <a:avLst/>
          </a:prstGeom>
          <a:noFill/>
          <a:ln w="9525" algn="ctr">
            <a:solidFill>
              <a:srgbClr val="4A7EBB"/>
            </a:solidFill>
            <a:round/>
            <a:headEnd/>
            <a:tailEnd/>
          </a:ln>
        </p:spPr>
      </p:cxnSp>
      <p:grpSp>
        <p:nvGrpSpPr>
          <p:cNvPr id="164905" name="Group 67"/>
          <p:cNvGrpSpPr>
            <a:grpSpLocks/>
          </p:cNvGrpSpPr>
          <p:nvPr/>
        </p:nvGrpSpPr>
        <p:grpSpPr bwMode="auto">
          <a:xfrm>
            <a:off x="179388" y="2060575"/>
            <a:ext cx="2232025" cy="812800"/>
            <a:chOff x="251520" y="2257127"/>
            <a:chExt cx="2160240" cy="811833"/>
          </a:xfrm>
        </p:grpSpPr>
        <p:sp>
          <p:nvSpPr>
            <p:cNvPr id="6" name="Rectangle 5"/>
            <p:cNvSpPr/>
            <p:nvPr/>
          </p:nvSpPr>
          <p:spPr bwMode="auto">
            <a:xfrm>
              <a:off x="251520" y="2886615"/>
              <a:ext cx="2160240" cy="182345"/>
            </a:xfrm>
            <a:prstGeom prst="rect">
              <a:avLst/>
            </a:prstGeom>
            <a:gradFill flip="none" rotWithShape="1">
              <a:gsLst>
                <a:gs pos="39000">
                  <a:srgbClr val="FFFF00"/>
                </a:gs>
                <a:gs pos="39999">
                  <a:srgbClr val="85C2FF"/>
                </a:gs>
                <a:gs pos="70000">
                  <a:srgbClr val="C4D6EB"/>
                </a:gs>
                <a:gs pos="100000">
                  <a:srgbClr val="FFEBFA"/>
                </a:gs>
              </a:gsLst>
              <a:lin ang="16800000" scaled="0"/>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200" dirty="0">
                  <a:solidFill>
                    <a:schemeClr val="tx1"/>
                  </a:solidFill>
                </a:rPr>
                <a:t>Voluntary              Compulsion</a:t>
              </a:r>
            </a:p>
          </p:txBody>
        </p:sp>
        <p:sp>
          <p:nvSpPr>
            <p:cNvPr id="7" name="TextBox 6"/>
            <p:cNvSpPr txBox="1"/>
            <p:nvPr/>
          </p:nvSpPr>
          <p:spPr bwMode="auto">
            <a:xfrm>
              <a:off x="251520" y="2257127"/>
              <a:ext cx="2160240" cy="283825"/>
            </a:xfrm>
            <a:prstGeom prst="rect">
              <a:avLst/>
            </a:prstGeom>
            <a:noFill/>
            <a:ln>
              <a:solidFill>
                <a:schemeClr val="accent1">
                  <a:shade val="50000"/>
                </a:schemeClr>
              </a:solidFill>
            </a:ln>
          </p:spPr>
          <p:txBody>
            <a:bodyPr>
              <a:spAutoFit/>
            </a:bodyPr>
            <a:lstStyle/>
            <a:p>
              <a:pPr algn="ctr"/>
              <a:r>
                <a:rPr lang="en-GB" sz="1200">
                  <a:latin typeface="Calibri" pitchFamily="34" charset="0"/>
                  <a:cs typeface="Arial" charset="0"/>
                </a:rPr>
                <a:t>Alternatives</a:t>
              </a:r>
            </a:p>
          </p:txBody>
        </p:sp>
        <p:sp>
          <p:nvSpPr>
            <p:cNvPr id="67" name="TextBox 66"/>
            <p:cNvSpPr txBox="1"/>
            <p:nvPr/>
          </p:nvSpPr>
          <p:spPr bwMode="auto">
            <a:xfrm>
              <a:off x="251520" y="2564736"/>
              <a:ext cx="2160240" cy="283825"/>
            </a:xfrm>
            <a:prstGeom prst="rect">
              <a:avLst/>
            </a:prstGeom>
            <a:noFill/>
            <a:ln>
              <a:solidFill>
                <a:schemeClr val="accent1">
                  <a:shade val="50000"/>
                </a:schemeClr>
              </a:solidFill>
            </a:ln>
          </p:spPr>
          <p:txBody>
            <a:bodyPr>
              <a:spAutoFit/>
            </a:bodyPr>
            <a:lstStyle/>
            <a:p>
              <a:pPr algn="ctr"/>
              <a:r>
                <a:rPr lang="en-GB" sz="1200">
                  <a:latin typeface="Calibri" pitchFamily="34" charset="0"/>
                  <a:cs typeface="Arial" charset="0"/>
                </a:rPr>
                <a:t>Motivation to act</a:t>
              </a:r>
            </a:p>
          </p:txBody>
        </p:sp>
      </p:grpSp>
      <p:sp>
        <p:nvSpPr>
          <p:cNvPr id="69" name="Down Arrow 68"/>
          <p:cNvSpPr/>
          <p:nvPr/>
        </p:nvSpPr>
        <p:spPr>
          <a:xfrm>
            <a:off x="7604125" y="3789363"/>
            <a:ext cx="1296988" cy="287337"/>
          </a:xfrm>
          <a:prstGeom prst="downArrow">
            <a:avLst>
              <a:gd name="adj1" fmla="val 31523"/>
              <a:gd name="adj2" fmla="val 6889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800" dirty="0"/>
          </a:p>
        </p:txBody>
      </p:sp>
      <p:sp>
        <p:nvSpPr>
          <p:cNvPr id="2" name="Right Arrow 34"/>
          <p:cNvSpPr>
            <a:spLocks noChangeArrowheads="1"/>
          </p:cNvSpPr>
          <p:nvPr/>
        </p:nvSpPr>
        <p:spPr bwMode="auto">
          <a:xfrm>
            <a:off x="3563938" y="77788"/>
            <a:ext cx="1943100" cy="471487"/>
          </a:xfrm>
          <a:prstGeom prst="rightArrow">
            <a:avLst>
              <a:gd name="adj1" fmla="val 50000"/>
              <a:gd name="adj2" fmla="val 33638"/>
            </a:avLst>
          </a:prstGeom>
          <a:solidFill>
            <a:srgbClr val="333333"/>
          </a:solidFill>
          <a:ln w="25400" algn="ctr">
            <a:solidFill>
              <a:srgbClr val="CCFFCC"/>
            </a:solidFill>
            <a:miter lim="800000"/>
            <a:headEnd/>
            <a:tailEnd/>
          </a:ln>
        </p:spPr>
        <p:txBody>
          <a:bodyPr anchor="ctr"/>
          <a:lstStyle/>
          <a:p>
            <a:pPr algn="ctr"/>
            <a:r>
              <a:rPr lang="en-GB" sz="1000">
                <a:solidFill>
                  <a:srgbClr val="FFFFFF"/>
                </a:solidFill>
                <a:cs typeface="Arial" charset="0"/>
              </a:rPr>
              <a:t>Domestic Regulation</a:t>
            </a:r>
          </a:p>
        </p:txBody>
      </p:sp>
      <p:sp>
        <p:nvSpPr>
          <p:cNvPr id="164911" name="Rectangle 47"/>
          <p:cNvSpPr>
            <a:spLocks noGrp="1" noChangeArrowheads="1"/>
          </p:cNvSpPr>
          <p:nvPr>
            <p:ph type="title" idx="4294967295"/>
          </p:nvPr>
        </p:nvSpPr>
        <p:spPr>
          <a:xfrm>
            <a:off x="87313" y="-242888"/>
            <a:ext cx="8229600" cy="971551"/>
          </a:xfrm>
          <a:noFill/>
        </p:spPr>
        <p:txBody>
          <a:bodyPr lIns="54000" tIns="10800" rIns="54000" bIns="10800"/>
          <a:lstStyle/>
          <a:p>
            <a:r>
              <a:rPr lang="en-GB" sz="2400"/>
              <a:t>Domestic Regulation</a:t>
            </a:r>
            <a:r>
              <a:rPr lang="en-GB"/>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3"/>
          <p:cNvSpPr>
            <a:spLocks noGrp="1"/>
          </p:cNvSpPr>
          <p:nvPr>
            <p:ph type="sldNum" sz="quarter" idx="10"/>
          </p:nvPr>
        </p:nvSpPr>
        <p:spPr/>
        <p:txBody>
          <a:bodyPr/>
          <a:lstStyle/>
          <a:p>
            <a:fld id="{9F9B2941-62C7-44B5-8386-5545668B48F5}" type="slidenum">
              <a:rPr lang="en-GB"/>
              <a:pPr/>
              <a:t>15</a:t>
            </a:fld>
            <a:endParaRPr lang="en-GB"/>
          </a:p>
        </p:txBody>
      </p:sp>
      <p:sp>
        <p:nvSpPr>
          <p:cNvPr id="166914" name="Rectangle 2"/>
          <p:cNvSpPr>
            <a:spLocks noGrp="1" noChangeArrowheads="1"/>
          </p:cNvSpPr>
          <p:nvPr>
            <p:ph type="title"/>
          </p:nvPr>
        </p:nvSpPr>
        <p:spPr>
          <a:xfrm>
            <a:off x="179388" y="-234950"/>
            <a:ext cx="8382000" cy="1143000"/>
          </a:xfrm>
        </p:spPr>
        <p:txBody>
          <a:bodyPr/>
          <a:lstStyle/>
          <a:p>
            <a:r>
              <a:rPr lang="en-GB"/>
              <a:t>European Transposition</a:t>
            </a:r>
          </a:p>
        </p:txBody>
      </p:sp>
      <p:sp>
        <p:nvSpPr>
          <p:cNvPr id="166915" name="AutoShape 3"/>
          <p:cNvSpPr>
            <a:spLocks noChangeArrowheads="1"/>
          </p:cNvSpPr>
          <p:nvPr/>
        </p:nvSpPr>
        <p:spPr bwMode="auto">
          <a:xfrm rot="5400000">
            <a:off x="2164556" y="1199357"/>
            <a:ext cx="3241675" cy="4897438"/>
          </a:xfrm>
          <a:prstGeom prst="triangle">
            <a:avLst>
              <a:gd name="adj" fmla="val 50000"/>
            </a:avLst>
          </a:prstGeom>
          <a:solidFill>
            <a:schemeClr val="accent1"/>
          </a:solidFill>
          <a:ln w="9525">
            <a:solidFill>
              <a:schemeClr val="tx1"/>
            </a:solidFill>
            <a:miter lim="800000"/>
            <a:headEnd/>
            <a:tailEnd/>
          </a:ln>
          <a:effectLst/>
        </p:spPr>
        <p:txBody>
          <a:bodyPr wrap="none" anchor="ctr"/>
          <a:lstStyle/>
          <a:p>
            <a:endParaRPr lang="en-GB"/>
          </a:p>
        </p:txBody>
      </p:sp>
      <p:sp>
        <p:nvSpPr>
          <p:cNvPr id="166916" name="Text Box 4"/>
          <p:cNvSpPr txBox="1">
            <a:spLocks noChangeArrowheads="1"/>
          </p:cNvSpPr>
          <p:nvPr/>
        </p:nvSpPr>
        <p:spPr bwMode="auto">
          <a:xfrm rot="16200000">
            <a:off x="-876300" y="3514726"/>
            <a:ext cx="3743325" cy="336550"/>
          </a:xfrm>
          <a:prstGeom prst="rect">
            <a:avLst/>
          </a:prstGeom>
          <a:noFill/>
          <a:ln w="9525">
            <a:noFill/>
            <a:miter lim="800000"/>
            <a:headEnd/>
            <a:tailEnd/>
          </a:ln>
          <a:effectLst/>
        </p:spPr>
        <p:txBody>
          <a:bodyPr>
            <a:spAutoFit/>
          </a:bodyPr>
          <a:lstStyle/>
          <a:p>
            <a:pPr algn="ctr">
              <a:spcBef>
                <a:spcPct val="50000"/>
              </a:spcBef>
            </a:pPr>
            <a:r>
              <a:rPr lang="en-GB" sz="1600"/>
              <a:t>SCOPE OF INFLUENCE ON POLICY</a:t>
            </a:r>
          </a:p>
        </p:txBody>
      </p:sp>
      <p:sp>
        <p:nvSpPr>
          <p:cNvPr id="166917" name="AutoShape 5"/>
          <p:cNvSpPr>
            <a:spLocks noChangeArrowheads="1"/>
          </p:cNvSpPr>
          <p:nvPr/>
        </p:nvSpPr>
        <p:spPr bwMode="auto">
          <a:xfrm rot="16200000" flipH="1">
            <a:off x="2380456" y="1199357"/>
            <a:ext cx="3241675" cy="4897438"/>
          </a:xfrm>
          <a:prstGeom prst="triangle">
            <a:avLst>
              <a:gd name="adj" fmla="val 50000"/>
            </a:avLst>
          </a:prstGeom>
          <a:noFill/>
          <a:ln w="9525">
            <a:solidFill>
              <a:srgbClr val="FF0000"/>
            </a:solidFill>
            <a:miter lim="800000"/>
            <a:headEnd/>
            <a:tailEnd/>
          </a:ln>
          <a:effectLst/>
        </p:spPr>
        <p:txBody>
          <a:bodyPr wrap="none" anchor="ctr"/>
          <a:lstStyle/>
          <a:p>
            <a:endParaRPr lang="en-GB"/>
          </a:p>
        </p:txBody>
      </p:sp>
      <p:sp>
        <p:nvSpPr>
          <p:cNvPr id="166918" name="Text Box 6"/>
          <p:cNvSpPr txBox="1">
            <a:spLocks noChangeArrowheads="1"/>
          </p:cNvSpPr>
          <p:nvPr/>
        </p:nvSpPr>
        <p:spPr bwMode="auto">
          <a:xfrm rot="16200000">
            <a:off x="4724400" y="3822701"/>
            <a:ext cx="4103687" cy="366712"/>
          </a:xfrm>
          <a:prstGeom prst="rect">
            <a:avLst/>
          </a:prstGeom>
          <a:noFill/>
          <a:ln w="9525">
            <a:noFill/>
            <a:miter lim="800000"/>
            <a:headEnd/>
            <a:tailEnd/>
          </a:ln>
          <a:effectLst/>
        </p:spPr>
        <p:txBody>
          <a:bodyPr>
            <a:spAutoFit/>
          </a:bodyPr>
          <a:lstStyle/>
          <a:p>
            <a:pPr algn="ctr">
              <a:spcBef>
                <a:spcPct val="50000"/>
              </a:spcBef>
            </a:pPr>
            <a:r>
              <a:rPr lang="en-GB" sz="1600"/>
              <a:t>EFFORT</a:t>
            </a:r>
            <a:r>
              <a:rPr lang="en-GB" sz="1800"/>
              <a:t> REQUIRED</a:t>
            </a:r>
          </a:p>
        </p:txBody>
      </p:sp>
      <p:sp>
        <p:nvSpPr>
          <p:cNvPr id="166919" name="Line 7"/>
          <p:cNvSpPr>
            <a:spLocks noChangeShapeType="1"/>
          </p:cNvSpPr>
          <p:nvPr/>
        </p:nvSpPr>
        <p:spPr bwMode="auto">
          <a:xfrm>
            <a:off x="2705100" y="1882775"/>
            <a:ext cx="0" cy="4032250"/>
          </a:xfrm>
          <a:prstGeom prst="line">
            <a:avLst/>
          </a:prstGeom>
          <a:noFill/>
          <a:ln w="9525">
            <a:solidFill>
              <a:schemeClr val="tx1"/>
            </a:solidFill>
            <a:round/>
            <a:headEnd/>
            <a:tailEnd/>
          </a:ln>
          <a:effectLst/>
        </p:spPr>
        <p:txBody>
          <a:bodyPr/>
          <a:lstStyle/>
          <a:p>
            <a:endParaRPr lang="en-GB"/>
          </a:p>
        </p:txBody>
      </p:sp>
      <p:sp>
        <p:nvSpPr>
          <p:cNvPr id="166920" name="Line 8"/>
          <p:cNvSpPr>
            <a:spLocks noChangeShapeType="1"/>
          </p:cNvSpPr>
          <p:nvPr/>
        </p:nvSpPr>
        <p:spPr bwMode="auto">
          <a:xfrm>
            <a:off x="5010150" y="1954213"/>
            <a:ext cx="0" cy="4032250"/>
          </a:xfrm>
          <a:prstGeom prst="line">
            <a:avLst/>
          </a:prstGeom>
          <a:noFill/>
          <a:ln w="9525">
            <a:solidFill>
              <a:schemeClr val="tx1"/>
            </a:solidFill>
            <a:round/>
            <a:headEnd/>
            <a:tailEnd/>
          </a:ln>
          <a:effectLst/>
        </p:spPr>
        <p:txBody>
          <a:bodyPr/>
          <a:lstStyle/>
          <a:p>
            <a:endParaRPr lang="en-GB"/>
          </a:p>
        </p:txBody>
      </p:sp>
      <p:sp>
        <p:nvSpPr>
          <p:cNvPr id="23" name="Rounded Rectangle 22"/>
          <p:cNvSpPr>
            <a:spLocks noChangeArrowheads="1"/>
          </p:cNvSpPr>
          <p:nvPr/>
        </p:nvSpPr>
        <p:spPr bwMode="auto">
          <a:xfrm>
            <a:off x="900113" y="5843588"/>
            <a:ext cx="1149350" cy="249237"/>
          </a:xfrm>
          <a:prstGeom prst="roundRect">
            <a:avLst>
              <a:gd name="adj" fmla="val 16667"/>
            </a:avLst>
          </a:prstGeom>
          <a:solidFill>
            <a:srgbClr val="000080"/>
          </a:solidFill>
          <a:ln w="25400" algn="ctr">
            <a:solidFill>
              <a:srgbClr val="CCFFCC"/>
            </a:solidFill>
            <a:round/>
            <a:headEnd/>
            <a:tailEnd/>
          </a:ln>
        </p:spPr>
        <p:txBody>
          <a:bodyPr anchor="ctr"/>
          <a:lstStyle/>
          <a:p>
            <a:pPr algn="ctr"/>
            <a:r>
              <a:rPr lang="en-GB" sz="1000">
                <a:solidFill>
                  <a:srgbClr val="FFFFFF"/>
                </a:solidFill>
                <a:cs typeface="Arial" charset="0"/>
              </a:rPr>
              <a:t>EU</a:t>
            </a:r>
          </a:p>
        </p:txBody>
      </p:sp>
      <p:sp>
        <p:nvSpPr>
          <p:cNvPr id="28" name="Rectangle 27"/>
          <p:cNvSpPr>
            <a:spLocks noChangeArrowheads="1"/>
          </p:cNvSpPr>
          <p:nvPr/>
        </p:nvSpPr>
        <p:spPr bwMode="auto">
          <a:xfrm>
            <a:off x="1835150" y="6237288"/>
            <a:ext cx="720725" cy="349250"/>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UK Rep</a:t>
            </a:r>
          </a:p>
        </p:txBody>
      </p:sp>
      <p:sp>
        <p:nvSpPr>
          <p:cNvPr id="2" name="Rectangle 27"/>
          <p:cNvSpPr>
            <a:spLocks noChangeArrowheads="1"/>
          </p:cNvSpPr>
          <p:nvPr/>
        </p:nvSpPr>
        <p:spPr bwMode="auto">
          <a:xfrm>
            <a:off x="4284663" y="6308725"/>
            <a:ext cx="720725" cy="349250"/>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Cab O</a:t>
            </a:r>
          </a:p>
        </p:txBody>
      </p:sp>
      <p:sp>
        <p:nvSpPr>
          <p:cNvPr id="3" name="Rectangle 27"/>
          <p:cNvSpPr>
            <a:spLocks noChangeArrowheads="1"/>
          </p:cNvSpPr>
          <p:nvPr/>
        </p:nvSpPr>
        <p:spPr bwMode="auto">
          <a:xfrm>
            <a:off x="5364163" y="5876925"/>
            <a:ext cx="1150937" cy="349250"/>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Department</a:t>
            </a:r>
          </a:p>
        </p:txBody>
      </p:sp>
      <p:sp>
        <p:nvSpPr>
          <p:cNvPr id="166925" name="Text Box 13"/>
          <p:cNvSpPr txBox="1">
            <a:spLocks noChangeArrowheads="1"/>
          </p:cNvSpPr>
          <p:nvPr/>
        </p:nvSpPr>
        <p:spPr bwMode="auto">
          <a:xfrm>
            <a:off x="2339975" y="5013325"/>
            <a:ext cx="792163" cy="254000"/>
          </a:xfrm>
          <a:prstGeom prst="rect">
            <a:avLst/>
          </a:prstGeom>
          <a:solidFill>
            <a:schemeClr val="bg1"/>
          </a:solidFill>
          <a:ln w="9525">
            <a:solidFill>
              <a:schemeClr val="tx1"/>
            </a:solidFill>
            <a:miter lim="800000"/>
            <a:headEnd/>
            <a:tailEnd/>
          </a:ln>
          <a:effectLst/>
        </p:spPr>
        <p:txBody>
          <a:bodyPr>
            <a:spAutoFit/>
          </a:bodyPr>
          <a:lstStyle/>
          <a:p>
            <a:pPr>
              <a:spcBef>
                <a:spcPct val="50000"/>
              </a:spcBef>
            </a:pPr>
            <a:r>
              <a:rPr lang="en-GB" sz="1000"/>
              <a:t>Proposal</a:t>
            </a:r>
          </a:p>
        </p:txBody>
      </p:sp>
      <p:sp>
        <p:nvSpPr>
          <p:cNvPr id="166926" name="Text Box 14"/>
          <p:cNvSpPr txBox="1">
            <a:spLocks noChangeArrowheads="1"/>
          </p:cNvSpPr>
          <p:nvPr/>
        </p:nvSpPr>
        <p:spPr bwMode="auto">
          <a:xfrm>
            <a:off x="3851275" y="4868863"/>
            <a:ext cx="792163" cy="558800"/>
          </a:xfrm>
          <a:prstGeom prst="rect">
            <a:avLst/>
          </a:prstGeom>
          <a:solidFill>
            <a:schemeClr val="bg1"/>
          </a:solidFill>
          <a:ln w="9525">
            <a:solidFill>
              <a:schemeClr val="tx1"/>
            </a:solidFill>
            <a:miter lim="800000"/>
            <a:headEnd/>
            <a:tailEnd/>
          </a:ln>
          <a:effectLst/>
        </p:spPr>
        <p:txBody>
          <a:bodyPr>
            <a:spAutoFit/>
          </a:bodyPr>
          <a:lstStyle/>
          <a:p>
            <a:pPr>
              <a:spcBef>
                <a:spcPct val="50000"/>
              </a:spcBef>
            </a:pPr>
            <a:r>
              <a:rPr lang="en-GB" sz="1000"/>
              <a:t>EU and Global Issues</a:t>
            </a:r>
          </a:p>
        </p:txBody>
      </p:sp>
      <p:sp>
        <p:nvSpPr>
          <p:cNvPr id="4" name="Rounded Rectangle 22"/>
          <p:cNvSpPr>
            <a:spLocks noChangeArrowheads="1"/>
          </p:cNvSpPr>
          <p:nvPr/>
        </p:nvSpPr>
        <p:spPr bwMode="auto">
          <a:xfrm>
            <a:off x="2921000" y="5805488"/>
            <a:ext cx="1149350" cy="249237"/>
          </a:xfrm>
          <a:prstGeom prst="roundRect">
            <a:avLst>
              <a:gd name="adj" fmla="val 16667"/>
            </a:avLst>
          </a:prstGeom>
          <a:solidFill>
            <a:srgbClr val="000080"/>
          </a:solidFill>
          <a:ln w="25400" algn="ctr">
            <a:solidFill>
              <a:srgbClr val="CCFFCC"/>
            </a:solidFill>
            <a:round/>
            <a:headEnd/>
            <a:tailEnd/>
          </a:ln>
        </p:spPr>
        <p:txBody>
          <a:bodyPr anchor="ctr"/>
          <a:lstStyle/>
          <a:p>
            <a:pPr algn="ctr"/>
            <a:r>
              <a:rPr lang="en-GB" sz="1000">
                <a:solidFill>
                  <a:srgbClr val="FFFFFF"/>
                </a:solidFill>
                <a:cs typeface="Arial" charset="0"/>
              </a:rPr>
              <a:t>EU Council</a:t>
            </a:r>
          </a:p>
        </p:txBody>
      </p:sp>
      <p:sp>
        <p:nvSpPr>
          <p:cNvPr id="35" name="Right Arrow 34"/>
          <p:cNvSpPr>
            <a:spLocks noChangeArrowheads="1"/>
          </p:cNvSpPr>
          <p:nvPr/>
        </p:nvSpPr>
        <p:spPr bwMode="auto">
          <a:xfrm>
            <a:off x="395288" y="1125538"/>
            <a:ext cx="2232025" cy="398462"/>
          </a:xfrm>
          <a:prstGeom prst="rightArrow">
            <a:avLst>
              <a:gd name="adj1" fmla="val 50000"/>
              <a:gd name="adj2" fmla="val 45720"/>
            </a:avLst>
          </a:prstGeom>
          <a:solidFill>
            <a:srgbClr val="000080"/>
          </a:solidFill>
          <a:ln w="25400" algn="ctr">
            <a:solidFill>
              <a:srgbClr val="CCFFCC"/>
            </a:solidFill>
            <a:miter lim="800000"/>
            <a:headEnd/>
            <a:tailEnd/>
          </a:ln>
        </p:spPr>
        <p:txBody>
          <a:bodyPr anchor="ctr"/>
          <a:lstStyle/>
          <a:p>
            <a:pPr algn="ctr"/>
            <a:r>
              <a:rPr lang="en-GB" sz="1000">
                <a:solidFill>
                  <a:srgbClr val="FFFFFF"/>
                </a:solidFill>
                <a:cs typeface="Arial" charset="0"/>
              </a:rPr>
              <a:t>EU Transposition  Regulation</a:t>
            </a:r>
          </a:p>
        </p:txBody>
      </p:sp>
      <p:sp>
        <p:nvSpPr>
          <p:cNvPr id="5" name="Right Arrow 34"/>
          <p:cNvSpPr>
            <a:spLocks noChangeArrowheads="1"/>
          </p:cNvSpPr>
          <p:nvPr/>
        </p:nvSpPr>
        <p:spPr bwMode="auto">
          <a:xfrm>
            <a:off x="3203575" y="1341438"/>
            <a:ext cx="1655763" cy="576262"/>
          </a:xfrm>
          <a:prstGeom prst="rightArrow">
            <a:avLst>
              <a:gd name="adj1" fmla="val 50000"/>
              <a:gd name="adj2" fmla="val 23452"/>
            </a:avLst>
          </a:prstGeom>
          <a:solidFill>
            <a:srgbClr val="000080"/>
          </a:solidFill>
          <a:ln w="25400" algn="ctr">
            <a:solidFill>
              <a:srgbClr val="CCFFCC"/>
            </a:solidFill>
            <a:miter lim="800000"/>
            <a:headEnd/>
            <a:tailEnd/>
          </a:ln>
        </p:spPr>
        <p:txBody>
          <a:bodyPr anchor="ctr"/>
          <a:lstStyle/>
          <a:p>
            <a:pPr algn="ctr"/>
            <a:r>
              <a:rPr lang="en-GB" sz="1000">
                <a:solidFill>
                  <a:srgbClr val="FFFFFF"/>
                </a:solidFill>
                <a:cs typeface="Arial" charset="0"/>
              </a:rPr>
              <a:t>EP Council </a:t>
            </a:r>
          </a:p>
        </p:txBody>
      </p:sp>
      <p:sp>
        <p:nvSpPr>
          <p:cNvPr id="6" name="Right Arrow 34"/>
          <p:cNvSpPr>
            <a:spLocks noChangeArrowheads="1"/>
          </p:cNvSpPr>
          <p:nvPr/>
        </p:nvSpPr>
        <p:spPr bwMode="auto">
          <a:xfrm>
            <a:off x="1114425" y="1446213"/>
            <a:ext cx="1296988" cy="398462"/>
          </a:xfrm>
          <a:prstGeom prst="rightArrow">
            <a:avLst>
              <a:gd name="adj1" fmla="val 50000"/>
              <a:gd name="adj2" fmla="val 26567"/>
            </a:avLst>
          </a:prstGeom>
          <a:solidFill>
            <a:srgbClr val="000080"/>
          </a:solidFill>
          <a:ln w="25400" algn="ctr">
            <a:solidFill>
              <a:srgbClr val="CCFFCC"/>
            </a:solidFill>
            <a:miter lim="800000"/>
            <a:headEnd/>
            <a:tailEnd/>
          </a:ln>
        </p:spPr>
        <p:txBody>
          <a:bodyPr anchor="ctr"/>
          <a:lstStyle/>
          <a:p>
            <a:pPr algn="ctr"/>
            <a:r>
              <a:rPr lang="en-GB" sz="1000">
                <a:solidFill>
                  <a:srgbClr val="FFFFFF"/>
                </a:solidFill>
                <a:cs typeface="Arial" charset="0"/>
              </a:rPr>
              <a:t>Concept</a:t>
            </a:r>
          </a:p>
        </p:txBody>
      </p:sp>
      <p:sp>
        <p:nvSpPr>
          <p:cNvPr id="7" name="Right Arrow 34"/>
          <p:cNvSpPr>
            <a:spLocks noChangeArrowheads="1"/>
          </p:cNvSpPr>
          <p:nvPr/>
        </p:nvSpPr>
        <p:spPr bwMode="auto">
          <a:xfrm>
            <a:off x="5076825" y="1196975"/>
            <a:ext cx="1439863" cy="792163"/>
          </a:xfrm>
          <a:prstGeom prst="rightArrow">
            <a:avLst>
              <a:gd name="adj1" fmla="val 50000"/>
              <a:gd name="adj2" fmla="val 14836"/>
            </a:avLst>
          </a:prstGeom>
          <a:solidFill>
            <a:srgbClr val="000080"/>
          </a:solidFill>
          <a:ln w="25400" algn="ctr">
            <a:solidFill>
              <a:srgbClr val="CCFFCC"/>
            </a:solidFill>
            <a:miter lim="800000"/>
            <a:headEnd/>
            <a:tailEnd/>
          </a:ln>
        </p:spPr>
        <p:txBody>
          <a:bodyPr anchor="ctr"/>
          <a:lstStyle/>
          <a:p>
            <a:pPr algn="ctr"/>
            <a:r>
              <a:rPr lang="en-GB" sz="1000">
                <a:solidFill>
                  <a:srgbClr val="FFFFFF"/>
                </a:solidFill>
                <a:cs typeface="Arial" charset="0"/>
              </a:rPr>
              <a:t>EU Transposition  Regulation</a:t>
            </a:r>
          </a:p>
        </p:txBody>
      </p:sp>
      <p:sp>
        <p:nvSpPr>
          <p:cNvPr id="166932" name="Text Box 20"/>
          <p:cNvSpPr txBox="1">
            <a:spLocks noChangeArrowheads="1"/>
          </p:cNvSpPr>
          <p:nvPr/>
        </p:nvSpPr>
        <p:spPr bwMode="auto">
          <a:xfrm>
            <a:off x="1187450" y="1773238"/>
            <a:ext cx="1512888" cy="336550"/>
          </a:xfrm>
          <a:prstGeom prst="rect">
            <a:avLst/>
          </a:prstGeom>
          <a:noFill/>
          <a:ln w="9525">
            <a:noFill/>
            <a:miter lim="800000"/>
            <a:headEnd/>
            <a:tailEnd/>
          </a:ln>
          <a:effectLst/>
        </p:spPr>
        <p:txBody>
          <a:bodyPr>
            <a:spAutoFit/>
          </a:bodyPr>
          <a:lstStyle/>
          <a:p>
            <a:pPr>
              <a:spcBef>
                <a:spcPct val="50000"/>
              </a:spcBef>
            </a:pPr>
            <a:r>
              <a:rPr lang="en-GB" sz="1600"/>
              <a:t>1-2 years</a:t>
            </a:r>
          </a:p>
        </p:txBody>
      </p:sp>
      <p:sp>
        <p:nvSpPr>
          <p:cNvPr id="166933" name="Text Box 21"/>
          <p:cNvSpPr txBox="1">
            <a:spLocks noChangeArrowheads="1"/>
          </p:cNvSpPr>
          <p:nvPr/>
        </p:nvSpPr>
        <p:spPr bwMode="auto">
          <a:xfrm>
            <a:off x="3348038" y="1839913"/>
            <a:ext cx="1512887" cy="336550"/>
          </a:xfrm>
          <a:prstGeom prst="rect">
            <a:avLst/>
          </a:prstGeom>
          <a:noFill/>
          <a:ln w="9525">
            <a:noFill/>
            <a:miter lim="800000"/>
            <a:headEnd/>
            <a:tailEnd/>
          </a:ln>
          <a:effectLst/>
        </p:spPr>
        <p:txBody>
          <a:bodyPr>
            <a:spAutoFit/>
          </a:bodyPr>
          <a:lstStyle/>
          <a:p>
            <a:pPr>
              <a:spcBef>
                <a:spcPct val="50000"/>
              </a:spcBef>
            </a:pPr>
            <a:r>
              <a:rPr lang="en-GB" sz="1600"/>
              <a:t>1-2 years</a:t>
            </a:r>
          </a:p>
        </p:txBody>
      </p:sp>
      <p:sp>
        <p:nvSpPr>
          <p:cNvPr id="166934" name="Text Box 22"/>
          <p:cNvSpPr txBox="1">
            <a:spLocks noChangeArrowheads="1"/>
          </p:cNvSpPr>
          <p:nvPr/>
        </p:nvSpPr>
        <p:spPr bwMode="auto">
          <a:xfrm>
            <a:off x="5291138" y="1839913"/>
            <a:ext cx="1512887" cy="336550"/>
          </a:xfrm>
          <a:prstGeom prst="rect">
            <a:avLst/>
          </a:prstGeom>
          <a:noFill/>
          <a:ln w="9525">
            <a:noFill/>
            <a:miter lim="800000"/>
            <a:headEnd/>
            <a:tailEnd/>
          </a:ln>
          <a:effectLst/>
        </p:spPr>
        <p:txBody>
          <a:bodyPr>
            <a:spAutoFit/>
          </a:bodyPr>
          <a:lstStyle/>
          <a:p>
            <a:pPr>
              <a:spcBef>
                <a:spcPct val="50000"/>
              </a:spcBef>
            </a:pPr>
            <a:r>
              <a:rPr lang="en-GB" sz="1600"/>
              <a:t>1-2 years</a:t>
            </a:r>
          </a:p>
        </p:txBody>
      </p:sp>
      <p:sp>
        <p:nvSpPr>
          <p:cNvPr id="8" name="Rectangle 27"/>
          <p:cNvSpPr>
            <a:spLocks noChangeArrowheads="1"/>
          </p:cNvSpPr>
          <p:nvPr/>
        </p:nvSpPr>
        <p:spPr bwMode="auto">
          <a:xfrm>
            <a:off x="5364163" y="6381750"/>
            <a:ext cx="720725" cy="349250"/>
          </a:xfrm>
          <a:prstGeom prst="rect">
            <a:avLst/>
          </a:prstGeom>
          <a:solidFill>
            <a:srgbClr val="808080"/>
          </a:solidFill>
          <a:ln w="25400" algn="ctr">
            <a:solidFill>
              <a:srgbClr val="298597"/>
            </a:solidFill>
            <a:miter lim="800000"/>
            <a:headEnd/>
            <a:tailEnd/>
          </a:ln>
        </p:spPr>
        <p:txBody>
          <a:bodyPr anchor="ctr"/>
          <a:lstStyle/>
          <a:p>
            <a:pPr algn="ctr">
              <a:defRPr/>
            </a:pPr>
            <a:r>
              <a:rPr lang="en-GB" sz="1000" dirty="0">
                <a:solidFill>
                  <a:schemeClr val="lt1"/>
                </a:solidFill>
                <a:latin typeface="+mn-lt"/>
              </a:rPr>
              <a:t>BRE</a:t>
            </a:r>
            <a:endParaRPr lang="en-GB" sz="1000" dirty="0">
              <a:solidFill>
                <a:schemeClr val="lt1"/>
              </a:solidFill>
              <a:latin typeface="+mn-lt"/>
            </a:endParaRPr>
          </a:p>
        </p:txBody>
      </p:sp>
      <p:sp>
        <p:nvSpPr>
          <p:cNvPr id="19" name="Vertical Scroll 18"/>
          <p:cNvSpPr>
            <a:spLocks noChangeArrowheads="1"/>
          </p:cNvSpPr>
          <p:nvPr/>
        </p:nvSpPr>
        <p:spPr bwMode="auto">
          <a:xfrm>
            <a:off x="6732588" y="1412875"/>
            <a:ext cx="1152525" cy="360363"/>
          </a:xfrm>
          <a:prstGeom prst="verticalScroll">
            <a:avLst>
              <a:gd name="adj" fmla="val 12500"/>
            </a:avLst>
          </a:prstGeom>
          <a:solidFill>
            <a:srgbClr val="000080"/>
          </a:solidFill>
          <a:ln w="25400" algn="ctr">
            <a:solidFill>
              <a:schemeClr val="tx2"/>
            </a:solidFill>
            <a:round/>
            <a:headEnd/>
            <a:tailEnd/>
          </a:ln>
        </p:spPr>
        <p:txBody>
          <a:bodyPr anchor="ctr"/>
          <a:lstStyle/>
          <a:p>
            <a:pPr algn="ctr">
              <a:defRPr/>
            </a:pPr>
            <a:r>
              <a:rPr lang="en-GB" sz="1200" dirty="0">
                <a:solidFill>
                  <a:schemeClr val="lt1"/>
                </a:solidFill>
                <a:latin typeface="+mn-lt"/>
              </a:rPr>
              <a:t>Regulation</a:t>
            </a:r>
            <a:endParaRPr lang="en-GB" sz="1200" dirty="0">
              <a:solidFill>
                <a:schemeClr val="lt1"/>
              </a:solidFill>
              <a:latin typeface="+mn-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Slide Number Placeholder 3"/>
          <p:cNvSpPr>
            <a:spLocks noGrp="1"/>
          </p:cNvSpPr>
          <p:nvPr>
            <p:ph type="sldNum" sz="quarter" idx="10"/>
          </p:nvPr>
        </p:nvSpPr>
        <p:spPr/>
        <p:txBody>
          <a:bodyPr/>
          <a:lstStyle/>
          <a:p>
            <a:fld id="{539F30AD-F9ED-442C-9F45-D61FF41BC798}" type="slidenum">
              <a:rPr lang="en-GB"/>
              <a:pPr/>
              <a:t>16</a:t>
            </a:fld>
            <a:endParaRPr lang="en-GB"/>
          </a:p>
        </p:txBody>
      </p:sp>
      <p:sp>
        <p:nvSpPr>
          <p:cNvPr id="169986" name="Rectangle 2"/>
          <p:cNvSpPr>
            <a:spLocks noGrp="1" noChangeArrowheads="1"/>
          </p:cNvSpPr>
          <p:nvPr>
            <p:ph type="title"/>
          </p:nvPr>
        </p:nvSpPr>
        <p:spPr>
          <a:xfrm>
            <a:off x="381000" y="-171450"/>
            <a:ext cx="8382000" cy="1143000"/>
          </a:xfrm>
        </p:spPr>
        <p:txBody>
          <a:bodyPr/>
          <a:lstStyle/>
          <a:p>
            <a:r>
              <a:rPr lang="en-GB"/>
              <a:t>Regulation Stock</a:t>
            </a:r>
          </a:p>
        </p:txBody>
      </p:sp>
      <p:sp>
        <p:nvSpPr>
          <p:cNvPr id="28" name="Rectangle 27"/>
          <p:cNvSpPr>
            <a:spLocks noChangeArrowheads="1"/>
          </p:cNvSpPr>
          <p:nvPr/>
        </p:nvSpPr>
        <p:spPr bwMode="auto">
          <a:xfrm>
            <a:off x="3851275" y="5805488"/>
            <a:ext cx="720725" cy="349250"/>
          </a:xfrm>
          <a:prstGeom prst="rect">
            <a:avLst/>
          </a:prstGeom>
          <a:solidFill>
            <a:srgbClr val="808080"/>
          </a:solidFill>
          <a:ln w="25400" algn="ctr">
            <a:solidFill>
              <a:srgbClr val="298597"/>
            </a:solidFill>
            <a:miter lim="800000"/>
            <a:headEnd/>
            <a:tailEnd/>
          </a:ln>
        </p:spPr>
        <p:txBody>
          <a:bodyPr anchor="ctr"/>
          <a:lstStyle/>
          <a:p>
            <a:pPr algn="ctr">
              <a:defRPr/>
            </a:pPr>
            <a:r>
              <a:rPr lang="en-GB" sz="1000" dirty="0">
                <a:solidFill>
                  <a:schemeClr val="lt1"/>
                </a:solidFill>
                <a:latin typeface="+mn-lt"/>
              </a:rPr>
              <a:t>BRE</a:t>
            </a:r>
            <a:endParaRPr lang="en-GB" sz="1000" dirty="0">
              <a:solidFill>
                <a:schemeClr val="lt1"/>
              </a:solidFill>
              <a:latin typeface="+mn-lt"/>
            </a:endParaRPr>
          </a:p>
        </p:txBody>
      </p:sp>
      <p:sp>
        <p:nvSpPr>
          <p:cNvPr id="35" name="Right Arrow 34"/>
          <p:cNvSpPr>
            <a:spLocks noChangeArrowheads="1"/>
          </p:cNvSpPr>
          <p:nvPr/>
        </p:nvSpPr>
        <p:spPr bwMode="auto">
          <a:xfrm>
            <a:off x="3348038" y="2133600"/>
            <a:ext cx="1943100" cy="471488"/>
          </a:xfrm>
          <a:prstGeom prst="rightArrow">
            <a:avLst>
              <a:gd name="adj1" fmla="val 50000"/>
              <a:gd name="adj2" fmla="val 33637"/>
            </a:avLst>
          </a:prstGeom>
          <a:solidFill>
            <a:srgbClr val="333333"/>
          </a:solidFill>
          <a:ln w="25400" algn="ctr">
            <a:solidFill>
              <a:srgbClr val="CCFFCC"/>
            </a:solidFill>
            <a:miter lim="800000"/>
            <a:headEnd/>
            <a:tailEnd/>
          </a:ln>
        </p:spPr>
        <p:txBody>
          <a:bodyPr anchor="ctr"/>
          <a:lstStyle/>
          <a:p>
            <a:pPr algn="ctr"/>
            <a:r>
              <a:rPr lang="en-GB" sz="1000">
                <a:solidFill>
                  <a:srgbClr val="FFFFFF"/>
                </a:solidFill>
                <a:cs typeface="Arial" charset="0"/>
              </a:rPr>
              <a:t>Domestic Regulation</a:t>
            </a:r>
          </a:p>
        </p:txBody>
      </p:sp>
      <p:grpSp>
        <p:nvGrpSpPr>
          <p:cNvPr id="169989" name="Group 5"/>
          <p:cNvGrpSpPr>
            <a:grpSpLocks/>
          </p:cNvGrpSpPr>
          <p:nvPr/>
        </p:nvGrpSpPr>
        <p:grpSpPr bwMode="auto">
          <a:xfrm>
            <a:off x="5722938" y="1341438"/>
            <a:ext cx="1512887" cy="1512887"/>
            <a:chOff x="3651" y="753"/>
            <a:chExt cx="953" cy="953"/>
          </a:xfrm>
        </p:grpSpPr>
        <p:sp>
          <p:nvSpPr>
            <p:cNvPr id="169990" name="Rectangle 6"/>
            <p:cNvSpPr>
              <a:spLocks noChangeArrowheads="1"/>
            </p:cNvSpPr>
            <p:nvPr/>
          </p:nvSpPr>
          <p:spPr bwMode="auto">
            <a:xfrm>
              <a:off x="3651" y="753"/>
              <a:ext cx="953" cy="953"/>
            </a:xfrm>
            <a:prstGeom prst="rect">
              <a:avLst/>
            </a:prstGeom>
            <a:solidFill>
              <a:srgbClr val="000080"/>
            </a:solidFill>
            <a:ln w="9525">
              <a:solidFill>
                <a:schemeClr val="tx1"/>
              </a:solidFill>
              <a:miter lim="800000"/>
              <a:headEnd/>
              <a:tailEnd/>
            </a:ln>
            <a:effectLst/>
          </p:spPr>
          <p:txBody>
            <a:bodyPr wrap="none" anchorCtr="1"/>
            <a:lstStyle/>
            <a:p>
              <a:pPr algn="ctr"/>
              <a:r>
                <a:rPr lang="en-GB" sz="1800">
                  <a:solidFill>
                    <a:schemeClr val="bg1"/>
                  </a:solidFill>
                </a:rPr>
                <a:t>Stock</a:t>
              </a:r>
            </a:p>
          </p:txBody>
        </p:sp>
        <p:sp>
          <p:nvSpPr>
            <p:cNvPr id="19" name="Vertical Scroll 18"/>
            <p:cNvSpPr>
              <a:spLocks noChangeArrowheads="1"/>
            </p:cNvSpPr>
            <p:nvPr/>
          </p:nvSpPr>
          <p:spPr bwMode="auto">
            <a:xfrm>
              <a:off x="3787" y="981"/>
              <a:ext cx="726" cy="227"/>
            </a:xfrm>
            <a:prstGeom prst="verticalScroll">
              <a:avLst>
                <a:gd name="adj" fmla="val 12500"/>
              </a:avLst>
            </a:prstGeom>
            <a:solidFill>
              <a:srgbClr val="000080"/>
            </a:solidFill>
            <a:ln w="25400" algn="ctr">
              <a:solidFill>
                <a:schemeClr val="bg1"/>
              </a:solidFill>
              <a:round/>
              <a:headEnd/>
              <a:tailEnd/>
            </a:ln>
          </p:spPr>
          <p:txBody>
            <a:bodyPr anchor="ctr"/>
            <a:lstStyle/>
            <a:p>
              <a:pPr algn="ctr">
                <a:defRPr/>
              </a:pPr>
              <a:r>
                <a:rPr lang="en-GB" sz="1200" dirty="0">
                  <a:solidFill>
                    <a:schemeClr val="lt1"/>
                  </a:solidFill>
                  <a:latin typeface="+mn-lt"/>
                </a:rPr>
                <a:t>Regulation</a:t>
              </a:r>
              <a:endParaRPr lang="en-GB" sz="1200" dirty="0">
                <a:solidFill>
                  <a:schemeClr val="lt1"/>
                </a:solidFill>
                <a:latin typeface="+mn-lt"/>
              </a:endParaRPr>
            </a:p>
          </p:txBody>
        </p:sp>
        <p:sp>
          <p:nvSpPr>
            <p:cNvPr id="36" name="Vertical Scroll 35"/>
            <p:cNvSpPr>
              <a:spLocks noChangeArrowheads="1"/>
            </p:cNvSpPr>
            <p:nvPr/>
          </p:nvSpPr>
          <p:spPr bwMode="auto">
            <a:xfrm>
              <a:off x="3787" y="1163"/>
              <a:ext cx="726" cy="227"/>
            </a:xfrm>
            <a:prstGeom prst="verticalScroll">
              <a:avLst>
                <a:gd name="adj" fmla="val 12500"/>
              </a:avLst>
            </a:prstGeom>
            <a:solidFill>
              <a:srgbClr val="000080"/>
            </a:solidFill>
            <a:ln w="25400" algn="ctr">
              <a:solidFill>
                <a:schemeClr val="bg1"/>
              </a:solidFill>
              <a:round/>
              <a:headEnd/>
              <a:tailEnd/>
            </a:ln>
          </p:spPr>
          <p:txBody>
            <a:bodyPr anchor="ctr"/>
            <a:lstStyle/>
            <a:p>
              <a:pPr algn="ctr">
                <a:defRPr/>
              </a:pPr>
              <a:r>
                <a:rPr lang="en-GB" sz="1200" dirty="0">
                  <a:solidFill>
                    <a:schemeClr val="lt1"/>
                  </a:solidFill>
                  <a:latin typeface="+mn-lt"/>
                </a:rPr>
                <a:t>Regulation</a:t>
              </a:r>
              <a:endParaRPr lang="en-GB" sz="1200" dirty="0">
                <a:solidFill>
                  <a:schemeClr val="lt1"/>
                </a:solidFill>
                <a:latin typeface="+mn-lt"/>
              </a:endParaRPr>
            </a:p>
          </p:txBody>
        </p:sp>
        <p:sp>
          <p:nvSpPr>
            <p:cNvPr id="2" name="Vertical Scroll 36"/>
            <p:cNvSpPr>
              <a:spLocks noChangeArrowheads="1"/>
            </p:cNvSpPr>
            <p:nvPr/>
          </p:nvSpPr>
          <p:spPr bwMode="auto">
            <a:xfrm>
              <a:off x="3787" y="1390"/>
              <a:ext cx="726" cy="227"/>
            </a:xfrm>
            <a:prstGeom prst="verticalScroll">
              <a:avLst>
                <a:gd name="adj" fmla="val 12500"/>
              </a:avLst>
            </a:prstGeom>
            <a:solidFill>
              <a:srgbClr val="000080"/>
            </a:solidFill>
            <a:ln w="25400" algn="ctr">
              <a:solidFill>
                <a:schemeClr val="bg1"/>
              </a:solidFill>
              <a:round/>
              <a:headEnd/>
              <a:tailEnd/>
            </a:ln>
          </p:spPr>
          <p:txBody>
            <a:bodyPr anchor="ctr"/>
            <a:lstStyle/>
            <a:p>
              <a:pPr algn="ctr">
                <a:defRPr/>
              </a:pPr>
              <a:r>
                <a:rPr lang="en-GB" sz="1200" dirty="0">
                  <a:solidFill>
                    <a:schemeClr val="lt1"/>
                  </a:solidFill>
                  <a:latin typeface="+mn-lt"/>
                </a:rPr>
                <a:t>Regulation</a:t>
              </a:r>
              <a:endParaRPr lang="en-GB" sz="1200" dirty="0">
                <a:solidFill>
                  <a:schemeClr val="lt1"/>
                </a:solidFill>
                <a:latin typeface="+mn-lt"/>
              </a:endParaRPr>
            </a:p>
          </p:txBody>
        </p:sp>
      </p:grpSp>
      <p:sp>
        <p:nvSpPr>
          <p:cNvPr id="169994" name="AutoShape 10"/>
          <p:cNvSpPr>
            <a:spLocks noChangeArrowheads="1"/>
          </p:cNvSpPr>
          <p:nvPr/>
        </p:nvSpPr>
        <p:spPr bwMode="auto">
          <a:xfrm>
            <a:off x="6156325" y="4724400"/>
            <a:ext cx="1149350" cy="649288"/>
          </a:xfrm>
          <a:prstGeom prst="star32">
            <a:avLst>
              <a:gd name="adj" fmla="val 33130"/>
            </a:avLst>
          </a:prstGeom>
          <a:solidFill>
            <a:srgbClr val="F2F713"/>
          </a:solidFill>
          <a:ln w="9525">
            <a:solidFill>
              <a:schemeClr val="tx1"/>
            </a:solidFill>
            <a:miter lim="800000"/>
            <a:headEnd/>
            <a:tailEnd/>
          </a:ln>
          <a:effectLst/>
        </p:spPr>
        <p:txBody>
          <a:bodyPr wrap="none" anchor="ctr"/>
          <a:lstStyle/>
          <a:p>
            <a:pPr algn="ctr"/>
            <a:r>
              <a:rPr lang="en-GB" sz="1200">
                <a:cs typeface="Arial" charset="0"/>
              </a:rPr>
              <a:t>BURDEN</a:t>
            </a:r>
          </a:p>
        </p:txBody>
      </p:sp>
      <p:sp>
        <p:nvSpPr>
          <p:cNvPr id="3" name="Right Arrow 34"/>
          <p:cNvSpPr>
            <a:spLocks noChangeArrowheads="1"/>
          </p:cNvSpPr>
          <p:nvPr/>
        </p:nvSpPr>
        <p:spPr bwMode="auto">
          <a:xfrm>
            <a:off x="3492500" y="1484313"/>
            <a:ext cx="1582738" cy="576262"/>
          </a:xfrm>
          <a:prstGeom prst="rightArrow">
            <a:avLst>
              <a:gd name="adj1" fmla="val 50000"/>
              <a:gd name="adj2" fmla="val 22418"/>
            </a:avLst>
          </a:prstGeom>
          <a:solidFill>
            <a:srgbClr val="000080"/>
          </a:solidFill>
          <a:ln w="25400" algn="ctr">
            <a:solidFill>
              <a:srgbClr val="CCFFCC"/>
            </a:solidFill>
            <a:miter lim="800000"/>
            <a:headEnd/>
            <a:tailEnd/>
          </a:ln>
        </p:spPr>
        <p:txBody>
          <a:bodyPr anchor="ctr"/>
          <a:lstStyle/>
          <a:p>
            <a:pPr algn="ctr"/>
            <a:r>
              <a:rPr lang="en-GB" sz="1000">
                <a:solidFill>
                  <a:srgbClr val="FFFFFF"/>
                </a:solidFill>
                <a:cs typeface="Arial" charset="0"/>
              </a:rPr>
              <a:t>EU Transposition  Regulation</a:t>
            </a:r>
          </a:p>
        </p:txBody>
      </p:sp>
      <p:sp>
        <p:nvSpPr>
          <p:cNvPr id="4" name="Rectangle 27"/>
          <p:cNvSpPr>
            <a:spLocks noChangeArrowheads="1"/>
          </p:cNvSpPr>
          <p:nvPr/>
        </p:nvSpPr>
        <p:spPr bwMode="auto">
          <a:xfrm>
            <a:off x="3635375" y="4294188"/>
            <a:ext cx="522288" cy="277812"/>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RPC</a:t>
            </a:r>
          </a:p>
        </p:txBody>
      </p:sp>
      <p:sp>
        <p:nvSpPr>
          <p:cNvPr id="8" name="Rectangle 27"/>
          <p:cNvSpPr>
            <a:spLocks noChangeArrowheads="1"/>
          </p:cNvSpPr>
          <p:nvPr/>
        </p:nvSpPr>
        <p:spPr bwMode="auto">
          <a:xfrm>
            <a:off x="4283075" y="4149725"/>
            <a:ext cx="936625" cy="431800"/>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Policy Committees</a:t>
            </a:r>
          </a:p>
        </p:txBody>
      </p:sp>
      <p:sp>
        <p:nvSpPr>
          <p:cNvPr id="10" name="Rectangle 27"/>
          <p:cNvSpPr>
            <a:spLocks noChangeArrowheads="1"/>
          </p:cNvSpPr>
          <p:nvPr/>
        </p:nvSpPr>
        <p:spPr bwMode="auto">
          <a:xfrm>
            <a:off x="3635375" y="3860800"/>
            <a:ext cx="522288" cy="277813"/>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RRC</a:t>
            </a:r>
          </a:p>
        </p:txBody>
      </p:sp>
      <p:sp>
        <p:nvSpPr>
          <p:cNvPr id="169999" name="AutoShape 15"/>
          <p:cNvSpPr>
            <a:spLocks noChangeArrowheads="1"/>
          </p:cNvSpPr>
          <p:nvPr/>
        </p:nvSpPr>
        <p:spPr bwMode="auto">
          <a:xfrm>
            <a:off x="7308850" y="4795838"/>
            <a:ext cx="1258888" cy="504825"/>
          </a:xfrm>
          <a:prstGeom prst="cloudCallout">
            <a:avLst>
              <a:gd name="adj1" fmla="val -8514"/>
              <a:gd name="adj2" fmla="val -33019"/>
            </a:avLst>
          </a:prstGeom>
          <a:solidFill>
            <a:schemeClr val="accent1"/>
          </a:solidFill>
          <a:ln w="9525">
            <a:solidFill>
              <a:schemeClr val="tx1"/>
            </a:solidFill>
            <a:round/>
            <a:headEnd/>
            <a:tailEnd/>
          </a:ln>
          <a:effectLst/>
        </p:spPr>
        <p:txBody>
          <a:bodyPr/>
          <a:lstStyle/>
          <a:p>
            <a:pPr algn="ctr"/>
            <a:r>
              <a:rPr lang="en-GB" sz="1400"/>
              <a:t>Citizens</a:t>
            </a:r>
          </a:p>
        </p:txBody>
      </p:sp>
      <p:sp>
        <p:nvSpPr>
          <p:cNvPr id="170000" name="AutoShape 16"/>
          <p:cNvSpPr>
            <a:spLocks noChangeArrowheads="1"/>
          </p:cNvSpPr>
          <p:nvPr/>
        </p:nvSpPr>
        <p:spPr bwMode="auto">
          <a:xfrm>
            <a:off x="6948488" y="5732463"/>
            <a:ext cx="1223962" cy="504825"/>
          </a:xfrm>
          <a:prstGeom prst="roundRect">
            <a:avLst>
              <a:gd name="adj" fmla="val 16667"/>
            </a:avLst>
          </a:prstGeom>
          <a:solidFill>
            <a:schemeClr val="accent1"/>
          </a:solidFill>
          <a:ln w="9525">
            <a:solidFill>
              <a:schemeClr val="tx1"/>
            </a:solidFill>
            <a:round/>
            <a:headEnd/>
            <a:tailEnd/>
          </a:ln>
          <a:effectLst/>
        </p:spPr>
        <p:txBody>
          <a:bodyPr wrap="none" anchor="ctr"/>
          <a:lstStyle/>
          <a:p>
            <a:pPr algn="ctr"/>
            <a:r>
              <a:rPr lang="en-GB" sz="1200"/>
              <a:t>Business Sectors</a:t>
            </a:r>
            <a:endParaRPr lang="en-GB" sz="1200" u="sng"/>
          </a:p>
        </p:txBody>
      </p:sp>
      <p:sp>
        <p:nvSpPr>
          <p:cNvPr id="170001" name="AutoShape 17"/>
          <p:cNvSpPr>
            <a:spLocks noChangeArrowheads="1"/>
          </p:cNvSpPr>
          <p:nvPr/>
        </p:nvSpPr>
        <p:spPr bwMode="auto">
          <a:xfrm>
            <a:off x="7308850" y="5300663"/>
            <a:ext cx="1295400" cy="360362"/>
          </a:xfrm>
          <a:prstGeom prst="roundRect">
            <a:avLst>
              <a:gd name="adj" fmla="val 16667"/>
            </a:avLst>
          </a:prstGeom>
          <a:solidFill>
            <a:schemeClr val="accent1"/>
          </a:solidFill>
          <a:ln w="9525">
            <a:solidFill>
              <a:schemeClr val="tx1"/>
            </a:solidFill>
            <a:round/>
            <a:headEnd/>
            <a:tailEnd/>
          </a:ln>
          <a:effectLst/>
        </p:spPr>
        <p:txBody>
          <a:bodyPr wrap="none" anchor="ctr"/>
          <a:lstStyle/>
          <a:p>
            <a:pPr algn="ctr"/>
            <a:r>
              <a:rPr lang="en-GB" sz="1200"/>
              <a:t>Civil Society </a:t>
            </a:r>
          </a:p>
          <a:p>
            <a:pPr algn="ctr"/>
            <a:r>
              <a:rPr lang="en-GB" sz="1200"/>
              <a:t>Organisations</a:t>
            </a:r>
          </a:p>
        </p:txBody>
      </p:sp>
      <p:sp>
        <p:nvSpPr>
          <p:cNvPr id="170002" name="AutoShape 18"/>
          <p:cNvSpPr>
            <a:spLocks noChangeArrowheads="1"/>
          </p:cNvSpPr>
          <p:nvPr/>
        </p:nvSpPr>
        <p:spPr bwMode="auto">
          <a:xfrm>
            <a:off x="6516688" y="5300663"/>
            <a:ext cx="649287" cy="647700"/>
          </a:xfrm>
          <a:prstGeom prst="star32">
            <a:avLst>
              <a:gd name="adj" fmla="val 37500"/>
            </a:avLst>
          </a:prstGeom>
          <a:solidFill>
            <a:srgbClr val="000080"/>
          </a:solidFill>
          <a:ln w="22225">
            <a:solidFill>
              <a:srgbClr val="FFFF00"/>
            </a:solidFill>
            <a:miter lim="800000"/>
            <a:headEnd/>
            <a:tailEnd/>
          </a:ln>
          <a:effectLst/>
        </p:spPr>
        <p:txBody>
          <a:bodyPr wrap="none" anchor="ctr"/>
          <a:lstStyle/>
          <a:p>
            <a:pPr algn="ctr"/>
            <a:r>
              <a:rPr lang="en-GB" sz="1400">
                <a:solidFill>
                  <a:schemeClr val="bg1"/>
                </a:solidFill>
                <a:cs typeface="Arial" charset="0"/>
              </a:rPr>
              <a:t>OIOO</a:t>
            </a:r>
          </a:p>
        </p:txBody>
      </p:sp>
      <p:sp>
        <p:nvSpPr>
          <p:cNvPr id="22" name="Rounded Rectangle 21"/>
          <p:cNvSpPr>
            <a:spLocks noChangeArrowheads="1"/>
          </p:cNvSpPr>
          <p:nvPr/>
        </p:nvSpPr>
        <p:spPr bwMode="auto">
          <a:xfrm>
            <a:off x="1690688" y="4294188"/>
            <a:ext cx="1585912" cy="2014537"/>
          </a:xfrm>
          <a:prstGeom prst="roundRect">
            <a:avLst>
              <a:gd name="adj" fmla="val 16667"/>
            </a:avLst>
          </a:prstGeom>
          <a:solidFill>
            <a:srgbClr val="969696"/>
          </a:solidFill>
          <a:ln w="25400" algn="ctr">
            <a:solidFill>
              <a:srgbClr val="CCFFCC"/>
            </a:solidFill>
            <a:round/>
            <a:headEnd/>
            <a:tailEnd/>
          </a:ln>
        </p:spPr>
        <p:txBody>
          <a:bodyPr anchor="ctr"/>
          <a:lstStyle/>
          <a:p>
            <a:pPr algn="ctr"/>
            <a:r>
              <a:rPr lang="en-GB" sz="1000">
                <a:solidFill>
                  <a:srgbClr val="FFFFFF"/>
                </a:solidFill>
                <a:cs typeface="Arial" charset="0"/>
              </a:rPr>
              <a:t>Departments</a:t>
            </a:r>
          </a:p>
          <a:p>
            <a:pPr algn="ctr"/>
            <a:r>
              <a:rPr lang="en-GB" sz="1000">
                <a:solidFill>
                  <a:srgbClr val="FFFFFF"/>
                </a:solidFill>
                <a:cs typeface="Arial" charset="0"/>
              </a:rPr>
              <a:t>Officials</a:t>
            </a:r>
          </a:p>
          <a:p>
            <a:pPr algn="ctr"/>
            <a:endParaRPr lang="en-GB" sz="1000">
              <a:solidFill>
                <a:srgbClr val="FFFFFF"/>
              </a:solidFill>
              <a:cs typeface="Arial" charset="0"/>
            </a:endParaRPr>
          </a:p>
          <a:p>
            <a:pPr algn="ctr"/>
            <a:r>
              <a:rPr lang="en-GB" sz="1000">
                <a:solidFill>
                  <a:srgbClr val="FFFFFF"/>
                </a:solidFill>
                <a:cs typeface="Arial" charset="0"/>
              </a:rPr>
              <a:t>BRUs</a:t>
            </a:r>
          </a:p>
          <a:p>
            <a:pPr algn="ctr"/>
            <a:r>
              <a:rPr lang="en-GB" sz="1000">
                <a:solidFill>
                  <a:srgbClr val="FFFFFF"/>
                </a:solidFill>
                <a:cs typeface="Arial" charset="0"/>
              </a:rPr>
              <a:t>Policy Teams</a:t>
            </a:r>
          </a:p>
          <a:p>
            <a:pPr algn="ctr"/>
            <a:endParaRPr lang="en-GB" sz="1000">
              <a:solidFill>
                <a:srgbClr val="FFFFFF"/>
              </a:solidFill>
              <a:cs typeface="Arial" charset="0"/>
            </a:endParaRPr>
          </a:p>
          <a:p>
            <a:pPr algn="ctr">
              <a:buFontTx/>
              <a:buChar char="•"/>
            </a:pPr>
            <a:r>
              <a:rPr lang="en-GB" sz="1000">
                <a:solidFill>
                  <a:srgbClr val="FFFFFF"/>
                </a:solidFill>
                <a:cs typeface="Arial" charset="0"/>
              </a:rPr>
              <a:t>DECC</a:t>
            </a:r>
          </a:p>
          <a:p>
            <a:pPr algn="ctr">
              <a:buFontTx/>
              <a:buChar char="•"/>
            </a:pPr>
            <a:r>
              <a:rPr lang="en-GB" sz="1000">
                <a:solidFill>
                  <a:srgbClr val="FFFFFF"/>
                </a:solidFill>
                <a:cs typeface="Arial" charset="0"/>
              </a:rPr>
              <a:t>DEFRA</a:t>
            </a:r>
          </a:p>
          <a:p>
            <a:pPr algn="ctr">
              <a:buFontTx/>
              <a:buChar char="•"/>
            </a:pPr>
            <a:r>
              <a:rPr lang="en-GB" sz="1000">
                <a:solidFill>
                  <a:srgbClr val="FFFFFF"/>
                </a:solidFill>
                <a:cs typeface="Arial" charset="0"/>
              </a:rPr>
              <a:t>CLG</a:t>
            </a:r>
          </a:p>
          <a:p>
            <a:pPr algn="ctr">
              <a:buFontTx/>
              <a:buChar char="•"/>
            </a:pPr>
            <a:r>
              <a:rPr lang="en-GB" sz="1000">
                <a:solidFill>
                  <a:srgbClr val="FFFFFF"/>
                </a:solidFill>
                <a:cs typeface="Arial" charset="0"/>
              </a:rPr>
              <a:t>DfT</a:t>
            </a:r>
          </a:p>
          <a:p>
            <a:pPr algn="ctr">
              <a:buFontTx/>
              <a:buChar char="•"/>
            </a:pPr>
            <a:r>
              <a:rPr lang="en-GB" sz="1000">
                <a:solidFill>
                  <a:srgbClr val="FFFFFF"/>
                </a:solidFill>
                <a:cs typeface="Arial" charset="0"/>
              </a:rPr>
              <a:t>DWP</a:t>
            </a:r>
          </a:p>
          <a:p>
            <a:pPr algn="ctr">
              <a:buFontTx/>
              <a:buChar char="•"/>
            </a:pPr>
            <a:r>
              <a:rPr lang="en-GB" sz="1000">
                <a:solidFill>
                  <a:srgbClr val="FFFFFF"/>
                </a:solidFill>
                <a:cs typeface="Arial" charset="0"/>
              </a:rPr>
              <a:t>BIS</a:t>
            </a:r>
          </a:p>
        </p:txBody>
      </p:sp>
      <p:sp>
        <p:nvSpPr>
          <p:cNvPr id="23" name="Rounded Rectangle 22"/>
          <p:cNvSpPr>
            <a:spLocks noChangeArrowheads="1"/>
          </p:cNvSpPr>
          <p:nvPr/>
        </p:nvSpPr>
        <p:spPr bwMode="auto">
          <a:xfrm>
            <a:off x="1477963" y="2997200"/>
            <a:ext cx="1149350" cy="249238"/>
          </a:xfrm>
          <a:prstGeom prst="roundRect">
            <a:avLst>
              <a:gd name="adj" fmla="val 16667"/>
            </a:avLst>
          </a:prstGeom>
          <a:solidFill>
            <a:srgbClr val="000080"/>
          </a:solidFill>
          <a:ln w="25400" algn="ctr">
            <a:solidFill>
              <a:srgbClr val="CCFFCC"/>
            </a:solidFill>
            <a:round/>
            <a:headEnd/>
            <a:tailEnd/>
          </a:ln>
        </p:spPr>
        <p:txBody>
          <a:bodyPr anchor="ctr"/>
          <a:lstStyle/>
          <a:p>
            <a:pPr algn="ctr"/>
            <a:r>
              <a:rPr lang="en-GB" sz="1000">
                <a:solidFill>
                  <a:srgbClr val="FFFFFF"/>
                </a:solidFill>
                <a:cs typeface="Arial" charset="0"/>
              </a:rPr>
              <a:t>EU</a:t>
            </a:r>
          </a:p>
        </p:txBody>
      </p:sp>
      <p:sp>
        <p:nvSpPr>
          <p:cNvPr id="26" name="Rounded Rectangle 25"/>
          <p:cNvSpPr>
            <a:spLocks noChangeArrowheads="1"/>
          </p:cNvSpPr>
          <p:nvPr/>
        </p:nvSpPr>
        <p:spPr bwMode="auto">
          <a:xfrm>
            <a:off x="1835150" y="3933825"/>
            <a:ext cx="1149350" cy="249238"/>
          </a:xfrm>
          <a:prstGeom prst="roundRect">
            <a:avLst>
              <a:gd name="adj" fmla="val 16667"/>
            </a:avLst>
          </a:prstGeom>
          <a:solidFill>
            <a:schemeClr val="folHlink"/>
          </a:solidFill>
          <a:ln w="25400" algn="ctr">
            <a:solidFill>
              <a:srgbClr val="CCFFCC"/>
            </a:solidFill>
            <a:round/>
            <a:headEnd/>
            <a:tailEnd/>
          </a:ln>
        </p:spPr>
        <p:txBody>
          <a:bodyPr anchor="ctr"/>
          <a:lstStyle/>
          <a:p>
            <a:pPr algn="ctr"/>
            <a:r>
              <a:rPr lang="en-GB" sz="1000">
                <a:solidFill>
                  <a:srgbClr val="FFFFFF"/>
                </a:solidFill>
                <a:cs typeface="Arial" charset="0"/>
              </a:rPr>
              <a:t>OGD Ministers</a:t>
            </a:r>
          </a:p>
        </p:txBody>
      </p:sp>
      <p:sp>
        <p:nvSpPr>
          <p:cNvPr id="12" name="Rounded Rectangle 25"/>
          <p:cNvSpPr>
            <a:spLocks noChangeArrowheads="1"/>
          </p:cNvSpPr>
          <p:nvPr/>
        </p:nvSpPr>
        <p:spPr bwMode="auto">
          <a:xfrm>
            <a:off x="1187450" y="3644900"/>
            <a:ext cx="1149350" cy="249238"/>
          </a:xfrm>
          <a:prstGeom prst="roundRect">
            <a:avLst>
              <a:gd name="adj" fmla="val 16667"/>
            </a:avLst>
          </a:prstGeom>
          <a:solidFill>
            <a:schemeClr val="folHlink"/>
          </a:solidFill>
          <a:ln w="25400" algn="ctr">
            <a:solidFill>
              <a:srgbClr val="CCFFCC"/>
            </a:solidFill>
            <a:round/>
            <a:headEnd/>
            <a:tailEnd/>
          </a:ln>
        </p:spPr>
        <p:txBody>
          <a:bodyPr anchor="ctr"/>
          <a:lstStyle/>
          <a:p>
            <a:pPr algn="ctr"/>
            <a:r>
              <a:rPr lang="en-GB" sz="1000">
                <a:solidFill>
                  <a:srgbClr val="FFFFFF"/>
                </a:solidFill>
                <a:cs typeface="Arial" charset="0"/>
              </a:rPr>
              <a:t>BR Ministers</a:t>
            </a:r>
          </a:p>
        </p:txBody>
      </p:sp>
      <p:sp>
        <p:nvSpPr>
          <p:cNvPr id="32" name="Heptagon 31"/>
          <p:cNvSpPr/>
          <p:nvPr/>
        </p:nvSpPr>
        <p:spPr>
          <a:xfrm>
            <a:off x="7524750" y="1844675"/>
            <a:ext cx="1296988" cy="792163"/>
          </a:xfrm>
          <a:prstGeom prst="hept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dirty="0">
                <a:solidFill>
                  <a:schemeClr val="tx1"/>
                </a:solidFill>
              </a:rPr>
              <a:t>Post Implementation Review</a:t>
            </a:r>
          </a:p>
          <a:p>
            <a:pPr algn="ctr" fontAlgn="auto">
              <a:spcBef>
                <a:spcPts val="0"/>
              </a:spcBef>
              <a:spcAft>
                <a:spcPts val="0"/>
              </a:spcAft>
              <a:defRPr/>
            </a:pPr>
            <a:r>
              <a:rPr lang="en-GB" sz="900" dirty="0">
                <a:solidFill>
                  <a:schemeClr val="tx1"/>
                </a:solidFill>
              </a:rPr>
              <a:t>3-5 years on</a:t>
            </a:r>
          </a:p>
        </p:txBody>
      </p:sp>
      <p:sp>
        <p:nvSpPr>
          <p:cNvPr id="13" name="Rounded Rectangle 25"/>
          <p:cNvSpPr>
            <a:spLocks noChangeArrowheads="1"/>
          </p:cNvSpPr>
          <p:nvPr/>
        </p:nvSpPr>
        <p:spPr bwMode="auto">
          <a:xfrm>
            <a:off x="2051050" y="3284538"/>
            <a:ext cx="1149350" cy="249237"/>
          </a:xfrm>
          <a:prstGeom prst="roundRect">
            <a:avLst>
              <a:gd name="adj" fmla="val 16667"/>
            </a:avLst>
          </a:prstGeom>
          <a:solidFill>
            <a:schemeClr val="folHlink"/>
          </a:solidFill>
          <a:ln w="25400" algn="ctr">
            <a:solidFill>
              <a:srgbClr val="CCFFCC"/>
            </a:solidFill>
            <a:round/>
            <a:headEnd/>
            <a:tailEnd/>
          </a:ln>
        </p:spPr>
        <p:txBody>
          <a:bodyPr anchor="ctr"/>
          <a:lstStyle/>
          <a:p>
            <a:pPr algn="ctr"/>
            <a:r>
              <a:rPr lang="en-GB" sz="1000">
                <a:solidFill>
                  <a:srgbClr val="FFFFFF"/>
                </a:solidFill>
                <a:cs typeface="Arial" charset="0"/>
              </a:rPr>
              <a:t>No 10</a:t>
            </a:r>
          </a:p>
        </p:txBody>
      </p:sp>
      <p:sp>
        <p:nvSpPr>
          <p:cNvPr id="14" name="Rounded Rectangle 25"/>
          <p:cNvSpPr>
            <a:spLocks noChangeArrowheads="1"/>
          </p:cNvSpPr>
          <p:nvPr/>
        </p:nvSpPr>
        <p:spPr bwMode="auto">
          <a:xfrm>
            <a:off x="2627313" y="3611563"/>
            <a:ext cx="647700" cy="249237"/>
          </a:xfrm>
          <a:prstGeom prst="roundRect">
            <a:avLst>
              <a:gd name="adj" fmla="val 16667"/>
            </a:avLst>
          </a:prstGeom>
          <a:solidFill>
            <a:schemeClr val="folHlink"/>
          </a:solidFill>
          <a:ln w="25400" algn="ctr">
            <a:solidFill>
              <a:srgbClr val="CCFFCC"/>
            </a:solidFill>
            <a:round/>
            <a:headEnd/>
            <a:tailEnd/>
          </a:ln>
        </p:spPr>
        <p:txBody>
          <a:bodyPr anchor="ctr"/>
          <a:lstStyle/>
          <a:p>
            <a:pPr algn="ctr"/>
            <a:r>
              <a:rPr lang="en-GB" sz="1000">
                <a:solidFill>
                  <a:srgbClr val="FFFFFF"/>
                </a:solidFill>
                <a:cs typeface="Arial" charset="0"/>
              </a:rPr>
              <a:t>HMT</a:t>
            </a:r>
          </a:p>
        </p:txBody>
      </p:sp>
      <p:sp>
        <p:nvSpPr>
          <p:cNvPr id="170010" name="TextBox 39"/>
          <p:cNvSpPr txBox="1">
            <a:spLocks noChangeArrowheads="1"/>
          </p:cNvSpPr>
          <p:nvPr/>
        </p:nvSpPr>
        <p:spPr bwMode="auto">
          <a:xfrm>
            <a:off x="7667625" y="1268413"/>
            <a:ext cx="1008063" cy="466725"/>
          </a:xfrm>
          <a:prstGeom prst="rect">
            <a:avLst/>
          </a:prstGeom>
          <a:noFill/>
          <a:ln w="9525">
            <a:solidFill>
              <a:schemeClr val="tx1"/>
            </a:solidFill>
            <a:miter lim="800000"/>
            <a:headEnd/>
            <a:tailEnd/>
          </a:ln>
        </p:spPr>
        <p:txBody>
          <a:bodyPr>
            <a:spAutoFit/>
          </a:bodyPr>
          <a:lstStyle/>
          <a:p>
            <a:pPr algn="ctr"/>
            <a:r>
              <a:rPr lang="en-GB" sz="1200">
                <a:latin typeface="Calibri" pitchFamily="34" charset="0"/>
                <a:cs typeface="Arial" charset="0"/>
              </a:rPr>
              <a:t>Sun setting</a:t>
            </a:r>
          </a:p>
          <a:p>
            <a:pPr algn="ctr"/>
            <a:r>
              <a:rPr lang="en-GB" sz="1200">
                <a:latin typeface="Calibri" pitchFamily="34" charset="0"/>
                <a:cs typeface="Arial" charset="0"/>
              </a:rPr>
              <a:t>7 years</a:t>
            </a:r>
          </a:p>
        </p:txBody>
      </p:sp>
      <p:sp>
        <p:nvSpPr>
          <p:cNvPr id="37" name="Vertical Scroll 36"/>
          <p:cNvSpPr>
            <a:spLocks noChangeArrowheads="1"/>
          </p:cNvSpPr>
          <p:nvPr/>
        </p:nvSpPr>
        <p:spPr bwMode="auto">
          <a:xfrm>
            <a:off x="5651500" y="2924175"/>
            <a:ext cx="1728788" cy="647700"/>
          </a:xfrm>
          <a:prstGeom prst="verticalScroll">
            <a:avLst>
              <a:gd name="adj" fmla="val 12500"/>
            </a:avLst>
          </a:prstGeom>
          <a:solidFill>
            <a:srgbClr val="000080"/>
          </a:solidFill>
          <a:ln w="25400" algn="ctr">
            <a:solidFill>
              <a:schemeClr val="tx2"/>
            </a:solidFill>
            <a:round/>
            <a:headEnd/>
            <a:tailEnd/>
          </a:ln>
        </p:spPr>
        <p:txBody>
          <a:bodyPr anchor="ctr"/>
          <a:lstStyle/>
          <a:p>
            <a:pPr algn="ctr"/>
            <a:r>
              <a:rPr lang="en-GB" sz="1800">
                <a:solidFill>
                  <a:srgbClr val="FFFFFF"/>
                </a:solidFill>
                <a:cs typeface="Arial" charset="0"/>
              </a:rPr>
              <a:t>CASE LAW</a:t>
            </a:r>
          </a:p>
        </p:txBody>
      </p:sp>
      <p:sp>
        <p:nvSpPr>
          <p:cNvPr id="5" name="Right Arrow 4"/>
          <p:cNvSpPr/>
          <p:nvPr/>
        </p:nvSpPr>
        <p:spPr>
          <a:xfrm>
            <a:off x="395288" y="4437063"/>
            <a:ext cx="1116012" cy="1368425"/>
          </a:xfrm>
          <a:prstGeom prst="rightArrow">
            <a:avLst>
              <a:gd name="adj1" fmla="val 5954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GB" sz="1200">
                <a:solidFill>
                  <a:schemeClr val="tx1"/>
                </a:solidFill>
                <a:latin typeface="Calibri" pitchFamily="34" charset="0"/>
                <a:cs typeface="Arial" charset="0"/>
              </a:rPr>
              <a:t>Interest Groups </a:t>
            </a:r>
          </a:p>
          <a:p>
            <a:pPr algn="ctr"/>
            <a:r>
              <a:rPr lang="en-GB" sz="1200">
                <a:solidFill>
                  <a:schemeClr val="tx1"/>
                </a:solidFill>
                <a:latin typeface="Calibri" pitchFamily="34" charset="0"/>
                <a:cs typeface="Arial" charset="0"/>
              </a:rPr>
              <a:t>Ministers</a:t>
            </a:r>
          </a:p>
          <a:p>
            <a:pPr algn="ctr"/>
            <a:r>
              <a:rPr lang="en-GB" sz="1200">
                <a:solidFill>
                  <a:schemeClr val="tx1"/>
                </a:solidFill>
                <a:latin typeface="Calibri" pitchFamily="34" charset="0"/>
                <a:cs typeface="Arial" charset="0"/>
              </a:rPr>
              <a:t>Individuals</a:t>
            </a:r>
          </a:p>
        </p:txBody>
      </p:sp>
      <p:sp>
        <p:nvSpPr>
          <p:cNvPr id="9" name="Cloud 8"/>
          <p:cNvSpPr/>
          <p:nvPr/>
        </p:nvSpPr>
        <p:spPr>
          <a:xfrm>
            <a:off x="250825" y="1341438"/>
            <a:ext cx="1368425" cy="935037"/>
          </a:xfrm>
          <a:prstGeom prst="clou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200" dirty="0">
                <a:solidFill>
                  <a:schemeClr val="tx1"/>
                </a:solidFill>
              </a:rPr>
              <a:t>ID Problem Consider Options</a:t>
            </a:r>
          </a:p>
        </p:txBody>
      </p:sp>
      <p:sp>
        <p:nvSpPr>
          <p:cNvPr id="11" name="Heptagon 10"/>
          <p:cNvSpPr/>
          <p:nvPr/>
        </p:nvSpPr>
        <p:spPr>
          <a:xfrm>
            <a:off x="1692275" y="2133600"/>
            <a:ext cx="1008063" cy="719138"/>
          </a:xfrm>
          <a:prstGeom prst="hept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GB" sz="1000">
                <a:solidFill>
                  <a:schemeClr val="tx1"/>
                </a:solidFill>
                <a:latin typeface="Calibri" pitchFamily="34" charset="0"/>
                <a:cs typeface="Arial" charset="0"/>
              </a:rPr>
              <a:t>Impact Assessment</a:t>
            </a:r>
          </a:p>
        </p:txBody>
      </p:sp>
      <p:sp>
        <p:nvSpPr>
          <p:cNvPr id="7" name="TextBox 6"/>
          <p:cNvSpPr txBox="1"/>
          <p:nvPr/>
        </p:nvSpPr>
        <p:spPr bwMode="auto">
          <a:xfrm>
            <a:off x="1476375" y="1230313"/>
            <a:ext cx="1584325" cy="406400"/>
          </a:xfrm>
          <a:prstGeom prst="rect">
            <a:avLst/>
          </a:prstGeom>
          <a:noFill/>
          <a:ln>
            <a:solidFill>
              <a:schemeClr val="accent1">
                <a:shade val="50000"/>
              </a:schemeClr>
            </a:solidFill>
          </a:ln>
        </p:spPr>
        <p:txBody>
          <a:bodyPr>
            <a:spAutoFit/>
          </a:bodyPr>
          <a:lstStyle/>
          <a:p>
            <a:pPr algn="ctr"/>
            <a:r>
              <a:rPr lang="en-GB" sz="1000">
                <a:latin typeface="Calibri" pitchFamily="34" charset="0"/>
                <a:cs typeface="Arial" charset="0"/>
              </a:rPr>
              <a:t>Alternatives</a:t>
            </a:r>
          </a:p>
          <a:p>
            <a:pPr algn="ctr"/>
            <a:r>
              <a:rPr lang="en-GB" sz="1000">
                <a:latin typeface="Calibri" pitchFamily="34" charset="0"/>
                <a:cs typeface="Arial" charset="0"/>
              </a:rPr>
              <a:t>Tax- Spend-Persuade</a:t>
            </a:r>
          </a:p>
        </p:txBody>
      </p:sp>
      <p:grpSp>
        <p:nvGrpSpPr>
          <p:cNvPr id="170016" name="Group 32"/>
          <p:cNvGrpSpPr>
            <a:grpSpLocks/>
          </p:cNvGrpSpPr>
          <p:nvPr/>
        </p:nvGrpSpPr>
        <p:grpSpPr bwMode="auto">
          <a:xfrm>
            <a:off x="1476375" y="1700213"/>
            <a:ext cx="1584325" cy="433387"/>
            <a:chOff x="930" y="1207"/>
            <a:chExt cx="998" cy="273"/>
          </a:xfrm>
        </p:grpSpPr>
        <p:sp>
          <p:nvSpPr>
            <p:cNvPr id="6" name="Rectangle 5"/>
            <p:cNvSpPr/>
            <p:nvPr/>
          </p:nvSpPr>
          <p:spPr bwMode="auto">
            <a:xfrm>
              <a:off x="930" y="1365"/>
              <a:ext cx="998" cy="115"/>
            </a:xfrm>
            <a:prstGeom prst="rect">
              <a:avLst/>
            </a:prstGeom>
            <a:gradFill flip="none" rotWithShape="1">
              <a:gsLst>
                <a:gs pos="39000">
                  <a:srgbClr val="FFFF00"/>
                </a:gs>
                <a:gs pos="39999">
                  <a:srgbClr val="85C2FF"/>
                </a:gs>
                <a:gs pos="70000">
                  <a:srgbClr val="C4D6EB"/>
                </a:gs>
                <a:gs pos="100000">
                  <a:srgbClr val="FFEBFA"/>
                </a:gs>
              </a:gsLst>
              <a:lin ang="16800000" scaled="0"/>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GB" sz="800">
                  <a:solidFill>
                    <a:schemeClr val="tx1"/>
                  </a:solidFill>
                  <a:latin typeface="Calibri" pitchFamily="34" charset="0"/>
                  <a:cs typeface="Arial" charset="0"/>
                </a:rPr>
                <a:t>Voluntary              Compulsion</a:t>
              </a:r>
            </a:p>
          </p:txBody>
        </p:sp>
        <p:sp>
          <p:nvSpPr>
            <p:cNvPr id="67" name="TextBox 66"/>
            <p:cNvSpPr txBox="1"/>
            <p:nvPr/>
          </p:nvSpPr>
          <p:spPr bwMode="auto">
            <a:xfrm>
              <a:off x="930" y="1207"/>
              <a:ext cx="998" cy="160"/>
            </a:xfrm>
            <a:prstGeom prst="rect">
              <a:avLst/>
            </a:prstGeom>
            <a:noFill/>
            <a:ln>
              <a:solidFill>
                <a:schemeClr val="accent1">
                  <a:shade val="50000"/>
                </a:schemeClr>
              </a:solidFill>
            </a:ln>
          </p:spPr>
          <p:txBody>
            <a:bodyPr>
              <a:spAutoFit/>
            </a:bodyPr>
            <a:lstStyle/>
            <a:p>
              <a:pPr algn="ctr"/>
              <a:r>
                <a:rPr lang="en-GB" sz="1000">
                  <a:latin typeface="Calibri" pitchFamily="34" charset="0"/>
                  <a:cs typeface="Arial" charset="0"/>
                </a:rPr>
                <a:t>Motivation to act</a:t>
              </a:r>
            </a:p>
          </p:txBody>
        </p:sp>
      </p:grpSp>
      <p:sp>
        <p:nvSpPr>
          <p:cNvPr id="15" name="Rounded Rectangle 25"/>
          <p:cNvSpPr>
            <a:spLocks noChangeArrowheads="1"/>
          </p:cNvSpPr>
          <p:nvPr/>
        </p:nvSpPr>
        <p:spPr bwMode="auto">
          <a:xfrm>
            <a:off x="468313" y="4043363"/>
            <a:ext cx="1149350" cy="249237"/>
          </a:xfrm>
          <a:prstGeom prst="roundRect">
            <a:avLst>
              <a:gd name="adj" fmla="val 16667"/>
            </a:avLst>
          </a:prstGeom>
          <a:solidFill>
            <a:schemeClr val="folHlink"/>
          </a:solidFill>
          <a:ln w="25400" algn="ctr">
            <a:solidFill>
              <a:srgbClr val="CCFFCC"/>
            </a:solidFill>
            <a:round/>
            <a:headEnd/>
            <a:tailEnd/>
          </a:ln>
        </p:spPr>
        <p:txBody>
          <a:bodyPr anchor="ctr"/>
          <a:lstStyle/>
          <a:p>
            <a:pPr algn="ctr"/>
            <a:r>
              <a:rPr lang="en-GB" sz="1000">
                <a:solidFill>
                  <a:srgbClr val="FFFFFF"/>
                </a:solidFill>
                <a:cs typeface="Arial" charset="0"/>
              </a:rPr>
              <a:t>SpAds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Slide Number Placeholder 3"/>
          <p:cNvSpPr>
            <a:spLocks noGrp="1"/>
          </p:cNvSpPr>
          <p:nvPr>
            <p:ph type="sldNum" sz="quarter" idx="10"/>
          </p:nvPr>
        </p:nvSpPr>
        <p:spPr/>
        <p:txBody>
          <a:bodyPr/>
          <a:lstStyle/>
          <a:p>
            <a:fld id="{1201370D-40C9-4BBF-9DD6-DBC3E50BE092}" type="slidenum">
              <a:rPr lang="en-GB"/>
              <a:pPr/>
              <a:t>17</a:t>
            </a:fld>
            <a:endParaRPr lang="en-GB"/>
          </a:p>
        </p:txBody>
      </p:sp>
      <p:sp>
        <p:nvSpPr>
          <p:cNvPr id="172034" name="Rectangle 2"/>
          <p:cNvSpPr>
            <a:spLocks noGrp="1" noChangeArrowheads="1"/>
          </p:cNvSpPr>
          <p:nvPr>
            <p:ph type="title"/>
          </p:nvPr>
        </p:nvSpPr>
        <p:spPr>
          <a:xfrm>
            <a:off x="381000" y="-234950"/>
            <a:ext cx="8382000" cy="1143000"/>
          </a:xfrm>
        </p:spPr>
        <p:txBody>
          <a:bodyPr/>
          <a:lstStyle/>
          <a:p>
            <a:r>
              <a:rPr lang="en-GB"/>
              <a:t>Enforcement</a:t>
            </a:r>
          </a:p>
        </p:txBody>
      </p:sp>
      <p:sp>
        <p:nvSpPr>
          <p:cNvPr id="19" name="Vertical Scroll 18"/>
          <p:cNvSpPr>
            <a:spLocks noChangeArrowheads="1"/>
          </p:cNvSpPr>
          <p:nvPr/>
        </p:nvSpPr>
        <p:spPr bwMode="auto">
          <a:xfrm>
            <a:off x="2555875" y="1268413"/>
            <a:ext cx="1152525" cy="360362"/>
          </a:xfrm>
          <a:prstGeom prst="verticalScroll">
            <a:avLst>
              <a:gd name="adj" fmla="val 12500"/>
            </a:avLst>
          </a:prstGeom>
          <a:solidFill>
            <a:srgbClr val="000080"/>
          </a:solidFill>
          <a:ln w="25400" algn="ctr">
            <a:solidFill>
              <a:schemeClr val="tx2"/>
            </a:solidFill>
            <a:round/>
            <a:headEnd/>
            <a:tailEnd/>
          </a:ln>
        </p:spPr>
        <p:txBody>
          <a:bodyPr anchor="ctr"/>
          <a:lstStyle/>
          <a:p>
            <a:pPr algn="ctr">
              <a:defRPr/>
            </a:pPr>
            <a:r>
              <a:rPr lang="en-GB" sz="1200" dirty="0">
                <a:solidFill>
                  <a:schemeClr val="lt1"/>
                </a:solidFill>
                <a:latin typeface="+mn-lt"/>
              </a:rPr>
              <a:t>Regulation</a:t>
            </a:r>
            <a:endParaRPr lang="en-GB" sz="1200" dirty="0">
              <a:solidFill>
                <a:schemeClr val="lt1"/>
              </a:solidFill>
              <a:latin typeface="+mn-lt"/>
            </a:endParaRPr>
          </a:p>
        </p:txBody>
      </p:sp>
      <p:sp>
        <p:nvSpPr>
          <p:cNvPr id="28" name="Rectangle 27"/>
          <p:cNvSpPr>
            <a:spLocks noChangeArrowheads="1"/>
          </p:cNvSpPr>
          <p:nvPr/>
        </p:nvSpPr>
        <p:spPr bwMode="auto">
          <a:xfrm>
            <a:off x="1187450" y="4797425"/>
            <a:ext cx="720725" cy="349250"/>
          </a:xfrm>
          <a:prstGeom prst="rect">
            <a:avLst/>
          </a:prstGeom>
          <a:solidFill>
            <a:srgbClr val="808080"/>
          </a:solidFill>
          <a:ln w="25400" algn="ctr">
            <a:solidFill>
              <a:srgbClr val="298597"/>
            </a:solidFill>
            <a:miter lim="800000"/>
            <a:headEnd/>
            <a:tailEnd/>
          </a:ln>
        </p:spPr>
        <p:txBody>
          <a:bodyPr anchor="ctr"/>
          <a:lstStyle/>
          <a:p>
            <a:pPr algn="ctr">
              <a:defRPr/>
            </a:pPr>
            <a:r>
              <a:rPr lang="en-GB" sz="1000" dirty="0">
                <a:solidFill>
                  <a:schemeClr val="lt1"/>
                </a:solidFill>
                <a:latin typeface="+mn-lt"/>
              </a:rPr>
              <a:t>BRE</a:t>
            </a:r>
            <a:endParaRPr lang="en-GB" sz="1000" dirty="0">
              <a:solidFill>
                <a:schemeClr val="lt1"/>
              </a:solidFill>
              <a:latin typeface="+mn-lt"/>
            </a:endParaRPr>
          </a:p>
        </p:txBody>
      </p:sp>
      <p:sp>
        <p:nvSpPr>
          <p:cNvPr id="30" name="Rectangle 29"/>
          <p:cNvSpPr>
            <a:spLocks noChangeArrowheads="1"/>
          </p:cNvSpPr>
          <p:nvPr/>
        </p:nvSpPr>
        <p:spPr bwMode="auto">
          <a:xfrm>
            <a:off x="2339975" y="2708275"/>
            <a:ext cx="1873250" cy="1008063"/>
          </a:xfrm>
          <a:prstGeom prst="rect">
            <a:avLst/>
          </a:prstGeom>
          <a:solidFill>
            <a:srgbClr val="000080"/>
          </a:solidFill>
          <a:ln w="25400" algn="ctr">
            <a:solidFill>
              <a:srgbClr val="298597"/>
            </a:solidFill>
            <a:miter lim="800000"/>
            <a:headEnd/>
            <a:tailEnd/>
          </a:ln>
        </p:spPr>
        <p:txBody>
          <a:bodyPr anchor="ctr"/>
          <a:lstStyle/>
          <a:p>
            <a:pPr algn="ctr"/>
            <a:r>
              <a:rPr lang="en-GB" sz="1000">
                <a:solidFill>
                  <a:srgbClr val="FFFFFF"/>
                </a:solidFill>
                <a:cs typeface="Arial" charset="0"/>
              </a:rPr>
              <a:t>Business Regulators</a:t>
            </a:r>
          </a:p>
          <a:p>
            <a:pPr algn="ctr"/>
            <a:r>
              <a:rPr lang="en-GB" sz="1000">
                <a:solidFill>
                  <a:srgbClr val="FFFFFF"/>
                </a:solidFill>
                <a:cs typeface="Arial" charset="0"/>
              </a:rPr>
              <a:t> Health &amp; Safety Executive</a:t>
            </a:r>
          </a:p>
          <a:p>
            <a:pPr algn="ctr"/>
            <a:r>
              <a:rPr lang="en-GB" sz="1000">
                <a:solidFill>
                  <a:srgbClr val="FFFFFF"/>
                </a:solidFill>
                <a:cs typeface="Arial" charset="0"/>
              </a:rPr>
              <a:t>Environment Agency</a:t>
            </a:r>
          </a:p>
          <a:p>
            <a:pPr algn="ctr"/>
            <a:r>
              <a:rPr lang="en-GB" sz="1000">
                <a:solidFill>
                  <a:srgbClr val="FFFFFF"/>
                </a:solidFill>
                <a:cs typeface="Arial" charset="0"/>
              </a:rPr>
              <a:t>Food Standards Agency</a:t>
            </a:r>
          </a:p>
          <a:p>
            <a:pPr algn="ctr"/>
            <a:r>
              <a:rPr lang="en-GB" sz="1000">
                <a:solidFill>
                  <a:srgbClr val="FFFFFF"/>
                </a:solidFill>
                <a:cs typeface="Arial" charset="0"/>
              </a:rPr>
              <a:t>Financial Services Agency</a:t>
            </a:r>
          </a:p>
          <a:p>
            <a:pPr algn="ctr"/>
            <a:r>
              <a:rPr lang="en-GB" sz="1000">
                <a:solidFill>
                  <a:srgbClr val="FFFFFF"/>
                </a:solidFill>
                <a:cs typeface="Arial" charset="0"/>
              </a:rPr>
              <a:t>Office of Fair Trade</a:t>
            </a:r>
          </a:p>
        </p:txBody>
      </p:sp>
      <p:sp>
        <p:nvSpPr>
          <p:cNvPr id="35" name="Right Arrow 34"/>
          <p:cNvSpPr>
            <a:spLocks noChangeArrowheads="1"/>
          </p:cNvSpPr>
          <p:nvPr/>
        </p:nvSpPr>
        <p:spPr bwMode="auto">
          <a:xfrm>
            <a:off x="323850" y="1628775"/>
            <a:ext cx="1943100" cy="471488"/>
          </a:xfrm>
          <a:prstGeom prst="rightArrow">
            <a:avLst>
              <a:gd name="adj1" fmla="val 50000"/>
              <a:gd name="adj2" fmla="val 33637"/>
            </a:avLst>
          </a:prstGeom>
          <a:solidFill>
            <a:srgbClr val="333333"/>
          </a:solidFill>
          <a:ln w="25400" algn="ctr">
            <a:solidFill>
              <a:srgbClr val="CCFFCC"/>
            </a:solidFill>
            <a:miter lim="800000"/>
            <a:headEnd/>
            <a:tailEnd/>
          </a:ln>
        </p:spPr>
        <p:txBody>
          <a:bodyPr anchor="ctr"/>
          <a:lstStyle/>
          <a:p>
            <a:pPr algn="ctr"/>
            <a:r>
              <a:rPr lang="en-GB" sz="1000">
                <a:solidFill>
                  <a:srgbClr val="FFFFFF"/>
                </a:solidFill>
                <a:cs typeface="Arial" charset="0"/>
              </a:rPr>
              <a:t>Domestic Regulation</a:t>
            </a:r>
          </a:p>
        </p:txBody>
      </p:sp>
      <p:sp>
        <p:nvSpPr>
          <p:cNvPr id="36" name="Vertical Scroll 35"/>
          <p:cNvSpPr>
            <a:spLocks noChangeArrowheads="1"/>
          </p:cNvSpPr>
          <p:nvPr/>
        </p:nvSpPr>
        <p:spPr bwMode="auto">
          <a:xfrm>
            <a:off x="2555875" y="1700213"/>
            <a:ext cx="1152525" cy="360362"/>
          </a:xfrm>
          <a:prstGeom prst="verticalScroll">
            <a:avLst>
              <a:gd name="adj" fmla="val 12500"/>
            </a:avLst>
          </a:prstGeom>
          <a:solidFill>
            <a:srgbClr val="000080"/>
          </a:solidFill>
          <a:ln w="25400" algn="ctr">
            <a:solidFill>
              <a:schemeClr val="tx2"/>
            </a:solidFill>
            <a:round/>
            <a:headEnd/>
            <a:tailEnd/>
          </a:ln>
        </p:spPr>
        <p:txBody>
          <a:bodyPr anchor="ctr"/>
          <a:lstStyle/>
          <a:p>
            <a:pPr algn="ctr">
              <a:defRPr/>
            </a:pPr>
            <a:r>
              <a:rPr lang="en-GB" sz="1200" dirty="0">
                <a:solidFill>
                  <a:schemeClr val="lt1"/>
                </a:solidFill>
                <a:latin typeface="+mn-lt"/>
              </a:rPr>
              <a:t>Regulation</a:t>
            </a:r>
            <a:endParaRPr lang="en-GB" sz="1200" dirty="0">
              <a:solidFill>
                <a:schemeClr val="lt1"/>
              </a:solidFill>
              <a:latin typeface="+mn-lt"/>
            </a:endParaRPr>
          </a:p>
        </p:txBody>
      </p:sp>
      <p:sp>
        <p:nvSpPr>
          <p:cNvPr id="37" name="Vertical Scroll 36"/>
          <p:cNvSpPr>
            <a:spLocks noChangeArrowheads="1"/>
          </p:cNvSpPr>
          <p:nvPr/>
        </p:nvSpPr>
        <p:spPr bwMode="auto">
          <a:xfrm>
            <a:off x="2555875" y="2133600"/>
            <a:ext cx="1152525" cy="360363"/>
          </a:xfrm>
          <a:prstGeom prst="verticalScroll">
            <a:avLst>
              <a:gd name="adj" fmla="val 12500"/>
            </a:avLst>
          </a:prstGeom>
          <a:solidFill>
            <a:srgbClr val="000080"/>
          </a:solidFill>
          <a:ln w="25400" algn="ctr">
            <a:solidFill>
              <a:schemeClr val="tx2"/>
            </a:solidFill>
            <a:round/>
            <a:headEnd/>
            <a:tailEnd/>
          </a:ln>
        </p:spPr>
        <p:txBody>
          <a:bodyPr anchor="ctr"/>
          <a:lstStyle/>
          <a:p>
            <a:pPr algn="ctr">
              <a:defRPr/>
            </a:pPr>
            <a:r>
              <a:rPr lang="en-GB" sz="1200" dirty="0">
                <a:solidFill>
                  <a:schemeClr val="lt1"/>
                </a:solidFill>
                <a:latin typeface="+mn-lt"/>
              </a:rPr>
              <a:t>Regulation</a:t>
            </a:r>
            <a:endParaRPr lang="en-GB" sz="1200" dirty="0">
              <a:solidFill>
                <a:schemeClr val="lt1"/>
              </a:solidFill>
              <a:latin typeface="+mn-lt"/>
            </a:endParaRPr>
          </a:p>
        </p:txBody>
      </p:sp>
      <p:sp>
        <p:nvSpPr>
          <p:cNvPr id="172041" name="AutoShape 9"/>
          <p:cNvSpPr>
            <a:spLocks noChangeArrowheads="1"/>
          </p:cNvSpPr>
          <p:nvPr/>
        </p:nvSpPr>
        <p:spPr bwMode="auto">
          <a:xfrm>
            <a:off x="4716463" y="3716338"/>
            <a:ext cx="1149350" cy="649287"/>
          </a:xfrm>
          <a:prstGeom prst="star32">
            <a:avLst>
              <a:gd name="adj" fmla="val 33130"/>
            </a:avLst>
          </a:prstGeom>
          <a:solidFill>
            <a:srgbClr val="F2F713"/>
          </a:solidFill>
          <a:ln w="9525">
            <a:solidFill>
              <a:schemeClr val="tx1"/>
            </a:solidFill>
            <a:miter lim="800000"/>
            <a:headEnd/>
            <a:tailEnd/>
          </a:ln>
          <a:effectLst/>
        </p:spPr>
        <p:txBody>
          <a:bodyPr wrap="none" anchor="ctr"/>
          <a:lstStyle/>
          <a:p>
            <a:pPr algn="ctr"/>
            <a:r>
              <a:rPr lang="en-GB" sz="1200">
                <a:cs typeface="Arial" charset="0"/>
              </a:rPr>
              <a:t>BURDEN</a:t>
            </a:r>
          </a:p>
        </p:txBody>
      </p:sp>
      <p:sp>
        <p:nvSpPr>
          <p:cNvPr id="2" name="Right Arrow 34"/>
          <p:cNvSpPr>
            <a:spLocks noChangeArrowheads="1"/>
          </p:cNvSpPr>
          <p:nvPr/>
        </p:nvSpPr>
        <p:spPr bwMode="auto">
          <a:xfrm>
            <a:off x="323850" y="1341438"/>
            <a:ext cx="2232025" cy="398462"/>
          </a:xfrm>
          <a:prstGeom prst="rightArrow">
            <a:avLst>
              <a:gd name="adj1" fmla="val 50000"/>
              <a:gd name="adj2" fmla="val 45720"/>
            </a:avLst>
          </a:prstGeom>
          <a:solidFill>
            <a:srgbClr val="000080"/>
          </a:solidFill>
          <a:ln w="25400" algn="ctr">
            <a:solidFill>
              <a:srgbClr val="CCFFCC"/>
            </a:solidFill>
            <a:miter lim="800000"/>
            <a:headEnd/>
            <a:tailEnd/>
          </a:ln>
        </p:spPr>
        <p:txBody>
          <a:bodyPr anchor="ctr"/>
          <a:lstStyle/>
          <a:p>
            <a:pPr algn="ctr"/>
            <a:r>
              <a:rPr lang="en-GB" sz="1000">
                <a:solidFill>
                  <a:srgbClr val="FFFFFF"/>
                </a:solidFill>
                <a:cs typeface="Arial" charset="0"/>
              </a:rPr>
              <a:t>EU Transposition  Regulation</a:t>
            </a:r>
          </a:p>
        </p:txBody>
      </p:sp>
      <p:sp>
        <p:nvSpPr>
          <p:cNvPr id="3" name="Rectangle 27"/>
          <p:cNvSpPr>
            <a:spLocks noChangeArrowheads="1"/>
          </p:cNvSpPr>
          <p:nvPr/>
        </p:nvSpPr>
        <p:spPr bwMode="auto">
          <a:xfrm>
            <a:off x="1476375" y="4005263"/>
            <a:ext cx="522288" cy="277812"/>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RPC</a:t>
            </a:r>
          </a:p>
        </p:txBody>
      </p:sp>
      <p:sp>
        <p:nvSpPr>
          <p:cNvPr id="4" name="Rectangle 27"/>
          <p:cNvSpPr>
            <a:spLocks noChangeArrowheads="1"/>
          </p:cNvSpPr>
          <p:nvPr/>
        </p:nvSpPr>
        <p:spPr bwMode="auto">
          <a:xfrm>
            <a:off x="395288" y="3357563"/>
            <a:ext cx="936625" cy="431800"/>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Policy Committees</a:t>
            </a:r>
          </a:p>
        </p:txBody>
      </p:sp>
      <p:sp>
        <p:nvSpPr>
          <p:cNvPr id="5" name="Rectangle 27"/>
          <p:cNvSpPr>
            <a:spLocks noChangeArrowheads="1"/>
          </p:cNvSpPr>
          <p:nvPr/>
        </p:nvSpPr>
        <p:spPr bwMode="auto">
          <a:xfrm>
            <a:off x="468313" y="4005263"/>
            <a:ext cx="522287" cy="277812"/>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RRC</a:t>
            </a:r>
          </a:p>
        </p:txBody>
      </p:sp>
      <p:sp>
        <p:nvSpPr>
          <p:cNvPr id="172046" name="AutoShape 14"/>
          <p:cNvSpPr>
            <a:spLocks noChangeArrowheads="1"/>
          </p:cNvSpPr>
          <p:nvPr/>
        </p:nvSpPr>
        <p:spPr bwMode="auto">
          <a:xfrm>
            <a:off x="5940425" y="2924175"/>
            <a:ext cx="1258888" cy="504825"/>
          </a:xfrm>
          <a:prstGeom prst="cloudCallout">
            <a:avLst>
              <a:gd name="adj1" fmla="val -23394"/>
              <a:gd name="adj2" fmla="val -67611"/>
            </a:avLst>
          </a:prstGeom>
          <a:solidFill>
            <a:schemeClr val="accent1"/>
          </a:solidFill>
          <a:ln w="9525">
            <a:solidFill>
              <a:schemeClr val="tx1"/>
            </a:solidFill>
            <a:round/>
            <a:headEnd/>
            <a:tailEnd/>
          </a:ln>
          <a:effectLst/>
        </p:spPr>
        <p:txBody>
          <a:bodyPr/>
          <a:lstStyle/>
          <a:p>
            <a:pPr algn="ctr"/>
            <a:r>
              <a:rPr lang="en-GB" sz="1400"/>
              <a:t>Citizens</a:t>
            </a:r>
          </a:p>
        </p:txBody>
      </p:sp>
      <p:sp>
        <p:nvSpPr>
          <p:cNvPr id="172047" name="AutoShape 15"/>
          <p:cNvSpPr>
            <a:spLocks noChangeArrowheads="1"/>
          </p:cNvSpPr>
          <p:nvPr/>
        </p:nvSpPr>
        <p:spPr bwMode="auto">
          <a:xfrm>
            <a:off x="6011863" y="4221163"/>
            <a:ext cx="1441450" cy="1655762"/>
          </a:xfrm>
          <a:prstGeom prst="roundRect">
            <a:avLst>
              <a:gd name="adj" fmla="val 16667"/>
            </a:avLst>
          </a:prstGeom>
          <a:solidFill>
            <a:schemeClr val="accent1"/>
          </a:solidFill>
          <a:ln w="9525">
            <a:solidFill>
              <a:schemeClr val="tx1"/>
            </a:solidFill>
            <a:round/>
            <a:headEnd/>
            <a:tailEnd/>
          </a:ln>
          <a:effectLst/>
        </p:spPr>
        <p:txBody>
          <a:bodyPr wrap="none" anchor="ctr"/>
          <a:lstStyle/>
          <a:p>
            <a:pPr algn="ctr"/>
            <a:r>
              <a:rPr lang="en-GB" sz="1200"/>
              <a:t>Business Sectors</a:t>
            </a:r>
            <a:endParaRPr lang="en-GB" sz="1200" u="sng"/>
          </a:p>
          <a:p>
            <a:pPr algn="ctr"/>
            <a:r>
              <a:rPr lang="en-GB" sz="1200"/>
              <a:t>Large</a:t>
            </a:r>
          </a:p>
          <a:p>
            <a:pPr algn="ctr"/>
            <a:r>
              <a:rPr lang="en-GB" sz="1200"/>
              <a:t>Farmers </a:t>
            </a:r>
          </a:p>
          <a:p>
            <a:pPr algn="ctr"/>
            <a:r>
              <a:rPr lang="en-GB" sz="1200"/>
              <a:t>Retailers</a:t>
            </a:r>
          </a:p>
          <a:p>
            <a:pPr algn="ctr"/>
            <a:r>
              <a:rPr lang="en-GB" sz="1200"/>
              <a:t>Small businesses</a:t>
            </a:r>
          </a:p>
          <a:p>
            <a:pPr algn="ctr"/>
            <a:r>
              <a:rPr lang="en-GB" sz="1200"/>
              <a:t>Care homes</a:t>
            </a:r>
          </a:p>
          <a:p>
            <a:pPr algn="ctr"/>
            <a:r>
              <a:rPr lang="en-GB" sz="1200"/>
              <a:t>Child minders</a:t>
            </a:r>
          </a:p>
          <a:p>
            <a:pPr algn="ctr"/>
            <a:r>
              <a:rPr lang="en-GB" sz="1200"/>
              <a:t>Nurseries</a:t>
            </a:r>
          </a:p>
          <a:p>
            <a:pPr algn="ctr"/>
            <a:r>
              <a:rPr lang="en-GB" sz="1200"/>
              <a:t>Chemists</a:t>
            </a:r>
          </a:p>
        </p:txBody>
      </p:sp>
      <p:sp>
        <p:nvSpPr>
          <p:cNvPr id="172048" name="AutoShape 16"/>
          <p:cNvSpPr>
            <a:spLocks noChangeArrowheads="1"/>
          </p:cNvSpPr>
          <p:nvPr/>
        </p:nvSpPr>
        <p:spPr bwMode="auto">
          <a:xfrm>
            <a:off x="6011863" y="3573463"/>
            <a:ext cx="1295400" cy="360362"/>
          </a:xfrm>
          <a:prstGeom prst="roundRect">
            <a:avLst>
              <a:gd name="adj" fmla="val 16667"/>
            </a:avLst>
          </a:prstGeom>
          <a:solidFill>
            <a:schemeClr val="accent1"/>
          </a:solidFill>
          <a:ln w="9525">
            <a:solidFill>
              <a:schemeClr val="tx1"/>
            </a:solidFill>
            <a:round/>
            <a:headEnd/>
            <a:tailEnd/>
          </a:ln>
          <a:effectLst/>
        </p:spPr>
        <p:txBody>
          <a:bodyPr wrap="none" anchor="ctr"/>
          <a:lstStyle/>
          <a:p>
            <a:pPr algn="ctr"/>
            <a:r>
              <a:rPr lang="en-GB" sz="1200"/>
              <a:t>Civil Society </a:t>
            </a:r>
          </a:p>
          <a:p>
            <a:pPr algn="ctr"/>
            <a:r>
              <a:rPr lang="en-GB" sz="1200"/>
              <a:t>Organisations</a:t>
            </a:r>
          </a:p>
        </p:txBody>
      </p:sp>
      <p:sp>
        <p:nvSpPr>
          <p:cNvPr id="6" name="Rectangle 27"/>
          <p:cNvSpPr>
            <a:spLocks noChangeArrowheads="1"/>
          </p:cNvSpPr>
          <p:nvPr/>
        </p:nvSpPr>
        <p:spPr bwMode="auto">
          <a:xfrm>
            <a:off x="468313" y="5300663"/>
            <a:ext cx="792162" cy="288925"/>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LBRO</a:t>
            </a:r>
          </a:p>
        </p:txBody>
      </p:sp>
      <p:sp>
        <p:nvSpPr>
          <p:cNvPr id="7" name="Rectangle 27"/>
          <p:cNvSpPr>
            <a:spLocks noChangeArrowheads="1"/>
          </p:cNvSpPr>
          <p:nvPr/>
        </p:nvSpPr>
        <p:spPr bwMode="auto">
          <a:xfrm>
            <a:off x="6516688" y="2276475"/>
            <a:ext cx="1222375" cy="431800"/>
          </a:xfrm>
          <a:prstGeom prst="rect">
            <a:avLst/>
          </a:prstGeom>
          <a:noFill/>
          <a:ln w="9525" algn="ctr">
            <a:solidFill>
              <a:schemeClr val="tx1"/>
            </a:solidFill>
            <a:miter lim="800000"/>
            <a:headEnd/>
            <a:tailEnd/>
          </a:ln>
        </p:spPr>
        <p:txBody>
          <a:bodyPr anchor="ctr"/>
          <a:lstStyle/>
          <a:p>
            <a:pPr algn="ctr"/>
            <a:r>
              <a:rPr lang="en-GB" sz="1000">
                <a:cs typeface="Arial" charset="0"/>
              </a:rPr>
              <a:t>Primary Authority Scheme</a:t>
            </a:r>
          </a:p>
        </p:txBody>
      </p:sp>
      <p:sp>
        <p:nvSpPr>
          <p:cNvPr id="8" name="Vertical Scroll 36"/>
          <p:cNvSpPr>
            <a:spLocks noChangeArrowheads="1"/>
          </p:cNvSpPr>
          <p:nvPr/>
        </p:nvSpPr>
        <p:spPr bwMode="auto">
          <a:xfrm>
            <a:off x="250825" y="2133600"/>
            <a:ext cx="1728788" cy="647700"/>
          </a:xfrm>
          <a:prstGeom prst="verticalScroll">
            <a:avLst>
              <a:gd name="adj" fmla="val 12500"/>
            </a:avLst>
          </a:prstGeom>
          <a:solidFill>
            <a:srgbClr val="000080"/>
          </a:solidFill>
          <a:ln w="25400" algn="ctr">
            <a:solidFill>
              <a:schemeClr val="tx2"/>
            </a:solidFill>
            <a:round/>
            <a:headEnd/>
            <a:tailEnd/>
          </a:ln>
        </p:spPr>
        <p:txBody>
          <a:bodyPr anchor="ctr"/>
          <a:lstStyle/>
          <a:p>
            <a:pPr algn="ctr"/>
            <a:r>
              <a:rPr lang="en-GB" sz="1000">
                <a:solidFill>
                  <a:srgbClr val="FFFFFF"/>
                </a:solidFill>
                <a:cs typeface="Arial" charset="0"/>
              </a:rPr>
              <a:t>Regulatory Enforcement and </a:t>
            </a:r>
          </a:p>
          <a:p>
            <a:pPr algn="ctr"/>
            <a:r>
              <a:rPr lang="en-GB" sz="1000">
                <a:solidFill>
                  <a:srgbClr val="FFFFFF"/>
                </a:solidFill>
                <a:cs typeface="Arial" charset="0"/>
              </a:rPr>
              <a:t>Sanctions Act</a:t>
            </a:r>
          </a:p>
        </p:txBody>
      </p:sp>
      <p:sp>
        <p:nvSpPr>
          <p:cNvPr id="9" name="Rectangle 27"/>
          <p:cNvSpPr>
            <a:spLocks noChangeArrowheads="1"/>
          </p:cNvSpPr>
          <p:nvPr/>
        </p:nvSpPr>
        <p:spPr bwMode="auto">
          <a:xfrm>
            <a:off x="4643438" y="5013325"/>
            <a:ext cx="1152525" cy="1079500"/>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Enforcement Officers from 460</a:t>
            </a:r>
          </a:p>
          <a:p>
            <a:pPr algn="ctr"/>
            <a:r>
              <a:rPr lang="en-GB" sz="1000">
                <a:solidFill>
                  <a:srgbClr val="FFFFFF"/>
                </a:solidFill>
                <a:cs typeface="Arial" charset="0"/>
              </a:rPr>
              <a:t>Local Authorities</a:t>
            </a:r>
          </a:p>
          <a:p>
            <a:pPr algn="ctr"/>
            <a:r>
              <a:rPr lang="en-GB" sz="1000">
                <a:solidFill>
                  <a:srgbClr val="FFFFFF"/>
                </a:solidFill>
                <a:cs typeface="Arial" charset="0"/>
              </a:rPr>
              <a:t>County</a:t>
            </a:r>
          </a:p>
          <a:p>
            <a:pPr algn="ctr"/>
            <a:r>
              <a:rPr lang="en-GB" sz="1000">
                <a:solidFill>
                  <a:srgbClr val="FFFFFF"/>
                </a:solidFill>
                <a:cs typeface="Arial" charset="0"/>
              </a:rPr>
              <a:t>District</a:t>
            </a:r>
          </a:p>
          <a:p>
            <a:pPr algn="ctr"/>
            <a:r>
              <a:rPr lang="en-GB" sz="1000">
                <a:solidFill>
                  <a:srgbClr val="FFFFFF"/>
                </a:solidFill>
                <a:cs typeface="Arial" charset="0"/>
              </a:rPr>
              <a:t>Unitary</a:t>
            </a:r>
          </a:p>
        </p:txBody>
      </p:sp>
      <p:sp>
        <p:nvSpPr>
          <p:cNvPr id="10" name="Rectangle 27"/>
          <p:cNvSpPr>
            <a:spLocks noChangeArrowheads="1"/>
          </p:cNvSpPr>
          <p:nvPr/>
        </p:nvSpPr>
        <p:spPr bwMode="auto">
          <a:xfrm>
            <a:off x="4138613" y="6237288"/>
            <a:ext cx="1296987" cy="504825"/>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Chartered Institute of Environmental Health </a:t>
            </a:r>
          </a:p>
        </p:txBody>
      </p:sp>
      <p:sp>
        <p:nvSpPr>
          <p:cNvPr id="11" name="Rectangle 27"/>
          <p:cNvSpPr>
            <a:spLocks noChangeArrowheads="1"/>
          </p:cNvSpPr>
          <p:nvPr/>
        </p:nvSpPr>
        <p:spPr bwMode="auto">
          <a:xfrm>
            <a:off x="5508625" y="6237288"/>
            <a:ext cx="1223963" cy="530225"/>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Trading Standards Institute  </a:t>
            </a:r>
          </a:p>
        </p:txBody>
      </p:sp>
      <p:sp>
        <p:nvSpPr>
          <p:cNvPr id="12" name="Rectangle 27"/>
          <p:cNvSpPr>
            <a:spLocks noChangeArrowheads="1"/>
          </p:cNvSpPr>
          <p:nvPr/>
        </p:nvSpPr>
        <p:spPr bwMode="auto">
          <a:xfrm>
            <a:off x="4284663" y="2852738"/>
            <a:ext cx="1582737" cy="431800"/>
          </a:xfrm>
          <a:prstGeom prst="rect">
            <a:avLst/>
          </a:prstGeom>
          <a:noFill/>
          <a:ln w="9525" algn="ctr">
            <a:solidFill>
              <a:schemeClr val="tx1"/>
            </a:solidFill>
            <a:miter lim="800000"/>
            <a:headEnd/>
            <a:tailEnd/>
          </a:ln>
        </p:spPr>
        <p:txBody>
          <a:bodyPr anchor="ctr"/>
          <a:lstStyle/>
          <a:p>
            <a:pPr algn="ctr"/>
            <a:r>
              <a:rPr lang="en-GB" sz="1000">
                <a:cs typeface="Arial" charset="0"/>
              </a:rPr>
              <a:t>Programme of Inspection</a:t>
            </a:r>
          </a:p>
          <a:p>
            <a:pPr algn="ctr"/>
            <a:r>
              <a:rPr lang="en-GB" sz="1000">
                <a:cs typeface="Arial" charset="0"/>
              </a:rPr>
              <a:t>Documentation</a:t>
            </a:r>
          </a:p>
        </p:txBody>
      </p:sp>
      <p:sp>
        <p:nvSpPr>
          <p:cNvPr id="13" name="Rectangle 27"/>
          <p:cNvSpPr>
            <a:spLocks noChangeArrowheads="1"/>
          </p:cNvSpPr>
          <p:nvPr/>
        </p:nvSpPr>
        <p:spPr bwMode="auto">
          <a:xfrm>
            <a:off x="8101013" y="2924175"/>
            <a:ext cx="863600" cy="504825"/>
          </a:xfrm>
          <a:prstGeom prst="rect">
            <a:avLst/>
          </a:prstGeom>
          <a:noFill/>
          <a:ln w="9525" algn="ctr">
            <a:solidFill>
              <a:schemeClr val="tx1"/>
            </a:solidFill>
            <a:miter lim="800000"/>
            <a:headEnd/>
            <a:tailEnd/>
          </a:ln>
        </p:spPr>
        <p:txBody>
          <a:bodyPr anchor="ctr"/>
          <a:lstStyle/>
          <a:p>
            <a:pPr algn="ctr"/>
            <a:r>
              <a:rPr lang="en-GB" sz="1000">
                <a:cs typeface="Arial" charset="0"/>
              </a:rPr>
              <a:t>Earned Recognition</a:t>
            </a:r>
          </a:p>
        </p:txBody>
      </p:sp>
      <p:cxnSp>
        <p:nvCxnSpPr>
          <p:cNvPr id="172057" name="AutoShape 25"/>
          <p:cNvCxnSpPr>
            <a:cxnSpLocks noChangeShapeType="1"/>
            <a:stCxn id="0" idx="0"/>
            <a:endCxn id="0" idx="2"/>
          </p:cNvCxnSpPr>
          <p:nvPr/>
        </p:nvCxnSpPr>
        <p:spPr bwMode="auto">
          <a:xfrm rot="5400000" flipH="1">
            <a:off x="301625" y="4724400"/>
            <a:ext cx="992188" cy="134938"/>
          </a:xfrm>
          <a:prstGeom prst="bentConnector3">
            <a:avLst>
              <a:gd name="adj1" fmla="val 50079"/>
            </a:avLst>
          </a:prstGeom>
          <a:noFill/>
          <a:ln w="9525">
            <a:solidFill>
              <a:schemeClr val="tx1"/>
            </a:solidFill>
            <a:miter lim="800000"/>
            <a:headEnd type="triangle" w="med" len="med"/>
            <a:tailEnd type="triangle" w="med" len="med"/>
          </a:ln>
          <a:effectLst/>
        </p:spPr>
      </p:cxnSp>
      <p:cxnSp>
        <p:nvCxnSpPr>
          <p:cNvPr id="172058" name="AutoShape 26"/>
          <p:cNvCxnSpPr>
            <a:cxnSpLocks noChangeShapeType="1"/>
            <a:stCxn id="0" idx="2"/>
            <a:endCxn id="28" idx="3"/>
          </p:cNvCxnSpPr>
          <p:nvPr/>
        </p:nvCxnSpPr>
        <p:spPr bwMode="auto">
          <a:xfrm rot="16200000" flipH="1">
            <a:off x="1491456" y="4542632"/>
            <a:ext cx="676275" cy="182562"/>
          </a:xfrm>
          <a:prstGeom prst="bentConnector4">
            <a:avLst>
              <a:gd name="adj1" fmla="val 35917"/>
              <a:gd name="adj2" fmla="val 218259"/>
            </a:avLst>
          </a:prstGeom>
          <a:noFill/>
          <a:ln w="9525">
            <a:solidFill>
              <a:schemeClr val="tx1"/>
            </a:solidFill>
            <a:miter lim="800000"/>
            <a:headEnd type="triangle" w="med" len="med"/>
            <a:tailEnd type="triangle" w="med" len="med"/>
          </a:ln>
          <a:effectLst/>
        </p:spPr>
      </p:cxnSp>
      <p:sp>
        <p:nvSpPr>
          <p:cNvPr id="14" name="Rectangle 27"/>
          <p:cNvSpPr>
            <a:spLocks noChangeArrowheads="1"/>
          </p:cNvSpPr>
          <p:nvPr/>
        </p:nvSpPr>
        <p:spPr bwMode="auto">
          <a:xfrm>
            <a:off x="2555875" y="5734050"/>
            <a:ext cx="522288" cy="504825"/>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LGA</a:t>
            </a:r>
          </a:p>
          <a:p>
            <a:pPr algn="ctr"/>
            <a:r>
              <a:rPr lang="en-GB" sz="1000">
                <a:solidFill>
                  <a:srgbClr val="FFFFFF"/>
                </a:solidFill>
                <a:cs typeface="Arial" charset="0"/>
              </a:rPr>
              <a:t>&amp; LGR</a:t>
            </a:r>
          </a:p>
        </p:txBody>
      </p:sp>
      <p:cxnSp>
        <p:nvCxnSpPr>
          <p:cNvPr id="172060" name="AutoShape 28"/>
          <p:cNvCxnSpPr>
            <a:cxnSpLocks noChangeShapeType="1"/>
            <a:stCxn id="0" idx="2"/>
            <a:endCxn id="172041" idx="0"/>
          </p:cNvCxnSpPr>
          <p:nvPr/>
        </p:nvCxnSpPr>
        <p:spPr bwMode="auto">
          <a:xfrm>
            <a:off x="5076825" y="3284538"/>
            <a:ext cx="214313" cy="431800"/>
          </a:xfrm>
          <a:prstGeom prst="straightConnector1">
            <a:avLst/>
          </a:prstGeom>
          <a:noFill/>
          <a:ln w="9525">
            <a:solidFill>
              <a:schemeClr val="tx1"/>
            </a:solidFill>
            <a:round/>
            <a:headEnd/>
            <a:tailEnd type="triangle" w="med" len="med"/>
          </a:ln>
          <a:effectLst/>
        </p:spPr>
      </p:cxnSp>
      <p:sp>
        <p:nvSpPr>
          <p:cNvPr id="172061" name="AutoShape 29"/>
          <p:cNvSpPr>
            <a:spLocks noChangeArrowheads="1"/>
          </p:cNvSpPr>
          <p:nvPr/>
        </p:nvSpPr>
        <p:spPr bwMode="auto">
          <a:xfrm>
            <a:off x="5148263" y="4292600"/>
            <a:ext cx="649287" cy="647700"/>
          </a:xfrm>
          <a:prstGeom prst="star32">
            <a:avLst>
              <a:gd name="adj" fmla="val 37500"/>
            </a:avLst>
          </a:prstGeom>
          <a:solidFill>
            <a:srgbClr val="000080"/>
          </a:solidFill>
          <a:ln w="22225">
            <a:solidFill>
              <a:srgbClr val="FFFF00"/>
            </a:solidFill>
            <a:miter lim="800000"/>
            <a:headEnd/>
            <a:tailEnd/>
          </a:ln>
          <a:effectLst/>
        </p:spPr>
        <p:txBody>
          <a:bodyPr wrap="none" anchor="ctr"/>
          <a:lstStyle/>
          <a:p>
            <a:pPr algn="ctr"/>
            <a:r>
              <a:rPr lang="en-GB" sz="1400">
                <a:solidFill>
                  <a:schemeClr val="bg1"/>
                </a:solidFill>
                <a:cs typeface="Arial" charset="0"/>
              </a:rPr>
              <a:t>OIOO</a:t>
            </a:r>
          </a:p>
        </p:txBody>
      </p:sp>
      <p:cxnSp>
        <p:nvCxnSpPr>
          <p:cNvPr id="172062" name="AutoShape 30"/>
          <p:cNvCxnSpPr>
            <a:cxnSpLocks noChangeShapeType="1"/>
            <a:stCxn id="0" idx="3"/>
            <a:endCxn id="0" idx="1"/>
          </p:cNvCxnSpPr>
          <p:nvPr/>
        </p:nvCxnSpPr>
        <p:spPr bwMode="auto">
          <a:xfrm flipV="1">
            <a:off x="3090863" y="5553075"/>
            <a:ext cx="1539875" cy="433388"/>
          </a:xfrm>
          <a:prstGeom prst="straightConnector1">
            <a:avLst/>
          </a:prstGeom>
          <a:noFill/>
          <a:ln w="9525">
            <a:solidFill>
              <a:schemeClr val="tx1"/>
            </a:solidFill>
            <a:round/>
            <a:headEnd type="triangle" w="med" len="med"/>
            <a:tailEnd type="triangle" w="med" len="med"/>
          </a:ln>
          <a:effectLst/>
        </p:spPr>
      </p:cxnSp>
      <p:sp>
        <p:nvSpPr>
          <p:cNvPr id="15" name="Rectangle 29"/>
          <p:cNvSpPr>
            <a:spLocks noChangeArrowheads="1"/>
          </p:cNvSpPr>
          <p:nvPr/>
        </p:nvSpPr>
        <p:spPr bwMode="auto">
          <a:xfrm>
            <a:off x="2339975" y="3789363"/>
            <a:ext cx="1873250" cy="1008062"/>
          </a:xfrm>
          <a:prstGeom prst="rect">
            <a:avLst/>
          </a:prstGeom>
          <a:solidFill>
            <a:srgbClr val="000080"/>
          </a:solidFill>
          <a:ln w="25400" algn="ctr">
            <a:solidFill>
              <a:srgbClr val="298597"/>
            </a:solidFill>
            <a:miter lim="800000"/>
            <a:headEnd/>
            <a:tailEnd/>
          </a:ln>
        </p:spPr>
        <p:txBody>
          <a:bodyPr anchor="ctr"/>
          <a:lstStyle/>
          <a:p>
            <a:pPr algn="ctr"/>
            <a:r>
              <a:rPr lang="en-GB" sz="1000">
                <a:solidFill>
                  <a:srgbClr val="FFFFFF"/>
                </a:solidFill>
                <a:cs typeface="Arial" charset="0"/>
              </a:rPr>
              <a:t>Public Service Regulators</a:t>
            </a:r>
          </a:p>
          <a:p>
            <a:pPr algn="ctr"/>
            <a:r>
              <a:rPr lang="en-GB" sz="1000">
                <a:solidFill>
                  <a:srgbClr val="FFFFFF"/>
                </a:solidFill>
                <a:cs typeface="Arial" charset="0"/>
              </a:rPr>
              <a:t>Care quality commission</a:t>
            </a:r>
          </a:p>
          <a:p>
            <a:pPr algn="ctr"/>
            <a:r>
              <a:rPr lang="en-GB" sz="1000">
                <a:solidFill>
                  <a:srgbClr val="FFFFFF"/>
                </a:solidFill>
                <a:cs typeface="Arial" charset="0"/>
              </a:rPr>
              <a:t>HMI Prisons &amp; Probation</a:t>
            </a:r>
          </a:p>
          <a:p>
            <a:pPr algn="ctr"/>
            <a:r>
              <a:rPr lang="en-GB" sz="1000">
                <a:solidFill>
                  <a:srgbClr val="FFFFFF"/>
                </a:solidFill>
                <a:cs typeface="Arial" charset="0"/>
              </a:rPr>
              <a:t>HM Crown Prosecution Service Inspectorate</a:t>
            </a:r>
          </a:p>
          <a:p>
            <a:pPr algn="ctr"/>
            <a:r>
              <a:rPr lang="en-GB" sz="1000">
                <a:solidFill>
                  <a:srgbClr val="FFFFFF"/>
                </a:solidFill>
                <a:cs typeface="Arial" charset="0"/>
              </a:rPr>
              <a:t>OFSTED</a:t>
            </a:r>
          </a:p>
        </p:txBody>
      </p:sp>
      <p:cxnSp>
        <p:nvCxnSpPr>
          <p:cNvPr id="172064" name="AutoShape 32"/>
          <p:cNvCxnSpPr>
            <a:cxnSpLocks noChangeShapeType="1"/>
            <a:stCxn id="0" idx="3"/>
            <a:endCxn id="0" idx="1"/>
          </p:cNvCxnSpPr>
          <p:nvPr/>
        </p:nvCxnSpPr>
        <p:spPr bwMode="auto">
          <a:xfrm>
            <a:off x="1273175" y="5445125"/>
            <a:ext cx="3357563" cy="107950"/>
          </a:xfrm>
          <a:prstGeom prst="bentConnector3">
            <a:avLst>
              <a:gd name="adj1" fmla="val 49977"/>
            </a:avLst>
          </a:prstGeom>
          <a:noFill/>
          <a:ln w="9525">
            <a:solidFill>
              <a:schemeClr val="tx1"/>
            </a:solidFill>
            <a:miter lim="800000"/>
            <a:headEnd/>
            <a:tailEnd type="triangle" w="med" len="med"/>
          </a:ln>
          <a:effectLst/>
        </p:spPr>
      </p:cxnSp>
      <p:sp>
        <p:nvSpPr>
          <p:cNvPr id="16" name="Right Arrow 34"/>
          <p:cNvSpPr>
            <a:spLocks noChangeArrowheads="1"/>
          </p:cNvSpPr>
          <p:nvPr/>
        </p:nvSpPr>
        <p:spPr bwMode="auto">
          <a:xfrm rot="1373992">
            <a:off x="3924300" y="1916113"/>
            <a:ext cx="2232025" cy="398462"/>
          </a:xfrm>
          <a:prstGeom prst="rightArrow">
            <a:avLst>
              <a:gd name="adj1" fmla="val 50000"/>
              <a:gd name="adj2" fmla="val 45720"/>
            </a:avLst>
          </a:prstGeom>
          <a:solidFill>
            <a:srgbClr val="000080"/>
          </a:solidFill>
          <a:ln w="25400" algn="ctr">
            <a:solidFill>
              <a:srgbClr val="CCFFCC"/>
            </a:solidFill>
            <a:miter lim="800000"/>
            <a:headEnd/>
            <a:tailEnd/>
          </a:ln>
        </p:spPr>
        <p:txBody>
          <a:bodyPr anchor="ctr"/>
          <a:lstStyle/>
          <a:p>
            <a:pPr algn="ctr"/>
            <a:r>
              <a:rPr lang="en-GB" sz="1000">
                <a:solidFill>
                  <a:srgbClr val="FFFFFF"/>
                </a:solidFill>
                <a:cs typeface="Arial" charset="0"/>
              </a:rPr>
              <a:t>Enforcement through regulators</a:t>
            </a:r>
          </a:p>
        </p:txBody>
      </p:sp>
      <p:cxnSp>
        <p:nvCxnSpPr>
          <p:cNvPr id="172066" name="AutoShape 34"/>
          <p:cNvCxnSpPr>
            <a:cxnSpLocks noChangeShapeType="1"/>
          </p:cNvCxnSpPr>
          <p:nvPr/>
        </p:nvCxnSpPr>
        <p:spPr bwMode="auto">
          <a:xfrm>
            <a:off x="5651500" y="4149725"/>
            <a:ext cx="288925" cy="144463"/>
          </a:xfrm>
          <a:prstGeom prst="straightConnector1">
            <a:avLst/>
          </a:prstGeom>
          <a:noFill/>
          <a:ln w="9525">
            <a:solidFill>
              <a:schemeClr val="tx1"/>
            </a:solidFill>
            <a:round/>
            <a:headEnd/>
            <a:tailEnd type="triangle" w="med" len="med"/>
          </a:ln>
          <a:effectLst/>
        </p:spPr>
      </p:cxnSp>
      <p:sp>
        <p:nvSpPr>
          <p:cNvPr id="172067" name="Line 35"/>
          <p:cNvSpPr>
            <a:spLocks noChangeShapeType="1"/>
          </p:cNvSpPr>
          <p:nvPr/>
        </p:nvSpPr>
        <p:spPr bwMode="auto">
          <a:xfrm flipV="1">
            <a:off x="4859338" y="4437063"/>
            <a:ext cx="287337" cy="504825"/>
          </a:xfrm>
          <a:prstGeom prst="line">
            <a:avLst/>
          </a:prstGeom>
          <a:noFill/>
          <a:ln w="9525">
            <a:solidFill>
              <a:schemeClr val="tx1"/>
            </a:solidFill>
            <a:round/>
            <a:headEnd/>
            <a:tailEnd type="triangle" w="med" len="med"/>
          </a:ln>
          <a:effectLst/>
        </p:spPr>
        <p:txBody>
          <a:bodyPr/>
          <a:lstStyle/>
          <a:p>
            <a:endParaRPr lang="en-GB"/>
          </a:p>
        </p:txBody>
      </p:sp>
      <p:sp>
        <p:nvSpPr>
          <p:cNvPr id="172068" name="AutoShape 36"/>
          <p:cNvSpPr>
            <a:spLocks noChangeArrowheads="1"/>
          </p:cNvSpPr>
          <p:nvPr/>
        </p:nvSpPr>
        <p:spPr bwMode="auto">
          <a:xfrm>
            <a:off x="7956550" y="4437063"/>
            <a:ext cx="1187450" cy="1150937"/>
          </a:xfrm>
          <a:prstGeom prst="star32">
            <a:avLst>
              <a:gd name="adj" fmla="val 33130"/>
            </a:avLst>
          </a:prstGeom>
          <a:solidFill>
            <a:srgbClr val="FF99CC"/>
          </a:solidFill>
          <a:ln w="9525">
            <a:solidFill>
              <a:schemeClr val="tx1"/>
            </a:solidFill>
            <a:miter lim="800000"/>
            <a:headEnd/>
            <a:tailEnd/>
          </a:ln>
          <a:effectLst/>
        </p:spPr>
        <p:txBody>
          <a:bodyPr wrap="none" anchor="ctr"/>
          <a:lstStyle/>
          <a:p>
            <a:pPr algn="ctr"/>
            <a:r>
              <a:rPr lang="en-GB" sz="900">
                <a:cs typeface="Arial" charset="0"/>
              </a:rPr>
              <a:t>GROWTH</a:t>
            </a:r>
          </a:p>
        </p:txBody>
      </p:sp>
      <p:cxnSp>
        <p:nvCxnSpPr>
          <p:cNvPr id="172069" name="AutoShape 37"/>
          <p:cNvCxnSpPr>
            <a:cxnSpLocks noChangeShapeType="1"/>
          </p:cNvCxnSpPr>
          <p:nvPr/>
        </p:nvCxnSpPr>
        <p:spPr bwMode="auto">
          <a:xfrm>
            <a:off x="5940425" y="4005263"/>
            <a:ext cx="2017713" cy="36512"/>
          </a:xfrm>
          <a:prstGeom prst="straightConnector1">
            <a:avLst/>
          </a:prstGeom>
          <a:noFill/>
          <a:ln w="9525">
            <a:solidFill>
              <a:schemeClr val="tx1"/>
            </a:solidFill>
            <a:round/>
            <a:headEnd/>
            <a:tailEnd type="triangle" w="med" len="med"/>
          </a:ln>
          <a:effectLst/>
        </p:spPr>
      </p:cxnSp>
      <p:sp>
        <p:nvSpPr>
          <p:cNvPr id="172070" name="AutoShape 38"/>
          <p:cNvSpPr>
            <a:spLocks noChangeArrowheads="1"/>
          </p:cNvSpPr>
          <p:nvPr/>
        </p:nvSpPr>
        <p:spPr bwMode="auto">
          <a:xfrm>
            <a:off x="8101013" y="3789363"/>
            <a:ext cx="792162" cy="361950"/>
          </a:xfrm>
          <a:prstGeom prst="star32">
            <a:avLst>
              <a:gd name="adj" fmla="val 33130"/>
            </a:avLst>
          </a:prstGeom>
          <a:solidFill>
            <a:srgbClr val="F2F713"/>
          </a:solidFill>
          <a:ln w="9525">
            <a:solidFill>
              <a:schemeClr val="tx1"/>
            </a:solidFill>
            <a:miter lim="800000"/>
            <a:headEnd/>
            <a:tailEnd/>
          </a:ln>
          <a:effectLst/>
        </p:spPr>
        <p:txBody>
          <a:bodyPr wrap="none" anchor="ctr"/>
          <a:lstStyle/>
          <a:p>
            <a:pPr algn="ctr"/>
            <a:r>
              <a:rPr lang="en-GB" sz="900">
                <a:cs typeface="Arial" charset="0"/>
              </a:rPr>
              <a:t>BURDEN</a:t>
            </a:r>
          </a:p>
        </p:txBody>
      </p:sp>
      <p:cxnSp>
        <p:nvCxnSpPr>
          <p:cNvPr id="172071" name="AutoShape 39"/>
          <p:cNvCxnSpPr>
            <a:cxnSpLocks noChangeShapeType="1"/>
          </p:cNvCxnSpPr>
          <p:nvPr/>
        </p:nvCxnSpPr>
        <p:spPr bwMode="auto">
          <a:xfrm>
            <a:off x="7235825" y="2708275"/>
            <a:ext cx="865188" cy="1262063"/>
          </a:xfrm>
          <a:prstGeom prst="straightConnector1">
            <a:avLst/>
          </a:prstGeom>
          <a:noFill/>
          <a:ln w="9525">
            <a:solidFill>
              <a:schemeClr val="tx1"/>
            </a:solidFill>
            <a:round/>
            <a:headEnd/>
            <a:tailEnd type="triangle" w="med" len="med"/>
          </a:ln>
          <a:effectLst/>
        </p:spPr>
      </p:cxnSp>
      <p:cxnSp>
        <p:nvCxnSpPr>
          <p:cNvPr id="172072" name="AutoShape 40"/>
          <p:cNvCxnSpPr>
            <a:cxnSpLocks noChangeShapeType="1"/>
          </p:cNvCxnSpPr>
          <p:nvPr/>
        </p:nvCxnSpPr>
        <p:spPr bwMode="auto">
          <a:xfrm flipH="1">
            <a:off x="8388350" y="3429000"/>
            <a:ext cx="217488" cy="358775"/>
          </a:xfrm>
          <a:prstGeom prst="straightConnector1">
            <a:avLst/>
          </a:prstGeom>
          <a:noFill/>
          <a:ln w="9525">
            <a:solidFill>
              <a:schemeClr val="tx1"/>
            </a:solidFill>
            <a:round/>
            <a:headEnd/>
            <a:tailEnd type="triangle" w="med" len="med"/>
          </a:ln>
          <a:effectLst/>
        </p:spPr>
      </p:cxnSp>
      <p:cxnSp>
        <p:nvCxnSpPr>
          <p:cNvPr id="172073" name="AutoShape 41"/>
          <p:cNvCxnSpPr>
            <a:cxnSpLocks noChangeShapeType="1"/>
          </p:cNvCxnSpPr>
          <p:nvPr/>
        </p:nvCxnSpPr>
        <p:spPr bwMode="auto">
          <a:xfrm>
            <a:off x="8532813" y="4076700"/>
            <a:ext cx="0" cy="395288"/>
          </a:xfrm>
          <a:prstGeom prst="straightConnector1">
            <a:avLst/>
          </a:prstGeom>
          <a:noFill/>
          <a:ln w="9525">
            <a:solidFill>
              <a:schemeClr val="tx1"/>
            </a:solidFill>
            <a:round/>
            <a:headEnd/>
            <a:tailEnd type="triangle" w="med" len="med"/>
          </a:ln>
          <a:effectLst/>
        </p:spPr>
      </p:cxnSp>
      <p:sp>
        <p:nvSpPr>
          <p:cNvPr id="17" name="Rectangle 27"/>
          <p:cNvSpPr>
            <a:spLocks noChangeArrowheads="1"/>
          </p:cNvSpPr>
          <p:nvPr/>
        </p:nvSpPr>
        <p:spPr bwMode="auto">
          <a:xfrm>
            <a:off x="7812088" y="2276475"/>
            <a:ext cx="1222375" cy="431800"/>
          </a:xfrm>
          <a:prstGeom prst="rect">
            <a:avLst/>
          </a:prstGeom>
          <a:noFill/>
          <a:ln w="9525" algn="ctr">
            <a:solidFill>
              <a:schemeClr val="tx1"/>
            </a:solidFill>
            <a:miter lim="800000"/>
            <a:headEnd/>
            <a:tailEnd/>
          </a:ln>
        </p:spPr>
        <p:txBody>
          <a:bodyPr anchor="ctr"/>
          <a:lstStyle/>
          <a:p>
            <a:pPr algn="ctr"/>
            <a:r>
              <a:rPr lang="en-GB" sz="1000">
                <a:cs typeface="Arial" charset="0"/>
              </a:rPr>
              <a:t>Sunset Reviews</a:t>
            </a:r>
          </a:p>
          <a:p>
            <a:pPr algn="ctr"/>
            <a:r>
              <a:rPr lang="en-GB" sz="1000">
                <a:cs typeface="Arial" charset="0"/>
              </a:rPr>
              <a:t>Co regulation</a:t>
            </a:r>
          </a:p>
          <a:p>
            <a:pPr algn="ctr"/>
            <a:r>
              <a:rPr lang="en-GB" sz="1000">
                <a:cs typeface="Arial" charset="0"/>
              </a:rPr>
              <a:t>Professionalism</a:t>
            </a:r>
          </a:p>
        </p:txBody>
      </p:sp>
      <p:cxnSp>
        <p:nvCxnSpPr>
          <p:cNvPr id="172075" name="AutoShape 43"/>
          <p:cNvCxnSpPr>
            <a:cxnSpLocks noChangeShapeType="1"/>
          </p:cNvCxnSpPr>
          <p:nvPr/>
        </p:nvCxnSpPr>
        <p:spPr bwMode="auto">
          <a:xfrm>
            <a:off x="7885113" y="2708275"/>
            <a:ext cx="287337" cy="1119188"/>
          </a:xfrm>
          <a:prstGeom prst="straightConnector1">
            <a:avLst/>
          </a:prstGeom>
          <a:noFill/>
          <a:ln w="9525">
            <a:solidFill>
              <a:schemeClr val="tx1"/>
            </a:solidFill>
            <a:round/>
            <a:headEnd/>
            <a:tailEnd type="triangle" w="med" len="med"/>
          </a:ln>
          <a:effectLst/>
        </p:spPr>
      </p:cxnSp>
      <p:cxnSp>
        <p:nvCxnSpPr>
          <p:cNvPr id="172076" name="AutoShape 44"/>
          <p:cNvCxnSpPr>
            <a:cxnSpLocks noChangeShapeType="1"/>
          </p:cNvCxnSpPr>
          <p:nvPr/>
        </p:nvCxnSpPr>
        <p:spPr bwMode="auto">
          <a:xfrm>
            <a:off x="7451725" y="5013325"/>
            <a:ext cx="520700" cy="0"/>
          </a:xfrm>
          <a:prstGeom prst="straightConnector1">
            <a:avLst/>
          </a:prstGeom>
          <a:noFill/>
          <a:ln w="9525">
            <a:solidFill>
              <a:schemeClr val="tx1"/>
            </a:solidFill>
            <a:round/>
            <a:headEnd type="triangle" w="med" len="med"/>
            <a:tailEnd type="triangle" w="med" len="med"/>
          </a:ln>
          <a:effectLst/>
        </p:spPr>
      </p:cxnSp>
      <p:sp>
        <p:nvSpPr>
          <p:cNvPr id="18" name="Rectangle 27"/>
          <p:cNvSpPr>
            <a:spLocks noChangeArrowheads="1"/>
          </p:cNvSpPr>
          <p:nvPr/>
        </p:nvSpPr>
        <p:spPr bwMode="auto">
          <a:xfrm>
            <a:off x="6443663" y="1412875"/>
            <a:ext cx="1584325" cy="431800"/>
          </a:xfrm>
          <a:prstGeom prst="rect">
            <a:avLst/>
          </a:prstGeom>
          <a:noFill/>
          <a:ln w="9525" algn="ctr">
            <a:solidFill>
              <a:schemeClr val="tx1"/>
            </a:solidFill>
            <a:miter lim="800000"/>
            <a:headEnd/>
            <a:tailEnd/>
          </a:ln>
        </p:spPr>
        <p:txBody>
          <a:bodyPr anchor="ctr"/>
          <a:lstStyle/>
          <a:p>
            <a:pPr algn="ctr"/>
            <a:r>
              <a:rPr lang="en-GB" sz="1000">
                <a:cs typeface="Arial" charset="0"/>
              </a:rPr>
              <a:t>Cuts in Resources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1"/>
          <p:cNvSpPr>
            <a:spLocks noGrp="1"/>
          </p:cNvSpPr>
          <p:nvPr>
            <p:ph type="sldNum" sz="quarter" idx="10"/>
          </p:nvPr>
        </p:nvSpPr>
        <p:spPr/>
        <p:txBody>
          <a:bodyPr/>
          <a:lstStyle/>
          <a:p>
            <a:fld id="{46E012EA-0AF2-4174-BB7E-A0452F73D007}" type="slidenum">
              <a:rPr lang="en-GB"/>
              <a:pPr/>
              <a:t>18</a:t>
            </a:fld>
            <a:endParaRPr lang="en-GB"/>
          </a:p>
        </p:txBody>
      </p:sp>
      <p:sp>
        <p:nvSpPr>
          <p:cNvPr id="176130" name="Title 1"/>
          <p:cNvSpPr>
            <a:spLocks noGrp="1"/>
          </p:cNvSpPr>
          <p:nvPr>
            <p:ph type="title" idx="4294967295"/>
          </p:nvPr>
        </p:nvSpPr>
        <p:spPr/>
        <p:txBody>
          <a:bodyPr/>
          <a:lstStyle/>
          <a:p>
            <a:r>
              <a:rPr lang="en-GB" sz="3600"/>
              <a:t>CATWOE Elements</a:t>
            </a:r>
          </a:p>
        </p:txBody>
      </p:sp>
      <p:sp>
        <p:nvSpPr>
          <p:cNvPr id="3" name="Slide Number Placeholder 2"/>
          <p:cNvSpPr txBox="1">
            <a:spLocks noGrp="1"/>
          </p:cNvSpPr>
          <p:nvPr/>
        </p:nvSpPr>
        <p:spPr bwMode="auto">
          <a:xfrm>
            <a:off x="4343400" y="152400"/>
            <a:ext cx="685800" cy="457200"/>
          </a:xfrm>
          <a:prstGeom prst="rect">
            <a:avLst/>
          </a:prstGeom>
          <a:noFill/>
          <a:ln>
            <a:miter lim="800000"/>
            <a:headEnd/>
            <a:tailEnd/>
          </a:ln>
        </p:spPr>
        <p:txBody>
          <a:bodyPr anchor="ctr"/>
          <a:lstStyle/>
          <a:p>
            <a:pPr>
              <a:defRPr/>
            </a:pPr>
            <a:fld id="{008EFDF4-62CE-4F2F-A1A0-DAFD8D6A00D0}" type="slidenum">
              <a:rPr lang="en-GB" sz="1400"/>
              <a:pPr>
                <a:defRPr/>
              </a:pPr>
              <a:t>18</a:t>
            </a:fld>
            <a:endParaRPr lang="en-GB" sz="1400" dirty="0"/>
          </a:p>
        </p:txBody>
      </p:sp>
      <p:sp>
        <p:nvSpPr>
          <p:cNvPr id="176132" name="Text Placeholder 3"/>
          <p:cNvSpPr>
            <a:spLocks noGrp="1"/>
          </p:cNvSpPr>
          <p:nvPr>
            <p:ph type="body" idx="4294967295"/>
          </p:nvPr>
        </p:nvSpPr>
        <p:spPr>
          <a:xfrm>
            <a:off x="381000" y="1700213"/>
            <a:ext cx="8763000" cy="4400550"/>
          </a:xfrm>
        </p:spPr>
        <p:txBody>
          <a:bodyPr/>
          <a:lstStyle/>
          <a:p>
            <a:pPr>
              <a:lnSpc>
                <a:spcPct val="90000"/>
              </a:lnSpc>
            </a:pPr>
            <a:endParaRPr lang="en-GB" sz="2000"/>
          </a:p>
          <a:p>
            <a:pPr>
              <a:lnSpc>
                <a:spcPct val="90000"/>
              </a:lnSpc>
            </a:pPr>
            <a:r>
              <a:rPr lang="en-GB" sz="2400" u="sng"/>
              <a:t>Customers</a:t>
            </a:r>
            <a:r>
              <a:rPr lang="en-GB" sz="2400"/>
              <a:t> – Citizens and Businesses</a:t>
            </a:r>
          </a:p>
          <a:p>
            <a:pPr>
              <a:lnSpc>
                <a:spcPct val="90000"/>
              </a:lnSpc>
            </a:pPr>
            <a:r>
              <a:rPr lang="en-GB" sz="2400" u="sng"/>
              <a:t>Actors </a:t>
            </a:r>
            <a:r>
              <a:rPr lang="en-GB" sz="2400"/>
              <a:t>– Central and Local Government, Enforcement organisations</a:t>
            </a:r>
          </a:p>
          <a:p>
            <a:pPr>
              <a:lnSpc>
                <a:spcPct val="90000"/>
              </a:lnSpc>
            </a:pPr>
            <a:r>
              <a:rPr lang="en-GB" sz="2400" u="sng"/>
              <a:t>Transformation</a:t>
            </a:r>
            <a:r>
              <a:rPr lang="en-GB" sz="2400"/>
              <a:t> – Improvement of Society-Economy</a:t>
            </a:r>
          </a:p>
          <a:p>
            <a:pPr>
              <a:lnSpc>
                <a:spcPct val="90000"/>
              </a:lnSpc>
            </a:pPr>
            <a:r>
              <a:rPr lang="en-GB" sz="2400" u="sng"/>
              <a:t>Weltanschauung </a:t>
            </a:r>
            <a:r>
              <a:rPr lang="en-GB" sz="2400"/>
              <a:t>– Policy can improve Society and Economy</a:t>
            </a:r>
          </a:p>
          <a:p>
            <a:pPr>
              <a:lnSpc>
                <a:spcPct val="90000"/>
              </a:lnSpc>
            </a:pPr>
            <a:r>
              <a:rPr lang="en-GB" sz="2400" u="sng"/>
              <a:t>Owners </a:t>
            </a:r>
            <a:r>
              <a:rPr lang="en-GB" sz="2400"/>
              <a:t>– Ministers</a:t>
            </a:r>
          </a:p>
          <a:p>
            <a:pPr>
              <a:lnSpc>
                <a:spcPct val="90000"/>
              </a:lnSpc>
            </a:pPr>
            <a:r>
              <a:rPr lang="en-GB" sz="2400" u="sng"/>
              <a:t>Environment</a:t>
            </a:r>
            <a:r>
              <a:rPr lang="en-GB" sz="2400"/>
              <a:t> – Machinery of Government, Policy levers, World Events</a:t>
            </a:r>
          </a:p>
          <a:p>
            <a:pPr>
              <a:lnSpc>
                <a:spcPct val="90000"/>
              </a:lnSpc>
              <a:buFontTx/>
              <a:buNone/>
            </a:pPr>
            <a:endParaRPr lang="en-GB" sz="20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3AECB70D-455E-4103-AB14-365ED0C38CFA}" type="slidenum">
              <a:rPr lang="en-GB"/>
              <a:pPr/>
              <a:t>19</a:t>
            </a:fld>
            <a:endParaRPr lang="en-GB"/>
          </a:p>
        </p:txBody>
      </p:sp>
      <p:sp>
        <p:nvSpPr>
          <p:cNvPr id="178178" name="Rectangle 2"/>
          <p:cNvSpPr>
            <a:spLocks noGrp="1" noChangeArrowheads="1"/>
          </p:cNvSpPr>
          <p:nvPr>
            <p:ph type="title"/>
          </p:nvPr>
        </p:nvSpPr>
        <p:spPr/>
        <p:txBody>
          <a:bodyPr/>
          <a:lstStyle/>
          <a:p>
            <a:r>
              <a:rPr lang="en-GB"/>
              <a:t>Root Definition</a:t>
            </a:r>
          </a:p>
        </p:txBody>
      </p:sp>
      <p:sp>
        <p:nvSpPr>
          <p:cNvPr id="178179" name="Rectangle 3"/>
          <p:cNvSpPr>
            <a:spLocks noGrp="1" noChangeArrowheads="1"/>
          </p:cNvSpPr>
          <p:nvPr>
            <p:ph type="body" idx="1"/>
          </p:nvPr>
        </p:nvSpPr>
        <p:spPr/>
        <p:txBody>
          <a:bodyPr/>
          <a:lstStyle/>
          <a:p>
            <a:r>
              <a:rPr lang="en-GB"/>
              <a:t>BRE enables UK Government policy makers and deliverers across Government and Partner Organisations to create and enforce the right stock of the right regulations </a:t>
            </a:r>
            <a:r>
              <a:rPr lang="en-GB" i="1"/>
              <a:t>in order to</a:t>
            </a:r>
            <a:r>
              <a:rPr lang="en-GB"/>
              <a:t> improve the state of the Society and Economy of Britain. </a:t>
            </a:r>
          </a:p>
          <a:p>
            <a:pPr>
              <a:buFontTx/>
              <a:buNone/>
            </a:pPr>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7856FA8-8685-4408-8C81-CF20171DE658}" type="slidenum">
              <a:rPr lang="en-GB"/>
              <a:pPr/>
              <a:t>2</a:t>
            </a:fld>
            <a:endParaRPr lang="en-GB"/>
          </a:p>
        </p:txBody>
      </p:sp>
      <p:sp>
        <p:nvSpPr>
          <p:cNvPr id="39938" name="Rectangle 2"/>
          <p:cNvSpPr>
            <a:spLocks noGrp="1" noChangeArrowheads="1"/>
          </p:cNvSpPr>
          <p:nvPr>
            <p:ph type="title"/>
          </p:nvPr>
        </p:nvSpPr>
        <p:spPr/>
        <p:txBody>
          <a:bodyPr/>
          <a:lstStyle/>
          <a:p>
            <a:r>
              <a:rPr lang="en-GB"/>
              <a:t>Introduction</a:t>
            </a:r>
            <a:endParaRPr lang="en-GB" sz="3600" i="1"/>
          </a:p>
        </p:txBody>
      </p:sp>
      <p:sp>
        <p:nvSpPr>
          <p:cNvPr id="39939" name="Rectangle 3"/>
          <p:cNvSpPr>
            <a:spLocks noGrp="1" noChangeArrowheads="1"/>
          </p:cNvSpPr>
          <p:nvPr>
            <p:ph type="body" idx="1"/>
          </p:nvPr>
        </p:nvSpPr>
        <p:spPr/>
        <p:txBody>
          <a:bodyPr/>
          <a:lstStyle/>
          <a:p>
            <a:pPr>
              <a:lnSpc>
                <a:spcPct val="90000"/>
              </a:lnSpc>
            </a:pPr>
            <a:r>
              <a:rPr lang="en-GB" i="1"/>
              <a:t>This presentation describes the application of Peter Checkland’s SSM to OR support to the Better Regulation Executive in early 2011.   </a:t>
            </a:r>
          </a:p>
          <a:p>
            <a:pPr>
              <a:lnSpc>
                <a:spcPct val="90000"/>
              </a:lnSpc>
            </a:pPr>
            <a:r>
              <a:rPr lang="en-GB" i="1"/>
              <a:t>The benefit was a better understanding of the processes and gaps in the creation of regulation and its place as a policy lever. </a:t>
            </a:r>
          </a:p>
          <a:p>
            <a:pPr>
              <a:lnSpc>
                <a:spcPct val="90000"/>
              </a:lnSpc>
            </a:pPr>
            <a:r>
              <a:rPr lang="en-GB" i="1"/>
              <a:t>The presentation covers the technical use of SSM, the techniques adopted and how social aspects of the work allowed OR to assist the Management of Change.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4B11AE8-8611-4790-9919-C4893FC964C6}" type="slidenum">
              <a:rPr lang="en-GB"/>
              <a:pPr/>
              <a:t>20</a:t>
            </a:fld>
            <a:endParaRPr lang="en-GB"/>
          </a:p>
        </p:txBody>
      </p:sp>
      <p:sp>
        <p:nvSpPr>
          <p:cNvPr id="179202" name="Rectangle 2"/>
          <p:cNvSpPr>
            <a:spLocks noGrp="1" noChangeArrowheads="1"/>
          </p:cNvSpPr>
          <p:nvPr>
            <p:ph type="title"/>
          </p:nvPr>
        </p:nvSpPr>
        <p:spPr/>
        <p:txBody>
          <a:bodyPr/>
          <a:lstStyle/>
          <a:p>
            <a:r>
              <a:rPr lang="en-GB"/>
              <a:t>Changing the System</a:t>
            </a:r>
          </a:p>
        </p:txBody>
      </p:sp>
      <p:sp>
        <p:nvSpPr>
          <p:cNvPr id="179203" name="Rectangle 3"/>
          <p:cNvSpPr>
            <a:spLocks noGrp="1" noChangeArrowheads="1"/>
          </p:cNvSpPr>
          <p:nvPr>
            <p:ph type="body" idx="1"/>
          </p:nvPr>
        </p:nvSpPr>
        <p:spPr/>
        <p:txBody>
          <a:bodyPr/>
          <a:lstStyle/>
          <a:p>
            <a:pPr>
              <a:lnSpc>
                <a:spcPct val="90000"/>
              </a:lnSpc>
            </a:pPr>
            <a:r>
              <a:rPr lang="en-GB" sz="2400"/>
              <a:t>Fri 04/03/2011 11:04- </a:t>
            </a:r>
            <a:r>
              <a:rPr lang="en-GB" sz="2400" i="1"/>
              <a:t>I hope that, in the coming weeks we can start to use Ian's work as a basis for discussion of various aspects of the regulatory system and how it's going to need to change.</a:t>
            </a:r>
            <a:r>
              <a:rPr lang="en-GB"/>
              <a:t> </a:t>
            </a:r>
          </a:p>
          <a:p>
            <a:pPr>
              <a:lnSpc>
                <a:spcPct val="90000"/>
              </a:lnSpc>
            </a:pPr>
            <a:endParaRPr lang="en-GB"/>
          </a:p>
          <a:p>
            <a:pPr>
              <a:lnSpc>
                <a:spcPct val="90000"/>
              </a:lnSpc>
            </a:pPr>
            <a:r>
              <a:rPr lang="en-GB"/>
              <a:t>8 March - Three Boards Workshop</a:t>
            </a:r>
          </a:p>
          <a:p>
            <a:pPr lvl="1">
              <a:lnSpc>
                <a:spcPct val="90000"/>
              </a:lnSpc>
            </a:pPr>
            <a:r>
              <a:rPr lang="en-GB"/>
              <a:t>What is good about the System as is?</a:t>
            </a:r>
          </a:p>
          <a:p>
            <a:pPr lvl="1">
              <a:lnSpc>
                <a:spcPct val="90000"/>
              </a:lnSpc>
            </a:pPr>
            <a:r>
              <a:rPr lang="en-GB"/>
              <a:t>What is bad about the System as is?</a:t>
            </a:r>
          </a:p>
          <a:p>
            <a:pPr lvl="1">
              <a:lnSpc>
                <a:spcPct val="90000"/>
              </a:lnSpc>
            </a:pPr>
            <a:r>
              <a:rPr lang="en-GB"/>
              <a:t>What are your brightest ideas for a better System?</a:t>
            </a:r>
          </a:p>
          <a:p>
            <a:pPr lvl="1">
              <a:lnSpc>
                <a:spcPct val="90000"/>
              </a:lnSpc>
            </a:pPr>
            <a:r>
              <a:rPr lang="en-GB"/>
              <a:t>Issues and Solutions</a:t>
            </a:r>
          </a:p>
          <a:p>
            <a:pPr>
              <a:lnSpc>
                <a:spcPct val="90000"/>
              </a:lnSpc>
            </a:pP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79203">
                                            <p:txEl>
                                              <p:pRg st="2" end="2"/>
                                            </p:txEl>
                                          </p:spTgt>
                                        </p:tgtEl>
                                        <p:attrNameLst>
                                          <p:attrName>style.visibility</p:attrName>
                                        </p:attrNameLst>
                                      </p:cBhvr>
                                      <p:to>
                                        <p:strVal val="visible"/>
                                      </p:to>
                                    </p:set>
                                    <p:animEffect transition="in" filter="box(in)">
                                      <p:cBhvr>
                                        <p:cTn id="7" dur="500"/>
                                        <p:tgtEl>
                                          <p:spTgt spid="179203">
                                            <p:txEl>
                                              <p:pRg st="2" end="2"/>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179203">
                                            <p:txEl>
                                              <p:pRg st="3" end="3"/>
                                            </p:txEl>
                                          </p:spTgt>
                                        </p:tgtEl>
                                        <p:attrNameLst>
                                          <p:attrName>style.visibility</p:attrName>
                                        </p:attrNameLst>
                                      </p:cBhvr>
                                      <p:to>
                                        <p:strVal val="visible"/>
                                      </p:to>
                                    </p:set>
                                    <p:animEffect transition="in" filter="box(in)">
                                      <p:cBhvr>
                                        <p:cTn id="10" dur="500"/>
                                        <p:tgtEl>
                                          <p:spTgt spid="179203">
                                            <p:txEl>
                                              <p:pRg st="3" end="3"/>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179203">
                                            <p:txEl>
                                              <p:pRg st="4" end="4"/>
                                            </p:txEl>
                                          </p:spTgt>
                                        </p:tgtEl>
                                        <p:attrNameLst>
                                          <p:attrName>style.visibility</p:attrName>
                                        </p:attrNameLst>
                                      </p:cBhvr>
                                      <p:to>
                                        <p:strVal val="visible"/>
                                      </p:to>
                                    </p:set>
                                    <p:animEffect transition="in" filter="box(in)">
                                      <p:cBhvr>
                                        <p:cTn id="13" dur="500"/>
                                        <p:tgtEl>
                                          <p:spTgt spid="179203">
                                            <p:txEl>
                                              <p:pRg st="4" end="4"/>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179203">
                                            <p:txEl>
                                              <p:pRg st="5" end="5"/>
                                            </p:txEl>
                                          </p:spTgt>
                                        </p:tgtEl>
                                        <p:attrNameLst>
                                          <p:attrName>style.visibility</p:attrName>
                                        </p:attrNameLst>
                                      </p:cBhvr>
                                      <p:to>
                                        <p:strVal val="visible"/>
                                      </p:to>
                                    </p:set>
                                    <p:animEffect transition="in" filter="box(in)">
                                      <p:cBhvr>
                                        <p:cTn id="16" dur="500"/>
                                        <p:tgtEl>
                                          <p:spTgt spid="179203">
                                            <p:txEl>
                                              <p:pRg st="5" end="5"/>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179203">
                                            <p:txEl>
                                              <p:pRg st="6" end="6"/>
                                            </p:txEl>
                                          </p:spTgt>
                                        </p:tgtEl>
                                        <p:attrNameLst>
                                          <p:attrName>style.visibility</p:attrName>
                                        </p:attrNameLst>
                                      </p:cBhvr>
                                      <p:to>
                                        <p:strVal val="visible"/>
                                      </p:to>
                                    </p:set>
                                    <p:animEffect transition="in" filter="box(in)">
                                      <p:cBhvr>
                                        <p:cTn id="19" dur="500"/>
                                        <p:tgtEl>
                                          <p:spTgt spid="17920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lide Number Placeholder 1"/>
          <p:cNvSpPr>
            <a:spLocks noGrp="1"/>
          </p:cNvSpPr>
          <p:nvPr>
            <p:ph type="sldNum" sz="quarter" idx="10"/>
          </p:nvPr>
        </p:nvSpPr>
        <p:spPr/>
        <p:txBody>
          <a:bodyPr/>
          <a:lstStyle/>
          <a:p>
            <a:fld id="{7EF53D07-BB75-4408-9273-8CF02C26F3D6}" type="slidenum">
              <a:rPr lang="en-GB"/>
              <a:pPr/>
              <a:t>21</a:t>
            </a:fld>
            <a:endParaRPr lang="en-GB"/>
          </a:p>
        </p:txBody>
      </p:sp>
      <p:sp>
        <p:nvSpPr>
          <p:cNvPr id="156674" name="Rectangle 2"/>
          <p:cNvSpPr>
            <a:spLocks noChangeArrowheads="1"/>
          </p:cNvSpPr>
          <p:nvPr/>
        </p:nvSpPr>
        <p:spPr bwMode="auto">
          <a:xfrm>
            <a:off x="0" y="1052513"/>
            <a:ext cx="9144000" cy="5805487"/>
          </a:xfrm>
          <a:prstGeom prst="rect">
            <a:avLst/>
          </a:prstGeom>
          <a:solidFill>
            <a:schemeClr val="bg1"/>
          </a:solidFill>
          <a:ln w="9525">
            <a:solidFill>
              <a:schemeClr val="bg1"/>
            </a:solidFill>
            <a:miter lim="800000"/>
            <a:headEnd/>
            <a:tailEnd/>
          </a:ln>
          <a:effectLst/>
        </p:spPr>
        <p:txBody>
          <a:bodyPr wrap="none" anchor="ctr"/>
          <a:lstStyle/>
          <a:p>
            <a:endParaRPr lang="en-GB"/>
          </a:p>
        </p:txBody>
      </p:sp>
      <p:sp>
        <p:nvSpPr>
          <p:cNvPr id="3" name="Slide Number Placeholder 2"/>
          <p:cNvSpPr txBox="1">
            <a:spLocks noGrp="1"/>
          </p:cNvSpPr>
          <p:nvPr/>
        </p:nvSpPr>
        <p:spPr bwMode="auto">
          <a:xfrm>
            <a:off x="4343400" y="152400"/>
            <a:ext cx="685800" cy="457200"/>
          </a:xfrm>
          <a:prstGeom prst="rect">
            <a:avLst/>
          </a:prstGeom>
          <a:noFill/>
          <a:ln>
            <a:miter lim="800000"/>
            <a:headEnd/>
            <a:tailEnd/>
          </a:ln>
        </p:spPr>
        <p:txBody>
          <a:bodyPr anchor="ctr"/>
          <a:lstStyle/>
          <a:p>
            <a:endParaRPr lang="en-US" sz="1400">
              <a:cs typeface="Arial" charset="0"/>
            </a:endParaRPr>
          </a:p>
        </p:txBody>
      </p:sp>
      <p:sp>
        <p:nvSpPr>
          <p:cNvPr id="18" name="Cloud Callout 17"/>
          <p:cNvSpPr>
            <a:spLocks noChangeArrowheads="1"/>
          </p:cNvSpPr>
          <p:nvPr/>
        </p:nvSpPr>
        <p:spPr bwMode="auto">
          <a:xfrm>
            <a:off x="6443663" y="2276475"/>
            <a:ext cx="2449512" cy="4176713"/>
          </a:xfrm>
          <a:prstGeom prst="cloudCallout">
            <a:avLst>
              <a:gd name="adj1" fmla="val -34898"/>
              <a:gd name="adj2" fmla="val -62088"/>
            </a:avLst>
          </a:prstGeom>
          <a:solidFill>
            <a:schemeClr val="accent1"/>
          </a:solidFill>
          <a:ln w="25400" algn="ctr">
            <a:solidFill>
              <a:srgbClr val="298597"/>
            </a:solidFill>
            <a:round/>
            <a:headEnd/>
            <a:tailEnd/>
          </a:ln>
        </p:spPr>
        <p:txBody>
          <a:bodyPr anchor="ctr"/>
          <a:lstStyle/>
          <a:p>
            <a:pPr algn="ctr"/>
            <a:endParaRPr lang="en-GB" sz="1400" b="1">
              <a:cs typeface="Arial" charset="0"/>
            </a:endParaRPr>
          </a:p>
          <a:p>
            <a:pPr algn="ctr"/>
            <a:r>
              <a:rPr lang="en-GB" sz="1400" b="1">
                <a:cs typeface="Arial" charset="0"/>
              </a:rPr>
              <a:t>Society</a:t>
            </a:r>
          </a:p>
          <a:p>
            <a:pPr algn="ctr"/>
            <a:endParaRPr lang="en-GB" sz="1400" b="1">
              <a:cs typeface="Arial" charset="0"/>
            </a:endParaRPr>
          </a:p>
          <a:p>
            <a:pPr algn="ctr"/>
            <a:endParaRPr lang="en-GB" sz="1400" b="1">
              <a:cs typeface="Arial" charset="0"/>
            </a:endParaRPr>
          </a:p>
          <a:p>
            <a:pPr algn="ctr"/>
            <a:endParaRPr lang="en-GB" sz="1400" b="1">
              <a:cs typeface="Arial" charset="0"/>
            </a:endParaRPr>
          </a:p>
          <a:p>
            <a:pPr algn="ctr"/>
            <a:endParaRPr lang="en-GB" sz="1400" b="1">
              <a:cs typeface="Arial" charset="0"/>
            </a:endParaRPr>
          </a:p>
          <a:p>
            <a:pPr algn="ctr"/>
            <a:endParaRPr lang="en-GB" sz="1400">
              <a:cs typeface="Arial" charset="0"/>
            </a:endParaRPr>
          </a:p>
          <a:p>
            <a:pPr algn="ctr"/>
            <a:endParaRPr lang="en-GB" sz="1400">
              <a:cs typeface="Arial" charset="0"/>
            </a:endParaRPr>
          </a:p>
          <a:p>
            <a:pPr algn="ctr"/>
            <a:endParaRPr lang="en-GB" sz="1400">
              <a:cs typeface="Arial" charset="0"/>
            </a:endParaRPr>
          </a:p>
          <a:p>
            <a:pPr algn="ctr"/>
            <a:endParaRPr lang="en-GB" sz="1400">
              <a:cs typeface="Arial" charset="0"/>
            </a:endParaRPr>
          </a:p>
          <a:p>
            <a:pPr algn="ctr"/>
            <a:endParaRPr lang="en-GB" sz="1400">
              <a:cs typeface="Arial" charset="0"/>
            </a:endParaRPr>
          </a:p>
          <a:p>
            <a:pPr algn="ctr"/>
            <a:endParaRPr lang="en-GB" sz="1400">
              <a:cs typeface="Arial" charset="0"/>
            </a:endParaRPr>
          </a:p>
          <a:p>
            <a:pPr algn="ctr"/>
            <a:endParaRPr lang="en-GB" sz="1400">
              <a:cs typeface="Arial" charset="0"/>
            </a:endParaRPr>
          </a:p>
          <a:p>
            <a:pPr algn="ctr"/>
            <a:endParaRPr lang="en-GB" sz="1400">
              <a:cs typeface="Arial" charset="0"/>
            </a:endParaRPr>
          </a:p>
          <a:p>
            <a:pPr algn="ctr"/>
            <a:endParaRPr lang="en-GB" sz="1400">
              <a:cs typeface="Arial" charset="0"/>
            </a:endParaRPr>
          </a:p>
          <a:p>
            <a:pPr algn="ctr"/>
            <a:endParaRPr lang="en-GB" sz="1400">
              <a:cs typeface="Arial" charset="0"/>
            </a:endParaRPr>
          </a:p>
          <a:p>
            <a:pPr algn="ctr"/>
            <a:r>
              <a:rPr lang="en-GB" sz="1400" b="1">
                <a:cs typeface="Arial" charset="0"/>
              </a:rPr>
              <a:t>Economy</a:t>
            </a:r>
          </a:p>
          <a:p>
            <a:pPr algn="ctr"/>
            <a:endParaRPr lang="en-GB" sz="1400" b="1">
              <a:cs typeface="Arial" charset="0"/>
            </a:endParaRPr>
          </a:p>
        </p:txBody>
      </p:sp>
      <p:sp>
        <p:nvSpPr>
          <p:cNvPr id="22" name="Rounded Rectangle 21"/>
          <p:cNvSpPr>
            <a:spLocks noChangeArrowheads="1"/>
          </p:cNvSpPr>
          <p:nvPr/>
        </p:nvSpPr>
        <p:spPr bwMode="auto">
          <a:xfrm>
            <a:off x="1763713" y="5516563"/>
            <a:ext cx="1149350" cy="250825"/>
          </a:xfrm>
          <a:prstGeom prst="roundRect">
            <a:avLst>
              <a:gd name="adj" fmla="val 16667"/>
            </a:avLst>
          </a:prstGeom>
          <a:solidFill>
            <a:srgbClr val="969696"/>
          </a:solidFill>
          <a:ln w="25400" algn="ctr">
            <a:solidFill>
              <a:srgbClr val="CCFFCC"/>
            </a:solidFill>
            <a:round/>
            <a:headEnd/>
            <a:tailEnd/>
          </a:ln>
        </p:spPr>
        <p:txBody>
          <a:bodyPr anchor="ctr"/>
          <a:lstStyle/>
          <a:p>
            <a:pPr algn="ctr"/>
            <a:r>
              <a:rPr lang="en-GB" sz="1000">
                <a:solidFill>
                  <a:srgbClr val="FFFFFF"/>
                </a:solidFill>
                <a:cs typeface="Arial" charset="0"/>
              </a:rPr>
              <a:t>Departments</a:t>
            </a:r>
          </a:p>
        </p:txBody>
      </p:sp>
      <p:sp>
        <p:nvSpPr>
          <p:cNvPr id="23" name="Rounded Rectangle 22"/>
          <p:cNvSpPr>
            <a:spLocks noChangeArrowheads="1"/>
          </p:cNvSpPr>
          <p:nvPr/>
        </p:nvSpPr>
        <p:spPr bwMode="auto">
          <a:xfrm>
            <a:off x="1693863" y="4221163"/>
            <a:ext cx="1149350" cy="249237"/>
          </a:xfrm>
          <a:prstGeom prst="roundRect">
            <a:avLst>
              <a:gd name="adj" fmla="val 16667"/>
            </a:avLst>
          </a:prstGeom>
          <a:solidFill>
            <a:srgbClr val="000080"/>
          </a:solidFill>
          <a:ln w="25400" algn="ctr">
            <a:solidFill>
              <a:srgbClr val="CCFFCC"/>
            </a:solidFill>
            <a:round/>
            <a:headEnd/>
            <a:tailEnd/>
          </a:ln>
        </p:spPr>
        <p:txBody>
          <a:bodyPr anchor="ctr"/>
          <a:lstStyle/>
          <a:p>
            <a:pPr algn="ctr"/>
            <a:r>
              <a:rPr lang="en-GB" sz="1000">
                <a:solidFill>
                  <a:srgbClr val="FFFFFF"/>
                </a:solidFill>
                <a:cs typeface="Arial" charset="0"/>
              </a:rPr>
              <a:t>EU</a:t>
            </a:r>
          </a:p>
        </p:txBody>
      </p:sp>
      <p:sp>
        <p:nvSpPr>
          <p:cNvPr id="26" name="Rounded Rectangle 25"/>
          <p:cNvSpPr>
            <a:spLocks noChangeArrowheads="1"/>
          </p:cNvSpPr>
          <p:nvPr/>
        </p:nvSpPr>
        <p:spPr bwMode="auto">
          <a:xfrm>
            <a:off x="1763713" y="4979988"/>
            <a:ext cx="1149350" cy="249237"/>
          </a:xfrm>
          <a:prstGeom prst="roundRect">
            <a:avLst>
              <a:gd name="adj" fmla="val 16667"/>
            </a:avLst>
          </a:prstGeom>
          <a:solidFill>
            <a:schemeClr val="folHlink"/>
          </a:solidFill>
          <a:ln w="25400" algn="ctr">
            <a:solidFill>
              <a:srgbClr val="CCFFCC"/>
            </a:solidFill>
            <a:round/>
            <a:headEnd/>
            <a:tailEnd/>
          </a:ln>
        </p:spPr>
        <p:txBody>
          <a:bodyPr anchor="ctr"/>
          <a:lstStyle/>
          <a:p>
            <a:pPr algn="ctr"/>
            <a:r>
              <a:rPr lang="en-GB" sz="1000">
                <a:solidFill>
                  <a:srgbClr val="FFFFFF"/>
                </a:solidFill>
                <a:cs typeface="Arial" charset="0"/>
              </a:rPr>
              <a:t>Ministers</a:t>
            </a:r>
          </a:p>
        </p:txBody>
      </p:sp>
      <p:sp>
        <p:nvSpPr>
          <p:cNvPr id="28" name="Rectangle 27"/>
          <p:cNvSpPr>
            <a:spLocks noChangeArrowheads="1"/>
          </p:cNvSpPr>
          <p:nvPr/>
        </p:nvSpPr>
        <p:spPr bwMode="auto">
          <a:xfrm>
            <a:off x="3635375" y="4664075"/>
            <a:ext cx="720725" cy="349250"/>
          </a:xfrm>
          <a:prstGeom prst="rect">
            <a:avLst/>
          </a:prstGeom>
          <a:solidFill>
            <a:srgbClr val="808080"/>
          </a:solidFill>
          <a:ln w="25400" algn="ctr">
            <a:solidFill>
              <a:srgbClr val="298597"/>
            </a:solidFill>
            <a:miter lim="800000"/>
            <a:headEnd/>
            <a:tailEnd/>
          </a:ln>
        </p:spPr>
        <p:txBody>
          <a:bodyPr anchor="ctr"/>
          <a:lstStyle/>
          <a:p>
            <a:pPr algn="ctr">
              <a:defRPr/>
            </a:pPr>
            <a:r>
              <a:rPr lang="en-GB" sz="1000" dirty="0">
                <a:solidFill>
                  <a:schemeClr val="lt1"/>
                </a:solidFill>
                <a:latin typeface="+mn-lt"/>
              </a:rPr>
              <a:t>BRE</a:t>
            </a:r>
            <a:endParaRPr lang="en-GB" sz="1000" dirty="0">
              <a:solidFill>
                <a:schemeClr val="lt1"/>
              </a:solidFill>
              <a:latin typeface="+mn-lt"/>
            </a:endParaRPr>
          </a:p>
        </p:txBody>
      </p:sp>
      <p:sp>
        <p:nvSpPr>
          <p:cNvPr id="30" name="Rectangle 29"/>
          <p:cNvSpPr>
            <a:spLocks noChangeArrowheads="1"/>
          </p:cNvSpPr>
          <p:nvPr/>
        </p:nvSpPr>
        <p:spPr bwMode="auto">
          <a:xfrm>
            <a:off x="6084888" y="4724400"/>
            <a:ext cx="1008062" cy="392113"/>
          </a:xfrm>
          <a:prstGeom prst="rect">
            <a:avLst/>
          </a:prstGeom>
          <a:solidFill>
            <a:srgbClr val="000080"/>
          </a:solidFill>
          <a:ln w="25400" algn="ctr">
            <a:solidFill>
              <a:srgbClr val="298597"/>
            </a:solidFill>
            <a:miter lim="800000"/>
            <a:headEnd/>
            <a:tailEnd/>
          </a:ln>
        </p:spPr>
        <p:txBody>
          <a:bodyPr anchor="ctr"/>
          <a:lstStyle/>
          <a:p>
            <a:pPr algn="ctr">
              <a:defRPr/>
            </a:pPr>
            <a:r>
              <a:rPr lang="en-GB" sz="1000" dirty="0">
                <a:solidFill>
                  <a:schemeClr val="lt1"/>
                </a:solidFill>
                <a:latin typeface="+mn-lt"/>
              </a:rPr>
              <a:t>Regulators</a:t>
            </a:r>
            <a:endParaRPr lang="en-GB" sz="1000" dirty="0">
              <a:solidFill>
                <a:schemeClr val="lt1"/>
              </a:solidFill>
              <a:latin typeface="+mn-lt"/>
            </a:endParaRPr>
          </a:p>
        </p:txBody>
      </p:sp>
      <p:sp>
        <p:nvSpPr>
          <p:cNvPr id="35" name="Right Arrow 34"/>
          <p:cNvSpPr>
            <a:spLocks noChangeArrowheads="1"/>
          </p:cNvSpPr>
          <p:nvPr/>
        </p:nvSpPr>
        <p:spPr bwMode="auto">
          <a:xfrm>
            <a:off x="3708400" y="3644900"/>
            <a:ext cx="1943100" cy="471488"/>
          </a:xfrm>
          <a:prstGeom prst="rightArrow">
            <a:avLst>
              <a:gd name="adj1" fmla="val 50000"/>
              <a:gd name="adj2" fmla="val 33637"/>
            </a:avLst>
          </a:prstGeom>
          <a:solidFill>
            <a:srgbClr val="333333"/>
          </a:solidFill>
          <a:ln w="25400" algn="ctr">
            <a:solidFill>
              <a:srgbClr val="CCFFCC"/>
            </a:solidFill>
            <a:miter lim="800000"/>
            <a:headEnd/>
            <a:tailEnd/>
          </a:ln>
        </p:spPr>
        <p:txBody>
          <a:bodyPr anchor="ctr"/>
          <a:lstStyle/>
          <a:p>
            <a:pPr algn="ctr"/>
            <a:r>
              <a:rPr lang="en-GB" sz="1000">
                <a:solidFill>
                  <a:schemeClr val="bg1"/>
                </a:solidFill>
                <a:cs typeface="Arial" charset="0"/>
              </a:rPr>
              <a:t>Domestic Regulation</a:t>
            </a:r>
          </a:p>
        </p:txBody>
      </p:sp>
      <p:sp>
        <p:nvSpPr>
          <p:cNvPr id="37" name="Vertical Scroll 36"/>
          <p:cNvSpPr>
            <a:spLocks noChangeArrowheads="1"/>
          </p:cNvSpPr>
          <p:nvPr/>
        </p:nvSpPr>
        <p:spPr bwMode="auto">
          <a:xfrm>
            <a:off x="6156325" y="2925763"/>
            <a:ext cx="1223963" cy="1008062"/>
          </a:xfrm>
          <a:prstGeom prst="verticalScroll">
            <a:avLst>
              <a:gd name="adj" fmla="val 13935"/>
            </a:avLst>
          </a:prstGeom>
          <a:solidFill>
            <a:srgbClr val="000080"/>
          </a:solidFill>
          <a:ln w="25400" algn="ctr">
            <a:solidFill>
              <a:schemeClr val="tx2"/>
            </a:solidFill>
            <a:round/>
            <a:headEnd/>
            <a:tailEnd/>
          </a:ln>
        </p:spPr>
        <p:txBody>
          <a:bodyPr anchor="ctr"/>
          <a:lstStyle/>
          <a:p>
            <a:pPr algn="ctr"/>
            <a:r>
              <a:rPr lang="en-GB" sz="1200">
                <a:solidFill>
                  <a:srgbClr val="FFFFFF"/>
                </a:solidFill>
                <a:cs typeface="Arial" charset="0"/>
              </a:rPr>
              <a:t>Stock of Regulation</a:t>
            </a:r>
          </a:p>
        </p:txBody>
      </p:sp>
      <p:sp>
        <p:nvSpPr>
          <p:cNvPr id="156684" name="AutoShape 12"/>
          <p:cNvSpPr>
            <a:spLocks noChangeArrowheads="1"/>
          </p:cNvSpPr>
          <p:nvPr/>
        </p:nvSpPr>
        <p:spPr bwMode="auto">
          <a:xfrm>
            <a:off x="6877050" y="4221163"/>
            <a:ext cx="649288" cy="647700"/>
          </a:xfrm>
          <a:prstGeom prst="star32">
            <a:avLst>
              <a:gd name="adj" fmla="val 37500"/>
            </a:avLst>
          </a:prstGeom>
          <a:solidFill>
            <a:srgbClr val="000080"/>
          </a:solidFill>
          <a:ln w="22225">
            <a:solidFill>
              <a:srgbClr val="FFFF00"/>
            </a:solidFill>
            <a:miter lim="800000"/>
            <a:headEnd/>
            <a:tailEnd/>
          </a:ln>
          <a:effectLst/>
        </p:spPr>
        <p:txBody>
          <a:bodyPr wrap="none" anchor="ctr"/>
          <a:lstStyle/>
          <a:p>
            <a:pPr algn="ctr"/>
            <a:r>
              <a:rPr lang="en-GB" sz="1400">
                <a:solidFill>
                  <a:schemeClr val="bg1"/>
                </a:solidFill>
                <a:cs typeface="Arial" charset="0"/>
              </a:rPr>
              <a:t>OIOO</a:t>
            </a:r>
          </a:p>
        </p:txBody>
      </p:sp>
      <p:sp>
        <p:nvSpPr>
          <p:cNvPr id="156685" name="AutoShape 13"/>
          <p:cNvSpPr>
            <a:spLocks noChangeArrowheads="1"/>
          </p:cNvSpPr>
          <p:nvPr/>
        </p:nvSpPr>
        <p:spPr bwMode="auto">
          <a:xfrm>
            <a:off x="7740650" y="3789363"/>
            <a:ext cx="506413" cy="287337"/>
          </a:xfrm>
          <a:prstGeom prst="star32">
            <a:avLst>
              <a:gd name="adj" fmla="val 33130"/>
            </a:avLst>
          </a:prstGeom>
          <a:solidFill>
            <a:srgbClr val="F2F713"/>
          </a:solidFill>
          <a:ln w="9525">
            <a:solidFill>
              <a:schemeClr val="tx1"/>
            </a:solidFill>
            <a:miter lim="800000"/>
            <a:headEnd/>
            <a:tailEnd/>
          </a:ln>
          <a:effectLst/>
        </p:spPr>
        <p:txBody>
          <a:bodyPr wrap="none" anchor="ctr"/>
          <a:lstStyle/>
          <a:p>
            <a:pPr algn="ctr"/>
            <a:endParaRPr lang="en-US" sz="2000">
              <a:cs typeface="Arial" charset="0"/>
            </a:endParaRPr>
          </a:p>
        </p:txBody>
      </p:sp>
      <p:sp>
        <p:nvSpPr>
          <p:cNvPr id="156686" name="AutoShape 14"/>
          <p:cNvSpPr>
            <a:spLocks noChangeArrowheads="1"/>
          </p:cNvSpPr>
          <p:nvPr/>
        </p:nvSpPr>
        <p:spPr bwMode="auto">
          <a:xfrm>
            <a:off x="7489825" y="3068638"/>
            <a:ext cx="1403350" cy="720725"/>
          </a:xfrm>
          <a:prstGeom prst="star32">
            <a:avLst>
              <a:gd name="adj" fmla="val 33130"/>
            </a:avLst>
          </a:prstGeom>
          <a:solidFill>
            <a:srgbClr val="F2F713"/>
          </a:solidFill>
          <a:ln w="9525">
            <a:solidFill>
              <a:schemeClr val="tx1"/>
            </a:solidFill>
            <a:miter lim="800000"/>
            <a:headEnd/>
            <a:tailEnd/>
          </a:ln>
          <a:effectLst/>
        </p:spPr>
        <p:txBody>
          <a:bodyPr wrap="none" anchor="ctr"/>
          <a:lstStyle/>
          <a:p>
            <a:pPr algn="ctr"/>
            <a:r>
              <a:rPr lang="en-GB" sz="1400">
                <a:cs typeface="Arial" charset="0"/>
              </a:rPr>
              <a:t>Events</a:t>
            </a:r>
          </a:p>
        </p:txBody>
      </p:sp>
      <p:sp>
        <p:nvSpPr>
          <p:cNvPr id="2" name="Right Arrow 34"/>
          <p:cNvSpPr>
            <a:spLocks noChangeArrowheads="1"/>
          </p:cNvSpPr>
          <p:nvPr/>
        </p:nvSpPr>
        <p:spPr bwMode="auto">
          <a:xfrm>
            <a:off x="3708400" y="3175000"/>
            <a:ext cx="2232025" cy="398463"/>
          </a:xfrm>
          <a:prstGeom prst="rightArrow">
            <a:avLst>
              <a:gd name="adj1" fmla="val 50000"/>
              <a:gd name="adj2" fmla="val 45720"/>
            </a:avLst>
          </a:prstGeom>
          <a:solidFill>
            <a:srgbClr val="000080"/>
          </a:solidFill>
          <a:ln w="25400" algn="ctr">
            <a:solidFill>
              <a:srgbClr val="CCFFCC"/>
            </a:solidFill>
            <a:miter lim="800000"/>
            <a:headEnd/>
            <a:tailEnd/>
          </a:ln>
        </p:spPr>
        <p:txBody>
          <a:bodyPr anchor="ctr"/>
          <a:lstStyle/>
          <a:p>
            <a:pPr algn="ctr"/>
            <a:r>
              <a:rPr lang="en-GB" sz="1000">
                <a:solidFill>
                  <a:srgbClr val="FFFFFF"/>
                </a:solidFill>
                <a:cs typeface="Arial" charset="0"/>
              </a:rPr>
              <a:t>EU Transposition  Regulation</a:t>
            </a:r>
          </a:p>
        </p:txBody>
      </p:sp>
      <p:sp>
        <p:nvSpPr>
          <p:cNvPr id="4" name="Rectangle 27"/>
          <p:cNvSpPr>
            <a:spLocks noChangeArrowheads="1"/>
          </p:cNvSpPr>
          <p:nvPr/>
        </p:nvSpPr>
        <p:spPr bwMode="auto">
          <a:xfrm>
            <a:off x="4787900" y="4365625"/>
            <a:ext cx="522288" cy="277813"/>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RPC</a:t>
            </a:r>
          </a:p>
        </p:txBody>
      </p:sp>
      <p:sp>
        <p:nvSpPr>
          <p:cNvPr id="5" name="Rectangle 27"/>
          <p:cNvSpPr>
            <a:spLocks noChangeArrowheads="1"/>
          </p:cNvSpPr>
          <p:nvPr/>
        </p:nvSpPr>
        <p:spPr bwMode="auto">
          <a:xfrm>
            <a:off x="4932363" y="4724400"/>
            <a:ext cx="936625" cy="431800"/>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Policy Committees</a:t>
            </a:r>
          </a:p>
        </p:txBody>
      </p:sp>
      <p:sp>
        <p:nvSpPr>
          <p:cNvPr id="6" name="Rectangle 27"/>
          <p:cNvSpPr>
            <a:spLocks noChangeArrowheads="1"/>
          </p:cNvSpPr>
          <p:nvPr/>
        </p:nvSpPr>
        <p:spPr bwMode="auto">
          <a:xfrm>
            <a:off x="5435600" y="4365625"/>
            <a:ext cx="522288" cy="277813"/>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RRC</a:t>
            </a:r>
          </a:p>
        </p:txBody>
      </p:sp>
      <p:sp>
        <p:nvSpPr>
          <p:cNvPr id="156691" name="AutoShape 19"/>
          <p:cNvSpPr>
            <a:spLocks noChangeArrowheads="1"/>
          </p:cNvSpPr>
          <p:nvPr/>
        </p:nvSpPr>
        <p:spPr bwMode="auto">
          <a:xfrm>
            <a:off x="1547813" y="2997200"/>
            <a:ext cx="1223962" cy="1008063"/>
          </a:xfrm>
          <a:prstGeom prst="cloudCallout">
            <a:avLst>
              <a:gd name="adj1" fmla="val -72829"/>
              <a:gd name="adj2" fmla="val -19921"/>
            </a:avLst>
          </a:prstGeom>
          <a:solidFill>
            <a:schemeClr val="bg1"/>
          </a:solidFill>
          <a:ln w="9525">
            <a:solidFill>
              <a:schemeClr val="tx1"/>
            </a:solidFill>
            <a:round/>
            <a:headEnd/>
            <a:tailEnd/>
          </a:ln>
          <a:effectLst/>
        </p:spPr>
        <p:txBody>
          <a:bodyPr/>
          <a:lstStyle/>
          <a:p>
            <a:pPr algn="ctr"/>
            <a:r>
              <a:rPr lang="en-GB" sz="1400">
                <a:cs typeface="Arial" charset="0"/>
              </a:rPr>
              <a:t>Options</a:t>
            </a:r>
            <a:endParaRPr lang="en-GB" sz="1800">
              <a:cs typeface="Arial" charset="0"/>
            </a:endParaRPr>
          </a:p>
          <a:p>
            <a:pPr algn="ctr"/>
            <a:r>
              <a:rPr lang="en-GB" sz="800">
                <a:cs typeface="Arial" charset="0"/>
              </a:rPr>
              <a:t>what to do</a:t>
            </a:r>
          </a:p>
          <a:p>
            <a:pPr algn="ctr"/>
            <a:r>
              <a:rPr lang="en-GB" sz="800">
                <a:cs typeface="Arial" charset="0"/>
              </a:rPr>
              <a:t>Exhort</a:t>
            </a:r>
          </a:p>
          <a:p>
            <a:pPr algn="ctr"/>
            <a:r>
              <a:rPr lang="en-GB" sz="800">
                <a:cs typeface="Arial" charset="0"/>
              </a:rPr>
              <a:t>Fund</a:t>
            </a:r>
          </a:p>
          <a:p>
            <a:pPr algn="ctr"/>
            <a:r>
              <a:rPr lang="en-GB" sz="800">
                <a:cs typeface="Arial" charset="0"/>
              </a:rPr>
              <a:t>Legislate</a:t>
            </a:r>
          </a:p>
          <a:p>
            <a:pPr algn="ctr"/>
            <a:endParaRPr lang="en-GB" sz="800">
              <a:cs typeface="Arial" charset="0"/>
            </a:endParaRPr>
          </a:p>
        </p:txBody>
      </p:sp>
      <p:sp>
        <p:nvSpPr>
          <p:cNvPr id="7" name="Right Arrow 34"/>
          <p:cNvSpPr>
            <a:spLocks noChangeArrowheads="1"/>
          </p:cNvSpPr>
          <p:nvPr/>
        </p:nvSpPr>
        <p:spPr bwMode="auto">
          <a:xfrm>
            <a:off x="3708400" y="2565400"/>
            <a:ext cx="2663825" cy="504825"/>
          </a:xfrm>
          <a:prstGeom prst="rightArrow">
            <a:avLst>
              <a:gd name="adj1" fmla="val 54648"/>
              <a:gd name="adj2" fmla="val 177919"/>
            </a:avLst>
          </a:prstGeom>
          <a:solidFill>
            <a:srgbClr val="800080"/>
          </a:solidFill>
          <a:ln w="25400" algn="ctr">
            <a:solidFill>
              <a:srgbClr val="CCFFCC"/>
            </a:solidFill>
            <a:miter lim="800000"/>
            <a:headEnd/>
            <a:tailEnd/>
          </a:ln>
        </p:spPr>
        <p:txBody>
          <a:bodyPr anchor="ctr"/>
          <a:lstStyle/>
          <a:p>
            <a:pPr algn="ctr"/>
            <a:r>
              <a:rPr lang="en-GB" sz="1000">
                <a:solidFill>
                  <a:srgbClr val="FFFFFF"/>
                </a:solidFill>
                <a:cs typeface="Arial" charset="0"/>
              </a:rPr>
              <a:t>Interventions other than Regulation</a:t>
            </a:r>
          </a:p>
        </p:txBody>
      </p:sp>
      <p:sp>
        <p:nvSpPr>
          <p:cNvPr id="156693" name="AutoShape 21"/>
          <p:cNvSpPr>
            <a:spLocks noChangeArrowheads="1"/>
          </p:cNvSpPr>
          <p:nvPr/>
        </p:nvSpPr>
        <p:spPr bwMode="auto">
          <a:xfrm>
            <a:off x="7596188" y="4005263"/>
            <a:ext cx="1258887" cy="504825"/>
          </a:xfrm>
          <a:prstGeom prst="cloudCallout">
            <a:avLst>
              <a:gd name="adj1" fmla="val -36255"/>
              <a:gd name="adj2" fmla="val -42139"/>
            </a:avLst>
          </a:prstGeom>
          <a:solidFill>
            <a:schemeClr val="accent1"/>
          </a:solidFill>
          <a:ln w="9525">
            <a:solidFill>
              <a:schemeClr val="tx1"/>
            </a:solidFill>
            <a:round/>
            <a:headEnd/>
            <a:tailEnd/>
          </a:ln>
          <a:effectLst/>
        </p:spPr>
        <p:txBody>
          <a:bodyPr/>
          <a:lstStyle/>
          <a:p>
            <a:pPr algn="ctr"/>
            <a:r>
              <a:rPr lang="en-GB" sz="1400">
                <a:cs typeface="Arial" charset="0"/>
              </a:rPr>
              <a:t>Citizens</a:t>
            </a:r>
          </a:p>
        </p:txBody>
      </p:sp>
      <p:sp>
        <p:nvSpPr>
          <p:cNvPr id="156694" name="AutoShape 22"/>
          <p:cNvSpPr>
            <a:spLocks noChangeArrowheads="1"/>
          </p:cNvSpPr>
          <p:nvPr/>
        </p:nvSpPr>
        <p:spPr bwMode="auto">
          <a:xfrm>
            <a:off x="7308850" y="4652963"/>
            <a:ext cx="1295400" cy="360362"/>
          </a:xfrm>
          <a:prstGeom prst="roundRect">
            <a:avLst>
              <a:gd name="adj" fmla="val 16667"/>
            </a:avLst>
          </a:prstGeom>
          <a:solidFill>
            <a:schemeClr val="accent1"/>
          </a:solidFill>
          <a:ln w="9525">
            <a:solidFill>
              <a:schemeClr val="tx1"/>
            </a:solidFill>
            <a:round/>
            <a:headEnd/>
            <a:tailEnd/>
          </a:ln>
          <a:effectLst/>
        </p:spPr>
        <p:txBody>
          <a:bodyPr wrap="none" anchor="ctr"/>
          <a:lstStyle/>
          <a:p>
            <a:pPr algn="ctr"/>
            <a:r>
              <a:rPr lang="en-GB" sz="1200">
                <a:cs typeface="Arial" charset="0"/>
              </a:rPr>
              <a:t>Businesses</a:t>
            </a:r>
          </a:p>
        </p:txBody>
      </p:sp>
      <p:sp>
        <p:nvSpPr>
          <p:cNvPr id="156695" name="AutoShape 23"/>
          <p:cNvSpPr>
            <a:spLocks noChangeArrowheads="1"/>
          </p:cNvSpPr>
          <p:nvPr/>
        </p:nvSpPr>
        <p:spPr bwMode="auto">
          <a:xfrm>
            <a:off x="7308850" y="5084763"/>
            <a:ext cx="1295400" cy="360362"/>
          </a:xfrm>
          <a:prstGeom prst="roundRect">
            <a:avLst>
              <a:gd name="adj" fmla="val 16667"/>
            </a:avLst>
          </a:prstGeom>
          <a:solidFill>
            <a:schemeClr val="accent1"/>
          </a:solidFill>
          <a:ln w="9525">
            <a:solidFill>
              <a:schemeClr val="tx1"/>
            </a:solidFill>
            <a:round/>
            <a:headEnd/>
            <a:tailEnd/>
          </a:ln>
          <a:effectLst/>
        </p:spPr>
        <p:txBody>
          <a:bodyPr wrap="none" anchor="ctr"/>
          <a:lstStyle/>
          <a:p>
            <a:pPr algn="ctr"/>
            <a:r>
              <a:rPr lang="en-GB" sz="1200">
                <a:cs typeface="Arial" charset="0"/>
              </a:rPr>
              <a:t>Civil Society </a:t>
            </a:r>
          </a:p>
          <a:p>
            <a:pPr algn="ctr"/>
            <a:r>
              <a:rPr lang="en-GB" sz="1200">
                <a:cs typeface="Arial" charset="0"/>
              </a:rPr>
              <a:t>Organisations</a:t>
            </a:r>
          </a:p>
        </p:txBody>
      </p:sp>
      <p:sp>
        <p:nvSpPr>
          <p:cNvPr id="156696" name="AutoShape 24"/>
          <p:cNvSpPr>
            <a:spLocks noChangeArrowheads="1"/>
          </p:cNvSpPr>
          <p:nvPr/>
        </p:nvSpPr>
        <p:spPr bwMode="auto">
          <a:xfrm>
            <a:off x="250825" y="4508500"/>
            <a:ext cx="1081088" cy="360363"/>
          </a:xfrm>
          <a:prstGeom prst="roundRect">
            <a:avLst>
              <a:gd name="adj" fmla="val 16667"/>
            </a:avLst>
          </a:prstGeom>
          <a:solidFill>
            <a:schemeClr val="accent1"/>
          </a:solidFill>
          <a:ln w="9525">
            <a:solidFill>
              <a:schemeClr val="tx1"/>
            </a:solidFill>
            <a:round/>
            <a:headEnd/>
            <a:tailEnd/>
          </a:ln>
          <a:effectLst/>
        </p:spPr>
        <p:txBody>
          <a:bodyPr wrap="none" anchor="ctr"/>
          <a:lstStyle/>
          <a:p>
            <a:pPr algn="ctr"/>
            <a:r>
              <a:rPr lang="en-GB" sz="1200">
                <a:cs typeface="Arial" charset="0"/>
              </a:rPr>
              <a:t>Interested </a:t>
            </a:r>
          </a:p>
          <a:p>
            <a:pPr algn="ctr"/>
            <a:r>
              <a:rPr lang="en-GB" sz="1200">
                <a:cs typeface="Arial" charset="0"/>
              </a:rPr>
              <a:t>Parties</a:t>
            </a:r>
          </a:p>
        </p:txBody>
      </p:sp>
      <p:cxnSp>
        <p:nvCxnSpPr>
          <p:cNvPr id="156697" name="AutoShape 25"/>
          <p:cNvCxnSpPr>
            <a:cxnSpLocks noChangeShapeType="1"/>
          </p:cNvCxnSpPr>
          <p:nvPr/>
        </p:nvCxnSpPr>
        <p:spPr bwMode="auto">
          <a:xfrm rot="10800000" flipV="1">
            <a:off x="2484438" y="1628775"/>
            <a:ext cx="4248150" cy="287338"/>
          </a:xfrm>
          <a:prstGeom prst="curvedConnector3">
            <a:avLst>
              <a:gd name="adj1" fmla="val 50000"/>
            </a:avLst>
          </a:prstGeom>
          <a:noFill/>
          <a:ln w="69850">
            <a:solidFill>
              <a:schemeClr val="accent1"/>
            </a:solidFill>
            <a:round/>
            <a:headEnd/>
            <a:tailEnd type="triangle" w="med" len="med"/>
          </a:ln>
          <a:effectLst/>
        </p:spPr>
      </p:cxnSp>
      <p:sp>
        <p:nvSpPr>
          <p:cNvPr id="156698" name="Rectangle 26"/>
          <p:cNvSpPr>
            <a:spLocks noGrp="1" noChangeArrowheads="1"/>
          </p:cNvSpPr>
          <p:nvPr>
            <p:ph type="title" idx="4294967295"/>
          </p:nvPr>
        </p:nvSpPr>
        <p:spPr>
          <a:xfrm>
            <a:off x="250825" y="-171450"/>
            <a:ext cx="8382000" cy="1143000"/>
          </a:xfrm>
        </p:spPr>
        <p:txBody>
          <a:bodyPr/>
          <a:lstStyle/>
          <a:p>
            <a:r>
              <a:rPr lang="en-GB" sz="2400"/>
              <a:t>System - As Is</a:t>
            </a:r>
            <a:r>
              <a:rPr lang="en-GB"/>
              <a:t>  FINAL</a:t>
            </a:r>
          </a:p>
        </p:txBody>
      </p:sp>
      <p:sp>
        <p:nvSpPr>
          <p:cNvPr id="8" name="Right Arrow 34"/>
          <p:cNvSpPr>
            <a:spLocks noChangeArrowheads="1"/>
          </p:cNvSpPr>
          <p:nvPr/>
        </p:nvSpPr>
        <p:spPr bwMode="auto">
          <a:xfrm>
            <a:off x="3779838" y="1846263"/>
            <a:ext cx="2592387" cy="719137"/>
          </a:xfrm>
          <a:prstGeom prst="rightArrow">
            <a:avLst>
              <a:gd name="adj1" fmla="val 44815"/>
              <a:gd name="adj2" fmla="val 80575"/>
            </a:avLst>
          </a:prstGeom>
          <a:solidFill>
            <a:srgbClr val="FF0000"/>
          </a:solidFill>
          <a:ln w="25400" algn="ctr">
            <a:solidFill>
              <a:srgbClr val="CCFFCC"/>
            </a:solidFill>
            <a:miter lim="800000"/>
            <a:headEnd/>
            <a:tailEnd/>
          </a:ln>
        </p:spPr>
        <p:txBody>
          <a:bodyPr anchor="ctr"/>
          <a:lstStyle/>
          <a:p>
            <a:pPr algn="ctr"/>
            <a:r>
              <a:rPr lang="en-GB" sz="1000">
                <a:solidFill>
                  <a:srgbClr val="FFFFFF"/>
                </a:solidFill>
                <a:cs typeface="Arial" charset="0"/>
              </a:rPr>
              <a:t>Side effects from interventions</a:t>
            </a:r>
          </a:p>
        </p:txBody>
      </p:sp>
      <p:sp>
        <p:nvSpPr>
          <p:cNvPr id="9" name="Rectangle 27"/>
          <p:cNvSpPr>
            <a:spLocks noChangeArrowheads="1"/>
          </p:cNvSpPr>
          <p:nvPr/>
        </p:nvSpPr>
        <p:spPr bwMode="auto">
          <a:xfrm>
            <a:off x="6084888" y="5229225"/>
            <a:ext cx="935037" cy="360363"/>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Enforcers</a:t>
            </a:r>
          </a:p>
        </p:txBody>
      </p:sp>
      <p:sp>
        <p:nvSpPr>
          <p:cNvPr id="10" name="Rectangle 27"/>
          <p:cNvSpPr>
            <a:spLocks noChangeArrowheads="1"/>
          </p:cNvSpPr>
          <p:nvPr/>
        </p:nvSpPr>
        <p:spPr bwMode="auto">
          <a:xfrm>
            <a:off x="5003800" y="5300663"/>
            <a:ext cx="720725" cy="288925"/>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LBRO</a:t>
            </a:r>
          </a:p>
        </p:txBody>
      </p:sp>
      <p:sp>
        <p:nvSpPr>
          <p:cNvPr id="156702" name="AutoShape 30"/>
          <p:cNvSpPr>
            <a:spLocks noChangeAspect="1" noChangeArrowheads="1" noTextEdit="1"/>
          </p:cNvSpPr>
          <p:nvPr/>
        </p:nvSpPr>
        <p:spPr bwMode="auto">
          <a:xfrm>
            <a:off x="0" y="1557338"/>
            <a:ext cx="1635125" cy="1617662"/>
          </a:xfrm>
          <a:prstGeom prst="rect">
            <a:avLst/>
          </a:prstGeom>
          <a:noFill/>
          <a:ln w="9525">
            <a:noFill/>
            <a:miter lim="800000"/>
            <a:headEnd/>
            <a:tailEnd/>
          </a:ln>
        </p:spPr>
        <p:txBody>
          <a:bodyPr/>
          <a:lstStyle/>
          <a:p>
            <a:endParaRPr lang="en-GB"/>
          </a:p>
        </p:txBody>
      </p:sp>
      <p:sp>
        <p:nvSpPr>
          <p:cNvPr id="156703" name="Freeform 31"/>
          <p:cNvSpPr>
            <a:spLocks/>
          </p:cNvSpPr>
          <p:nvPr/>
        </p:nvSpPr>
        <p:spPr bwMode="auto">
          <a:xfrm>
            <a:off x="128588" y="1187450"/>
            <a:ext cx="1635125" cy="1377950"/>
          </a:xfrm>
          <a:custGeom>
            <a:avLst/>
            <a:gdLst/>
            <a:ahLst/>
            <a:cxnLst>
              <a:cxn ang="0">
                <a:pos x="0" y="434"/>
              </a:cxn>
              <a:cxn ang="0">
                <a:pos x="767" y="1893"/>
              </a:cxn>
              <a:cxn ang="0">
                <a:pos x="2332" y="1467"/>
              </a:cxn>
              <a:cxn ang="0">
                <a:pos x="2327" y="0"/>
              </a:cxn>
              <a:cxn ang="0">
                <a:pos x="0" y="434"/>
              </a:cxn>
            </a:cxnLst>
            <a:rect l="0" t="0" r="r" b="b"/>
            <a:pathLst>
              <a:path w="2332" h="1893">
                <a:moveTo>
                  <a:pt x="0" y="434"/>
                </a:moveTo>
                <a:lnTo>
                  <a:pt x="767" y="1893"/>
                </a:lnTo>
                <a:lnTo>
                  <a:pt x="2332" y="1467"/>
                </a:lnTo>
                <a:lnTo>
                  <a:pt x="2327" y="0"/>
                </a:lnTo>
                <a:lnTo>
                  <a:pt x="0" y="434"/>
                </a:lnTo>
                <a:close/>
              </a:path>
            </a:pathLst>
          </a:custGeom>
          <a:solidFill>
            <a:srgbClr val="BFDDBF"/>
          </a:solidFill>
          <a:ln w="9525">
            <a:noFill/>
            <a:round/>
            <a:headEnd/>
            <a:tailEnd/>
          </a:ln>
        </p:spPr>
        <p:txBody>
          <a:bodyPr/>
          <a:lstStyle/>
          <a:p>
            <a:endParaRPr lang="en-GB"/>
          </a:p>
        </p:txBody>
      </p:sp>
      <p:sp>
        <p:nvSpPr>
          <p:cNvPr id="156704" name="Rectangle 32"/>
          <p:cNvSpPr>
            <a:spLocks noChangeArrowheads="1"/>
          </p:cNvSpPr>
          <p:nvPr/>
        </p:nvSpPr>
        <p:spPr bwMode="auto">
          <a:xfrm>
            <a:off x="250825" y="1125538"/>
            <a:ext cx="1296988" cy="1798637"/>
          </a:xfrm>
          <a:prstGeom prst="rect">
            <a:avLst/>
          </a:prstGeom>
          <a:solidFill>
            <a:srgbClr val="BFDDFF"/>
          </a:solidFill>
          <a:ln w="9525">
            <a:noFill/>
            <a:miter lim="800000"/>
            <a:headEnd/>
            <a:tailEnd/>
          </a:ln>
        </p:spPr>
        <p:txBody>
          <a:bodyPr/>
          <a:lstStyle/>
          <a:p>
            <a:endParaRPr lang="en-GB"/>
          </a:p>
        </p:txBody>
      </p:sp>
      <p:grpSp>
        <p:nvGrpSpPr>
          <p:cNvPr id="156705" name="Group 33"/>
          <p:cNvGrpSpPr>
            <a:grpSpLocks/>
          </p:cNvGrpSpPr>
          <p:nvPr/>
        </p:nvGrpSpPr>
        <p:grpSpPr bwMode="auto">
          <a:xfrm>
            <a:off x="107950" y="1233488"/>
            <a:ext cx="984250" cy="611187"/>
            <a:chOff x="116" y="901"/>
            <a:chExt cx="620" cy="385"/>
          </a:xfrm>
        </p:grpSpPr>
        <p:sp>
          <p:nvSpPr>
            <p:cNvPr id="156706" name="Freeform 34"/>
            <p:cNvSpPr>
              <a:spLocks/>
            </p:cNvSpPr>
            <p:nvPr/>
          </p:nvSpPr>
          <p:spPr bwMode="auto">
            <a:xfrm>
              <a:off x="116" y="918"/>
              <a:ext cx="183" cy="349"/>
            </a:xfrm>
            <a:custGeom>
              <a:avLst/>
              <a:gdLst/>
              <a:ahLst/>
              <a:cxnLst>
                <a:cxn ang="0">
                  <a:pos x="315" y="697"/>
                </a:cxn>
                <a:cxn ang="0">
                  <a:pos x="291" y="687"/>
                </a:cxn>
                <a:cxn ang="0">
                  <a:pos x="266" y="676"/>
                </a:cxn>
                <a:cxn ang="0">
                  <a:pos x="281" y="670"/>
                </a:cxn>
                <a:cxn ang="0">
                  <a:pos x="296" y="664"/>
                </a:cxn>
                <a:cxn ang="0">
                  <a:pos x="301" y="651"/>
                </a:cxn>
                <a:cxn ang="0">
                  <a:pos x="291" y="626"/>
                </a:cxn>
                <a:cxn ang="0">
                  <a:pos x="264" y="635"/>
                </a:cxn>
                <a:cxn ang="0">
                  <a:pos x="240" y="645"/>
                </a:cxn>
                <a:cxn ang="0">
                  <a:pos x="212" y="642"/>
                </a:cxn>
                <a:cxn ang="0">
                  <a:pos x="177" y="615"/>
                </a:cxn>
                <a:cxn ang="0">
                  <a:pos x="147" y="587"/>
                </a:cxn>
                <a:cxn ang="0">
                  <a:pos x="108" y="536"/>
                </a:cxn>
                <a:cxn ang="0">
                  <a:pos x="79" y="477"/>
                </a:cxn>
                <a:cxn ang="0">
                  <a:pos x="68" y="417"/>
                </a:cxn>
                <a:cxn ang="0">
                  <a:pos x="256" y="394"/>
                </a:cxn>
                <a:cxn ang="0">
                  <a:pos x="63" y="383"/>
                </a:cxn>
                <a:cxn ang="0">
                  <a:pos x="93" y="277"/>
                </a:cxn>
                <a:cxn ang="0">
                  <a:pos x="152" y="188"/>
                </a:cxn>
                <a:cxn ang="0">
                  <a:pos x="222" y="143"/>
                </a:cxn>
                <a:cxn ang="0">
                  <a:pos x="257" y="157"/>
                </a:cxn>
                <a:cxn ang="0">
                  <a:pos x="291" y="167"/>
                </a:cxn>
                <a:cxn ang="0">
                  <a:pos x="319" y="166"/>
                </a:cxn>
                <a:cxn ang="0">
                  <a:pos x="332" y="141"/>
                </a:cxn>
                <a:cxn ang="0">
                  <a:pos x="292" y="129"/>
                </a:cxn>
                <a:cxn ang="0">
                  <a:pos x="263" y="119"/>
                </a:cxn>
                <a:cxn ang="0">
                  <a:pos x="264" y="104"/>
                </a:cxn>
                <a:cxn ang="0">
                  <a:pos x="311" y="77"/>
                </a:cxn>
                <a:cxn ang="0">
                  <a:pos x="363" y="56"/>
                </a:cxn>
                <a:cxn ang="0">
                  <a:pos x="400" y="23"/>
                </a:cxn>
                <a:cxn ang="0">
                  <a:pos x="386" y="9"/>
                </a:cxn>
                <a:cxn ang="0">
                  <a:pos x="304" y="38"/>
                </a:cxn>
                <a:cxn ang="0">
                  <a:pos x="230" y="74"/>
                </a:cxn>
                <a:cxn ang="0">
                  <a:pos x="165" y="114"/>
                </a:cxn>
                <a:cxn ang="0">
                  <a:pos x="110" y="161"/>
                </a:cxn>
                <a:cxn ang="0">
                  <a:pos x="63" y="213"/>
                </a:cxn>
                <a:cxn ang="0">
                  <a:pos x="23" y="274"/>
                </a:cxn>
                <a:cxn ang="0">
                  <a:pos x="4" y="340"/>
                </a:cxn>
                <a:cxn ang="0">
                  <a:pos x="2" y="411"/>
                </a:cxn>
                <a:cxn ang="0">
                  <a:pos x="20" y="486"/>
                </a:cxn>
                <a:cxn ang="0">
                  <a:pos x="59" y="559"/>
                </a:cxn>
                <a:cxn ang="0">
                  <a:pos x="109" y="617"/>
                </a:cxn>
                <a:cxn ang="0">
                  <a:pos x="163" y="663"/>
                </a:cxn>
                <a:cxn ang="0">
                  <a:pos x="225" y="701"/>
                </a:cxn>
                <a:cxn ang="0">
                  <a:pos x="279" y="727"/>
                </a:cxn>
                <a:cxn ang="0">
                  <a:pos x="336" y="749"/>
                </a:cxn>
                <a:cxn ang="0">
                  <a:pos x="368" y="755"/>
                </a:cxn>
                <a:cxn ang="0">
                  <a:pos x="351" y="732"/>
                </a:cxn>
                <a:cxn ang="0">
                  <a:pos x="336" y="710"/>
                </a:cxn>
              </a:cxnLst>
              <a:rect l="0" t="0" r="r" b="b"/>
              <a:pathLst>
                <a:path w="416" h="762">
                  <a:moveTo>
                    <a:pt x="331" y="703"/>
                  </a:moveTo>
                  <a:lnTo>
                    <a:pt x="323" y="700"/>
                  </a:lnTo>
                  <a:lnTo>
                    <a:pt x="315" y="697"/>
                  </a:lnTo>
                  <a:lnTo>
                    <a:pt x="307" y="694"/>
                  </a:lnTo>
                  <a:lnTo>
                    <a:pt x="299" y="690"/>
                  </a:lnTo>
                  <a:lnTo>
                    <a:pt x="291" y="687"/>
                  </a:lnTo>
                  <a:lnTo>
                    <a:pt x="283" y="683"/>
                  </a:lnTo>
                  <a:lnTo>
                    <a:pt x="274" y="680"/>
                  </a:lnTo>
                  <a:lnTo>
                    <a:pt x="266" y="676"/>
                  </a:lnTo>
                  <a:lnTo>
                    <a:pt x="271" y="674"/>
                  </a:lnTo>
                  <a:lnTo>
                    <a:pt x="277" y="672"/>
                  </a:lnTo>
                  <a:lnTo>
                    <a:pt x="281" y="670"/>
                  </a:lnTo>
                  <a:lnTo>
                    <a:pt x="286" y="667"/>
                  </a:lnTo>
                  <a:lnTo>
                    <a:pt x="292" y="666"/>
                  </a:lnTo>
                  <a:lnTo>
                    <a:pt x="296" y="664"/>
                  </a:lnTo>
                  <a:lnTo>
                    <a:pt x="301" y="661"/>
                  </a:lnTo>
                  <a:lnTo>
                    <a:pt x="306" y="659"/>
                  </a:lnTo>
                  <a:lnTo>
                    <a:pt x="301" y="651"/>
                  </a:lnTo>
                  <a:lnTo>
                    <a:pt x="298" y="643"/>
                  </a:lnTo>
                  <a:lnTo>
                    <a:pt x="294" y="634"/>
                  </a:lnTo>
                  <a:lnTo>
                    <a:pt x="291" y="626"/>
                  </a:lnTo>
                  <a:lnTo>
                    <a:pt x="281" y="629"/>
                  </a:lnTo>
                  <a:lnTo>
                    <a:pt x="272" y="632"/>
                  </a:lnTo>
                  <a:lnTo>
                    <a:pt x="264" y="635"/>
                  </a:lnTo>
                  <a:lnTo>
                    <a:pt x="255" y="638"/>
                  </a:lnTo>
                  <a:lnTo>
                    <a:pt x="247" y="642"/>
                  </a:lnTo>
                  <a:lnTo>
                    <a:pt x="240" y="645"/>
                  </a:lnTo>
                  <a:lnTo>
                    <a:pt x="232" y="648"/>
                  </a:lnTo>
                  <a:lnTo>
                    <a:pt x="225" y="651"/>
                  </a:lnTo>
                  <a:lnTo>
                    <a:pt x="212" y="642"/>
                  </a:lnTo>
                  <a:lnTo>
                    <a:pt x="200" y="634"/>
                  </a:lnTo>
                  <a:lnTo>
                    <a:pt x="188" y="625"/>
                  </a:lnTo>
                  <a:lnTo>
                    <a:pt x="177" y="615"/>
                  </a:lnTo>
                  <a:lnTo>
                    <a:pt x="166" y="606"/>
                  </a:lnTo>
                  <a:lnTo>
                    <a:pt x="156" y="596"/>
                  </a:lnTo>
                  <a:lnTo>
                    <a:pt x="147" y="587"/>
                  </a:lnTo>
                  <a:lnTo>
                    <a:pt x="137" y="576"/>
                  </a:lnTo>
                  <a:lnTo>
                    <a:pt x="121" y="557"/>
                  </a:lnTo>
                  <a:lnTo>
                    <a:pt x="108" y="536"/>
                  </a:lnTo>
                  <a:lnTo>
                    <a:pt x="96" y="516"/>
                  </a:lnTo>
                  <a:lnTo>
                    <a:pt x="87" y="497"/>
                  </a:lnTo>
                  <a:lnTo>
                    <a:pt x="79" y="477"/>
                  </a:lnTo>
                  <a:lnTo>
                    <a:pt x="73" y="456"/>
                  </a:lnTo>
                  <a:lnTo>
                    <a:pt x="70" y="437"/>
                  </a:lnTo>
                  <a:lnTo>
                    <a:pt x="68" y="417"/>
                  </a:lnTo>
                  <a:lnTo>
                    <a:pt x="255" y="411"/>
                  </a:lnTo>
                  <a:lnTo>
                    <a:pt x="255" y="402"/>
                  </a:lnTo>
                  <a:lnTo>
                    <a:pt x="256" y="394"/>
                  </a:lnTo>
                  <a:lnTo>
                    <a:pt x="256" y="385"/>
                  </a:lnTo>
                  <a:lnTo>
                    <a:pt x="257" y="377"/>
                  </a:lnTo>
                  <a:lnTo>
                    <a:pt x="63" y="383"/>
                  </a:lnTo>
                  <a:lnTo>
                    <a:pt x="70" y="346"/>
                  </a:lnTo>
                  <a:lnTo>
                    <a:pt x="79" y="310"/>
                  </a:lnTo>
                  <a:lnTo>
                    <a:pt x="93" y="277"/>
                  </a:lnTo>
                  <a:lnTo>
                    <a:pt x="109" y="244"/>
                  </a:lnTo>
                  <a:lnTo>
                    <a:pt x="128" y="216"/>
                  </a:lnTo>
                  <a:lnTo>
                    <a:pt x="152" y="188"/>
                  </a:lnTo>
                  <a:lnTo>
                    <a:pt x="179" y="163"/>
                  </a:lnTo>
                  <a:lnTo>
                    <a:pt x="210" y="138"/>
                  </a:lnTo>
                  <a:lnTo>
                    <a:pt x="222" y="143"/>
                  </a:lnTo>
                  <a:lnTo>
                    <a:pt x="234" y="148"/>
                  </a:lnTo>
                  <a:lnTo>
                    <a:pt x="246" y="152"/>
                  </a:lnTo>
                  <a:lnTo>
                    <a:pt x="257" y="157"/>
                  </a:lnTo>
                  <a:lnTo>
                    <a:pt x="269" y="160"/>
                  </a:lnTo>
                  <a:lnTo>
                    <a:pt x="279" y="164"/>
                  </a:lnTo>
                  <a:lnTo>
                    <a:pt x="291" y="167"/>
                  </a:lnTo>
                  <a:lnTo>
                    <a:pt x="302" y="171"/>
                  </a:lnTo>
                  <a:lnTo>
                    <a:pt x="316" y="174"/>
                  </a:lnTo>
                  <a:lnTo>
                    <a:pt x="319" y="166"/>
                  </a:lnTo>
                  <a:lnTo>
                    <a:pt x="324" y="157"/>
                  </a:lnTo>
                  <a:lnTo>
                    <a:pt x="327" y="149"/>
                  </a:lnTo>
                  <a:lnTo>
                    <a:pt x="332" y="141"/>
                  </a:lnTo>
                  <a:lnTo>
                    <a:pt x="317" y="136"/>
                  </a:lnTo>
                  <a:lnTo>
                    <a:pt x="303" y="133"/>
                  </a:lnTo>
                  <a:lnTo>
                    <a:pt x="292" y="129"/>
                  </a:lnTo>
                  <a:lnTo>
                    <a:pt x="280" y="125"/>
                  </a:lnTo>
                  <a:lnTo>
                    <a:pt x="271" y="122"/>
                  </a:lnTo>
                  <a:lnTo>
                    <a:pt x="263" y="119"/>
                  </a:lnTo>
                  <a:lnTo>
                    <a:pt x="256" y="115"/>
                  </a:lnTo>
                  <a:lnTo>
                    <a:pt x="250" y="113"/>
                  </a:lnTo>
                  <a:lnTo>
                    <a:pt x="264" y="104"/>
                  </a:lnTo>
                  <a:lnTo>
                    <a:pt x="279" y="95"/>
                  </a:lnTo>
                  <a:lnTo>
                    <a:pt x="295" y="87"/>
                  </a:lnTo>
                  <a:lnTo>
                    <a:pt x="311" y="77"/>
                  </a:lnTo>
                  <a:lnTo>
                    <a:pt x="327" y="70"/>
                  </a:lnTo>
                  <a:lnTo>
                    <a:pt x="346" y="62"/>
                  </a:lnTo>
                  <a:lnTo>
                    <a:pt x="363" y="56"/>
                  </a:lnTo>
                  <a:lnTo>
                    <a:pt x="383" y="50"/>
                  </a:lnTo>
                  <a:lnTo>
                    <a:pt x="391" y="36"/>
                  </a:lnTo>
                  <a:lnTo>
                    <a:pt x="400" y="23"/>
                  </a:lnTo>
                  <a:lnTo>
                    <a:pt x="408" y="12"/>
                  </a:lnTo>
                  <a:lnTo>
                    <a:pt x="416" y="0"/>
                  </a:lnTo>
                  <a:lnTo>
                    <a:pt x="386" y="9"/>
                  </a:lnTo>
                  <a:lnTo>
                    <a:pt x="359" y="19"/>
                  </a:lnTo>
                  <a:lnTo>
                    <a:pt x="331" y="28"/>
                  </a:lnTo>
                  <a:lnTo>
                    <a:pt x="304" y="38"/>
                  </a:lnTo>
                  <a:lnTo>
                    <a:pt x="278" y="50"/>
                  </a:lnTo>
                  <a:lnTo>
                    <a:pt x="254" y="61"/>
                  </a:lnTo>
                  <a:lnTo>
                    <a:pt x="230" y="74"/>
                  </a:lnTo>
                  <a:lnTo>
                    <a:pt x="208" y="87"/>
                  </a:lnTo>
                  <a:lnTo>
                    <a:pt x="186" y="100"/>
                  </a:lnTo>
                  <a:lnTo>
                    <a:pt x="165" y="114"/>
                  </a:lnTo>
                  <a:lnTo>
                    <a:pt x="146" y="129"/>
                  </a:lnTo>
                  <a:lnTo>
                    <a:pt x="127" y="145"/>
                  </a:lnTo>
                  <a:lnTo>
                    <a:pt x="110" y="161"/>
                  </a:lnTo>
                  <a:lnTo>
                    <a:pt x="93" y="178"/>
                  </a:lnTo>
                  <a:lnTo>
                    <a:pt x="78" y="195"/>
                  </a:lnTo>
                  <a:lnTo>
                    <a:pt x="63" y="213"/>
                  </a:lnTo>
                  <a:lnTo>
                    <a:pt x="48" y="233"/>
                  </a:lnTo>
                  <a:lnTo>
                    <a:pt x="35" y="254"/>
                  </a:lnTo>
                  <a:lnTo>
                    <a:pt x="23" y="274"/>
                  </a:lnTo>
                  <a:lnTo>
                    <a:pt x="15" y="296"/>
                  </a:lnTo>
                  <a:lnTo>
                    <a:pt x="8" y="318"/>
                  </a:lnTo>
                  <a:lnTo>
                    <a:pt x="4" y="340"/>
                  </a:lnTo>
                  <a:lnTo>
                    <a:pt x="2" y="362"/>
                  </a:lnTo>
                  <a:lnTo>
                    <a:pt x="0" y="385"/>
                  </a:lnTo>
                  <a:lnTo>
                    <a:pt x="2" y="411"/>
                  </a:lnTo>
                  <a:lnTo>
                    <a:pt x="5" y="437"/>
                  </a:lnTo>
                  <a:lnTo>
                    <a:pt x="12" y="462"/>
                  </a:lnTo>
                  <a:lnTo>
                    <a:pt x="20" y="486"/>
                  </a:lnTo>
                  <a:lnTo>
                    <a:pt x="30" y="512"/>
                  </a:lnTo>
                  <a:lnTo>
                    <a:pt x="44" y="535"/>
                  </a:lnTo>
                  <a:lnTo>
                    <a:pt x="59" y="559"/>
                  </a:lnTo>
                  <a:lnTo>
                    <a:pt x="78" y="582"/>
                  </a:lnTo>
                  <a:lnTo>
                    <a:pt x="93" y="599"/>
                  </a:lnTo>
                  <a:lnTo>
                    <a:pt x="109" y="617"/>
                  </a:lnTo>
                  <a:lnTo>
                    <a:pt x="126" y="633"/>
                  </a:lnTo>
                  <a:lnTo>
                    <a:pt x="144" y="648"/>
                  </a:lnTo>
                  <a:lnTo>
                    <a:pt x="163" y="663"/>
                  </a:lnTo>
                  <a:lnTo>
                    <a:pt x="182" y="675"/>
                  </a:lnTo>
                  <a:lnTo>
                    <a:pt x="203" y="689"/>
                  </a:lnTo>
                  <a:lnTo>
                    <a:pt x="225" y="701"/>
                  </a:lnTo>
                  <a:lnTo>
                    <a:pt x="242" y="710"/>
                  </a:lnTo>
                  <a:lnTo>
                    <a:pt x="261" y="719"/>
                  </a:lnTo>
                  <a:lnTo>
                    <a:pt x="279" y="727"/>
                  </a:lnTo>
                  <a:lnTo>
                    <a:pt x="298" y="734"/>
                  </a:lnTo>
                  <a:lnTo>
                    <a:pt x="316" y="742"/>
                  </a:lnTo>
                  <a:lnTo>
                    <a:pt x="336" y="749"/>
                  </a:lnTo>
                  <a:lnTo>
                    <a:pt x="354" y="756"/>
                  </a:lnTo>
                  <a:lnTo>
                    <a:pt x="374" y="762"/>
                  </a:lnTo>
                  <a:lnTo>
                    <a:pt x="368" y="755"/>
                  </a:lnTo>
                  <a:lnTo>
                    <a:pt x="362" y="747"/>
                  </a:lnTo>
                  <a:lnTo>
                    <a:pt x="356" y="740"/>
                  </a:lnTo>
                  <a:lnTo>
                    <a:pt x="351" y="732"/>
                  </a:lnTo>
                  <a:lnTo>
                    <a:pt x="346" y="725"/>
                  </a:lnTo>
                  <a:lnTo>
                    <a:pt x="340" y="718"/>
                  </a:lnTo>
                  <a:lnTo>
                    <a:pt x="336" y="710"/>
                  </a:lnTo>
                  <a:lnTo>
                    <a:pt x="331" y="703"/>
                  </a:lnTo>
                  <a:close/>
                </a:path>
              </a:pathLst>
            </a:custGeom>
            <a:solidFill>
              <a:srgbClr val="75B5F2"/>
            </a:solidFill>
            <a:ln w="9525">
              <a:noFill/>
              <a:round/>
              <a:headEnd/>
              <a:tailEnd/>
            </a:ln>
          </p:spPr>
          <p:txBody>
            <a:bodyPr/>
            <a:lstStyle/>
            <a:p>
              <a:endParaRPr lang="en-GB"/>
            </a:p>
          </p:txBody>
        </p:sp>
        <p:sp>
          <p:nvSpPr>
            <p:cNvPr id="156707" name="Freeform 35"/>
            <p:cNvSpPr>
              <a:spLocks/>
            </p:cNvSpPr>
            <p:nvPr/>
          </p:nvSpPr>
          <p:spPr bwMode="auto">
            <a:xfrm>
              <a:off x="373" y="1284"/>
              <a:ext cx="74" cy="1"/>
            </a:xfrm>
            <a:custGeom>
              <a:avLst/>
              <a:gdLst/>
              <a:ahLst/>
              <a:cxnLst>
                <a:cxn ang="0">
                  <a:pos x="167" y="0"/>
                </a:cxn>
                <a:cxn ang="0">
                  <a:pos x="159" y="0"/>
                </a:cxn>
                <a:cxn ang="0">
                  <a:pos x="151" y="1"/>
                </a:cxn>
                <a:cxn ang="0">
                  <a:pos x="144" y="1"/>
                </a:cxn>
                <a:cxn ang="0">
                  <a:pos x="136" y="1"/>
                </a:cxn>
                <a:cxn ang="0">
                  <a:pos x="128" y="3"/>
                </a:cxn>
                <a:cxn ang="0">
                  <a:pos x="120" y="3"/>
                </a:cxn>
                <a:cxn ang="0">
                  <a:pos x="112" y="4"/>
                </a:cxn>
                <a:cxn ang="0">
                  <a:pos x="104" y="4"/>
                </a:cxn>
                <a:cxn ang="0">
                  <a:pos x="91" y="4"/>
                </a:cxn>
                <a:cxn ang="0">
                  <a:pos x="78" y="4"/>
                </a:cxn>
                <a:cxn ang="0">
                  <a:pos x="65" y="4"/>
                </a:cxn>
                <a:cxn ang="0">
                  <a:pos x="52" y="4"/>
                </a:cxn>
                <a:cxn ang="0">
                  <a:pos x="39" y="4"/>
                </a:cxn>
                <a:cxn ang="0">
                  <a:pos x="27" y="3"/>
                </a:cxn>
                <a:cxn ang="0">
                  <a:pos x="13" y="3"/>
                </a:cxn>
                <a:cxn ang="0">
                  <a:pos x="0" y="1"/>
                </a:cxn>
                <a:cxn ang="0">
                  <a:pos x="167" y="0"/>
                </a:cxn>
              </a:cxnLst>
              <a:rect l="0" t="0" r="r" b="b"/>
              <a:pathLst>
                <a:path w="167" h="4">
                  <a:moveTo>
                    <a:pt x="167" y="0"/>
                  </a:moveTo>
                  <a:lnTo>
                    <a:pt x="159" y="0"/>
                  </a:lnTo>
                  <a:lnTo>
                    <a:pt x="151" y="1"/>
                  </a:lnTo>
                  <a:lnTo>
                    <a:pt x="144" y="1"/>
                  </a:lnTo>
                  <a:lnTo>
                    <a:pt x="136" y="1"/>
                  </a:lnTo>
                  <a:lnTo>
                    <a:pt x="128" y="3"/>
                  </a:lnTo>
                  <a:lnTo>
                    <a:pt x="120" y="3"/>
                  </a:lnTo>
                  <a:lnTo>
                    <a:pt x="112" y="4"/>
                  </a:lnTo>
                  <a:lnTo>
                    <a:pt x="104" y="4"/>
                  </a:lnTo>
                  <a:lnTo>
                    <a:pt x="91" y="4"/>
                  </a:lnTo>
                  <a:lnTo>
                    <a:pt x="78" y="4"/>
                  </a:lnTo>
                  <a:lnTo>
                    <a:pt x="65" y="4"/>
                  </a:lnTo>
                  <a:lnTo>
                    <a:pt x="52" y="4"/>
                  </a:lnTo>
                  <a:lnTo>
                    <a:pt x="39" y="4"/>
                  </a:lnTo>
                  <a:lnTo>
                    <a:pt x="27" y="3"/>
                  </a:lnTo>
                  <a:lnTo>
                    <a:pt x="13" y="3"/>
                  </a:lnTo>
                  <a:lnTo>
                    <a:pt x="0" y="1"/>
                  </a:lnTo>
                  <a:lnTo>
                    <a:pt x="167" y="0"/>
                  </a:lnTo>
                  <a:close/>
                </a:path>
              </a:pathLst>
            </a:custGeom>
            <a:solidFill>
              <a:srgbClr val="75B5F2"/>
            </a:solidFill>
            <a:ln w="9525">
              <a:noFill/>
              <a:round/>
              <a:headEnd/>
              <a:tailEnd/>
            </a:ln>
          </p:spPr>
          <p:txBody>
            <a:bodyPr/>
            <a:lstStyle/>
            <a:p>
              <a:endParaRPr lang="en-GB"/>
            </a:p>
          </p:txBody>
        </p:sp>
        <p:sp>
          <p:nvSpPr>
            <p:cNvPr id="156708" name="Freeform 36"/>
            <p:cNvSpPr>
              <a:spLocks/>
            </p:cNvSpPr>
            <p:nvPr/>
          </p:nvSpPr>
          <p:spPr bwMode="auto">
            <a:xfrm>
              <a:off x="472" y="903"/>
              <a:ext cx="235" cy="363"/>
            </a:xfrm>
            <a:custGeom>
              <a:avLst/>
              <a:gdLst/>
              <a:ahLst/>
              <a:cxnLst>
                <a:cxn ang="0">
                  <a:pos x="282" y="76"/>
                </a:cxn>
                <a:cxn ang="0">
                  <a:pos x="225" y="52"/>
                </a:cxn>
                <a:cxn ang="0">
                  <a:pos x="168" y="32"/>
                </a:cxn>
                <a:cxn ang="0">
                  <a:pos x="107" y="17"/>
                </a:cxn>
                <a:cxn ang="0">
                  <a:pos x="43" y="6"/>
                </a:cxn>
                <a:cxn ang="0">
                  <a:pos x="69" y="53"/>
                </a:cxn>
                <a:cxn ang="0">
                  <a:pos x="108" y="62"/>
                </a:cxn>
                <a:cxn ang="0">
                  <a:pos x="147" y="74"/>
                </a:cxn>
                <a:cxn ang="0">
                  <a:pos x="185" y="86"/>
                </a:cxn>
                <a:cxn ang="0">
                  <a:pos x="222" y="100"/>
                </a:cxn>
                <a:cxn ang="0">
                  <a:pos x="259" y="116"/>
                </a:cxn>
                <a:cxn ang="0">
                  <a:pos x="247" y="132"/>
                </a:cxn>
                <a:cxn ang="0">
                  <a:pos x="216" y="146"/>
                </a:cxn>
                <a:cxn ang="0">
                  <a:pos x="190" y="156"/>
                </a:cxn>
                <a:cxn ang="0">
                  <a:pos x="246" y="174"/>
                </a:cxn>
                <a:cxn ang="0">
                  <a:pos x="282" y="159"/>
                </a:cxn>
                <a:cxn ang="0">
                  <a:pos x="310" y="145"/>
                </a:cxn>
                <a:cxn ang="0">
                  <a:pos x="344" y="168"/>
                </a:cxn>
                <a:cxn ang="0">
                  <a:pos x="375" y="193"/>
                </a:cxn>
                <a:cxn ang="0">
                  <a:pos x="411" y="234"/>
                </a:cxn>
                <a:cxn ang="0">
                  <a:pos x="450" y="296"/>
                </a:cxn>
                <a:cxn ang="0">
                  <a:pos x="469" y="359"/>
                </a:cxn>
                <a:cxn ang="0">
                  <a:pos x="296" y="420"/>
                </a:cxn>
                <a:cxn ang="0">
                  <a:pos x="469" y="451"/>
                </a:cxn>
                <a:cxn ang="0">
                  <a:pos x="454" y="506"/>
                </a:cxn>
                <a:cxn ang="0">
                  <a:pos x="424" y="560"/>
                </a:cxn>
                <a:cxn ang="0">
                  <a:pos x="392" y="601"/>
                </a:cxn>
                <a:cxn ang="0">
                  <a:pos x="355" y="637"/>
                </a:cxn>
                <a:cxn ang="0">
                  <a:pos x="315" y="653"/>
                </a:cxn>
                <a:cxn ang="0">
                  <a:pos x="276" y="639"/>
                </a:cxn>
                <a:cxn ang="0">
                  <a:pos x="240" y="628"/>
                </a:cxn>
                <a:cxn ang="0">
                  <a:pos x="216" y="641"/>
                </a:cxn>
                <a:cxn ang="0">
                  <a:pos x="219" y="662"/>
                </a:cxn>
                <a:cxn ang="0">
                  <a:pos x="257" y="674"/>
                </a:cxn>
                <a:cxn ang="0">
                  <a:pos x="282" y="683"/>
                </a:cxn>
                <a:cxn ang="0">
                  <a:pos x="259" y="704"/>
                </a:cxn>
                <a:cxn ang="0">
                  <a:pos x="213" y="727"/>
                </a:cxn>
                <a:cxn ang="0">
                  <a:pos x="161" y="746"/>
                </a:cxn>
                <a:cxn ang="0">
                  <a:pos x="152" y="780"/>
                </a:cxn>
                <a:cxn ang="0">
                  <a:pos x="154" y="789"/>
                </a:cxn>
                <a:cxn ang="0">
                  <a:pos x="178" y="781"/>
                </a:cxn>
                <a:cxn ang="0">
                  <a:pos x="234" y="760"/>
                </a:cxn>
                <a:cxn ang="0">
                  <a:pos x="287" y="736"/>
                </a:cxn>
                <a:cxn ang="0">
                  <a:pos x="336" y="709"/>
                </a:cxn>
                <a:cxn ang="0">
                  <a:pos x="380" y="680"/>
                </a:cxn>
                <a:cxn ang="0">
                  <a:pos x="419" y="646"/>
                </a:cxn>
                <a:cxn ang="0">
                  <a:pos x="490" y="557"/>
                </a:cxn>
                <a:cxn ang="0">
                  <a:pos x="528" y="459"/>
                </a:cxn>
                <a:cxn ang="0">
                  <a:pos x="532" y="367"/>
                </a:cxn>
                <a:cxn ang="0">
                  <a:pos x="517" y="303"/>
                </a:cxn>
                <a:cxn ang="0">
                  <a:pos x="488" y="244"/>
                </a:cxn>
                <a:cxn ang="0">
                  <a:pos x="445" y="189"/>
                </a:cxn>
                <a:cxn ang="0">
                  <a:pos x="389" y="139"/>
                </a:cxn>
                <a:cxn ang="0">
                  <a:pos x="317" y="94"/>
                </a:cxn>
              </a:cxnLst>
              <a:rect l="0" t="0" r="r" b="b"/>
              <a:pathLst>
                <a:path w="533" h="791">
                  <a:moveTo>
                    <a:pt x="317" y="94"/>
                  </a:moveTo>
                  <a:lnTo>
                    <a:pt x="300" y="85"/>
                  </a:lnTo>
                  <a:lnTo>
                    <a:pt x="282" y="76"/>
                  </a:lnTo>
                  <a:lnTo>
                    <a:pt x="263" y="68"/>
                  </a:lnTo>
                  <a:lnTo>
                    <a:pt x="245" y="60"/>
                  </a:lnTo>
                  <a:lnTo>
                    <a:pt x="225" y="52"/>
                  </a:lnTo>
                  <a:lnTo>
                    <a:pt x="207" y="45"/>
                  </a:lnTo>
                  <a:lnTo>
                    <a:pt x="187" y="39"/>
                  </a:lnTo>
                  <a:lnTo>
                    <a:pt x="168" y="32"/>
                  </a:lnTo>
                  <a:lnTo>
                    <a:pt x="147" y="26"/>
                  </a:lnTo>
                  <a:lnTo>
                    <a:pt x="127" y="22"/>
                  </a:lnTo>
                  <a:lnTo>
                    <a:pt x="107" y="17"/>
                  </a:lnTo>
                  <a:lnTo>
                    <a:pt x="86" y="12"/>
                  </a:lnTo>
                  <a:lnTo>
                    <a:pt x="64" y="9"/>
                  </a:lnTo>
                  <a:lnTo>
                    <a:pt x="43" y="6"/>
                  </a:lnTo>
                  <a:lnTo>
                    <a:pt x="21" y="2"/>
                  </a:lnTo>
                  <a:lnTo>
                    <a:pt x="0" y="0"/>
                  </a:lnTo>
                  <a:lnTo>
                    <a:pt x="69" y="53"/>
                  </a:lnTo>
                  <a:lnTo>
                    <a:pt x="81" y="56"/>
                  </a:lnTo>
                  <a:lnTo>
                    <a:pt x="95" y="59"/>
                  </a:lnTo>
                  <a:lnTo>
                    <a:pt x="108" y="62"/>
                  </a:lnTo>
                  <a:lnTo>
                    <a:pt x="120" y="65"/>
                  </a:lnTo>
                  <a:lnTo>
                    <a:pt x="134" y="69"/>
                  </a:lnTo>
                  <a:lnTo>
                    <a:pt x="147" y="74"/>
                  </a:lnTo>
                  <a:lnTo>
                    <a:pt x="160" y="77"/>
                  </a:lnTo>
                  <a:lnTo>
                    <a:pt x="172" y="82"/>
                  </a:lnTo>
                  <a:lnTo>
                    <a:pt x="185" y="86"/>
                  </a:lnTo>
                  <a:lnTo>
                    <a:pt x="198" y="91"/>
                  </a:lnTo>
                  <a:lnTo>
                    <a:pt x="209" y="95"/>
                  </a:lnTo>
                  <a:lnTo>
                    <a:pt x="222" y="100"/>
                  </a:lnTo>
                  <a:lnTo>
                    <a:pt x="234" y="106"/>
                  </a:lnTo>
                  <a:lnTo>
                    <a:pt x="246" y="110"/>
                  </a:lnTo>
                  <a:lnTo>
                    <a:pt x="259" y="116"/>
                  </a:lnTo>
                  <a:lnTo>
                    <a:pt x="270" y="122"/>
                  </a:lnTo>
                  <a:lnTo>
                    <a:pt x="259" y="128"/>
                  </a:lnTo>
                  <a:lnTo>
                    <a:pt x="247" y="132"/>
                  </a:lnTo>
                  <a:lnTo>
                    <a:pt x="236" y="137"/>
                  </a:lnTo>
                  <a:lnTo>
                    <a:pt x="225" y="142"/>
                  </a:lnTo>
                  <a:lnTo>
                    <a:pt x="216" y="146"/>
                  </a:lnTo>
                  <a:lnTo>
                    <a:pt x="207" y="150"/>
                  </a:lnTo>
                  <a:lnTo>
                    <a:pt x="198" y="153"/>
                  </a:lnTo>
                  <a:lnTo>
                    <a:pt x="190" y="156"/>
                  </a:lnTo>
                  <a:lnTo>
                    <a:pt x="217" y="184"/>
                  </a:lnTo>
                  <a:lnTo>
                    <a:pt x="232" y="178"/>
                  </a:lnTo>
                  <a:lnTo>
                    <a:pt x="246" y="174"/>
                  </a:lnTo>
                  <a:lnTo>
                    <a:pt x="259" y="168"/>
                  </a:lnTo>
                  <a:lnTo>
                    <a:pt x="270" y="163"/>
                  </a:lnTo>
                  <a:lnTo>
                    <a:pt x="282" y="159"/>
                  </a:lnTo>
                  <a:lnTo>
                    <a:pt x="292" y="154"/>
                  </a:lnTo>
                  <a:lnTo>
                    <a:pt x="301" y="150"/>
                  </a:lnTo>
                  <a:lnTo>
                    <a:pt x="310" y="145"/>
                  </a:lnTo>
                  <a:lnTo>
                    <a:pt x="322" y="152"/>
                  </a:lnTo>
                  <a:lnTo>
                    <a:pt x="334" y="160"/>
                  </a:lnTo>
                  <a:lnTo>
                    <a:pt x="344" y="168"/>
                  </a:lnTo>
                  <a:lnTo>
                    <a:pt x="354" y="176"/>
                  </a:lnTo>
                  <a:lnTo>
                    <a:pt x="365" y="184"/>
                  </a:lnTo>
                  <a:lnTo>
                    <a:pt x="375" y="193"/>
                  </a:lnTo>
                  <a:lnTo>
                    <a:pt x="384" y="204"/>
                  </a:lnTo>
                  <a:lnTo>
                    <a:pt x="393" y="213"/>
                  </a:lnTo>
                  <a:lnTo>
                    <a:pt x="411" y="234"/>
                  </a:lnTo>
                  <a:lnTo>
                    <a:pt x="426" y="254"/>
                  </a:lnTo>
                  <a:lnTo>
                    <a:pt x="439" y="275"/>
                  </a:lnTo>
                  <a:lnTo>
                    <a:pt x="450" y="296"/>
                  </a:lnTo>
                  <a:lnTo>
                    <a:pt x="459" y="317"/>
                  </a:lnTo>
                  <a:lnTo>
                    <a:pt x="465" y="339"/>
                  </a:lnTo>
                  <a:lnTo>
                    <a:pt x="469" y="359"/>
                  </a:lnTo>
                  <a:lnTo>
                    <a:pt x="471" y="381"/>
                  </a:lnTo>
                  <a:lnTo>
                    <a:pt x="297" y="386"/>
                  </a:lnTo>
                  <a:lnTo>
                    <a:pt x="296" y="420"/>
                  </a:lnTo>
                  <a:lnTo>
                    <a:pt x="472" y="416"/>
                  </a:lnTo>
                  <a:lnTo>
                    <a:pt x="472" y="433"/>
                  </a:lnTo>
                  <a:lnTo>
                    <a:pt x="469" y="451"/>
                  </a:lnTo>
                  <a:lnTo>
                    <a:pt x="466" y="469"/>
                  </a:lnTo>
                  <a:lnTo>
                    <a:pt x="461" y="487"/>
                  </a:lnTo>
                  <a:lnTo>
                    <a:pt x="454" y="506"/>
                  </a:lnTo>
                  <a:lnTo>
                    <a:pt x="446" y="524"/>
                  </a:lnTo>
                  <a:lnTo>
                    <a:pt x="436" y="541"/>
                  </a:lnTo>
                  <a:lnTo>
                    <a:pt x="424" y="560"/>
                  </a:lnTo>
                  <a:lnTo>
                    <a:pt x="414" y="575"/>
                  </a:lnTo>
                  <a:lnTo>
                    <a:pt x="404" y="588"/>
                  </a:lnTo>
                  <a:lnTo>
                    <a:pt x="392" y="601"/>
                  </a:lnTo>
                  <a:lnTo>
                    <a:pt x="381" y="614"/>
                  </a:lnTo>
                  <a:lnTo>
                    <a:pt x="368" y="625"/>
                  </a:lnTo>
                  <a:lnTo>
                    <a:pt x="355" y="637"/>
                  </a:lnTo>
                  <a:lnTo>
                    <a:pt x="343" y="647"/>
                  </a:lnTo>
                  <a:lnTo>
                    <a:pt x="329" y="658"/>
                  </a:lnTo>
                  <a:lnTo>
                    <a:pt x="315" y="653"/>
                  </a:lnTo>
                  <a:lnTo>
                    <a:pt x="301" y="648"/>
                  </a:lnTo>
                  <a:lnTo>
                    <a:pt x="289" y="644"/>
                  </a:lnTo>
                  <a:lnTo>
                    <a:pt x="276" y="639"/>
                  </a:lnTo>
                  <a:lnTo>
                    <a:pt x="263" y="636"/>
                  </a:lnTo>
                  <a:lnTo>
                    <a:pt x="252" y="631"/>
                  </a:lnTo>
                  <a:lnTo>
                    <a:pt x="240" y="628"/>
                  </a:lnTo>
                  <a:lnTo>
                    <a:pt x="230" y="624"/>
                  </a:lnTo>
                  <a:lnTo>
                    <a:pt x="223" y="632"/>
                  </a:lnTo>
                  <a:lnTo>
                    <a:pt x="216" y="641"/>
                  </a:lnTo>
                  <a:lnTo>
                    <a:pt x="209" y="650"/>
                  </a:lnTo>
                  <a:lnTo>
                    <a:pt x="203" y="658"/>
                  </a:lnTo>
                  <a:lnTo>
                    <a:pt x="219" y="662"/>
                  </a:lnTo>
                  <a:lnTo>
                    <a:pt x="233" y="667"/>
                  </a:lnTo>
                  <a:lnTo>
                    <a:pt x="246" y="670"/>
                  </a:lnTo>
                  <a:lnTo>
                    <a:pt x="257" y="674"/>
                  </a:lnTo>
                  <a:lnTo>
                    <a:pt x="267" y="677"/>
                  </a:lnTo>
                  <a:lnTo>
                    <a:pt x="275" y="681"/>
                  </a:lnTo>
                  <a:lnTo>
                    <a:pt x="282" y="683"/>
                  </a:lnTo>
                  <a:lnTo>
                    <a:pt x="286" y="685"/>
                  </a:lnTo>
                  <a:lnTo>
                    <a:pt x="272" y="694"/>
                  </a:lnTo>
                  <a:lnTo>
                    <a:pt x="259" y="704"/>
                  </a:lnTo>
                  <a:lnTo>
                    <a:pt x="244" y="712"/>
                  </a:lnTo>
                  <a:lnTo>
                    <a:pt x="229" y="720"/>
                  </a:lnTo>
                  <a:lnTo>
                    <a:pt x="213" y="727"/>
                  </a:lnTo>
                  <a:lnTo>
                    <a:pt x="196" y="734"/>
                  </a:lnTo>
                  <a:lnTo>
                    <a:pt x="179" y="741"/>
                  </a:lnTo>
                  <a:lnTo>
                    <a:pt x="161" y="746"/>
                  </a:lnTo>
                  <a:lnTo>
                    <a:pt x="158" y="757"/>
                  </a:lnTo>
                  <a:lnTo>
                    <a:pt x="155" y="768"/>
                  </a:lnTo>
                  <a:lnTo>
                    <a:pt x="152" y="780"/>
                  </a:lnTo>
                  <a:lnTo>
                    <a:pt x="148" y="791"/>
                  </a:lnTo>
                  <a:lnTo>
                    <a:pt x="150" y="790"/>
                  </a:lnTo>
                  <a:lnTo>
                    <a:pt x="154" y="789"/>
                  </a:lnTo>
                  <a:lnTo>
                    <a:pt x="156" y="789"/>
                  </a:lnTo>
                  <a:lnTo>
                    <a:pt x="158" y="788"/>
                  </a:lnTo>
                  <a:lnTo>
                    <a:pt x="178" y="781"/>
                  </a:lnTo>
                  <a:lnTo>
                    <a:pt x="198" y="775"/>
                  </a:lnTo>
                  <a:lnTo>
                    <a:pt x="216" y="767"/>
                  </a:lnTo>
                  <a:lnTo>
                    <a:pt x="234" y="760"/>
                  </a:lnTo>
                  <a:lnTo>
                    <a:pt x="253" y="752"/>
                  </a:lnTo>
                  <a:lnTo>
                    <a:pt x="270" y="744"/>
                  </a:lnTo>
                  <a:lnTo>
                    <a:pt x="287" y="736"/>
                  </a:lnTo>
                  <a:lnTo>
                    <a:pt x="304" y="727"/>
                  </a:lnTo>
                  <a:lnTo>
                    <a:pt x="320" y="719"/>
                  </a:lnTo>
                  <a:lnTo>
                    <a:pt x="336" y="709"/>
                  </a:lnTo>
                  <a:lnTo>
                    <a:pt x="351" y="699"/>
                  </a:lnTo>
                  <a:lnTo>
                    <a:pt x="365" y="689"/>
                  </a:lnTo>
                  <a:lnTo>
                    <a:pt x="380" y="680"/>
                  </a:lnTo>
                  <a:lnTo>
                    <a:pt x="392" y="668"/>
                  </a:lnTo>
                  <a:lnTo>
                    <a:pt x="406" y="658"/>
                  </a:lnTo>
                  <a:lnTo>
                    <a:pt x="419" y="646"/>
                  </a:lnTo>
                  <a:lnTo>
                    <a:pt x="446" y="617"/>
                  </a:lnTo>
                  <a:lnTo>
                    <a:pt x="471" y="588"/>
                  </a:lnTo>
                  <a:lnTo>
                    <a:pt x="490" y="557"/>
                  </a:lnTo>
                  <a:lnTo>
                    <a:pt x="507" y="526"/>
                  </a:lnTo>
                  <a:lnTo>
                    <a:pt x="519" y="493"/>
                  </a:lnTo>
                  <a:lnTo>
                    <a:pt x="528" y="459"/>
                  </a:lnTo>
                  <a:lnTo>
                    <a:pt x="532" y="425"/>
                  </a:lnTo>
                  <a:lnTo>
                    <a:pt x="533" y="389"/>
                  </a:lnTo>
                  <a:lnTo>
                    <a:pt x="532" y="367"/>
                  </a:lnTo>
                  <a:lnTo>
                    <a:pt x="528" y="345"/>
                  </a:lnTo>
                  <a:lnTo>
                    <a:pt x="524" y="324"/>
                  </a:lnTo>
                  <a:lnTo>
                    <a:pt x="517" y="303"/>
                  </a:lnTo>
                  <a:lnTo>
                    <a:pt x="509" y="282"/>
                  </a:lnTo>
                  <a:lnTo>
                    <a:pt x="499" y="262"/>
                  </a:lnTo>
                  <a:lnTo>
                    <a:pt x="488" y="244"/>
                  </a:lnTo>
                  <a:lnTo>
                    <a:pt x="475" y="224"/>
                  </a:lnTo>
                  <a:lnTo>
                    <a:pt x="461" y="207"/>
                  </a:lnTo>
                  <a:lnTo>
                    <a:pt x="445" y="189"/>
                  </a:lnTo>
                  <a:lnTo>
                    <a:pt x="428" y="171"/>
                  </a:lnTo>
                  <a:lnTo>
                    <a:pt x="410" y="155"/>
                  </a:lnTo>
                  <a:lnTo>
                    <a:pt x="389" y="139"/>
                  </a:lnTo>
                  <a:lnTo>
                    <a:pt x="367" y="124"/>
                  </a:lnTo>
                  <a:lnTo>
                    <a:pt x="343" y="109"/>
                  </a:lnTo>
                  <a:lnTo>
                    <a:pt x="317" y="94"/>
                  </a:lnTo>
                  <a:close/>
                </a:path>
              </a:pathLst>
            </a:custGeom>
            <a:solidFill>
              <a:srgbClr val="75B5F2"/>
            </a:solidFill>
            <a:ln w="9525">
              <a:noFill/>
              <a:round/>
              <a:headEnd/>
              <a:tailEnd/>
            </a:ln>
          </p:spPr>
          <p:txBody>
            <a:bodyPr/>
            <a:lstStyle/>
            <a:p>
              <a:endParaRPr lang="en-GB"/>
            </a:p>
          </p:txBody>
        </p:sp>
        <p:sp>
          <p:nvSpPr>
            <p:cNvPr id="156709" name="Freeform 37"/>
            <p:cNvSpPr>
              <a:spLocks/>
            </p:cNvSpPr>
            <p:nvPr/>
          </p:nvSpPr>
          <p:spPr bwMode="auto">
            <a:xfrm>
              <a:off x="443" y="901"/>
              <a:ext cx="159" cy="383"/>
            </a:xfrm>
            <a:custGeom>
              <a:avLst/>
              <a:gdLst/>
              <a:ahLst/>
              <a:cxnLst>
                <a:cxn ang="0">
                  <a:pos x="151" y="739"/>
                </a:cxn>
                <a:cxn ang="0">
                  <a:pos x="203" y="669"/>
                </a:cxn>
                <a:cxn ang="0">
                  <a:pos x="238" y="654"/>
                </a:cxn>
                <a:cxn ang="0">
                  <a:pos x="264" y="660"/>
                </a:cxn>
                <a:cxn ang="0">
                  <a:pos x="289" y="636"/>
                </a:cxn>
                <a:cxn ang="0">
                  <a:pos x="272" y="621"/>
                </a:cxn>
                <a:cxn ang="0">
                  <a:pos x="244" y="614"/>
                </a:cxn>
                <a:cxn ang="0">
                  <a:pos x="279" y="533"/>
                </a:cxn>
                <a:cxn ang="0">
                  <a:pos x="303" y="444"/>
                </a:cxn>
                <a:cxn ang="0">
                  <a:pos x="298" y="392"/>
                </a:cxn>
                <a:cxn ang="0">
                  <a:pos x="280" y="303"/>
                </a:cxn>
                <a:cxn ang="0">
                  <a:pos x="227" y="208"/>
                </a:cxn>
                <a:cxn ang="0">
                  <a:pos x="257" y="197"/>
                </a:cxn>
                <a:cxn ang="0">
                  <a:pos x="283" y="188"/>
                </a:cxn>
                <a:cxn ang="0">
                  <a:pos x="251" y="162"/>
                </a:cxn>
                <a:cxn ang="0">
                  <a:pos x="180" y="141"/>
                </a:cxn>
                <a:cxn ang="0">
                  <a:pos x="117" y="75"/>
                </a:cxn>
                <a:cxn ang="0">
                  <a:pos x="95" y="50"/>
                </a:cxn>
                <a:cxn ang="0">
                  <a:pos x="122" y="54"/>
                </a:cxn>
                <a:cxn ang="0">
                  <a:pos x="57" y="4"/>
                </a:cxn>
                <a:cxn ang="0">
                  <a:pos x="25" y="1"/>
                </a:cxn>
                <a:cxn ang="0">
                  <a:pos x="2" y="10"/>
                </a:cxn>
                <a:cxn ang="0">
                  <a:pos x="7" y="43"/>
                </a:cxn>
                <a:cxn ang="0">
                  <a:pos x="29" y="58"/>
                </a:cxn>
                <a:cxn ang="0">
                  <a:pos x="104" y="127"/>
                </a:cxn>
                <a:cxn ang="0">
                  <a:pos x="142" y="194"/>
                </a:cxn>
                <a:cxn ang="0">
                  <a:pos x="82" y="208"/>
                </a:cxn>
                <a:cxn ang="0">
                  <a:pos x="19" y="226"/>
                </a:cxn>
                <a:cxn ang="0">
                  <a:pos x="38" y="253"/>
                </a:cxn>
                <a:cxn ang="0">
                  <a:pos x="112" y="238"/>
                </a:cxn>
                <a:cxn ang="0">
                  <a:pos x="180" y="227"/>
                </a:cxn>
                <a:cxn ang="0">
                  <a:pos x="201" y="263"/>
                </a:cxn>
                <a:cxn ang="0">
                  <a:pos x="227" y="326"/>
                </a:cxn>
                <a:cxn ang="0">
                  <a:pos x="22" y="400"/>
                </a:cxn>
                <a:cxn ang="0">
                  <a:pos x="22" y="435"/>
                </a:cxn>
                <a:cxn ang="0">
                  <a:pos x="234" y="489"/>
                </a:cxn>
                <a:cxn ang="0">
                  <a:pos x="198" y="580"/>
                </a:cxn>
                <a:cxn ang="0">
                  <a:pos x="124" y="590"/>
                </a:cxn>
                <a:cxn ang="0">
                  <a:pos x="40" y="579"/>
                </a:cxn>
                <a:cxn ang="0">
                  <a:pos x="18" y="606"/>
                </a:cxn>
                <a:cxn ang="0">
                  <a:pos x="72" y="620"/>
                </a:cxn>
                <a:cxn ang="0">
                  <a:pos x="147" y="632"/>
                </a:cxn>
                <a:cxn ang="0">
                  <a:pos x="108" y="713"/>
                </a:cxn>
                <a:cxn ang="0">
                  <a:pos x="46" y="783"/>
                </a:cxn>
                <a:cxn ang="0">
                  <a:pos x="10" y="815"/>
                </a:cxn>
                <a:cxn ang="0">
                  <a:pos x="36" y="831"/>
                </a:cxn>
                <a:cxn ang="0">
                  <a:pos x="87" y="823"/>
                </a:cxn>
                <a:cxn ang="0">
                  <a:pos x="139" y="814"/>
                </a:cxn>
                <a:cxn ang="0">
                  <a:pos x="189" y="802"/>
                </a:cxn>
                <a:cxn ang="0">
                  <a:pos x="221" y="772"/>
                </a:cxn>
                <a:cxn ang="0">
                  <a:pos x="200" y="758"/>
                </a:cxn>
                <a:cxn ang="0">
                  <a:pos x="143" y="772"/>
                </a:cxn>
              </a:cxnLst>
              <a:rect l="0" t="0" r="r" b="b"/>
              <a:pathLst>
                <a:path w="363" h="833">
                  <a:moveTo>
                    <a:pt x="113" y="778"/>
                  </a:moveTo>
                  <a:lnTo>
                    <a:pt x="125" y="766"/>
                  </a:lnTo>
                  <a:lnTo>
                    <a:pt x="138" y="753"/>
                  </a:lnTo>
                  <a:lnTo>
                    <a:pt x="151" y="739"/>
                  </a:lnTo>
                  <a:lnTo>
                    <a:pt x="163" y="723"/>
                  </a:lnTo>
                  <a:lnTo>
                    <a:pt x="176" y="705"/>
                  </a:lnTo>
                  <a:lnTo>
                    <a:pt x="190" y="688"/>
                  </a:lnTo>
                  <a:lnTo>
                    <a:pt x="203" y="669"/>
                  </a:lnTo>
                  <a:lnTo>
                    <a:pt x="216" y="648"/>
                  </a:lnTo>
                  <a:lnTo>
                    <a:pt x="223" y="650"/>
                  </a:lnTo>
                  <a:lnTo>
                    <a:pt x="231" y="651"/>
                  </a:lnTo>
                  <a:lnTo>
                    <a:pt x="238" y="654"/>
                  </a:lnTo>
                  <a:lnTo>
                    <a:pt x="245" y="655"/>
                  </a:lnTo>
                  <a:lnTo>
                    <a:pt x="251" y="657"/>
                  </a:lnTo>
                  <a:lnTo>
                    <a:pt x="258" y="658"/>
                  </a:lnTo>
                  <a:lnTo>
                    <a:pt x="264" y="660"/>
                  </a:lnTo>
                  <a:lnTo>
                    <a:pt x="269" y="662"/>
                  </a:lnTo>
                  <a:lnTo>
                    <a:pt x="275" y="654"/>
                  </a:lnTo>
                  <a:lnTo>
                    <a:pt x="282" y="645"/>
                  </a:lnTo>
                  <a:lnTo>
                    <a:pt x="289" y="636"/>
                  </a:lnTo>
                  <a:lnTo>
                    <a:pt x="296" y="628"/>
                  </a:lnTo>
                  <a:lnTo>
                    <a:pt x="288" y="626"/>
                  </a:lnTo>
                  <a:lnTo>
                    <a:pt x="280" y="624"/>
                  </a:lnTo>
                  <a:lnTo>
                    <a:pt x="272" y="621"/>
                  </a:lnTo>
                  <a:lnTo>
                    <a:pt x="264" y="619"/>
                  </a:lnTo>
                  <a:lnTo>
                    <a:pt x="257" y="618"/>
                  </a:lnTo>
                  <a:lnTo>
                    <a:pt x="250" y="616"/>
                  </a:lnTo>
                  <a:lnTo>
                    <a:pt x="244" y="614"/>
                  </a:lnTo>
                  <a:lnTo>
                    <a:pt x="238" y="612"/>
                  </a:lnTo>
                  <a:lnTo>
                    <a:pt x="254" y="584"/>
                  </a:lnTo>
                  <a:lnTo>
                    <a:pt x="268" y="558"/>
                  </a:lnTo>
                  <a:lnTo>
                    <a:pt x="279" y="533"/>
                  </a:lnTo>
                  <a:lnTo>
                    <a:pt x="289" y="508"/>
                  </a:lnTo>
                  <a:lnTo>
                    <a:pt x="296" y="485"/>
                  </a:lnTo>
                  <a:lnTo>
                    <a:pt x="300" y="465"/>
                  </a:lnTo>
                  <a:lnTo>
                    <a:pt x="303" y="444"/>
                  </a:lnTo>
                  <a:lnTo>
                    <a:pt x="304" y="425"/>
                  </a:lnTo>
                  <a:lnTo>
                    <a:pt x="362" y="424"/>
                  </a:lnTo>
                  <a:lnTo>
                    <a:pt x="363" y="390"/>
                  </a:lnTo>
                  <a:lnTo>
                    <a:pt x="298" y="392"/>
                  </a:lnTo>
                  <a:lnTo>
                    <a:pt x="297" y="370"/>
                  </a:lnTo>
                  <a:lnTo>
                    <a:pt x="294" y="348"/>
                  </a:lnTo>
                  <a:lnTo>
                    <a:pt x="287" y="326"/>
                  </a:lnTo>
                  <a:lnTo>
                    <a:pt x="280" y="303"/>
                  </a:lnTo>
                  <a:lnTo>
                    <a:pt x="269" y="280"/>
                  </a:lnTo>
                  <a:lnTo>
                    <a:pt x="257" y="257"/>
                  </a:lnTo>
                  <a:lnTo>
                    <a:pt x="243" y="233"/>
                  </a:lnTo>
                  <a:lnTo>
                    <a:pt x="227" y="208"/>
                  </a:lnTo>
                  <a:lnTo>
                    <a:pt x="235" y="205"/>
                  </a:lnTo>
                  <a:lnTo>
                    <a:pt x="242" y="203"/>
                  </a:lnTo>
                  <a:lnTo>
                    <a:pt x="249" y="200"/>
                  </a:lnTo>
                  <a:lnTo>
                    <a:pt x="257" y="197"/>
                  </a:lnTo>
                  <a:lnTo>
                    <a:pt x="264" y="195"/>
                  </a:lnTo>
                  <a:lnTo>
                    <a:pt x="271" y="193"/>
                  </a:lnTo>
                  <a:lnTo>
                    <a:pt x="276" y="190"/>
                  </a:lnTo>
                  <a:lnTo>
                    <a:pt x="283" y="188"/>
                  </a:lnTo>
                  <a:lnTo>
                    <a:pt x="256" y="160"/>
                  </a:lnTo>
                  <a:lnTo>
                    <a:pt x="254" y="160"/>
                  </a:lnTo>
                  <a:lnTo>
                    <a:pt x="252" y="162"/>
                  </a:lnTo>
                  <a:lnTo>
                    <a:pt x="251" y="162"/>
                  </a:lnTo>
                  <a:lnTo>
                    <a:pt x="249" y="163"/>
                  </a:lnTo>
                  <a:lnTo>
                    <a:pt x="207" y="178"/>
                  </a:lnTo>
                  <a:lnTo>
                    <a:pt x="193" y="158"/>
                  </a:lnTo>
                  <a:lnTo>
                    <a:pt x="180" y="141"/>
                  </a:lnTo>
                  <a:lnTo>
                    <a:pt x="165" y="124"/>
                  </a:lnTo>
                  <a:lnTo>
                    <a:pt x="150" y="106"/>
                  </a:lnTo>
                  <a:lnTo>
                    <a:pt x="133" y="91"/>
                  </a:lnTo>
                  <a:lnTo>
                    <a:pt x="117" y="75"/>
                  </a:lnTo>
                  <a:lnTo>
                    <a:pt x="100" y="61"/>
                  </a:lnTo>
                  <a:lnTo>
                    <a:pt x="83" y="48"/>
                  </a:lnTo>
                  <a:lnTo>
                    <a:pt x="90" y="49"/>
                  </a:lnTo>
                  <a:lnTo>
                    <a:pt x="95" y="50"/>
                  </a:lnTo>
                  <a:lnTo>
                    <a:pt x="102" y="51"/>
                  </a:lnTo>
                  <a:lnTo>
                    <a:pt x="109" y="52"/>
                  </a:lnTo>
                  <a:lnTo>
                    <a:pt x="115" y="53"/>
                  </a:lnTo>
                  <a:lnTo>
                    <a:pt x="122" y="54"/>
                  </a:lnTo>
                  <a:lnTo>
                    <a:pt x="128" y="56"/>
                  </a:lnTo>
                  <a:lnTo>
                    <a:pt x="135" y="57"/>
                  </a:lnTo>
                  <a:lnTo>
                    <a:pt x="66" y="4"/>
                  </a:lnTo>
                  <a:lnTo>
                    <a:pt x="57" y="4"/>
                  </a:lnTo>
                  <a:lnTo>
                    <a:pt x="49" y="3"/>
                  </a:lnTo>
                  <a:lnTo>
                    <a:pt x="41" y="3"/>
                  </a:lnTo>
                  <a:lnTo>
                    <a:pt x="33" y="1"/>
                  </a:lnTo>
                  <a:lnTo>
                    <a:pt x="25" y="1"/>
                  </a:lnTo>
                  <a:lnTo>
                    <a:pt x="17" y="0"/>
                  </a:lnTo>
                  <a:lnTo>
                    <a:pt x="8" y="0"/>
                  </a:lnTo>
                  <a:lnTo>
                    <a:pt x="0" y="0"/>
                  </a:lnTo>
                  <a:lnTo>
                    <a:pt x="2" y="10"/>
                  </a:lnTo>
                  <a:lnTo>
                    <a:pt x="3" y="20"/>
                  </a:lnTo>
                  <a:lnTo>
                    <a:pt x="6" y="31"/>
                  </a:lnTo>
                  <a:lnTo>
                    <a:pt x="7" y="43"/>
                  </a:lnTo>
                  <a:lnTo>
                    <a:pt x="7" y="43"/>
                  </a:lnTo>
                  <a:lnTo>
                    <a:pt x="7" y="43"/>
                  </a:lnTo>
                  <a:lnTo>
                    <a:pt x="7" y="43"/>
                  </a:lnTo>
                  <a:lnTo>
                    <a:pt x="8" y="43"/>
                  </a:lnTo>
                  <a:lnTo>
                    <a:pt x="29" y="58"/>
                  </a:lnTo>
                  <a:lnTo>
                    <a:pt x="48" y="74"/>
                  </a:lnTo>
                  <a:lnTo>
                    <a:pt x="67" y="91"/>
                  </a:lnTo>
                  <a:lnTo>
                    <a:pt x="86" y="109"/>
                  </a:lnTo>
                  <a:lnTo>
                    <a:pt x="104" y="127"/>
                  </a:lnTo>
                  <a:lnTo>
                    <a:pt x="121" y="147"/>
                  </a:lnTo>
                  <a:lnTo>
                    <a:pt x="137" y="167"/>
                  </a:lnTo>
                  <a:lnTo>
                    <a:pt x="153" y="189"/>
                  </a:lnTo>
                  <a:lnTo>
                    <a:pt x="142" y="194"/>
                  </a:lnTo>
                  <a:lnTo>
                    <a:pt x="129" y="197"/>
                  </a:lnTo>
                  <a:lnTo>
                    <a:pt x="115" y="201"/>
                  </a:lnTo>
                  <a:lnTo>
                    <a:pt x="99" y="204"/>
                  </a:lnTo>
                  <a:lnTo>
                    <a:pt x="82" y="208"/>
                  </a:lnTo>
                  <a:lnTo>
                    <a:pt x="62" y="211"/>
                  </a:lnTo>
                  <a:lnTo>
                    <a:pt x="41" y="215"/>
                  </a:lnTo>
                  <a:lnTo>
                    <a:pt x="19" y="217"/>
                  </a:lnTo>
                  <a:lnTo>
                    <a:pt x="19" y="226"/>
                  </a:lnTo>
                  <a:lnTo>
                    <a:pt x="19" y="235"/>
                  </a:lnTo>
                  <a:lnTo>
                    <a:pt x="19" y="246"/>
                  </a:lnTo>
                  <a:lnTo>
                    <a:pt x="21" y="255"/>
                  </a:lnTo>
                  <a:lnTo>
                    <a:pt x="38" y="253"/>
                  </a:lnTo>
                  <a:lnTo>
                    <a:pt x="55" y="249"/>
                  </a:lnTo>
                  <a:lnTo>
                    <a:pt x="72" y="246"/>
                  </a:lnTo>
                  <a:lnTo>
                    <a:pt x="92" y="242"/>
                  </a:lnTo>
                  <a:lnTo>
                    <a:pt x="112" y="238"/>
                  </a:lnTo>
                  <a:lnTo>
                    <a:pt x="131" y="233"/>
                  </a:lnTo>
                  <a:lnTo>
                    <a:pt x="152" y="227"/>
                  </a:lnTo>
                  <a:lnTo>
                    <a:pt x="174" y="222"/>
                  </a:lnTo>
                  <a:lnTo>
                    <a:pt x="180" y="227"/>
                  </a:lnTo>
                  <a:lnTo>
                    <a:pt x="185" y="235"/>
                  </a:lnTo>
                  <a:lnTo>
                    <a:pt x="191" y="243"/>
                  </a:lnTo>
                  <a:lnTo>
                    <a:pt x="196" y="253"/>
                  </a:lnTo>
                  <a:lnTo>
                    <a:pt x="201" y="263"/>
                  </a:lnTo>
                  <a:lnTo>
                    <a:pt x="207" y="275"/>
                  </a:lnTo>
                  <a:lnTo>
                    <a:pt x="212" y="286"/>
                  </a:lnTo>
                  <a:lnTo>
                    <a:pt x="218" y="300"/>
                  </a:lnTo>
                  <a:lnTo>
                    <a:pt x="227" y="326"/>
                  </a:lnTo>
                  <a:lnTo>
                    <a:pt x="234" y="351"/>
                  </a:lnTo>
                  <a:lnTo>
                    <a:pt x="237" y="374"/>
                  </a:lnTo>
                  <a:lnTo>
                    <a:pt x="239" y="393"/>
                  </a:lnTo>
                  <a:lnTo>
                    <a:pt x="22" y="400"/>
                  </a:lnTo>
                  <a:lnTo>
                    <a:pt x="22" y="408"/>
                  </a:lnTo>
                  <a:lnTo>
                    <a:pt x="22" y="417"/>
                  </a:lnTo>
                  <a:lnTo>
                    <a:pt x="22" y="425"/>
                  </a:lnTo>
                  <a:lnTo>
                    <a:pt x="22" y="435"/>
                  </a:lnTo>
                  <a:lnTo>
                    <a:pt x="241" y="428"/>
                  </a:lnTo>
                  <a:lnTo>
                    <a:pt x="241" y="447"/>
                  </a:lnTo>
                  <a:lnTo>
                    <a:pt x="238" y="468"/>
                  </a:lnTo>
                  <a:lnTo>
                    <a:pt x="234" y="489"/>
                  </a:lnTo>
                  <a:lnTo>
                    <a:pt x="228" y="511"/>
                  </a:lnTo>
                  <a:lnTo>
                    <a:pt x="220" y="533"/>
                  </a:lnTo>
                  <a:lnTo>
                    <a:pt x="209" y="556"/>
                  </a:lnTo>
                  <a:lnTo>
                    <a:pt x="198" y="580"/>
                  </a:lnTo>
                  <a:lnTo>
                    <a:pt x="184" y="604"/>
                  </a:lnTo>
                  <a:lnTo>
                    <a:pt x="165" y="598"/>
                  </a:lnTo>
                  <a:lnTo>
                    <a:pt x="145" y="594"/>
                  </a:lnTo>
                  <a:lnTo>
                    <a:pt x="124" y="590"/>
                  </a:lnTo>
                  <a:lnTo>
                    <a:pt x="104" y="586"/>
                  </a:lnTo>
                  <a:lnTo>
                    <a:pt x="83" y="583"/>
                  </a:lnTo>
                  <a:lnTo>
                    <a:pt x="61" y="581"/>
                  </a:lnTo>
                  <a:lnTo>
                    <a:pt x="40" y="579"/>
                  </a:lnTo>
                  <a:lnTo>
                    <a:pt x="18" y="578"/>
                  </a:lnTo>
                  <a:lnTo>
                    <a:pt x="18" y="587"/>
                  </a:lnTo>
                  <a:lnTo>
                    <a:pt x="18" y="596"/>
                  </a:lnTo>
                  <a:lnTo>
                    <a:pt x="18" y="606"/>
                  </a:lnTo>
                  <a:lnTo>
                    <a:pt x="17" y="616"/>
                  </a:lnTo>
                  <a:lnTo>
                    <a:pt x="36" y="617"/>
                  </a:lnTo>
                  <a:lnTo>
                    <a:pt x="54" y="619"/>
                  </a:lnTo>
                  <a:lnTo>
                    <a:pt x="72" y="620"/>
                  </a:lnTo>
                  <a:lnTo>
                    <a:pt x="92" y="622"/>
                  </a:lnTo>
                  <a:lnTo>
                    <a:pt x="110" y="625"/>
                  </a:lnTo>
                  <a:lnTo>
                    <a:pt x="129" y="628"/>
                  </a:lnTo>
                  <a:lnTo>
                    <a:pt x="147" y="632"/>
                  </a:lnTo>
                  <a:lnTo>
                    <a:pt x="166" y="635"/>
                  </a:lnTo>
                  <a:lnTo>
                    <a:pt x="145" y="664"/>
                  </a:lnTo>
                  <a:lnTo>
                    <a:pt x="127" y="689"/>
                  </a:lnTo>
                  <a:lnTo>
                    <a:pt x="108" y="713"/>
                  </a:lnTo>
                  <a:lnTo>
                    <a:pt x="91" y="734"/>
                  </a:lnTo>
                  <a:lnTo>
                    <a:pt x="75" y="753"/>
                  </a:lnTo>
                  <a:lnTo>
                    <a:pt x="60" y="769"/>
                  </a:lnTo>
                  <a:lnTo>
                    <a:pt x="46" y="783"/>
                  </a:lnTo>
                  <a:lnTo>
                    <a:pt x="33" y="794"/>
                  </a:lnTo>
                  <a:lnTo>
                    <a:pt x="11" y="795"/>
                  </a:lnTo>
                  <a:lnTo>
                    <a:pt x="10" y="806"/>
                  </a:lnTo>
                  <a:lnTo>
                    <a:pt x="10" y="815"/>
                  </a:lnTo>
                  <a:lnTo>
                    <a:pt x="10" y="824"/>
                  </a:lnTo>
                  <a:lnTo>
                    <a:pt x="9" y="833"/>
                  </a:lnTo>
                  <a:lnTo>
                    <a:pt x="22" y="832"/>
                  </a:lnTo>
                  <a:lnTo>
                    <a:pt x="36" y="831"/>
                  </a:lnTo>
                  <a:lnTo>
                    <a:pt x="48" y="829"/>
                  </a:lnTo>
                  <a:lnTo>
                    <a:pt x="62" y="828"/>
                  </a:lnTo>
                  <a:lnTo>
                    <a:pt x="75" y="825"/>
                  </a:lnTo>
                  <a:lnTo>
                    <a:pt x="87" y="823"/>
                  </a:lnTo>
                  <a:lnTo>
                    <a:pt x="100" y="821"/>
                  </a:lnTo>
                  <a:lnTo>
                    <a:pt x="114" y="818"/>
                  </a:lnTo>
                  <a:lnTo>
                    <a:pt x="127" y="816"/>
                  </a:lnTo>
                  <a:lnTo>
                    <a:pt x="139" y="814"/>
                  </a:lnTo>
                  <a:lnTo>
                    <a:pt x="152" y="811"/>
                  </a:lnTo>
                  <a:lnTo>
                    <a:pt x="165" y="808"/>
                  </a:lnTo>
                  <a:lnTo>
                    <a:pt x="177" y="804"/>
                  </a:lnTo>
                  <a:lnTo>
                    <a:pt x="189" y="802"/>
                  </a:lnTo>
                  <a:lnTo>
                    <a:pt x="201" y="799"/>
                  </a:lnTo>
                  <a:lnTo>
                    <a:pt x="214" y="795"/>
                  </a:lnTo>
                  <a:lnTo>
                    <a:pt x="218" y="784"/>
                  </a:lnTo>
                  <a:lnTo>
                    <a:pt x="221" y="772"/>
                  </a:lnTo>
                  <a:lnTo>
                    <a:pt x="224" y="761"/>
                  </a:lnTo>
                  <a:lnTo>
                    <a:pt x="227" y="750"/>
                  </a:lnTo>
                  <a:lnTo>
                    <a:pt x="214" y="755"/>
                  </a:lnTo>
                  <a:lnTo>
                    <a:pt x="200" y="758"/>
                  </a:lnTo>
                  <a:lnTo>
                    <a:pt x="186" y="762"/>
                  </a:lnTo>
                  <a:lnTo>
                    <a:pt x="173" y="765"/>
                  </a:lnTo>
                  <a:lnTo>
                    <a:pt x="158" y="769"/>
                  </a:lnTo>
                  <a:lnTo>
                    <a:pt x="143" y="772"/>
                  </a:lnTo>
                  <a:lnTo>
                    <a:pt x="128" y="776"/>
                  </a:lnTo>
                  <a:lnTo>
                    <a:pt x="113" y="778"/>
                  </a:lnTo>
                  <a:close/>
                </a:path>
              </a:pathLst>
            </a:custGeom>
            <a:solidFill>
              <a:srgbClr val="75B5F2"/>
            </a:solidFill>
            <a:ln w="9525">
              <a:noFill/>
              <a:round/>
              <a:headEnd/>
              <a:tailEnd/>
            </a:ln>
          </p:spPr>
          <p:txBody>
            <a:bodyPr/>
            <a:lstStyle/>
            <a:p>
              <a:endParaRPr lang="en-GB"/>
            </a:p>
          </p:txBody>
        </p:sp>
        <p:sp>
          <p:nvSpPr>
            <p:cNvPr id="156710" name="Freeform 38"/>
            <p:cNvSpPr>
              <a:spLocks/>
            </p:cNvSpPr>
            <p:nvPr/>
          </p:nvSpPr>
          <p:spPr bwMode="auto">
            <a:xfrm>
              <a:off x="228" y="903"/>
              <a:ext cx="153" cy="381"/>
            </a:xfrm>
            <a:custGeom>
              <a:avLst/>
              <a:gdLst/>
              <a:ahLst/>
              <a:cxnLst>
                <a:cxn ang="0">
                  <a:pos x="223" y="637"/>
                </a:cxn>
                <a:cxn ang="0">
                  <a:pos x="284" y="625"/>
                </a:cxn>
                <a:cxn ang="0">
                  <a:pos x="304" y="594"/>
                </a:cxn>
                <a:cxn ang="0">
                  <a:pos x="260" y="594"/>
                </a:cxn>
                <a:cxn ang="0">
                  <a:pos x="197" y="610"/>
                </a:cxn>
                <a:cxn ang="0">
                  <a:pos x="162" y="593"/>
                </a:cxn>
                <a:cxn ang="0">
                  <a:pos x="139" y="548"/>
                </a:cxn>
                <a:cxn ang="0">
                  <a:pos x="110" y="461"/>
                </a:cxn>
                <a:cxn ang="0">
                  <a:pos x="306" y="419"/>
                </a:cxn>
                <a:cxn ang="0">
                  <a:pos x="107" y="387"/>
                </a:cxn>
                <a:cxn ang="0">
                  <a:pos x="128" y="302"/>
                </a:cxn>
                <a:cxn ang="0">
                  <a:pos x="185" y="236"/>
                </a:cxn>
                <a:cxn ang="0">
                  <a:pos x="265" y="250"/>
                </a:cxn>
                <a:cxn ang="0">
                  <a:pos x="318" y="247"/>
                </a:cxn>
                <a:cxn ang="0">
                  <a:pos x="304" y="218"/>
                </a:cxn>
                <a:cxn ang="0">
                  <a:pos x="237" y="211"/>
                </a:cxn>
                <a:cxn ang="0">
                  <a:pos x="196" y="181"/>
                </a:cxn>
                <a:cxn ang="0">
                  <a:pos x="258" y="100"/>
                </a:cxn>
                <a:cxn ang="0">
                  <a:pos x="321" y="42"/>
                </a:cxn>
                <a:cxn ang="0">
                  <a:pos x="341" y="30"/>
                </a:cxn>
                <a:cxn ang="0">
                  <a:pos x="325" y="2"/>
                </a:cxn>
                <a:cxn ang="0">
                  <a:pos x="242" y="15"/>
                </a:cxn>
                <a:cxn ang="0">
                  <a:pos x="175" y="30"/>
                </a:cxn>
                <a:cxn ang="0">
                  <a:pos x="153" y="45"/>
                </a:cxn>
                <a:cxn ang="0">
                  <a:pos x="140" y="79"/>
                </a:cxn>
                <a:cxn ang="0">
                  <a:pos x="193" y="65"/>
                </a:cxn>
                <a:cxn ang="0">
                  <a:pos x="220" y="71"/>
                </a:cxn>
                <a:cxn ang="0">
                  <a:pos x="162" y="136"/>
                </a:cxn>
                <a:cxn ang="0">
                  <a:pos x="122" y="185"/>
                </a:cxn>
                <a:cxn ang="0">
                  <a:pos x="94" y="178"/>
                </a:cxn>
                <a:cxn ang="0">
                  <a:pos x="72" y="182"/>
                </a:cxn>
                <a:cxn ang="0">
                  <a:pos x="115" y="221"/>
                </a:cxn>
                <a:cxn ang="0">
                  <a:pos x="91" y="258"/>
                </a:cxn>
                <a:cxn ang="0">
                  <a:pos x="70" y="306"/>
                </a:cxn>
                <a:cxn ang="0">
                  <a:pos x="52" y="409"/>
                </a:cxn>
                <a:cxn ang="0">
                  <a:pos x="0" y="435"/>
                </a:cxn>
                <a:cxn ang="0">
                  <a:pos x="57" y="481"/>
                </a:cxn>
                <a:cxn ang="0">
                  <a:pos x="93" y="574"/>
                </a:cxn>
                <a:cxn ang="0">
                  <a:pos x="61" y="650"/>
                </a:cxn>
                <a:cxn ang="0">
                  <a:pos x="39" y="667"/>
                </a:cxn>
                <a:cxn ang="0">
                  <a:pos x="62" y="688"/>
                </a:cxn>
                <a:cxn ang="0">
                  <a:pos x="109" y="670"/>
                </a:cxn>
                <a:cxn ang="0">
                  <a:pos x="161" y="682"/>
                </a:cxn>
                <a:cxn ang="0">
                  <a:pos x="223" y="752"/>
                </a:cxn>
                <a:cxn ang="0">
                  <a:pos x="250" y="784"/>
                </a:cxn>
                <a:cxn ang="0">
                  <a:pos x="204" y="775"/>
                </a:cxn>
                <a:cxn ang="0">
                  <a:pos x="158" y="764"/>
                </a:cxn>
                <a:cxn ang="0">
                  <a:pos x="112" y="749"/>
                </a:cxn>
                <a:cxn ang="0">
                  <a:pos x="81" y="743"/>
                </a:cxn>
                <a:cxn ang="0">
                  <a:pos x="101" y="773"/>
                </a:cxn>
                <a:cxn ang="0">
                  <a:pos x="131" y="798"/>
                </a:cxn>
                <a:cxn ang="0">
                  <a:pos x="182" y="810"/>
                </a:cxn>
                <a:cxn ang="0">
                  <a:pos x="234" y="820"/>
                </a:cxn>
                <a:cxn ang="0">
                  <a:pos x="287" y="827"/>
                </a:cxn>
                <a:cxn ang="0">
                  <a:pos x="326" y="818"/>
                </a:cxn>
                <a:cxn ang="0">
                  <a:pos x="300" y="764"/>
                </a:cxn>
                <a:cxn ang="0">
                  <a:pos x="237" y="699"/>
                </a:cxn>
              </a:cxnLst>
              <a:rect l="0" t="0" r="r" b="b"/>
              <a:pathLst>
                <a:path w="345" h="830">
                  <a:moveTo>
                    <a:pt x="196" y="645"/>
                  </a:moveTo>
                  <a:lnTo>
                    <a:pt x="203" y="643"/>
                  </a:lnTo>
                  <a:lnTo>
                    <a:pt x="212" y="639"/>
                  </a:lnTo>
                  <a:lnTo>
                    <a:pt x="223" y="637"/>
                  </a:lnTo>
                  <a:lnTo>
                    <a:pt x="236" y="633"/>
                  </a:lnTo>
                  <a:lnTo>
                    <a:pt x="251" y="631"/>
                  </a:lnTo>
                  <a:lnTo>
                    <a:pt x="267" y="628"/>
                  </a:lnTo>
                  <a:lnTo>
                    <a:pt x="284" y="625"/>
                  </a:lnTo>
                  <a:lnTo>
                    <a:pt x="304" y="622"/>
                  </a:lnTo>
                  <a:lnTo>
                    <a:pt x="304" y="613"/>
                  </a:lnTo>
                  <a:lnTo>
                    <a:pt x="304" y="603"/>
                  </a:lnTo>
                  <a:lnTo>
                    <a:pt x="304" y="594"/>
                  </a:lnTo>
                  <a:lnTo>
                    <a:pt x="303" y="585"/>
                  </a:lnTo>
                  <a:lnTo>
                    <a:pt x="289" y="587"/>
                  </a:lnTo>
                  <a:lnTo>
                    <a:pt x="274" y="591"/>
                  </a:lnTo>
                  <a:lnTo>
                    <a:pt x="260" y="594"/>
                  </a:lnTo>
                  <a:lnTo>
                    <a:pt x="245" y="598"/>
                  </a:lnTo>
                  <a:lnTo>
                    <a:pt x="229" y="602"/>
                  </a:lnTo>
                  <a:lnTo>
                    <a:pt x="213" y="606"/>
                  </a:lnTo>
                  <a:lnTo>
                    <a:pt x="197" y="610"/>
                  </a:lnTo>
                  <a:lnTo>
                    <a:pt x="180" y="615"/>
                  </a:lnTo>
                  <a:lnTo>
                    <a:pt x="174" y="609"/>
                  </a:lnTo>
                  <a:lnTo>
                    <a:pt x="168" y="601"/>
                  </a:lnTo>
                  <a:lnTo>
                    <a:pt x="162" y="593"/>
                  </a:lnTo>
                  <a:lnTo>
                    <a:pt x="157" y="583"/>
                  </a:lnTo>
                  <a:lnTo>
                    <a:pt x="151" y="572"/>
                  </a:lnTo>
                  <a:lnTo>
                    <a:pt x="145" y="561"/>
                  </a:lnTo>
                  <a:lnTo>
                    <a:pt x="139" y="548"/>
                  </a:lnTo>
                  <a:lnTo>
                    <a:pt x="134" y="534"/>
                  </a:lnTo>
                  <a:lnTo>
                    <a:pt x="123" y="507"/>
                  </a:lnTo>
                  <a:lnTo>
                    <a:pt x="115" y="483"/>
                  </a:lnTo>
                  <a:lnTo>
                    <a:pt x="110" y="461"/>
                  </a:lnTo>
                  <a:lnTo>
                    <a:pt x="108" y="441"/>
                  </a:lnTo>
                  <a:lnTo>
                    <a:pt x="306" y="436"/>
                  </a:lnTo>
                  <a:lnTo>
                    <a:pt x="306" y="427"/>
                  </a:lnTo>
                  <a:lnTo>
                    <a:pt x="306" y="419"/>
                  </a:lnTo>
                  <a:lnTo>
                    <a:pt x="306" y="410"/>
                  </a:lnTo>
                  <a:lnTo>
                    <a:pt x="307" y="402"/>
                  </a:lnTo>
                  <a:lnTo>
                    <a:pt x="107" y="408"/>
                  </a:lnTo>
                  <a:lnTo>
                    <a:pt x="107" y="387"/>
                  </a:lnTo>
                  <a:lnTo>
                    <a:pt x="109" y="366"/>
                  </a:lnTo>
                  <a:lnTo>
                    <a:pt x="114" y="345"/>
                  </a:lnTo>
                  <a:lnTo>
                    <a:pt x="120" y="324"/>
                  </a:lnTo>
                  <a:lnTo>
                    <a:pt x="128" y="302"/>
                  </a:lnTo>
                  <a:lnTo>
                    <a:pt x="138" y="279"/>
                  </a:lnTo>
                  <a:lnTo>
                    <a:pt x="150" y="256"/>
                  </a:lnTo>
                  <a:lnTo>
                    <a:pt x="163" y="231"/>
                  </a:lnTo>
                  <a:lnTo>
                    <a:pt x="185" y="236"/>
                  </a:lnTo>
                  <a:lnTo>
                    <a:pt x="206" y="241"/>
                  </a:lnTo>
                  <a:lnTo>
                    <a:pt x="227" y="244"/>
                  </a:lnTo>
                  <a:lnTo>
                    <a:pt x="246" y="247"/>
                  </a:lnTo>
                  <a:lnTo>
                    <a:pt x="265" y="250"/>
                  </a:lnTo>
                  <a:lnTo>
                    <a:pt x="283" y="252"/>
                  </a:lnTo>
                  <a:lnTo>
                    <a:pt x="300" y="254"/>
                  </a:lnTo>
                  <a:lnTo>
                    <a:pt x="318" y="257"/>
                  </a:lnTo>
                  <a:lnTo>
                    <a:pt x="318" y="247"/>
                  </a:lnTo>
                  <a:lnTo>
                    <a:pt x="319" y="237"/>
                  </a:lnTo>
                  <a:lnTo>
                    <a:pt x="319" y="228"/>
                  </a:lnTo>
                  <a:lnTo>
                    <a:pt x="320" y="219"/>
                  </a:lnTo>
                  <a:lnTo>
                    <a:pt x="304" y="218"/>
                  </a:lnTo>
                  <a:lnTo>
                    <a:pt x="288" y="216"/>
                  </a:lnTo>
                  <a:lnTo>
                    <a:pt x="272" y="214"/>
                  </a:lnTo>
                  <a:lnTo>
                    <a:pt x="254" y="213"/>
                  </a:lnTo>
                  <a:lnTo>
                    <a:pt x="237" y="211"/>
                  </a:lnTo>
                  <a:lnTo>
                    <a:pt x="220" y="207"/>
                  </a:lnTo>
                  <a:lnTo>
                    <a:pt x="201" y="205"/>
                  </a:lnTo>
                  <a:lnTo>
                    <a:pt x="183" y="201"/>
                  </a:lnTo>
                  <a:lnTo>
                    <a:pt x="196" y="181"/>
                  </a:lnTo>
                  <a:lnTo>
                    <a:pt x="210" y="160"/>
                  </a:lnTo>
                  <a:lnTo>
                    <a:pt x="226" y="139"/>
                  </a:lnTo>
                  <a:lnTo>
                    <a:pt x="242" y="120"/>
                  </a:lnTo>
                  <a:lnTo>
                    <a:pt x="258" y="100"/>
                  </a:lnTo>
                  <a:lnTo>
                    <a:pt x="276" y="80"/>
                  </a:lnTo>
                  <a:lnTo>
                    <a:pt x="296" y="62"/>
                  </a:lnTo>
                  <a:lnTo>
                    <a:pt x="317" y="44"/>
                  </a:lnTo>
                  <a:lnTo>
                    <a:pt x="321" y="42"/>
                  </a:lnTo>
                  <a:lnTo>
                    <a:pt x="327" y="42"/>
                  </a:lnTo>
                  <a:lnTo>
                    <a:pt x="333" y="42"/>
                  </a:lnTo>
                  <a:lnTo>
                    <a:pt x="340" y="41"/>
                  </a:lnTo>
                  <a:lnTo>
                    <a:pt x="341" y="30"/>
                  </a:lnTo>
                  <a:lnTo>
                    <a:pt x="343" y="19"/>
                  </a:lnTo>
                  <a:lnTo>
                    <a:pt x="344" y="9"/>
                  </a:lnTo>
                  <a:lnTo>
                    <a:pt x="345" y="0"/>
                  </a:lnTo>
                  <a:lnTo>
                    <a:pt x="325" y="2"/>
                  </a:lnTo>
                  <a:lnTo>
                    <a:pt x="304" y="4"/>
                  </a:lnTo>
                  <a:lnTo>
                    <a:pt x="283" y="8"/>
                  </a:lnTo>
                  <a:lnTo>
                    <a:pt x="262" y="11"/>
                  </a:lnTo>
                  <a:lnTo>
                    <a:pt x="242" y="15"/>
                  </a:lnTo>
                  <a:lnTo>
                    <a:pt x="221" y="19"/>
                  </a:lnTo>
                  <a:lnTo>
                    <a:pt x="200" y="24"/>
                  </a:lnTo>
                  <a:lnTo>
                    <a:pt x="180" y="29"/>
                  </a:lnTo>
                  <a:lnTo>
                    <a:pt x="175" y="30"/>
                  </a:lnTo>
                  <a:lnTo>
                    <a:pt x="170" y="31"/>
                  </a:lnTo>
                  <a:lnTo>
                    <a:pt x="166" y="32"/>
                  </a:lnTo>
                  <a:lnTo>
                    <a:pt x="161" y="33"/>
                  </a:lnTo>
                  <a:lnTo>
                    <a:pt x="153" y="45"/>
                  </a:lnTo>
                  <a:lnTo>
                    <a:pt x="145" y="56"/>
                  </a:lnTo>
                  <a:lnTo>
                    <a:pt x="136" y="69"/>
                  </a:lnTo>
                  <a:lnTo>
                    <a:pt x="128" y="83"/>
                  </a:lnTo>
                  <a:lnTo>
                    <a:pt x="140" y="79"/>
                  </a:lnTo>
                  <a:lnTo>
                    <a:pt x="153" y="75"/>
                  </a:lnTo>
                  <a:lnTo>
                    <a:pt x="167" y="71"/>
                  </a:lnTo>
                  <a:lnTo>
                    <a:pt x="180" y="68"/>
                  </a:lnTo>
                  <a:lnTo>
                    <a:pt x="193" y="65"/>
                  </a:lnTo>
                  <a:lnTo>
                    <a:pt x="207" y="62"/>
                  </a:lnTo>
                  <a:lnTo>
                    <a:pt x="221" y="59"/>
                  </a:lnTo>
                  <a:lnTo>
                    <a:pt x="236" y="56"/>
                  </a:lnTo>
                  <a:lnTo>
                    <a:pt x="220" y="71"/>
                  </a:lnTo>
                  <a:lnTo>
                    <a:pt x="204" y="87"/>
                  </a:lnTo>
                  <a:lnTo>
                    <a:pt x="190" y="103"/>
                  </a:lnTo>
                  <a:lnTo>
                    <a:pt x="176" y="120"/>
                  </a:lnTo>
                  <a:lnTo>
                    <a:pt x="162" y="136"/>
                  </a:lnTo>
                  <a:lnTo>
                    <a:pt x="151" y="153"/>
                  </a:lnTo>
                  <a:lnTo>
                    <a:pt x="139" y="170"/>
                  </a:lnTo>
                  <a:lnTo>
                    <a:pt x="129" y="188"/>
                  </a:lnTo>
                  <a:lnTo>
                    <a:pt x="122" y="185"/>
                  </a:lnTo>
                  <a:lnTo>
                    <a:pt x="115" y="183"/>
                  </a:lnTo>
                  <a:lnTo>
                    <a:pt x="108" y="182"/>
                  </a:lnTo>
                  <a:lnTo>
                    <a:pt x="101" y="180"/>
                  </a:lnTo>
                  <a:lnTo>
                    <a:pt x="94" y="178"/>
                  </a:lnTo>
                  <a:lnTo>
                    <a:pt x="89" y="176"/>
                  </a:lnTo>
                  <a:lnTo>
                    <a:pt x="83" y="175"/>
                  </a:lnTo>
                  <a:lnTo>
                    <a:pt x="77" y="174"/>
                  </a:lnTo>
                  <a:lnTo>
                    <a:pt x="72" y="182"/>
                  </a:lnTo>
                  <a:lnTo>
                    <a:pt x="69" y="190"/>
                  </a:lnTo>
                  <a:lnTo>
                    <a:pt x="64" y="199"/>
                  </a:lnTo>
                  <a:lnTo>
                    <a:pt x="61" y="207"/>
                  </a:lnTo>
                  <a:lnTo>
                    <a:pt x="115" y="221"/>
                  </a:lnTo>
                  <a:lnTo>
                    <a:pt x="108" y="229"/>
                  </a:lnTo>
                  <a:lnTo>
                    <a:pt x="102" y="238"/>
                  </a:lnTo>
                  <a:lnTo>
                    <a:pt x="97" y="247"/>
                  </a:lnTo>
                  <a:lnTo>
                    <a:pt x="91" y="258"/>
                  </a:lnTo>
                  <a:lnTo>
                    <a:pt x="85" y="269"/>
                  </a:lnTo>
                  <a:lnTo>
                    <a:pt x="81" y="281"/>
                  </a:lnTo>
                  <a:lnTo>
                    <a:pt x="75" y="294"/>
                  </a:lnTo>
                  <a:lnTo>
                    <a:pt x="70" y="306"/>
                  </a:lnTo>
                  <a:lnTo>
                    <a:pt x="62" y="333"/>
                  </a:lnTo>
                  <a:lnTo>
                    <a:pt x="56" y="359"/>
                  </a:lnTo>
                  <a:lnTo>
                    <a:pt x="53" y="385"/>
                  </a:lnTo>
                  <a:lnTo>
                    <a:pt x="52" y="409"/>
                  </a:lnTo>
                  <a:lnTo>
                    <a:pt x="2" y="410"/>
                  </a:lnTo>
                  <a:lnTo>
                    <a:pt x="1" y="418"/>
                  </a:lnTo>
                  <a:lnTo>
                    <a:pt x="1" y="427"/>
                  </a:lnTo>
                  <a:lnTo>
                    <a:pt x="0" y="435"/>
                  </a:lnTo>
                  <a:lnTo>
                    <a:pt x="0" y="444"/>
                  </a:lnTo>
                  <a:lnTo>
                    <a:pt x="52" y="443"/>
                  </a:lnTo>
                  <a:lnTo>
                    <a:pt x="54" y="462"/>
                  </a:lnTo>
                  <a:lnTo>
                    <a:pt x="57" y="481"/>
                  </a:lnTo>
                  <a:lnTo>
                    <a:pt x="63" y="502"/>
                  </a:lnTo>
                  <a:lnTo>
                    <a:pt x="71" y="525"/>
                  </a:lnTo>
                  <a:lnTo>
                    <a:pt x="81" y="548"/>
                  </a:lnTo>
                  <a:lnTo>
                    <a:pt x="93" y="574"/>
                  </a:lnTo>
                  <a:lnTo>
                    <a:pt x="107" y="601"/>
                  </a:lnTo>
                  <a:lnTo>
                    <a:pt x="123" y="629"/>
                  </a:lnTo>
                  <a:lnTo>
                    <a:pt x="69" y="647"/>
                  </a:lnTo>
                  <a:lnTo>
                    <a:pt x="61" y="650"/>
                  </a:lnTo>
                  <a:lnTo>
                    <a:pt x="52" y="653"/>
                  </a:lnTo>
                  <a:lnTo>
                    <a:pt x="44" y="655"/>
                  </a:lnTo>
                  <a:lnTo>
                    <a:pt x="36" y="659"/>
                  </a:lnTo>
                  <a:lnTo>
                    <a:pt x="39" y="667"/>
                  </a:lnTo>
                  <a:lnTo>
                    <a:pt x="43" y="676"/>
                  </a:lnTo>
                  <a:lnTo>
                    <a:pt x="46" y="684"/>
                  </a:lnTo>
                  <a:lnTo>
                    <a:pt x="51" y="692"/>
                  </a:lnTo>
                  <a:lnTo>
                    <a:pt x="62" y="688"/>
                  </a:lnTo>
                  <a:lnTo>
                    <a:pt x="75" y="683"/>
                  </a:lnTo>
                  <a:lnTo>
                    <a:pt x="86" y="678"/>
                  </a:lnTo>
                  <a:lnTo>
                    <a:pt x="98" y="675"/>
                  </a:lnTo>
                  <a:lnTo>
                    <a:pt x="109" y="670"/>
                  </a:lnTo>
                  <a:lnTo>
                    <a:pt x="121" y="667"/>
                  </a:lnTo>
                  <a:lnTo>
                    <a:pt x="132" y="663"/>
                  </a:lnTo>
                  <a:lnTo>
                    <a:pt x="143" y="660"/>
                  </a:lnTo>
                  <a:lnTo>
                    <a:pt x="161" y="682"/>
                  </a:lnTo>
                  <a:lnTo>
                    <a:pt x="178" y="703"/>
                  </a:lnTo>
                  <a:lnTo>
                    <a:pt x="195" y="721"/>
                  </a:lnTo>
                  <a:lnTo>
                    <a:pt x="210" y="737"/>
                  </a:lnTo>
                  <a:lnTo>
                    <a:pt x="223" y="752"/>
                  </a:lnTo>
                  <a:lnTo>
                    <a:pt x="237" y="766"/>
                  </a:lnTo>
                  <a:lnTo>
                    <a:pt x="250" y="777"/>
                  </a:lnTo>
                  <a:lnTo>
                    <a:pt x="261" y="787"/>
                  </a:lnTo>
                  <a:lnTo>
                    <a:pt x="250" y="784"/>
                  </a:lnTo>
                  <a:lnTo>
                    <a:pt x="238" y="783"/>
                  </a:lnTo>
                  <a:lnTo>
                    <a:pt x="227" y="781"/>
                  </a:lnTo>
                  <a:lnTo>
                    <a:pt x="215" y="779"/>
                  </a:lnTo>
                  <a:lnTo>
                    <a:pt x="204" y="775"/>
                  </a:lnTo>
                  <a:lnTo>
                    <a:pt x="192" y="773"/>
                  </a:lnTo>
                  <a:lnTo>
                    <a:pt x="181" y="771"/>
                  </a:lnTo>
                  <a:lnTo>
                    <a:pt x="169" y="767"/>
                  </a:lnTo>
                  <a:lnTo>
                    <a:pt x="158" y="764"/>
                  </a:lnTo>
                  <a:lnTo>
                    <a:pt x="146" y="760"/>
                  </a:lnTo>
                  <a:lnTo>
                    <a:pt x="135" y="757"/>
                  </a:lnTo>
                  <a:lnTo>
                    <a:pt x="123" y="753"/>
                  </a:lnTo>
                  <a:lnTo>
                    <a:pt x="112" y="749"/>
                  </a:lnTo>
                  <a:lnTo>
                    <a:pt x="100" y="745"/>
                  </a:lnTo>
                  <a:lnTo>
                    <a:pt x="87" y="741"/>
                  </a:lnTo>
                  <a:lnTo>
                    <a:pt x="76" y="736"/>
                  </a:lnTo>
                  <a:lnTo>
                    <a:pt x="81" y="743"/>
                  </a:lnTo>
                  <a:lnTo>
                    <a:pt x="85" y="751"/>
                  </a:lnTo>
                  <a:lnTo>
                    <a:pt x="91" y="758"/>
                  </a:lnTo>
                  <a:lnTo>
                    <a:pt x="96" y="765"/>
                  </a:lnTo>
                  <a:lnTo>
                    <a:pt x="101" y="773"/>
                  </a:lnTo>
                  <a:lnTo>
                    <a:pt x="107" y="780"/>
                  </a:lnTo>
                  <a:lnTo>
                    <a:pt x="113" y="788"/>
                  </a:lnTo>
                  <a:lnTo>
                    <a:pt x="119" y="795"/>
                  </a:lnTo>
                  <a:lnTo>
                    <a:pt x="131" y="798"/>
                  </a:lnTo>
                  <a:lnTo>
                    <a:pt x="144" y="802"/>
                  </a:lnTo>
                  <a:lnTo>
                    <a:pt x="157" y="804"/>
                  </a:lnTo>
                  <a:lnTo>
                    <a:pt x="169" y="807"/>
                  </a:lnTo>
                  <a:lnTo>
                    <a:pt x="182" y="810"/>
                  </a:lnTo>
                  <a:lnTo>
                    <a:pt x="195" y="813"/>
                  </a:lnTo>
                  <a:lnTo>
                    <a:pt x="207" y="815"/>
                  </a:lnTo>
                  <a:lnTo>
                    <a:pt x="221" y="818"/>
                  </a:lnTo>
                  <a:lnTo>
                    <a:pt x="234" y="820"/>
                  </a:lnTo>
                  <a:lnTo>
                    <a:pt x="248" y="822"/>
                  </a:lnTo>
                  <a:lnTo>
                    <a:pt x="260" y="824"/>
                  </a:lnTo>
                  <a:lnTo>
                    <a:pt x="274" y="826"/>
                  </a:lnTo>
                  <a:lnTo>
                    <a:pt x="287" y="827"/>
                  </a:lnTo>
                  <a:lnTo>
                    <a:pt x="300" y="828"/>
                  </a:lnTo>
                  <a:lnTo>
                    <a:pt x="314" y="829"/>
                  </a:lnTo>
                  <a:lnTo>
                    <a:pt x="328" y="830"/>
                  </a:lnTo>
                  <a:lnTo>
                    <a:pt x="326" y="818"/>
                  </a:lnTo>
                  <a:lnTo>
                    <a:pt x="324" y="805"/>
                  </a:lnTo>
                  <a:lnTo>
                    <a:pt x="320" y="792"/>
                  </a:lnTo>
                  <a:lnTo>
                    <a:pt x="318" y="779"/>
                  </a:lnTo>
                  <a:lnTo>
                    <a:pt x="300" y="764"/>
                  </a:lnTo>
                  <a:lnTo>
                    <a:pt x="284" y="749"/>
                  </a:lnTo>
                  <a:lnTo>
                    <a:pt x="268" y="733"/>
                  </a:lnTo>
                  <a:lnTo>
                    <a:pt x="252" y="715"/>
                  </a:lnTo>
                  <a:lnTo>
                    <a:pt x="237" y="699"/>
                  </a:lnTo>
                  <a:lnTo>
                    <a:pt x="223" y="681"/>
                  </a:lnTo>
                  <a:lnTo>
                    <a:pt x="210" y="663"/>
                  </a:lnTo>
                  <a:lnTo>
                    <a:pt x="196" y="645"/>
                  </a:lnTo>
                  <a:close/>
                </a:path>
              </a:pathLst>
            </a:custGeom>
            <a:solidFill>
              <a:srgbClr val="75B5F2"/>
            </a:solidFill>
            <a:ln w="9525">
              <a:noFill/>
              <a:round/>
              <a:headEnd/>
              <a:tailEnd/>
            </a:ln>
          </p:spPr>
          <p:txBody>
            <a:bodyPr/>
            <a:lstStyle/>
            <a:p>
              <a:endParaRPr lang="en-GB"/>
            </a:p>
          </p:txBody>
        </p:sp>
        <p:sp>
          <p:nvSpPr>
            <p:cNvPr id="156711" name="Freeform 39"/>
            <p:cNvSpPr>
              <a:spLocks/>
            </p:cNvSpPr>
            <p:nvPr/>
          </p:nvSpPr>
          <p:spPr bwMode="auto">
            <a:xfrm>
              <a:off x="361" y="901"/>
              <a:ext cx="91" cy="384"/>
            </a:xfrm>
            <a:custGeom>
              <a:avLst/>
              <a:gdLst/>
              <a:ahLst/>
              <a:cxnLst>
                <a:cxn ang="0">
                  <a:pos x="156" y="614"/>
                </a:cxn>
                <a:cxn ang="0">
                  <a:pos x="175" y="615"/>
                </a:cxn>
                <a:cxn ang="0">
                  <a:pos x="194" y="617"/>
                </a:cxn>
                <a:cxn ang="0">
                  <a:pos x="201" y="597"/>
                </a:cxn>
                <a:cxn ang="0">
                  <a:pos x="194" y="579"/>
                </a:cxn>
                <a:cxn ang="0">
                  <a:pos x="175" y="579"/>
                </a:cxn>
                <a:cxn ang="0">
                  <a:pos x="155" y="579"/>
                </a:cxn>
                <a:cxn ang="0">
                  <a:pos x="205" y="436"/>
                </a:cxn>
                <a:cxn ang="0">
                  <a:pos x="205" y="409"/>
                </a:cxn>
                <a:cxn ang="0">
                  <a:pos x="139" y="262"/>
                </a:cxn>
                <a:cxn ang="0">
                  <a:pos x="162" y="261"/>
                </a:cxn>
                <a:cxn ang="0">
                  <a:pos x="186" y="258"/>
                </a:cxn>
                <a:cxn ang="0">
                  <a:pos x="202" y="247"/>
                </a:cxn>
                <a:cxn ang="0">
                  <a:pos x="202" y="218"/>
                </a:cxn>
                <a:cxn ang="0">
                  <a:pos x="179" y="220"/>
                </a:cxn>
                <a:cxn ang="0">
                  <a:pos x="155" y="223"/>
                </a:cxn>
                <a:cxn ang="0">
                  <a:pos x="133" y="43"/>
                </a:cxn>
                <a:cxn ang="0">
                  <a:pos x="159" y="43"/>
                </a:cxn>
                <a:cxn ang="0">
                  <a:pos x="179" y="43"/>
                </a:cxn>
                <a:cxn ang="0">
                  <a:pos x="189" y="32"/>
                </a:cxn>
                <a:cxn ang="0">
                  <a:pos x="183" y="1"/>
                </a:cxn>
                <a:cxn ang="0">
                  <a:pos x="155" y="0"/>
                </a:cxn>
                <a:cxn ang="0">
                  <a:pos x="128" y="0"/>
                </a:cxn>
                <a:cxn ang="0">
                  <a:pos x="101" y="0"/>
                </a:cxn>
                <a:cxn ang="0">
                  <a:pos x="76" y="2"/>
                </a:cxn>
                <a:cxn ang="0">
                  <a:pos x="50" y="4"/>
                </a:cxn>
                <a:cxn ang="0">
                  <a:pos x="40" y="24"/>
                </a:cxn>
                <a:cxn ang="0">
                  <a:pos x="40" y="46"/>
                </a:cxn>
                <a:cxn ang="0">
                  <a:pos x="54" y="45"/>
                </a:cxn>
                <a:cxn ang="0">
                  <a:pos x="69" y="44"/>
                </a:cxn>
                <a:cxn ang="0">
                  <a:pos x="72" y="225"/>
                </a:cxn>
                <a:cxn ang="0">
                  <a:pos x="49" y="225"/>
                </a:cxn>
                <a:cxn ang="0">
                  <a:pos x="25" y="224"/>
                </a:cxn>
                <a:cxn ang="0">
                  <a:pos x="16" y="242"/>
                </a:cxn>
                <a:cxn ang="0">
                  <a:pos x="24" y="262"/>
                </a:cxn>
                <a:cxn ang="0">
                  <a:pos x="49" y="263"/>
                </a:cxn>
                <a:cxn ang="0">
                  <a:pos x="73" y="264"/>
                </a:cxn>
                <a:cxn ang="0">
                  <a:pos x="4" y="407"/>
                </a:cxn>
                <a:cxn ang="0">
                  <a:pos x="3" y="432"/>
                </a:cxn>
                <a:cxn ang="0">
                  <a:pos x="90" y="581"/>
                </a:cxn>
                <a:cxn ang="0">
                  <a:pos x="59" y="582"/>
                </a:cxn>
                <a:cxn ang="0">
                  <a:pos x="24" y="587"/>
                </a:cxn>
                <a:cxn ang="0">
                  <a:pos x="1" y="599"/>
                </a:cxn>
                <a:cxn ang="0">
                  <a:pos x="1" y="627"/>
                </a:cxn>
                <a:cxn ang="0">
                  <a:pos x="31" y="621"/>
                </a:cxn>
                <a:cxn ang="0">
                  <a:pos x="65" y="617"/>
                </a:cxn>
                <a:cxn ang="0">
                  <a:pos x="95" y="801"/>
                </a:cxn>
                <a:cxn ang="0">
                  <a:pos x="25" y="792"/>
                </a:cxn>
                <a:cxn ang="0">
                  <a:pos x="17" y="797"/>
                </a:cxn>
                <a:cxn ang="0">
                  <a:pos x="25" y="835"/>
                </a:cxn>
                <a:cxn ang="0">
                  <a:pos x="64" y="838"/>
                </a:cxn>
                <a:cxn ang="0">
                  <a:pos x="103" y="838"/>
                </a:cxn>
                <a:cxn ang="0">
                  <a:pos x="137" y="838"/>
                </a:cxn>
                <a:cxn ang="0">
                  <a:pos x="161" y="835"/>
                </a:cxn>
                <a:cxn ang="0">
                  <a:pos x="184" y="834"/>
                </a:cxn>
                <a:cxn ang="0">
                  <a:pos x="193" y="816"/>
                </a:cxn>
                <a:cxn ang="0">
                  <a:pos x="155" y="800"/>
                </a:cxn>
              </a:cxnLst>
              <a:rect l="0" t="0" r="r" b="b"/>
              <a:pathLst>
                <a:path w="205" h="838">
                  <a:moveTo>
                    <a:pt x="155" y="800"/>
                  </a:moveTo>
                  <a:lnTo>
                    <a:pt x="149" y="614"/>
                  </a:lnTo>
                  <a:lnTo>
                    <a:pt x="156" y="614"/>
                  </a:lnTo>
                  <a:lnTo>
                    <a:pt x="162" y="614"/>
                  </a:lnTo>
                  <a:lnTo>
                    <a:pt x="169" y="614"/>
                  </a:lnTo>
                  <a:lnTo>
                    <a:pt x="175" y="615"/>
                  </a:lnTo>
                  <a:lnTo>
                    <a:pt x="182" y="615"/>
                  </a:lnTo>
                  <a:lnTo>
                    <a:pt x="188" y="615"/>
                  </a:lnTo>
                  <a:lnTo>
                    <a:pt x="194" y="617"/>
                  </a:lnTo>
                  <a:lnTo>
                    <a:pt x="200" y="617"/>
                  </a:lnTo>
                  <a:lnTo>
                    <a:pt x="201" y="607"/>
                  </a:lnTo>
                  <a:lnTo>
                    <a:pt x="201" y="597"/>
                  </a:lnTo>
                  <a:lnTo>
                    <a:pt x="201" y="588"/>
                  </a:lnTo>
                  <a:lnTo>
                    <a:pt x="201" y="579"/>
                  </a:lnTo>
                  <a:lnTo>
                    <a:pt x="194" y="579"/>
                  </a:lnTo>
                  <a:lnTo>
                    <a:pt x="189" y="579"/>
                  </a:lnTo>
                  <a:lnTo>
                    <a:pt x="182" y="579"/>
                  </a:lnTo>
                  <a:lnTo>
                    <a:pt x="175" y="579"/>
                  </a:lnTo>
                  <a:lnTo>
                    <a:pt x="169" y="579"/>
                  </a:lnTo>
                  <a:lnTo>
                    <a:pt x="162" y="579"/>
                  </a:lnTo>
                  <a:lnTo>
                    <a:pt x="155" y="579"/>
                  </a:lnTo>
                  <a:lnTo>
                    <a:pt x="148" y="579"/>
                  </a:lnTo>
                  <a:lnTo>
                    <a:pt x="145" y="437"/>
                  </a:lnTo>
                  <a:lnTo>
                    <a:pt x="205" y="436"/>
                  </a:lnTo>
                  <a:lnTo>
                    <a:pt x="205" y="426"/>
                  </a:lnTo>
                  <a:lnTo>
                    <a:pt x="205" y="418"/>
                  </a:lnTo>
                  <a:lnTo>
                    <a:pt x="205" y="409"/>
                  </a:lnTo>
                  <a:lnTo>
                    <a:pt x="205" y="401"/>
                  </a:lnTo>
                  <a:lnTo>
                    <a:pt x="144" y="402"/>
                  </a:lnTo>
                  <a:lnTo>
                    <a:pt x="139" y="262"/>
                  </a:lnTo>
                  <a:lnTo>
                    <a:pt x="146" y="262"/>
                  </a:lnTo>
                  <a:lnTo>
                    <a:pt x="154" y="262"/>
                  </a:lnTo>
                  <a:lnTo>
                    <a:pt x="162" y="261"/>
                  </a:lnTo>
                  <a:lnTo>
                    <a:pt x="170" y="261"/>
                  </a:lnTo>
                  <a:lnTo>
                    <a:pt x="178" y="259"/>
                  </a:lnTo>
                  <a:lnTo>
                    <a:pt x="186" y="258"/>
                  </a:lnTo>
                  <a:lnTo>
                    <a:pt x="196" y="257"/>
                  </a:lnTo>
                  <a:lnTo>
                    <a:pt x="204" y="256"/>
                  </a:lnTo>
                  <a:lnTo>
                    <a:pt x="202" y="247"/>
                  </a:lnTo>
                  <a:lnTo>
                    <a:pt x="202" y="236"/>
                  </a:lnTo>
                  <a:lnTo>
                    <a:pt x="202" y="227"/>
                  </a:lnTo>
                  <a:lnTo>
                    <a:pt x="202" y="218"/>
                  </a:lnTo>
                  <a:lnTo>
                    <a:pt x="196" y="219"/>
                  </a:lnTo>
                  <a:lnTo>
                    <a:pt x="188" y="219"/>
                  </a:lnTo>
                  <a:lnTo>
                    <a:pt x="179" y="220"/>
                  </a:lnTo>
                  <a:lnTo>
                    <a:pt x="171" y="220"/>
                  </a:lnTo>
                  <a:lnTo>
                    <a:pt x="163" y="221"/>
                  </a:lnTo>
                  <a:lnTo>
                    <a:pt x="155" y="223"/>
                  </a:lnTo>
                  <a:lnTo>
                    <a:pt x="146" y="223"/>
                  </a:lnTo>
                  <a:lnTo>
                    <a:pt x="138" y="224"/>
                  </a:lnTo>
                  <a:lnTo>
                    <a:pt x="133" y="43"/>
                  </a:lnTo>
                  <a:lnTo>
                    <a:pt x="143" y="43"/>
                  </a:lnTo>
                  <a:lnTo>
                    <a:pt x="151" y="43"/>
                  </a:lnTo>
                  <a:lnTo>
                    <a:pt x="159" y="43"/>
                  </a:lnTo>
                  <a:lnTo>
                    <a:pt x="166" y="43"/>
                  </a:lnTo>
                  <a:lnTo>
                    <a:pt x="173" y="43"/>
                  </a:lnTo>
                  <a:lnTo>
                    <a:pt x="179" y="43"/>
                  </a:lnTo>
                  <a:lnTo>
                    <a:pt x="185" y="44"/>
                  </a:lnTo>
                  <a:lnTo>
                    <a:pt x="190" y="44"/>
                  </a:lnTo>
                  <a:lnTo>
                    <a:pt x="189" y="32"/>
                  </a:lnTo>
                  <a:lnTo>
                    <a:pt x="186" y="21"/>
                  </a:lnTo>
                  <a:lnTo>
                    <a:pt x="185" y="11"/>
                  </a:lnTo>
                  <a:lnTo>
                    <a:pt x="183" y="1"/>
                  </a:lnTo>
                  <a:lnTo>
                    <a:pt x="174" y="1"/>
                  </a:lnTo>
                  <a:lnTo>
                    <a:pt x="164" y="0"/>
                  </a:lnTo>
                  <a:lnTo>
                    <a:pt x="155" y="0"/>
                  </a:lnTo>
                  <a:lnTo>
                    <a:pt x="146" y="0"/>
                  </a:lnTo>
                  <a:lnTo>
                    <a:pt x="137" y="0"/>
                  </a:lnTo>
                  <a:lnTo>
                    <a:pt x="128" y="0"/>
                  </a:lnTo>
                  <a:lnTo>
                    <a:pt x="118" y="0"/>
                  </a:lnTo>
                  <a:lnTo>
                    <a:pt x="109" y="0"/>
                  </a:lnTo>
                  <a:lnTo>
                    <a:pt x="101" y="0"/>
                  </a:lnTo>
                  <a:lnTo>
                    <a:pt x="92" y="1"/>
                  </a:lnTo>
                  <a:lnTo>
                    <a:pt x="84" y="1"/>
                  </a:lnTo>
                  <a:lnTo>
                    <a:pt x="76" y="2"/>
                  </a:lnTo>
                  <a:lnTo>
                    <a:pt x="67" y="2"/>
                  </a:lnTo>
                  <a:lnTo>
                    <a:pt x="59" y="4"/>
                  </a:lnTo>
                  <a:lnTo>
                    <a:pt x="50" y="4"/>
                  </a:lnTo>
                  <a:lnTo>
                    <a:pt x="42" y="5"/>
                  </a:lnTo>
                  <a:lnTo>
                    <a:pt x="41" y="14"/>
                  </a:lnTo>
                  <a:lnTo>
                    <a:pt x="40" y="24"/>
                  </a:lnTo>
                  <a:lnTo>
                    <a:pt x="38" y="35"/>
                  </a:lnTo>
                  <a:lnTo>
                    <a:pt x="37" y="46"/>
                  </a:lnTo>
                  <a:lnTo>
                    <a:pt x="40" y="46"/>
                  </a:lnTo>
                  <a:lnTo>
                    <a:pt x="45" y="45"/>
                  </a:lnTo>
                  <a:lnTo>
                    <a:pt x="49" y="45"/>
                  </a:lnTo>
                  <a:lnTo>
                    <a:pt x="54" y="45"/>
                  </a:lnTo>
                  <a:lnTo>
                    <a:pt x="59" y="45"/>
                  </a:lnTo>
                  <a:lnTo>
                    <a:pt x="64" y="45"/>
                  </a:lnTo>
                  <a:lnTo>
                    <a:pt x="69" y="44"/>
                  </a:lnTo>
                  <a:lnTo>
                    <a:pt x="75" y="44"/>
                  </a:lnTo>
                  <a:lnTo>
                    <a:pt x="79" y="225"/>
                  </a:lnTo>
                  <a:lnTo>
                    <a:pt x="72" y="225"/>
                  </a:lnTo>
                  <a:lnTo>
                    <a:pt x="64" y="225"/>
                  </a:lnTo>
                  <a:lnTo>
                    <a:pt x="56" y="225"/>
                  </a:lnTo>
                  <a:lnTo>
                    <a:pt x="49" y="225"/>
                  </a:lnTo>
                  <a:lnTo>
                    <a:pt x="41" y="225"/>
                  </a:lnTo>
                  <a:lnTo>
                    <a:pt x="33" y="225"/>
                  </a:lnTo>
                  <a:lnTo>
                    <a:pt x="25" y="224"/>
                  </a:lnTo>
                  <a:lnTo>
                    <a:pt x="17" y="224"/>
                  </a:lnTo>
                  <a:lnTo>
                    <a:pt x="16" y="233"/>
                  </a:lnTo>
                  <a:lnTo>
                    <a:pt x="16" y="242"/>
                  </a:lnTo>
                  <a:lnTo>
                    <a:pt x="15" y="252"/>
                  </a:lnTo>
                  <a:lnTo>
                    <a:pt x="15" y="262"/>
                  </a:lnTo>
                  <a:lnTo>
                    <a:pt x="24" y="262"/>
                  </a:lnTo>
                  <a:lnTo>
                    <a:pt x="32" y="263"/>
                  </a:lnTo>
                  <a:lnTo>
                    <a:pt x="41" y="263"/>
                  </a:lnTo>
                  <a:lnTo>
                    <a:pt x="49" y="263"/>
                  </a:lnTo>
                  <a:lnTo>
                    <a:pt x="57" y="264"/>
                  </a:lnTo>
                  <a:lnTo>
                    <a:pt x="65" y="264"/>
                  </a:lnTo>
                  <a:lnTo>
                    <a:pt x="73" y="264"/>
                  </a:lnTo>
                  <a:lnTo>
                    <a:pt x="80" y="264"/>
                  </a:lnTo>
                  <a:lnTo>
                    <a:pt x="85" y="405"/>
                  </a:lnTo>
                  <a:lnTo>
                    <a:pt x="4" y="407"/>
                  </a:lnTo>
                  <a:lnTo>
                    <a:pt x="3" y="415"/>
                  </a:lnTo>
                  <a:lnTo>
                    <a:pt x="3" y="424"/>
                  </a:lnTo>
                  <a:lnTo>
                    <a:pt x="3" y="432"/>
                  </a:lnTo>
                  <a:lnTo>
                    <a:pt x="3" y="441"/>
                  </a:lnTo>
                  <a:lnTo>
                    <a:pt x="85" y="438"/>
                  </a:lnTo>
                  <a:lnTo>
                    <a:pt x="90" y="581"/>
                  </a:lnTo>
                  <a:lnTo>
                    <a:pt x="79" y="581"/>
                  </a:lnTo>
                  <a:lnTo>
                    <a:pt x="69" y="582"/>
                  </a:lnTo>
                  <a:lnTo>
                    <a:pt x="59" y="582"/>
                  </a:lnTo>
                  <a:lnTo>
                    <a:pt x="47" y="583"/>
                  </a:lnTo>
                  <a:lnTo>
                    <a:pt x="35" y="584"/>
                  </a:lnTo>
                  <a:lnTo>
                    <a:pt x="24" y="587"/>
                  </a:lnTo>
                  <a:lnTo>
                    <a:pt x="12" y="588"/>
                  </a:lnTo>
                  <a:lnTo>
                    <a:pt x="0" y="590"/>
                  </a:lnTo>
                  <a:lnTo>
                    <a:pt x="1" y="599"/>
                  </a:lnTo>
                  <a:lnTo>
                    <a:pt x="1" y="608"/>
                  </a:lnTo>
                  <a:lnTo>
                    <a:pt x="1" y="618"/>
                  </a:lnTo>
                  <a:lnTo>
                    <a:pt x="1" y="627"/>
                  </a:lnTo>
                  <a:lnTo>
                    <a:pt x="10" y="625"/>
                  </a:lnTo>
                  <a:lnTo>
                    <a:pt x="21" y="623"/>
                  </a:lnTo>
                  <a:lnTo>
                    <a:pt x="31" y="621"/>
                  </a:lnTo>
                  <a:lnTo>
                    <a:pt x="42" y="620"/>
                  </a:lnTo>
                  <a:lnTo>
                    <a:pt x="54" y="618"/>
                  </a:lnTo>
                  <a:lnTo>
                    <a:pt x="65" y="617"/>
                  </a:lnTo>
                  <a:lnTo>
                    <a:pt x="78" y="614"/>
                  </a:lnTo>
                  <a:lnTo>
                    <a:pt x="91" y="613"/>
                  </a:lnTo>
                  <a:lnTo>
                    <a:pt x="95" y="801"/>
                  </a:lnTo>
                  <a:lnTo>
                    <a:pt x="34" y="800"/>
                  </a:lnTo>
                  <a:lnTo>
                    <a:pt x="30" y="795"/>
                  </a:lnTo>
                  <a:lnTo>
                    <a:pt x="25" y="792"/>
                  </a:lnTo>
                  <a:lnTo>
                    <a:pt x="19" y="788"/>
                  </a:lnTo>
                  <a:lnTo>
                    <a:pt x="15" y="784"/>
                  </a:lnTo>
                  <a:lnTo>
                    <a:pt x="17" y="797"/>
                  </a:lnTo>
                  <a:lnTo>
                    <a:pt x="21" y="810"/>
                  </a:lnTo>
                  <a:lnTo>
                    <a:pt x="23" y="823"/>
                  </a:lnTo>
                  <a:lnTo>
                    <a:pt x="25" y="835"/>
                  </a:lnTo>
                  <a:lnTo>
                    <a:pt x="38" y="837"/>
                  </a:lnTo>
                  <a:lnTo>
                    <a:pt x="52" y="837"/>
                  </a:lnTo>
                  <a:lnTo>
                    <a:pt x="64" y="838"/>
                  </a:lnTo>
                  <a:lnTo>
                    <a:pt x="77" y="838"/>
                  </a:lnTo>
                  <a:lnTo>
                    <a:pt x="90" y="838"/>
                  </a:lnTo>
                  <a:lnTo>
                    <a:pt x="103" y="838"/>
                  </a:lnTo>
                  <a:lnTo>
                    <a:pt x="116" y="838"/>
                  </a:lnTo>
                  <a:lnTo>
                    <a:pt x="129" y="838"/>
                  </a:lnTo>
                  <a:lnTo>
                    <a:pt x="137" y="838"/>
                  </a:lnTo>
                  <a:lnTo>
                    <a:pt x="145" y="837"/>
                  </a:lnTo>
                  <a:lnTo>
                    <a:pt x="153" y="837"/>
                  </a:lnTo>
                  <a:lnTo>
                    <a:pt x="161" y="835"/>
                  </a:lnTo>
                  <a:lnTo>
                    <a:pt x="169" y="835"/>
                  </a:lnTo>
                  <a:lnTo>
                    <a:pt x="176" y="835"/>
                  </a:lnTo>
                  <a:lnTo>
                    <a:pt x="184" y="834"/>
                  </a:lnTo>
                  <a:lnTo>
                    <a:pt x="192" y="834"/>
                  </a:lnTo>
                  <a:lnTo>
                    <a:pt x="193" y="825"/>
                  </a:lnTo>
                  <a:lnTo>
                    <a:pt x="193" y="816"/>
                  </a:lnTo>
                  <a:lnTo>
                    <a:pt x="193" y="807"/>
                  </a:lnTo>
                  <a:lnTo>
                    <a:pt x="194" y="796"/>
                  </a:lnTo>
                  <a:lnTo>
                    <a:pt x="155" y="800"/>
                  </a:lnTo>
                  <a:close/>
                </a:path>
              </a:pathLst>
            </a:custGeom>
            <a:solidFill>
              <a:srgbClr val="75B5F2"/>
            </a:solidFill>
            <a:ln w="9525">
              <a:noFill/>
              <a:round/>
              <a:headEnd/>
              <a:tailEnd/>
            </a:ln>
          </p:spPr>
          <p:txBody>
            <a:bodyPr/>
            <a:lstStyle/>
            <a:p>
              <a:endParaRPr lang="en-GB"/>
            </a:p>
          </p:txBody>
        </p:sp>
        <p:sp>
          <p:nvSpPr>
            <p:cNvPr id="156712" name="Freeform 40"/>
            <p:cNvSpPr>
              <a:spLocks/>
            </p:cNvSpPr>
            <p:nvPr/>
          </p:nvSpPr>
          <p:spPr bwMode="auto">
            <a:xfrm>
              <a:off x="145" y="919"/>
              <a:ext cx="184" cy="350"/>
            </a:xfrm>
            <a:custGeom>
              <a:avLst/>
              <a:gdLst/>
              <a:ahLst/>
              <a:cxnLst>
                <a:cxn ang="0">
                  <a:pos x="316" y="697"/>
                </a:cxn>
                <a:cxn ang="0">
                  <a:pos x="291" y="686"/>
                </a:cxn>
                <a:cxn ang="0">
                  <a:pos x="267" y="676"/>
                </a:cxn>
                <a:cxn ang="0">
                  <a:pos x="282" y="669"/>
                </a:cxn>
                <a:cxn ang="0">
                  <a:pos x="297" y="663"/>
                </a:cxn>
                <a:cxn ang="0">
                  <a:pos x="302" y="650"/>
                </a:cxn>
                <a:cxn ang="0">
                  <a:pos x="290" y="625"/>
                </a:cxn>
                <a:cxn ang="0">
                  <a:pos x="264" y="634"/>
                </a:cxn>
                <a:cxn ang="0">
                  <a:pos x="241" y="645"/>
                </a:cxn>
                <a:cxn ang="0">
                  <a:pos x="213" y="641"/>
                </a:cxn>
                <a:cxn ang="0">
                  <a:pos x="177" y="615"/>
                </a:cxn>
                <a:cxn ang="0">
                  <a:pos x="147" y="586"/>
                </a:cxn>
                <a:cxn ang="0">
                  <a:pos x="108" y="535"/>
                </a:cxn>
                <a:cxn ang="0">
                  <a:pos x="80" y="476"/>
                </a:cxn>
                <a:cxn ang="0">
                  <a:pos x="68" y="417"/>
                </a:cxn>
                <a:cxn ang="0">
                  <a:pos x="257" y="394"/>
                </a:cxn>
                <a:cxn ang="0">
                  <a:pos x="63" y="382"/>
                </a:cxn>
                <a:cxn ang="0">
                  <a:pos x="92" y="276"/>
                </a:cxn>
                <a:cxn ang="0">
                  <a:pos x="153" y="187"/>
                </a:cxn>
                <a:cxn ang="0">
                  <a:pos x="222" y="142"/>
                </a:cxn>
                <a:cxn ang="0">
                  <a:pos x="257" y="156"/>
                </a:cxn>
                <a:cxn ang="0">
                  <a:pos x="291" y="167"/>
                </a:cxn>
                <a:cxn ang="0">
                  <a:pos x="320" y="165"/>
                </a:cxn>
                <a:cxn ang="0">
                  <a:pos x="332" y="140"/>
                </a:cxn>
                <a:cxn ang="0">
                  <a:pos x="291" y="129"/>
                </a:cxn>
                <a:cxn ang="0">
                  <a:pos x="263" y="118"/>
                </a:cxn>
                <a:cxn ang="0">
                  <a:pos x="264" y="103"/>
                </a:cxn>
                <a:cxn ang="0">
                  <a:pos x="311" y="77"/>
                </a:cxn>
                <a:cxn ang="0">
                  <a:pos x="364" y="55"/>
                </a:cxn>
                <a:cxn ang="0">
                  <a:pos x="401" y="23"/>
                </a:cxn>
                <a:cxn ang="0">
                  <a:pos x="387" y="9"/>
                </a:cxn>
                <a:cxn ang="0">
                  <a:pos x="304" y="38"/>
                </a:cxn>
                <a:cxn ang="0">
                  <a:pos x="230" y="73"/>
                </a:cxn>
                <a:cxn ang="0">
                  <a:pos x="166" y="114"/>
                </a:cxn>
                <a:cxn ang="0">
                  <a:pos x="109" y="161"/>
                </a:cxn>
                <a:cxn ang="0">
                  <a:pos x="62" y="213"/>
                </a:cxn>
                <a:cxn ang="0">
                  <a:pos x="24" y="274"/>
                </a:cxn>
                <a:cxn ang="0">
                  <a:pos x="4" y="339"/>
                </a:cxn>
                <a:cxn ang="0">
                  <a:pos x="1" y="411"/>
                </a:cxn>
                <a:cxn ang="0">
                  <a:pos x="21" y="486"/>
                </a:cxn>
                <a:cxn ang="0">
                  <a:pos x="60" y="558"/>
                </a:cxn>
                <a:cxn ang="0">
                  <a:pos x="109" y="616"/>
                </a:cxn>
                <a:cxn ang="0">
                  <a:pos x="162" y="662"/>
                </a:cxn>
                <a:cxn ang="0">
                  <a:pos x="226" y="700"/>
                </a:cxn>
                <a:cxn ang="0">
                  <a:pos x="280" y="726"/>
                </a:cxn>
                <a:cxn ang="0">
                  <a:pos x="336" y="748"/>
                </a:cxn>
                <a:cxn ang="0">
                  <a:pos x="369" y="754"/>
                </a:cxn>
                <a:cxn ang="0">
                  <a:pos x="351" y="731"/>
                </a:cxn>
                <a:cxn ang="0">
                  <a:pos x="336" y="709"/>
                </a:cxn>
              </a:cxnLst>
              <a:rect l="0" t="0" r="r" b="b"/>
              <a:pathLst>
                <a:path w="417" h="761">
                  <a:moveTo>
                    <a:pt x="332" y="702"/>
                  </a:moveTo>
                  <a:lnTo>
                    <a:pt x="324" y="699"/>
                  </a:lnTo>
                  <a:lnTo>
                    <a:pt x="316" y="697"/>
                  </a:lnTo>
                  <a:lnTo>
                    <a:pt x="308" y="693"/>
                  </a:lnTo>
                  <a:lnTo>
                    <a:pt x="299" y="690"/>
                  </a:lnTo>
                  <a:lnTo>
                    <a:pt x="291" y="686"/>
                  </a:lnTo>
                  <a:lnTo>
                    <a:pt x="283" y="683"/>
                  </a:lnTo>
                  <a:lnTo>
                    <a:pt x="275" y="679"/>
                  </a:lnTo>
                  <a:lnTo>
                    <a:pt x="267" y="676"/>
                  </a:lnTo>
                  <a:lnTo>
                    <a:pt x="272" y="673"/>
                  </a:lnTo>
                  <a:lnTo>
                    <a:pt x="276" y="671"/>
                  </a:lnTo>
                  <a:lnTo>
                    <a:pt x="282" y="669"/>
                  </a:lnTo>
                  <a:lnTo>
                    <a:pt x="287" y="667"/>
                  </a:lnTo>
                  <a:lnTo>
                    <a:pt x="291" y="665"/>
                  </a:lnTo>
                  <a:lnTo>
                    <a:pt x="297" y="663"/>
                  </a:lnTo>
                  <a:lnTo>
                    <a:pt x="302" y="661"/>
                  </a:lnTo>
                  <a:lnTo>
                    <a:pt x="306" y="658"/>
                  </a:lnTo>
                  <a:lnTo>
                    <a:pt x="302" y="650"/>
                  </a:lnTo>
                  <a:lnTo>
                    <a:pt x="298" y="642"/>
                  </a:lnTo>
                  <a:lnTo>
                    <a:pt x="294" y="633"/>
                  </a:lnTo>
                  <a:lnTo>
                    <a:pt x="290" y="625"/>
                  </a:lnTo>
                  <a:lnTo>
                    <a:pt x="281" y="629"/>
                  </a:lnTo>
                  <a:lnTo>
                    <a:pt x="273" y="631"/>
                  </a:lnTo>
                  <a:lnTo>
                    <a:pt x="264" y="634"/>
                  </a:lnTo>
                  <a:lnTo>
                    <a:pt x="256" y="638"/>
                  </a:lnTo>
                  <a:lnTo>
                    <a:pt x="248" y="641"/>
                  </a:lnTo>
                  <a:lnTo>
                    <a:pt x="241" y="645"/>
                  </a:lnTo>
                  <a:lnTo>
                    <a:pt x="233" y="647"/>
                  </a:lnTo>
                  <a:lnTo>
                    <a:pt x="226" y="650"/>
                  </a:lnTo>
                  <a:lnTo>
                    <a:pt x="213" y="641"/>
                  </a:lnTo>
                  <a:lnTo>
                    <a:pt x="200" y="633"/>
                  </a:lnTo>
                  <a:lnTo>
                    <a:pt x="189" y="624"/>
                  </a:lnTo>
                  <a:lnTo>
                    <a:pt x="177" y="615"/>
                  </a:lnTo>
                  <a:lnTo>
                    <a:pt x="167" y="605"/>
                  </a:lnTo>
                  <a:lnTo>
                    <a:pt x="157" y="595"/>
                  </a:lnTo>
                  <a:lnTo>
                    <a:pt x="147" y="586"/>
                  </a:lnTo>
                  <a:lnTo>
                    <a:pt x="138" y="576"/>
                  </a:lnTo>
                  <a:lnTo>
                    <a:pt x="122" y="556"/>
                  </a:lnTo>
                  <a:lnTo>
                    <a:pt x="108" y="535"/>
                  </a:lnTo>
                  <a:lnTo>
                    <a:pt x="97" y="516"/>
                  </a:lnTo>
                  <a:lnTo>
                    <a:pt x="88" y="496"/>
                  </a:lnTo>
                  <a:lnTo>
                    <a:pt x="80" y="476"/>
                  </a:lnTo>
                  <a:lnTo>
                    <a:pt x="74" y="456"/>
                  </a:lnTo>
                  <a:lnTo>
                    <a:pt x="70" y="436"/>
                  </a:lnTo>
                  <a:lnTo>
                    <a:pt x="68" y="417"/>
                  </a:lnTo>
                  <a:lnTo>
                    <a:pt x="255" y="411"/>
                  </a:lnTo>
                  <a:lnTo>
                    <a:pt x="256" y="402"/>
                  </a:lnTo>
                  <a:lnTo>
                    <a:pt x="257" y="394"/>
                  </a:lnTo>
                  <a:lnTo>
                    <a:pt x="257" y="384"/>
                  </a:lnTo>
                  <a:lnTo>
                    <a:pt x="258" y="376"/>
                  </a:lnTo>
                  <a:lnTo>
                    <a:pt x="63" y="382"/>
                  </a:lnTo>
                  <a:lnTo>
                    <a:pt x="69" y="345"/>
                  </a:lnTo>
                  <a:lnTo>
                    <a:pt x="80" y="309"/>
                  </a:lnTo>
                  <a:lnTo>
                    <a:pt x="92" y="276"/>
                  </a:lnTo>
                  <a:lnTo>
                    <a:pt x="109" y="244"/>
                  </a:lnTo>
                  <a:lnTo>
                    <a:pt x="129" y="215"/>
                  </a:lnTo>
                  <a:lnTo>
                    <a:pt x="153" y="187"/>
                  </a:lnTo>
                  <a:lnTo>
                    <a:pt x="180" y="162"/>
                  </a:lnTo>
                  <a:lnTo>
                    <a:pt x="211" y="138"/>
                  </a:lnTo>
                  <a:lnTo>
                    <a:pt x="222" y="142"/>
                  </a:lnTo>
                  <a:lnTo>
                    <a:pt x="234" y="147"/>
                  </a:lnTo>
                  <a:lnTo>
                    <a:pt x="245" y="152"/>
                  </a:lnTo>
                  <a:lnTo>
                    <a:pt x="257" y="156"/>
                  </a:lnTo>
                  <a:lnTo>
                    <a:pt x="268" y="160"/>
                  </a:lnTo>
                  <a:lnTo>
                    <a:pt x="280" y="163"/>
                  </a:lnTo>
                  <a:lnTo>
                    <a:pt x="291" y="167"/>
                  </a:lnTo>
                  <a:lnTo>
                    <a:pt x="303" y="170"/>
                  </a:lnTo>
                  <a:lnTo>
                    <a:pt x="317" y="173"/>
                  </a:lnTo>
                  <a:lnTo>
                    <a:pt x="320" y="165"/>
                  </a:lnTo>
                  <a:lnTo>
                    <a:pt x="325" y="156"/>
                  </a:lnTo>
                  <a:lnTo>
                    <a:pt x="328" y="148"/>
                  </a:lnTo>
                  <a:lnTo>
                    <a:pt x="332" y="140"/>
                  </a:lnTo>
                  <a:lnTo>
                    <a:pt x="317" y="135"/>
                  </a:lnTo>
                  <a:lnTo>
                    <a:pt x="303" y="132"/>
                  </a:lnTo>
                  <a:lnTo>
                    <a:pt x="291" y="129"/>
                  </a:lnTo>
                  <a:lnTo>
                    <a:pt x="281" y="124"/>
                  </a:lnTo>
                  <a:lnTo>
                    <a:pt x="271" y="122"/>
                  </a:lnTo>
                  <a:lnTo>
                    <a:pt x="263" y="118"/>
                  </a:lnTo>
                  <a:lnTo>
                    <a:pt x="256" y="115"/>
                  </a:lnTo>
                  <a:lnTo>
                    <a:pt x="250" y="112"/>
                  </a:lnTo>
                  <a:lnTo>
                    <a:pt x="264" y="103"/>
                  </a:lnTo>
                  <a:lnTo>
                    <a:pt x="279" y="94"/>
                  </a:lnTo>
                  <a:lnTo>
                    <a:pt x="295" y="86"/>
                  </a:lnTo>
                  <a:lnTo>
                    <a:pt x="311" y="77"/>
                  </a:lnTo>
                  <a:lnTo>
                    <a:pt x="328" y="70"/>
                  </a:lnTo>
                  <a:lnTo>
                    <a:pt x="346" y="62"/>
                  </a:lnTo>
                  <a:lnTo>
                    <a:pt x="364" y="55"/>
                  </a:lnTo>
                  <a:lnTo>
                    <a:pt x="384" y="49"/>
                  </a:lnTo>
                  <a:lnTo>
                    <a:pt x="392" y="35"/>
                  </a:lnTo>
                  <a:lnTo>
                    <a:pt x="401" y="23"/>
                  </a:lnTo>
                  <a:lnTo>
                    <a:pt x="409" y="11"/>
                  </a:lnTo>
                  <a:lnTo>
                    <a:pt x="417" y="0"/>
                  </a:lnTo>
                  <a:lnTo>
                    <a:pt x="387" y="9"/>
                  </a:lnTo>
                  <a:lnTo>
                    <a:pt x="358" y="18"/>
                  </a:lnTo>
                  <a:lnTo>
                    <a:pt x="331" y="27"/>
                  </a:lnTo>
                  <a:lnTo>
                    <a:pt x="304" y="38"/>
                  </a:lnTo>
                  <a:lnTo>
                    <a:pt x="279" y="49"/>
                  </a:lnTo>
                  <a:lnTo>
                    <a:pt x="253" y="61"/>
                  </a:lnTo>
                  <a:lnTo>
                    <a:pt x="230" y="73"/>
                  </a:lnTo>
                  <a:lnTo>
                    <a:pt x="207" y="86"/>
                  </a:lnTo>
                  <a:lnTo>
                    <a:pt x="185" y="100"/>
                  </a:lnTo>
                  <a:lnTo>
                    <a:pt x="166" y="114"/>
                  </a:lnTo>
                  <a:lnTo>
                    <a:pt x="145" y="129"/>
                  </a:lnTo>
                  <a:lnTo>
                    <a:pt x="127" y="145"/>
                  </a:lnTo>
                  <a:lnTo>
                    <a:pt x="109" y="161"/>
                  </a:lnTo>
                  <a:lnTo>
                    <a:pt x="92" y="177"/>
                  </a:lnTo>
                  <a:lnTo>
                    <a:pt x="77" y="194"/>
                  </a:lnTo>
                  <a:lnTo>
                    <a:pt x="62" y="213"/>
                  </a:lnTo>
                  <a:lnTo>
                    <a:pt x="47" y="232"/>
                  </a:lnTo>
                  <a:lnTo>
                    <a:pt x="35" y="253"/>
                  </a:lnTo>
                  <a:lnTo>
                    <a:pt x="24" y="274"/>
                  </a:lnTo>
                  <a:lnTo>
                    <a:pt x="16" y="296"/>
                  </a:lnTo>
                  <a:lnTo>
                    <a:pt x="9" y="317"/>
                  </a:lnTo>
                  <a:lnTo>
                    <a:pt x="4" y="339"/>
                  </a:lnTo>
                  <a:lnTo>
                    <a:pt x="1" y="361"/>
                  </a:lnTo>
                  <a:lnTo>
                    <a:pt x="0" y="384"/>
                  </a:lnTo>
                  <a:lnTo>
                    <a:pt x="1" y="411"/>
                  </a:lnTo>
                  <a:lnTo>
                    <a:pt x="6" y="436"/>
                  </a:lnTo>
                  <a:lnTo>
                    <a:pt x="12" y="461"/>
                  </a:lnTo>
                  <a:lnTo>
                    <a:pt x="21" y="486"/>
                  </a:lnTo>
                  <a:lnTo>
                    <a:pt x="31" y="511"/>
                  </a:lnTo>
                  <a:lnTo>
                    <a:pt x="45" y="534"/>
                  </a:lnTo>
                  <a:lnTo>
                    <a:pt x="60" y="558"/>
                  </a:lnTo>
                  <a:lnTo>
                    <a:pt x="78" y="581"/>
                  </a:lnTo>
                  <a:lnTo>
                    <a:pt x="93" y="599"/>
                  </a:lnTo>
                  <a:lnTo>
                    <a:pt x="109" y="616"/>
                  </a:lnTo>
                  <a:lnTo>
                    <a:pt x="126" y="632"/>
                  </a:lnTo>
                  <a:lnTo>
                    <a:pt x="144" y="647"/>
                  </a:lnTo>
                  <a:lnTo>
                    <a:pt x="162" y="662"/>
                  </a:lnTo>
                  <a:lnTo>
                    <a:pt x="183" y="675"/>
                  </a:lnTo>
                  <a:lnTo>
                    <a:pt x="204" y="688"/>
                  </a:lnTo>
                  <a:lnTo>
                    <a:pt x="226" y="700"/>
                  </a:lnTo>
                  <a:lnTo>
                    <a:pt x="243" y="709"/>
                  </a:lnTo>
                  <a:lnTo>
                    <a:pt x="261" y="718"/>
                  </a:lnTo>
                  <a:lnTo>
                    <a:pt x="280" y="726"/>
                  </a:lnTo>
                  <a:lnTo>
                    <a:pt x="298" y="733"/>
                  </a:lnTo>
                  <a:lnTo>
                    <a:pt x="317" y="741"/>
                  </a:lnTo>
                  <a:lnTo>
                    <a:pt x="336" y="748"/>
                  </a:lnTo>
                  <a:lnTo>
                    <a:pt x="355" y="755"/>
                  </a:lnTo>
                  <a:lnTo>
                    <a:pt x="374" y="761"/>
                  </a:lnTo>
                  <a:lnTo>
                    <a:pt x="369" y="754"/>
                  </a:lnTo>
                  <a:lnTo>
                    <a:pt x="363" y="746"/>
                  </a:lnTo>
                  <a:lnTo>
                    <a:pt x="357" y="739"/>
                  </a:lnTo>
                  <a:lnTo>
                    <a:pt x="351" y="731"/>
                  </a:lnTo>
                  <a:lnTo>
                    <a:pt x="346" y="724"/>
                  </a:lnTo>
                  <a:lnTo>
                    <a:pt x="341" y="717"/>
                  </a:lnTo>
                  <a:lnTo>
                    <a:pt x="336" y="709"/>
                  </a:lnTo>
                  <a:lnTo>
                    <a:pt x="332" y="702"/>
                  </a:lnTo>
                  <a:close/>
                </a:path>
              </a:pathLst>
            </a:custGeom>
            <a:solidFill>
              <a:srgbClr val="000000"/>
            </a:solidFill>
            <a:ln w="9525">
              <a:noFill/>
              <a:round/>
              <a:headEnd/>
              <a:tailEnd/>
            </a:ln>
          </p:spPr>
          <p:txBody>
            <a:bodyPr/>
            <a:lstStyle/>
            <a:p>
              <a:endParaRPr lang="en-GB"/>
            </a:p>
          </p:txBody>
        </p:sp>
        <p:sp>
          <p:nvSpPr>
            <p:cNvPr id="156713" name="Freeform 41"/>
            <p:cNvSpPr>
              <a:spLocks/>
            </p:cNvSpPr>
            <p:nvPr/>
          </p:nvSpPr>
          <p:spPr bwMode="auto">
            <a:xfrm>
              <a:off x="501" y="905"/>
              <a:ext cx="235" cy="362"/>
            </a:xfrm>
            <a:custGeom>
              <a:avLst/>
              <a:gdLst/>
              <a:ahLst/>
              <a:cxnLst>
                <a:cxn ang="0">
                  <a:pos x="282" y="75"/>
                </a:cxn>
                <a:cxn ang="0">
                  <a:pos x="226" y="52"/>
                </a:cxn>
                <a:cxn ang="0">
                  <a:pos x="168" y="33"/>
                </a:cxn>
                <a:cxn ang="0">
                  <a:pos x="107" y="16"/>
                </a:cxn>
                <a:cxn ang="0">
                  <a:pos x="44" y="6"/>
                </a:cxn>
                <a:cxn ang="0">
                  <a:pos x="69" y="52"/>
                </a:cxn>
                <a:cxn ang="0">
                  <a:pos x="108" y="61"/>
                </a:cxn>
                <a:cxn ang="0">
                  <a:pos x="148" y="73"/>
                </a:cxn>
                <a:cxn ang="0">
                  <a:pos x="186" y="86"/>
                </a:cxn>
                <a:cxn ang="0">
                  <a:pos x="224" y="99"/>
                </a:cxn>
                <a:cxn ang="0">
                  <a:pos x="259" y="115"/>
                </a:cxn>
                <a:cxn ang="0">
                  <a:pos x="248" y="132"/>
                </a:cxn>
                <a:cxn ang="0">
                  <a:pos x="217" y="145"/>
                </a:cxn>
                <a:cxn ang="0">
                  <a:pos x="191" y="156"/>
                </a:cxn>
                <a:cxn ang="0">
                  <a:pos x="247" y="173"/>
                </a:cxn>
                <a:cxn ang="0">
                  <a:pos x="282" y="158"/>
                </a:cxn>
                <a:cxn ang="0">
                  <a:pos x="311" y="144"/>
                </a:cxn>
                <a:cxn ang="0">
                  <a:pos x="345" y="167"/>
                </a:cxn>
                <a:cxn ang="0">
                  <a:pos x="376" y="193"/>
                </a:cxn>
                <a:cxn ang="0">
                  <a:pos x="411" y="233"/>
                </a:cxn>
                <a:cxn ang="0">
                  <a:pos x="452" y="295"/>
                </a:cxn>
                <a:cxn ang="0">
                  <a:pos x="470" y="359"/>
                </a:cxn>
                <a:cxn ang="0">
                  <a:pos x="296" y="420"/>
                </a:cxn>
                <a:cxn ang="0">
                  <a:pos x="471" y="451"/>
                </a:cxn>
                <a:cxn ang="0">
                  <a:pos x="456" y="505"/>
                </a:cxn>
                <a:cxn ang="0">
                  <a:pos x="426" y="559"/>
                </a:cxn>
                <a:cxn ang="0">
                  <a:pos x="394" y="600"/>
                </a:cxn>
                <a:cxn ang="0">
                  <a:pos x="357" y="636"/>
                </a:cxn>
                <a:cxn ang="0">
                  <a:pos x="316" y="652"/>
                </a:cxn>
                <a:cxn ang="0">
                  <a:pos x="277" y="638"/>
                </a:cxn>
                <a:cxn ang="0">
                  <a:pos x="241" y="627"/>
                </a:cxn>
                <a:cxn ang="0">
                  <a:pos x="218" y="641"/>
                </a:cxn>
                <a:cxn ang="0">
                  <a:pos x="221" y="662"/>
                </a:cxn>
                <a:cxn ang="0">
                  <a:pos x="259" y="673"/>
                </a:cxn>
                <a:cxn ang="0">
                  <a:pos x="283" y="682"/>
                </a:cxn>
                <a:cxn ang="0">
                  <a:pos x="260" y="703"/>
                </a:cxn>
                <a:cxn ang="0">
                  <a:pos x="214" y="726"/>
                </a:cxn>
                <a:cxn ang="0">
                  <a:pos x="163" y="746"/>
                </a:cxn>
                <a:cxn ang="0">
                  <a:pos x="153" y="779"/>
                </a:cxn>
                <a:cxn ang="0">
                  <a:pos x="156" y="788"/>
                </a:cxn>
                <a:cxn ang="0">
                  <a:pos x="180" y="780"/>
                </a:cxn>
                <a:cxn ang="0">
                  <a:pos x="236" y="759"/>
                </a:cxn>
                <a:cxn ang="0">
                  <a:pos x="289" y="735"/>
                </a:cxn>
                <a:cxn ang="0">
                  <a:pos x="336" y="709"/>
                </a:cxn>
                <a:cxn ang="0">
                  <a:pos x="380" y="679"/>
                </a:cxn>
                <a:cxn ang="0">
                  <a:pos x="419" y="645"/>
                </a:cxn>
                <a:cxn ang="0">
                  <a:pos x="491" y="557"/>
                </a:cxn>
                <a:cxn ang="0">
                  <a:pos x="529" y="459"/>
                </a:cxn>
                <a:cxn ang="0">
                  <a:pos x="532" y="367"/>
                </a:cxn>
                <a:cxn ang="0">
                  <a:pos x="517" y="302"/>
                </a:cxn>
                <a:cxn ang="0">
                  <a:pos x="488" y="243"/>
                </a:cxn>
                <a:cxn ang="0">
                  <a:pos x="446" y="188"/>
                </a:cxn>
                <a:cxn ang="0">
                  <a:pos x="389" y="139"/>
                </a:cxn>
                <a:cxn ang="0">
                  <a:pos x="318" y="94"/>
                </a:cxn>
              </a:cxnLst>
              <a:rect l="0" t="0" r="r" b="b"/>
              <a:pathLst>
                <a:path w="533" h="791">
                  <a:moveTo>
                    <a:pt x="318" y="94"/>
                  </a:moveTo>
                  <a:lnTo>
                    <a:pt x="301" y="84"/>
                  </a:lnTo>
                  <a:lnTo>
                    <a:pt x="282" y="75"/>
                  </a:lnTo>
                  <a:lnTo>
                    <a:pt x="264" y="67"/>
                  </a:lnTo>
                  <a:lnTo>
                    <a:pt x="245" y="59"/>
                  </a:lnTo>
                  <a:lnTo>
                    <a:pt x="226" y="52"/>
                  </a:lnTo>
                  <a:lnTo>
                    <a:pt x="207" y="45"/>
                  </a:lnTo>
                  <a:lnTo>
                    <a:pt x="188" y="38"/>
                  </a:lnTo>
                  <a:lnTo>
                    <a:pt x="168" y="33"/>
                  </a:lnTo>
                  <a:lnTo>
                    <a:pt x="148" y="27"/>
                  </a:lnTo>
                  <a:lnTo>
                    <a:pt x="128" y="21"/>
                  </a:lnTo>
                  <a:lnTo>
                    <a:pt x="107" y="16"/>
                  </a:lnTo>
                  <a:lnTo>
                    <a:pt x="87" y="13"/>
                  </a:lnTo>
                  <a:lnTo>
                    <a:pt x="65" y="8"/>
                  </a:lnTo>
                  <a:lnTo>
                    <a:pt x="44" y="6"/>
                  </a:lnTo>
                  <a:lnTo>
                    <a:pt x="22" y="3"/>
                  </a:lnTo>
                  <a:lnTo>
                    <a:pt x="0" y="0"/>
                  </a:lnTo>
                  <a:lnTo>
                    <a:pt x="69" y="52"/>
                  </a:lnTo>
                  <a:lnTo>
                    <a:pt x="83" y="56"/>
                  </a:lnTo>
                  <a:lnTo>
                    <a:pt x="96" y="58"/>
                  </a:lnTo>
                  <a:lnTo>
                    <a:pt x="108" y="61"/>
                  </a:lnTo>
                  <a:lnTo>
                    <a:pt x="122" y="65"/>
                  </a:lnTo>
                  <a:lnTo>
                    <a:pt x="135" y="68"/>
                  </a:lnTo>
                  <a:lnTo>
                    <a:pt x="148" y="73"/>
                  </a:lnTo>
                  <a:lnTo>
                    <a:pt x="160" y="76"/>
                  </a:lnTo>
                  <a:lnTo>
                    <a:pt x="173" y="81"/>
                  </a:lnTo>
                  <a:lnTo>
                    <a:pt x="186" y="86"/>
                  </a:lnTo>
                  <a:lnTo>
                    <a:pt x="198" y="90"/>
                  </a:lnTo>
                  <a:lnTo>
                    <a:pt x="211" y="95"/>
                  </a:lnTo>
                  <a:lnTo>
                    <a:pt x="224" y="99"/>
                  </a:lnTo>
                  <a:lnTo>
                    <a:pt x="235" y="105"/>
                  </a:lnTo>
                  <a:lnTo>
                    <a:pt x="248" y="110"/>
                  </a:lnTo>
                  <a:lnTo>
                    <a:pt x="259" y="115"/>
                  </a:lnTo>
                  <a:lnTo>
                    <a:pt x="272" y="121"/>
                  </a:lnTo>
                  <a:lnTo>
                    <a:pt x="259" y="127"/>
                  </a:lnTo>
                  <a:lnTo>
                    <a:pt x="248" y="132"/>
                  </a:lnTo>
                  <a:lnTo>
                    <a:pt x="237" y="136"/>
                  </a:lnTo>
                  <a:lnTo>
                    <a:pt x="227" y="141"/>
                  </a:lnTo>
                  <a:lnTo>
                    <a:pt x="217" y="145"/>
                  </a:lnTo>
                  <a:lnTo>
                    <a:pt x="207" y="149"/>
                  </a:lnTo>
                  <a:lnTo>
                    <a:pt x="199" y="152"/>
                  </a:lnTo>
                  <a:lnTo>
                    <a:pt x="191" y="156"/>
                  </a:lnTo>
                  <a:lnTo>
                    <a:pt x="219" y="183"/>
                  </a:lnTo>
                  <a:lnTo>
                    <a:pt x="233" y="179"/>
                  </a:lnTo>
                  <a:lnTo>
                    <a:pt x="247" y="173"/>
                  </a:lnTo>
                  <a:lnTo>
                    <a:pt x="259" y="168"/>
                  </a:lnTo>
                  <a:lnTo>
                    <a:pt x="272" y="163"/>
                  </a:lnTo>
                  <a:lnTo>
                    <a:pt x="282" y="158"/>
                  </a:lnTo>
                  <a:lnTo>
                    <a:pt x="293" y="153"/>
                  </a:lnTo>
                  <a:lnTo>
                    <a:pt x="303" y="149"/>
                  </a:lnTo>
                  <a:lnTo>
                    <a:pt x="311" y="144"/>
                  </a:lnTo>
                  <a:lnTo>
                    <a:pt x="323" y="151"/>
                  </a:lnTo>
                  <a:lnTo>
                    <a:pt x="334" y="159"/>
                  </a:lnTo>
                  <a:lnTo>
                    <a:pt x="345" y="167"/>
                  </a:lnTo>
                  <a:lnTo>
                    <a:pt x="356" y="175"/>
                  </a:lnTo>
                  <a:lnTo>
                    <a:pt x="366" y="183"/>
                  </a:lnTo>
                  <a:lnTo>
                    <a:pt x="376" y="193"/>
                  </a:lnTo>
                  <a:lnTo>
                    <a:pt x="385" y="203"/>
                  </a:lnTo>
                  <a:lnTo>
                    <a:pt x="394" y="212"/>
                  </a:lnTo>
                  <a:lnTo>
                    <a:pt x="411" y="233"/>
                  </a:lnTo>
                  <a:lnTo>
                    <a:pt x="427" y="254"/>
                  </a:lnTo>
                  <a:lnTo>
                    <a:pt x="440" y="274"/>
                  </a:lnTo>
                  <a:lnTo>
                    <a:pt x="452" y="295"/>
                  </a:lnTo>
                  <a:lnTo>
                    <a:pt x="460" y="316"/>
                  </a:lnTo>
                  <a:lnTo>
                    <a:pt x="467" y="338"/>
                  </a:lnTo>
                  <a:lnTo>
                    <a:pt x="470" y="359"/>
                  </a:lnTo>
                  <a:lnTo>
                    <a:pt x="472" y="380"/>
                  </a:lnTo>
                  <a:lnTo>
                    <a:pt x="298" y="385"/>
                  </a:lnTo>
                  <a:lnTo>
                    <a:pt x="296" y="420"/>
                  </a:lnTo>
                  <a:lnTo>
                    <a:pt x="473" y="415"/>
                  </a:lnTo>
                  <a:lnTo>
                    <a:pt x="473" y="432"/>
                  </a:lnTo>
                  <a:lnTo>
                    <a:pt x="471" y="451"/>
                  </a:lnTo>
                  <a:lnTo>
                    <a:pt x="468" y="468"/>
                  </a:lnTo>
                  <a:lnTo>
                    <a:pt x="462" y="486"/>
                  </a:lnTo>
                  <a:lnTo>
                    <a:pt x="456" y="505"/>
                  </a:lnTo>
                  <a:lnTo>
                    <a:pt x="447" y="523"/>
                  </a:lnTo>
                  <a:lnTo>
                    <a:pt x="438" y="541"/>
                  </a:lnTo>
                  <a:lnTo>
                    <a:pt x="426" y="559"/>
                  </a:lnTo>
                  <a:lnTo>
                    <a:pt x="416" y="574"/>
                  </a:lnTo>
                  <a:lnTo>
                    <a:pt x="406" y="588"/>
                  </a:lnTo>
                  <a:lnTo>
                    <a:pt x="394" y="600"/>
                  </a:lnTo>
                  <a:lnTo>
                    <a:pt x="383" y="613"/>
                  </a:lnTo>
                  <a:lnTo>
                    <a:pt x="370" y="626"/>
                  </a:lnTo>
                  <a:lnTo>
                    <a:pt x="357" y="636"/>
                  </a:lnTo>
                  <a:lnTo>
                    <a:pt x="343" y="647"/>
                  </a:lnTo>
                  <a:lnTo>
                    <a:pt x="330" y="657"/>
                  </a:lnTo>
                  <a:lnTo>
                    <a:pt x="316" y="652"/>
                  </a:lnTo>
                  <a:lnTo>
                    <a:pt x="302" y="648"/>
                  </a:lnTo>
                  <a:lnTo>
                    <a:pt x="289" y="643"/>
                  </a:lnTo>
                  <a:lnTo>
                    <a:pt x="277" y="638"/>
                  </a:lnTo>
                  <a:lnTo>
                    <a:pt x="264" y="635"/>
                  </a:lnTo>
                  <a:lnTo>
                    <a:pt x="252" y="630"/>
                  </a:lnTo>
                  <a:lnTo>
                    <a:pt x="241" y="627"/>
                  </a:lnTo>
                  <a:lnTo>
                    <a:pt x="231" y="624"/>
                  </a:lnTo>
                  <a:lnTo>
                    <a:pt x="224" y="632"/>
                  </a:lnTo>
                  <a:lnTo>
                    <a:pt x="218" y="641"/>
                  </a:lnTo>
                  <a:lnTo>
                    <a:pt x="211" y="649"/>
                  </a:lnTo>
                  <a:lnTo>
                    <a:pt x="205" y="657"/>
                  </a:lnTo>
                  <a:lnTo>
                    <a:pt x="221" y="662"/>
                  </a:lnTo>
                  <a:lnTo>
                    <a:pt x="235" y="666"/>
                  </a:lnTo>
                  <a:lnTo>
                    <a:pt x="248" y="670"/>
                  </a:lnTo>
                  <a:lnTo>
                    <a:pt x="259" y="673"/>
                  </a:lnTo>
                  <a:lnTo>
                    <a:pt x="269" y="677"/>
                  </a:lnTo>
                  <a:lnTo>
                    <a:pt x="277" y="680"/>
                  </a:lnTo>
                  <a:lnTo>
                    <a:pt x="283" y="682"/>
                  </a:lnTo>
                  <a:lnTo>
                    <a:pt x="288" y="685"/>
                  </a:lnTo>
                  <a:lnTo>
                    <a:pt x="274" y="694"/>
                  </a:lnTo>
                  <a:lnTo>
                    <a:pt x="260" y="703"/>
                  </a:lnTo>
                  <a:lnTo>
                    <a:pt x="245" y="711"/>
                  </a:lnTo>
                  <a:lnTo>
                    <a:pt x="231" y="719"/>
                  </a:lnTo>
                  <a:lnTo>
                    <a:pt x="214" y="726"/>
                  </a:lnTo>
                  <a:lnTo>
                    <a:pt x="197" y="733"/>
                  </a:lnTo>
                  <a:lnTo>
                    <a:pt x="180" y="740"/>
                  </a:lnTo>
                  <a:lnTo>
                    <a:pt x="163" y="746"/>
                  </a:lnTo>
                  <a:lnTo>
                    <a:pt x="159" y="756"/>
                  </a:lnTo>
                  <a:lnTo>
                    <a:pt x="157" y="768"/>
                  </a:lnTo>
                  <a:lnTo>
                    <a:pt x="153" y="779"/>
                  </a:lnTo>
                  <a:lnTo>
                    <a:pt x="150" y="791"/>
                  </a:lnTo>
                  <a:lnTo>
                    <a:pt x="152" y="789"/>
                  </a:lnTo>
                  <a:lnTo>
                    <a:pt x="156" y="788"/>
                  </a:lnTo>
                  <a:lnTo>
                    <a:pt x="158" y="788"/>
                  </a:lnTo>
                  <a:lnTo>
                    <a:pt x="160" y="787"/>
                  </a:lnTo>
                  <a:lnTo>
                    <a:pt x="180" y="780"/>
                  </a:lnTo>
                  <a:lnTo>
                    <a:pt x="199" y="774"/>
                  </a:lnTo>
                  <a:lnTo>
                    <a:pt x="218" y="766"/>
                  </a:lnTo>
                  <a:lnTo>
                    <a:pt x="236" y="759"/>
                  </a:lnTo>
                  <a:lnTo>
                    <a:pt x="255" y="751"/>
                  </a:lnTo>
                  <a:lnTo>
                    <a:pt x="272" y="743"/>
                  </a:lnTo>
                  <a:lnTo>
                    <a:pt x="289" y="735"/>
                  </a:lnTo>
                  <a:lnTo>
                    <a:pt x="305" y="726"/>
                  </a:lnTo>
                  <a:lnTo>
                    <a:pt x="321" y="718"/>
                  </a:lnTo>
                  <a:lnTo>
                    <a:pt x="336" y="709"/>
                  </a:lnTo>
                  <a:lnTo>
                    <a:pt x="351" y="698"/>
                  </a:lnTo>
                  <a:lnTo>
                    <a:pt x="366" y="688"/>
                  </a:lnTo>
                  <a:lnTo>
                    <a:pt x="380" y="679"/>
                  </a:lnTo>
                  <a:lnTo>
                    <a:pt x="394" y="667"/>
                  </a:lnTo>
                  <a:lnTo>
                    <a:pt x="407" y="657"/>
                  </a:lnTo>
                  <a:lnTo>
                    <a:pt x="419" y="645"/>
                  </a:lnTo>
                  <a:lnTo>
                    <a:pt x="447" y="617"/>
                  </a:lnTo>
                  <a:lnTo>
                    <a:pt x="471" y="588"/>
                  </a:lnTo>
                  <a:lnTo>
                    <a:pt x="491" y="557"/>
                  </a:lnTo>
                  <a:lnTo>
                    <a:pt x="508" y="526"/>
                  </a:lnTo>
                  <a:lnTo>
                    <a:pt x="520" y="492"/>
                  </a:lnTo>
                  <a:lnTo>
                    <a:pt x="529" y="459"/>
                  </a:lnTo>
                  <a:lnTo>
                    <a:pt x="532" y="424"/>
                  </a:lnTo>
                  <a:lnTo>
                    <a:pt x="533" y="388"/>
                  </a:lnTo>
                  <a:lnTo>
                    <a:pt x="532" y="367"/>
                  </a:lnTo>
                  <a:lnTo>
                    <a:pt x="529" y="345"/>
                  </a:lnTo>
                  <a:lnTo>
                    <a:pt x="524" y="323"/>
                  </a:lnTo>
                  <a:lnTo>
                    <a:pt x="517" y="302"/>
                  </a:lnTo>
                  <a:lnTo>
                    <a:pt x="509" y="281"/>
                  </a:lnTo>
                  <a:lnTo>
                    <a:pt x="500" y="262"/>
                  </a:lnTo>
                  <a:lnTo>
                    <a:pt x="488" y="243"/>
                  </a:lnTo>
                  <a:lnTo>
                    <a:pt x="476" y="224"/>
                  </a:lnTo>
                  <a:lnTo>
                    <a:pt x="462" y="206"/>
                  </a:lnTo>
                  <a:lnTo>
                    <a:pt x="446" y="188"/>
                  </a:lnTo>
                  <a:lnTo>
                    <a:pt x="429" y="171"/>
                  </a:lnTo>
                  <a:lnTo>
                    <a:pt x="410" y="155"/>
                  </a:lnTo>
                  <a:lnTo>
                    <a:pt x="389" y="139"/>
                  </a:lnTo>
                  <a:lnTo>
                    <a:pt x="368" y="124"/>
                  </a:lnTo>
                  <a:lnTo>
                    <a:pt x="343" y="109"/>
                  </a:lnTo>
                  <a:lnTo>
                    <a:pt x="318" y="94"/>
                  </a:lnTo>
                  <a:close/>
                </a:path>
              </a:pathLst>
            </a:custGeom>
            <a:solidFill>
              <a:srgbClr val="000000"/>
            </a:solidFill>
            <a:ln w="9525">
              <a:noFill/>
              <a:round/>
              <a:headEnd/>
              <a:tailEnd/>
            </a:ln>
          </p:spPr>
          <p:txBody>
            <a:bodyPr/>
            <a:lstStyle/>
            <a:p>
              <a:endParaRPr lang="en-GB"/>
            </a:p>
          </p:txBody>
        </p:sp>
        <p:sp>
          <p:nvSpPr>
            <p:cNvPr id="156714" name="Freeform 42"/>
            <p:cNvSpPr>
              <a:spLocks/>
            </p:cNvSpPr>
            <p:nvPr/>
          </p:nvSpPr>
          <p:spPr bwMode="auto">
            <a:xfrm>
              <a:off x="472" y="902"/>
              <a:ext cx="160" cy="383"/>
            </a:xfrm>
            <a:custGeom>
              <a:avLst/>
              <a:gdLst/>
              <a:ahLst/>
              <a:cxnLst>
                <a:cxn ang="0">
                  <a:pos x="149" y="738"/>
                </a:cxn>
                <a:cxn ang="0">
                  <a:pos x="202" y="668"/>
                </a:cxn>
                <a:cxn ang="0">
                  <a:pos x="237" y="653"/>
                </a:cxn>
                <a:cxn ang="0">
                  <a:pos x="263" y="660"/>
                </a:cxn>
                <a:cxn ang="0">
                  <a:pos x="288" y="636"/>
                </a:cxn>
                <a:cxn ang="0">
                  <a:pos x="271" y="621"/>
                </a:cxn>
                <a:cxn ang="0">
                  <a:pos x="243" y="614"/>
                </a:cxn>
                <a:cxn ang="0">
                  <a:pos x="277" y="532"/>
                </a:cxn>
                <a:cxn ang="0">
                  <a:pos x="301" y="443"/>
                </a:cxn>
                <a:cxn ang="0">
                  <a:pos x="298" y="391"/>
                </a:cxn>
                <a:cxn ang="0">
                  <a:pos x="278" y="303"/>
                </a:cxn>
                <a:cxn ang="0">
                  <a:pos x="225" y="207"/>
                </a:cxn>
                <a:cxn ang="0">
                  <a:pos x="255" y="197"/>
                </a:cxn>
                <a:cxn ang="0">
                  <a:pos x="283" y="187"/>
                </a:cxn>
                <a:cxn ang="0">
                  <a:pos x="250" y="161"/>
                </a:cxn>
                <a:cxn ang="0">
                  <a:pos x="178" y="140"/>
                </a:cxn>
                <a:cxn ang="0">
                  <a:pos x="117" y="75"/>
                </a:cxn>
                <a:cxn ang="0">
                  <a:pos x="95" y="49"/>
                </a:cxn>
                <a:cxn ang="0">
                  <a:pos x="121" y="54"/>
                </a:cxn>
                <a:cxn ang="0">
                  <a:pos x="56" y="3"/>
                </a:cxn>
                <a:cxn ang="0">
                  <a:pos x="24" y="1"/>
                </a:cxn>
                <a:cxn ang="0">
                  <a:pos x="2" y="9"/>
                </a:cxn>
                <a:cxn ang="0">
                  <a:pos x="7" y="42"/>
                </a:cxn>
                <a:cxn ang="0">
                  <a:pos x="27" y="57"/>
                </a:cxn>
                <a:cxn ang="0">
                  <a:pos x="102" y="126"/>
                </a:cxn>
                <a:cxn ang="0">
                  <a:pos x="141" y="193"/>
                </a:cxn>
                <a:cxn ang="0">
                  <a:pos x="79" y="207"/>
                </a:cxn>
                <a:cxn ang="0">
                  <a:pos x="18" y="225"/>
                </a:cxn>
                <a:cxn ang="0">
                  <a:pos x="35" y="252"/>
                </a:cxn>
                <a:cxn ang="0">
                  <a:pos x="109" y="237"/>
                </a:cxn>
                <a:cxn ang="0">
                  <a:pos x="178" y="227"/>
                </a:cxn>
                <a:cxn ang="0">
                  <a:pos x="200" y="262"/>
                </a:cxn>
                <a:cxn ang="0">
                  <a:pos x="225" y="326"/>
                </a:cxn>
                <a:cxn ang="0">
                  <a:pos x="19" y="399"/>
                </a:cxn>
                <a:cxn ang="0">
                  <a:pos x="19" y="434"/>
                </a:cxn>
                <a:cxn ang="0">
                  <a:pos x="232" y="488"/>
                </a:cxn>
                <a:cxn ang="0">
                  <a:pos x="198" y="579"/>
                </a:cxn>
                <a:cxn ang="0">
                  <a:pos x="123" y="589"/>
                </a:cxn>
                <a:cxn ang="0">
                  <a:pos x="39" y="578"/>
                </a:cxn>
                <a:cxn ang="0">
                  <a:pos x="16" y="606"/>
                </a:cxn>
                <a:cxn ang="0">
                  <a:pos x="71" y="619"/>
                </a:cxn>
                <a:cxn ang="0">
                  <a:pos x="147" y="631"/>
                </a:cxn>
                <a:cxn ang="0">
                  <a:pos x="108" y="713"/>
                </a:cxn>
                <a:cxn ang="0">
                  <a:pos x="45" y="782"/>
                </a:cxn>
                <a:cxn ang="0">
                  <a:pos x="9" y="813"/>
                </a:cxn>
                <a:cxn ang="0">
                  <a:pos x="35" y="830"/>
                </a:cxn>
                <a:cxn ang="0">
                  <a:pos x="87" y="822"/>
                </a:cxn>
                <a:cxn ang="0">
                  <a:pos x="138" y="813"/>
                </a:cxn>
                <a:cxn ang="0">
                  <a:pos x="189" y="801"/>
                </a:cxn>
                <a:cxn ang="0">
                  <a:pos x="221" y="772"/>
                </a:cxn>
                <a:cxn ang="0">
                  <a:pos x="200" y="758"/>
                </a:cxn>
                <a:cxn ang="0">
                  <a:pos x="142" y="772"/>
                </a:cxn>
              </a:cxnLst>
              <a:rect l="0" t="0" r="r" b="b"/>
              <a:pathLst>
                <a:path w="362" h="833">
                  <a:moveTo>
                    <a:pt x="113" y="777"/>
                  </a:moveTo>
                  <a:lnTo>
                    <a:pt x="125" y="766"/>
                  </a:lnTo>
                  <a:lnTo>
                    <a:pt x="137" y="752"/>
                  </a:lnTo>
                  <a:lnTo>
                    <a:pt x="149" y="738"/>
                  </a:lnTo>
                  <a:lnTo>
                    <a:pt x="163" y="722"/>
                  </a:lnTo>
                  <a:lnTo>
                    <a:pt x="176" y="706"/>
                  </a:lnTo>
                  <a:lnTo>
                    <a:pt x="189" y="687"/>
                  </a:lnTo>
                  <a:lnTo>
                    <a:pt x="202" y="668"/>
                  </a:lnTo>
                  <a:lnTo>
                    <a:pt x="216" y="647"/>
                  </a:lnTo>
                  <a:lnTo>
                    <a:pt x="223" y="649"/>
                  </a:lnTo>
                  <a:lnTo>
                    <a:pt x="230" y="651"/>
                  </a:lnTo>
                  <a:lnTo>
                    <a:pt x="237" y="653"/>
                  </a:lnTo>
                  <a:lnTo>
                    <a:pt x="244" y="654"/>
                  </a:lnTo>
                  <a:lnTo>
                    <a:pt x="251" y="656"/>
                  </a:lnTo>
                  <a:lnTo>
                    <a:pt x="256" y="657"/>
                  </a:lnTo>
                  <a:lnTo>
                    <a:pt x="263" y="660"/>
                  </a:lnTo>
                  <a:lnTo>
                    <a:pt x="269" y="661"/>
                  </a:lnTo>
                  <a:lnTo>
                    <a:pt x="275" y="653"/>
                  </a:lnTo>
                  <a:lnTo>
                    <a:pt x="282" y="645"/>
                  </a:lnTo>
                  <a:lnTo>
                    <a:pt x="288" y="636"/>
                  </a:lnTo>
                  <a:lnTo>
                    <a:pt x="295" y="628"/>
                  </a:lnTo>
                  <a:lnTo>
                    <a:pt x="286" y="625"/>
                  </a:lnTo>
                  <a:lnTo>
                    <a:pt x="278" y="623"/>
                  </a:lnTo>
                  <a:lnTo>
                    <a:pt x="271" y="621"/>
                  </a:lnTo>
                  <a:lnTo>
                    <a:pt x="263" y="618"/>
                  </a:lnTo>
                  <a:lnTo>
                    <a:pt x="256" y="617"/>
                  </a:lnTo>
                  <a:lnTo>
                    <a:pt x="250" y="615"/>
                  </a:lnTo>
                  <a:lnTo>
                    <a:pt x="243" y="614"/>
                  </a:lnTo>
                  <a:lnTo>
                    <a:pt x="237" y="611"/>
                  </a:lnTo>
                  <a:lnTo>
                    <a:pt x="253" y="584"/>
                  </a:lnTo>
                  <a:lnTo>
                    <a:pt x="267" y="557"/>
                  </a:lnTo>
                  <a:lnTo>
                    <a:pt x="277" y="532"/>
                  </a:lnTo>
                  <a:lnTo>
                    <a:pt x="288" y="508"/>
                  </a:lnTo>
                  <a:lnTo>
                    <a:pt x="295" y="485"/>
                  </a:lnTo>
                  <a:lnTo>
                    <a:pt x="299" y="464"/>
                  </a:lnTo>
                  <a:lnTo>
                    <a:pt x="301" y="443"/>
                  </a:lnTo>
                  <a:lnTo>
                    <a:pt x="303" y="425"/>
                  </a:lnTo>
                  <a:lnTo>
                    <a:pt x="360" y="424"/>
                  </a:lnTo>
                  <a:lnTo>
                    <a:pt x="362" y="389"/>
                  </a:lnTo>
                  <a:lnTo>
                    <a:pt x="298" y="391"/>
                  </a:lnTo>
                  <a:lnTo>
                    <a:pt x="296" y="369"/>
                  </a:lnTo>
                  <a:lnTo>
                    <a:pt x="292" y="348"/>
                  </a:lnTo>
                  <a:lnTo>
                    <a:pt x="286" y="326"/>
                  </a:lnTo>
                  <a:lnTo>
                    <a:pt x="278" y="303"/>
                  </a:lnTo>
                  <a:lnTo>
                    <a:pt x="268" y="280"/>
                  </a:lnTo>
                  <a:lnTo>
                    <a:pt x="256" y="257"/>
                  </a:lnTo>
                  <a:lnTo>
                    <a:pt x="242" y="232"/>
                  </a:lnTo>
                  <a:lnTo>
                    <a:pt x="225" y="207"/>
                  </a:lnTo>
                  <a:lnTo>
                    <a:pt x="233" y="205"/>
                  </a:lnTo>
                  <a:lnTo>
                    <a:pt x="240" y="202"/>
                  </a:lnTo>
                  <a:lnTo>
                    <a:pt x="248" y="199"/>
                  </a:lnTo>
                  <a:lnTo>
                    <a:pt x="255" y="197"/>
                  </a:lnTo>
                  <a:lnTo>
                    <a:pt x="262" y="194"/>
                  </a:lnTo>
                  <a:lnTo>
                    <a:pt x="269" y="192"/>
                  </a:lnTo>
                  <a:lnTo>
                    <a:pt x="276" y="190"/>
                  </a:lnTo>
                  <a:lnTo>
                    <a:pt x="283" y="187"/>
                  </a:lnTo>
                  <a:lnTo>
                    <a:pt x="255" y="160"/>
                  </a:lnTo>
                  <a:lnTo>
                    <a:pt x="253" y="160"/>
                  </a:lnTo>
                  <a:lnTo>
                    <a:pt x="252" y="161"/>
                  </a:lnTo>
                  <a:lnTo>
                    <a:pt x="250" y="161"/>
                  </a:lnTo>
                  <a:lnTo>
                    <a:pt x="247" y="162"/>
                  </a:lnTo>
                  <a:lnTo>
                    <a:pt x="206" y="177"/>
                  </a:lnTo>
                  <a:lnTo>
                    <a:pt x="192" y="157"/>
                  </a:lnTo>
                  <a:lnTo>
                    <a:pt x="178" y="140"/>
                  </a:lnTo>
                  <a:lnTo>
                    <a:pt x="164" y="123"/>
                  </a:lnTo>
                  <a:lnTo>
                    <a:pt x="149" y="106"/>
                  </a:lnTo>
                  <a:lnTo>
                    <a:pt x="133" y="91"/>
                  </a:lnTo>
                  <a:lnTo>
                    <a:pt x="117" y="75"/>
                  </a:lnTo>
                  <a:lnTo>
                    <a:pt x="100" y="61"/>
                  </a:lnTo>
                  <a:lnTo>
                    <a:pt x="83" y="47"/>
                  </a:lnTo>
                  <a:lnTo>
                    <a:pt x="90" y="48"/>
                  </a:lnTo>
                  <a:lnTo>
                    <a:pt x="95" y="49"/>
                  </a:lnTo>
                  <a:lnTo>
                    <a:pt x="102" y="50"/>
                  </a:lnTo>
                  <a:lnTo>
                    <a:pt x="108" y="51"/>
                  </a:lnTo>
                  <a:lnTo>
                    <a:pt x="115" y="53"/>
                  </a:lnTo>
                  <a:lnTo>
                    <a:pt x="121" y="54"/>
                  </a:lnTo>
                  <a:lnTo>
                    <a:pt x="128" y="55"/>
                  </a:lnTo>
                  <a:lnTo>
                    <a:pt x="133" y="56"/>
                  </a:lnTo>
                  <a:lnTo>
                    <a:pt x="64" y="4"/>
                  </a:lnTo>
                  <a:lnTo>
                    <a:pt x="56" y="3"/>
                  </a:lnTo>
                  <a:lnTo>
                    <a:pt x="48" y="3"/>
                  </a:lnTo>
                  <a:lnTo>
                    <a:pt x="40" y="2"/>
                  </a:lnTo>
                  <a:lnTo>
                    <a:pt x="32" y="1"/>
                  </a:lnTo>
                  <a:lnTo>
                    <a:pt x="24" y="1"/>
                  </a:lnTo>
                  <a:lnTo>
                    <a:pt x="16" y="0"/>
                  </a:lnTo>
                  <a:lnTo>
                    <a:pt x="8" y="0"/>
                  </a:lnTo>
                  <a:lnTo>
                    <a:pt x="0" y="0"/>
                  </a:lnTo>
                  <a:lnTo>
                    <a:pt x="2" y="9"/>
                  </a:lnTo>
                  <a:lnTo>
                    <a:pt x="3" y="19"/>
                  </a:lnTo>
                  <a:lnTo>
                    <a:pt x="5" y="31"/>
                  </a:lnTo>
                  <a:lnTo>
                    <a:pt x="7" y="42"/>
                  </a:lnTo>
                  <a:lnTo>
                    <a:pt x="7" y="42"/>
                  </a:lnTo>
                  <a:lnTo>
                    <a:pt x="7" y="42"/>
                  </a:lnTo>
                  <a:lnTo>
                    <a:pt x="7" y="42"/>
                  </a:lnTo>
                  <a:lnTo>
                    <a:pt x="7" y="42"/>
                  </a:lnTo>
                  <a:lnTo>
                    <a:pt x="27" y="57"/>
                  </a:lnTo>
                  <a:lnTo>
                    <a:pt x="47" y="73"/>
                  </a:lnTo>
                  <a:lnTo>
                    <a:pt x="66" y="91"/>
                  </a:lnTo>
                  <a:lnTo>
                    <a:pt x="85" y="108"/>
                  </a:lnTo>
                  <a:lnTo>
                    <a:pt x="102" y="126"/>
                  </a:lnTo>
                  <a:lnTo>
                    <a:pt x="119" y="146"/>
                  </a:lnTo>
                  <a:lnTo>
                    <a:pt x="137" y="167"/>
                  </a:lnTo>
                  <a:lnTo>
                    <a:pt x="153" y="189"/>
                  </a:lnTo>
                  <a:lnTo>
                    <a:pt x="141" y="193"/>
                  </a:lnTo>
                  <a:lnTo>
                    <a:pt x="129" y="197"/>
                  </a:lnTo>
                  <a:lnTo>
                    <a:pt x="114" y="200"/>
                  </a:lnTo>
                  <a:lnTo>
                    <a:pt x="98" y="204"/>
                  </a:lnTo>
                  <a:lnTo>
                    <a:pt x="79" y="207"/>
                  </a:lnTo>
                  <a:lnTo>
                    <a:pt x="61" y="210"/>
                  </a:lnTo>
                  <a:lnTo>
                    <a:pt x="40" y="214"/>
                  </a:lnTo>
                  <a:lnTo>
                    <a:pt x="17" y="216"/>
                  </a:lnTo>
                  <a:lnTo>
                    <a:pt x="18" y="225"/>
                  </a:lnTo>
                  <a:lnTo>
                    <a:pt x="18" y="235"/>
                  </a:lnTo>
                  <a:lnTo>
                    <a:pt x="18" y="245"/>
                  </a:lnTo>
                  <a:lnTo>
                    <a:pt x="18" y="254"/>
                  </a:lnTo>
                  <a:lnTo>
                    <a:pt x="35" y="252"/>
                  </a:lnTo>
                  <a:lnTo>
                    <a:pt x="53" y="248"/>
                  </a:lnTo>
                  <a:lnTo>
                    <a:pt x="71" y="245"/>
                  </a:lnTo>
                  <a:lnTo>
                    <a:pt x="91" y="242"/>
                  </a:lnTo>
                  <a:lnTo>
                    <a:pt x="109" y="237"/>
                  </a:lnTo>
                  <a:lnTo>
                    <a:pt x="130" y="232"/>
                  </a:lnTo>
                  <a:lnTo>
                    <a:pt x="151" y="227"/>
                  </a:lnTo>
                  <a:lnTo>
                    <a:pt x="172" y="221"/>
                  </a:lnTo>
                  <a:lnTo>
                    <a:pt x="178" y="227"/>
                  </a:lnTo>
                  <a:lnTo>
                    <a:pt x="184" y="235"/>
                  </a:lnTo>
                  <a:lnTo>
                    <a:pt x="190" y="243"/>
                  </a:lnTo>
                  <a:lnTo>
                    <a:pt x="195" y="252"/>
                  </a:lnTo>
                  <a:lnTo>
                    <a:pt x="200" y="262"/>
                  </a:lnTo>
                  <a:lnTo>
                    <a:pt x="206" y="274"/>
                  </a:lnTo>
                  <a:lnTo>
                    <a:pt x="210" y="285"/>
                  </a:lnTo>
                  <a:lnTo>
                    <a:pt x="216" y="299"/>
                  </a:lnTo>
                  <a:lnTo>
                    <a:pt x="225" y="326"/>
                  </a:lnTo>
                  <a:lnTo>
                    <a:pt x="232" y="350"/>
                  </a:lnTo>
                  <a:lnTo>
                    <a:pt x="237" y="373"/>
                  </a:lnTo>
                  <a:lnTo>
                    <a:pt x="239" y="392"/>
                  </a:lnTo>
                  <a:lnTo>
                    <a:pt x="19" y="399"/>
                  </a:lnTo>
                  <a:lnTo>
                    <a:pt x="19" y="407"/>
                  </a:lnTo>
                  <a:lnTo>
                    <a:pt x="19" y="417"/>
                  </a:lnTo>
                  <a:lnTo>
                    <a:pt x="19" y="425"/>
                  </a:lnTo>
                  <a:lnTo>
                    <a:pt x="19" y="434"/>
                  </a:lnTo>
                  <a:lnTo>
                    <a:pt x="239" y="427"/>
                  </a:lnTo>
                  <a:lnTo>
                    <a:pt x="239" y="447"/>
                  </a:lnTo>
                  <a:lnTo>
                    <a:pt x="237" y="467"/>
                  </a:lnTo>
                  <a:lnTo>
                    <a:pt x="232" y="488"/>
                  </a:lnTo>
                  <a:lnTo>
                    <a:pt x="227" y="510"/>
                  </a:lnTo>
                  <a:lnTo>
                    <a:pt x="218" y="532"/>
                  </a:lnTo>
                  <a:lnTo>
                    <a:pt x="209" y="555"/>
                  </a:lnTo>
                  <a:lnTo>
                    <a:pt x="198" y="579"/>
                  </a:lnTo>
                  <a:lnTo>
                    <a:pt x="184" y="603"/>
                  </a:lnTo>
                  <a:lnTo>
                    <a:pt x="164" y="598"/>
                  </a:lnTo>
                  <a:lnTo>
                    <a:pt x="144" y="593"/>
                  </a:lnTo>
                  <a:lnTo>
                    <a:pt x="123" y="589"/>
                  </a:lnTo>
                  <a:lnTo>
                    <a:pt x="102" y="585"/>
                  </a:lnTo>
                  <a:lnTo>
                    <a:pt x="81" y="583"/>
                  </a:lnTo>
                  <a:lnTo>
                    <a:pt x="61" y="580"/>
                  </a:lnTo>
                  <a:lnTo>
                    <a:pt x="39" y="578"/>
                  </a:lnTo>
                  <a:lnTo>
                    <a:pt x="17" y="577"/>
                  </a:lnTo>
                  <a:lnTo>
                    <a:pt x="17" y="586"/>
                  </a:lnTo>
                  <a:lnTo>
                    <a:pt x="17" y="595"/>
                  </a:lnTo>
                  <a:lnTo>
                    <a:pt x="16" y="606"/>
                  </a:lnTo>
                  <a:lnTo>
                    <a:pt x="16" y="615"/>
                  </a:lnTo>
                  <a:lnTo>
                    <a:pt x="34" y="616"/>
                  </a:lnTo>
                  <a:lnTo>
                    <a:pt x="53" y="618"/>
                  </a:lnTo>
                  <a:lnTo>
                    <a:pt x="71" y="619"/>
                  </a:lnTo>
                  <a:lnTo>
                    <a:pt x="91" y="622"/>
                  </a:lnTo>
                  <a:lnTo>
                    <a:pt x="109" y="624"/>
                  </a:lnTo>
                  <a:lnTo>
                    <a:pt x="128" y="628"/>
                  </a:lnTo>
                  <a:lnTo>
                    <a:pt x="147" y="631"/>
                  </a:lnTo>
                  <a:lnTo>
                    <a:pt x="166" y="634"/>
                  </a:lnTo>
                  <a:lnTo>
                    <a:pt x="145" y="663"/>
                  </a:lnTo>
                  <a:lnTo>
                    <a:pt x="126" y="689"/>
                  </a:lnTo>
                  <a:lnTo>
                    <a:pt x="108" y="713"/>
                  </a:lnTo>
                  <a:lnTo>
                    <a:pt x="91" y="734"/>
                  </a:lnTo>
                  <a:lnTo>
                    <a:pt x="75" y="752"/>
                  </a:lnTo>
                  <a:lnTo>
                    <a:pt x="58" y="768"/>
                  </a:lnTo>
                  <a:lnTo>
                    <a:pt x="45" y="782"/>
                  </a:lnTo>
                  <a:lnTo>
                    <a:pt x="31" y="793"/>
                  </a:lnTo>
                  <a:lnTo>
                    <a:pt x="9" y="795"/>
                  </a:lnTo>
                  <a:lnTo>
                    <a:pt x="9" y="804"/>
                  </a:lnTo>
                  <a:lnTo>
                    <a:pt x="9" y="813"/>
                  </a:lnTo>
                  <a:lnTo>
                    <a:pt x="9" y="823"/>
                  </a:lnTo>
                  <a:lnTo>
                    <a:pt x="9" y="833"/>
                  </a:lnTo>
                  <a:lnTo>
                    <a:pt x="22" y="831"/>
                  </a:lnTo>
                  <a:lnTo>
                    <a:pt x="35" y="830"/>
                  </a:lnTo>
                  <a:lnTo>
                    <a:pt x="48" y="828"/>
                  </a:lnTo>
                  <a:lnTo>
                    <a:pt x="61" y="827"/>
                  </a:lnTo>
                  <a:lnTo>
                    <a:pt x="75" y="825"/>
                  </a:lnTo>
                  <a:lnTo>
                    <a:pt x="87" y="822"/>
                  </a:lnTo>
                  <a:lnTo>
                    <a:pt x="100" y="820"/>
                  </a:lnTo>
                  <a:lnTo>
                    <a:pt x="113" y="818"/>
                  </a:lnTo>
                  <a:lnTo>
                    <a:pt x="125" y="815"/>
                  </a:lnTo>
                  <a:lnTo>
                    <a:pt x="138" y="813"/>
                  </a:lnTo>
                  <a:lnTo>
                    <a:pt x="151" y="811"/>
                  </a:lnTo>
                  <a:lnTo>
                    <a:pt x="163" y="807"/>
                  </a:lnTo>
                  <a:lnTo>
                    <a:pt x="176" y="804"/>
                  </a:lnTo>
                  <a:lnTo>
                    <a:pt x="189" y="801"/>
                  </a:lnTo>
                  <a:lnTo>
                    <a:pt x="201" y="798"/>
                  </a:lnTo>
                  <a:lnTo>
                    <a:pt x="214" y="795"/>
                  </a:lnTo>
                  <a:lnTo>
                    <a:pt x="217" y="783"/>
                  </a:lnTo>
                  <a:lnTo>
                    <a:pt x="221" y="772"/>
                  </a:lnTo>
                  <a:lnTo>
                    <a:pt x="223" y="760"/>
                  </a:lnTo>
                  <a:lnTo>
                    <a:pt x="227" y="750"/>
                  </a:lnTo>
                  <a:lnTo>
                    <a:pt x="213" y="754"/>
                  </a:lnTo>
                  <a:lnTo>
                    <a:pt x="200" y="758"/>
                  </a:lnTo>
                  <a:lnTo>
                    <a:pt x="186" y="761"/>
                  </a:lnTo>
                  <a:lnTo>
                    <a:pt x="171" y="765"/>
                  </a:lnTo>
                  <a:lnTo>
                    <a:pt x="157" y="768"/>
                  </a:lnTo>
                  <a:lnTo>
                    <a:pt x="142" y="772"/>
                  </a:lnTo>
                  <a:lnTo>
                    <a:pt x="128" y="775"/>
                  </a:lnTo>
                  <a:lnTo>
                    <a:pt x="113" y="777"/>
                  </a:lnTo>
                  <a:close/>
                </a:path>
              </a:pathLst>
            </a:custGeom>
            <a:solidFill>
              <a:srgbClr val="000000"/>
            </a:solidFill>
            <a:ln w="9525">
              <a:noFill/>
              <a:round/>
              <a:headEnd/>
              <a:tailEnd/>
            </a:ln>
          </p:spPr>
          <p:txBody>
            <a:bodyPr/>
            <a:lstStyle/>
            <a:p>
              <a:endParaRPr lang="en-GB"/>
            </a:p>
          </p:txBody>
        </p:sp>
        <p:sp>
          <p:nvSpPr>
            <p:cNvPr id="156715" name="Freeform 43"/>
            <p:cNvSpPr>
              <a:spLocks/>
            </p:cNvSpPr>
            <p:nvPr/>
          </p:nvSpPr>
          <p:spPr bwMode="auto">
            <a:xfrm>
              <a:off x="257" y="904"/>
              <a:ext cx="153" cy="381"/>
            </a:xfrm>
            <a:custGeom>
              <a:avLst/>
              <a:gdLst/>
              <a:ahLst/>
              <a:cxnLst>
                <a:cxn ang="0">
                  <a:pos x="224" y="637"/>
                </a:cxn>
                <a:cxn ang="0">
                  <a:pos x="285" y="626"/>
                </a:cxn>
                <a:cxn ang="0">
                  <a:pos x="304" y="595"/>
                </a:cxn>
                <a:cxn ang="0">
                  <a:pos x="260" y="595"/>
                </a:cxn>
                <a:cxn ang="0">
                  <a:pos x="196" y="611"/>
                </a:cxn>
                <a:cxn ang="0">
                  <a:pos x="163" y="593"/>
                </a:cxn>
                <a:cxn ang="0">
                  <a:pos x="140" y="548"/>
                </a:cxn>
                <a:cxn ang="0">
                  <a:pos x="110" y="461"/>
                </a:cxn>
                <a:cxn ang="0">
                  <a:pos x="307" y="419"/>
                </a:cxn>
                <a:cxn ang="0">
                  <a:pos x="108" y="387"/>
                </a:cxn>
                <a:cxn ang="0">
                  <a:pos x="129" y="302"/>
                </a:cxn>
                <a:cxn ang="0">
                  <a:pos x="186" y="236"/>
                </a:cxn>
                <a:cxn ang="0">
                  <a:pos x="266" y="250"/>
                </a:cxn>
                <a:cxn ang="0">
                  <a:pos x="319" y="248"/>
                </a:cxn>
                <a:cxn ang="0">
                  <a:pos x="305" y="218"/>
                </a:cxn>
                <a:cxn ang="0">
                  <a:pos x="237" y="211"/>
                </a:cxn>
                <a:cxn ang="0">
                  <a:pos x="196" y="181"/>
                </a:cxn>
                <a:cxn ang="0">
                  <a:pos x="259" y="100"/>
                </a:cxn>
                <a:cxn ang="0">
                  <a:pos x="322" y="43"/>
                </a:cxn>
                <a:cxn ang="0">
                  <a:pos x="342" y="30"/>
                </a:cxn>
                <a:cxn ang="0">
                  <a:pos x="324" y="2"/>
                </a:cxn>
                <a:cxn ang="0">
                  <a:pos x="241" y="15"/>
                </a:cxn>
                <a:cxn ang="0">
                  <a:pos x="176" y="30"/>
                </a:cxn>
                <a:cxn ang="0">
                  <a:pos x="154" y="45"/>
                </a:cxn>
                <a:cxn ang="0">
                  <a:pos x="141" y="80"/>
                </a:cxn>
                <a:cxn ang="0">
                  <a:pos x="194" y="66"/>
                </a:cxn>
                <a:cxn ang="0">
                  <a:pos x="221" y="72"/>
                </a:cxn>
                <a:cxn ang="0">
                  <a:pos x="163" y="136"/>
                </a:cxn>
                <a:cxn ang="0">
                  <a:pos x="123" y="186"/>
                </a:cxn>
                <a:cxn ang="0">
                  <a:pos x="95" y="179"/>
                </a:cxn>
                <a:cxn ang="0">
                  <a:pos x="73" y="182"/>
                </a:cxn>
                <a:cxn ang="0">
                  <a:pos x="115" y="221"/>
                </a:cxn>
                <a:cxn ang="0">
                  <a:pos x="91" y="258"/>
                </a:cxn>
                <a:cxn ang="0">
                  <a:pos x="71" y="307"/>
                </a:cxn>
                <a:cxn ang="0">
                  <a:pos x="51" y="409"/>
                </a:cxn>
                <a:cxn ang="0">
                  <a:pos x="1" y="436"/>
                </a:cxn>
                <a:cxn ang="0">
                  <a:pos x="57" y="482"/>
                </a:cxn>
                <a:cxn ang="0">
                  <a:pos x="93" y="574"/>
                </a:cxn>
                <a:cxn ang="0">
                  <a:pos x="61" y="650"/>
                </a:cxn>
                <a:cxn ang="0">
                  <a:pos x="39" y="667"/>
                </a:cxn>
                <a:cxn ang="0">
                  <a:pos x="63" y="688"/>
                </a:cxn>
                <a:cxn ang="0">
                  <a:pos x="110" y="671"/>
                </a:cxn>
                <a:cxn ang="0">
                  <a:pos x="162" y="682"/>
                </a:cxn>
                <a:cxn ang="0">
                  <a:pos x="224" y="752"/>
                </a:cxn>
                <a:cxn ang="0">
                  <a:pos x="249" y="785"/>
                </a:cxn>
                <a:cxn ang="0">
                  <a:pos x="205" y="775"/>
                </a:cxn>
                <a:cxn ang="0">
                  <a:pos x="158" y="764"/>
                </a:cxn>
                <a:cxn ang="0">
                  <a:pos x="111" y="749"/>
                </a:cxn>
                <a:cxn ang="0">
                  <a:pos x="81" y="743"/>
                </a:cxn>
                <a:cxn ang="0">
                  <a:pos x="102" y="773"/>
                </a:cxn>
                <a:cxn ang="0">
                  <a:pos x="132" y="798"/>
                </a:cxn>
                <a:cxn ang="0">
                  <a:pos x="183" y="810"/>
                </a:cxn>
                <a:cxn ang="0">
                  <a:pos x="234" y="820"/>
                </a:cxn>
                <a:cxn ang="0">
                  <a:pos x="287" y="827"/>
                </a:cxn>
                <a:cxn ang="0">
                  <a:pos x="325" y="818"/>
                </a:cxn>
                <a:cxn ang="0">
                  <a:pos x="300" y="764"/>
                </a:cxn>
                <a:cxn ang="0">
                  <a:pos x="238" y="699"/>
                </a:cxn>
              </a:cxnLst>
              <a:rect l="0" t="0" r="r" b="b"/>
              <a:pathLst>
                <a:path w="345" h="831">
                  <a:moveTo>
                    <a:pt x="196" y="645"/>
                  </a:moveTo>
                  <a:lnTo>
                    <a:pt x="203" y="643"/>
                  </a:lnTo>
                  <a:lnTo>
                    <a:pt x="213" y="639"/>
                  </a:lnTo>
                  <a:lnTo>
                    <a:pt x="224" y="637"/>
                  </a:lnTo>
                  <a:lnTo>
                    <a:pt x="237" y="634"/>
                  </a:lnTo>
                  <a:lnTo>
                    <a:pt x="251" y="631"/>
                  </a:lnTo>
                  <a:lnTo>
                    <a:pt x="267" y="628"/>
                  </a:lnTo>
                  <a:lnTo>
                    <a:pt x="285" y="626"/>
                  </a:lnTo>
                  <a:lnTo>
                    <a:pt x="305" y="622"/>
                  </a:lnTo>
                  <a:lnTo>
                    <a:pt x="304" y="613"/>
                  </a:lnTo>
                  <a:lnTo>
                    <a:pt x="304" y="604"/>
                  </a:lnTo>
                  <a:lnTo>
                    <a:pt x="304" y="595"/>
                  </a:lnTo>
                  <a:lnTo>
                    <a:pt x="304" y="585"/>
                  </a:lnTo>
                  <a:lnTo>
                    <a:pt x="290" y="588"/>
                  </a:lnTo>
                  <a:lnTo>
                    <a:pt x="275" y="591"/>
                  </a:lnTo>
                  <a:lnTo>
                    <a:pt x="260" y="595"/>
                  </a:lnTo>
                  <a:lnTo>
                    <a:pt x="245" y="598"/>
                  </a:lnTo>
                  <a:lnTo>
                    <a:pt x="229" y="603"/>
                  </a:lnTo>
                  <a:lnTo>
                    <a:pt x="213" y="606"/>
                  </a:lnTo>
                  <a:lnTo>
                    <a:pt x="196" y="611"/>
                  </a:lnTo>
                  <a:lnTo>
                    <a:pt x="179" y="615"/>
                  </a:lnTo>
                  <a:lnTo>
                    <a:pt x="173" y="610"/>
                  </a:lnTo>
                  <a:lnTo>
                    <a:pt x="169" y="601"/>
                  </a:lnTo>
                  <a:lnTo>
                    <a:pt x="163" y="593"/>
                  </a:lnTo>
                  <a:lnTo>
                    <a:pt x="157" y="583"/>
                  </a:lnTo>
                  <a:lnTo>
                    <a:pt x="152" y="573"/>
                  </a:lnTo>
                  <a:lnTo>
                    <a:pt x="146" y="561"/>
                  </a:lnTo>
                  <a:lnTo>
                    <a:pt x="140" y="548"/>
                  </a:lnTo>
                  <a:lnTo>
                    <a:pt x="134" y="535"/>
                  </a:lnTo>
                  <a:lnTo>
                    <a:pt x="124" y="507"/>
                  </a:lnTo>
                  <a:lnTo>
                    <a:pt x="116" y="483"/>
                  </a:lnTo>
                  <a:lnTo>
                    <a:pt x="110" y="461"/>
                  </a:lnTo>
                  <a:lnTo>
                    <a:pt x="109" y="442"/>
                  </a:lnTo>
                  <a:lnTo>
                    <a:pt x="306" y="437"/>
                  </a:lnTo>
                  <a:lnTo>
                    <a:pt x="306" y="428"/>
                  </a:lnTo>
                  <a:lnTo>
                    <a:pt x="307" y="419"/>
                  </a:lnTo>
                  <a:lnTo>
                    <a:pt x="307" y="410"/>
                  </a:lnTo>
                  <a:lnTo>
                    <a:pt x="307" y="402"/>
                  </a:lnTo>
                  <a:lnTo>
                    <a:pt x="108" y="408"/>
                  </a:lnTo>
                  <a:lnTo>
                    <a:pt x="108" y="387"/>
                  </a:lnTo>
                  <a:lnTo>
                    <a:pt x="110" y="366"/>
                  </a:lnTo>
                  <a:lnTo>
                    <a:pt x="115" y="346"/>
                  </a:lnTo>
                  <a:lnTo>
                    <a:pt x="120" y="324"/>
                  </a:lnTo>
                  <a:lnTo>
                    <a:pt x="129" y="302"/>
                  </a:lnTo>
                  <a:lnTo>
                    <a:pt x="139" y="279"/>
                  </a:lnTo>
                  <a:lnTo>
                    <a:pt x="150" y="256"/>
                  </a:lnTo>
                  <a:lnTo>
                    <a:pt x="164" y="232"/>
                  </a:lnTo>
                  <a:lnTo>
                    <a:pt x="186" y="236"/>
                  </a:lnTo>
                  <a:lnTo>
                    <a:pt x="207" y="241"/>
                  </a:lnTo>
                  <a:lnTo>
                    <a:pt x="226" y="244"/>
                  </a:lnTo>
                  <a:lnTo>
                    <a:pt x="246" y="248"/>
                  </a:lnTo>
                  <a:lnTo>
                    <a:pt x="266" y="250"/>
                  </a:lnTo>
                  <a:lnTo>
                    <a:pt x="283" y="252"/>
                  </a:lnTo>
                  <a:lnTo>
                    <a:pt x="300" y="255"/>
                  </a:lnTo>
                  <a:lnTo>
                    <a:pt x="317" y="257"/>
                  </a:lnTo>
                  <a:lnTo>
                    <a:pt x="319" y="248"/>
                  </a:lnTo>
                  <a:lnTo>
                    <a:pt x="320" y="237"/>
                  </a:lnTo>
                  <a:lnTo>
                    <a:pt x="320" y="228"/>
                  </a:lnTo>
                  <a:lnTo>
                    <a:pt x="321" y="219"/>
                  </a:lnTo>
                  <a:lnTo>
                    <a:pt x="305" y="218"/>
                  </a:lnTo>
                  <a:lnTo>
                    <a:pt x="289" y="217"/>
                  </a:lnTo>
                  <a:lnTo>
                    <a:pt x="271" y="214"/>
                  </a:lnTo>
                  <a:lnTo>
                    <a:pt x="254" y="213"/>
                  </a:lnTo>
                  <a:lnTo>
                    <a:pt x="237" y="211"/>
                  </a:lnTo>
                  <a:lnTo>
                    <a:pt x="220" y="207"/>
                  </a:lnTo>
                  <a:lnTo>
                    <a:pt x="202" y="205"/>
                  </a:lnTo>
                  <a:lnTo>
                    <a:pt x="184" y="202"/>
                  </a:lnTo>
                  <a:lnTo>
                    <a:pt x="196" y="181"/>
                  </a:lnTo>
                  <a:lnTo>
                    <a:pt x="210" y="160"/>
                  </a:lnTo>
                  <a:lnTo>
                    <a:pt x="225" y="140"/>
                  </a:lnTo>
                  <a:lnTo>
                    <a:pt x="241" y="120"/>
                  </a:lnTo>
                  <a:lnTo>
                    <a:pt x="259" y="100"/>
                  </a:lnTo>
                  <a:lnTo>
                    <a:pt x="277" y="81"/>
                  </a:lnTo>
                  <a:lnTo>
                    <a:pt x="296" y="62"/>
                  </a:lnTo>
                  <a:lnTo>
                    <a:pt x="316" y="44"/>
                  </a:lnTo>
                  <a:lnTo>
                    <a:pt x="322" y="43"/>
                  </a:lnTo>
                  <a:lnTo>
                    <a:pt x="327" y="43"/>
                  </a:lnTo>
                  <a:lnTo>
                    <a:pt x="334" y="43"/>
                  </a:lnTo>
                  <a:lnTo>
                    <a:pt x="340" y="42"/>
                  </a:lnTo>
                  <a:lnTo>
                    <a:pt x="342" y="30"/>
                  </a:lnTo>
                  <a:lnTo>
                    <a:pt x="343" y="20"/>
                  </a:lnTo>
                  <a:lnTo>
                    <a:pt x="344" y="9"/>
                  </a:lnTo>
                  <a:lnTo>
                    <a:pt x="345" y="0"/>
                  </a:lnTo>
                  <a:lnTo>
                    <a:pt x="324" y="2"/>
                  </a:lnTo>
                  <a:lnTo>
                    <a:pt x="304" y="5"/>
                  </a:lnTo>
                  <a:lnTo>
                    <a:pt x="283" y="8"/>
                  </a:lnTo>
                  <a:lnTo>
                    <a:pt x="262" y="12"/>
                  </a:lnTo>
                  <a:lnTo>
                    <a:pt x="241" y="15"/>
                  </a:lnTo>
                  <a:lnTo>
                    <a:pt x="221" y="20"/>
                  </a:lnTo>
                  <a:lnTo>
                    <a:pt x="201" y="24"/>
                  </a:lnTo>
                  <a:lnTo>
                    <a:pt x="180" y="29"/>
                  </a:lnTo>
                  <a:lnTo>
                    <a:pt x="176" y="30"/>
                  </a:lnTo>
                  <a:lnTo>
                    <a:pt x="171" y="31"/>
                  </a:lnTo>
                  <a:lnTo>
                    <a:pt x="167" y="32"/>
                  </a:lnTo>
                  <a:lnTo>
                    <a:pt x="162" y="34"/>
                  </a:lnTo>
                  <a:lnTo>
                    <a:pt x="154" y="45"/>
                  </a:lnTo>
                  <a:lnTo>
                    <a:pt x="146" y="57"/>
                  </a:lnTo>
                  <a:lnTo>
                    <a:pt x="137" y="69"/>
                  </a:lnTo>
                  <a:lnTo>
                    <a:pt x="129" y="83"/>
                  </a:lnTo>
                  <a:lnTo>
                    <a:pt x="141" y="80"/>
                  </a:lnTo>
                  <a:lnTo>
                    <a:pt x="154" y="75"/>
                  </a:lnTo>
                  <a:lnTo>
                    <a:pt x="167" y="72"/>
                  </a:lnTo>
                  <a:lnTo>
                    <a:pt x="180" y="68"/>
                  </a:lnTo>
                  <a:lnTo>
                    <a:pt x="194" y="66"/>
                  </a:lnTo>
                  <a:lnTo>
                    <a:pt x="208" y="62"/>
                  </a:lnTo>
                  <a:lnTo>
                    <a:pt x="222" y="59"/>
                  </a:lnTo>
                  <a:lnTo>
                    <a:pt x="237" y="57"/>
                  </a:lnTo>
                  <a:lnTo>
                    <a:pt x="221" y="72"/>
                  </a:lnTo>
                  <a:lnTo>
                    <a:pt x="205" y="88"/>
                  </a:lnTo>
                  <a:lnTo>
                    <a:pt x="191" y="104"/>
                  </a:lnTo>
                  <a:lnTo>
                    <a:pt x="177" y="120"/>
                  </a:lnTo>
                  <a:lnTo>
                    <a:pt x="163" y="136"/>
                  </a:lnTo>
                  <a:lnTo>
                    <a:pt x="152" y="153"/>
                  </a:lnTo>
                  <a:lnTo>
                    <a:pt x="140" y="171"/>
                  </a:lnTo>
                  <a:lnTo>
                    <a:pt x="130" y="188"/>
                  </a:lnTo>
                  <a:lnTo>
                    <a:pt x="123" y="186"/>
                  </a:lnTo>
                  <a:lnTo>
                    <a:pt x="116" y="183"/>
                  </a:lnTo>
                  <a:lnTo>
                    <a:pt x="109" y="182"/>
                  </a:lnTo>
                  <a:lnTo>
                    <a:pt x="102" y="180"/>
                  </a:lnTo>
                  <a:lnTo>
                    <a:pt x="95" y="179"/>
                  </a:lnTo>
                  <a:lnTo>
                    <a:pt x="89" y="176"/>
                  </a:lnTo>
                  <a:lnTo>
                    <a:pt x="82" y="175"/>
                  </a:lnTo>
                  <a:lnTo>
                    <a:pt x="77" y="174"/>
                  </a:lnTo>
                  <a:lnTo>
                    <a:pt x="73" y="182"/>
                  </a:lnTo>
                  <a:lnTo>
                    <a:pt x="70" y="190"/>
                  </a:lnTo>
                  <a:lnTo>
                    <a:pt x="65" y="199"/>
                  </a:lnTo>
                  <a:lnTo>
                    <a:pt x="62" y="207"/>
                  </a:lnTo>
                  <a:lnTo>
                    <a:pt x="115" y="221"/>
                  </a:lnTo>
                  <a:lnTo>
                    <a:pt x="108" y="229"/>
                  </a:lnTo>
                  <a:lnTo>
                    <a:pt x="102" y="239"/>
                  </a:lnTo>
                  <a:lnTo>
                    <a:pt x="96" y="248"/>
                  </a:lnTo>
                  <a:lnTo>
                    <a:pt x="91" y="258"/>
                  </a:lnTo>
                  <a:lnTo>
                    <a:pt x="85" y="270"/>
                  </a:lnTo>
                  <a:lnTo>
                    <a:pt x="80" y="281"/>
                  </a:lnTo>
                  <a:lnTo>
                    <a:pt x="76" y="294"/>
                  </a:lnTo>
                  <a:lnTo>
                    <a:pt x="71" y="307"/>
                  </a:lnTo>
                  <a:lnTo>
                    <a:pt x="63" y="333"/>
                  </a:lnTo>
                  <a:lnTo>
                    <a:pt x="56" y="360"/>
                  </a:lnTo>
                  <a:lnTo>
                    <a:pt x="53" y="385"/>
                  </a:lnTo>
                  <a:lnTo>
                    <a:pt x="51" y="409"/>
                  </a:lnTo>
                  <a:lnTo>
                    <a:pt x="3" y="410"/>
                  </a:lnTo>
                  <a:lnTo>
                    <a:pt x="2" y="418"/>
                  </a:lnTo>
                  <a:lnTo>
                    <a:pt x="2" y="428"/>
                  </a:lnTo>
                  <a:lnTo>
                    <a:pt x="1" y="436"/>
                  </a:lnTo>
                  <a:lnTo>
                    <a:pt x="0" y="445"/>
                  </a:lnTo>
                  <a:lnTo>
                    <a:pt x="53" y="444"/>
                  </a:lnTo>
                  <a:lnTo>
                    <a:pt x="54" y="462"/>
                  </a:lnTo>
                  <a:lnTo>
                    <a:pt x="57" y="482"/>
                  </a:lnTo>
                  <a:lnTo>
                    <a:pt x="63" y="502"/>
                  </a:lnTo>
                  <a:lnTo>
                    <a:pt x="71" y="525"/>
                  </a:lnTo>
                  <a:lnTo>
                    <a:pt x="81" y="548"/>
                  </a:lnTo>
                  <a:lnTo>
                    <a:pt x="93" y="574"/>
                  </a:lnTo>
                  <a:lnTo>
                    <a:pt x="107" y="601"/>
                  </a:lnTo>
                  <a:lnTo>
                    <a:pt x="123" y="629"/>
                  </a:lnTo>
                  <a:lnTo>
                    <a:pt x="69" y="648"/>
                  </a:lnTo>
                  <a:lnTo>
                    <a:pt x="61" y="650"/>
                  </a:lnTo>
                  <a:lnTo>
                    <a:pt x="51" y="653"/>
                  </a:lnTo>
                  <a:lnTo>
                    <a:pt x="43" y="656"/>
                  </a:lnTo>
                  <a:lnTo>
                    <a:pt x="35" y="659"/>
                  </a:lnTo>
                  <a:lnTo>
                    <a:pt x="39" y="667"/>
                  </a:lnTo>
                  <a:lnTo>
                    <a:pt x="43" y="676"/>
                  </a:lnTo>
                  <a:lnTo>
                    <a:pt x="47" y="684"/>
                  </a:lnTo>
                  <a:lnTo>
                    <a:pt x="51" y="692"/>
                  </a:lnTo>
                  <a:lnTo>
                    <a:pt x="63" y="688"/>
                  </a:lnTo>
                  <a:lnTo>
                    <a:pt x="76" y="683"/>
                  </a:lnTo>
                  <a:lnTo>
                    <a:pt x="87" y="679"/>
                  </a:lnTo>
                  <a:lnTo>
                    <a:pt x="99" y="675"/>
                  </a:lnTo>
                  <a:lnTo>
                    <a:pt x="110" y="671"/>
                  </a:lnTo>
                  <a:lnTo>
                    <a:pt x="122" y="667"/>
                  </a:lnTo>
                  <a:lnTo>
                    <a:pt x="133" y="664"/>
                  </a:lnTo>
                  <a:lnTo>
                    <a:pt x="144" y="660"/>
                  </a:lnTo>
                  <a:lnTo>
                    <a:pt x="162" y="682"/>
                  </a:lnTo>
                  <a:lnTo>
                    <a:pt x="179" y="703"/>
                  </a:lnTo>
                  <a:lnTo>
                    <a:pt x="195" y="721"/>
                  </a:lnTo>
                  <a:lnTo>
                    <a:pt x="210" y="737"/>
                  </a:lnTo>
                  <a:lnTo>
                    <a:pt x="224" y="752"/>
                  </a:lnTo>
                  <a:lnTo>
                    <a:pt x="238" y="766"/>
                  </a:lnTo>
                  <a:lnTo>
                    <a:pt x="249" y="778"/>
                  </a:lnTo>
                  <a:lnTo>
                    <a:pt x="261" y="787"/>
                  </a:lnTo>
                  <a:lnTo>
                    <a:pt x="249" y="785"/>
                  </a:lnTo>
                  <a:lnTo>
                    <a:pt x="238" y="783"/>
                  </a:lnTo>
                  <a:lnTo>
                    <a:pt x="228" y="781"/>
                  </a:lnTo>
                  <a:lnTo>
                    <a:pt x="216" y="779"/>
                  </a:lnTo>
                  <a:lnTo>
                    <a:pt x="205" y="775"/>
                  </a:lnTo>
                  <a:lnTo>
                    <a:pt x="193" y="773"/>
                  </a:lnTo>
                  <a:lnTo>
                    <a:pt x="182" y="771"/>
                  </a:lnTo>
                  <a:lnTo>
                    <a:pt x="170" y="767"/>
                  </a:lnTo>
                  <a:lnTo>
                    <a:pt x="158" y="764"/>
                  </a:lnTo>
                  <a:lnTo>
                    <a:pt x="147" y="760"/>
                  </a:lnTo>
                  <a:lnTo>
                    <a:pt x="135" y="757"/>
                  </a:lnTo>
                  <a:lnTo>
                    <a:pt x="123" y="754"/>
                  </a:lnTo>
                  <a:lnTo>
                    <a:pt x="111" y="749"/>
                  </a:lnTo>
                  <a:lnTo>
                    <a:pt x="100" y="745"/>
                  </a:lnTo>
                  <a:lnTo>
                    <a:pt x="88" y="741"/>
                  </a:lnTo>
                  <a:lnTo>
                    <a:pt x="77" y="736"/>
                  </a:lnTo>
                  <a:lnTo>
                    <a:pt x="81" y="743"/>
                  </a:lnTo>
                  <a:lnTo>
                    <a:pt x="86" y="751"/>
                  </a:lnTo>
                  <a:lnTo>
                    <a:pt x="91" y="758"/>
                  </a:lnTo>
                  <a:lnTo>
                    <a:pt x="96" y="765"/>
                  </a:lnTo>
                  <a:lnTo>
                    <a:pt x="102" y="773"/>
                  </a:lnTo>
                  <a:lnTo>
                    <a:pt x="108" y="780"/>
                  </a:lnTo>
                  <a:lnTo>
                    <a:pt x="114" y="788"/>
                  </a:lnTo>
                  <a:lnTo>
                    <a:pt x="119" y="795"/>
                  </a:lnTo>
                  <a:lnTo>
                    <a:pt x="132" y="798"/>
                  </a:lnTo>
                  <a:lnTo>
                    <a:pt x="145" y="802"/>
                  </a:lnTo>
                  <a:lnTo>
                    <a:pt x="156" y="804"/>
                  </a:lnTo>
                  <a:lnTo>
                    <a:pt x="169" y="808"/>
                  </a:lnTo>
                  <a:lnTo>
                    <a:pt x="183" y="810"/>
                  </a:lnTo>
                  <a:lnTo>
                    <a:pt x="195" y="813"/>
                  </a:lnTo>
                  <a:lnTo>
                    <a:pt x="208" y="816"/>
                  </a:lnTo>
                  <a:lnTo>
                    <a:pt x="221" y="818"/>
                  </a:lnTo>
                  <a:lnTo>
                    <a:pt x="234" y="820"/>
                  </a:lnTo>
                  <a:lnTo>
                    <a:pt x="247" y="823"/>
                  </a:lnTo>
                  <a:lnTo>
                    <a:pt x="261" y="824"/>
                  </a:lnTo>
                  <a:lnTo>
                    <a:pt x="275" y="826"/>
                  </a:lnTo>
                  <a:lnTo>
                    <a:pt x="287" y="827"/>
                  </a:lnTo>
                  <a:lnTo>
                    <a:pt x="301" y="828"/>
                  </a:lnTo>
                  <a:lnTo>
                    <a:pt x="315" y="830"/>
                  </a:lnTo>
                  <a:lnTo>
                    <a:pt x="329" y="831"/>
                  </a:lnTo>
                  <a:lnTo>
                    <a:pt x="325" y="818"/>
                  </a:lnTo>
                  <a:lnTo>
                    <a:pt x="323" y="805"/>
                  </a:lnTo>
                  <a:lnTo>
                    <a:pt x="320" y="793"/>
                  </a:lnTo>
                  <a:lnTo>
                    <a:pt x="317" y="779"/>
                  </a:lnTo>
                  <a:lnTo>
                    <a:pt x="300" y="764"/>
                  </a:lnTo>
                  <a:lnTo>
                    <a:pt x="284" y="749"/>
                  </a:lnTo>
                  <a:lnTo>
                    <a:pt x="268" y="733"/>
                  </a:lnTo>
                  <a:lnTo>
                    <a:pt x="253" y="716"/>
                  </a:lnTo>
                  <a:lnTo>
                    <a:pt x="238" y="699"/>
                  </a:lnTo>
                  <a:lnTo>
                    <a:pt x="223" y="681"/>
                  </a:lnTo>
                  <a:lnTo>
                    <a:pt x="209" y="664"/>
                  </a:lnTo>
                  <a:lnTo>
                    <a:pt x="196" y="645"/>
                  </a:lnTo>
                  <a:close/>
                </a:path>
              </a:pathLst>
            </a:custGeom>
            <a:solidFill>
              <a:srgbClr val="000000"/>
            </a:solidFill>
            <a:ln w="9525">
              <a:noFill/>
              <a:round/>
              <a:headEnd/>
              <a:tailEnd/>
            </a:ln>
          </p:spPr>
          <p:txBody>
            <a:bodyPr/>
            <a:lstStyle/>
            <a:p>
              <a:endParaRPr lang="en-GB"/>
            </a:p>
          </p:txBody>
        </p:sp>
        <p:sp>
          <p:nvSpPr>
            <p:cNvPr id="156716" name="Freeform 44"/>
            <p:cNvSpPr>
              <a:spLocks/>
            </p:cNvSpPr>
            <p:nvPr/>
          </p:nvSpPr>
          <p:spPr bwMode="auto">
            <a:xfrm>
              <a:off x="391" y="902"/>
              <a:ext cx="90" cy="384"/>
            </a:xfrm>
            <a:custGeom>
              <a:avLst/>
              <a:gdLst/>
              <a:ahLst/>
              <a:cxnLst>
                <a:cxn ang="0">
                  <a:pos x="155" y="615"/>
                </a:cxn>
                <a:cxn ang="0">
                  <a:pos x="175" y="616"/>
                </a:cxn>
                <a:cxn ang="0">
                  <a:pos x="193" y="617"/>
                </a:cxn>
                <a:cxn ang="0">
                  <a:pos x="200" y="597"/>
                </a:cxn>
                <a:cxn ang="0">
                  <a:pos x="194" y="579"/>
                </a:cxn>
                <a:cxn ang="0">
                  <a:pos x="175" y="579"/>
                </a:cxn>
                <a:cxn ang="0">
                  <a:pos x="155" y="579"/>
                </a:cxn>
                <a:cxn ang="0">
                  <a:pos x="202" y="436"/>
                </a:cxn>
                <a:cxn ang="0">
                  <a:pos x="202" y="409"/>
                </a:cxn>
                <a:cxn ang="0">
                  <a:pos x="139" y="262"/>
                </a:cxn>
                <a:cxn ang="0">
                  <a:pos x="162" y="261"/>
                </a:cxn>
                <a:cxn ang="0">
                  <a:pos x="185" y="259"/>
                </a:cxn>
                <a:cxn ang="0">
                  <a:pos x="201" y="247"/>
                </a:cxn>
                <a:cxn ang="0">
                  <a:pos x="200" y="218"/>
                </a:cxn>
                <a:cxn ang="0">
                  <a:pos x="178" y="221"/>
                </a:cxn>
                <a:cxn ang="0">
                  <a:pos x="155" y="223"/>
                </a:cxn>
                <a:cxn ang="0">
                  <a:pos x="132" y="43"/>
                </a:cxn>
                <a:cxn ang="0">
                  <a:pos x="157" y="43"/>
                </a:cxn>
                <a:cxn ang="0">
                  <a:pos x="178" y="43"/>
                </a:cxn>
                <a:cxn ang="0">
                  <a:pos x="188" y="33"/>
                </a:cxn>
                <a:cxn ang="0">
                  <a:pos x="183" y="2"/>
                </a:cxn>
                <a:cxn ang="0">
                  <a:pos x="155" y="0"/>
                </a:cxn>
                <a:cxn ang="0">
                  <a:pos x="126" y="0"/>
                </a:cxn>
                <a:cxn ang="0">
                  <a:pos x="100" y="2"/>
                </a:cxn>
                <a:cxn ang="0">
                  <a:pos x="74" y="3"/>
                </a:cxn>
                <a:cxn ang="0">
                  <a:pos x="49" y="4"/>
                </a:cxn>
                <a:cxn ang="0">
                  <a:pos x="39" y="25"/>
                </a:cxn>
                <a:cxn ang="0">
                  <a:pos x="40" y="47"/>
                </a:cxn>
                <a:cxn ang="0">
                  <a:pos x="54" y="45"/>
                </a:cxn>
                <a:cxn ang="0">
                  <a:pos x="68" y="44"/>
                </a:cxn>
                <a:cxn ang="0">
                  <a:pos x="71" y="225"/>
                </a:cxn>
                <a:cxn ang="0">
                  <a:pos x="48" y="225"/>
                </a:cxn>
                <a:cxn ang="0">
                  <a:pos x="25" y="224"/>
                </a:cxn>
                <a:cxn ang="0">
                  <a:pos x="16" y="242"/>
                </a:cxn>
                <a:cxn ang="0">
                  <a:pos x="23" y="262"/>
                </a:cxn>
                <a:cxn ang="0">
                  <a:pos x="48" y="263"/>
                </a:cxn>
                <a:cxn ang="0">
                  <a:pos x="72" y="264"/>
                </a:cxn>
                <a:cxn ang="0">
                  <a:pos x="3" y="407"/>
                </a:cxn>
                <a:cxn ang="0">
                  <a:pos x="2" y="433"/>
                </a:cxn>
                <a:cxn ang="0">
                  <a:pos x="88" y="581"/>
                </a:cxn>
                <a:cxn ang="0">
                  <a:pos x="58" y="582"/>
                </a:cxn>
                <a:cxn ang="0">
                  <a:pos x="24" y="587"/>
                </a:cxn>
                <a:cxn ang="0">
                  <a:pos x="0" y="600"/>
                </a:cxn>
                <a:cxn ang="0">
                  <a:pos x="1" y="627"/>
                </a:cxn>
                <a:cxn ang="0">
                  <a:pos x="31" y="621"/>
                </a:cxn>
                <a:cxn ang="0">
                  <a:pos x="65" y="617"/>
                </a:cxn>
                <a:cxn ang="0">
                  <a:pos x="95" y="801"/>
                </a:cxn>
                <a:cxn ang="0">
                  <a:pos x="24" y="792"/>
                </a:cxn>
                <a:cxn ang="0">
                  <a:pos x="16" y="798"/>
                </a:cxn>
                <a:cxn ang="0">
                  <a:pos x="25" y="836"/>
                </a:cxn>
                <a:cxn ang="0">
                  <a:pos x="63" y="838"/>
                </a:cxn>
                <a:cxn ang="0">
                  <a:pos x="102" y="838"/>
                </a:cxn>
                <a:cxn ang="0">
                  <a:pos x="137" y="838"/>
                </a:cxn>
                <a:cxn ang="0">
                  <a:pos x="161" y="836"/>
                </a:cxn>
                <a:cxn ang="0">
                  <a:pos x="184" y="835"/>
                </a:cxn>
                <a:cxn ang="0">
                  <a:pos x="192" y="815"/>
                </a:cxn>
                <a:cxn ang="0">
                  <a:pos x="154" y="800"/>
                </a:cxn>
              </a:cxnLst>
              <a:rect l="0" t="0" r="r" b="b"/>
              <a:pathLst>
                <a:path w="202" h="838">
                  <a:moveTo>
                    <a:pt x="154" y="800"/>
                  </a:moveTo>
                  <a:lnTo>
                    <a:pt x="149" y="615"/>
                  </a:lnTo>
                  <a:lnTo>
                    <a:pt x="155" y="615"/>
                  </a:lnTo>
                  <a:lnTo>
                    <a:pt x="162" y="616"/>
                  </a:lnTo>
                  <a:lnTo>
                    <a:pt x="168" y="616"/>
                  </a:lnTo>
                  <a:lnTo>
                    <a:pt x="175" y="616"/>
                  </a:lnTo>
                  <a:lnTo>
                    <a:pt x="180" y="616"/>
                  </a:lnTo>
                  <a:lnTo>
                    <a:pt x="186" y="616"/>
                  </a:lnTo>
                  <a:lnTo>
                    <a:pt x="193" y="617"/>
                  </a:lnTo>
                  <a:lnTo>
                    <a:pt x="199" y="617"/>
                  </a:lnTo>
                  <a:lnTo>
                    <a:pt x="199" y="608"/>
                  </a:lnTo>
                  <a:lnTo>
                    <a:pt x="200" y="597"/>
                  </a:lnTo>
                  <a:lnTo>
                    <a:pt x="200" y="588"/>
                  </a:lnTo>
                  <a:lnTo>
                    <a:pt x="200" y="579"/>
                  </a:lnTo>
                  <a:lnTo>
                    <a:pt x="194" y="579"/>
                  </a:lnTo>
                  <a:lnTo>
                    <a:pt x="187" y="579"/>
                  </a:lnTo>
                  <a:lnTo>
                    <a:pt x="182" y="579"/>
                  </a:lnTo>
                  <a:lnTo>
                    <a:pt x="175" y="579"/>
                  </a:lnTo>
                  <a:lnTo>
                    <a:pt x="168" y="579"/>
                  </a:lnTo>
                  <a:lnTo>
                    <a:pt x="161" y="579"/>
                  </a:lnTo>
                  <a:lnTo>
                    <a:pt x="155" y="579"/>
                  </a:lnTo>
                  <a:lnTo>
                    <a:pt x="148" y="579"/>
                  </a:lnTo>
                  <a:lnTo>
                    <a:pt x="144" y="437"/>
                  </a:lnTo>
                  <a:lnTo>
                    <a:pt x="202" y="436"/>
                  </a:lnTo>
                  <a:lnTo>
                    <a:pt x="202" y="427"/>
                  </a:lnTo>
                  <a:lnTo>
                    <a:pt x="202" y="419"/>
                  </a:lnTo>
                  <a:lnTo>
                    <a:pt x="202" y="409"/>
                  </a:lnTo>
                  <a:lnTo>
                    <a:pt x="202" y="401"/>
                  </a:lnTo>
                  <a:lnTo>
                    <a:pt x="142" y="403"/>
                  </a:lnTo>
                  <a:lnTo>
                    <a:pt x="139" y="262"/>
                  </a:lnTo>
                  <a:lnTo>
                    <a:pt x="146" y="262"/>
                  </a:lnTo>
                  <a:lnTo>
                    <a:pt x="154" y="262"/>
                  </a:lnTo>
                  <a:lnTo>
                    <a:pt x="162" y="261"/>
                  </a:lnTo>
                  <a:lnTo>
                    <a:pt x="169" y="261"/>
                  </a:lnTo>
                  <a:lnTo>
                    <a:pt x="177" y="260"/>
                  </a:lnTo>
                  <a:lnTo>
                    <a:pt x="185" y="259"/>
                  </a:lnTo>
                  <a:lnTo>
                    <a:pt x="193" y="257"/>
                  </a:lnTo>
                  <a:lnTo>
                    <a:pt x="201" y="256"/>
                  </a:lnTo>
                  <a:lnTo>
                    <a:pt x="201" y="247"/>
                  </a:lnTo>
                  <a:lnTo>
                    <a:pt x="201" y="237"/>
                  </a:lnTo>
                  <a:lnTo>
                    <a:pt x="201" y="227"/>
                  </a:lnTo>
                  <a:lnTo>
                    <a:pt x="200" y="218"/>
                  </a:lnTo>
                  <a:lnTo>
                    <a:pt x="193" y="219"/>
                  </a:lnTo>
                  <a:lnTo>
                    <a:pt x="186" y="219"/>
                  </a:lnTo>
                  <a:lnTo>
                    <a:pt x="178" y="221"/>
                  </a:lnTo>
                  <a:lnTo>
                    <a:pt x="171" y="221"/>
                  </a:lnTo>
                  <a:lnTo>
                    <a:pt x="163" y="222"/>
                  </a:lnTo>
                  <a:lnTo>
                    <a:pt x="155" y="223"/>
                  </a:lnTo>
                  <a:lnTo>
                    <a:pt x="146" y="223"/>
                  </a:lnTo>
                  <a:lnTo>
                    <a:pt x="138" y="224"/>
                  </a:lnTo>
                  <a:lnTo>
                    <a:pt x="132" y="43"/>
                  </a:lnTo>
                  <a:lnTo>
                    <a:pt x="141" y="43"/>
                  </a:lnTo>
                  <a:lnTo>
                    <a:pt x="149" y="43"/>
                  </a:lnTo>
                  <a:lnTo>
                    <a:pt x="157" y="43"/>
                  </a:lnTo>
                  <a:lnTo>
                    <a:pt x="165" y="43"/>
                  </a:lnTo>
                  <a:lnTo>
                    <a:pt x="172" y="43"/>
                  </a:lnTo>
                  <a:lnTo>
                    <a:pt x="178" y="43"/>
                  </a:lnTo>
                  <a:lnTo>
                    <a:pt x="184" y="44"/>
                  </a:lnTo>
                  <a:lnTo>
                    <a:pt x="190" y="44"/>
                  </a:lnTo>
                  <a:lnTo>
                    <a:pt x="188" y="33"/>
                  </a:lnTo>
                  <a:lnTo>
                    <a:pt x="186" y="21"/>
                  </a:lnTo>
                  <a:lnTo>
                    <a:pt x="185" y="11"/>
                  </a:lnTo>
                  <a:lnTo>
                    <a:pt x="183" y="2"/>
                  </a:lnTo>
                  <a:lnTo>
                    <a:pt x="173" y="2"/>
                  </a:lnTo>
                  <a:lnTo>
                    <a:pt x="164" y="0"/>
                  </a:lnTo>
                  <a:lnTo>
                    <a:pt x="155" y="0"/>
                  </a:lnTo>
                  <a:lnTo>
                    <a:pt x="146" y="0"/>
                  </a:lnTo>
                  <a:lnTo>
                    <a:pt x="137" y="0"/>
                  </a:lnTo>
                  <a:lnTo>
                    <a:pt x="126" y="0"/>
                  </a:lnTo>
                  <a:lnTo>
                    <a:pt x="117" y="2"/>
                  </a:lnTo>
                  <a:lnTo>
                    <a:pt x="108" y="2"/>
                  </a:lnTo>
                  <a:lnTo>
                    <a:pt x="100" y="2"/>
                  </a:lnTo>
                  <a:lnTo>
                    <a:pt x="92" y="2"/>
                  </a:lnTo>
                  <a:lnTo>
                    <a:pt x="82" y="2"/>
                  </a:lnTo>
                  <a:lnTo>
                    <a:pt x="74" y="3"/>
                  </a:lnTo>
                  <a:lnTo>
                    <a:pt x="66" y="3"/>
                  </a:lnTo>
                  <a:lnTo>
                    <a:pt x="57" y="4"/>
                  </a:lnTo>
                  <a:lnTo>
                    <a:pt x="49" y="4"/>
                  </a:lnTo>
                  <a:lnTo>
                    <a:pt x="41" y="5"/>
                  </a:lnTo>
                  <a:lnTo>
                    <a:pt x="40" y="14"/>
                  </a:lnTo>
                  <a:lnTo>
                    <a:pt x="39" y="25"/>
                  </a:lnTo>
                  <a:lnTo>
                    <a:pt x="38" y="35"/>
                  </a:lnTo>
                  <a:lnTo>
                    <a:pt x="36" y="47"/>
                  </a:lnTo>
                  <a:lnTo>
                    <a:pt x="40" y="47"/>
                  </a:lnTo>
                  <a:lnTo>
                    <a:pt x="44" y="45"/>
                  </a:lnTo>
                  <a:lnTo>
                    <a:pt x="49" y="45"/>
                  </a:lnTo>
                  <a:lnTo>
                    <a:pt x="54" y="45"/>
                  </a:lnTo>
                  <a:lnTo>
                    <a:pt x="58" y="45"/>
                  </a:lnTo>
                  <a:lnTo>
                    <a:pt x="63" y="45"/>
                  </a:lnTo>
                  <a:lnTo>
                    <a:pt x="68" y="44"/>
                  </a:lnTo>
                  <a:lnTo>
                    <a:pt x="73" y="44"/>
                  </a:lnTo>
                  <a:lnTo>
                    <a:pt x="79" y="225"/>
                  </a:lnTo>
                  <a:lnTo>
                    <a:pt x="71" y="225"/>
                  </a:lnTo>
                  <a:lnTo>
                    <a:pt x="64" y="225"/>
                  </a:lnTo>
                  <a:lnTo>
                    <a:pt x="56" y="225"/>
                  </a:lnTo>
                  <a:lnTo>
                    <a:pt x="48" y="225"/>
                  </a:lnTo>
                  <a:lnTo>
                    <a:pt x="41" y="225"/>
                  </a:lnTo>
                  <a:lnTo>
                    <a:pt x="33" y="225"/>
                  </a:lnTo>
                  <a:lnTo>
                    <a:pt x="25" y="224"/>
                  </a:lnTo>
                  <a:lnTo>
                    <a:pt x="17" y="224"/>
                  </a:lnTo>
                  <a:lnTo>
                    <a:pt x="16" y="233"/>
                  </a:lnTo>
                  <a:lnTo>
                    <a:pt x="16" y="242"/>
                  </a:lnTo>
                  <a:lnTo>
                    <a:pt x="15" y="253"/>
                  </a:lnTo>
                  <a:lnTo>
                    <a:pt x="13" y="262"/>
                  </a:lnTo>
                  <a:lnTo>
                    <a:pt x="23" y="262"/>
                  </a:lnTo>
                  <a:lnTo>
                    <a:pt x="31" y="263"/>
                  </a:lnTo>
                  <a:lnTo>
                    <a:pt x="40" y="263"/>
                  </a:lnTo>
                  <a:lnTo>
                    <a:pt x="48" y="263"/>
                  </a:lnTo>
                  <a:lnTo>
                    <a:pt x="56" y="264"/>
                  </a:lnTo>
                  <a:lnTo>
                    <a:pt x="64" y="264"/>
                  </a:lnTo>
                  <a:lnTo>
                    <a:pt x="72" y="264"/>
                  </a:lnTo>
                  <a:lnTo>
                    <a:pt x="80" y="264"/>
                  </a:lnTo>
                  <a:lnTo>
                    <a:pt x="84" y="405"/>
                  </a:lnTo>
                  <a:lnTo>
                    <a:pt x="3" y="407"/>
                  </a:lnTo>
                  <a:lnTo>
                    <a:pt x="3" y="415"/>
                  </a:lnTo>
                  <a:lnTo>
                    <a:pt x="3" y="424"/>
                  </a:lnTo>
                  <a:lnTo>
                    <a:pt x="2" y="433"/>
                  </a:lnTo>
                  <a:lnTo>
                    <a:pt x="2" y="442"/>
                  </a:lnTo>
                  <a:lnTo>
                    <a:pt x="85" y="439"/>
                  </a:lnTo>
                  <a:lnTo>
                    <a:pt x="88" y="581"/>
                  </a:lnTo>
                  <a:lnTo>
                    <a:pt x="79" y="581"/>
                  </a:lnTo>
                  <a:lnTo>
                    <a:pt x="69" y="582"/>
                  </a:lnTo>
                  <a:lnTo>
                    <a:pt x="58" y="582"/>
                  </a:lnTo>
                  <a:lnTo>
                    <a:pt x="47" y="583"/>
                  </a:lnTo>
                  <a:lnTo>
                    <a:pt x="35" y="585"/>
                  </a:lnTo>
                  <a:lnTo>
                    <a:pt x="24" y="587"/>
                  </a:lnTo>
                  <a:lnTo>
                    <a:pt x="12" y="588"/>
                  </a:lnTo>
                  <a:lnTo>
                    <a:pt x="0" y="590"/>
                  </a:lnTo>
                  <a:lnTo>
                    <a:pt x="0" y="600"/>
                  </a:lnTo>
                  <a:lnTo>
                    <a:pt x="0" y="609"/>
                  </a:lnTo>
                  <a:lnTo>
                    <a:pt x="0" y="618"/>
                  </a:lnTo>
                  <a:lnTo>
                    <a:pt x="1" y="627"/>
                  </a:lnTo>
                  <a:lnTo>
                    <a:pt x="10" y="625"/>
                  </a:lnTo>
                  <a:lnTo>
                    <a:pt x="20" y="624"/>
                  </a:lnTo>
                  <a:lnTo>
                    <a:pt x="31" y="621"/>
                  </a:lnTo>
                  <a:lnTo>
                    <a:pt x="42" y="620"/>
                  </a:lnTo>
                  <a:lnTo>
                    <a:pt x="54" y="618"/>
                  </a:lnTo>
                  <a:lnTo>
                    <a:pt x="65" y="617"/>
                  </a:lnTo>
                  <a:lnTo>
                    <a:pt x="77" y="615"/>
                  </a:lnTo>
                  <a:lnTo>
                    <a:pt x="89" y="613"/>
                  </a:lnTo>
                  <a:lnTo>
                    <a:pt x="95" y="801"/>
                  </a:lnTo>
                  <a:lnTo>
                    <a:pt x="34" y="800"/>
                  </a:lnTo>
                  <a:lnTo>
                    <a:pt x="30" y="797"/>
                  </a:lnTo>
                  <a:lnTo>
                    <a:pt x="24" y="792"/>
                  </a:lnTo>
                  <a:lnTo>
                    <a:pt x="19" y="788"/>
                  </a:lnTo>
                  <a:lnTo>
                    <a:pt x="13" y="784"/>
                  </a:lnTo>
                  <a:lnTo>
                    <a:pt x="16" y="798"/>
                  </a:lnTo>
                  <a:lnTo>
                    <a:pt x="19" y="810"/>
                  </a:lnTo>
                  <a:lnTo>
                    <a:pt x="21" y="823"/>
                  </a:lnTo>
                  <a:lnTo>
                    <a:pt x="25" y="836"/>
                  </a:lnTo>
                  <a:lnTo>
                    <a:pt x="38" y="837"/>
                  </a:lnTo>
                  <a:lnTo>
                    <a:pt x="50" y="837"/>
                  </a:lnTo>
                  <a:lnTo>
                    <a:pt x="63" y="838"/>
                  </a:lnTo>
                  <a:lnTo>
                    <a:pt x="76" y="838"/>
                  </a:lnTo>
                  <a:lnTo>
                    <a:pt x="89" y="838"/>
                  </a:lnTo>
                  <a:lnTo>
                    <a:pt x="102" y="838"/>
                  </a:lnTo>
                  <a:lnTo>
                    <a:pt x="115" y="838"/>
                  </a:lnTo>
                  <a:lnTo>
                    <a:pt x="129" y="838"/>
                  </a:lnTo>
                  <a:lnTo>
                    <a:pt x="137" y="838"/>
                  </a:lnTo>
                  <a:lnTo>
                    <a:pt x="145" y="837"/>
                  </a:lnTo>
                  <a:lnTo>
                    <a:pt x="153" y="837"/>
                  </a:lnTo>
                  <a:lnTo>
                    <a:pt x="161" y="836"/>
                  </a:lnTo>
                  <a:lnTo>
                    <a:pt x="168" y="836"/>
                  </a:lnTo>
                  <a:lnTo>
                    <a:pt x="176" y="836"/>
                  </a:lnTo>
                  <a:lnTo>
                    <a:pt x="184" y="835"/>
                  </a:lnTo>
                  <a:lnTo>
                    <a:pt x="192" y="835"/>
                  </a:lnTo>
                  <a:lnTo>
                    <a:pt x="192" y="825"/>
                  </a:lnTo>
                  <a:lnTo>
                    <a:pt x="192" y="815"/>
                  </a:lnTo>
                  <a:lnTo>
                    <a:pt x="192" y="806"/>
                  </a:lnTo>
                  <a:lnTo>
                    <a:pt x="192" y="797"/>
                  </a:lnTo>
                  <a:lnTo>
                    <a:pt x="154" y="800"/>
                  </a:lnTo>
                  <a:close/>
                </a:path>
              </a:pathLst>
            </a:custGeom>
            <a:solidFill>
              <a:srgbClr val="000000"/>
            </a:solidFill>
            <a:ln w="9525">
              <a:noFill/>
              <a:round/>
              <a:headEnd/>
              <a:tailEnd/>
            </a:ln>
          </p:spPr>
          <p:txBody>
            <a:bodyPr/>
            <a:lstStyle/>
            <a:p>
              <a:endParaRPr lang="en-GB"/>
            </a:p>
          </p:txBody>
        </p:sp>
      </p:grpSp>
      <p:sp>
        <p:nvSpPr>
          <p:cNvPr id="156717" name="Text Box 45"/>
          <p:cNvSpPr txBox="1">
            <a:spLocks noChangeArrowheads="1"/>
          </p:cNvSpPr>
          <p:nvPr/>
        </p:nvSpPr>
        <p:spPr bwMode="auto">
          <a:xfrm>
            <a:off x="323850" y="1922463"/>
            <a:ext cx="792163" cy="930275"/>
          </a:xfrm>
          <a:prstGeom prst="rect">
            <a:avLst/>
          </a:prstGeom>
          <a:solidFill>
            <a:schemeClr val="bg1"/>
          </a:solidFill>
          <a:ln w="9525">
            <a:noFill/>
            <a:miter lim="800000"/>
            <a:headEnd/>
            <a:tailEnd/>
          </a:ln>
          <a:effectLst/>
        </p:spPr>
        <p:txBody>
          <a:bodyPr>
            <a:spAutoFit/>
          </a:bodyPr>
          <a:lstStyle/>
          <a:p>
            <a:pPr>
              <a:spcBef>
                <a:spcPct val="50000"/>
              </a:spcBef>
            </a:pPr>
            <a:r>
              <a:rPr lang="en-GB" sz="1000">
                <a:cs typeface="Arial" charset="0"/>
              </a:rPr>
              <a:t>Global Economy </a:t>
            </a:r>
          </a:p>
          <a:p>
            <a:pPr>
              <a:spcBef>
                <a:spcPct val="50000"/>
              </a:spcBef>
            </a:pPr>
            <a:r>
              <a:rPr lang="en-GB" sz="1000">
                <a:cs typeface="Arial" charset="0"/>
              </a:rPr>
              <a:t>Systemic Risk Disasters</a:t>
            </a:r>
          </a:p>
        </p:txBody>
      </p:sp>
      <p:sp>
        <p:nvSpPr>
          <p:cNvPr id="156718" name="AutoShape 46"/>
          <p:cNvSpPr>
            <a:spLocks noChangeArrowheads="1"/>
          </p:cNvSpPr>
          <p:nvPr/>
        </p:nvSpPr>
        <p:spPr bwMode="auto">
          <a:xfrm>
            <a:off x="323850" y="3068638"/>
            <a:ext cx="1079500" cy="1008062"/>
          </a:xfrm>
          <a:prstGeom prst="cloudCallout">
            <a:avLst>
              <a:gd name="adj1" fmla="val 51176"/>
              <a:gd name="adj2" fmla="val -93620"/>
            </a:avLst>
          </a:prstGeom>
          <a:solidFill>
            <a:schemeClr val="bg1"/>
          </a:solidFill>
          <a:ln w="9525">
            <a:solidFill>
              <a:schemeClr val="tx1"/>
            </a:solidFill>
            <a:round/>
            <a:headEnd/>
            <a:tailEnd/>
          </a:ln>
          <a:effectLst/>
        </p:spPr>
        <p:txBody>
          <a:bodyPr/>
          <a:lstStyle/>
          <a:p>
            <a:pPr algn="ctr"/>
            <a:r>
              <a:rPr lang="en-GB" sz="1400">
                <a:cs typeface="Arial" charset="0"/>
              </a:rPr>
              <a:t>Ideas</a:t>
            </a:r>
            <a:r>
              <a:rPr lang="en-GB" sz="1800">
                <a:cs typeface="Arial" charset="0"/>
              </a:rPr>
              <a:t>:</a:t>
            </a:r>
          </a:p>
          <a:p>
            <a:pPr algn="ctr"/>
            <a:r>
              <a:rPr lang="en-GB" sz="800">
                <a:cs typeface="Arial" charset="0"/>
              </a:rPr>
              <a:t>Something should be done</a:t>
            </a:r>
          </a:p>
        </p:txBody>
      </p:sp>
      <p:sp>
        <p:nvSpPr>
          <p:cNvPr id="11" name="Rounded Rectangle 21"/>
          <p:cNvSpPr>
            <a:spLocks noChangeArrowheads="1"/>
          </p:cNvSpPr>
          <p:nvPr/>
        </p:nvSpPr>
        <p:spPr bwMode="auto">
          <a:xfrm>
            <a:off x="1766888" y="4691063"/>
            <a:ext cx="1149350" cy="250825"/>
          </a:xfrm>
          <a:prstGeom prst="roundRect">
            <a:avLst>
              <a:gd name="adj" fmla="val 16667"/>
            </a:avLst>
          </a:prstGeom>
          <a:solidFill>
            <a:srgbClr val="969696"/>
          </a:solidFill>
          <a:ln w="25400" algn="ctr">
            <a:solidFill>
              <a:srgbClr val="CCFFCC"/>
            </a:solidFill>
            <a:round/>
            <a:headEnd/>
            <a:tailEnd/>
          </a:ln>
        </p:spPr>
        <p:txBody>
          <a:bodyPr anchor="ctr"/>
          <a:lstStyle/>
          <a:p>
            <a:pPr algn="ctr"/>
            <a:r>
              <a:rPr lang="en-GB" sz="1000">
                <a:solidFill>
                  <a:srgbClr val="FFFFFF"/>
                </a:solidFill>
                <a:cs typeface="Arial" charset="0"/>
              </a:rPr>
              <a:t>Cabinet </a:t>
            </a:r>
          </a:p>
        </p:txBody>
      </p:sp>
      <p:sp>
        <p:nvSpPr>
          <p:cNvPr id="156720" name="AutoShape 48"/>
          <p:cNvSpPr>
            <a:spLocks noChangeArrowheads="1"/>
          </p:cNvSpPr>
          <p:nvPr/>
        </p:nvSpPr>
        <p:spPr bwMode="auto">
          <a:xfrm rot="5400000">
            <a:off x="1367631" y="1880394"/>
            <a:ext cx="935038" cy="863600"/>
          </a:xfrm>
          <a:prstGeom prst="homePlate">
            <a:avLst>
              <a:gd name="adj" fmla="val 27068"/>
            </a:avLst>
          </a:prstGeom>
          <a:solidFill>
            <a:schemeClr val="accent1"/>
          </a:solidFill>
          <a:ln w="9525">
            <a:solidFill>
              <a:schemeClr val="tx1"/>
            </a:solidFill>
            <a:miter lim="800000"/>
            <a:headEnd/>
            <a:tailEnd/>
          </a:ln>
          <a:effectLst/>
        </p:spPr>
        <p:txBody>
          <a:bodyPr rot="10800000" vert="eaVert" wrap="none" anchor="ctr"/>
          <a:lstStyle/>
          <a:p>
            <a:pPr algn="ctr"/>
            <a:r>
              <a:rPr lang="en-GB" sz="1200">
                <a:cs typeface="Arial" charset="0"/>
              </a:rPr>
              <a:t>Pressures</a:t>
            </a:r>
          </a:p>
          <a:p>
            <a:pPr algn="ctr"/>
            <a:r>
              <a:rPr lang="en-GB" sz="1200">
                <a:cs typeface="Arial" charset="0"/>
              </a:rPr>
              <a:t>Political</a:t>
            </a:r>
          </a:p>
          <a:p>
            <a:pPr algn="ctr"/>
            <a:r>
              <a:rPr lang="en-GB" sz="1200">
                <a:cs typeface="Arial" charset="0"/>
              </a:rPr>
              <a:t>Media</a:t>
            </a:r>
          </a:p>
          <a:p>
            <a:pPr algn="ctr"/>
            <a:r>
              <a:rPr lang="en-GB" sz="1200">
                <a:cs typeface="Arial" charset="0"/>
              </a:rPr>
              <a:t>Public</a:t>
            </a:r>
          </a:p>
        </p:txBody>
      </p:sp>
      <p:sp>
        <p:nvSpPr>
          <p:cNvPr id="156721" name="AutoShape 49"/>
          <p:cNvSpPr>
            <a:spLocks noChangeArrowheads="1"/>
          </p:cNvSpPr>
          <p:nvPr/>
        </p:nvSpPr>
        <p:spPr bwMode="auto">
          <a:xfrm>
            <a:off x="2627313" y="3068638"/>
            <a:ext cx="936625" cy="574675"/>
          </a:xfrm>
          <a:prstGeom prst="flowChartDecision">
            <a:avLst/>
          </a:prstGeom>
          <a:solidFill>
            <a:schemeClr val="bg1"/>
          </a:solidFill>
          <a:ln w="9525">
            <a:solidFill>
              <a:schemeClr val="tx1"/>
            </a:solidFill>
            <a:miter lim="800000"/>
            <a:headEnd/>
            <a:tailEnd/>
          </a:ln>
          <a:effectLst/>
        </p:spPr>
        <p:txBody>
          <a:bodyPr wrap="none" anchor="ctr"/>
          <a:lstStyle/>
          <a:p>
            <a:pPr algn="ctr"/>
            <a:r>
              <a:rPr lang="en-GB" sz="1200">
                <a:cs typeface="Arial" charset="0"/>
              </a:rPr>
              <a:t>Choice</a:t>
            </a:r>
          </a:p>
        </p:txBody>
      </p:sp>
      <p:cxnSp>
        <p:nvCxnSpPr>
          <p:cNvPr id="156722" name="AutoShape 50"/>
          <p:cNvCxnSpPr>
            <a:cxnSpLocks noChangeShapeType="1"/>
            <a:stCxn id="156721" idx="0"/>
            <a:endCxn id="0" idx="1"/>
          </p:cNvCxnSpPr>
          <p:nvPr/>
        </p:nvCxnSpPr>
        <p:spPr bwMode="auto">
          <a:xfrm rot="16200000">
            <a:off x="3270250" y="2643188"/>
            <a:ext cx="250825" cy="600075"/>
          </a:xfrm>
          <a:prstGeom prst="bentConnector2">
            <a:avLst/>
          </a:prstGeom>
          <a:noFill/>
          <a:ln w="9525">
            <a:solidFill>
              <a:schemeClr val="tx1"/>
            </a:solidFill>
            <a:miter lim="800000"/>
            <a:headEnd/>
            <a:tailEnd type="triangle" w="med" len="med"/>
          </a:ln>
          <a:effectLst/>
        </p:spPr>
      </p:cxnSp>
      <p:cxnSp>
        <p:nvCxnSpPr>
          <p:cNvPr id="156723" name="AutoShape 51"/>
          <p:cNvCxnSpPr>
            <a:cxnSpLocks noChangeShapeType="1"/>
            <a:stCxn id="156721" idx="2"/>
            <a:endCxn id="35" idx="1"/>
          </p:cNvCxnSpPr>
          <p:nvPr/>
        </p:nvCxnSpPr>
        <p:spPr bwMode="auto">
          <a:xfrm rot="16200000" flipH="1">
            <a:off x="3276600" y="3462338"/>
            <a:ext cx="238125" cy="600075"/>
          </a:xfrm>
          <a:prstGeom prst="bentConnector2">
            <a:avLst/>
          </a:prstGeom>
          <a:noFill/>
          <a:ln w="9525">
            <a:solidFill>
              <a:schemeClr val="tx1"/>
            </a:solidFill>
            <a:miter lim="800000"/>
            <a:headEnd/>
            <a:tailEnd type="triangle" w="med" len="med"/>
          </a:ln>
          <a:effectLst/>
        </p:spPr>
      </p:cxnSp>
      <p:sp>
        <p:nvSpPr>
          <p:cNvPr id="12" name="Rounded Rectangle 25"/>
          <p:cNvSpPr>
            <a:spLocks noChangeArrowheads="1"/>
          </p:cNvSpPr>
          <p:nvPr/>
        </p:nvSpPr>
        <p:spPr bwMode="auto">
          <a:xfrm>
            <a:off x="1763713" y="5267325"/>
            <a:ext cx="1149350" cy="249238"/>
          </a:xfrm>
          <a:prstGeom prst="roundRect">
            <a:avLst>
              <a:gd name="adj" fmla="val 16667"/>
            </a:avLst>
          </a:prstGeom>
          <a:solidFill>
            <a:schemeClr val="folHlink"/>
          </a:solidFill>
          <a:ln w="25400" algn="ctr">
            <a:solidFill>
              <a:srgbClr val="CCFFCC"/>
            </a:solidFill>
            <a:round/>
            <a:headEnd/>
            <a:tailEnd/>
          </a:ln>
        </p:spPr>
        <p:txBody>
          <a:bodyPr anchor="ctr"/>
          <a:lstStyle/>
          <a:p>
            <a:pPr algn="ctr"/>
            <a:r>
              <a:rPr lang="en-GB" sz="1000">
                <a:solidFill>
                  <a:srgbClr val="FFFFFF"/>
                </a:solidFill>
                <a:cs typeface="Arial" charset="0"/>
              </a:rPr>
              <a:t>BR Ministers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Slide Number Placeholder 1"/>
          <p:cNvSpPr>
            <a:spLocks noGrp="1"/>
          </p:cNvSpPr>
          <p:nvPr>
            <p:ph type="sldNum" sz="quarter" idx="10"/>
          </p:nvPr>
        </p:nvSpPr>
        <p:spPr/>
        <p:txBody>
          <a:bodyPr/>
          <a:lstStyle/>
          <a:p>
            <a:fld id="{1E70EC24-C5E7-409B-8B25-18BD9937F821}" type="slidenum">
              <a:rPr lang="en-GB"/>
              <a:pPr/>
              <a:t>22</a:t>
            </a:fld>
            <a:endParaRPr lang="en-GB"/>
          </a:p>
        </p:txBody>
      </p:sp>
      <p:sp>
        <p:nvSpPr>
          <p:cNvPr id="158722" name="AutoShape 2"/>
          <p:cNvSpPr>
            <a:spLocks noChangeArrowheads="1"/>
          </p:cNvSpPr>
          <p:nvPr/>
        </p:nvSpPr>
        <p:spPr bwMode="auto">
          <a:xfrm>
            <a:off x="2339975" y="4437063"/>
            <a:ext cx="3311525" cy="2087562"/>
          </a:xfrm>
          <a:prstGeom prst="roundRect">
            <a:avLst>
              <a:gd name="adj" fmla="val 16667"/>
            </a:avLst>
          </a:prstGeom>
          <a:solidFill>
            <a:srgbClr val="CC99FF"/>
          </a:solidFill>
          <a:ln w="9525">
            <a:solidFill>
              <a:schemeClr val="tx1"/>
            </a:solidFill>
            <a:round/>
            <a:headEnd/>
            <a:tailEnd/>
          </a:ln>
          <a:effectLst/>
        </p:spPr>
        <p:txBody>
          <a:bodyPr wrap="none"/>
          <a:lstStyle/>
          <a:p>
            <a:r>
              <a:rPr lang="en-GB" sz="1200"/>
              <a:t>Regulation  Framework</a:t>
            </a:r>
          </a:p>
        </p:txBody>
      </p:sp>
      <p:sp>
        <p:nvSpPr>
          <p:cNvPr id="158723" name="AutoShape 3"/>
          <p:cNvSpPr>
            <a:spLocks noChangeArrowheads="1"/>
          </p:cNvSpPr>
          <p:nvPr/>
        </p:nvSpPr>
        <p:spPr bwMode="auto">
          <a:xfrm>
            <a:off x="4284663" y="3068638"/>
            <a:ext cx="647700" cy="1439862"/>
          </a:xfrm>
          <a:prstGeom prst="roundRect">
            <a:avLst>
              <a:gd name="adj" fmla="val 16667"/>
            </a:avLst>
          </a:prstGeom>
          <a:solidFill>
            <a:srgbClr val="CC99FF"/>
          </a:solidFill>
          <a:ln w="9525">
            <a:solidFill>
              <a:schemeClr val="tx1"/>
            </a:solidFill>
            <a:round/>
            <a:headEnd/>
            <a:tailEnd/>
          </a:ln>
          <a:effectLst/>
        </p:spPr>
        <p:txBody>
          <a:bodyPr wrap="none" anchor="b" anchorCtr="1"/>
          <a:lstStyle/>
          <a:p>
            <a:pPr algn="ctr"/>
            <a:r>
              <a:rPr lang="en-GB" sz="1200"/>
              <a:t>Main </a:t>
            </a:r>
          </a:p>
          <a:p>
            <a:pPr algn="ctr"/>
            <a:r>
              <a:rPr lang="en-GB" sz="1200"/>
              <a:t>Gate</a:t>
            </a:r>
          </a:p>
        </p:txBody>
      </p:sp>
      <p:sp>
        <p:nvSpPr>
          <p:cNvPr id="3" name="Slide Number Placeholder 2"/>
          <p:cNvSpPr txBox="1">
            <a:spLocks noGrp="1"/>
          </p:cNvSpPr>
          <p:nvPr/>
        </p:nvSpPr>
        <p:spPr bwMode="auto">
          <a:xfrm>
            <a:off x="4343400" y="152400"/>
            <a:ext cx="685800" cy="457200"/>
          </a:xfrm>
          <a:prstGeom prst="rect">
            <a:avLst/>
          </a:prstGeom>
          <a:noFill/>
          <a:ln>
            <a:miter lim="800000"/>
            <a:headEnd/>
            <a:tailEnd/>
          </a:ln>
        </p:spPr>
        <p:txBody>
          <a:bodyPr anchor="ctr"/>
          <a:lstStyle/>
          <a:p>
            <a:endParaRPr lang="en-US" sz="1400">
              <a:cs typeface="Arial" charset="0"/>
            </a:endParaRPr>
          </a:p>
        </p:txBody>
      </p:sp>
      <p:sp>
        <p:nvSpPr>
          <p:cNvPr id="18" name="Cloud Callout 17"/>
          <p:cNvSpPr>
            <a:spLocks noChangeArrowheads="1"/>
          </p:cNvSpPr>
          <p:nvPr/>
        </p:nvSpPr>
        <p:spPr bwMode="auto">
          <a:xfrm>
            <a:off x="6443663" y="2276475"/>
            <a:ext cx="2449512" cy="4176713"/>
          </a:xfrm>
          <a:prstGeom prst="cloudCallout">
            <a:avLst>
              <a:gd name="adj1" fmla="val -34898"/>
              <a:gd name="adj2" fmla="val -62088"/>
            </a:avLst>
          </a:prstGeom>
          <a:solidFill>
            <a:schemeClr val="accent1"/>
          </a:solidFill>
          <a:ln w="25400" algn="ctr">
            <a:solidFill>
              <a:srgbClr val="298597"/>
            </a:solidFill>
            <a:round/>
            <a:headEnd/>
            <a:tailEnd/>
          </a:ln>
        </p:spPr>
        <p:txBody>
          <a:bodyPr anchor="ctr"/>
          <a:lstStyle/>
          <a:p>
            <a:pPr algn="ctr"/>
            <a:endParaRPr lang="en-GB" sz="1400" b="1">
              <a:cs typeface="Arial" charset="0"/>
            </a:endParaRPr>
          </a:p>
          <a:p>
            <a:pPr algn="ctr"/>
            <a:r>
              <a:rPr lang="en-GB" sz="1400" b="1">
                <a:cs typeface="Arial" charset="0"/>
              </a:rPr>
              <a:t>Society</a:t>
            </a:r>
          </a:p>
          <a:p>
            <a:pPr algn="ctr"/>
            <a:endParaRPr lang="en-GB" sz="1400" b="1">
              <a:cs typeface="Arial" charset="0"/>
            </a:endParaRPr>
          </a:p>
          <a:p>
            <a:pPr algn="ctr"/>
            <a:endParaRPr lang="en-GB" sz="1400" b="1">
              <a:cs typeface="Arial" charset="0"/>
            </a:endParaRPr>
          </a:p>
          <a:p>
            <a:pPr algn="ctr"/>
            <a:endParaRPr lang="en-GB" sz="1400" b="1">
              <a:cs typeface="Arial" charset="0"/>
            </a:endParaRPr>
          </a:p>
          <a:p>
            <a:pPr algn="ctr"/>
            <a:endParaRPr lang="en-GB" sz="1400" b="1">
              <a:cs typeface="Arial" charset="0"/>
            </a:endParaRPr>
          </a:p>
          <a:p>
            <a:pPr algn="ctr"/>
            <a:endParaRPr lang="en-GB" sz="1400">
              <a:cs typeface="Arial" charset="0"/>
            </a:endParaRPr>
          </a:p>
          <a:p>
            <a:pPr algn="ctr"/>
            <a:endParaRPr lang="en-GB" sz="1400">
              <a:cs typeface="Arial" charset="0"/>
            </a:endParaRPr>
          </a:p>
          <a:p>
            <a:pPr algn="ctr"/>
            <a:endParaRPr lang="en-GB" sz="1400">
              <a:cs typeface="Arial" charset="0"/>
            </a:endParaRPr>
          </a:p>
          <a:p>
            <a:pPr algn="ctr"/>
            <a:endParaRPr lang="en-GB" sz="1400">
              <a:cs typeface="Arial" charset="0"/>
            </a:endParaRPr>
          </a:p>
          <a:p>
            <a:pPr algn="ctr"/>
            <a:endParaRPr lang="en-GB" sz="1400">
              <a:cs typeface="Arial" charset="0"/>
            </a:endParaRPr>
          </a:p>
          <a:p>
            <a:pPr algn="ctr"/>
            <a:endParaRPr lang="en-GB" sz="1400">
              <a:cs typeface="Arial" charset="0"/>
            </a:endParaRPr>
          </a:p>
          <a:p>
            <a:pPr algn="ctr"/>
            <a:endParaRPr lang="en-GB" sz="1400">
              <a:cs typeface="Arial" charset="0"/>
            </a:endParaRPr>
          </a:p>
          <a:p>
            <a:pPr algn="ctr"/>
            <a:endParaRPr lang="en-GB" sz="1400">
              <a:cs typeface="Arial" charset="0"/>
            </a:endParaRPr>
          </a:p>
          <a:p>
            <a:pPr algn="ctr"/>
            <a:endParaRPr lang="en-GB" sz="1400">
              <a:cs typeface="Arial" charset="0"/>
            </a:endParaRPr>
          </a:p>
          <a:p>
            <a:pPr algn="ctr"/>
            <a:endParaRPr lang="en-GB" sz="1400">
              <a:cs typeface="Arial" charset="0"/>
            </a:endParaRPr>
          </a:p>
          <a:p>
            <a:pPr algn="ctr"/>
            <a:r>
              <a:rPr lang="en-GB" sz="1400" b="1">
                <a:cs typeface="Arial" charset="0"/>
              </a:rPr>
              <a:t>Economy</a:t>
            </a:r>
          </a:p>
          <a:p>
            <a:pPr algn="ctr"/>
            <a:endParaRPr lang="en-GB" sz="1400" b="1">
              <a:cs typeface="Arial" charset="0"/>
            </a:endParaRPr>
          </a:p>
        </p:txBody>
      </p:sp>
      <p:sp>
        <p:nvSpPr>
          <p:cNvPr id="22" name="Rounded Rectangle 21"/>
          <p:cNvSpPr>
            <a:spLocks noChangeArrowheads="1"/>
          </p:cNvSpPr>
          <p:nvPr/>
        </p:nvSpPr>
        <p:spPr bwMode="auto">
          <a:xfrm>
            <a:off x="1763713" y="6057900"/>
            <a:ext cx="1149350" cy="250825"/>
          </a:xfrm>
          <a:prstGeom prst="roundRect">
            <a:avLst>
              <a:gd name="adj" fmla="val 16667"/>
            </a:avLst>
          </a:prstGeom>
          <a:solidFill>
            <a:srgbClr val="969696"/>
          </a:solidFill>
          <a:ln w="25400" algn="ctr">
            <a:solidFill>
              <a:srgbClr val="CCFFCC"/>
            </a:solidFill>
            <a:round/>
            <a:headEnd/>
            <a:tailEnd/>
          </a:ln>
        </p:spPr>
        <p:txBody>
          <a:bodyPr anchor="ctr"/>
          <a:lstStyle/>
          <a:p>
            <a:pPr algn="ctr"/>
            <a:r>
              <a:rPr lang="en-GB" sz="1000">
                <a:solidFill>
                  <a:srgbClr val="FFFFFF"/>
                </a:solidFill>
                <a:cs typeface="Arial" charset="0"/>
              </a:rPr>
              <a:t>Departments</a:t>
            </a:r>
          </a:p>
        </p:txBody>
      </p:sp>
      <p:sp>
        <p:nvSpPr>
          <p:cNvPr id="23" name="Rounded Rectangle 22"/>
          <p:cNvSpPr>
            <a:spLocks noChangeArrowheads="1"/>
          </p:cNvSpPr>
          <p:nvPr/>
        </p:nvSpPr>
        <p:spPr bwMode="auto">
          <a:xfrm>
            <a:off x="323850" y="4908550"/>
            <a:ext cx="1149350" cy="249238"/>
          </a:xfrm>
          <a:prstGeom prst="roundRect">
            <a:avLst>
              <a:gd name="adj" fmla="val 16667"/>
            </a:avLst>
          </a:prstGeom>
          <a:solidFill>
            <a:srgbClr val="000080"/>
          </a:solidFill>
          <a:ln w="25400" algn="ctr">
            <a:solidFill>
              <a:srgbClr val="CCFFCC"/>
            </a:solidFill>
            <a:round/>
            <a:headEnd/>
            <a:tailEnd/>
          </a:ln>
        </p:spPr>
        <p:txBody>
          <a:bodyPr anchor="ctr"/>
          <a:lstStyle/>
          <a:p>
            <a:pPr algn="ctr"/>
            <a:r>
              <a:rPr lang="en-GB" sz="1000">
                <a:solidFill>
                  <a:srgbClr val="FFFFFF"/>
                </a:solidFill>
                <a:cs typeface="Arial" charset="0"/>
              </a:rPr>
              <a:t>EU</a:t>
            </a:r>
          </a:p>
        </p:txBody>
      </p:sp>
      <p:sp>
        <p:nvSpPr>
          <p:cNvPr id="26" name="Rounded Rectangle 25"/>
          <p:cNvSpPr>
            <a:spLocks noChangeArrowheads="1"/>
          </p:cNvSpPr>
          <p:nvPr/>
        </p:nvSpPr>
        <p:spPr bwMode="auto">
          <a:xfrm>
            <a:off x="1547813" y="5157788"/>
            <a:ext cx="1149350" cy="249237"/>
          </a:xfrm>
          <a:prstGeom prst="roundRect">
            <a:avLst>
              <a:gd name="adj" fmla="val 16667"/>
            </a:avLst>
          </a:prstGeom>
          <a:solidFill>
            <a:schemeClr val="folHlink"/>
          </a:solidFill>
          <a:ln w="25400" algn="ctr">
            <a:solidFill>
              <a:srgbClr val="CCFFCC"/>
            </a:solidFill>
            <a:round/>
            <a:headEnd/>
            <a:tailEnd/>
          </a:ln>
        </p:spPr>
        <p:txBody>
          <a:bodyPr anchor="ctr"/>
          <a:lstStyle/>
          <a:p>
            <a:pPr algn="ctr"/>
            <a:r>
              <a:rPr lang="en-GB" sz="1000">
                <a:solidFill>
                  <a:srgbClr val="FFFFFF"/>
                </a:solidFill>
                <a:cs typeface="Arial" charset="0"/>
              </a:rPr>
              <a:t>Ministers</a:t>
            </a:r>
          </a:p>
        </p:txBody>
      </p:sp>
      <p:sp>
        <p:nvSpPr>
          <p:cNvPr id="28" name="Rectangle 27"/>
          <p:cNvSpPr>
            <a:spLocks noChangeArrowheads="1"/>
          </p:cNvSpPr>
          <p:nvPr/>
        </p:nvSpPr>
        <p:spPr bwMode="auto">
          <a:xfrm>
            <a:off x="3275013" y="6165850"/>
            <a:ext cx="720725" cy="349250"/>
          </a:xfrm>
          <a:prstGeom prst="rect">
            <a:avLst/>
          </a:prstGeom>
          <a:solidFill>
            <a:srgbClr val="808080"/>
          </a:solidFill>
          <a:ln w="25400" algn="ctr">
            <a:solidFill>
              <a:srgbClr val="298597"/>
            </a:solidFill>
            <a:miter lim="800000"/>
            <a:headEnd/>
            <a:tailEnd/>
          </a:ln>
        </p:spPr>
        <p:txBody>
          <a:bodyPr anchor="ctr"/>
          <a:lstStyle/>
          <a:p>
            <a:pPr algn="ctr">
              <a:defRPr/>
            </a:pPr>
            <a:r>
              <a:rPr lang="en-GB" sz="1000" dirty="0">
                <a:solidFill>
                  <a:schemeClr val="lt1"/>
                </a:solidFill>
                <a:latin typeface="+mn-lt"/>
              </a:rPr>
              <a:t>BRE</a:t>
            </a:r>
            <a:endParaRPr lang="en-GB" sz="1000" dirty="0">
              <a:solidFill>
                <a:schemeClr val="lt1"/>
              </a:solidFill>
              <a:latin typeface="+mn-lt"/>
            </a:endParaRPr>
          </a:p>
        </p:txBody>
      </p:sp>
      <p:sp>
        <p:nvSpPr>
          <p:cNvPr id="30" name="Rectangle 29"/>
          <p:cNvSpPr>
            <a:spLocks noChangeArrowheads="1"/>
          </p:cNvSpPr>
          <p:nvPr/>
        </p:nvSpPr>
        <p:spPr bwMode="auto">
          <a:xfrm>
            <a:off x="6084888" y="5084763"/>
            <a:ext cx="1008062" cy="392112"/>
          </a:xfrm>
          <a:prstGeom prst="rect">
            <a:avLst/>
          </a:prstGeom>
          <a:solidFill>
            <a:srgbClr val="000080"/>
          </a:solidFill>
          <a:ln w="25400" algn="ctr">
            <a:solidFill>
              <a:srgbClr val="298597"/>
            </a:solidFill>
            <a:miter lim="800000"/>
            <a:headEnd/>
            <a:tailEnd/>
          </a:ln>
        </p:spPr>
        <p:txBody>
          <a:bodyPr anchor="ctr"/>
          <a:lstStyle/>
          <a:p>
            <a:pPr algn="ctr">
              <a:defRPr/>
            </a:pPr>
            <a:r>
              <a:rPr lang="en-GB" sz="1000" dirty="0">
                <a:solidFill>
                  <a:schemeClr val="lt1"/>
                </a:solidFill>
                <a:latin typeface="+mn-lt"/>
              </a:rPr>
              <a:t>Regulators</a:t>
            </a:r>
            <a:endParaRPr lang="en-GB" sz="1000" dirty="0">
              <a:solidFill>
                <a:schemeClr val="lt1"/>
              </a:solidFill>
              <a:latin typeface="+mn-lt"/>
            </a:endParaRPr>
          </a:p>
        </p:txBody>
      </p:sp>
      <p:sp>
        <p:nvSpPr>
          <p:cNvPr id="35" name="Right Arrow 34"/>
          <p:cNvSpPr>
            <a:spLocks noChangeArrowheads="1"/>
          </p:cNvSpPr>
          <p:nvPr/>
        </p:nvSpPr>
        <p:spPr bwMode="auto">
          <a:xfrm>
            <a:off x="3708400" y="3644900"/>
            <a:ext cx="1943100" cy="471488"/>
          </a:xfrm>
          <a:prstGeom prst="rightArrow">
            <a:avLst>
              <a:gd name="adj1" fmla="val 50000"/>
              <a:gd name="adj2" fmla="val 33637"/>
            </a:avLst>
          </a:prstGeom>
          <a:solidFill>
            <a:srgbClr val="333333"/>
          </a:solidFill>
          <a:ln w="25400" algn="ctr">
            <a:solidFill>
              <a:srgbClr val="CCFFCC"/>
            </a:solidFill>
            <a:miter lim="800000"/>
            <a:headEnd/>
            <a:tailEnd/>
          </a:ln>
        </p:spPr>
        <p:txBody>
          <a:bodyPr anchor="ctr"/>
          <a:lstStyle/>
          <a:p>
            <a:pPr algn="ctr"/>
            <a:r>
              <a:rPr lang="en-GB" sz="1000">
                <a:solidFill>
                  <a:schemeClr val="bg1"/>
                </a:solidFill>
                <a:cs typeface="Arial" charset="0"/>
              </a:rPr>
              <a:t>Domestic Regulation</a:t>
            </a:r>
          </a:p>
        </p:txBody>
      </p:sp>
      <p:sp>
        <p:nvSpPr>
          <p:cNvPr id="36" name="Vertical Scroll 35"/>
          <p:cNvSpPr>
            <a:spLocks noChangeArrowheads="1"/>
          </p:cNvSpPr>
          <p:nvPr/>
        </p:nvSpPr>
        <p:spPr bwMode="auto">
          <a:xfrm>
            <a:off x="6084888" y="3213100"/>
            <a:ext cx="1152525" cy="360363"/>
          </a:xfrm>
          <a:prstGeom prst="verticalScroll">
            <a:avLst>
              <a:gd name="adj" fmla="val 12500"/>
            </a:avLst>
          </a:prstGeom>
          <a:solidFill>
            <a:srgbClr val="000080"/>
          </a:solidFill>
          <a:ln w="25400" algn="ctr">
            <a:solidFill>
              <a:schemeClr val="tx2"/>
            </a:solidFill>
            <a:round/>
            <a:headEnd/>
            <a:tailEnd/>
          </a:ln>
        </p:spPr>
        <p:txBody>
          <a:bodyPr anchor="ctr"/>
          <a:lstStyle/>
          <a:p>
            <a:pPr algn="ctr">
              <a:defRPr/>
            </a:pPr>
            <a:r>
              <a:rPr lang="en-GB" sz="1200" dirty="0">
                <a:solidFill>
                  <a:schemeClr val="lt1"/>
                </a:solidFill>
                <a:latin typeface="+mn-lt"/>
              </a:rPr>
              <a:t>Regulation</a:t>
            </a:r>
            <a:endParaRPr lang="en-GB" sz="1200" dirty="0">
              <a:solidFill>
                <a:schemeClr val="lt1"/>
              </a:solidFill>
              <a:latin typeface="+mn-lt"/>
            </a:endParaRPr>
          </a:p>
        </p:txBody>
      </p:sp>
      <p:sp>
        <p:nvSpPr>
          <p:cNvPr id="37" name="Vertical Scroll 36"/>
          <p:cNvSpPr>
            <a:spLocks noChangeArrowheads="1"/>
          </p:cNvSpPr>
          <p:nvPr/>
        </p:nvSpPr>
        <p:spPr bwMode="auto">
          <a:xfrm>
            <a:off x="6084888" y="3573463"/>
            <a:ext cx="1152525" cy="360362"/>
          </a:xfrm>
          <a:prstGeom prst="verticalScroll">
            <a:avLst>
              <a:gd name="adj" fmla="val 12500"/>
            </a:avLst>
          </a:prstGeom>
          <a:solidFill>
            <a:srgbClr val="000080"/>
          </a:solidFill>
          <a:ln w="25400" algn="ctr">
            <a:solidFill>
              <a:schemeClr val="tx2"/>
            </a:solidFill>
            <a:round/>
            <a:headEnd/>
            <a:tailEnd/>
          </a:ln>
        </p:spPr>
        <p:txBody>
          <a:bodyPr anchor="ctr"/>
          <a:lstStyle/>
          <a:p>
            <a:pPr algn="ctr">
              <a:defRPr/>
            </a:pPr>
            <a:r>
              <a:rPr lang="en-GB" sz="1200" dirty="0">
                <a:solidFill>
                  <a:schemeClr val="lt1"/>
                </a:solidFill>
                <a:latin typeface="+mn-lt"/>
              </a:rPr>
              <a:t>Regulation</a:t>
            </a:r>
            <a:endParaRPr lang="en-GB" sz="1200" dirty="0">
              <a:solidFill>
                <a:schemeClr val="lt1"/>
              </a:solidFill>
              <a:latin typeface="+mn-lt"/>
            </a:endParaRPr>
          </a:p>
        </p:txBody>
      </p:sp>
      <p:sp>
        <p:nvSpPr>
          <p:cNvPr id="158734" name="AutoShape 14"/>
          <p:cNvSpPr>
            <a:spLocks noChangeArrowheads="1"/>
          </p:cNvSpPr>
          <p:nvPr/>
        </p:nvSpPr>
        <p:spPr bwMode="auto">
          <a:xfrm>
            <a:off x="6877050" y="4221163"/>
            <a:ext cx="649288" cy="647700"/>
          </a:xfrm>
          <a:prstGeom prst="star32">
            <a:avLst>
              <a:gd name="adj" fmla="val 37500"/>
            </a:avLst>
          </a:prstGeom>
          <a:solidFill>
            <a:srgbClr val="000080"/>
          </a:solidFill>
          <a:ln w="22225">
            <a:solidFill>
              <a:srgbClr val="FFFF00"/>
            </a:solidFill>
            <a:miter lim="800000"/>
            <a:headEnd/>
            <a:tailEnd/>
          </a:ln>
          <a:effectLst/>
        </p:spPr>
        <p:txBody>
          <a:bodyPr wrap="none" anchor="ctr"/>
          <a:lstStyle/>
          <a:p>
            <a:pPr algn="ctr"/>
            <a:r>
              <a:rPr lang="en-GB" sz="1400">
                <a:solidFill>
                  <a:schemeClr val="bg1"/>
                </a:solidFill>
                <a:cs typeface="Arial" charset="0"/>
              </a:rPr>
              <a:t>OIOO</a:t>
            </a:r>
          </a:p>
        </p:txBody>
      </p:sp>
      <p:sp>
        <p:nvSpPr>
          <p:cNvPr id="158735" name="AutoShape 15"/>
          <p:cNvSpPr>
            <a:spLocks noChangeArrowheads="1"/>
          </p:cNvSpPr>
          <p:nvPr/>
        </p:nvSpPr>
        <p:spPr bwMode="auto">
          <a:xfrm>
            <a:off x="7740650" y="3789363"/>
            <a:ext cx="506413" cy="287337"/>
          </a:xfrm>
          <a:prstGeom prst="star32">
            <a:avLst>
              <a:gd name="adj" fmla="val 33130"/>
            </a:avLst>
          </a:prstGeom>
          <a:solidFill>
            <a:srgbClr val="F2F713"/>
          </a:solidFill>
          <a:ln w="9525">
            <a:solidFill>
              <a:schemeClr val="tx1"/>
            </a:solidFill>
            <a:miter lim="800000"/>
            <a:headEnd/>
            <a:tailEnd/>
          </a:ln>
          <a:effectLst/>
        </p:spPr>
        <p:txBody>
          <a:bodyPr wrap="none" anchor="ctr"/>
          <a:lstStyle/>
          <a:p>
            <a:pPr algn="ctr"/>
            <a:endParaRPr lang="en-US" sz="2000">
              <a:cs typeface="Arial" charset="0"/>
            </a:endParaRPr>
          </a:p>
        </p:txBody>
      </p:sp>
      <p:sp>
        <p:nvSpPr>
          <p:cNvPr id="158736" name="AutoShape 16"/>
          <p:cNvSpPr>
            <a:spLocks noChangeArrowheads="1"/>
          </p:cNvSpPr>
          <p:nvPr/>
        </p:nvSpPr>
        <p:spPr bwMode="auto">
          <a:xfrm>
            <a:off x="7489825" y="3068638"/>
            <a:ext cx="1403350" cy="720725"/>
          </a:xfrm>
          <a:prstGeom prst="star32">
            <a:avLst>
              <a:gd name="adj" fmla="val 33130"/>
            </a:avLst>
          </a:prstGeom>
          <a:solidFill>
            <a:srgbClr val="F2F713"/>
          </a:solidFill>
          <a:ln w="9525">
            <a:solidFill>
              <a:schemeClr val="tx1"/>
            </a:solidFill>
            <a:miter lim="800000"/>
            <a:headEnd/>
            <a:tailEnd/>
          </a:ln>
          <a:effectLst/>
        </p:spPr>
        <p:txBody>
          <a:bodyPr wrap="none" anchor="ctr"/>
          <a:lstStyle/>
          <a:p>
            <a:pPr algn="ctr"/>
            <a:r>
              <a:rPr lang="en-GB" sz="1400">
                <a:cs typeface="Arial" charset="0"/>
              </a:rPr>
              <a:t>Events</a:t>
            </a:r>
          </a:p>
        </p:txBody>
      </p:sp>
      <p:sp>
        <p:nvSpPr>
          <p:cNvPr id="2" name="Right Arrow 34"/>
          <p:cNvSpPr>
            <a:spLocks noChangeArrowheads="1"/>
          </p:cNvSpPr>
          <p:nvPr/>
        </p:nvSpPr>
        <p:spPr bwMode="auto">
          <a:xfrm>
            <a:off x="3708400" y="3175000"/>
            <a:ext cx="2232025" cy="398463"/>
          </a:xfrm>
          <a:prstGeom prst="rightArrow">
            <a:avLst>
              <a:gd name="adj1" fmla="val 50000"/>
              <a:gd name="adj2" fmla="val 45720"/>
            </a:avLst>
          </a:prstGeom>
          <a:solidFill>
            <a:srgbClr val="000080"/>
          </a:solidFill>
          <a:ln w="25400" algn="ctr">
            <a:solidFill>
              <a:srgbClr val="CCFFCC"/>
            </a:solidFill>
            <a:miter lim="800000"/>
            <a:headEnd/>
            <a:tailEnd/>
          </a:ln>
        </p:spPr>
        <p:txBody>
          <a:bodyPr anchor="ctr"/>
          <a:lstStyle/>
          <a:p>
            <a:pPr algn="ctr"/>
            <a:r>
              <a:rPr lang="en-GB" sz="1000">
                <a:solidFill>
                  <a:srgbClr val="FFFFFF"/>
                </a:solidFill>
                <a:cs typeface="Arial" charset="0"/>
              </a:rPr>
              <a:t>EU Transposition  Regulation</a:t>
            </a:r>
          </a:p>
        </p:txBody>
      </p:sp>
      <p:sp>
        <p:nvSpPr>
          <p:cNvPr id="4" name="Rectangle 27"/>
          <p:cNvSpPr>
            <a:spLocks noChangeArrowheads="1"/>
          </p:cNvSpPr>
          <p:nvPr/>
        </p:nvSpPr>
        <p:spPr bwMode="auto">
          <a:xfrm>
            <a:off x="4427538" y="5238750"/>
            <a:ext cx="522287" cy="277813"/>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RPC</a:t>
            </a:r>
          </a:p>
        </p:txBody>
      </p:sp>
      <p:sp>
        <p:nvSpPr>
          <p:cNvPr id="5" name="Rectangle 27"/>
          <p:cNvSpPr>
            <a:spLocks noChangeArrowheads="1"/>
          </p:cNvSpPr>
          <p:nvPr/>
        </p:nvSpPr>
        <p:spPr bwMode="auto">
          <a:xfrm>
            <a:off x="5148263" y="4581525"/>
            <a:ext cx="936625" cy="431800"/>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Policy Committees</a:t>
            </a:r>
          </a:p>
        </p:txBody>
      </p:sp>
      <p:sp>
        <p:nvSpPr>
          <p:cNvPr id="6" name="Rectangle 27"/>
          <p:cNvSpPr>
            <a:spLocks noChangeArrowheads="1"/>
          </p:cNvSpPr>
          <p:nvPr/>
        </p:nvSpPr>
        <p:spPr bwMode="auto">
          <a:xfrm>
            <a:off x="4427538" y="4868863"/>
            <a:ext cx="522287" cy="277812"/>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RRC</a:t>
            </a:r>
          </a:p>
        </p:txBody>
      </p:sp>
      <p:sp>
        <p:nvSpPr>
          <p:cNvPr id="158741" name="AutoShape 21"/>
          <p:cNvSpPr>
            <a:spLocks noChangeArrowheads="1"/>
          </p:cNvSpPr>
          <p:nvPr/>
        </p:nvSpPr>
        <p:spPr bwMode="auto">
          <a:xfrm>
            <a:off x="1187450" y="3284538"/>
            <a:ext cx="1223963" cy="1008062"/>
          </a:xfrm>
          <a:prstGeom prst="cloudCallout">
            <a:avLst>
              <a:gd name="adj1" fmla="val -72829"/>
              <a:gd name="adj2" fmla="val -19921"/>
            </a:avLst>
          </a:prstGeom>
          <a:solidFill>
            <a:schemeClr val="bg1"/>
          </a:solidFill>
          <a:ln w="9525">
            <a:solidFill>
              <a:schemeClr val="tx1"/>
            </a:solidFill>
            <a:round/>
            <a:headEnd/>
            <a:tailEnd/>
          </a:ln>
          <a:effectLst/>
        </p:spPr>
        <p:txBody>
          <a:bodyPr/>
          <a:lstStyle/>
          <a:p>
            <a:pPr algn="ctr"/>
            <a:r>
              <a:rPr lang="en-GB" sz="1400"/>
              <a:t>Options</a:t>
            </a:r>
            <a:endParaRPr lang="en-GB" sz="1800"/>
          </a:p>
          <a:p>
            <a:pPr algn="ctr"/>
            <a:r>
              <a:rPr lang="en-GB" sz="800"/>
              <a:t>what to do</a:t>
            </a:r>
          </a:p>
          <a:p>
            <a:pPr algn="ctr"/>
            <a:r>
              <a:rPr lang="en-GB" sz="800"/>
              <a:t>Exhort</a:t>
            </a:r>
          </a:p>
          <a:p>
            <a:pPr algn="ctr"/>
            <a:r>
              <a:rPr lang="en-GB" sz="800"/>
              <a:t>Fund</a:t>
            </a:r>
          </a:p>
          <a:p>
            <a:pPr algn="ctr"/>
            <a:r>
              <a:rPr lang="en-GB" sz="800"/>
              <a:t>Legislate</a:t>
            </a:r>
          </a:p>
          <a:p>
            <a:pPr algn="ctr"/>
            <a:endParaRPr lang="en-GB" sz="800"/>
          </a:p>
        </p:txBody>
      </p:sp>
      <p:sp>
        <p:nvSpPr>
          <p:cNvPr id="7" name="Right Arrow 34"/>
          <p:cNvSpPr>
            <a:spLocks noChangeArrowheads="1"/>
          </p:cNvSpPr>
          <p:nvPr/>
        </p:nvSpPr>
        <p:spPr bwMode="auto">
          <a:xfrm>
            <a:off x="3708400" y="2565400"/>
            <a:ext cx="2663825" cy="504825"/>
          </a:xfrm>
          <a:prstGeom prst="rightArrow">
            <a:avLst>
              <a:gd name="adj1" fmla="val 54648"/>
              <a:gd name="adj2" fmla="val 177919"/>
            </a:avLst>
          </a:prstGeom>
          <a:solidFill>
            <a:srgbClr val="800080"/>
          </a:solidFill>
          <a:ln w="25400" algn="ctr">
            <a:solidFill>
              <a:srgbClr val="CCFFCC"/>
            </a:solidFill>
            <a:miter lim="800000"/>
            <a:headEnd/>
            <a:tailEnd/>
          </a:ln>
        </p:spPr>
        <p:txBody>
          <a:bodyPr anchor="ctr"/>
          <a:lstStyle/>
          <a:p>
            <a:pPr algn="ctr"/>
            <a:r>
              <a:rPr lang="en-GB" sz="1000">
                <a:solidFill>
                  <a:srgbClr val="FFFFFF"/>
                </a:solidFill>
                <a:cs typeface="Arial" charset="0"/>
              </a:rPr>
              <a:t>Interventions other than Regulation</a:t>
            </a:r>
          </a:p>
        </p:txBody>
      </p:sp>
      <p:sp>
        <p:nvSpPr>
          <p:cNvPr id="158743" name="AutoShape 23"/>
          <p:cNvSpPr>
            <a:spLocks noChangeArrowheads="1"/>
          </p:cNvSpPr>
          <p:nvPr/>
        </p:nvSpPr>
        <p:spPr bwMode="auto">
          <a:xfrm>
            <a:off x="7596188" y="4005263"/>
            <a:ext cx="1258887" cy="504825"/>
          </a:xfrm>
          <a:prstGeom prst="cloudCallout">
            <a:avLst>
              <a:gd name="adj1" fmla="val -36255"/>
              <a:gd name="adj2" fmla="val -42139"/>
            </a:avLst>
          </a:prstGeom>
          <a:solidFill>
            <a:schemeClr val="accent1"/>
          </a:solidFill>
          <a:ln w="9525">
            <a:solidFill>
              <a:schemeClr val="tx1"/>
            </a:solidFill>
            <a:round/>
            <a:headEnd/>
            <a:tailEnd/>
          </a:ln>
          <a:effectLst/>
        </p:spPr>
        <p:txBody>
          <a:bodyPr/>
          <a:lstStyle/>
          <a:p>
            <a:pPr algn="ctr"/>
            <a:r>
              <a:rPr lang="en-GB" sz="1400"/>
              <a:t>Citizens</a:t>
            </a:r>
          </a:p>
        </p:txBody>
      </p:sp>
      <p:sp>
        <p:nvSpPr>
          <p:cNvPr id="158744" name="AutoShape 24"/>
          <p:cNvSpPr>
            <a:spLocks noChangeArrowheads="1"/>
          </p:cNvSpPr>
          <p:nvPr/>
        </p:nvSpPr>
        <p:spPr bwMode="auto">
          <a:xfrm>
            <a:off x="7308850" y="4652963"/>
            <a:ext cx="1295400" cy="360362"/>
          </a:xfrm>
          <a:prstGeom prst="roundRect">
            <a:avLst>
              <a:gd name="adj" fmla="val 16667"/>
            </a:avLst>
          </a:prstGeom>
          <a:solidFill>
            <a:schemeClr val="accent1"/>
          </a:solidFill>
          <a:ln w="9525">
            <a:solidFill>
              <a:schemeClr val="tx1"/>
            </a:solidFill>
            <a:round/>
            <a:headEnd/>
            <a:tailEnd/>
          </a:ln>
          <a:effectLst/>
        </p:spPr>
        <p:txBody>
          <a:bodyPr wrap="none" anchor="ctr"/>
          <a:lstStyle/>
          <a:p>
            <a:pPr algn="ctr"/>
            <a:r>
              <a:rPr lang="en-GB" sz="1200"/>
              <a:t>Businesses</a:t>
            </a:r>
          </a:p>
        </p:txBody>
      </p:sp>
      <p:sp>
        <p:nvSpPr>
          <p:cNvPr id="158745" name="AutoShape 25"/>
          <p:cNvSpPr>
            <a:spLocks noChangeArrowheads="1"/>
          </p:cNvSpPr>
          <p:nvPr/>
        </p:nvSpPr>
        <p:spPr bwMode="auto">
          <a:xfrm>
            <a:off x="7308850" y="5084763"/>
            <a:ext cx="1295400" cy="360362"/>
          </a:xfrm>
          <a:prstGeom prst="roundRect">
            <a:avLst>
              <a:gd name="adj" fmla="val 16667"/>
            </a:avLst>
          </a:prstGeom>
          <a:solidFill>
            <a:schemeClr val="accent1"/>
          </a:solidFill>
          <a:ln w="9525">
            <a:solidFill>
              <a:schemeClr val="tx1"/>
            </a:solidFill>
            <a:round/>
            <a:headEnd/>
            <a:tailEnd/>
          </a:ln>
          <a:effectLst/>
        </p:spPr>
        <p:txBody>
          <a:bodyPr wrap="none" anchor="ctr"/>
          <a:lstStyle/>
          <a:p>
            <a:pPr algn="ctr"/>
            <a:r>
              <a:rPr lang="en-GB" sz="1200"/>
              <a:t>Civil Society </a:t>
            </a:r>
          </a:p>
          <a:p>
            <a:pPr algn="ctr"/>
            <a:r>
              <a:rPr lang="en-GB" sz="1200"/>
              <a:t>Organisations</a:t>
            </a:r>
          </a:p>
        </p:txBody>
      </p:sp>
      <p:sp>
        <p:nvSpPr>
          <p:cNvPr id="158746" name="AutoShape 26"/>
          <p:cNvSpPr>
            <a:spLocks noChangeArrowheads="1"/>
          </p:cNvSpPr>
          <p:nvPr/>
        </p:nvSpPr>
        <p:spPr bwMode="auto">
          <a:xfrm>
            <a:off x="323850" y="4365625"/>
            <a:ext cx="1222375" cy="360363"/>
          </a:xfrm>
          <a:prstGeom prst="roundRect">
            <a:avLst>
              <a:gd name="adj" fmla="val 16667"/>
            </a:avLst>
          </a:prstGeom>
          <a:solidFill>
            <a:schemeClr val="accent1"/>
          </a:solidFill>
          <a:ln w="9525">
            <a:solidFill>
              <a:schemeClr val="tx1"/>
            </a:solidFill>
            <a:round/>
            <a:headEnd/>
            <a:tailEnd/>
          </a:ln>
          <a:effectLst/>
        </p:spPr>
        <p:txBody>
          <a:bodyPr wrap="none" anchor="ctr"/>
          <a:lstStyle/>
          <a:p>
            <a:pPr algn="ctr"/>
            <a:r>
              <a:rPr lang="en-GB" sz="1200"/>
              <a:t>Interested </a:t>
            </a:r>
          </a:p>
          <a:p>
            <a:pPr algn="ctr"/>
            <a:r>
              <a:rPr lang="en-GB" sz="1200"/>
              <a:t>Parties</a:t>
            </a:r>
          </a:p>
        </p:txBody>
      </p:sp>
      <p:cxnSp>
        <p:nvCxnSpPr>
          <p:cNvPr id="158747" name="AutoShape 27"/>
          <p:cNvCxnSpPr>
            <a:cxnSpLocks noChangeShapeType="1"/>
          </p:cNvCxnSpPr>
          <p:nvPr/>
        </p:nvCxnSpPr>
        <p:spPr bwMode="auto">
          <a:xfrm rot="10800000" flipV="1">
            <a:off x="2484438" y="1628775"/>
            <a:ext cx="4248150" cy="287338"/>
          </a:xfrm>
          <a:prstGeom prst="curvedConnector3">
            <a:avLst>
              <a:gd name="adj1" fmla="val 50000"/>
            </a:avLst>
          </a:prstGeom>
          <a:noFill/>
          <a:ln w="69850">
            <a:solidFill>
              <a:schemeClr val="accent1"/>
            </a:solidFill>
            <a:round/>
            <a:headEnd/>
            <a:tailEnd type="triangle" w="med" len="med"/>
          </a:ln>
          <a:effectLst/>
        </p:spPr>
      </p:cxnSp>
      <p:sp>
        <p:nvSpPr>
          <p:cNvPr id="158748" name="Rectangle 28"/>
          <p:cNvSpPr>
            <a:spLocks noGrp="1" noChangeArrowheads="1"/>
          </p:cNvSpPr>
          <p:nvPr>
            <p:ph type="title" idx="4294967295"/>
          </p:nvPr>
        </p:nvSpPr>
        <p:spPr>
          <a:xfrm>
            <a:off x="381000" y="-171450"/>
            <a:ext cx="8382000" cy="1143000"/>
          </a:xfrm>
        </p:spPr>
        <p:txBody>
          <a:bodyPr/>
          <a:lstStyle/>
          <a:p>
            <a:r>
              <a:rPr lang="en-GB" sz="3200"/>
              <a:t>System - As It Should Be </a:t>
            </a:r>
          </a:p>
        </p:txBody>
      </p:sp>
      <p:sp>
        <p:nvSpPr>
          <p:cNvPr id="8" name="Right Arrow 34"/>
          <p:cNvSpPr>
            <a:spLocks noChangeArrowheads="1"/>
          </p:cNvSpPr>
          <p:nvPr/>
        </p:nvSpPr>
        <p:spPr bwMode="auto">
          <a:xfrm>
            <a:off x="3779838" y="1846263"/>
            <a:ext cx="2592387" cy="719137"/>
          </a:xfrm>
          <a:prstGeom prst="rightArrow">
            <a:avLst>
              <a:gd name="adj1" fmla="val 44815"/>
              <a:gd name="adj2" fmla="val 80575"/>
            </a:avLst>
          </a:prstGeom>
          <a:solidFill>
            <a:srgbClr val="FF0000"/>
          </a:solidFill>
          <a:ln w="25400" algn="ctr">
            <a:solidFill>
              <a:srgbClr val="CCFFCC"/>
            </a:solidFill>
            <a:miter lim="800000"/>
            <a:headEnd/>
            <a:tailEnd/>
          </a:ln>
        </p:spPr>
        <p:txBody>
          <a:bodyPr anchor="ctr"/>
          <a:lstStyle/>
          <a:p>
            <a:pPr algn="ctr"/>
            <a:r>
              <a:rPr lang="en-GB" sz="1000">
                <a:solidFill>
                  <a:srgbClr val="FFFFFF"/>
                </a:solidFill>
                <a:cs typeface="Arial" charset="0"/>
              </a:rPr>
              <a:t>Side effects from interventions</a:t>
            </a:r>
          </a:p>
        </p:txBody>
      </p:sp>
      <p:sp>
        <p:nvSpPr>
          <p:cNvPr id="9" name="Rectangle 27"/>
          <p:cNvSpPr>
            <a:spLocks noChangeArrowheads="1"/>
          </p:cNvSpPr>
          <p:nvPr/>
        </p:nvSpPr>
        <p:spPr bwMode="auto">
          <a:xfrm>
            <a:off x="6156325" y="5589588"/>
            <a:ext cx="935038" cy="360362"/>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Enforcers</a:t>
            </a:r>
          </a:p>
        </p:txBody>
      </p:sp>
      <p:sp>
        <p:nvSpPr>
          <p:cNvPr id="10" name="Rectangle 27"/>
          <p:cNvSpPr>
            <a:spLocks noChangeArrowheads="1"/>
          </p:cNvSpPr>
          <p:nvPr/>
        </p:nvSpPr>
        <p:spPr bwMode="auto">
          <a:xfrm>
            <a:off x="5146675" y="5876925"/>
            <a:ext cx="720725" cy="288925"/>
          </a:xfrm>
          <a:prstGeom prst="rect">
            <a:avLst/>
          </a:prstGeom>
          <a:solidFill>
            <a:srgbClr val="808080"/>
          </a:solidFill>
          <a:ln w="25400" algn="ctr">
            <a:solidFill>
              <a:srgbClr val="298597"/>
            </a:solidFill>
            <a:miter lim="800000"/>
            <a:headEnd/>
            <a:tailEnd/>
          </a:ln>
        </p:spPr>
        <p:txBody>
          <a:bodyPr anchor="ctr"/>
          <a:lstStyle/>
          <a:p>
            <a:pPr algn="ctr"/>
            <a:r>
              <a:rPr lang="en-GB" sz="1000">
                <a:solidFill>
                  <a:srgbClr val="FFFFFF"/>
                </a:solidFill>
                <a:cs typeface="Arial" charset="0"/>
              </a:rPr>
              <a:t>LBRO</a:t>
            </a:r>
          </a:p>
        </p:txBody>
      </p:sp>
      <p:sp>
        <p:nvSpPr>
          <p:cNvPr id="158752" name="AutoShape 32"/>
          <p:cNvSpPr>
            <a:spLocks noChangeAspect="1" noChangeArrowheads="1" noTextEdit="1"/>
          </p:cNvSpPr>
          <p:nvPr/>
        </p:nvSpPr>
        <p:spPr bwMode="auto">
          <a:xfrm>
            <a:off x="0" y="1595438"/>
            <a:ext cx="1635125" cy="1617662"/>
          </a:xfrm>
          <a:prstGeom prst="rect">
            <a:avLst/>
          </a:prstGeom>
          <a:noFill/>
          <a:ln w="9525">
            <a:noFill/>
            <a:miter lim="800000"/>
            <a:headEnd/>
            <a:tailEnd/>
          </a:ln>
        </p:spPr>
        <p:txBody>
          <a:bodyPr/>
          <a:lstStyle/>
          <a:p>
            <a:endParaRPr lang="en-GB"/>
          </a:p>
        </p:txBody>
      </p:sp>
      <p:sp>
        <p:nvSpPr>
          <p:cNvPr id="158753" name="Freeform 33"/>
          <p:cNvSpPr>
            <a:spLocks/>
          </p:cNvSpPr>
          <p:nvPr/>
        </p:nvSpPr>
        <p:spPr bwMode="auto">
          <a:xfrm>
            <a:off x="128588" y="1187450"/>
            <a:ext cx="1635125" cy="1377950"/>
          </a:xfrm>
          <a:custGeom>
            <a:avLst/>
            <a:gdLst/>
            <a:ahLst/>
            <a:cxnLst>
              <a:cxn ang="0">
                <a:pos x="0" y="434"/>
              </a:cxn>
              <a:cxn ang="0">
                <a:pos x="767" y="1893"/>
              </a:cxn>
              <a:cxn ang="0">
                <a:pos x="2332" y="1467"/>
              </a:cxn>
              <a:cxn ang="0">
                <a:pos x="2327" y="0"/>
              </a:cxn>
              <a:cxn ang="0">
                <a:pos x="0" y="434"/>
              </a:cxn>
            </a:cxnLst>
            <a:rect l="0" t="0" r="r" b="b"/>
            <a:pathLst>
              <a:path w="2332" h="1893">
                <a:moveTo>
                  <a:pt x="0" y="434"/>
                </a:moveTo>
                <a:lnTo>
                  <a:pt x="767" y="1893"/>
                </a:lnTo>
                <a:lnTo>
                  <a:pt x="2332" y="1467"/>
                </a:lnTo>
                <a:lnTo>
                  <a:pt x="2327" y="0"/>
                </a:lnTo>
                <a:lnTo>
                  <a:pt x="0" y="434"/>
                </a:lnTo>
                <a:close/>
              </a:path>
            </a:pathLst>
          </a:custGeom>
          <a:solidFill>
            <a:srgbClr val="BFDDBF"/>
          </a:solidFill>
          <a:ln w="9525">
            <a:noFill/>
            <a:round/>
            <a:headEnd/>
            <a:tailEnd/>
          </a:ln>
        </p:spPr>
        <p:txBody>
          <a:bodyPr/>
          <a:lstStyle/>
          <a:p>
            <a:endParaRPr lang="en-GB"/>
          </a:p>
        </p:txBody>
      </p:sp>
      <p:sp>
        <p:nvSpPr>
          <p:cNvPr id="158754" name="Rectangle 34"/>
          <p:cNvSpPr>
            <a:spLocks noChangeArrowheads="1"/>
          </p:cNvSpPr>
          <p:nvPr/>
        </p:nvSpPr>
        <p:spPr bwMode="auto">
          <a:xfrm>
            <a:off x="250825" y="1125538"/>
            <a:ext cx="1296988" cy="1798637"/>
          </a:xfrm>
          <a:prstGeom prst="rect">
            <a:avLst/>
          </a:prstGeom>
          <a:solidFill>
            <a:srgbClr val="BFDDFF"/>
          </a:solidFill>
          <a:ln w="9525">
            <a:noFill/>
            <a:miter lim="800000"/>
            <a:headEnd/>
            <a:tailEnd/>
          </a:ln>
        </p:spPr>
        <p:txBody>
          <a:bodyPr/>
          <a:lstStyle/>
          <a:p>
            <a:endParaRPr lang="en-GB"/>
          </a:p>
        </p:txBody>
      </p:sp>
      <p:grpSp>
        <p:nvGrpSpPr>
          <p:cNvPr id="158755" name="Group 35"/>
          <p:cNvGrpSpPr>
            <a:grpSpLocks/>
          </p:cNvGrpSpPr>
          <p:nvPr/>
        </p:nvGrpSpPr>
        <p:grpSpPr bwMode="auto">
          <a:xfrm>
            <a:off x="107950" y="1233488"/>
            <a:ext cx="984250" cy="611187"/>
            <a:chOff x="116" y="901"/>
            <a:chExt cx="620" cy="385"/>
          </a:xfrm>
        </p:grpSpPr>
        <p:sp>
          <p:nvSpPr>
            <p:cNvPr id="158756" name="Freeform 36"/>
            <p:cNvSpPr>
              <a:spLocks/>
            </p:cNvSpPr>
            <p:nvPr/>
          </p:nvSpPr>
          <p:spPr bwMode="auto">
            <a:xfrm>
              <a:off x="116" y="918"/>
              <a:ext cx="183" cy="349"/>
            </a:xfrm>
            <a:custGeom>
              <a:avLst/>
              <a:gdLst/>
              <a:ahLst/>
              <a:cxnLst>
                <a:cxn ang="0">
                  <a:pos x="315" y="697"/>
                </a:cxn>
                <a:cxn ang="0">
                  <a:pos x="291" y="687"/>
                </a:cxn>
                <a:cxn ang="0">
                  <a:pos x="266" y="676"/>
                </a:cxn>
                <a:cxn ang="0">
                  <a:pos x="281" y="670"/>
                </a:cxn>
                <a:cxn ang="0">
                  <a:pos x="296" y="664"/>
                </a:cxn>
                <a:cxn ang="0">
                  <a:pos x="301" y="651"/>
                </a:cxn>
                <a:cxn ang="0">
                  <a:pos x="291" y="626"/>
                </a:cxn>
                <a:cxn ang="0">
                  <a:pos x="264" y="635"/>
                </a:cxn>
                <a:cxn ang="0">
                  <a:pos x="240" y="645"/>
                </a:cxn>
                <a:cxn ang="0">
                  <a:pos x="212" y="642"/>
                </a:cxn>
                <a:cxn ang="0">
                  <a:pos x="177" y="615"/>
                </a:cxn>
                <a:cxn ang="0">
                  <a:pos x="147" y="587"/>
                </a:cxn>
                <a:cxn ang="0">
                  <a:pos x="108" y="536"/>
                </a:cxn>
                <a:cxn ang="0">
                  <a:pos x="79" y="477"/>
                </a:cxn>
                <a:cxn ang="0">
                  <a:pos x="68" y="417"/>
                </a:cxn>
                <a:cxn ang="0">
                  <a:pos x="256" y="394"/>
                </a:cxn>
                <a:cxn ang="0">
                  <a:pos x="63" y="383"/>
                </a:cxn>
                <a:cxn ang="0">
                  <a:pos x="93" y="277"/>
                </a:cxn>
                <a:cxn ang="0">
                  <a:pos x="152" y="188"/>
                </a:cxn>
                <a:cxn ang="0">
                  <a:pos x="222" y="143"/>
                </a:cxn>
                <a:cxn ang="0">
                  <a:pos x="257" y="157"/>
                </a:cxn>
                <a:cxn ang="0">
                  <a:pos x="291" y="167"/>
                </a:cxn>
                <a:cxn ang="0">
                  <a:pos x="319" y="166"/>
                </a:cxn>
                <a:cxn ang="0">
                  <a:pos x="332" y="141"/>
                </a:cxn>
                <a:cxn ang="0">
                  <a:pos x="292" y="129"/>
                </a:cxn>
                <a:cxn ang="0">
                  <a:pos x="263" y="119"/>
                </a:cxn>
                <a:cxn ang="0">
                  <a:pos x="264" y="104"/>
                </a:cxn>
                <a:cxn ang="0">
                  <a:pos x="311" y="77"/>
                </a:cxn>
                <a:cxn ang="0">
                  <a:pos x="363" y="56"/>
                </a:cxn>
                <a:cxn ang="0">
                  <a:pos x="400" y="23"/>
                </a:cxn>
                <a:cxn ang="0">
                  <a:pos x="386" y="9"/>
                </a:cxn>
                <a:cxn ang="0">
                  <a:pos x="304" y="38"/>
                </a:cxn>
                <a:cxn ang="0">
                  <a:pos x="230" y="74"/>
                </a:cxn>
                <a:cxn ang="0">
                  <a:pos x="165" y="114"/>
                </a:cxn>
                <a:cxn ang="0">
                  <a:pos x="110" y="161"/>
                </a:cxn>
                <a:cxn ang="0">
                  <a:pos x="63" y="213"/>
                </a:cxn>
                <a:cxn ang="0">
                  <a:pos x="23" y="274"/>
                </a:cxn>
                <a:cxn ang="0">
                  <a:pos x="4" y="340"/>
                </a:cxn>
                <a:cxn ang="0">
                  <a:pos x="2" y="411"/>
                </a:cxn>
                <a:cxn ang="0">
                  <a:pos x="20" y="486"/>
                </a:cxn>
                <a:cxn ang="0">
                  <a:pos x="59" y="559"/>
                </a:cxn>
                <a:cxn ang="0">
                  <a:pos x="109" y="617"/>
                </a:cxn>
                <a:cxn ang="0">
                  <a:pos x="163" y="663"/>
                </a:cxn>
                <a:cxn ang="0">
                  <a:pos x="225" y="701"/>
                </a:cxn>
                <a:cxn ang="0">
                  <a:pos x="279" y="727"/>
                </a:cxn>
                <a:cxn ang="0">
                  <a:pos x="336" y="749"/>
                </a:cxn>
                <a:cxn ang="0">
                  <a:pos x="368" y="755"/>
                </a:cxn>
                <a:cxn ang="0">
                  <a:pos x="351" y="732"/>
                </a:cxn>
                <a:cxn ang="0">
                  <a:pos x="336" y="710"/>
                </a:cxn>
              </a:cxnLst>
              <a:rect l="0" t="0" r="r" b="b"/>
              <a:pathLst>
                <a:path w="416" h="762">
                  <a:moveTo>
                    <a:pt x="331" y="703"/>
                  </a:moveTo>
                  <a:lnTo>
                    <a:pt x="323" y="700"/>
                  </a:lnTo>
                  <a:lnTo>
                    <a:pt x="315" y="697"/>
                  </a:lnTo>
                  <a:lnTo>
                    <a:pt x="307" y="694"/>
                  </a:lnTo>
                  <a:lnTo>
                    <a:pt x="299" y="690"/>
                  </a:lnTo>
                  <a:lnTo>
                    <a:pt x="291" y="687"/>
                  </a:lnTo>
                  <a:lnTo>
                    <a:pt x="283" y="683"/>
                  </a:lnTo>
                  <a:lnTo>
                    <a:pt x="274" y="680"/>
                  </a:lnTo>
                  <a:lnTo>
                    <a:pt x="266" y="676"/>
                  </a:lnTo>
                  <a:lnTo>
                    <a:pt x="271" y="674"/>
                  </a:lnTo>
                  <a:lnTo>
                    <a:pt x="277" y="672"/>
                  </a:lnTo>
                  <a:lnTo>
                    <a:pt x="281" y="670"/>
                  </a:lnTo>
                  <a:lnTo>
                    <a:pt x="286" y="667"/>
                  </a:lnTo>
                  <a:lnTo>
                    <a:pt x="292" y="666"/>
                  </a:lnTo>
                  <a:lnTo>
                    <a:pt x="296" y="664"/>
                  </a:lnTo>
                  <a:lnTo>
                    <a:pt x="301" y="661"/>
                  </a:lnTo>
                  <a:lnTo>
                    <a:pt x="306" y="659"/>
                  </a:lnTo>
                  <a:lnTo>
                    <a:pt x="301" y="651"/>
                  </a:lnTo>
                  <a:lnTo>
                    <a:pt x="298" y="643"/>
                  </a:lnTo>
                  <a:lnTo>
                    <a:pt x="294" y="634"/>
                  </a:lnTo>
                  <a:lnTo>
                    <a:pt x="291" y="626"/>
                  </a:lnTo>
                  <a:lnTo>
                    <a:pt x="281" y="629"/>
                  </a:lnTo>
                  <a:lnTo>
                    <a:pt x="272" y="632"/>
                  </a:lnTo>
                  <a:lnTo>
                    <a:pt x="264" y="635"/>
                  </a:lnTo>
                  <a:lnTo>
                    <a:pt x="255" y="638"/>
                  </a:lnTo>
                  <a:lnTo>
                    <a:pt x="247" y="642"/>
                  </a:lnTo>
                  <a:lnTo>
                    <a:pt x="240" y="645"/>
                  </a:lnTo>
                  <a:lnTo>
                    <a:pt x="232" y="648"/>
                  </a:lnTo>
                  <a:lnTo>
                    <a:pt x="225" y="651"/>
                  </a:lnTo>
                  <a:lnTo>
                    <a:pt x="212" y="642"/>
                  </a:lnTo>
                  <a:lnTo>
                    <a:pt x="200" y="634"/>
                  </a:lnTo>
                  <a:lnTo>
                    <a:pt x="188" y="625"/>
                  </a:lnTo>
                  <a:lnTo>
                    <a:pt x="177" y="615"/>
                  </a:lnTo>
                  <a:lnTo>
                    <a:pt x="166" y="606"/>
                  </a:lnTo>
                  <a:lnTo>
                    <a:pt x="156" y="596"/>
                  </a:lnTo>
                  <a:lnTo>
                    <a:pt x="147" y="587"/>
                  </a:lnTo>
                  <a:lnTo>
                    <a:pt x="137" y="576"/>
                  </a:lnTo>
                  <a:lnTo>
                    <a:pt x="121" y="557"/>
                  </a:lnTo>
                  <a:lnTo>
                    <a:pt x="108" y="536"/>
                  </a:lnTo>
                  <a:lnTo>
                    <a:pt x="96" y="516"/>
                  </a:lnTo>
                  <a:lnTo>
                    <a:pt x="87" y="497"/>
                  </a:lnTo>
                  <a:lnTo>
                    <a:pt x="79" y="477"/>
                  </a:lnTo>
                  <a:lnTo>
                    <a:pt x="73" y="456"/>
                  </a:lnTo>
                  <a:lnTo>
                    <a:pt x="70" y="437"/>
                  </a:lnTo>
                  <a:lnTo>
                    <a:pt x="68" y="417"/>
                  </a:lnTo>
                  <a:lnTo>
                    <a:pt x="255" y="411"/>
                  </a:lnTo>
                  <a:lnTo>
                    <a:pt x="255" y="402"/>
                  </a:lnTo>
                  <a:lnTo>
                    <a:pt x="256" y="394"/>
                  </a:lnTo>
                  <a:lnTo>
                    <a:pt x="256" y="385"/>
                  </a:lnTo>
                  <a:lnTo>
                    <a:pt x="257" y="377"/>
                  </a:lnTo>
                  <a:lnTo>
                    <a:pt x="63" y="383"/>
                  </a:lnTo>
                  <a:lnTo>
                    <a:pt x="70" y="346"/>
                  </a:lnTo>
                  <a:lnTo>
                    <a:pt x="79" y="310"/>
                  </a:lnTo>
                  <a:lnTo>
                    <a:pt x="93" y="277"/>
                  </a:lnTo>
                  <a:lnTo>
                    <a:pt x="109" y="244"/>
                  </a:lnTo>
                  <a:lnTo>
                    <a:pt x="128" y="216"/>
                  </a:lnTo>
                  <a:lnTo>
                    <a:pt x="152" y="188"/>
                  </a:lnTo>
                  <a:lnTo>
                    <a:pt x="179" y="163"/>
                  </a:lnTo>
                  <a:lnTo>
                    <a:pt x="210" y="138"/>
                  </a:lnTo>
                  <a:lnTo>
                    <a:pt x="222" y="143"/>
                  </a:lnTo>
                  <a:lnTo>
                    <a:pt x="234" y="148"/>
                  </a:lnTo>
                  <a:lnTo>
                    <a:pt x="246" y="152"/>
                  </a:lnTo>
                  <a:lnTo>
                    <a:pt x="257" y="157"/>
                  </a:lnTo>
                  <a:lnTo>
                    <a:pt x="269" y="160"/>
                  </a:lnTo>
                  <a:lnTo>
                    <a:pt x="279" y="164"/>
                  </a:lnTo>
                  <a:lnTo>
                    <a:pt x="291" y="167"/>
                  </a:lnTo>
                  <a:lnTo>
                    <a:pt x="302" y="171"/>
                  </a:lnTo>
                  <a:lnTo>
                    <a:pt x="316" y="174"/>
                  </a:lnTo>
                  <a:lnTo>
                    <a:pt x="319" y="166"/>
                  </a:lnTo>
                  <a:lnTo>
                    <a:pt x="324" y="157"/>
                  </a:lnTo>
                  <a:lnTo>
                    <a:pt x="327" y="149"/>
                  </a:lnTo>
                  <a:lnTo>
                    <a:pt x="332" y="141"/>
                  </a:lnTo>
                  <a:lnTo>
                    <a:pt x="317" y="136"/>
                  </a:lnTo>
                  <a:lnTo>
                    <a:pt x="303" y="133"/>
                  </a:lnTo>
                  <a:lnTo>
                    <a:pt x="292" y="129"/>
                  </a:lnTo>
                  <a:lnTo>
                    <a:pt x="280" y="125"/>
                  </a:lnTo>
                  <a:lnTo>
                    <a:pt x="271" y="122"/>
                  </a:lnTo>
                  <a:lnTo>
                    <a:pt x="263" y="119"/>
                  </a:lnTo>
                  <a:lnTo>
                    <a:pt x="256" y="115"/>
                  </a:lnTo>
                  <a:lnTo>
                    <a:pt x="250" y="113"/>
                  </a:lnTo>
                  <a:lnTo>
                    <a:pt x="264" y="104"/>
                  </a:lnTo>
                  <a:lnTo>
                    <a:pt x="279" y="95"/>
                  </a:lnTo>
                  <a:lnTo>
                    <a:pt x="295" y="87"/>
                  </a:lnTo>
                  <a:lnTo>
                    <a:pt x="311" y="77"/>
                  </a:lnTo>
                  <a:lnTo>
                    <a:pt x="327" y="70"/>
                  </a:lnTo>
                  <a:lnTo>
                    <a:pt x="346" y="62"/>
                  </a:lnTo>
                  <a:lnTo>
                    <a:pt x="363" y="56"/>
                  </a:lnTo>
                  <a:lnTo>
                    <a:pt x="383" y="50"/>
                  </a:lnTo>
                  <a:lnTo>
                    <a:pt x="391" y="36"/>
                  </a:lnTo>
                  <a:lnTo>
                    <a:pt x="400" y="23"/>
                  </a:lnTo>
                  <a:lnTo>
                    <a:pt x="408" y="12"/>
                  </a:lnTo>
                  <a:lnTo>
                    <a:pt x="416" y="0"/>
                  </a:lnTo>
                  <a:lnTo>
                    <a:pt x="386" y="9"/>
                  </a:lnTo>
                  <a:lnTo>
                    <a:pt x="359" y="19"/>
                  </a:lnTo>
                  <a:lnTo>
                    <a:pt x="331" y="28"/>
                  </a:lnTo>
                  <a:lnTo>
                    <a:pt x="304" y="38"/>
                  </a:lnTo>
                  <a:lnTo>
                    <a:pt x="278" y="50"/>
                  </a:lnTo>
                  <a:lnTo>
                    <a:pt x="254" y="61"/>
                  </a:lnTo>
                  <a:lnTo>
                    <a:pt x="230" y="74"/>
                  </a:lnTo>
                  <a:lnTo>
                    <a:pt x="208" y="87"/>
                  </a:lnTo>
                  <a:lnTo>
                    <a:pt x="186" y="100"/>
                  </a:lnTo>
                  <a:lnTo>
                    <a:pt x="165" y="114"/>
                  </a:lnTo>
                  <a:lnTo>
                    <a:pt x="146" y="129"/>
                  </a:lnTo>
                  <a:lnTo>
                    <a:pt x="127" y="145"/>
                  </a:lnTo>
                  <a:lnTo>
                    <a:pt x="110" y="161"/>
                  </a:lnTo>
                  <a:lnTo>
                    <a:pt x="93" y="178"/>
                  </a:lnTo>
                  <a:lnTo>
                    <a:pt x="78" y="195"/>
                  </a:lnTo>
                  <a:lnTo>
                    <a:pt x="63" y="213"/>
                  </a:lnTo>
                  <a:lnTo>
                    <a:pt x="48" y="233"/>
                  </a:lnTo>
                  <a:lnTo>
                    <a:pt x="35" y="254"/>
                  </a:lnTo>
                  <a:lnTo>
                    <a:pt x="23" y="274"/>
                  </a:lnTo>
                  <a:lnTo>
                    <a:pt x="15" y="296"/>
                  </a:lnTo>
                  <a:lnTo>
                    <a:pt x="8" y="318"/>
                  </a:lnTo>
                  <a:lnTo>
                    <a:pt x="4" y="340"/>
                  </a:lnTo>
                  <a:lnTo>
                    <a:pt x="2" y="362"/>
                  </a:lnTo>
                  <a:lnTo>
                    <a:pt x="0" y="385"/>
                  </a:lnTo>
                  <a:lnTo>
                    <a:pt x="2" y="411"/>
                  </a:lnTo>
                  <a:lnTo>
                    <a:pt x="5" y="437"/>
                  </a:lnTo>
                  <a:lnTo>
                    <a:pt x="12" y="462"/>
                  </a:lnTo>
                  <a:lnTo>
                    <a:pt x="20" y="486"/>
                  </a:lnTo>
                  <a:lnTo>
                    <a:pt x="30" y="512"/>
                  </a:lnTo>
                  <a:lnTo>
                    <a:pt x="44" y="535"/>
                  </a:lnTo>
                  <a:lnTo>
                    <a:pt x="59" y="559"/>
                  </a:lnTo>
                  <a:lnTo>
                    <a:pt x="78" y="582"/>
                  </a:lnTo>
                  <a:lnTo>
                    <a:pt x="93" y="599"/>
                  </a:lnTo>
                  <a:lnTo>
                    <a:pt x="109" y="617"/>
                  </a:lnTo>
                  <a:lnTo>
                    <a:pt x="126" y="633"/>
                  </a:lnTo>
                  <a:lnTo>
                    <a:pt x="144" y="648"/>
                  </a:lnTo>
                  <a:lnTo>
                    <a:pt x="163" y="663"/>
                  </a:lnTo>
                  <a:lnTo>
                    <a:pt x="182" y="675"/>
                  </a:lnTo>
                  <a:lnTo>
                    <a:pt x="203" y="689"/>
                  </a:lnTo>
                  <a:lnTo>
                    <a:pt x="225" y="701"/>
                  </a:lnTo>
                  <a:lnTo>
                    <a:pt x="242" y="710"/>
                  </a:lnTo>
                  <a:lnTo>
                    <a:pt x="261" y="719"/>
                  </a:lnTo>
                  <a:lnTo>
                    <a:pt x="279" y="727"/>
                  </a:lnTo>
                  <a:lnTo>
                    <a:pt x="298" y="734"/>
                  </a:lnTo>
                  <a:lnTo>
                    <a:pt x="316" y="742"/>
                  </a:lnTo>
                  <a:lnTo>
                    <a:pt x="336" y="749"/>
                  </a:lnTo>
                  <a:lnTo>
                    <a:pt x="354" y="756"/>
                  </a:lnTo>
                  <a:lnTo>
                    <a:pt x="374" y="762"/>
                  </a:lnTo>
                  <a:lnTo>
                    <a:pt x="368" y="755"/>
                  </a:lnTo>
                  <a:lnTo>
                    <a:pt x="362" y="747"/>
                  </a:lnTo>
                  <a:lnTo>
                    <a:pt x="356" y="740"/>
                  </a:lnTo>
                  <a:lnTo>
                    <a:pt x="351" y="732"/>
                  </a:lnTo>
                  <a:lnTo>
                    <a:pt x="346" y="725"/>
                  </a:lnTo>
                  <a:lnTo>
                    <a:pt x="340" y="718"/>
                  </a:lnTo>
                  <a:lnTo>
                    <a:pt x="336" y="710"/>
                  </a:lnTo>
                  <a:lnTo>
                    <a:pt x="331" y="703"/>
                  </a:lnTo>
                  <a:close/>
                </a:path>
              </a:pathLst>
            </a:custGeom>
            <a:solidFill>
              <a:srgbClr val="75B5F2"/>
            </a:solidFill>
            <a:ln w="9525">
              <a:noFill/>
              <a:round/>
              <a:headEnd/>
              <a:tailEnd/>
            </a:ln>
          </p:spPr>
          <p:txBody>
            <a:bodyPr/>
            <a:lstStyle/>
            <a:p>
              <a:endParaRPr lang="en-GB"/>
            </a:p>
          </p:txBody>
        </p:sp>
        <p:sp>
          <p:nvSpPr>
            <p:cNvPr id="158757" name="Freeform 37"/>
            <p:cNvSpPr>
              <a:spLocks/>
            </p:cNvSpPr>
            <p:nvPr/>
          </p:nvSpPr>
          <p:spPr bwMode="auto">
            <a:xfrm>
              <a:off x="373" y="1284"/>
              <a:ext cx="74" cy="1"/>
            </a:xfrm>
            <a:custGeom>
              <a:avLst/>
              <a:gdLst/>
              <a:ahLst/>
              <a:cxnLst>
                <a:cxn ang="0">
                  <a:pos x="167" y="0"/>
                </a:cxn>
                <a:cxn ang="0">
                  <a:pos x="159" y="0"/>
                </a:cxn>
                <a:cxn ang="0">
                  <a:pos x="151" y="1"/>
                </a:cxn>
                <a:cxn ang="0">
                  <a:pos x="144" y="1"/>
                </a:cxn>
                <a:cxn ang="0">
                  <a:pos x="136" y="1"/>
                </a:cxn>
                <a:cxn ang="0">
                  <a:pos x="128" y="3"/>
                </a:cxn>
                <a:cxn ang="0">
                  <a:pos x="120" y="3"/>
                </a:cxn>
                <a:cxn ang="0">
                  <a:pos x="112" y="4"/>
                </a:cxn>
                <a:cxn ang="0">
                  <a:pos x="104" y="4"/>
                </a:cxn>
                <a:cxn ang="0">
                  <a:pos x="91" y="4"/>
                </a:cxn>
                <a:cxn ang="0">
                  <a:pos x="78" y="4"/>
                </a:cxn>
                <a:cxn ang="0">
                  <a:pos x="65" y="4"/>
                </a:cxn>
                <a:cxn ang="0">
                  <a:pos x="52" y="4"/>
                </a:cxn>
                <a:cxn ang="0">
                  <a:pos x="39" y="4"/>
                </a:cxn>
                <a:cxn ang="0">
                  <a:pos x="27" y="3"/>
                </a:cxn>
                <a:cxn ang="0">
                  <a:pos x="13" y="3"/>
                </a:cxn>
                <a:cxn ang="0">
                  <a:pos x="0" y="1"/>
                </a:cxn>
                <a:cxn ang="0">
                  <a:pos x="167" y="0"/>
                </a:cxn>
              </a:cxnLst>
              <a:rect l="0" t="0" r="r" b="b"/>
              <a:pathLst>
                <a:path w="167" h="4">
                  <a:moveTo>
                    <a:pt x="167" y="0"/>
                  </a:moveTo>
                  <a:lnTo>
                    <a:pt x="159" y="0"/>
                  </a:lnTo>
                  <a:lnTo>
                    <a:pt x="151" y="1"/>
                  </a:lnTo>
                  <a:lnTo>
                    <a:pt x="144" y="1"/>
                  </a:lnTo>
                  <a:lnTo>
                    <a:pt x="136" y="1"/>
                  </a:lnTo>
                  <a:lnTo>
                    <a:pt x="128" y="3"/>
                  </a:lnTo>
                  <a:lnTo>
                    <a:pt x="120" y="3"/>
                  </a:lnTo>
                  <a:lnTo>
                    <a:pt x="112" y="4"/>
                  </a:lnTo>
                  <a:lnTo>
                    <a:pt x="104" y="4"/>
                  </a:lnTo>
                  <a:lnTo>
                    <a:pt x="91" y="4"/>
                  </a:lnTo>
                  <a:lnTo>
                    <a:pt x="78" y="4"/>
                  </a:lnTo>
                  <a:lnTo>
                    <a:pt x="65" y="4"/>
                  </a:lnTo>
                  <a:lnTo>
                    <a:pt x="52" y="4"/>
                  </a:lnTo>
                  <a:lnTo>
                    <a:pt x="39" y="4"/>
                  </a:lnTo>
                  <a:lnTo>
                    <a:pt x="27" y="3"/>
                  </a:lnTo>
                  <a:lnTo>
                    <a:pt x="13" y="3"/>
                  </a:lnTo>
                  <a:lnTo>
                    <a:pt x="0" y="1"/>
                  </a:lnTo>
                  <a:lnTo>
                    <a:pt x="167" y="0"/>
                  </a:lnTo>
                  <a:close/>
                </a:path>
              </a:pathLst>
            </a:custGeom>
            <a:solidFill>
              <a:srgbClr val="75B5F2"/>
            </a:solidFill>
            <a:ln w="9525">
              <a:noFill/>
              <a:round/>
              <a:headEnd/>
              <a:tailEnd/>
            </a:ln>
          </p:spPr>
          <p:txBody>
            <a:bodyPr/>
            <a:lstStyle/>
            <a:p>
              <a:endParaRPr lang="en-GB"/>
            </a:p>
          </p:txBody>
        </p:sp>
        <p:sp>
          <p:nvSpPr>
            <p:cNvPr id="158758" name="Freeform 38"/>
            <p:cNvSpPr>
              <a:spLocks/>
            </p:cNvSpPr>
            <p:nvPr/>
          </p:nvSpPr>
          <p:spPr bwMode="auto">
            <a:xfrm>
              <a:off x="472" y="903"/>
              <a:ext cx="235" cy="363"/>
            </a:xfrm>
            <a:custGeom>
              <a:avLst/>
              <a:gdLst/>
              <a:ahLst/>
              <a:cxnLst>
                <a:cxn ang="0">
                  <a:pos x="282" y="76"/>
                </a:cxn>
                <a:cxn ang="0">
                  <a:pos x="225" y="52"/>
                </a:cxn>
                <a:cxn ang="0">
                  <a:pos x="168" y="32"/>
                </a:cxn>
                <a:cxn ang="0">
                  <a:pos x="107" y="17"/>
                </a:cxn>
                <a:cxn ang="0">
                  <a:pos x="43" y="6"/>
                </a:cxn>
                <a:cxn ang="0">
                  <a:pos x="69" y="53"/>
                </a:cxn>
                <a:cxn ang="0">
                  <a:pos x="108" y="62"/>
                </a:cxn>
                <a:cxn ang="0">
                  <a:pos x="147" y="74"/>
                </a:cxn>
                <a:cxn ang="0">
                  <a:pos x="185" y="86"/>
                </a:cxn>
                <a:cxn ang="0">
                  <a:pos x="222" y="100"/>
                </a:cxn>
                <a:cxn ang="0">
                  <a:pos x="259" y="116"/>
                </a:cxn>
                <a:cxn ang="0">
                  <a:pos x="247" y="132"/>
                </a:cxn>
                <a:cxn ang="0">
                  <a:pos x="216" y="146"/>
                </a:cxn>
                <a:cxn ang="0">
                  <a:pos x="190" y="156"/>
                </a:cxn>
                <a:cxn ang="0">
                  <a:pos x="246" y="174"/>
                </a:cxn>
                <a:cxn ang="0">
                  <a:pos x="282" y="159"/>
                </a:cxn>
                <a:cxn ang="0">
                  <a:pos x="310" y="145"/>
                </a:cxn>
                <a:cxn ang="0">
                  <a:pos x="344" y="168"/>
                </a:cxn>
                <a:cxn ang="0">
                  <a:pos x="375" y="193"/>
                </a:cxn>
                <a:cxn ang="0">
                  <a:pos x="411" y="234"/>
                </a:cxn>
                <a:cxn ang="0">
                  <a:pos x="450" y="296"/>
                </a:cxn>
                <a:cxn ang="0">
                  <a:pos x="469" y="359"/>
                </a:cxn>
                <a:cxn ang="0">
                  <a:pos x="296" y="420"/>
                </a:cxn>
                <a:cxn ang="0">
                  <a:pos x="469" y="451"/>
                </a:cxn>
                <a:cxn ang="0">
                  <a:pos x="454" y="506"/>
                </a:cxn>
                <a:cxn ang="0">
                  <a:pos x="424" y="560"/>
                </a:cxn>
                <a:cxn ang="0">
                  <a:pos x="392" y="601"/>
                </a:cxn>
                <a:cxn ang="0">
                  <a:pos x="355" y="637"/>
                </a:cxn>
                <a:cxn ang="0">
                  <a:pos x="315" y="653"/>
                </a:cxn>
                <a:cxn ang="0">
                  <a:pos x="276" y="639"/>
                </a:cxn>
                <a:cxn ang="0">
                  <a:pos x="240" y="628"/>
                </a:cxn>
                <a:cxn ang="0">
                  <a:pos x="216" y="641"/>
                </a:cxn>
                <a:cxn ang="0">
                  <a:pos x="219" y="662"/>
                </a:cxn>
                <a:cxn ang="0">
                  <a:pos x="257" y="674"/>
                </a:cxn>
                <a:cxn ang="0">
                  <a:pos x="282" y="683"/>
                </a:cxn>
                <a:cxn ang="0">
                  <a:pos x="259" y="704"/>
                </a:cxn>
                <a:cxn ang="0">
                  <a:pos x="213" y="727"/>
                </a:cxn>
                <a:cxn ang="0">
                  <a:pos x="161" y="746"/>
                </a:cxn>
                <a:cxn ang="0">
                  <a:pos x="152" y="780"/>
                </a:cxn>
                <a:cxn ang="0">
                  <a:pos x="154" y="789"/>
                </a:cxn>
                <a:cxn ang="0">
                  <a:pos x="178" y="781"/>
                </a:cxn>
                <a:cxn ang="0">
                  <a:pos x="234" y="760"/>
                </a:cxn>
                <a:cxn ang="0">
                  <a:pos x="287" y="736"/>
                </a:cxn>
                <a:cxn ang="0">
                  <a:pos x="336" y="709"/>
                </a:cxn>
                <a:cxn ang="0">
                  <a:pos x="380" y="680"/>
                </a:cxn>
                <a:cxn ang="0">
                  <a:pos x="419" y="646"/>
                </a:cxn>
                <a:cxn ang="0">
                  <a:pos x="490" y="557"/>
                </a:cxn>
                <a:cxn ang="0">
                  <a:pos x="528" y="459"/>
                </a:cxn>
                <a:cxn ang="0">
                  <a:pos x="532" y="367"/>
                </a:cxn>
                <a:cxn ang="0">
                  <a:pos x="517" y="303"/>
                </a:cxn>
                <a:cxn ang="0">
                  <a:pos x="488" y="244"/>
                </a:cxn>
                <a:cxn ang="0">
                  <a:pos x="445" y="189"/>
                </a:cxn>
                <a:cxn ang="0">
                  <a:pos x="389" y="139"/>
                </a:cxn>
                <a:cxn ang="0">
                  <a:pos x="317" y="94"/>
                </a:cxn>
              </a:cxnLst>
              <a:rect l="0" t="0" r="r" b="b"/>
              <a:pathLst>
                <a:path w="533" h="791">
                  <a:moveTo>
                    <a:pt x="317" y="94"/>
                  </a:moveTo>
                  <a:lnTo>
                    <a:pt x="300" y="85"/>
                  </a:lnTo>
                  <a:lnTo>
                    <a:pt x="282" y="76"/>
                  </a:lnTo>
                  <a:lnTo>
                    <a:pt x="263" y="68"/>
                  </a:lnTo>
                  <a:lnTo>
                    <a:pt x="245" y="60"/>
                  </a:lnTo>
                  <a:lnTo>
                    <a:pt x="225" y="52"/>
                  </a:lnTo>
                  <a:lnTo>
                    <a:pt x="207" y="45"/>
                  </a:lnTo>
                  <a:lnTo>
                    <a:pt x="187" y="39"/>
                  </a:lnTo>
                  <a:lnTo>
                    <a:pt x="168" y="32"/>
                  </a:lnTo>
                  <a:lnTo>
                    <a:pt x="147" y="26"/>
                  </a:lnTo>
                  <a:lnTo>
                    <a:pt x="127" y="22"/>
                  </a:lnTo>
                  <a:lnTo>
                    <a:pt x="107" y="17"/>
                  </a:lnTo>
                  <a:lnTo>
                    <a:pt x="86" y="12"/>
                  </a:lnTo>
                  <a:lnTo>
                    <a:pt x="64" y="9"/>
                  </a:lnTo>
                  <a:lnTo>
                    <a:pt x="43" y="6"/>
                  </a:lnTo>
                  <a:lnTo>
                    <a:pt x="21" y="2"/>
                  </a:lnTo>
                  <a:lnTo>
                    <a:pt x="0" y="0"/>
                  </a:lnTo>
                  <a:lnTo>
                    <a:pt x="69" y="53"/>
                  </a:lnTo>
                  <a:lnTo>
                    <a:pt x="81" y="56"/>
                  </a:lnTo>
                  <a:lnTo>
                    <a:pt x="95" y="59"/>
                  </a:lnTo>
                  <a:lnTo>
                    <a:pt x="108" y="62"/>
                  </a:lnTo>
                  <a:lnTo>
                    <a:pt x="120" y="65"/>
                  </a:lnTo>
                  <a:lnTo>
                    <a:pt x="134" y="69"/>
                  </a:lnTo>
                  <a:lnTo>
                    <a:pt x="147" y="74"/>
                  </a:lnTo>
                  <a:lnTo>
                    <a:pt x="160" y="77"/>
                  </a:lnTo>
                  <a:lnTo>
                    <a:pt x="172" y="82"/>
                  </a:lnTo>
                  <a:lnTo>
                    <a:pt x="185" y="86"/>
                  </a:lnTo>
                  <a:lnTo>
                    <a:pt x="198" y="91"/>
                  </a:lnTo>
                  <a:lnTo>
                    <a:pt x="209" y="95"/>
                  </a:lnTo>
                  <a:lnTo>
                    <a:pt x="222" y="100"/>
                  </a:lnTo>
                  <a:lnTo>
                    <a:pt x="234" y="106"/>
                  </a:lnTo>
                  <a:lnTo>
                    <a:pt x="246" y="110"/>
                  </a:lnTo>
                  <a:lnTo>
                    <a:pt x="259" y="116"/>
                  </a:lnTo>
                  <a:lnTo>
                    <a:pt x="270" y="122"/>
                  </a:lnTo>
                  <a:lnTo>
                    <a:pt x="259" y="128"/>
                  </a:lnTo>
                  <a:lnTo>
                    <a:pt x="247" y="132"/>
                  </a:lnTo>
                  <a:lnTo>
                    <a:pt x="236" y="137"/>
                  </a:lnTo>
                  <a:lnTo>
                    <a:pt x="225" y="142"/>
                  </a:lnTo>
                  <a:lnTo>
                    <a:pt x="216" y="146"/>
                  </a:lnTo>
                  <a:lnTo>
                    <a:pt x="207" y="150"/>
                  </a:lnTo>
                  <a:lnTo>
                    <a:pt x="198" y="153"/>
                  </a:lnTo>
                  <a:lnTo>
                    <a:pt x="190" y="156"/>
                  </a:lnTo>
                  <a:lnTo>
                    <a:pt x="217" y="184"/>
                  </a:lnTo>
                  <a:lnTo>
                    <a:pt x="232" y="178"/>
                  </a:lnTo>
                  <a:lnTo>
                    <a:pt x="246" y="174"/>
                  </a:lnTo>
                  <a:lnTo>
                    <a:pt x="259" y="168"/>
                  </a:lnTo>
                  <a:lnTo>
                    <a:pt x="270" y="163"/>
                  </a:lnTo>
                  <a:lnTo>
                    <a:pt x="282" y="159"/>
                  </a:lnTo>
                  <a:lnTo>
                    <a:pt x="292" y="154"/>
                  </a:lnTo>
                  <a:lnTo>
                    <a:pt x="301" y="150"/>
                  </a:lnTo>
                  <a:lnTo>
                    <a:pt x="310" y="145"/>
                  </a:lnTo>
                  <a:lnTo>
                    <a:pt x="322" y="152"/>
                  </a:lnTo>
                  <a:lnTo>
                    <a:pt x="334" y="160"/>
                  </a:lnTo>
                  <a:lnTo>
                    <a:pt x="344" y="168"/>
                  </a:lnTo>
                  <a:lnTo>
                    <a:pt x="354" y="176"/>
                  </a:lnTo>
                  <a:lnTo>
                    <a:pt x="365" y="184"/>
                  </a:lnTo>
                  <a:lnTo>
                    <a:pt x="375" y="193"/>
                  </a:lnTo>
                  <a:lnTo>
                    <a:pt x="384" y="204"/>
                  </a:lnTo>
                  <a:lnTo>
                    <a:pt x="393" y="213"/>
                  </a:lnTo>
                  <a:lnTo>
                    <a:pt x="411" y="234"/>
                  </a:lnTo>
                  <a:lnTo>
                    <a:pt x="426" y="254"/>
                  </a:lnTo>
                  <a:lnTo>
                    <a:pt x="439" y="275"/>
                  </a:lnTo>
                  <a:lnTo>
                    <a:pt x="450" y="296"/>
                  </a:lnTo>
                  <a:lnTo>
                    <a:pt x="459" y="317"/>
                  </a:lnTo>
                  <a:lnTo>
                    <a:pt x="465" y="339"/>
                  </a:lnTo>
                  <a:lnTo>
                    <a:pt x="469" y="359"/>
                  </a:lnTo>
                  <a:lnTo>
                    <a:pt x="471" y="381"/>
                  </a:lnTo>
                  <a:lnTo>
                    <a:pt x="297" y="386"/>
                  </a:lnTo>
                  <a:lnTo>
                    <a:pt x="296" y="420"/>
                  </a:lnTo>
                  <a:lnTo>
                    <a:pt x="472" y="416"/>
                  </a:lnTo>
                  <a:lnTo>
                    <a:pt x="472" y="433"/>
                  </a:lnTo>
                  <a:lnTo>
                    <a:pt x="469" y="451"/>
                  </a:lnTo>
                  <a:lnTo>
                    <a:pt x="466" y="469"/>
                  </a:lnTo>
                  <a:lnTo>
                    <a:pt x="461" y="487"/>
                  </a:lnTo>
                  <a:lnTo>
                    <a:pt x="454" y="506"/>
                  </a:lnTo>
                  <a:lnTo>
                    <a:pt x="446" y="524"/>
                  </a:lnTo>
                  <a:lnTo>
                    <a:pt x="436" y="541"/>
                  </a:lnTo>
                  <a:lnTo>
                    <a:pt x="424" y="560"/>
                  </a:lnTo>
                  <a:lnTo>
                    <a:pt x="414" y="575"/>
                  </a:lnTo>
                  <a:lnTo>
                    <a:pt x="404" y="588"/>
                  </a:lnTo>
                  <a:lnTo>
                    <a:pt x="392" y="601"/>
                  </a:lnTo>
                  <a:lnTo>
                    <a:pt x="381" y="614"/>
                  </a:lnTo>
                  <a:lnTo>
                    <a:pt x="368" y="625"/>
                  </a:lnTo>
                  <a:lnTo>
                    <a:pt x="355" y="637"/>
                  </a:lnTo>
                  <a:lnTo>
                    <a:pt x="343" y="647"/>
                  </a:lnTo>
                  <a:lnTo>
                    <a:pt x="329" y="658"/>
                  </a:lnTo>
                  <a:lnTo>
                    <a:pt x="315" y="653"/>
                  </a:lnTo>
                  <a:lnTo>
                    <a:pt x="301" y="648"/>
                  </a:lnTo>
                  <a:lnTo>
                    <a:pt x="289" y="644"/>
                  </a:lnTo>
                  <a:lnTo>
                    <a:pt x="276" y="639"/>
                  </a:lnTo>
                  <a:lnTo>
                    <a:pt x="263" y="636"/>
                  </a:lnTo>
                  <a:lnTo>
                    <a:pt x="252" y="631"/>
                  </a:lnTo>
                  <a:lnTo>
                    <a:pt x="240" y="628"/>
                  </a:lnTo>
                  <a:lnTo>
                    <a:pt x="230" y="624"/>
                  </a:lnTo>
                  <a:lnTo>
                    <a:pt x="223" y="632"/>
                  </a:lnTo>
                  <a:lnTo>
                    <a:pt x="216" y="641"/>
                  </a:lnTo>
                  <a:lnTo>
                    <a:pt x="209" y="650"/>
                  </a:lnTo>
                  <a:lnTo>
                    <a:pt x="203" y="658"/>
                  </a:lnTo>
                  <a:lnTo>
                    <a:pt x="219" y="662"/>
                  </a:lnTo>
                  <a:lnTo>
                    <a:pt x="233" y="667"/>
                  </a:lnTo>
                  <a:lnTo>
                    <a:pt x="246" y="670"/>
                  </a:lnTo>
                  <a:lnTo>
                    <a:pt x="257" y="674"/>
                  </a:lnTo>
                  <a:lnTo>
                    <a:pt x="267" y="677"/>
                  </a:lnTo>
                  <a:lnTo>
                    <a:pt x="275" y="681"/>
                  </a:lnTo>
                  <a:lnTo>
                    <a:pt x="282" y="683"/>
                  </a:lnTo>
                  <a:lnTo>
                    <a:pt x="286" y="685"/>
                  </a:lnTo>
                  <a:lnTo>
                    <a:pt x="272" y="694"/>
                  </a:lnTo>
                  <a:lnTo>
                    <a:pt x="259" y="704"/>
                  </a:lnTo>
                  <a:lnTo>
                    <a:pt x="244" y="712"/>
                  </a:lnTo>
                  <a:lnTo>
                    <a:pt x="229" y="720"/>
                  </a:lnTo>
                  <a:lnTo>
                    <a:pt x="213" y="727"/>
                  </a:lnTo>
                  <a:lnTo>
                    <a:pt x="196" y="734"/>
                  </a:lnTo>
                  <a:lnTo>
                    <a:pt x="179" y="741"/>
                  </a:lnTo>
                  <a:lnTo>
                    <a:pt x="161" y="746"/>
                  </a:lnTo>
                  <a:lnTo>
                    <a:pt x="158" y="757"/>
                  </a:lnTo>
                  <a:lnTo>
                    <a:pt x="155" y="768"/>
                  </a:lnTo>
                  <a:lnTo>
                    <a:pt x="152" y="780"/>
                  </a:lnTo>
                  <a:lnTo>
                    <a:pt x="148" y="791"/>
                  </a:lnTo>
                  <a:lnTo>
                    <a:pt x="150" y="790"/>
                  </a:lnTo>
                  <a:lnTo>
                    <a:pt x="154" y="789"/>
                  </a:lnTo>
                  <a:lnTo>
                    <a:pt x="156" y="789"/>
                  </a:lnTo>
                  <a:lnTo>
                    <a:pt x="158" y="788"/>
                  </a:lnTo>
                  <a:lnTo>
                    <a:pt x="178" y="781"/>
                  </a:lnTo>
                  <a:lnTo>
                    <a:pt x="198" y="775"/>
                  </a:lnTo>
                  <a:lnTo>
                    <a:pt x="216" y="767"/>
                  </a:lnTo>
                  <a:lnTo>
                    <a:pt x="234" y="760"/>
                  </a:lnTo>
                  <a:lnTo>
                    <a:pt x="253" y="752"/>
                  </a:lnTo>
                  <a:lnTo>
                    <a:pt x="270" y="744"/>
                  </a:lnTo>
                  <a:lnTo>
                    <a:pt x="287" y="736"/>
                  </a:lnTo>
                  <a:lnTo>
                    <a:pt x="304" y="727"/>
                  </a:lnTo>
                  <a:lnTo>
                    <a:pt x="320" y="719"/>
                  </a:lnTo>
                  <a:lnTo>
                    <a:pt x="336" y="709"/>
                  </a:lnTo>
                  <a:lnTo>
                    <a:pt x="351" y="699"/>
                  </a:lnTo>
                  <a:lnTo>
                    <a:pt x="365" y="689"/>
                  </a:lnTo>
                  <a:lnTo>
                    <a:pt x="380" y="680"/>
                  </a:lnTo>
                  <a:lnTo>
                    <a:pt x="392" y="668"/>
                  </a:lnTo>
                  <a:lnTo>
                    <a:pt x="406" y="658"/>
                  </a:lnTo>
                  <a:lnTo>
                    <a:pt x="419" y="646"/>
                  </a:lnTo>
                  <a:lnTo>
                    <a:pt x="446" y="617"/>
                  </a:lnTo>
                  <a:lnTo>
                    <a:pt x="471" y="588"/>
                  </a:lnTo>
                  <a:lnTo>
                    <a:pt x="490" y="557"/>
                  </a:lnTo>
                  <a:lnTo>
                    <a:pt x="507" y="526"/>
                  </a:lnTo>
                  <a:lnTo>
                    <a:pt x="519" y="493"/>
                  </a:lnTo>
                  <a:lnTo>
                    <a:pt x="528" y="459"/>
                  </a:lnTo>
                  <a:lnTo>
                    <a:pt x="532" y="425"/>
                  </a:lnTo>
                  <a:lnTo>
                    <a:pt x="533" y="389"/>
                  </a:lnTo>
                  <a:lnTo>
                    <a:pt x="532" y="367"/>
                  </a:lnTo>
                  <a:lnTo>
                    <a:pt x="528" y="345"/>
                  </a:lnTo>
                  <a:lnTo>
                    <a:pt x="524" y="324"/>
                  </a:lnTo>
                  <a:lnTo>
                    <a:pt x="517" y="303"/>
                  </a:lnTo>
                  <a:lnTo>
                    <a:pt x="509" y="282"/>
                  </a:lnTo>
                  <a:lnTo>
                    <a:pt x="499" y="262"/>
                  </a:lnTo>
                  <a:lnTo>
                    <a:pt x="488" y="244"/>
                  </a:lnTo>
                  <a:lnTo>
                    <a:pt x="475" y="224"/>
                  </a:lnTo>
                  <a:lnTo>
                    <a:pt x="461" y="207"/>
                  </a:lnTo>
                  <a:lnTo>
                    <a:pt x="445" y="189"/>
                  </a:lnTo>
                  <a:lnTo>
                    <a:pt x="428" y="171"/>
                  </a:lnTo>
                  <a:lnTo>
                    <a:pt x="410" y="155"/>
                  </a:lnTo>
                  <a:lnTo>
                    <a:pt x="389" y="139"/>
                  </a:lnTo>
                  <a:lnTo>
                    <a:pt x="367" y="124"/>
                  </a:lnTo>
                  <a:lnTo>
                    <a:pt x="343" y="109"/>
                  </a:lnTo>
                  <a:lnTo>
                    <a:pt x="317" y="94"/>
                  </a:lnTo>
                  <a:close/>
                </a:path>
              </a:pathLst>
            </a:custGeom>
            <a:solidFill>
              <a:srgbClr val="75B5F2"/>
            </a:solidFill>
            <a:ln w="9525">
              <a:noFill/>
              <a:round/>
              <a:headEnd/>
              <a:tailEnd/>
            </a:ln>
          </p:spPr>
          <p:txBody>
            <a:bodyPr/>
            <a:lstStyle/>
            <a:p>
              <a:endParaRPr lang="en-GB"/>
            </a:p>
          </p:txBody>
        </p:sp>
        <p:sp>
          <p:nvSpPr>
            <p:cNvPr id="158759" name="Freeform 39"/>
            <p:cNvSpPr>
              <a:spLocks/>
            </p:cNvSpPr>
            <p:nvPr/>
          </p:nvSpPr>
          <p:spPr bwMode="auto">
            <a:xfrm>
              <a:off x="443" y="901"/>
              <a:ext cx="159" cy="383"/>
            </a:xfrm>
            <a:custGeom>
              <a:avLst/>
              <a:gdLst/>
              <a:ahLst/>
              <a:cxnLst>
                <a:cxn ang="0">
                  <a:pos x="151" y="739"/>
                </a:cxn>
                <a:cxn ang="0">
                  <a:pos x="203" y="669"/>
                </a:cxn>
                <a:cxn ang="0">
                  <a:pos x="238" y="654"/>
                </a:cxn>
                <a:cxn ang="0">
                  <a:pos x="264" y="660"/>
                </a:cxn>
                <a:cxn ang="0">
                  <a:pos x="289" y="636"/>
                </a:cxn>
                <a:cxn ang="0">
                  <a:pos x="272" y="621"/>
                </a:cxn>
                <a:cxn ang="0">
                  <a:pos x="244" y="614"/>
                </a:cxn>
                <a:cxn ang="0">
                  <a:pos x="279" y="533"/>
                </a:cxn>
                <a:cxn ang="0">
                  <a:pos x="303" y="444"/>
                </a:cxn>
                <a:cxn ang="0">
                  <a:pos x="298" y="392"/>
                </a:cxn>
                <a:cxn ang="0">
                  <a:pos x="280" y="303"/>
                </a:cxn>
                <a:cxn ang="0">
                  <a:pos x="227" y="208"/>
                </a:cxn>
                <a:cxn ang="0">
                  <a:pos x="257" y="197"/>
                </a:cxn>
                <a:cxn ang="0">
                  <a:pos x="283" y="188"/>
                </a:cxn>
                <a:cxn ang="0">
                  <a:pos x="251" y="162"/>
                </a:cxn>
                <a:cxn ang="0">
                  <a:pos x="180" y="141"/>
                </a:cxn>
                <a:cxn ang="0">
                  <a:pos x="117" y="75"/>
                </a:cxn>
                <a:cxn ang="0">
                  <a:pos x="95" y="50"/>
                </a:cxn>
                <a:cxn ang="0">
                  <a:pos x="122" y="54"/>
                </a:cxn>
                <a:cxn ang="0">
                  <a:pos x="57" y="4"/>
                </a:cxn>
                <a:cxn ang="0">
                  <a:pos x="25" y="1"/>
                </a:cxn>
                <a:cxn ang="0">
                  <a:pos x="2" y="10"/>
                </a:cxn>
                <a:cxn ang="0">
                  <a:pos x="7" y="43"/>
                </a:cxn>
                <a:cxn ang="0">
                  <a:pos x="29" y="58"/>
                </a:cxn>
                <a:cxn ang="0">
                  <a:pos x="104" y="127"/>
                </a:cxn>
                <a:cxn ang="0">
                  <a:pos x="142" y="194"/>
                </a:cxn>
                <a:cxn ang="0">
                  <a:pos x="82" y="208"/>
                </a:cxn>
                <a:cxn ang="0">
                  <a:pos x="19" y="226"/>
                </a:cxn>
                <a:cxn ang="0">
                  <a:pos x="38" y="253"/>
                </a:cxn>
                <a:cxn ang="0">
                  <a:pos x="112" y="238"/>
                </a:cxn>
                <a:cxn ang="0">
                  <a:pos x="180" y="227"/>
                </a:cxn>
                <a:cxn ang="0">
                  <a:pos x="201" y="263"/>
                </a:cxn>
                <a:cxn ang="0">
                  <a:pos x="227" y="326"/>
                </a:cxn>
                <a:cxn ang="0">
                  <a:pos x="22" y="400"/>
                </a:cxn>
                <a:cxn ang="0">
                  <a:pos x="22" y="435"/>
                </a:cxn>
                <a:cxn ang="0">
                  <a:pos x="234" y="489"/>
                </a:cxn>
                <a:cxn ang="0">
                  <a:pos x="198" y="580"/>
                </a:cxn>
                <a:cxn ang="0">
                  <a:pos x="124" y="590"/>
                </a:cxn>
                <a:cxn ang="0">
                  <a:pos x="40" y="579"/>
                </a:cxn>
                <a:cxn ang="0">
                  <a:pos x="18" y="606"/>
                </a:cxn>
                <a:cxn ang="0">
                  <a:pos x="72" y="620"/>
                </a:cxn>
                <a:cxn ang="0">
                  <a:pos x="147" y="632"/>
                </a:cxn>
                <a:cxn ang="0">
                  <a:pos x="108" y="713"/>
                </a:cxn>
                <a:cxn ang="0">
                  <a:pos x="46" y="783"/>
                </a:cxn>
                <a:cxn ang="0">
                  <a:pos x="10" y="815"/>
                </a:cxn>
                <a:cxn ang="0">
                  <a:pos x="36" y="831"/>
                </a:cxn>
                <a:cxn ang="0">
                  <a:pos x="87" y="823"/>
                </a:cxn>
                <a:cxn ang="0">
                  <a:pos x="139" y="814"/>
                </a:cxn>
                <a:cxn ang="0">
                  <a:pos x="189" y="802"/>
                </a:cxn>
                <a:cxn ang="0">
                  <a:pos x="221" y="772"/>
                </a:cxn>
                <a:cxn ang="0">
                  <a:pos x="200" y="758"/>
                </a:cxn>
                <a:cxn ang="0">
                  <a:pos x="143" y="772"/>
                </a:cxn>
              </a:cxnLst>
              <a:rect l="0" t="0" r="r" b="b"/>
              <a:pathLst>
                <a:path w="363" h="833">
                  <a:moveTo>
                    <a:pt x="113" y="778"/>
                  </a:moveTo>
                  <a:lnTo>
                    <a:pt x="125" y="766"/>
                  </a:lnTo>
                  <a:lnTo>
                    <a:pt x="138" y="753"/>
                  </a:lnTo>
                  <a:lnTo>
                    <a:pt x="151" y="739"/>
                  </a:lnTo>
                  <a:lnTo>
                    <a:pt x="163" y="723"/>
                  </a:lnTo>
                  <a:lnTo>
                    <a:pt x="176" y="705"/>
                  </a:lnTo>
                  <a:lnTo>
                    <a:pt x="190" y="688"/>
                  </a:lnTo>
                  <a:lnTo>
                    <a:pt x="203" y="669"/>
                  </a:lnTo>
                  <a:lnTo>
                    <a:pt x="216" y="648"/>
                  </a:lnTo>
                  <a:lnTo>
                    <a:pt x="223" y="650"/>
                  </a:lnTo>
                  <a:lnTo>
                    <a:pt x="231" y="651"/>
                  </a:lnTo>
                  <a:lnTo>
                    <a:pt x="238" y="654"/>
                  </a:lnTo>
                  <a:lnTo>
                    <a:pt x="245" y="655"/>
                  </a:lnTo>
                  <a:lnTo>
                    <a:pt x="251" y="657"/>
                  </a:lnTo>
                  <a:lnTo>
                    <a:pt x="258" y="658"/>
                  </a:lnTo>
                  <a:lnTo>
                    <a:pt x="264" y="660"/>
                  </a:lnTo>
                  <a:lnTo>
                    <a:pt x="269" y="662"/>
                  </a:lnTo>
                  <a:lnTo>
                    <a:pt x="275" y="654"/>
                  </a:lnTo>
                  <a:lnTo>
                    <a:pt x="282" y="645"/>
                  </a:lnTo>
                  <a:lnTo>
                    <a:pt x="289" y="636"/>
                  </a:lnTo>
                  <a:lnTo>
                    <a:pt x="296" y="628"/>
                  </a:lnTo>
                  <a:lnTo>
                    <a:pt x="288" y="626"/>
                  </a:lnTo>
                  <a:lnTo>
                    <a:pt x="280" y="624"/>
                  </a:lnTo>
                  <a:lnTo>
                    <a:pt x="272" y="621"/>
                  </a:lnTo>
                  <a:lnTo>
                    <a:pt x="264" y="619"/>
                  </a:lnTo>
                  <a:lnTo>
                    <a:pt x="257" y="618"/>
                  </a:lnTo>
                  <a:lnTo>
                    <a:pt x="250" y="616"/>
                  </a:lnTo>
                  <a:lnTo>
                    <a:pt x="244" y="614"/>
                  </a:lnTo>
                  <a:lnTo>
                    <a:pt x="238" y="612"/>
                  </a:lnTo>
                  <a:lnTo>
                    <a:pt x="254" y="584"/>
                  </a:lnTo>
                  <a:lnTo>
                    <a:pt x="268" y="558"/>
                  </a:lnTo>
                  <a:lnTo>
                    <a:pt x="279" y="533"/>
                  </a:lnTo>
                  <a:lnTo>
                    <a:pt x="289" y="508"/>
                  </a:lnTo>
                  <a:lnTo>
                    <a:pt x="296" y="485"/>
                  </a:lnTo>
                  <a:lnTo>
                    <a:pt x="300" y="465"/>
                  </a:lnTo>
                  <a:lnTo>
                    <a:pt x="303" y="444"/>
                  </a:lnTo>
                  <a:lnTo>
                    <a:pt x="304" y="425"/>
                  </a:lnTo>
                  <a:lnTo>
                    <a:pt x="362" y="424"/>
                  </a:lnTo>
                  <a:lnTo>
                    <a:pt x="363" y="390"/>
                  </a:lnTo>
                  <a:lnTo>
                    <a:pt x="298" y="392"/>
                  </a:lnTo>
                  <a:lnTo>
                    <a:pt x="297" y="370"/>
                  </a:lnTo>
                  <a:lnTo>
                    <a:pt x="294" y="348"/>
                  </a:lnTo>
                  <a:lnTo>
                    <a:pt x="287" y="326"/>
                  </a:lnTo>
                  <a:lnTo>
                    <a:pt x="280" y="303"/>
                  </a:lnTo>
                  <a:lnTo>
                    <a:pt x="269" y="280"/>
                  </a:lnTo>
                  <a:lnTo>
                    <a:pt x="257" y="257"/>
                  </a:lnTo>
                  <a:lnTo>
                    <a:pt x="243" y="233"/>
                  </a:lnTo>
                  <a:lnTo>
                    <a:pt x="227" y="208"/>
                  </a:lnTo>
                  <a:lnTo>
                    <a:pt x="235" y="205"/>
                  </a:lnTo>
                  <a:lnTo>
                    <a:pt x="242" y="203"/>
                  </a:lnTo>
                  <a:lnTo>
                    <a:pt x="249" y="200"/>
                  </a:lnTo>
                  <a:lnTo>
                    <a:pt x="257" y="197"/>
                  </a:lnTo>
                  <a:lnTo>
                    <a:pt x="264" y="195"/>
                  </a:lnTo>
                  <a:lnTo>
                    <a:pt x="271" y="193"/>
                  </a:lnTo>
                  <a:lnTo>
                    <a:pt x="276" y="190"/>
                  </a:lnTo>
                  <a:lnTo>
                    <a:pt x="283" y="188"/>
                  </a:lnTo>
                  <a:lnTo>
                    <a:pt x="256" y="160"/>
                  </a:lnTo>
                  <a:lnTo>
                    <a:pt x="254" y="160"/>
                  </a:lnTo>
                  <a:lnTo>
                    <a:pt x="252" y="162"/>
                  </a:lnTo>
                  <a:lnTo>
                    <a:pt x="251" y="162"/>
                  </a:lnTo>
                  <a:lnTo>
                    <a:pt x="249" y="163"/>
                  </a:lnTo>
                  <a:lnTo>
                    <a:pt x="207" y="178"/>
                  </a:lnTo>
                  <a:lnTo>
                    <a:pt x="193" y="158"/>
                  </a:lnTo>
                  <a:lnTo>
                    <a:pt x="180" y="141"/>
                  </a:lnTo>
                  <a:lnTo>
                    <a:pt x="165" y="124"/>
                  </a:lnTo>
                  <a:lnTo>
                    <a:pt x="150" y="106"/>
                  </a:lnTo>
                  <a:lnTo>
                    <a:pt x="133" y="91"/>
                  </a:lnTo>
                  <a:lnTo>
                    <a:pt x="117" y="75"/>
                  </a:lnTo>
                  <a:lnTo>
                    <a:pt x="100" y="61"/>
                  </a:lnTo>
                  <a:lnTo>
                    <a:pt x="83" y="48"/>
                  </a:lnTo>
                  <a:lnTo>
                    <a:pt x="90" y="49"/>
                  </a:lnTo>
                  <a:lnTo>
                    <a:pt x="95" y="50"/>
                  </a:lnTo>
                  <a:lnTo>
                    <a:pt x="102" y="51"/>
                  </a:lnTo>
                  <a:lnTo>
                    <a:pt x="109" y="52"/>
                  </a:lnTo>
                  <a:lnTo>
                    <a:pt x="115" y="53"/>
                  </a:lnTo>
                  <a:lnTo>
                    <a:pt x="122" y="54"/>
                  </a:lnTo>
                  <a:lnTo>
                    <a:pt x="128" y="56"/>
                  </a:lnTo>
                  <a:lnTo>
                    <a:pt x="135" y="57"/>
                  </a:lnTo>
                  <a:lnTo>
                    <a:pt x="66" y="4"/>
                  </a:lnTo>
                  <a:lnTo>
                    <a:pt x="57" y="4"/>
                  </a:lnTo>
                  <a:lnTo>
                    <a:pt x="49" y="3"/>
                  </a:lnTo>
                  <a:lnTo>
                    <a:pt x="41" y="3"/>
                  </a:lnTo>
                  <a:lnTo>
                    <a:pt x="33" y="1"/>
                  </a:lnTo>
                  <a:lnTo>
                    <a:pt x="25" y="1"/>
                  </a:lnTo>
                  <a:lnTo>
                    <a:pt x="17" y="0"/>
                  </a:lnTo>
                  <a:lnTo>
                    <a:pt x="8" y="0"/>
                  </a:lnTo>
                  <a:lnTo>
                    <a:pt x="0" y="0"/>
                  </a:lnTo>
                  <a:lnTo>
                    <a:pt x="2" y="10"/>
                  </a:lnTo>
                  <a:lnTo>
                    <a:pt x="3" y="20"/>
                  </a:lnTo>
                  <a:lnTo>
                    <a:pt x="6" y="31"/>
                  </a:lnTo>
                  <a:lnTo>
                    <a:pt x="7" y="43"/>
                  </a:lnTo>
                  <a:lnTo>
                    <a:pt x="7" y="43"/>
                  </a:lnTo>
                  <a:lnTo>
                    <a:pt x="7" y="43"/>
                  </a:lnTo>
                  <a:lnTo>
                    <a:pt x="7" y="43"/>
                  </a:lnTo>
                  <a:lnTo>
                    <a:pt x="8" y="43"/>
                  </a:lnTo>
                  <a:lnTo>
                    <a:pt x="29" y="58"/>
                  </a:lnTo>
                  <a:lnTo>
                    <a:pt x="48" y="74"/>
                  </a:lnTo>
                  <a:lnTo>
                    <a:pt x="67" y="91"/>
                  </a:lnTo>
                  <a:lnTo>
                    <a:pt x="86" y="109"/>
                  </a:lnTo>
                  <a:lnTo>
                    <a:pt x="104" y="127"/>
                  </a:lnTo>
                  <a:lnTo>
                    <a:pt x="121" y="147"/>
                  </a:lnTo>
                  <a:lnTo>
                    <a:pt x="137" y="167"/>
                  </a:lnTo>
                  <a:lnTo>
                    <a:pt x="153" y="189"/>
                  </a:lnTo>
                  <a:lnTo>
                    <a:pt x="142" y="194"/>
                  </a:lnTo>
                  <a:lnTo>
                    <a:pt x="129" y="197"/>
                  </a:lnTo>
                  <a:lnTo>
                    <a:pt x="115" y="201"/>
                  </a:lnTo>
                  <a:lnTo>
                    <a:pt x="99" y="204"/>
                  </a:lnTo>
                  <a:lnTo>
                    <a:pt x="82" y="208"/>
                  </a:lnTo>
                  <a:lnTo>
                    <a:pt x="62" y="211"/>
                  </a:lnTo>
                  <a:lnTo>
                    <a:pt x="41" y="215"/>
                  </a:lnTo>
                  <a:lnTo>
                    <a:pt x="19" y="217"/>
                  </a:lnTo>
                  <a:lnTo>
                    <a:pt x="19" y="226"/>
                  </a:lnTo>
                  <a:lnTo>
                    <a:pt x="19" y="235"/>
                  </a:lnTo>
                  <a:lnTo>
                    <a:pt x="19" y="246"/>
                  </a:lnTo>
                  <a:lnTo>
                    <a:pt x="21" y="255"/>
                  </a:lnTo>
                  <a:lnTo>
                    <a:pt x="38" y="253"/>
                  </a:lnTo>
                  <a:lnTo>
                    <a:pt x="55" y="249"/>
                  </a:lnTo>
                  <a:lnTo>
                    <a:pt x="72" y="246"/>
                  </a:lnTo>
                  <a:lnTo>
                    <a:pt x="92" y="242"/>
                  </a:lnTo>
                  <a:lnTo>
                    <a:pt x="112" y="238"/>
                  </a:lnTo>
                  <a:lnTo>
                    <a:pt x="131" y="233"/>
                  </a:lnTo>
                  <a:lnTo>
                    <a:pt x="152" y="227"/>
                  </a:lnTo>
                  <a:lnTo>
                    <a:pt x="174" y="222"/>
                  </a:lnTo>
                  <a:lnTo>
                    <a:pt x="180" y="227"/>
                  </a:lnTo>
                  <a:lnTo>
                    <a:pt x="185" y="235"/>
                  </a:lnTo>
                  <a:lnTo>
                    <a:pt x="191" y="243"/>
                  </a:lnTo>
                  <a:lnTo>
                    <a:pt x="196" y="253"/>
                  </a:lnTo>
                  <a:lnTo>
                    <a:pt x="201" y="263"/>
                  </a:lnTo>
                  <a:lnTo>
                    <a:pt x="207" y="275"/>
                  </a:lnTo>
                  <a:lnTo>
                    <a:pt x="212" y="286"/>
                  </a:lnTo>
                  <a:lnTo>
                    <a:pt x="218" y="300"/>
                  </a:lnTo>
                  <a:lnTo>
                    <a:pt x="227" y="326"/>
                  </a:lnTo>
                  <a:lnTo>
                    <a:pt x="234" y="351"/>
                  </a:lnTo>
                  <a:lnTo>
                    <a:pt x="237" y="374"/>
                  </a:lnTo>
                  <a:lnTo>
                    <a:pt x="239" y="393"/>
                  </a:lnTo>
                  <a:lnTo>
                    <a:pt x="22" y="400"/>
                  </a:lnTo>
                  <a:lnTo>
                    <a:pt x="22" y="408"/>
                  </a:lnTo>
                  <a:lnTo>
                    <a:pt x="22" y="417"/>
                  </a:lnTo>
                  <a:lnTo>
                    <a:pt x="22" y="425"/>
                  </a:lnTo>
                  <a:lnTo>
                    <a:pt x="22" y="435"/>
                  </a:lnTo>
                  <a:lnTo>
                    <a:pt x="241" y="428"/>
                  </a:lnTo>
                  <a:lnTo>
                    <a:pt x="241" y="447"/>
                  </a:lnTo>
                  <a:lnTo>
                    <a:pt x="238" y="468"/>
                  </a:lnTo>
                  <a:lnTo>
                    <a:pt x="234" y="489"/>
                  </a:lnTo>
                  <a:lnTo>
                    <a:pt x="228" y="511"/>
                  </a:lnTo>
                  <a:lnTo>
                    <a:pt x="220" y="533"/>
                  </a:lnTo>
                  <a:lnTo>
                    <a:pt x="209" y="556"/>
                  </a:lnTo>
                  <a:lnTo>
                    <a:pt x="198" y="580"/>
                  </a:lnTo>
                  <a:lnTo>
                    <a:pt x="184" y="604"/>
                  </a:lnTo>
                  <a:lnTo>
                    <a:pt x="165" y="598"/>
                  </a:lnTo>
                  <a:lnTo>
                    <a:pt x="145" y="594"/>
                  </a:lnTo>
                  <a:lnTo>
                    <a:pt x="124" y="590"/>
                  </a:lnTo>
                  <a:lnTo>
                    <a:pt x="104" y="586"/>
                  </a:lnTo>
                  <a:lnTo>
                    <a:pt x="83" y="583"/>
                  </a:lnTo>
                  <a:lnTo>
                    <a:pt x="61" y="581"/>
                  </a:lnTo>
                  <a:lnTo>
                    <a:pt x="40" y="579"/>
                  </a:lnTo>
                  <a:lnTo>
                    <a:pt x="18" y="578"/>
                  </a:lnTo>
                  <a:lnTo>
                    <a:pt x="18" y="587"/>
                  </a:lnTo>
                  <a:lnTo>
                    <a:pt x="18" y="596"/>
                  </a:lnTo>
                  <a:lnTo>
                    <a:pt x="18" y="606"/>
                  </a:lnTo>
                  <a:lnTo>
                    <a:pt x="17" y="616"/>
                  </a:lnTo>
                  <a:lnTo>
                    <a:pt x="36" y="617"/>
                  </a:lnTo>
                  <a:lnTo>
                    <a:pt x="54" y="619"/>
                  </a:lnTo>
                  <a:lnTo>
                    <a:pt x="72" y="620"/>
                  </a:lnTo>
                  <a:lnTo>
                    <a:pt x="92" y="622"/>
                  </a:lnTo>
                  <a:lnTo>
                    <a:pt x="110" y="625"/>
                  </a:lnTo>
                  <a:lnTo>
                    <a:pt x="129" y="628"/>
                  </a:lnTo>
                  <a:lnTo>
                    <a:pt x="147" y="632"/>
                  </a:lnTo>
                  <a:lnTo>
                    <a:pt x="166" y="635"/>
                  </a:lnTo>
                  <a:lnTo>
                    <a:pt x="145" y="664"/>
                  </a:lnTo>
                  <a:lnTo>
                    <a:pt x="127" y="689"/>
                  </a:lnTo>
                  <a:lnTo>
                    <a:pt x="108" y="713"/>
                  </a:lnTo>
                  <a:lnTo>
                    <a:pt x="91" y="734"/>
                  </a:lnTo>
                  <a:lnTo>
                    <a:pt x="75" y="753"/>
                  </a:lnTo>
                  <a:lnTo>
                    <a:pt x="60" y="769"/>
                  </a:lnTo>
                  <a:lnTo>
                    <a:pt x="46" y="783"/>
                  </a:lnTo>
                  <a:lnTo>
                    <a:pt x="33" y="794"/>
                  </a:lnTo>
                  <a:lnTo>
                    <a:pt x="11" y="795"/>
                  </a:lnTo>
                  <a:lnTo>
                    <a:pt x="10" y="806"/>
                  </a:lnTo>
                  <a:lnTo>
                    <a:pt x="10" y="815"/>
                  </a:lnTo>
                  <a:lnTo>
                    <a:pt x="10" y="824"/>
                  </a:lnTo>
                  <a:lnTo>
                    <a:pt x="9" y="833"/>
                  </a:lnTo>
                  <a:lnTo>
                    <a:pt x="22" y="832"/>
                  </a:lnTo>
                  <a:lnTo>
                    <a:pt x="36" y="831"/>
                  </a:lnTo>
                  <a:lnTo>
                    <a:pt x="48" y="829"/>
                  </a:lnTo>
                  <a:lnTo>
                    <a:pt x="62" y="828"/>
                  </a:lnTo>
                  <a:lnTo>
                    <a:pt x="75" y="825"/>
                  </a:lnTo>
                  <a:lnTo>
                    <a:pt x="87" y="823"/>
                  </a:lnTo>
                  <a:lnTo>
                    <a:pt x="100" y="821"/>
                  </a:lnTo>
                  <a:lnTo>
                    <a:pt x="114" y="818"/>
                  </a:lnTo>
                  <a:lnTo>
                    <a:pt x="127" y="816"/>
                  </a:lnTo>
                  <a:lnTo>
                    <a:pt x="139" y="814"/>
                  </a:lnTo>
                  <a:lnTo>
                    <a:pt x="152" y="811"/>
                  </a:lnTo>
                  <a:lnTo>
                    <a:pt x="165" y="808"/>
                  </a:lnTo>
                  <a:lnTo>
                    <a:pt x="177" y="804"/>
                  </a:lnTo>
                  <a:lnTo>
                    <a:pt x="189" y="802"/>
                  </a:lnTo>
                  <a:lnTo>
                    <a:pt x="201" y="799"/>
                  </a:lnTo>
                  <a:lnTo>
                    <a:pt x="214" y="795"/>
                  </a:lnTo>
                  <a:lnTo>
                    <a:pt x="218" y="784"/>
                  </a:lnTo>
                  <a:lnTo>
                    <a:pt x="221" y="772"/>
                  </a:lnTo>
                  <a:lnTo>
                    <a:pt x="224" y="761"/>
                  </a:lnTo>
                  <a:lnTo>
                    <a:pt x="227" y="750"/>
                  </a:lnTo>
                  <a:lnTo>
                    <a:pt x="214" y="755"/>
                  </a:lnTo>
                  <a:lnTo>
                    <a:pt x="200" y="758"/>
                  </a:lnTo>
                  <a:lnTo>
                    <a:pt x="186" y="762"/>
                  </a:lnTo>
                  <a:lnTo>
                    <a:pt x="173" y="765"/>
                  </a:lnTo>
                  <a:lnTo>
                    <a:pt x="158" y="769"/>
                  </a:lnTo>
                  <a:lnTo>
                    <a:pt x="143" y="772"/>
                  </a:lnTo>
                  <a:lnTo>
                    <a:pt x="128" y="776"/>
                  </a:lnTo>
                  <a:lnTo>
                    <a:pt x="113" y="778"/>
                  </a:lnTo>
                  <a:close/>
                </a:path>
              </a:pathLst>
            </a:custGeom>
            <a:solidFill>
              <a:srgbClr val="75B5F2"/>
            </a:solidFill>
            <a:ln w="9525">
              <a:noFill/>
              <a:round/>
              <a:headEnd/>
              <a:tailEnd/>
            </a:ln>
          </p:spPr>
          <p:txBody>
            <a:bodyPr/>
            <a:lstStyle/>
            <a:p>
              <a:endParaRPr lang="en-GB"/>
            </a:p>
          </p:txBody>
        </p:sp>
        <p:sp>
          <p:nvSpPr>
            <p:cNvPr id="158760" name="Freeform 40"/>
            <p:cNvSpPr>
              <a:spLocks/>
            </p:cNvSpPr>
            <p:nvPr/>
          </p:nvSpPr>
          <p:spPr bwMode="auto">
            <a:xfrm>
              <a:off x="228" y="903"/>
              <a:ext cx="153" cy="381"/>
            </a:xfrm>
            <a:custGeom>
              <a:avLst/>
              <a:gdLst/>
              <a:ahLst/>
              <a:cxnLst>
                <a:cxn ang="0">
                  <a:pos x="223" y="637"/>
                </a:cxn>
                <a:cxn ang="0">
                  <a:pos x="284" y="625"/>
                </a:cxn>
                <a:cxn ang="0">
                  <a:pos x="304" y="594"/>
                </a:cxn>
                <a:cxn ang="0">
                  <a:pos x="260" y="594"/>
                </a:cxn>
                <a:cxn ang="0">
                  <a:pos x="197" y="610"/>
                </a:cxn>
                <a:cxn ang="0">
                  <a:pos x="162" y="593"/>
                </a:cxn>
                <a:cxn ang="0">
                  <a:pos x="139" y="548"/>
                </a:cxn>
                <a:cxn ang="0">
                  <a:pos x="110" y="461"/>
                </a:cxn>
                <a:cxn ang="0">
                  <a:pos x="306" y="419"/>
                </a:cxn>
                <a:cxn ang="0">
                  <a:pos x="107" y="387"/>
                </a:cxn>
                <a:cxn ang="0">
                  <a:pos x="128" y="302"/>
                </a:cxn>
                <a:cxn ang="0">
                  <a:pos x="185" y="236"/>
                </a:cxn>
                <a:cxn ang="0">
                  <a:pos x="265" y="250"/>
                </a:cxn>
                <a:cxn ang="0">
                  <a:pos x="318" y="247"/>
                </a:cxn>
                <a:cxn ang="0">
                  <a:pos x="304" y="218"/>
                </a:cxn>
                <a:cxn ang="0">
                  <a:pos x="237" y="211"/>
                </a:cxn>
                <a:cxn ang="0">
                  <a:pos x="196" y="181"/>
                </a:cxn>
                <a:cxn ang="0">
                  <a:pos x="258" y="100"/>
                </a:cxn>
                <a:cxn ang="0">
                  <a:pos x="321" y="42"/>
                </a:cxn>
                <a:cxn ang="0">
                  <a:pos x="341" y="30"/>
                </a:cxn>
                <a:cxn ang="0">
                  <a:pos x="325" y="2"/>
                </a:cxn>
                <a:cxn ang="0">
                  <a:pos x="242" y="15"/>
                </a:cxn>
                <a:cxn ang="0">
                  <a:pos x="175" y="30"/>
                </a:cxn>
                <a:cxn ang="0">
                  <a:pos x="153" y="45"/>
                </a:cxn>
                <a:cxn ang="0">
                  <a:pos x="140" y="79"/>
                </a:cxn>
                <a:cxn ang="0">
                  <a:pos x="193" y="65"/>
                </a:cxn>
                <a:cxn ang="0">
                  <a:pos x="220" y="71"/>
                </a:cxn>
                <a:cxn ang="0">
                  <a:pos x="162" y="136"/>
                </a:cxn>
                <a:cxn ang="0">
                  <a:pos x="122" y="185"/>
                </a:cxn>
                <a:cxn ang="0">
                  <a:pos x="94" y="178"/>
                </a:cxn>
                <a:cxn ang="0">
                  <a:pos x="72" y="182"/>
                </a:cxn>
                <a:cxn ang="0">
                  <a:pos x="115" y="221"/>
                </a:cxn>
                <a:cxn ang="0">
                  <a:pos x="91" y="258"/>
                </a:cxn>
                <a:cxn ang="0">
                  <a:pos x="70" y="306"/>
                </a:cxn>
                <a:cxn ang="0">
                  <a:pos x="52" y="409"/>
                </a:cxn>
                <a:cxn ang="0">
                  <a:pos x="0" y="435"/>
                </a:cxn>
                <a:cxn ang="0">
                  <a:pos x="57" y="481"/>
                </a:cxn>
                <a:cxn ang="0">
                  <a:pos x="93" y="574"/>
                </a:cxn>
                <a:cxn ang="0">
                  <a:pos x="61" y="650"/>
                </a:cxn>
                <a:cxn ang="0">
                  <a:pos x="39" y="667"/>
                </a:cxn>
                <a:cxn ang="0">
                  <a:pos x="62" y="688"/>
                </a:cxn>
                <a:cxn ang="0">
                  <a:pos x="109" y="670"/>
                </a:cxn>
                <a:cxn ang="0">
                  <a:pos x="161" y="682"/>
                </a:cxn>
                <a:cxn ang="0">
                  <a:pos x="223" y="752"/>
                </a:cxn>
                <a:cxn ang="0">
                  <a:pos x="250" y="784"/>
                </a:cxn>
                <a:cxn ang="0">
                  <a:pos x="204" y="775"/>
                </a:cxn>
                <a:cxn ang="0">
                  <a:pos x="158" y="764"/>
                </a:cxn>
                <a:cxn ang="0">
                  <a:pos x="112" y="749"/>
                </a:cxn>
                <a:cxn ang="0">
                  <a:pos x="81" y="743"/>
                </a:cxn>
                <a:cxn ang="0">
                  <a:pos x="101" y="773"/>
                </a:cxn>
                <a:cxn ang="0">
                  <a:pos x="131" y="798"/>
                </a:cxn>
                <a:cxn ang="0">
                  <a:pos x="182" y="810"/>
                </a:cxn>
                <a:cxn ang="0">
                  <a:pos x="234" y="820"/>
                </a:cxn>
                <a:cxn ang="0">
                  <a:pos x="287" y="827"/>
                </a:cxn>
                <a:cxn ang="0">
                  <a:pos x="326" y="818"/>
                </a:cxn>
                <a:cxn ang="0">
                  <a:pos x="300" y="764"/>
                </a:cxn>
                <a:cxn ang="0">
                  <a:pos x="237" y="699"/>
                </a:cxn>
              </a:cxnLst>
              <a:rect l="0" t="0" r="r" b="b"/>
              <a:pathLst>
                <a:path w="345" h="830">
                  <a:moveTo>
                    <a:pt x="196" y="645"/>
                  </a:moveTo>
                  <a:lnTo>
                    <a:pt x="203" y="643"/>
                  </a:lnTo>
                  <a:lnTo>
                    <a:pt x="212" y="639"/>
                  </a:lnTo>
                  <a:lnTo>
                    <a:pt x="223" y="637"/>
                  </a:lnTo>
                  <a:lnTo>
                    <a:pt x="236" y="633"/>
                  </a:lnTo>
                  <a:lnTo>
                    <a:pt x="251" y="631"/>
                  </a:lnTo>
                  <a:lnTo>
                    <a:pt x="267" y="628"/>
                  </a:lnTo>
                  <a:lnTo>
                    <a:pt x="284" y="625"/>
                  </a:lnTo>
                  <a:lnTo>
                    <a:pt x="304" y="622"/>
                  </a:lnTo>
                  <a:lnTo>
                    <a:pt x="304" y="613"/>
                  </a:lnTo>
                  <a:lnTo>
                    <a:pt x="304" y="603"/>
                  </a:lnTo>
                  <a:lnTo>
                    <a:pt x="304" y="594"/>
                  </a:lnTo>
                  <a:lnTo>
                    <a:pt x="303" y="585"/>
                  </a:lnTo>
                  <a:lnTo>
                    <a:pt x="289" y="587"/>
                  </a:lnTo>
                  <a:lnTo>
                    <a:pt x="274" y="591"/>
                  </a:lnTo>
                  <a:lnTo>
                    <a:pt x="260" y="594"/>
                  </a:lnTo>
                  <a:lnTo>
                    <a:pt x="245" y="598"/>
                  </a:lnTo>
                  <a:lnTo>
                    <a:pt x="229" y="602"/>
                  </a:lnTo>
                  <a:lnTo>
                    <a:pt x="213" y="606"/>
                  </a:lnTo>
                  <a:lnTo>
                    <a:pt x="197" y="610"/>
                  </a:lnTo>
                  <a:lnTo>
                    <a:pt x="180" y="615"/>
                  </a:lnTo>
                  <a:lnTo>
                    <a:pt x="174" y="609"/>
                  </a:lnTo>
                  <a:lnTo>
                    <a:pt x="168" y="601"/>
                  </a:lnTo>
                  <a:lnTo>
                    <a:pt x="162" y="593"/>
                  </a:lnTo>
                  <a:lnTo>
                    <a:pt x="157" y="583"/>
                  </a:lnTo>
                  <a:lnTo>
                    <a:pt x="151" y="572"/>
                  </a:lnTo>
                  <a:lnTo>
                    <a:pt x="145" y="561"/>
                  </a:lnTo>
                  <a:lnTo>
                    <a:pt x="139" y="548"/>
                  </a:lnTo>
                  <a:lnTo>
                    <a:pt x="134" y="534"/>
                  </a:lnTo>
                  <a:lnTo>
                    <a:pt x="123" y="507"/>
                  </a:lnTo>
                  <a:lnTo>
                    <a:pt x="115" y="483"/>
                  </a:lnTo>
                  <a:lnTo>
                    <a:pt x="110" y="461"/>
                  </a:lnTo>
                  <a:lnTo>
                    <a:pt x="108" y="441"/>
                  </a:lnTo>
                  <a:lnTo>
                    <a:pt x="306" y="436"/>
                  </a:lnTo>
                  <a:lnTo>
                    <a:pt x="306" y="427"/>
                  </a:lnTo>
                  <a:lnTo>
                    <a:pt x="306" y="419"/>
                  </a:lnTo>
                  <a:lnTo>
                    <a:pt x="306" y="410"/>
                  </a:lnTo>
                  <a:lnTo>
                    <a:pt x="307" y="402"/>
                  </a:lnTo>
                  <a:lnTo>
                    <a:pt x="107" y="408"/>
                  </a:lnTo>
                  <a:lnTo>
                    <a:pt x="107" y="387"/>
                  </a:lnTo>
                  <a:lnTo>
                    <a:pt x="109" y="366"/>
                  </a:lnTo>
                  <a:lnTo>
                    <a:pt x="114" y="345"/>
                  </a:lnTo>
                  <a:lnTo>
                    <a:pt x="120" y="324"/>
                  </a:lnTo>
                  <a:lnTo>
                    <a:pt x="128" y="302"/>
                  </a:lnTo>
                  <a:lnTo>
                    <a:pt x="138" y="279"/>
                  </a:lnTo>
                  <a:lnTo>
                    <a:pt x="150" y="256"/>
                  </a:lnTo>
                  <a:lnTo>
                    <a:pt x="163" y="231"/>
                  </a:lnTo>
                  <a:lnTo>
                    <a:pt x="185" y="236"/>
                  </a:lnTo>
                  <a:lnTo>
                    <a:pt x="206" y="241"/>
                  </a:lnTo>
                  <a:lnTo>
                    <a:pt x="227" y="244"/>
                  </a:lnTo>
                  <a:lnTo>
                    <a:pt x="246" y="247"/>
                  </a:lnTo>
                  <a:lnTo>
                    <a:pt x="265" y="250"/>
                  </a:lnTo>
                  <a:lnTo>
                    <a:pt x="283" y="252"/>
                  </a:lnTo>
                  <a:lnTo>
                    <a:pt x="300" y="254"/>
                  </a:lnTo>
                  <a:lnTo>
                    <a:pt x="318" y="257"/>
                  </a:lnTo>
                  <a:lnTo>
                    <a:pt x="318" y="247"/>
                  </a:lnTo>
                  <a:lnTo>
                    <a:pt x="319" y="237"/>
                  </a:lnTo>
                  <a:lnTo>
                    <a:pt x="319" y="228"/>
                  </a:lnTo>
                  <a:lnTo>
                    <a:pt x="320" y="219"/>
                  </a:lnTo>
                  <a:lnTo>
                    <a:pt x="304" y="218"/>
                  </a:lnTo>
                  <a:lnTo>
                    <a:pt x="288" y="216"/>
                  </a:lnTo>
                  <a:lnTo>
                    <a:pt x="272" y="214"/>
                  </a:lnTo>
                  <a:lnTo>
                    <a:pt x="254" y="213"/>
                  </a:lnTo>
                  <a:lnTo>
                    <a:pt x="237" y="211"/>
                  </a:lnTo>
                  <a:lnTo>
                    <a:pt x="220" y="207"/>
                  </a:lnTo>
                  <a:lnTo>
                    <a:pt x="201" y="205"/>
                  </a:lnTo>
                  <a:lnTo>
                    <a:pt x="183" y="201"/>
                  </a:lnTo>
                  <a:lnTo>
                    <a:pt x="196" y="181"/>
                  </a:lnTo>
                  <a:lnTo>
                    <a:pt x="210" y="160"/>
                  </a:lnTo>
                  <a:lnTo>
                    <a:pt x="226" y="139"/>
                  </a:lnTo>
                  <a:lnTo>
                    <a:pt x="242" y="120"/>
                  </a:lnTo>
                  <a:lnTo>
                    <a:pt x="258" y="100"/>
                  </a:lnTo>
                  <a:lnTo>
                    <a:pt x="276" y="80"/>
                  </a:lnTo>
                  <a:lnTo>
                    <a:pt x="296" y="62"/>
                  </a:lnTo>
                  <a:lnTo>
                    <a:pt x="317" y="44"/>
                  </a:lnTo>
                  <a:lnTo>
                    <a:pt x="321" y="42"/>
                  </a:lnTo>
                  <a:lnTo>
                    <a:pt x="327" y="42"/>
                  </a:lnTo>
                  <a:lnTo>
                    <a:pt x="333" y="42"/>
                  </a:lnTo>
                  <a:lnTo>
                    <a:pt x="340" y="41"/>
                  </a:lnTo>
                  <a:lnTo>
                    <a:pt x="341" y="30"/>
                  </a:lnTo>
                  <a:lnTo>
                    <a:pt x="343" y="19"/>
                  </a:lnTo>
                  <a:lnTo>
                    <a:pt x="344" y="9"/>
                  </a:lnTo>
                  <a:lnTo>
                    <a:pt x="345" y="0"/>
                  </a:lnTo>
                  <a:lnTo>
                    <a:pt x="325" y="2"/>
                  </a:lnTo>
                  <a:lnTo>
                    <a:pt x="304" y="4"/>
                  </a:lnTo>
                  <a:lnTo>
                    <a:pt x="283" y="8"/>
                  </a:lnTo>
                  <a:lnTo>
                    <a:pt x="262" y="11"/>
                  </a:lnTo>
                  <a:lnTo>
                    <a:pt x="242" y="15"/>
                  </a:lnTo>
                  <a:lnTo>
                    <a:pt x="221" y="19"/>
                  </a:lnTo>
                  <a:lnTo>
                    <a:pt x="200" y="24"/>
                  </a:lnTo>
                  <a:lnTo>
                    <a:pt x="180" y="29"/>
                  </a:lnTo>
                  <a:lnTo>
                    <a:pt x="175" y="30"/>
                  </a:lnTo>
                  <a:lnTo>
                    <a:pt x="170" y="31"/>
                  </a:lnTo>
                  <a:lnTo>
                    <a:pt x="166" y="32"/>
                  </a:lnTo>
                  <a:lnTo>
                    <a:pt x="161" y="33"/>
                  </a:lnTo>
                  <a:lnTo>
                    <a:pt x="153" y="45"/>
                  </a:lnTo>
                  <a:lnTo>
                    <a:pt x="145" y="56"/>
                  </a:lnTo>
                  <a:lnTo>
                    <a:pt x="136" y="69"/>
                  </a:lnTo>
                  <a:lnTo>
                    <a:pt x="128" y="83"/>
                  </a:lnTo>
                  <a:lnTo>
                    <a:pt x="140" y="79"/>
                  </a:lnTo>
                  <a:lnTo>
                    <a:pt x="153" y="75"/>
                  </a:lnTo>
                  <a:lnTo>
                    <a:pt x="167" y="71"/>
                  </a:lnTo>
                  <a:lnTo>
                    <a:pt x="180" y="68"/>
                  </a:lnTo>
                  <a:lnTo>
                    <a:pt x="193" y="65"/>
                  </a:lnTo>
                  <a:lnTo>
                    <a:pt x="207" y="62"/>
                  </a:lnTo>
                  <a:lnTo>
                    <a:pt x="221" y="59"/>
                  </a:lnTo>
                  <a:lnTo>
                    <a:pt x="236" y="56"/>
                  </a:lnTo>
                  <a:lnTo>
                    <a:pt x="220" y="71"/>
                  </a:lnTo>
                  <a:lnTo>
                    <a:pt x="204" y="87"/>
                  </a:lnTo>
                  <a:lnTo>
                    <a:pt x="190" y="103"/>
                  </a:lnTo>
                  <a:lnTo>
                    <a:pt x="176" y="120"/>
                  </a:lnTo>
                  <a:lnTo>
                    <a:pt x="162" y="136"/>
                  </a:lnTo>
                  <a:lnTo>
                    <a:pt x="151" y="153"/>
                  </a:lnTo>
                  <a:lnTo>
                    <a:pt x="139" y="170"/>
                  </a:lnTo>
                  <a:lnTo>
                    <a:pt x="129" y="188"/>
                  </a:lnTo>
                  <a:lnTo>
                    <a:pt x="122" y="185"/>
                  </a:lnTo>
                  <a:lnTo>
                    <a:pt x="115" y="183"/>
                  </a:lnTo>
                  <a:lnTo>
                    <a:pt x="108" y="182"/>
                  </a:lnTo>
                  <a:lnTo>
                    <a:pt x="101" y="180"/>
                  </a:lnTo>
                  <a:lnTo>
                    <a:pt x="94" y="178"/>
                  </a:lnTo>
                  <a:lnTo>
                    <a:pt x="89" y="176"/>
                  </a:lnTo>
                  <a:lnTo>
                    <a:pt x="83" y="175"/>
                  </a:lnTo>
                  <a:lnTo>
                    <a:pt x="77" y="174"/>
                  </a:lnTo>
                  <a:lnTo>
                    <a:pt x="72" y="182"/>
                  </a:lnTo>
                  <a:lnTo>
                    <a:pt x="69" y="190"/>
                  </a:lnTo>
                  <a:lnTo>
                    <a:pt x="64" y="199"/>
                  </a:lnTo>
                  <a:lnTo>
                    <a:pt x="61" y="207"/>
                  </a:lnTo>
                  <a:lnTo>
                    <a:pt x="115" y="221"/>
                  </a:lnTo>
                  <a:lnTo>
                    <a:pt x="108" y="229"/>
                  </a:lnTo>
                  <a:lnTo>
                    <a:pt x="102" y="238"/>
                  </a:lnTo>
                  <a:lnTo>
                    <a:pt x="97" y="247"/>
                  </a:lnTo>
                  <a:lnTo>
                    <a:pt x="91" y="258"/>
                  </a:lnTo>
                  <a:lnTo>
                    <a:pt x="85" y="269"/>
                  </a:lnTo>
                  <a:lnTo>
                    <a:pt x="81" y="281"/>
                  </a:lnTo>
                  <a:lnTo>
                    <a:pt x="75" y="294"/>
                  </a:lnTo>
                  <a:lnTo>
                    <a:pt x="70" y="306"/>
                  </a:lnTo>
                  <a:lnTo>
                    <a:pt x="62" y="333"/>
                  </a:lnTo>
                  <a:lnTo>
                    <a:pt x="56" y="359"/>
                  </a:lnTo>
                  <a:lnTo>
                    <a:pt x="53" y="385"/>
                  </a:lnTo>
                  <a:lnTo>
                    <a:pt x="52" y="409"/>
                  </a:lnTo>
                  <a:lnTo>
                    <a:pt x="2" y="410"/>
                  </a:lnTo>
                  <a:lnTo>
                    <a:pt x="1" y="418"/>
                  </a:lnTo>
                  <a:lnTo>
                    <a:pt x="1" y="427"/>
                  </a:lnTo>
                  <a:lnTo>
                    <a:pt x="0" y="435"/>
                  </a:lnTo>
                  <a:lnTo>
                    <a:pt x="0" y="444"/>
                  </a:lnTo>
                  <a:lnTo>
                    <a:pt x="52" y="443"/>
                  </a:lnTo>
                  <a:lnTo>
                    <a:pt x="54" y="462"/>
                  </a:lnTo>
                  <a:lnTo>
                    <a:pt x="57" y="481"/>
                  </a:lnTo>
                  <a:lnTo>
                    <a:pt x="63" y="502"/>
                  </a:lnTo>
                  <a:lnTo>
                    <a:pt x="71" y="525"/>
                  </a:lnTo>
                  <a:lnTo>
                    <a:pt x="81" y="548"/>
                  </a:lnTo>
                  <a:lnTo>
                    <a:pt x="93" y="574"/>
                  </a:lnTo>
                  <a:lnTo>
                    <a:pt x="107" y="601"/>
                  </a:lnTo>
                  <a:lnTo>
                    <a:pt x="123" y="629"/>
                  </a:lnTo>
                  <a:lnTo>
                    <a:pt x="69" y="647"/>
                  </a:lnTo>
                  <a:lnTo>
                    <a:pt x="61" y="650"/>
                  </a:lnTo>
                  <a:lnTo>
                    <a:pt x="52" y="653"/>
                  </a:lnTo>
                  <a:lnTo>
                    <a:pt x="44" y="655"/>
                  </a:lnTo>
                  <a:lnTo>
                    <a:pt x="36" y="659"/>
                  </a:lnTo>
                  <a:lnTo>
                    <a:pt x="39" y="667"/>
                  </a:lnTo>
                  <a:lnTo>
                    <a:pt x="43" y="676"/>
                  </a:lnTo>
                  <a:lnTo>
                    <a:pt x="46" y="684"/>
                  </a:lnTo>
                  <a:lnTo>
                    <a:pt x="51" y="692"/>
                  </a:lnTo>
                  <a:lnTo>
                    <a:pt x="62" y="688"/>
                  </a:lnTo>
                  <a:lnTo>
                    <a:pt x="75" y="683"/>
                  </a:lnTo>
                  <a:lnTo>
                    <a:pt x="86" y="678"/>
                  </a:lnTo>
                  <a:lnTo>
                    <a:pt x="98" y="675"/>
                  </a:lnTo>
                  <a:lnTo>
                    <a:pt x="109" y="670"/>
                  </a:lnTo>
                  <a:lnTo>
                    <a:pt x="121" y="667"/>
                  </a:lnTo>
                  <a:lnTo>
                    <a:pt x="132" y="663"/>
                  </a:lnTo>
                  <a:lnTo>
                    <a:pt x="143" y="660"/>
                  </a:lnTo>
                  <a:lnTo>
                    <a:pt x="161" y="682"/>
                  </a:lnTo>
                  <a:lnTo>
                    <a:pt x="178" y="703"/>
                  </a:lnTo>
                  <a:lnTo>
                    <a:pt x="195" y="721"/>
                  </a:lnTo>
                  <a:lnTo>
                    <a:pt x="210" y="737"/>
                  </a:lnTo>
                  <a:lnTo>
                    <a:pt x="223" y="752"/>
                  </a:lnTo>
                  <a:lnTo>
                    <a:pt x="237" y="766"/>
                  </a:lnTo>
                  <a:lnTo>
                    <a:pt x="250" y="777"/>
                  </a:lnTo>
                  <a:lnTo>
                    <a:pt x="261" y="787"/>
                  </a:lnTo>
                  <a:lnTo>
                    <a:pt x="250" y="784"/>
                  </a:lnTo>
                  <a:lnTo>
                    <a:pt x="238" y="783"/>
                  </a:lnTo>
                  <a:lnTo>
                    <a:pt x="227" y="781"/>
                  </a:lnTo>
                  <a:lnTo>
                    <a:pt x="215" y="779"/>
                  </a:lnTo>
                  <a:lnTo>
                    <a:pt x="204" y="775"/>
                  </a:lnTo>
                  <a:lnTo>
                    <a:pt x="192" y="773"/>
                  </a:lnTo>
                  <a:lnTo>
                    <a:pt x="181" y="771"/>
                  </a:lnTo>
                  <a:lnTo>
                    <a:pt x="169" y="767"/>
                  </a:lnTo>
                  <a:lnTo>
                    <a:pt x="158" y="764"/>
                  </a:lnTo>
                  <a:lnTo>
                    <a:pt x="146" y="760"/>
                  </a:lnTo>
                  <a:lnTo>
                    <a:pt x="135" y="757"/>
                  </a:lnTo>
                  <a:lnTo>
                    <a:pt x="123" y="753"/>
                  </a:lnTo>
                  <a:lnTo>
                    <a:pt x="112" y="749"/>
                  </a:lnTo>
                  <a:lnTo>
                    <a:pt x="100" y="745"/>
                  </a:lnTo>
                  <a:lnTo>
                    <a:pt x="87" y="741"/>
                  </a:lnTo>
                  <a:lnTo>
                    <a:pt x="76" y="736"/>
                  </a:lnTo>
                  <a:lnTo>
                    <a:pt x="81" y="743"/>
                  </a:lnTo>
                  <a:lnTo>
                    <a:pt x="85" y="751"/>
                  </a:lnTo>
                  <a:lnTo>
                    <a:pt x="91" y="758"/>
                  </a:lnTo>
                  <a:lnTo>
                    <a:pt x="96" y="765"/>
                  </a:lnTo>
                  <a:lnTo>
                    <a:pt x="101" y="773"/>
                  </a:lnTo>
                  <a:lnTo>
                    <a:pt x="107" y="780"/>
                  </a:lnTo>
                  <a:lnTo>
                    <a:pt x="113" y="788"/>
                  </a:lnTo>
                  <a:lnTo>
                    <a:pt x="119" y="795"/>
                  </a:lnTo>
                  <a:lnTo>
                    <a:pt x="131" y="798"/>
                  </a:lnTo>
                  <a:lnTo>
                    <a:pt x="144" y="802"/>
                  </a:lnTo>
                  <a:lnTo>
                    <a:pt x="157" y="804"/>
                  </a:lnTo>
                  <a:lnTo>
                    <a:pt x="169" y="807"/>
                  </a:lnTo>
                  <a:lnTo>
                    <a:pt x="182" y="810"/>
                  </a:lnTo>
                  <a:lnTo>
                    <a:pt x="195" y="813"/>
                  </a:lnTo>
                  <a:lnTo>
                    <a:pt x="207" y="815"/>
                  </a:lnTo>
                  <a:lnTo>
                    <a:pt x="221" y="818"/>
                  </a:lnTo>
                  <a:lnTo>
                    <a:pt x="234" y="820"/>
                  </a:lnTo>
                  <a:lnTo>
                    <a:pt x="248" y="822"/>
                  </a:lnTo>
                  <a:lnTo>
                    <a:pt x="260" y="824"/>
                  </a:lnTo>
                  <a:lnTo>
                    <a:pt x="274" y="826"/>
                  </a:lnTo>
                  <a:lnTo>
                    <a:pt x="287" y="827"/>
                  </a:lnTo>
                  <a:lnTo>
                    <a:pt x="300" y="828"/>
                  </a:lnTo>
                  <a:lnTo>
                    <a:pt x="314" y="829"/>
                  </a:lnTo>
                  <a:lnTo>
                    <a:pt x="328" y="830"/>
                  </a:lnTo>
                  <a:lnTo>
                    <a:pt x="326" y="818"/>
                  </a:lnTo>
                  <a:lnTo>
                    <a:pt x="324" y="805"/>
                  </a:lnTo>
                  <a:lnTo>
                    <a:pt x="320" y="792"/>
                  </a:lnTo>
                  <a:lnTo>
                    <a:pt x="318" y="779"/>
                  </a:lnTo>
                  <a:lnTo>
                    <a:pt x="300" y="764"/>
                  </a:lnTo>
                  <a:lnTo>
                    <a:pt x="284" y="749"/>
                  </a:lnTo>
                  <a:lnTo>
                    <a:pt x="268" y="733"/>
                  </a:lnTo>
                  <a:lnTo>
                    <a:pt x="252" y="715"/>
                  </a:lnTo>
                  <a:lnTo>
                    <a:pt x="237" y="699"/>
                  </a:lnTo>
                  <a:lnTo>
                    <a:pt x="223" y="681"/>
                  </a:lnTo>
                  <a:lnTo>
                    <a:pt x="210" y="663"/>
                  </a:lnTo>
                  <a:lnTo>
                    <a:pt x="196" y="645"/>
                  </a:lnTo>
                  <a:close/>
                </a:path>
              </a:pathLst>
            </a:custGeom>
            <a:solidFill>
              <a:srgbClr val="75B5F2"/>
            </a:solidFill>
            <a:ln w="9525">
              <a:noFill/>
              <a:round/>
              <a:headEnd/>
              <a:tailEnd/>
            </a:ln>
          </p:spPr>
          <p:txBody>
            <a:bodyPr/>
            <a:lstStyle/>
            <a:p>
              <a:endParaRPr lang="en-GB"/>
            </a:p>
          </p:txBody>
        </p:sp>
        <p:sp>
          <p:nvSpPr>
            <p:cNvPr id="158761" name="Freeform 41"/>
            <p:cNvSpPr>
              <a:spLocks/>
            </p:cNvSpPr>
            <p:nvPr/>
          </p:nvSpPr>
          <p:spPr bwMode="auto">
            <a:xfrm>
              <a:off x="361" y="901"/>
              <a:ext cx="91" cy="384"/>
            </a:xfrm>
            <a:custGeom>
              <a:avLst/>
              <a:gdLst/>
              <a:ahLst/>
              <a:cxnLst>
                <a:cxn ang="0">
                  <a:pos x="156" y="614"/>
                </a:cxn>
                <a:cxn ang="0">
                  <a:pos x="175" y="615"/>
                </a:cxn>
                <a:cxn ang="0">
                  <a:pos x="194" y="617"/>
                </a:cxn>
                <a:cxn ang="0">
                  <a:pos x="201" y="597"/>
                </a:cxn>
                <a:cxn ang="0">
                  <a:pos x="194" y="579"/>
                </a:cxn>
                <a:cxn ang="0">
                  <a:pos x="175" y="579"/>
                </a:cxn>
                <a:cxn ang="0">
                  <a:pos x="155" y="579"/>
                </a:cxn>
                <a:cxn ang="0">
                  <a:pos x="205" y="436"/>
                </a:cxn>
                <a:cxn ang="0">
                  <a:pos x="205" y="409"/>
                </a:cxn>
                <a:cxn ang="0">
                  <a:pos x="139" y="262"/>
                </a:cxn>
                <a:cxn ang="0">
                  <a:pos x="162" y="261"/>
                </a:cxn>
                <a:cxn ang="0">
                  <a:pos x="186" y="258"/>
                </a:cxn>
                <a:cxn ang="0">
                  <a:pos x="202" y="247"/>
                </a:cxn>
                <a:cxn ang="0">
                  <a:pos x="202" y="218"/>
                </a:cxn>
                <a:cxn ang="0">
                  <a:pos x="179" y="220"/>
                </a:cxn>
                <a:cxn ang="0">
                  <a:pos x="155" y="223"/>
                </a:cxn>
                <a:cxn ang="0">
                  <a:pos x="133" y="43"/>
                </a:cxn>
                <a:cxn ang="0">
                  <a:pos x="159" y="43"/>
                </a:cxn>
                <a:cxn ang="0">
                  <a:pos x="179" y="43"/>
                </a:cxn>
                <a:cxn ang="0">
                  <a:pos x="189" y="32"/>
                </a:cxn>
                <a:cxn ang="0">
                  <a:pos x="183" y="1"/>
                </a:cxn>
                <a:cxn ang="0">
                  <a:pos x="155" y="0"/>
                </a:cxn>
                <a:cxn ang="0">
                  <a:pos x="128" y="0"/>
                </a:cxn>
                <a:cxn ang="0">
                  <a:pos x="101" y="0"/>
                </a:cxn>
                <a:cxn ang="0">
                  <a:pos x="76" y="2"/>
                </a:cxn>
                <a:cxn ang="0">
                  <a:pos x="50" y="4"/>
                </a:cxn>
                <a:cxn ang="0">
                  <a:pos x="40" y="24"/>
                </a:cxn>
                <a:cxn ang="0">
                  <a:pos x="40" y="46"/>
                </a:cxn>
                <a:cxn ang="0">
                  <a:pos x="54" y="45"/>
                </a:cxn>
                <a:cxn ang="0">
                  <a:pos x="69" y="44"/>
                </a:cxn>
                <a:cxn ang="0">
                  <a:pos x="72" y="225"/>
                </a:cxn>
                <a:cxn ang="0">
                  <a:pos x="49" y="225"/>
                </a:cxn>
                <a:cxn ang="0">
                  <a:pos x="25" y="224"/>
                </a:cxn>
                <a:cxn ang="0">
                  <a:pos x="16" y="242"/>
                </a:cxn>
                <a:cxn ang="0">
                  <a:pos x="24" y="262"/>
                </a:cxn>
                <a:cxn ang="0">
                  <a:pos x="49" y="263"/>
                </a:cxn>
                <a:cxn ang="0">
                  <a:pos x="73" y="264"/>
                </a:cxn>
                <a:cxn ang="0">
                  <a:pos x="4" y="407"/>
                </a:cxn>
                <a:cxn ang="0">
                  <a:pos x="3" y="432"/>
                </a:cxn>
                <a:cxn ang="0">
                  <a:pos x="90" y="581"/>
                </a:cxn>
                <a:cxn ang="0">
                  <a:pos x="59" y="582"/>
                </a:cxn>
                <a:cxn ang="0">
                  <a:pos x="24" y="587"/>
                </a:cxn>
                <a:cxn ang="0">
                  <a:pos x="1" y="599"/>
                </a:cxn>
                <a:cxn ang="0">
                  <a:pos x="1" y="627"/>
                </a:cxn>
                <a:cxn ang="0">
                  <a:pos x="31" y="621"/>
                </a:cxn>
                <a:cxn ang="0">
                  <a:pos x="65" y="617"/>
                </a:cxn>
                <a:cxn ang="0">
                  <a:pos x="95" y="801"/>
                </a:cxn>
                <a:cxn ang="0">
                  <a:pos x="25" y="792"/>
                </a:cxn>
                <a:cxn ang="0">
                  <a:pos x="17" y="797"/>
                </a:cxn>
                <a:cxn ang="0">
                  <a:pos x="25" y="835"/>
                </a:cxn>
                <a:cxn ang="0">
                  <a:pos x="64" y="838"/>
                </a:cxn>
                <a:cxn ang="0">
                  <a:pos x="103" y="838"/>
                </a:cxn>
                <a:cxn ang="0">
                  <a:pos x="137" y="838"/>
                </a:cxn>
                <a:cxn ang="0">
                  <a:pos x="161" y="835"/>
                </a:cxn>
                <a:cxn ang="0">
                  <a:pos x="184" y="834"/>
                </a:cxn>
                <a:cxn ang="0">
                  <a:pos x="193" y="816"/>
                </a:cxn>
                <a:cxn ang="0">
                  <a:pos x="155" y="800"/>
                </a:cxn>
              </a:cxnLst>
              <a:rect l="0" t="0" r="r" b="b"/>
              <a:pathLst>
                <a:path w="205" h="838">
                  <a:moveTo>
                    <a:pt x="155" y="800"/>
                  </a:moveTo>
                  <a:lnTo>
                    <a:pt x="149" y="614"/>
                  </a:lnTo>
                  <a:lnTo>
                    <a:pt x="156" y="614"/>
                  </a:lnTo>
                  <a:lnTo>
                    <a:pt x="162" y="614"/>
                  </a:lnTo>
                  <a:lnTo>
                    <a:pt x="169" y="614"/>
                  </a:lnTo>
                  <a:lnTo>
                    <a:pt x="175" y="615"/>
                  </a:lnTo>
                  <a:lnTo>
                    <a:pt x="182" y="615"/>
                  </a:lnTo>
                  <a:lnTo>
                    <a:pt x="188" y="615"/>
                  </a:lnTo>
                  <a:lnTo>
                    <a:pt x="194" y="617"/>
                  </a:lnTo>
                  <a:lnTo>
                    <a:pt x="200" y="617"/>
                  </a:lnTo>
                  <a:lnTo>
                    <a:pt x="201" y="607"/>
                  </a:lnTo>
                  <a:lnTo>
                    <a:pt x="201" y="597"/>
                  </a:lnTo>
                  <a:lnTo>
                    <a:pt x="201" y="588"/>
                  </a:lnTo>
                  <a:lnTo>
                    <a:pt x="201" y="579"/>
                  </a:lnTo>
                  <a:lnTo>
                    <a:pt x="194" y="579"/>
                  </a:lnTo>
                  <a:lnTo>
                    <a:pt x="189" y="579"/>
                  </a:lnTo>
                  <a:lnTo>
                    <a:pt x="182" y="579"/>
                  </a:lnTo>
                  <a:lnTo>
                    <a:pt x="175" y="579"/>
                  </a:lnTo>
                  <a:lnTo>
                    <a:pt x="169" y="579"/>
                  </a:lnTo>
                  <a:lnTo>
                    <a:pt x="162" y="579"/>
                  </a:lnTo>
                  <a:lnTo>
                    <a:pt x="155" y="579"/>
                  </a:lnTo>
                  <a:lnTo>
                    <a:pt x="148" y="579"/>
                  </a:lnTo>
                  <a:lnTo>
                    <a:pt x="145" y="437"/>
                  </a:lnTo>
                  <a:lnTo>
                    <a:pt x="205" y="436"/>
                  </a:lnTo>
                  <a:lnTo>
                    <a:pt x="205" y="426"/>
                  </a:lnTo>
                  <a:lnTo>
                    <a:pt x="205" y="418"/>
                  </a:lnTo>
                  <a:lnTo>
                    <a:pt x="205" y="409"/>
                  </a:lnTo>
                  <a:lnTo>
                    <a:pt x="205" y="401"/>
                  </a:lnTo>
                  <a:lnTo>
                    <a:pt x="144" y="402"/>
                  </a:lnTo>
                  <a:lnTo>
                    <a:pt x="139" y="262"/>
                  </a:lnTo>
                  <a:lnTo>
                    <a:pt x="146" y="262"/>
                  </a:lnTo>
                  <a:lnTo>
                    <a:pt x="154" y="262"/>
                  </a:lnTo>
                  <a:lnTo>
                    <a:pt x="162" y="261"/>
                  </a:lnTo>
                  <a:lnTo>
                    <a:pt x="170" y="261"/>
                  </a:lnTo>
                  <a:lnTo>
                    <a:pt x="178" y="259"/>
                  </a:lnTo>
                  <a:lnTo>
                    <a:pt x="186" y="258"/>
                  </a:lnTo>
                  <a:lnTo>
                    <a:pt x="196" y="257"/>
                  </a:lnTo>
                  <a:lnTo>
                    <a:pt x="204" y="256"/>
                  </a:lnTo>
                  <a:lnTo>
                    <a:pt x="202" y="247"/>
                  </a:lnTo>
                  <a:lnTo>
                    <a:pt x="202" y="236"/>
                  </a:lnTo>
                  <a:lnTo>
                    <a:pt x="202" y="227"/>
                  </a:lnTo>
                  <a:lnTo>
                    <a:pt x="202" y="218"/>
                  </a:lnTo>
                  <a:lnTo>
                    <a:pt x="196" y="219"/>
                  </a:lnTo>
                  <a:lnTo>
                    <a:pt x="188" y="219"/>
                  </a:lnTo>
                  <a:lnTo>
                    <a:pt x="179" y="220"/>
                  </a:lnTo>
                  <a:lnTo>
                    <a:pt x="171" y="220"/>
                  </a:lnTo>
                  <a:lnTo>
                    <a:pt x="163" y="221"/>
                  </a:lnTo>
                  <a:lnTo>
                    <a:pt x="155" y="223"/>
                  </a:lnTo>
                  <a:lnTo>
                    <a:pt x="146" y="223"/>
                  </a:lnTo>
                  <a:lnTo>
                    <a:pt x="138" y="224"/>
                  </a:lnTo>
                  <a:lnTo>
                    <a:pt x="133" y="43"/>
                  </a:lnTo>
                  <a:lnTo>
                    <a:pt x="143" y="43"/>
                  </a:lnTo>
                  <a:lnTo>
                    <a:pt x="151" y="43"/>
                  </a:lnTo>
                  <a:lnTo>
                    <a:pt x="159" y="43"/>
                  </a:lnTo>
                  <a:lnTo>
                    <a:pt x="166" y="43"/>
                  </a:lnTo>
                  <a:lnTo>
                    <a:pt x="173" y="43"/>
                  </a:lnTo>
                  <a:lnTo>
                    <a:pt x="179" y="43"/>
                  </a:lnTo>
                  <a:lnTo>
                    <a:pt x="185" y="44"/>
                  </a:lnTo>
                  <a:lnTo>
                    <a:pt x="190" y="44"/>
                  </a:lnTo>
                  <a:lnTo>
                    <a:pt x="189" y="32"/>
                  </a:lnTo>
                  <a:lnTo>
                    <a:pt x="186" y="21"/>
                  </a:lnTo>
                  <a:lnTo>
                    <a:pt x="185" y="11"/>
                  </a:lnTo>
                  <a:lnTo>
                    <a:pt x="183" y="1"/>
                  </a:lnTo>
                  <a:lnTo>
                    <a:pt x="174" y="1"/>
                  </a:lnTo>
                  <a:lnTo>
                    <a:pt x="164" y="0"/>
                  </a:lnTo>
                  <a:lnTo>
                    <a:pt x="155" y="0"/>
                  </a:lnTo>
                  <a:lnTo>
                    <a:pt x="146" y="0"/>
                  </a:lnTo>
                  <a:lnTo>
                    <a:pt x="137" y="0"/>
                  </a:lnTo>
                  <a:lnTo>
                    <a:pt x="128" y="0"/>
                  </a:lnTo>
                  <a:lnTo>
                    <a:pt x="118" y="0"/>
                  </a:lnTo>
                  <a:lnTo>
                    <a:pt x="109" y="0"/>
                  </a:lnTo>
                  <a:lnTo>
                    <a:pt x="101" y="0"/>
                  </a:lnTo>
                  <a:lnTo>
                    <a:pt x="92" y="1"/>
                  </a:lnTo>
                  <a:lnTo>
                    <a:pt x="84" y="1"/>
                  </a:lnTo>
                  <a:lnTo>
                    <a:pt x="76" y="2"/>
                  </a:lnTo>
                  <a:lnTo>
                    <a:pt x="67" y="2"/>
                  </a:lnTo>
                  <a:lnTo>
                    <a:pt x="59" y="4"/>
                  </a:lnTo>
                  <a:lnTo>
                    <a:pt x="50" y="4"/>
                  </a:lnTo>
                  <a:lnTo>
                    <a:pt x="42" y="5"/>
                  </a:lnTo>
                  <a:lnTo>
                    <a:pt x="41" y="14"/>
                  </a:lnTo>
                  <a:lnTo>
                    <a:pt x="40" y="24"/>
                  </a:lnTo>
                  <a:lnTo>
                    <a:pt x="38" y="35"/>
                  </a:lnTo>
                  <a:lnTo>
                    <a:pt x="37" y="46"/>
                  </a:lnTo>
                  <a:lnTo>
                    <a:pt x="40" y="46"/>
                  </a:lnTo>
                  <a:lnTo>
                    <a:pt x="45" y="45"/>
                  </a:lnTo>
                  <a:lnTo>
                    <a:pt x="49" y="45"/>
                  </a:lnTo>
                  <a:lnTo>
                    <a:pt x="54" y="45"/>
                  </a:lnTo>
                  <a:lnTo>
                    <a:pt x="59" y="45"/>
                  </a:lnTo>
                  <a:lnTo>
                    <a:pt x="64" y="45"/>
                  </a:lnTo>
                  <a:lnTo>
                    <a:pt x="69" y="44"/>
                  </a:lnTo>
                  <a:lnTo>
                    <a:pt x="75" y="44"/>
                  </a:lnTo>
                  <a:lnTo>
                    <a:pt x="79" y="225"/>
                  </a:lnTo>
                  <a:lnTo>
                    <a:pt x="72" y="225"/>
                  </a:lnTo>
                  <a:lnTo>
                    <a:pt x="64" y="225"/>
                  </a:lnTo>
                  <a:lnTo>
                    <a:pt x="56" y="225"/>
                  </a:lnTo>
                  <a:lnTo>
                    <a:pt x="49" y="225"/>
                  </a:lnTo>
                  <a:lnTo>
                    <a:pt x="41" y="225"/>
                  </a:lnTo>
                  <a:lnTo>
                    <a:pt x="33" y="225"/>
                  </a:lnTo>
                  <a:lnTo>
                    <a:pt x="25" y="224"/>
                  </a:lnTo>
                  <a:lnTo>
                    <a:pt x="17" y="224"/>
                  </a:lnTo>
                  <a:lnTo>
                    <a:pt x="16" y="233"/>
                  </a:lnTo>
                  <a:lnTo>
                    <a:pt x="16" y="242"/>
                  </a:lnTo>
                  <a:lnTo>
                    <a:pt x="15" y="252"/>
                  </a:lnTo>
                  <a:lnTo>
                    <a:pt x="15" y="262"/>
                  </a:lnTo>
                  <a:lnTo>
                    <a:pt x="24" y="262"/>
                  </a:lnTo>
                  <a:lnTo>
                    <a:pt x="32" y="263"/>
                  </a:lnTo>
                  <a:lnTo>
                    <a:pt x="41" y="263"/>
                  </a:lnTo>
                  <a:lnTo>
                    <a:pt x="49" y="263"/>
                  </a:lnTo>
                  <a:lnTo>
                    <a:pt x="57" y="264"/>
                  </a:lnTo>
                  <a:lnTo>
                    <a:pt x="65" y="264"/>
                  </a:lnTo>
                  <a:lnTo>
                    <a:pt x="73" y="264"/>
                  </a:lnTo>
                  <a:lnTo>
                    <a:pt x="80" y="264"/>
                  </a:lnTo>
                  <a:lnTo>
                    <a:pt x="85" y="405"/>
                  </a:lnTo>
                  <a:lnTo>
                    <a:pt x="4" y="407"/>
                  </a:lnTo>
                  <a:lnTo>
                    <a:pt x="3" y="415"/>
                  </a:lnTo>
                  <a:lnTo>
                    <a:pt x="3" y="424"/>
                  </a:lnTo>
                  <a:lnTo>
                    <a:pt x="3" y="432"/>
                  </a:lnTo>
                  <a:lnTo>
                    <a:pt x="3" y="441"/>
                  </a:lnTo>
                  <a:lnTo>
                    <a:pt x="85" y="438"/>
                  </a:lnTo>
                  <a:lnTo>
                    <a:pt x="90" y="581"/>
                  </a:lnTo>
                  <a:lnTo>
                    <a:pt x="79" y="581"/>
                  </a:lnTo>
                  <a:lnTo>
                    <a:pt x="69" y="582"/>
                  </a:lnTo>
                  <a:lnTo>
                    <a:pt x="59" y="582"/>
                  </a:lnTo>
                  <a:lnTo>
                    <a:pt x="47" y="583"/>
                  </a:lnTo>
                  <a:lnTo>
                    <a:pt x="35" y="584"/>
                  </a:lnTo>
                  <a:lnTo>
                    <a:pt x="24" y="587"/>
                  </a:lnTo>
                  <a:lnTo>
                    <a:pt x="12" y="588"/>
                  </a:lnTo>
                  <a:lnTo>
                    <a:pt x="0" y="590"/>
                  </a:lnTo>
                  <a:lnTo>
                    <a:pt x="1" y="599"/>
                  </a:lnTo>
                  <a:lnTo>
                    <a:pt x="1" y="608"/>
                  </a:lnTo>
                  <a:lnTo>
                    <a:pt x="1" y="618"/>
                  </a:lnTo>
                  <a:lnTo>
                    <a:pt x="1" y="627"/>
                  </a:lnTo>
                  <a:lnTo>
                    <a:pt x="10" y="625"/>
                  </a:lnTo>
                  <a:lnTo>
                    <a:pt x="21" y="623"/>
                  </a:lnTo>
                  <a:lnTo>
                    <a:pt x="31" y="621"/>
                  </a:lnTo>
                  <a:lnTo>
                    <a:pt x="42" y="620"/>
                  </a:lnTo>
                  <a:lnTo>
                    <a:pt x="54" y="618"/>
                  </a:lnTo>
                  <a:lnTo>
                    <a:pt x="65" y="617"/>
                  </a:lnTo>
                  <a:lnTo>
                    <a:pt x="78" y="614"/>
                  </a:lnTo>
                  <a:lnTo>
                    <a:pt x="91" y="613"/>
                  </a:lnTo>
                  <a:lnTo>
                    <a:pt x="95" y="801"/>
                  </a:lnTo>
                  <a:lnTo>
                    <a:pt x="34" y="800"/>
                  </a:lnTo>
                  <a:lnTo>
                    <a:pt x="30" y="795"/>
                  </a:lnTo>
                  <a:lnTo>
                    <a:pt x="25" y="792"/>
                  </a:lnTo>
                  <a:lnTo>
                    <a:pt x="19" y="788"/>
                  </a:lnTo>
                  <a:lnTo>
                    <a:pt x="15" y="784"/>
                  </a:lnTo>
                  <a:lnTo>
                    <a:pt x="17" y="797"/>
                  </a:lnTo>
                  <a:lnTo>
                    <a:pt x="21" y="810"/>
                  </a:lnTo>
                  <a:lnTo>
                    <a:pt x="23" y="823"/>
                  </a:lnTo>
                  <a:lnTo>
                    <a:pt x="25" y="835"/>
                  </a:lnTo>
                  <a:lnTo>
                    <a:pt x="38" y="837"/>
                  </a:lnTo>
                  <a:lnTo>
                    <a:pt x="52" y="837"/>
                  </a:lnTo>
                  <a:lnTo>
                    <a:pt x="64" y="838"/>
                  </a:lnTo>
                  <a:lnTo>
                    <a:pt x="77" y="838"/>
                  </a:lnTo>
                  <a:lnTo>
                    <a:pt x="90" y="838"/>
                  </a:lnTo>
                  <a:lnTo>
                    <a:pt x="103" y="838"/>
                  </a:lnTo>
                  <a:lnTo>
                    <a:pt x="116" y="838"/>
                  </a:lnTo>
                  <a:lnTo>
                    <a:pt x="129" y="838"/>
                  </a:lnTo>
                  <a:lnTo>
                    <a:pt x="137" y="838"/>
                  </a:lnTo>
                  <a:lnTo>
                    <a:pt x="145" y="837"/>
                  </a:lnTo>
                  <a:lnTo>
                    <a:pt x="153" y="837"/>
                  </a:lnTo>
                  <a:lnTo>
                    <a:pt x="161" y="835"/>
                  </a:lnTo>
                  <a:lnTo>
                    <a:pt x="169" y="835"/>
                  </a:lnTo>
                  <a:lnTo>
                    <a:pt x="176" y="835"/>
                  </a:lnTo>
                  <a:lnTo>
                    <a:pt x="184" y="834"/>
                  </a:lnTo>
                  <a:lnTo>
                    <a:pt x="192" y="834"/>
                  </a:lnTo>
                  <a:lnTo>
                    <a:pt x="193" y="825"/>
                  </a:lnTo>
                  <a:lnTo>
                    <a:pt x="193" y="816"/>
                  </a:lnTo>
                  <a:lnTo>
                    <a:pt x="193" y="807"/>
                  </a:lnTo>
                  <a:lnTo>
                    <a:pt x="194" y="796"/>
                  </a:lnTo>
                  <a:lnTo>
                    <a:pt x="155" y="800"/>
                  </a:lnTo>
                  <a:close/>
                </a:path>
              </a:pathLst>
            </a:custGeom>
            <a:solidFill>
              <a:srgbClr val="75B5F2"/>
            </a:solidFill>
            <a:ln w="9525">
              <a:noFill/>
              <a:round/>
              <a:headEnd/>
              <a:tailEnd/>
            </a:ln>
          </p:spPr>
          <p:txBody>
            <a:bodyPr/>
            <a:lstStyle/>
            <a:p>
              <a:endParaRPr lang="en-GB"/>
            </a:p>
          </p:txBody>
        </p:sp>
        <p:sp>
          <p:nvSpPr>
            <p:cNvPr id="158762" name="Freeform 42"/>
            <p:cNvSpPr>
              <a:spLocks/>
            </p:cNvSpPr>
            <p:nvPr/>
          </p:nvSpPr>
          <p:spPr bwMode="auto">
            <a:xfrm>
              <a:off x="145" y="919"/>
              <a:ext cx="184" cy="350"/>
            </a:xfrm>
            <a:custGeom>
              <a:avLst/>
              <a:gdLst/>
              <a:ahLst/>
              <a:cxnLst>
                <a:cxn ang="0">
                  <a:pos x="316" y="697"/>
                </a:cxn>
                <a:cxn ang="0">
                  <a:pos x="291" y="686"/>
                </a:cxn>
                <a:cxn ang="0">
                  <a:pos x="267" y="676"/>
                </a:cxn>
                <a:cxn ang="0">
                  <a:pos x="282" y="669"/>
                </a:cxn>
                <a:cxn ang="0">
                  <a:pos x="297" y="663"/>
                </a:cxn>
                <a:cxn ang="0">
                  <a:pos x="302" y="650"/>
                </a:cxn>
                <a:cxn ang="0">
                  <a:pos x="290" y="625"/>
                </a:cxn>
                <a:cxn ang="0">
                  <a:pos x="264" y="634"/>
                </a:cxn>
                <a:cxn ang="0">
                  <a:pos x="241" y="645"/>
                </a:cxn>
                <a:cxn ang="0">
                  <a:pos x="213" y="641"/>
                </a:cxn>
                <a:cxn ang="0">
                  <a:pos x="177" y="615"/>
                </a:cxn>
                <a:cxn ang="0">
                  <a:pos x="147" y="586"/>
                </a:cxn>
                <a:cxn ang="0">
                  <a:pos x="108" y="535"/>
                </a:cxn>
                <a:cxn ang="0">
                  <a:pos x="80" y="476"/>
                </a:cxn>
                <a:cxn ang="0">
                  <a:pos x="68" y="417"/>
                </a:cxn>
                <a:cxn ang="0">
                  <a:pos x="257" y="394"/>
                </a:cxn>
                <a:cxn ang="0">
                  <a:pos x="63" y="382"/>
                </a:cxn>
                <a:cxn ang="0">
                  <a:pos x="92" y="276"/>
                </a:cxn>
                <a:cxn ang="0">
                  <a:pos x="153" y="187"/>
                </a:cxn>
                <a:cxn ang="0">
                  <a:pos x="222" y="142"/>
                </a:cxn>
                <a:cxn ang="0">
                  <a:pos x="257" y="156"/>
                </a:cxn>
                <a:cxn ang="0">
                  <a:pos x="291" y="167"/>
                </a:cxn>
                <a:cxn ang="0">
                  <a:pos x="320" y="165"/>
                </a:cxn>
                <a:cxn ang="0">
                  <a:pos x="332" y="140"/>
                </a:cxn>
                <a:cxn ang="0">
                  <a:pos x="291" y="129"/>
                </a:cxn>
                <a:cxn ang="0">
                  <a:pos x="263" y="118"/>
                </a:cxn>
                <a:cxn ang="0">
                  <a:pos x="264" y="103"/>
                </a:cxn>
                <a:cxn ang="0">
                  <a:pos x="311" y="77"/>
                </a:cxn>
                <a:cxn ang="0">
                  <a:pos x="364" y="55"/>
                </a:cxn>
                <a:cxn ang="0">
                  <a:pos x="401" y="23"/>
                </a:cxn>
                <a:cxn ang="0">
                  <a:pos x="387" y="9"/>
                </a:cxn>
                <a:cxn ang="0">
                  <a:pos x="304" y="38"/>
                </a:cxn>
                <a:cxn ang="0">
                  <a:pos x="230" y="73"/>
                </a:cxn>
                <a:cxn ang="0">
                  <a:pos x="166" y="114"/>
                </a:cxn>
                <a:cxn ang="0">
                  <a:pos x="109" y="161"/>
                </a:cxn>
                <a:cxn ang="0">
                  <a:pos x="62" y="213"/>
                </a:cxn>
                <a:cxn ang="0">
                  <a:pos x="24" y="274"/>
                </a:cxn>
                <a:cxn ang="0">
                  <a:pos x="4" y="339"/>
                </a:cxn>
                <a:cxn ang="0">
                  <a:pos x="1" y="411"/>
                </a:cxn>
                <a:cxn ang="0">
                  <a:pos x="21" y="486"/>
                </a:cxn>
                <a:cxn ang="0">
                  <a:pos x="60" y="558"/>
                </a:cxn>
                <a:cxn ang="0">
                  <a:pos x="109" y="616"/>
                </a:cxn>
                <a:cxn ang="0">
                  <a:pos x="162" y="662"/>
                </a:cxn>
                <a:cxn ang="0">
                  <a:pos x="226" y="700"/>
                </a:cxn>
                <a:cxn ang="0">
                  <a:pos x="280" y="726"/>
                </a:cxn>
                <a:cxn ang="0">
                  <a:pos x="336" y="748"/>
                </a:cxn>
                <a:cxn ang="0">
                  <a:pos x="369" y="754"/>
                </a:cxn>
                <a:cxn ang="0">
                  <a:pos x="351" y="731"/>
                </a:cxn>
                <a:cxn ang="0">
                  <a:pos x="336" y="709"/>
                </a:cxn>
              </a:cxnLst>
              <a:rect l="0" t="0" r="r" b="b"/>
              <a:pathLst>
                <a:path w="417" h="761">
                  <a:moveTo>
                    <a:pt x="332" y="702"/>
                  </a:moveTo>
                  <a:lnTo>
                    <a:pt x="324" y="699"/>
                  </a:lnTo>
                  <a:lnTo>
                    <a:pt x="316" y="697"/>
                  </a:lnTo>
                  <a:lnTo>
                    <a:pt x="308" y="693"/>
                  </a:lnTo>
                  <a:lnTo>
                    <a:pt x="299" y="690"/>
                  </a:lnTo>
                  <a:lnTo>
                    <a:pt x="291" y="686"/>
                  </a:lnTo>
                  <a:lnTo>
                    <a:pt x="283" y="683"/>
                  </a:lnTo>
                  <a:lnTo>
                    <a:pt x="275" y="679"/>
                  </a:lnTo>
                  <a:lnTo>
                    <a:pt x="267" y="676"/>
                  </a:lnTo>
                  <a:lnTo>
                    <a:pt x="272" y="673"/>
                  </a:lnTo>
                  <a:lnTo>
                    <a:pt x="276" y="671"/>
                  </a:lnTo>
                  <a:lnTo>
                    <a:pt x="282" y="669"/>
                  </a:lnTo>
                  <a:lnTo>
                    <a:pt x="287" y="667"/>
                  </a:lnTo>
                  <a:lnTo>
                    <a:pt x="291" y="665"/>
                  </a:lnTo>
                  <a:lnTo>
                    <a:pt x="297" y="663"/>
                  </a:lnTo>
                  <a:lnTo>
                    <a:pt x="302" y="661"/>
                  </a:lnTo>
                  <a:lnTo>
                    <a:pt x="306" y="658"/>
                  </a:lnTo>
                  <a:lnTo>
                    <a:pt x="302" y="650"/>
                  </a:lnTo>
                  <a:lnTo>
                    <a:pt x="298" y="642"/>
                  </a:lnTo>
                  <a:lnTo>
                    <a:pt x="294" y="633"/>
                  </a:lnTo>
                  <a:lnTo>
                    <a:pt x="290" y="625"/>
                  </a:lnTo>
                  <a:lnTo>
                    <a:pt x="281" y="629"/>
                  </a:lnTo>
                  <a:lnTo>
                    <a:pt x="273" y="631"/>
                  </a:lnTo>
                  <a:lnTo>
                    <a:pt x="264" y="634"/>
                  </a:lnTo>
                  <a:lnTo>
                    <a:pt x="256" y="638"/>
                  </a:lnTo>
                  <a:lnTo>
                    <a:pt x="248" y="641"/>
                  </a:lnTo>
                  <a:lnTo>
                    <a:pt x="241" y="645"/>
                  </a:lnTo>
                  <a:lnTo>
                    <a:pt x="233" y="647"/>
                  </a:lnTo>
                  <a:lnTo>
                    <a:pt x="226" y="650"/>
                  </a:lnTo>
                  <a:lnTo>
                    <a:pt x="213" y="641"/>
                  </a:lnTo>
                  <a:lnTo>
                    <a:pt x="200" y="633"/>
                  </a:lnTo>
                  <a:lnTo>
                    <a:pt x="189" y="624"/>
                  </a:lnTo>
                  <a:lnTo>
                    <a:pt x="177" y="615"/>
                  </a:lnTo>
                  <a:lnTo>
                    <a:pt x="167" y="605"/>
                  </a:lnTo>
                  <a:lnTo>
                    <a:pt x="157" y="595"/>
                  </a:lnTo>
                  <a:lnTo>
                    <a:pt x="147" y="586"/>
                  </a:lnTo>
                  <a:lnTo>
                    <a:pt x="138" y="576"/>
                  </a:lnTo>
                  <a:lnTo>
                    <a:pt x="122" y="556"/>
                  </a:lnTo>
                  <a:lnTo>
                    <a:pt x="108" y="535"/>
                  </a:lnTo>
                  <a:lnTo>
                    <a:pt x="97" y="516"/>
                  </a:lnTo>
                  <a:lnTo>
                    <a:pt x="88" y="496"/>
                  </a:lnTo>
                  <a:lnTo>
                    <a:pt x="80" y="476"/>
                  </a:lnTo>
                  <a:lnTo>
                    <a:pt x="74" y="456"/>
                  </a:lnTo>
                  <a:lnTo>
                    <a:pt x="70" y="436"/>
                  </a:lnTo>
                  <a:lnTo>
                    <a:pt x="68" y="417"/>
                  </a:lnTo>
                  <a:lnTo>
                    <a:pt x="255" y="411"/>
                  </a:lnTo>
                  <a:lnTo>
                    <a:pt x="256" y="402"/>
                  </a:lnTo>
                  <a:lnTo>
                    <a:pt x="257" y="394"/>
                  </a:lnTo>
                  <a:lnTo>
                    <a:pt x="257" y="384"/>
                  </a:lnTo>
                  <a:lnTo>
                    <a:pt x="258" y="376"/>
                  </a:lnTo>
                  <a:lnTo>
                    <a:pt x="63" y="382"/>
                  </a:lnTo>
                  <a:lnTo>
                    <a:pt x="69" y="345"/>
                  </a:lnTo>
                  <a:lnTo>
                    <a:pt x="80" y="309"/>
                  </a:lnTo>
                  <a:lnTo>
                    <a:pt x="92" y="276"/>
                  </a:lnTo>
                  <a:lnTo>
                    <a:pt x="109" y="244"/>
                  </a:lnTo>
                  <a:lnTo>
                    <a:pt x="129" y="215"/>
                  </a:lnTo>
                  <a:lnTo>
                    <a:pt x="153" y="187"/>
                  </a:lnTo>
                  <a:lnTo>
                    <a:pt x="180" y="162"/>
                  </a:lnTo>
                  <a:lnTo>
                    <a:pt x="211" y="138"/>
                  </a:lnTo>
                  <a:lnTo>
                    <a:pt x="222" y="142"/>
                  </a:lnTo>
                  <a:lnTo>
                    <a:pt x="234" y="147"/>
                  </a:lnTo>
                  <a:lnTo>
                    <a:pt x="245" y="152"/>
                  </a:lnTo>
                  <a:lnTo>
                    <a:pt x="257" y="156"/>
                  </a:lnTo>
                  <a:lnTo>
                    <a:pt x="268" y="160"/>
                  </a:lnTo>
                  <a:lnTo>
                    <a:pt x="280" y="163"/>
                  </a:lnTo>
                  <a:lnTo>
                    <a:pt x="291" y="167"/>
                  </a:lnTo>
                  <a:lnTo>
                    <a:pt x="303" y="170"/>
                  </a:lnTo>
                  <a:lnTo>
                    <a:pt x="317" y="173"/>
                  </a:lnTo>
                  <a:lnTo>
                    <a:pt x="320" y="165"/>
                  </a:lnTo>
                  <a:lnTo>
                    <a:pt x="325" y="156"/>
                  </a:lnTo>
                  <a:lnTo>
                    <a:pt x="328" y="148"/>
                  </a:lnTo>
                  <a:lnTo>
                    <a:pt x="332" y="140"/>
                  </a:lnTo>
                  <a:lnTo>
                    <a:pt x="317" y="135"/>
                  </a:lnTo>
                  <a:lnTo>
                    <a:pt x="303" y="132"/>
                  </a:lnTo>
                  <a:lnTo>
                    <a:pt x="291" y="129"/>
                  </a:lnTo>
                  <a:lnTo>
                    <a:pt x="281" y="124"/>
                  </a:lnTo>
                  <a:lnTo>
                    <a:pt x="271" y="122"/>
                  </a:lnTo>
                  <a:lnTo>
                    <a:pt x="263" y="118"/>
                  </a:lnTo>
                  <a:lnTo>
                    <a:pt x="256" y="115"/>
                  </a:lnTo>
                  <a:lnTo>
                    <a:pt x="250" y="112"/>
                  </a:lnTo>
                  <a:lnTo>
                    <a:pt x="264" y="103"/>
                  </a:lnTo>
                  <a:lnTo>
                    <a:pt x="279" y="94"/>
                  </a:lnTo>
                  <a:lnTo>
                    <a:pt x="295" y="86"/>
                  </a:lnTo>
                  <a:lnTo>
                    <a:pt x="311" y="77"/>
                  </a:lnTo>
                  <a:lnTo>
                    <a:pt x="328" y="70"/>
                  </a:lnTo>
                  <a:lnTo>
                    <a:pt x="346" y="62"/>
                  </a:lnTo>
                  <a:lnTo>
                    <a:pt x="364" y="55"/>
                  </a:lnTo>
                  <a:lnTo>
                    <a:pt x="384" y="49"/>
                  </a:lnTo>
                  <a:lnTo>
                    <a:pt x="392" y="35"/>
                  </a:lnTo>
                  <a:lnTo>
                    <a:pt x="401" y="23"/>
                  </a:lnTo>
                  <a:lnTo>
                    <a:pt x="409" y="11"/>
                  </a:lnTo>
                  <a:lnTo>
                    <a:pt x="417" y="0"/>
                  </a:lnTo>
                  <a:lnTo>
                    <a:pt x="387" y="9"/>
                  </a:lnTo>
                  <a:lnTo>
                    <a:pt x="358" y="18"/>
                  </a:lnTo>
                  <a:lnTo>
                    <a:pt x="331" y="27"/>
                  </a:lnTo>
                  <a:lnTo>
                    <a:pt x="304" y="38"/>
                  </a:lnTo>
                  <a:lnTo>
                    <a:pt x="279" y="49"/>
                  </a:lnTo>
                  <a:lnTo>
                    <a:pt x="253" y="61"/>
                  </a:lnTo>
                  <a:lnTo>
                    <a:pt x="230" y="73"/>
                  </a:lnTo>
                  <a:lnTo>
                    <a:pt x="207" y="86"/>
                  </a:lnTo>
                  <a:lnTo>
                    <a:pt x="185" y="100"/>
                  </a:lnTo>
                  <a:lnTo>
                    <a:pt x="166" y="114"/>
                  </a:lnTo>
                  <a:lnTo>
                    <a:pt x="145" y="129"/>
                  </a:lnTo>
                  <a:lnTo>
                    <a:pt x="127" y="145"/>
                  </a:lnTo>
                  <a:lnTo>
                    <a:pt x="109" y="161"/>
                  </a:lnTo>
                  <a:lnTo>
                    <a:pt x="92" y="177"/>
                  </a:lnTo>
                  <a:lnTo>
                    <a:pt x="77" y="194"/>
                  </a:lnTo>
                  <a:lnTo>
                    <a:pt x="62" y="213"/>
                  </a:lnTo>
                  <a:lnTo>
                    <a:pt x="47" y="232"/>
                  </a:lnTo>
                  <a:lnTo>
                    <a:pt x="35" y="253"/>
                  </a:lnTo>
                  <a:lnTo>
                    <a:pt x="24" y="274"/>
                  </a:lnTo>
                  <a:lnTo>
                    <a:pt x="16" y="296"/>
                  </a:lnTo>
                  <a:lnTo>
                    <a:pt x="9" y="317"/>
                  </a:lnTo>
                  <a:lnTo>
                    <a:pt x="4" y="339"/>
                  </a:lnTo>
                  <a:lnTo>
                    <a:pt x="1" y="361"/>
                  </a:lnTo>
                  <a:lnTo>
                    <a:pt x="0" y="384"/>
                  </a:lnTo>
                  <a:lnTo>
                    <a:pt x="1" y="411"/>
                  </a:lnTo>
                  <a:lnTo>
                    <a:pt x="6" y="436"/>
                  </a:lnTo>
                  <a:lnTo>
                    <a:pt x="12" y="461"/>
                  </a:lnTo>
                  <a:lnTo>
                    <a:pt x="21" y="486"/>
                  </a:lnTo>
                  <a:lnTo>
                    <a:pt x="31" y="511"/>
                  </a:lnTo>
                  <a:lnTo>
                    <a:pt x="45" y="534"/>
                  </a:lnTo>
                  <a:lnTo>
                    <a:pt x="60" y="558"/>
                  </a:lnTo>
                  <a:lnTo>
                    <a:pt x="78" y="581"/>
                  </a:lnTo>
                  <a:lnTo>
                    <a:pt x="93" y="599"/>
                  </a:lnTo>
                  <a:lnTo>
                    <a:pt x="109" y="616"/>
                  </a:lnTo>
                  <a:lnTo>
                    <a:pt x="126" y="632"/>
                  </a:lnTo>
                  <a:lnTo>
                    <a:pt x="144" y="647"/>
                  </a:lnTo>
                  <a:lnTo>
                    <a:pt x="162" y="662"/>
                  </a:lnTo>
                  <a:lnTo>
                    <a:pt x="183" y="675"/>
                  </a:lnTo>
                  <a:lnTo>
                    <a:pt x="204" y="688"/>
                  </a:lnTo>
                  <a:lnTo>
                    <a:pt x="226" y="700"/>
                  </a:lnTo>
                  <a:lnTo>
                    <a:pt x="243" y="709"/>
                  </a:lnTo>
                  <a:lnTo>
                    <a:pt x="261" y="718"/>
                  </a:lnTo>
                  <a:lnTo>
                    <a:pt x="280" y="726"/>
                  </a:lnTo>
                  <a:lnTo>
                    <a:pt x="298" y="733"/>
                  </a:lnTo>
                  <a:lnTo>
                    <a:pt x="317" y="741"/>
                  </a:lnTo>
                  <a:lnTo>
                    <a:pt x="336" y="748"/>
                  </a:lnTo>
                  <a:lnTo>
                    <a:pt x="355" y="755"/>
                  </a:lnTo>
                  <a:lnTo>
                    <a:pt x="374" y="761"/>
                  </a:lnTo>
                  <a:lnTo>
                    <a:pt x="369" y="754"/>
                  </a:lnTo>
                  <a:lnTo>
                    <a:pt x="363" y="746"/>
                  </a:lnTo>
                  <a:lnTo>
                    <a:pt x="357" y="739"/>
                  </a:lnTo>
                  <a:lnTo>
                    <a:pt x="351" y="731"/>
                  </a:lnTo>
                  <a:lnTo>
                    <a:pt x="346" y="724"/>
                  </a:lnTo>
                  <a:lnTo>
                    <a:pt x="341" y="717"/>
                  </a:lnTo>
                  <a:lnTo>
                    <a:pt x="336" y="709"/>
                  </a:lnTo>
                  <a:lnTo>
                    <a:pt x="332" y="702"/>
                  </a:lnTo>
                  <a:close/>
                </a:path>
              </a:pathLst>
            </a:custGeom>
            <a:solidFill>
              <a:srgbClr val="000000"/>
            </a:solidFill>
            <a:ln w="9525">
              <a:noFill/>
              <a:round/>
              <a:headEnd/>
              <a:tailEnd/>
            </a:ln>
          </p:spPr>
          <p:txBody>
            <a:bodyPr/>
            <a:lstStyle/>
            <a:p>
              <a:endParaRPr lang="en-GB"/>
            </a:p>
          </p:txBody>
        </p:sp>
        <p:sp>
          <p:nvSpPr>
            <p:cNvPr id="158763" name="Freeform 43"/>
            <p:cNvSpPr>
              <a:spLocks/>
            </p:cNvSpPr>
            <p:nvPr/>
          </p:nvSpPr>
          <p:spPr bwMode="auto">
            <a:xfrm>
              <a:off x="501" y="905"/>
              <a:ext cx="235" cy="362"/>
            </a:xfrm>
            <a:custGeom>
              <a:avLst/>
              <a:gdLst/>
              <a:ahLst/>
              <a:cxnLst>
                <a:cxn ang="0">
                  <a:pos x="282" y="75"/>
                </a:cxn>
                <a:cxn ang="0">
                  <a:pos x="226" y="52"/>
                </a:cxn>
                <a:cxn ang="0">
                  <a:pos x="168" y="33"/>
                </a:cxn>
                <a:cxn ang="0">
                  <a:pos x="107" y="16"/>
                </a:cxn>
                <a:cxn ang="0">
                  <a:pos x="44" y="6"/>
                </a:cxn>
                <a:cxn ang="0">
                  <a:pos x="69" y="52"/>
                </a:cxn>
                <a:cxn ang="0">
                  <a:pos x="108" y="61"/>
                </a:cxn>
                <a:cxn ang="0">
                  <a:pos x="148" y="73"/>
                </a:cxn>
                <a:cxn ang="0">
                  <a:pos x="186" y="86"/>
                </a:cxn>
                <a:cxn ang="0">
                  <a:pos x="224" y="99"/>
                </a:cxn>
                <a:cxn ang="0">
                  <a:pos x="259" y="115"/>
                </a:cxn>
                <a:cxn ang="0">
                  <a:pos x="248" y="132"/>
                </a:cxn>
                <a:cxn ang="0">
                  <a:pos x="217" y="145"/>
                </a:cxn>
                <a:cxn ang="0">
                  <a:pos x="191" y="156"/>
                </a:cxn>
                <a:cxn ang="0">
                  <a:pos x="247" y="173"/>
                </a:cxn>
                <a:cxn ang="0">
                  <a:pos x="282" y="158"/>
                </a:cxn>
                <a:cxn ang="0">
                  <a:pos x="311" y="144"/>
                </a:cxn>
                <a:cxn ang="0">
                  <a:pos x="345" y="167"/>
                </a:cxn>
                <a:cxn ang="0">
                  <a:pos x="376" y="193"/>
                </a:cxn>
                <a:cxn ang="0">
                  <a:pos x="411" y="233"/>
                </a:cxn>
                <a:cxn ang="0">
                  <a:pos x="452" y="295"/>
                </a:cxn>
                <a:cxn ang="0">
                  <a:pos x="470" y="359"/>
                </a:cxn>
                <a:cxn ang="0">
                  <a:pos x="296" y="420"/>
                </a:cxn>
                <a:cxn ang="0">
                  <a:pos x="471" y="451"/>
                </a:cxn>
                <a:cxn ang="0">
                  <a:pos x="456" y="505"/>
                </a:cxn>
                <a:cxn ang="0">
                  <a:pos x="426" y="559"/>
                </a:cxn>
                <a:cxn ang="0">
                  <a:pos x="394" y="600"/>
                </a:cxn>
                <a:cxn ang="0">
                  <a:pos x="357" y="636"/>
                </a:cxn>
                <a:cxn ang="0">
                  <a:pos x="316" y="652"/>
                </a:cxn>
                <a:cxn ang="0">
                  <a:pos x="277" y="638"/>
                </a:cxn>
                <a:cxn ang="0">
                  <a:pos x="241" y="627"/>
                </a:cxn>
                <a:cxn ang="0">
                  <a:pos x="218" y="641"/>
                </a:cxn>
                <a:cxn ang="0">
                  <a:pos x="221" y="662"/>
                </a:cxn>
                <a:cxn ang="0">
                  <a:pos x="259" y="673"/>
                </a:cxn>
                <a:cxn ang="0">
                  <a:pos x="283" y="682"/>
                </a:cxn>
                <a:cxn ang="0">
                  <a:pos x="260" y="703"/>
                </a:cxn>
                <a:cxn ang="0">
                  <a:pos x="214" y="726"/>
                </a:cxn>
                <a:cxn ang="0">
                  <a:pos x="163" y="746"/>
                </a:cxn>
                <a:cxn ang="0">
                  <a:pos x="153" y="779"/>
                </a:cxn>
                <a:cxn ang="0">
                  <a:pos x="156" y="788"/>
                </a:cxn>
                <a:cxn ang="0">
                  <a:pos x="180" y="780"/>
                </a:cxn>
                <a:cxn ang="0">
                  <a:pos x="236" y="759"/>
                </a:cxn>
                <a:cxn ang="0">
                  <a:pos x="289" y="735"/>
                </a:cxn>
                <a:cxn ang="0">
                  <a:pos x="336" y="709"/>
                </a:cxn>
                <a:cxn ang="0">
                  <a:pos x="380" y="679"/>
                </a:cxn>
                <a:cxn ang="0">
                  <a:pos x="419" y="645"/>
                </a:cxn>
                <a:cxn ang="0">
                  <a:pos x="491" y="557"/>
                </a:cxn>
                <a:cxn ang="0">
                  <a:pos x="529" y="459"/>
                </a:cxn>
                <a:cxn ang="0">
                  <a:pos x="532" y="367"/>
                </a:cxn>
                <a:cxn ang="0">
                  <a:pos x="517" y="302"/>
                </a:cxn>
                <a:cxn ang="0">
                  <a:pos x="488" y="243"/>
                </a:cxn>
                <a:cxn ang="0">
                  <a:pos x="446" y="188"/>
                </a:cxn>
                <a:cxn ang="0">
                  <a:pos x="389" y="139"/>
                </a:cxn>
                <a:cxn ang="0">
                  <a:pos x="318" y="94"/>
                </a:cxn>
              </a:cxnLst>
              <a:rect l="0" t="0" r="r" b="b"/>
              <a:pathLst>
                <a:path w="533" h="791">
                  <a:moveTo>
                    <a:pt x="318" y="94"/>
                  </a:moveTo>
                  <a:lnTo>
                    <a:pt x="301" y="84"/>
                  </a:lnTo>
                  <a:lnTo>
                    <a:pt x="282" y="75"/>
                  </a:lnTo>
                  <a:lnTo>
                    <a:pt x="264" y="67"/>
                  </a:lnTo>
                  <a:lnTo>
                    <a:pt x="245" y="59"/>
                  </a:lnTo>
                  <a:lnTo>
                    <a:pt x="226" y="52"/>
                  </a:lnTo>
                  <a:lnTo>
                    <a:pt x="207" y="45"/>
                  </a:lnTo>
                  <a:lnTo>
                    <a:pt x="188" y="38"/>
                  </a:lnTo>
                  <a:lnTo>
                    <a:pt x="168" y="33"/>
                  </a:lnTo>
                  <a:lnTo>
                    <a:pt x="148" y="27"/>
                  </a:lnTo>
                  <a:lnTo>
                    <a:pt x="128" y="21"/>
                  </a:lnTo>
                  <a:lnTo>
                    <a:pt x="107" y="16"/>
                  </a:lnTo>
                  <a:lnTo>
                    <a:pt x="87" y="13"/>
                  </a:lnTo>
                  <a:lnTo>
                    <a:pt x="65" y="8"/>
                  </a:lnTo>
                  <a:lnTo>
                    <a:pt x="44" y="6"/>
                  </a:lnTo>
                  <a:lnTo>
                    <a:pt x="22" y="3"/>
                  </a:lnTo>
                  <a:lnTo>
                    <a:pt x="0" y="0"/>
                  </a:lnTo>
                  <a:lnTo>
                    <a:pt x="69" y="52"/>
                  </a:lnTo>
                  <a:lnTo>
                    <a:pt x="83" y="56"/>
                  </a:lnTo>
                  <a:lnTo>
                    <a:pt x="96" y="58"/>
                  </a:lnTo>
                  <a:lnTo>
                    <a:pt x="108" y="61"/>
                  </a:lnTo>
                  <a:lnTo>
                    <a:pt x="122" y="65"/>
                  </a:lnTo>
                  <a:lnTo>
                    <a:pt x="135" y="68"/>
                  </a:lnTo>
                  <a:lnTo>
                    <a:pt x="148" y="73"/>
                  </a:lnTo>
                  <a:lnTo>
                    <a:pt x="160" y="76"/>
                  </a:lnTo>
                  <a:lnTo>
                    <a:pt x="173" y="81"/>
                  </a:lnTo>
                  <a:lnTo>
                    <a:pt x="186" y="86"/>
                  </a:lnTo>
                  <a:lnTo>
                    <a:pt x="198" y="90"/>
                  </a:lnTo>
                  <a:lnTo>
                    <a:pt x="211" y="95"/>
                  </a:lnTo>
                  <a:lnTo>
                    <a:pt x="224" y="99"/>
                  </a:lnTo>
                  <a:lnTo>
                    <a:pt x="235" y="105"/>
                  </a:lnTo>
                  <a:lnTo>
                    <a:pt x="248" y="110"/>
                  </a:lnTo>
                  <a:lnTo>
                    <a:pt x="259" y="115"/>
                  </a:lnTo>
                  <a:lnTo>
                    <a:pt x="272" y="121"/>
                  </a:lnTo>
                  <a:lnTo>
                    <a:pt x="259" y="127"/>
                  </a:lnTo>
                  <a:lnTo>
                    <a:pt x="248" y="132"/>
                  </a:lnTo>
                  <a:lnTo>
                    <a:pt x="237" y="136"/>
                  </a:lnTo>
                  <a:lnTo>
                    <a:pt x="227" y="141"/>
                  </a:lnTo>
                  <a:lnTo>
                    <a:pt x="217" y="145"/>
                  </a:lnTo>
                  <a:lnTo>
                    <a:pt x="207" y="149"/>
                  </a:lnTo>
                  <a:lnTo>
                    <a:pt x="199" y="152"/>
                  </a:lnTo>
                  <a:lnTo>
                    <a:pt x="191" y="156"/>
                  </a:lnTo>
                  <a:lnTo>
                    <a:pt x="219" y="183"/>
                  </a:lnTo>
                  <a:lnTo>
                    <a:pt x="233" y="179"/>
                  </a:lnTo>
                  <a:lnTo>
                    <a:pt x="247" y="173"/>
                  </a:lnTo>
                  <a:lnTo>
                    <a:pt x="259" y="168"/>
                  </a:lnTo>
                  <a:lnTo>
                    <a:pt x="272" y="163"/>
                  </a:lnTo>
                  <a:lnTo>
                    <a:pt x="282" y="158"/>
                  </a:lnTo>
                  <a:lnTo>
                    <a:pt x="293" y="153"/>
                  </a:lnTo>
                  <a:lnTo>
                    <a:pt x="303" y="149"/>
                  </a:lnTo>
                  <a:lnTo>
                    <a:pt x="311" y="144"/>
                  </a:lnTo>
                  <a:lnTo>
                    <a:pt x="323" y="151"/>
                  </a:lnTo>
                  <a:lnTo>
                    <a:pt x="334" y="159"/>
                  </a:lnTo>
                  <a:lnTo>
                    <a:pt x="345" y="167"/>
                  </a:lnTo>
                  <a:lnTo>
                    <a:pt x="356" y="175"/>
                  </a:lnTo>
                  <a:lnTo>
                    <a:pt x="366" y="183"/>
                  </a:lnTo>
                  <a:lnTo>
                    <a:pt x="376" y="193"/>
                  </a:lnTo>
                  <a:lnTo>
                    <a:pt x="385" y="203"/>
                  </a:lnTo>
                  <a:lnTo>
                    <a:pt x="394" y="212"/>
                  </a:lnTo>
                  <a:lnTo>
                    <a:pt x="411" y="233"/>
                  </a:lnTo>
                  <a:lnTo>
                    <a:pt x="427" y="254"/>
                  </a:lnTo>
                  <a:lnTo>
                    <a:pt x="440" y="274"/>
                  </a:lnTo>
                  <a:lnTo>
                    <a:pt x="452" y="295"/>
                  </a:lnTo>
                  <a:lnTo>
                    <a:pt x="460" y="316"/>
                  </a:lnTo>
                  <a:lnTo>
                    <a:pt x="467" y="338"/>
                  </a:lnTo>
                  <a:lnTo>
                    <a:pt x="470" y="359"/>
                  </a:lnTo>
                  <a:lnTo>
                    <a:pt x="472" y="380"/>
                  </a:lnTo>
                  <a:lnTo>
                    <a:pt x="298" y="385"/>
                  </a:lnTo>
                  <a:lnTo>
                    <a:pt x="296" y="420"/>
                  </a:lnTo>
                  <a:lnTo>
                    <a:pt x="473" y="415"/>
                  </a:lnTo>
                  <a:lnTo>
                    <a:pt x="473" y="432"/>
                  </a:lnTo>
                  <a:lnTo>
                    <a:pt x="471" y="451"/>
                  </a:lnTo>
                  <a:lnTo>
                    <a:pt x="468" y="468"/>
                  </a:lnTo>
                  <a:lnTo>
                    <a:pt x="462" y="486"/>
                  </a:lnTo>
                  <a:lnTo>
                    <a:pt x="456" y="505"/>
                  </a:lnTo>
                  <a:lnTo>
                    <a:pt x="447" y="523"/>
                  </a:lnTo>
                  <a:lnTo>
                    <a:pt x="438" y="541"/>
                  </a:lnTo>
                  <a:lnTo>
                    <a:pt x="426" y="559"/>
                  </a:lnTo>
                  <a:lnTo>
                    <a:pt x="416" y="574"/>
                  </a:lnTo>
                  <a:lnTo>
                    <a:pt x="406" y="588"/>
                  </a:lnTo>
                  <a:lnTo>
                    <a:pt x="394" y="600"/>
                  </a:lnTo>
                  <a:lnTo>
                    <a:pt x="383" y="613"/>
                  </a:lnTo>
                  <a:lnTo>
                    <a:pt x="370" y="626"/>
                  </a:lnTo>
                  <a:lnTo>
                    <a:pt x="357" y="636"/>
                  </a:lnTo>
                  <a:lnTo>
                    <a:pt x="343" y="647"/>
                  </a:lnTo>
                  <a:lnTo>
                    <a:pt x="330" y="657"/>
                  </a:lnTo>
                  <a:lnTo>
                    <a:pt x="316" y="652"/>
                  </a:lnTo>
                  <a:lnTo>
                    <a:pt x="302" y="648"/>
                  </a:lnTo>
                  <a:lnTo>
                    <a:pt x="289" y="643"/>
                  </a:lnTo>
                  <a:lnTo>
                    <a:pt x="277" y="638"/>
                  </a:lnTo>
                  <a:lnTo>
                    <a:pt x="264" y="635"/>
                  </a:lnTo>
                  <a:lnTo>
                    <a:pt x="252" y="630"/>
                  </a:lnTo>
                  <a:lnTo>
                    <a:pt x="241" y="627"/>
                  </a:lnTo>
                  <a:lnTo>
                    <a:pt x="231" y="624"/>
                  </a:lnTo>
                  <a:lnTo>
                    <a:pt x="224" y="632"/>
                  </a:lnTo>
                  <a:lnTo>
                    <a:pt x="218" y="641"/>
                  </a:lnTo>
                  <a:lnTo>
                    <a:pt x="211" y="649"/>
                  </a:lnTo>
                  <a:lnTo>
                    <a:pt x="205" y="657"/>
                  </a:lnTo>
                  <a:lnTo>
                    <a:pt x="221" y="662"/>
                  </a:lnTo>
                  <a:lnTo>
                    <a:pt x="235" y="666"/>
                  </a:lnTo>
                  <a:lnTo>
                    <a:pt x="248" y="670"/>
                  </a:lnTo>
                  <a:lnTo>
                    <a:pt x="259" y="673"/>
                  </a:lnTo>
                  <a:lnTo>
                    <a:pt x="269" y="677"/>
                  </a:lnTo>
                  <a:lnTo>
                    <a:pt x="277" y="680"/>
                  </a:lnTo>
                  <a:lnTo>
                    <a:pt x="283" y="682"/>
                  </a:lnTo>
                  <a:lnTo>
                    <a:pt x="288" y="685"/>
                  </a:lnTo>
                  <a:lnTo>
                    <a:pt x="274" y="694"/>
                  </a:lnTo>
                  <a:lnTo>
                    <a:pt x="260" y="703"/>
                  </a:lnTo>
                  <a:lnTo>
                    <a:pt x="245" y="711"/>
                  </a:lnTo>
                  <a:lnTo>
                    <a:pt x="231" y="719"/>
                  </a:lnTo>
                  <a:lnTo>
                    <a:pt x="214" y="726"/>
                  </a:lnTo>
                  <a:lnTo>
                    <a:pt x="197" y="733"/>
                  </a:lnTo>
                  <a:lnTo>
                    <a:pt x="180" y="740"/>
                  </a:lnTo>
                  <a:lnTo>
                    <a:pt x="163" y="746"/>
                  </a:lnTo>
                  <a:lnTo>
                    <a:pt x="159" y="756"/>
                  </a:lnTo>
                  <a:lnTo>
                    <a:pt x="157" y="768"/>
                  </a:lnTo>
                  <a:lnTo>
                    <a:pt x="153" y="779"/>
                  </a:lnTo>
                  <a:lnTo>
                    <a:pt x="150" y="791"/>
                  </a:lnTo>
                  <a:lnTo>
                    <a:pt x="152" y="789"/>
                  </a:lnTo>
                  <a:lnTo>
                    <a:pt x="156" y="788"/>
                  </a:lnTo>
                  <a:lnTo>
                    <a:pt x="158" y="788"/>
                  </a:lnTo>
                  <a:lnTo>
                    <a:pt x="160" y="787"/>
                  </a:lnTo>
                  <a:lnTo>
                    <a:pt x="180" y="780"/>
                  </a:lnTo>
                  <a:lnTo>
                    <a:pt x="199" y="774"/>
                  </a:lnTo>
                  <a:lnTo>
                    <a:pt x="218" y="766"/>
                  </a:lnTo>
                  <a:lnTo>
                    <a:pt x="236" y="759"/>
                  </a:lnTo>
                  <a:lnTo>
                    <a:pt x="255" y="751"/>
                  </a:lnTo>
                  <a:lnTo>
                    <a:pt x="272" y="743"/>
                  </a:lnTo>
                  <a:lnTo>
                    <a:pt x="289" y="735"/>
                  </a:lnTo>
                  <a:lnTo>
                    <a:pt x="305" y="726"/>
                  </a:lnTo>
                  <a:lnTo>
                    <a:pt x="321" y="718"/>
                  </a:lnTo>
                  <a:lnTo>
                    <a:pt x="336" y="709"/>
                  </a:lnTo>
                  <a:lnTo>
                    <a:pt x="351" y="698"/>
                  </a:lnTo>
                  <a:lnTo>
                    <a:pt x="366" y="688"/>
                  </a:lnTo>
                  <a:lnTo>
                    <a:pt x="380" y="679"/>
                  </a:lnTo>
                  <a:lnTo>
                    <a:pt x="394" y="667"/>
                  </a:lnTo>
                  <a:lnTo>
                    <a:pt x="407" y="657"/>
                  </a:lnTo>
                  <a:lnTo>
                    <a:pt x="419" y="645"/>
                  </a:lnTo>
                  <a:lnTo>
                    <a:pt x="447" y="617"/>
                  </a:lnTo>
                  <a:lnTo>
                    <a:pt x="471" y="588"/>
                  </a:lnTo>
                  <a:lnTo>
                    <a:pt x="491" y="557"/>
                  </a:lnTo>
                  <a:lnTo>
                    <a:pt x="508" y="526"/>
                  </a:lnTo>
                  <a:lnTo>
                    <a:pt x="520" y="492"/>
                  </a:lnTo>
                  <a:lnTo>
                    <a:pt x="529" y="459"/>
                  </a:lnTo>
                  <a:lnTo>
                    <a:pt x="532" y="424"/>
                  </a:lnTo>
                  <a:lnTo>
                    <a:pt x="533" y="388"/>
                  </a:lnTo>
                  <a:lnTo>
                    <a:pt x="532" y="367"/>
                  </a:lnTo>
                  <a:lnTo>
                    <a:pt x="529" y="345"/>
                  </a:lnTo>
                  <a:lnTo>
                    <a:pt x="524" y="323"/>
                  </a:lnTo>
                  <a:lnTo>
                    <a:pt x="517" y="302"/>
                  </a:lnTo>
                  <a:lnTo>
                    <a:pt x="509" y="281"/>
                  </a:lnTo>
                  <a:lnTo>
                    <a:pt x="500" y="262"/>
                  </a:lnTo>
                  <a:lnTo>
                    <a:pt x="488" y="243"/>
                  </a:lnTo>
                  <a:lnTo>
                    <a:pt x="476" y="224"/>
                  </a:lnTo>
                  <a:lnTo>
                    <a:pt x="462" y="206"/>
                  </a:lnTo>
                  <a:lnTo>
                    <a:pt x="446" y="188"/>
                  </a:lnTo>
                  <a:lnTo>
                    <a:pt x="429" y="171"/>
                  </a:lnTo>
                  <a:lnTo>
                    <a:pt x="410" y="155"/>
                  </a:lnTo>
                  <a:lnTo>
                    <a:pt x="389" y="139"/>
                  </a:lnTo>
                  <a:lnTo>
                    <a:pt x="368" y="124"/>
                  </a:lnTo>
                  <a:lnTo>
                    <a:pt x="343" y="109"/>
                  </a:lnTo>
                  <a:lnTo>
                    <a:pt x="318" y="94"/>
                  </a:lnTo>
                  <a:close/>
                </a:path>
              </a:pathLst>
            </a:custGeom>
            <a:solidFill>
              <a:srgbClr val="000000"/>
            </a:solidFill>
            <a:ln w="9525">
              <a:noFill/>
              <a:round/>
              <a:headEnd/>
              <a:tailEnd/>
            </a:ln>
          </p:spPr>
          <p:txBody>
            <a:bodyPr/>
            <a:lstStyle/>
            <a:p>
              <a:endParaRPr lang="en-GB"/>
            </a:p>
          </p:txBody>
        </p:sp>
        <p:sp>
          <p:nvSpPr>
            <p:cNvPr id="158764" name="Freeform 44"/>
            <p:cNvSpPr>
              <a:spLocks/>
            </p:cNvSpPr>
            <p:nvPr/>
          </p:nvSpPr>
          <p:spPr bwMode="auto">
            <a:xfrm>
              <a:off x="472" y="902"/>
              <a:ext cx="160" cy="383"/>
            </a:xfrm>
            <a:custGeom>
              <a:avLst/>
              <a:gdLst/>
              <a:ahLst/>
              <a:cxnLst>
                <a:cxn ang="0">
                  <a:pos x="149" y="738"/>
                </a:cxn>
                <a:cxn ang="0">
                  <a:pos x="202" y="668"/>
                </a:cxn>
                <a:cxn ang="0">
                  <a:pos x="237" y="653"/>
                </a:cxn>
                <a:cxn ang="0">
                  <a:pos x="263" y="660"/>
                </a:cxn>
                <a:cxn ang="0">
                  <a:pos x="288" y="636"/>
                </a:cxn>
                <a:cxn ang="0">
                  <a:pos x="271" y="621"/>
                </a:cxn>
                <a:cxn ang="0">
                  <a:pos x="243" y="614"/>
                </a:cxn>
                <a:cxn ang="0">
                  <a:pos x="277" y="532"/>
                </a:cxn>
                <a:cxn ang="0">
                  <a:pos x="301" y="443"/>
                </a:cxn>
                <a:cxn ang="0">
                  <a:pos x="298" y="391"/>
                </a:cxn>
                <a:cxn ang="0">
                  <a:pos x="278" y="303"/>
                </a:cxn>
                <a:cxn ang="0">
                  <a:pos x="225" y="207"/>
                </a:cxn>
                <a:cxn ang="0">
                  <a:pos x="255" y="197"/>
                </a:cxn>
                <a:cxn ang="0">
                  <a:pos x="283" y="187"/>
                </a:cxn>
                <a:cxn ang="0">
                  <a:pos x="250" y="161"/>
                </a:cxn>
                <a:cxn ang="0">
                  <a:pos x="178" y="140"/>
                </a:cxn>
                <a:cxn ang="0">
                  <a:pos x="117" y="75"/>
                </a:cxn>
                <a:cxn ang="0">
                  <a:pos x="95" y="49"/>
                </a:cxn>
                <a:cxn ang="0">
                  <a:pos x="121" y="54"/>
                </a:cxn>
                <a:cxn ang="0">
                  <a:pos x="56" y="3"/>
                </a:cxn>
                <a:cxn ang="0">
                  <a:pos x="24" y="1"/>
                </a:cxn>
                <a:cxn ang="0">
                  <a:pos x="2" y="9"/>
                </a:cxn>
                <a:cxn ang="0">
                  <a:pos x="7" y="42"/>
                </a:cxn>
                <a:cxn ang="0">
                  <a:pos x="27" y="57"/>
                </a:cxn>
                <a:cxn ang="0">
                  <a:pos x="102" y="126"/>
                </a:cxn>
                <a:cxn ang="0">
                  <a:pos x="141" y="193"/>
                </a:cxn>
                <a:cxn ang="0">
                  <a:pos x="79" y="207"/>
                </a:cxn>
                <a:cxn ang="0">
                  <a:pos x="18" y="225"/>
                </a:cxn>
                <a:cxn ang="0">
                  <a:pos x="35" y="252"/>
                </a:cxn>
                <a:cxn ang="0">
                  <a:pos x="109" y="237"/>
                </a:cxn>
                <a:cxn ang="0">
                  <a:pos x="178" y="227"/>
                </a:cxn>
                <a:cxn ang="0">
                  <a:pos x="200" y="262"/>
                </a:cxn>
                <a:cxn ang="0">
                  <a:pos x="225" y="326"/>
                </a:cxn>
                <a:cxn ang="0">
                  <a:pos x="19" y="399"/>
                </a:cxn>
                <a:cxn ang="0">
                  <a:pos x="19" y="434"/>
                </a:cxn>
                <a:cxn ang="0">
                  <a:pos x="232" y="488"/>
                </a:cxn>
                <a:cxn ang="0">
                  <a:pos x="198" y="579"/>
                </a:cxn>
                <a:cxn ang="0">
                  <a:pos x="123" y="589"/>
                </a:cxn>
                <a:cxn ang="0">
                  <a:pos x="39" y="578"/>
                </a:cxn>
                <a:cxn ang="0">
                  <a:pos x="16" y="606"/>
                </a:cxn>
                <a:cxn ang="0">
                  <a:pos x="71" y="619"/>
                </a:cxn>
                <a:cxn ang="0">
                  <a:pos x="147" y="631"/>
                </a:cxn>
                <a:cxn ang="0">
                  <a:pos x="108" y="713"/>
                </a:cxn>
                <a:cxn ang="0">
                  <a:pos x="45" y="782"/>
                </a:cxn>
                <a:cxn ang="0">
                  <a:pos x="9" y="813"/>
                </a:cxn>
                <a:cxn ang="0">
                  <a:pos x="35" y="830"/>
                </a:cxn>
                <a:cxn ang="0">
                  <a:pos x="87" y="822"/>
                </a:cxn>
                <a:cxn ang="0">
                  <a:pos x="138" y="813"/>
                </a:cxn>
                <a:cxn ang="0">
                  <a:pos x="189" y="801"/>
                </a:cxn>
                <a:cxn ang="0">
                  <a:pos x="221" y="772"/>
                </a:cxn>
                <a:cxn ang="0">
                  <a:pos x="200" y="758"/>
                </a:cxn>
                <a:cxn ang="0">
                  <a:pos x="142" y="772"/>
                </a:cxn>
              </a:cxnLst>
              <a:rect l="0" t="0" r="r" b="b"/>
              <a:pathLst>
                <a:path w="362" h="833">
                  <a:moveTo>
                    <a:pt x="113" y="777"/>
                  </a:moveTo>
                  <a:lnTo>
                    <a:pt x="125" y="766"/>
                  </a:lnTo>
                  <a:lnTo>
                    <a:pt x="137" y="752"/>
                  </a:lnTo>
                  <a:lnTo>
                    <a:pt x="149" y="738"/>
                  </a:lnTo>
                  <a:lnTo>
                    <a:pt x="163" y="722"/>
                  </a:lnTo>
                  <a:lnTo>
                    <a:pt x="176" y="706"/>
                  </a:lnTo>
                  <a:lnTo>
                    <a:pt x="189" y="687"/>
                  </a:lnTo>
                  <a:lnTo>
                    <a:pt x="202" y="668"/>
                  </a:lnTo>
                  <a:lnTo>
                    <a:pt x="216" y="647"/>
                  </a:lnTo>
                  <a:lnTo>
                    <a:pt x="223" y="649"/>
                  </a:lnTo>
                  <a:lnTo>
                    <a:pt x="230" y="651"/>
                  </a:lnTo>
                  <a:lnTo>
                    <a:pt x="237" y="653"/>
                  </a:lnTo>
                  <a:lnTo>
                    <a:pt x="244" y="654"/>
                  </a:lnTo>
                  <a:lnTo>
                    <a:pt x="251" y="656"/>
                  </a:lnTo>
                  <a:lnTo>
                    <a:pt x="256" y="657"/>
                  </a:lnTo>
                  <a:lnTo>
                    <a:pt x="263" y="660"/>
                  </a:lnTo>
                  <a:lnTo>
                    <a:pt x="269" y="661"/>
                  </a:lnTo>
                  <a:lnTo>
                    <a:pt x="275" y="653"/>
                  </a:lnTo>
                  <a:lnTo>
                    <a:pt x="282" y="645"/>
                  </a:lnTo>
                  <a:lnTo>
                    <a:pt x="288" y="636"/>
                  </a:lnTo>
                  <a:lnTo>
                    <a:pt x="295" y="628"/>
                  </a:lnTo>
                  <a:lnTo>
                    <a:pt x="286" y="625"/>
                  </a:lnTo>
                  <a:lnTo>
                    <a:pt x="278" y="623"/>
                  </a:lnTo>
                  <a:lnTo>
                    <a:pt x="271" y="621"/>
                  </a:lnTo>
                  <a:lnTo>
                    <a:pt x="263" y="618"/>
                  </a:lnTo>
                  <a:lnTo>
                    <a:pt x="256" y="617"/>
                  </a:lnTo>
                  <a:lnTo>
                    <a:pt x="250" y="615"/>
                  </a:lnTo>
                  <a:lnTo>
                    <a:pt x="243" y="614"/>
                  </a:lnTo>
                  <a:lnTo>
                    <a:pt x="237" y="611"/>
                  </a:lnTo>
                  <a:lnTo>
                    <a:pt x="253" y="584"/>
                  </a:lnTo>
                  <a:lnTo>
                    <a:pt x="267" y="557"/>
                  </a:lnTo>
                  <a:lnTo>
                    <a:pt x="277" y="532"/>
                  </a:lnTo>
                  <a:lnTo>
                    <a:pt x="288" y="508"/>
                  </a:lnTo>
                  <a:lnTo>
                    <a:pt x="295" y="485"/>
                  </a:lnTo>
                  <a:lnTo>
                    <a:pt x="299" y="464"/>
                  </a:lnTo>
                  <a:lnTo>
                    <a:pt x="301" y="443"/>
                  </a:lnTo>
                  <a:lnTo>
                    <a:pt x="303" y="425"/>
                  </a:lnTo>
                  <a:lnTo>
                    <a:pt x="360" y="424"/>
                  </a:lnTo>
                  <a:lnTo>
                    <a:pt x="362" y="389"/>
                  </a:lnTo>
                  <a:lnTo>
                    <a:pt x="298" y="391"/>
                  </a:lnTo>
                  <a:lnTo>
                    <a:pt x="296" y="369"/>
                  </a:lnTo>
                  <a:lnTo>
                    <a:pt x="292" y="348"/>
                  </a:lnTo>
                  <a:lnTo>
                    <a:pt x="286" y="326"/>
                  </a:lnTo>
                  <a:lnTo>
                    <a:pt x="278" y="303"/>
                  </a:lnTo>
                  <a:lnTo>
                    <a:pt x="268" y="280"/>
                  </a:lnTo>
                  <a:lnTo>
                    <a:pt x="256" y="257"/>
                  </a:lnTo>
                  <a:lnTo>
                    <a:pt x="242" y="232"/>
                  </a:lnTo>
                  <a:lnTo>
                    <a:pt x="225" y="207"/>
                  </a:lnTo>
                  <a:lnTo>
                    <a:pt x="233" y="205"/>
                  </a:lnTo>
                  <a:lnTo>
                    <a:pt x="240" y="202"/>
                  </a:lnTo>
                  <a:lnTo>
                    <a:pt x="248" y="199"/>
                  </a:lnTo>
                  <a:lnTo>
                    <a:pt x="255" y="197"/>
                  </a:lnTo>
                  <a:lnTo>
                    <a:pt x="262" y="194"/>
                  </a:lnTo>
                  <a:lnTo>
                    <a:pt x="269" y="192"/>
                  </a:lnTo>
                  <a:lnTo>
                    <a:pt x="276" y="190"/>
                  </a:lnTo>
                  <a:lnTo>
                    <a:pt x="283" y="187"/>
                  </a:lnTo>
                  <a:lnTo>
                    <a:pt x="255" y="160"/>
                  </a:lnTo>
                  <a:lnTo>
                    <a:pt x="253" y="160"/>
                  </a:lnTo>
                  <a:lnTo>
                    <a:pt x="252" y="161"/>
                  </a:lnTo>
                  <a:lnTo>
                    <a:pt x="250" y="161"/>
                  </a:lnTo>
                  <a:lnTo>
                    <a:pt x="247" y="162"/>
                  </a:lnTo>
                  <a:lnTo>
                    <a:pt x="206" y="177"/>
                  </a:lnTo>
                  <a:lnTo>
                    <a:pt x="192" y="157"/>
                  </a:lnTo>
                  <a:lnTo>
                    <a:pt x="178" y="140"/>
                  </a:lnTo>
                  <a:lnTo>
                    <a:pt x="164" y="123"/>
                  </a:lnTo>
                  <a:lnTo>
                    <a:pt x="149" y="106"/>
                  </a:lnTo>
                  <a:lnTo>
                    <a:pt x="133" y="91"/>
                  </a:lnTo>
                  <a:lnTo>
                    <a:pt x="117" y="75"/>
                  </a:lnTo>
                  <a:lnTo>
                    <a:pt x="100" y="61"/>
                  </a:lnTo>
                  <a:lnTo>
                    <a:pt x="83" y="47"/>
                  </a:lnTo>
                  <a:lnTo>
                    <a:pt x="90" y="48"/>
                  </a:lnTo>
                  <a:lnTo>
                    <a:pt x="95" y="49"/>
                  </a:lnTo>
                  <a:lnTo>
                    <a:pt x="102" y="50"/>
                  </a:lnTo>
                  <a:lnTo>
                    <a:pt x="108" y="51"/>
                  </a:lnTo>
                  <a:lnTo>
                    <a:pt x="115" y="53"/>
                  </a:lnTo>
                  <a:lnTo>
                    <a:pt x="121" y="54"/>
                  </a:lnTo>
                  <a:lnTo>
                    <a:pt x="128" y="55"/>
                  </a:lnTo>
                  <a:lnTo>
                    <a:pt x="133" y="56"/>
                  </a:lnTo>
                  <a:lnTo>
                    <a:pt x="64" y="4"/>
                  </a:lnTo>
                  <a:lnTo>
                    <a:pt x="56" y="3"/>
                  </a:lnTo>
                  <a:lnTo>
                    <a:pt x="48" y="3"/>
                  </a:lnTo>
                  <a:lnTo>
                    <a:pt x="40" y="2"/>
                  </a:lnTo>
                  <a:lnTo>
                    <a:pt x="32" y="1"/>
                  </a:lnTo>
                  <a:lnTo>
                    <a:pt x="24" y="1"/>
                  </a:lnTo>
                  <a:lnTo>
                    <a:pt x="16" y="0"/>
                  </a:lnTo>
                  <a:lnTo>
                    <a:pt x="8" y="0"/>
                  </a:lnTo>
                  <a:lnTo>
                    <a:pt x="0" y="0"/>
                  </a:lnTo>
                  <a:lnTo>
                    <a:pt x="2" y="9"/>
                  </a:lnTo>
                  <a:lnTo>
                    <a:pt x="3" y="19"/>
                  </a:lnTo>
                  <a:lnTo>
                    <a:pt x="5" y="31"/>
                  </a:lnTo>
                  <a:lnTo>
                    <a:pt x="7" y="42"/>
                  </a:lnTo>
                  <a:lnTo>
                    <a:pt x="7" y="42"/>
                  </a:lnTo>
                  <a:lnTo>
                    <a:pt x="7" y="42"/>
                  </a:lnTo>
                  <a:lnTo>
                    <a:pt x="7" y="42"/>
                  </a:lnTo>
                  <a:lnTo>
                    <a:pt x="7" y="42"/>
                  </a:lnTo>
                  <a:lnTo>
                    <a:pt x="27" y="57"/>
                  </a:lnTo>
                  <a:lnTo>
                    <a:pt x="47" y="73"/>
                  </a:lnTo>
                  <a:lnTo>
                    <a:pt x="66" y="91"/>
                  </a:lnTo>
                  <a:lnTo>
                    <a:pt x="85" y="108"/>
                  </a:lnTo>
                  <a:lnTo>
                    <a:pt x="102" y="126"/>
                  </a:lnTo>
                  <a:lnTo>
                    <a:pt x="119" y="146"/>
                  </a:lnTo>
                  <a:lnTo>
                    <a:pt x="137" y="167"/>
                  </a:lnTo>
                  <a:lnTo>
                    <a:pt x="153" y="189"/>
                  </a:lnTo>
                  <a:lnTo>
                    <a:pt x="141" y="193"/>
                  </a:lnTo>
                  <a:lnTo>
                    <a:pt x="129" y="197"/>
                  </a:lnTo>
                  <a:lnTo>
                    <a:pt x="114" y="200"/>
                  </a:lnTo>
                  <a:lnTo>
                    <a:pt x="98" y="204"/>
                  </a:lnTo>
                  <a:lnTo>
                    <a:pt x="79" y="207"/>
                  </a:lnTo>
                  <a:lnTo>
                    <a:pt x="61" y="210"/>
                  </a:lnTo>
                  <a:lnTo>
                    <a:pt x="40" y="214"/>
                  </a:lnTo>
                  <a:lnTo>
                    <a:pt x="17" y="216"/>
                  </a:lnTo>
                  <a:lnTo>
                    <a:pt x="18" y="225"/>
                  </a:lnTo>
                  <a:lnTo>
                    <a:pt x="18" y="235"/>
                  </a:lnTo>
                  <a:lnTo>
                    <a:pt x="18" y="245"/>
                  </a:lnTo>
                  <a:lnTo>
                    <a:pt x="18" y="254"/>
                  </a:lnTo>
                  <a:lnTo>
                    <a:pt x="35" y="252"/>
                  </a:lnTo>
                  <a:lnTo>
                    <a:pt x="53" y="248"/>
                  </a:lnTo>
                  <a:lnTo>
                    <a:pt x="71" y="245"/>
                  </a:lnTo>
                  <a:lnTo>
                    <a:pt x="91" y="242"/>
                  </a:lnTo>
                  <a:lnTo>
                    <a:pt x="109" y="237"/>
                  </a:lnTo>
                  <a:lnTo>
                    <a:pt x="130" y="232"/>
                  </a:lnTo>
                  <a:lnTo>
                    <a:pt x="151" y="227"/>
                  </a:lnTo>
                  <a:lnTo>
                    <a:pt x="172" y="221"/>
                  </a:lnTo>
                  <a:lnTo>
                    <a:pt x="178" y="227"/>
                  </a:lnTo>
                  <a:lnTo>
                    <a:pt x="184" y="235"/>
                  </a:lnTo>
                  <a:lnTo>
                    <a:pt x="190" y="243"/>
                  </a:lnTo>
                  <a:lnTo>
                    <a:pt x="195" y="252"/>
                  </a:lnTo>
                  <a:lnTo>
                    <a:pt x="200" y="262"/>
                  </a:lnTo>
                  <a:lnTo>
                    <a:pt x="206" y="274"/>
                  </a:lnTo>
                  <a:lnTo>
                    <a:pt x="210" y="285"/>
                  </a:lnTo>
                  <a:lnTo>
                    <a:pt x="216" y="299"/>
                  </a:lnTo>
                  <a:lnTo>
                    <a:pt x="225" y="326"/>
                  </a:lnTo>
                  <a:lnTo>
                    <a:pt x="232" y="350"/>
                  </a:lnTo>
                  <a:lnTo>
                    <a:pt x="237" y="373"/>
                  </a:lnTo>
                  <a:lnTo>
                    <a:pt x="239" y="392"/>
                  </a:lnTo>
                  <a:lnTo>
                    <a:pt x="19" y="399"/>
                  </a:lnTo>
                  <a:lnTo>
                    <a:pt x="19" y="407"/>
                  </a:lnTo>
                  <a:lnTo>
                    <a:pt x="19" y="417"/>
                  </a:lnTo>
                  <a:lnTo>
                    <a:pt x="19" y="425"/>
                  </a:lnTo>
                  <a:lnTo>
                    <a:pt x="19" y="434"/>
                  </a:lnTo>
                  <a:lnTo>
                    <a:pt x="239" y="427"/>
                  </a:lnTo>
                  <a:lnTo>
                    <a:pt x="239" y="447"/>
                  </a:lnTo>
                  <a:lnTo>
                    <a:pt x="237" y="467"/>
                  </a:lnTo>
                  <a:lnTo>
                    <a:pt x="232" y="488"/>
                  </a:lnTo>
                  <a:lnTo>
                    <a:pt x="227" y="510"/>
                  </a:lnTo>
                  <a:lnTo>
                    <a:pt x="218" y="532"/>
                  </a:lnTo>
                  <a:lnTo>
                    <a:pt x="209" y="555"/>
                  </a:lnTo>
                  <a:lnTo>
                    <a:pt x="198" y="579"/>
                  </a:lnTo>
                  <a:lnTo>
                    <a:pt x="184" y="603"/>
                  </a:lnTo>
                  <a:lnTo>
                    <a:pt x="164" y="598"/>
                  </a:lnTo>
                  <a:lnTo>
                    <a:pt x="144" y="593"/>
                  </a:lnTo>
                  <a:lnTo>
                    <a:pt x="123" y="589"/>
                  </a:lnTo>
                  <a:lnTo>
                    <a:pt x="102" y="585"/>
                  </a:lnTo>
                  <a:lnTo>
                    <a:pt x="81" y="583"/>
                  </a:lnTo>
                  <a:lnTo>
                    <a:pt x="61" y="580"/>
                  </a:lnTo>
                  <a:lnTo>
                    <a:pt x="39" y="578"/>
                  </a:lnTo>
                  <a:lnTo>
                    <a:pt x="17" y="577"/>
                  </a:lnTo>
                  <a:lnTo>
                    <a:pt x="17" y="586"/>
                  </a:lnTo>
                  <a:lnTo>
                    <a:pt x="17" y="595"/>
                  </a:lnTo>
                  <a:lnTo>
                    <a:pt x="16" y="606"/>
                  </a:lnTo>
                  <a:lnTo>
                    <a:pt x="16" y="615"/>
                  </a:lnTo>
                  <a:lnTo>
                    <a:pt x="34" y="616"/>
                  </a:lnTo>
                  <a:lnTo>
                    <a:pt x="53" y="618"/>
                  </a:lnTo>
                  <a:lnTo>
                    <a:pt x="71" y="619"/>
                  </a:lnTo>
                  <a:lnTo>
                    <a:pt x="91" y="622"/>
                  </a:lnTo>
                  <a:lnTo>
                    <a:pt x="109" y="624"/>
                  </a:lnTo>
                  <a:lnTo>
                    <a:pt x="128" y="628"/>
                  </a:lnTo>
                  <a:lnTo>
                    <a:pt x="147" y="631"/>
                  </a:lnTo>
                  <a:lnTo>
                    <a:pt x="166" y="634"/>
                  </a:lnTo>
                  <a:lnTo>
                    <a:pt x="145" y="663"/>
                  </a:lnTo>
                  <a:lnTo>
                    <a:pt x="126" y="689"/>
                  </a:lnTo>
                  <a:lnTo>
                    <a:pt x="108" y="713"/>
                  </a:lnTo>
                  <a:lnTo>
                    <a:pt x="91" y="734"/>
                  </a:lnTo>
                  <a:lnTo>
                    <a:pt x="75" y="752"/>
                  </a:lnTo>
                  <a:lnTo>
                    <a:pt x="58" y="768"/>
                  </a:lnTo>
                  <a:lnTo>
                    <a:pt x="45" y="782"/>
                  </a:lnTo>
                  <a:lnTo>
                    <a:pt x="31" y="793"/>
                  </a:lnTo>
                  <a:lnTo>
                    <a:pt x="9" y="795"/>
                  </a:lnTo>
                  <a:lnTo>
                    <a:pt x="9" y="804"/>
                  </a:lnTo>
                  <a:lnTo>
                    <a:pt x="9" y="813"/>
                  </a:lnTo>
                  <a:lnTo>
                    <a:pt x="9" y="823"/>
                  </a:lnTo>
                  <a:lnTo>
                    <a:pt x="9" y="833"/>
                  </a:lnTo>
                  <a:lnTo>
                    <a:pt x="22" y="831"/>
                  </a:lnTo>
                  <a:lnTo>
                    <a:pt x="35" y="830"/>
                  </a:lnTo>
                  <a:lnTo>
                    <a:pt x="48" y="828"/>
                  </a:lnTo>
                  <a:lnTo>
                    <a:pt x="61" y="827"/>
                  </a:lnTo>
                  <a:lnTo>
                    <a:pt x="75" y="825"/>
                  </a:lnTo>
                  <a:lnTo>
                    <a:pt x="87" y="822"/>
                  </a:lnTo>
                  <a:lnTo>
                    <a:pt x="100" y="820"/>
                  </a:lnTo>
                  <a:lnTo>
                    <a:pt x="113" y="818"/>
                  </a:lnTo>
                  <a:lnTo>
                    <a:pt x="125" y="815"/>
                  </a:lnTo>
                  <a:lnTo>
                    <a:pt x="138" y="813"/>
                  </a:lnTo>
                  <a:lnTo>
                    <a:pt x="151" y="811"/>
                  </a:lnTo>
                  <a:lnTo>
                    <a:pt x="163" y="807"/>
                  </a:lnTo>
                  <a:lnTo>
                    <a:pt x="176" y="804"/>
                  </a:lnTo>
                  <a:lnTo>
                    <a:pt x="189" y="801"/>
                  </a:lnTo>
                  <a:lnTo>
                    <a:pt x="201" y="798"/>
                  </a:lnTo>
                  <a:lnTo>
                    <a:pt x="214" y="795"/>
                  </a:lnTo>
                  <a:lnTo>
                    <a:pt x="217" y="783"/>
                  </a:lnTo>
                  <a:lnTo>
                    <a:pt x="221" y="772"/>
                  </a:lnTo>
                  <a:lnTo>
                    <a:pt x="223" y="760"/>
                  </a:lnTo>
                  <a:lnTo>
                    <a:pt x="227" y="750"/>
                  </a:lnTo>
                  <a:lnTo>
                    <a:pt x="213" y="754"/>
                  </a:lnTo>
                  <a:lnTo>
                    <a:pt x="200" y="758"/>
                  </a:lnTo>
                  <a:lnTo>
                    <a:pt x="186" y="761"/>
                  </a:lnTo>
                  <a:lnTo>
                    <a:pt x="171" y="765"/>
                  </a:lnTo>
                  <a:lnTo>
                    <a:pt x="157" y="768"/>
                  </a:lnTo>
                  <a:lnTo>
                    <a:pt x="142" y="772"/>
                  </a:lnTo>
                  <a:lnTo>
                    <a:pt x="128" y="775"/>
                  </a:lnTo>
                  <a:lnTo>
                    <a:pt x="113" y="777"/>
                  </a:lnTo>
                  <a:close/>
                </a:path>
              </a:pathLst>
            </a:custGeom>
            <a:solidFill>
              <a:srgbClr val="000000"/>
            </a:solidFill>
            <a:ln w="9525">
              <a:noFill/>
              <a:round/>
              <a:headEnd/>
              <a:tailEnd/>
            </a:ln>
          </p:spPr>
          <p:txBody>
            <a:bodyPr/>
            <a:lstStyle/>
            <a:p>
              <a:endParaRPr lang="en-GB"/>
            </a:p>
          </p:txBody>
        </p:sp>
        <p:sp>
          <p:nvSpPr>
            <p:cNvPr id="158765" name="Freeform 45"/>
            <p:cNvSpPr>
              <a:spLocks/>
            </p:cNvSpPr>
            <p:nvPr/>
          </p:nvSpPr>
          <p:spPr bwMode="auto">
            <a:xfrm>
              <a:off x="257" y="904"/>
              <a:ext cx="153" cy="381"/>
            </a:xfrm>
            <a:custGeom>
              <a:avLst/>
              <a:gdLst/>
              <a:ahLst/>
              <a:cxnLst>
                <a:cxn ang="0">
                  <a:pos x="224" y="637"/>
                </a:cxn>
                <a:cxn ang="0">
                  <a:pos x="285" y="626"/>
                </a:cxn>
                <a:cxn ang="0">
                  <a:pos x="304" y="595"/>
                </a:cxn>
                <a:cxn ang="0">
                  <a:pos x="260" y="595"/>
                </a:cxn>
                <a:cxn ang="0">
                  <a:pos x="196" y="611"/>
                </a:cxn>
                <a:cxn ang="0">
                  <a:pos x="163" y="593"/>
                </a:cxn>
                <a:cxn ang="0">
                  <a:pos x="140" y="548"/>
                </a:cxn>
                <a:cxn ang="0">
                  <a:pos x="110" y="461"/>
                </a:cxn>
                <a:cxn ang="0">
                  <a:pos x="307" y="419"/>
                </a:cxn>
                <a:cxn ang="0">
                  <a:pos x="108" y="387"/>
                </a:cxn>
                <a:cxn ang="0">
                  <a:pos x="129" y="302"/>
                </a:cxn>
                <a:cxn ang="0">
                  <a:pos x="186" y="236"/>
                </a:cxn>
                <a:cxn ang="0">
                  <a:pos x="266" y="250"/>
                </a:cxn>
                <a:cxn ang="0">
                  <a:pos x="319" y="248"/>
                </a:cxn>
                <a:cxn ang="0">
                  <a:pos x="305" y="218"/>
                </a:cxn>
                <a:cxn ang="0">
                  <a:pos x="237" y="211"/>
                </a:cxn>
                <a:cxn ang="0">
                  <a:pos x="196" y="181"/>
                </a:cxn>
                <a:cxn ang="0">
                  <a:pos x="259" y="100"/>
                </a:cxn>
                <a:cxn ang="0">
                  <a:pos x="322" y="43"/>
                </a:cxn>
                <a:cxn ang="0">
                  <a:pos x="342" y="30"/>
                </a:cxn>
                <a:cxn ang="0">
                  <a:pos x="324" y="2"/>
                </a:cxn>
                <a:cxn ang="0">
                  <a:pos x="241" y="15"/>
                </a:cxn>
                <a:cxn ang="0">
                  <a:pos x="176" y="30"/>
                </a:cxn>
                <a:cxn ang="0">
                  <a:pos x="154" y="45"/>
                </a:cxn>
                <a:cxn ang="0">
                  <a:pos x="141" y="80"/>
                </a:cxn>
                <a:cxn ang="0">
                  <a:pos x="194" y="66"/>
                </a:cxn>
                <a:cxn ang="0">
                  <a:pos x="221" y="72"/>
                </a:cxn>
                <a:cxn ang="0">
                  <a:pos x="163" y="136"/>
                </a:cxn>
                <a:cxn ang="0">
                  <a:pos x="123" y="186"/>
                </a:cxn>
                <a:cxn ang="0">
                  <a:pos x="95" y="179"/>
                </a:cxn>
                <a:cxn ang="0">
                  <a:pos x="73" y="182"/>
                </a:cxn>
                <a:cxn ang="0">
                  <a:pos x="115" y="221"/>
                </a:cxn>
                <a:cxn ang="0">
                  <a:pos x="91" y="258"/>
                </a:cxn>
                <a:cxn ang="0">
                  <a:pos x="71" y="307"/>
                </a:cxn>
                <a:cxn ang="0">
                  <a:pos x="51" y="409"/>
                </a:cxn>
                <a:cxn ang="0">
                  <a:pos x="1" y="436"/>
                </a:cxn>
                <a:cxn ang="0">
                  <a:pos x="57" y="482"/>
                </a:cxn>
                <a:cxn ang="0">
                  <a:pos x="93" y="574"/>
                </a:cxn>
                <a:cxn ang="0">
                  <a:pos x="61" y="650"/>
                </a:cxn>
                <a:cxn ang="0">
                  <a:pos x="39" y="667"/>
                </a:cxn>
                <a:cxn ang="0">
                  <a:pos x="63" y="688"/>
                </a:cxn>
                <a:cxn ang="0">
                  <a:pos x="110" y="671"/>
                </a:cxn>
                <a:cxn ang="0">
                  <a:pos x="162" y="682"/>
                </a:cxn>
                <a:cxn ang="0">
                  <a:pos x="224" y="752"/>
                </a:cxn>
                <a:cxn ang="0">
                  <a:pos x="249" y="785"/>
                </a:cxn>
                <a:cxn ang="0">
                  <a:pos x="205" y="775"/>
                </a:cxn>
                <a:cxn ang="0">
                  <a:pos x="158" y="764"/>
                </a:cxn>
                <a:cxn ang="0">
                  <a:pos x="111" y="749"/>
                </a:cxn>
                <a:cxn ang="0">
                  <a:pos x="81" y="743"/>
                </a:cxn>
                <a:cxn ang="0">
                  <a:pos x="102" y="773"/>
                </a:cxn>
                <a:cxn ang="0">
                  <a:pos x="132" y="798"/>
                </a:cxn>
                <a:cxn ang="0">
                  <a:pos x="183" y="810"/>
                </a:cxn>
                <a:cxn ang="0">
                  <a:pos x="234" y="820"/>
                </a:cxn>
                <a:cxn ang="0">
                  <a:pos x="287" y="827"/>
                </a:cxn>
                <a:cxn ang="0">
                  <a:pos x="325" y="818"/>
                </a:cxn>
                <a:cxn ang="0">
                  <a:pos x="300" y="764"/>
                </a:cxn>
                <a:cxn ang="0">
                  <a:pos x="238" y="699"/>
                </a:cxn>
              </a:cxnLst>
              <a:rect l="0" t="0" r="r" b="b"/>
              <a:pathLst>
                <a:path w="345" h="831">
                  <a:moveTo>
                    <a:pt x="196" y="645"/>
                  </a:moveTo>
                  <a:lnTo>
                    <a:pt x="203" y="643"/>
                  </a:lnTo>
                  <a:lnTo>
                    <a:pt x="213" y="639"/>
                  </a:lnTo>
                  <a:lnTo>
                    <a:pt x="224" y="637"/>
                  </a:lnTo>
                  <a:lnTo>
                    <a:pt x="237" y="634"/>
                  </a:lnTo>
                  <a:lnTo>
                    <a:pt x="251" y="631"/>
                  </a:lnTo>
                  <a:lnTo>
                    <a:pt x="267" y="628"/>
                  </a:lnTo>
                  <a:lnTo>
                    <a:pt x="285" y="626"/>
                  </a:lnTo>
                  <a:lnTo>
                    <a:pt x="305" y="622"/>
                  </a:lnTo>
                  <a:lnTo>
                    <a:pt x="304" y="613"/>
                  </a:lnTo>
                  <a:lnTo>
                    <a:pt x="304" y="604"/>
                  </a:lnTo>
                  <a:lnTo>
                    <a:pt x="304" y="595"/>
                  </a:lnTo>
                  <a:lnTo>
                    <a:pt x="304" y="585"/>
                  </a:lnTo>
                  <a:lnTo>
                    <a:pt x="290" y="588"/>
                  </a:lnTo>
                  <a:lnTo>
                    <a:pt x="275" y="591"/>
                  </a:lnTo>
                  <a:lnTo>
                    <a:pt x="260" y="595"/>
                  </a:lnTo>
                  <a:lnTo>
                    <a:pt x="245" y="598"/>
                  </a:lnTo>
                  <a:lnTo>
                    <a:pt x="229" y="603"/>
                  </a:lnTo>
                  <a:lnTo>
                    <a:pt x="213" y="606"/>
                  </a:lnTo>
                  <a:lnTo>
                    <a:pt x="196" y="611"/>
                  </a:lnTo>
                  <a:lnTo>
                    <a:pt x="179" y="615"/>
                  </a:lnTo>
                  <a:lnTo>
                    <a:pt x="173" y="610"/>
                  </a:lnTo>
                  <a:lnTo>
                    <a:pt x="169" y="601"/>
                  </a:lnTo>
                  <a:lnTo>
                    <a:pt x="163" y="593"/>
                  </a:lnTo>
                  <a:lnTo>
                    <a:pt x="157" y="583"/>
                  </a:lnTo>
                  <a:lnTo>
                    <a:pt x="152" y="573"/>
                  </a:lnTo>
                  <a:lnTo>
                    <a:pt x="146" y="561"/>
                  </a:lnTo>
                  <a:lnTo>
                    <a:pt x="140" y="548"/>
                  </a:lnTo>
                  <a:lnTo>
                    <a:pt x="134" y="535"/>
                  </a:lnTo>
                  <a:lnTo>
                    <a:pt x="124" y="507"/>
                  </a:lnTo>
                  <a:lnTo>
                    <a:pt x="116" y="483"/>
                  </a:lnTo>
                  <a:lnTo>
                    <a:pt x="110" y="461"/>
                  </a:lnTo>
                  <a:lnTo>
                    <a:pt x="109" y="442"/>
                  </a:lnTo>
                  <a:lnTo>
                    <a:pt x="306" y="437"/>
                  </a:lnTo>
                  <a:lnTo>
                    <a:pt x="306" y="428"/>
                  </a:lnTo>
                  <a:lnTo>
                    <a:pt x="307" y="419"/>
                  </a:lnTo>
                  <a:lnTo>
                    <a:pt x="307" y="410"/>
                  </a:lnTo>
                  <a:lnTo>
                    <a:pt x="307" y="402"/>
                  </a:lnTo>
                  <a:lnTo>
                    <a:pt x="108" y="408"/>
                  </a:lnTo>
                  <a:lnTo>
                    <a:pt x="108" y="387"/>
                  </a:lnTo>
                  <a:lnTo>
                    <a:pt x="110" y="366"/>
                  </a:lnTo>
                  <a:lnTo>
                    <a:pt x="115" y="346"/>
                  </a:lnTo>
                  <a:lnTo>
                    <a:pt x="120" y="324"/>
                  </a:lnTo>
                  <a:lnTo>
                    <a:pt x="129" y="302"/>
                  </a:lnTo>
                  <a:lnTo>
                    <a:pt x="139" y="279"/>
                  </a:lnTo>
                  <a:lnTo>
                    <a:pt x="150" y="256"/>
                  </a:lnTo>
                  <a:lnTo>
                    <a:pt x="164" y="232"/>
                  </a:lnTo>
                  <a:lnTo>
                    <a:pt x="186" y="236"/>
                  </a:lnTo>
                  <a:lnTo>
                    <a:pt x="207" y="241"/>
                  </a:lnTo>
                  <a:lnTo>
                    <a:pt x="226" y="244"/>
                  </a:lnTo>
                  <a:lnTo>
                    <a:pt x="246" y="248"/>
                  </a:lnTo>
                  <a:lnTo>
                    <a:pt x="266" y="250"/>
                  </a:lnTo>
                  <a:lnTo>
                    <a:pt x="283" y="252"/>
                  </a:lnTo>
                  <a:lnTo>
                    <a:pt x="300" y="255"/>
                  </a:lnTo>
                  <a:lnTo>
                    <a:pt x="317" y="257"/>
                  </a:lnTo>
                  <a:lnTo>
                    <a:pt x="319" y="248"/>
                  </a:lnTo>
                  <a:lnTo>
                    <a:pt x="320" y="237"/>
                  </a:lnTo>
                  <a:lnTo>
                    <a:pt x="320" y="228"/>
                  </a:lnTo>
                  <a:lnTo>
                    <a:pt x="321" y="219"/>
                  </a:lnTo>
                  <a:lnTo>
                    <a:pt x="305" y="218"/>
                  </a:lnTo>
                  <a:lnTo>
                    <a:pt x="289" y="217"/>
                  </a:lnTo>
                  <a:lnTo>
                    <a:pt x="271" y="214"/>
                  </a:lnTo>
                  <a:lnTo>
                    <a:pt x="254" y="213"/>
                  </a:lnTo>
                  <a:lnTo>
                    <a:pt x="237" y="211"/>
                  </a:lnTo>
                  <a:lnTo>
                    <a:pt x="220" y="207"/>
                  </a:lnTo>
                  <a:lnTo>
                    <a:pt x="202" y="205"/>
                  </a:lnTo>
                  <a:lnTo>
                    <a:pt x="184" y="202"/>
                  </a:lnTo>
                  <a:lnTo>
                    <a:pt x="196" y="181"/>
                  </a:lnTo>
                  <a:lnTo>
                    <a:pt x="210" y="160"/>
                  </a:lnTo>
                  <a:lnTo>
                    <a:pt x="225" y="140"/>
                  </a:lnTo>
                  <a:lnTo>
                    <a:pt x="241" y="120"/>
                  </a:lnTo>
                  <a:lnTo>
                    <a:pt x="259" y="100"/>
                  </a:lnTo>
                  <a:lnTo>
                    <a:pt x="277" y="81"/>
                  </a:lnTo>
                  <a:lnTo>
                    <a:pt x="296" y="62"/>
                  </a:lnTo>
                  <a:lnTo>
                    <a:pt x="316" y="44"/>
                  </a:lnTo>
                  <a:lnTo>
                    <a:pt x="322" y="43"/>
                  </a:lnTo>
                  <a:lnTo>
                    <a:pt x="327" y="43"/>
                  </a:lnTo>
                  <a:lnTo>
                    <a:pt x="334" y="43"/>
                  </a:lnTo>
                  <a:lnTo>
                    <a:pt x="340" y="42"/>
                  </a:lnTo>
                  <a:lnTo>
                    <a:pt x="342" y="30"/>
                  </a:lnTo>
                  <a:lnTo>
                    <a:pt x="343" y="20"/>
                  </a:lnTo>
                  <a:lnTo>
                    <a:pt x="344" y="9"/>
                  </a:lnTo>
                  <a:lnTo>
                    <a:pt x="345" y="0"/>
                  </a:lnTo>
                  <a:lnTo>
                    <a:pt x="324" y="2"/>
                  </a:lnTo>
                  <a:lnTo>
                    <a:pt x="304" y="5"/>
                  </a:lnTo>
                  <a:lnTo>
                    <a:pt x="283" y="8"/>
                  </a:lnTo>
                  <a:lnTo>
                    <a:pt x="262" y="12"/>
                  </a:lnTo>
                  <a:lnTo>
                    <a:pt x="241" y="15"/>
                  </a:lnTo>
                  <a:lnTo>
                    <a:pt x="221" y="20"/>
                  </a:lnTo>
                  <a:lnTo>
                    <a:pt x="201" y="24"/>
                  </a:lnTo>
                  <a:lnTo>
                    <a:pt x="180" y="29"/>
                  </a:lnTo>
                  <a:lnTo>
                    <a:pt x="176" y="30"/>
                  </a:lnTo>
                  <a:lnTo>
                    <a:pt x="171" y="31"/>
                  </a:lnTo>
                  <a:lnTo>
                    <a:pt x="167" y="32"/>
                  </a:lnTo>
                  <a:lnTo>
                    <a:pt x="162" y="34"/>
                  </a:lnTo>
                  <a:lnTo>
                    <a:pt x="154" y="45"/>
                  </a:lnTo>
                  <a:lnTo>
                    <a:pt x="146" y="57"/>
                  </a:lnTo>
                  <a:lnTo>
                    <a:pt x="137" y="69"/>
                  </a:lnTo>
                  <a:lnTo>
                    <a:pt x="129" y="83"/>
                  </a:lnTo>
                  <a:lnTo>
                    <a:pt x="141" y="80"/>
                  </a:lnTo>
                  <a:lnTo>
                    <a:pt x="154" y="75"/>
                  </a:lnTo>
                  <a:lnTo>
                    <a:pt x="167" y="72"/>
                  </a:lnTo>
                  <a:lnTo>
                    <a:pt x="180" y="68"/>
                  </a:lnTo>
                  <a:lnTo>
                    <a:pt x="194" y="66"/>
                  </a:lnTo>
                  <a:lnTo>
                    <a:pt x="208" y="62"/>
                  </a:lnTo>
                  <a:lnTo>
                    <a:pt x="222" y="59"/>
                  </a:lnTo>
                  <a:lnTo>
                    <a:pt x="237" y="57"/>
                  </a:lnTo>
                  <a:lnTo>
                    <a:pt x="221" y="72"/>
                  </a:lnTo>
                  <a:lnTo>
                    <a:pt x="205" y="88"/>
                  </a:lnTo>
                  <a:lnTo>
                    <a:pt x="191" y="104"/>
                  </a:lnTo>
                  <a:lnTo>
                    <a:pt x="177" y="120"/>
                  </a:lnTo>
                  <a:lnTo>
                    <a:pt x="163" y="136"/>
                  </a:lnTo>
                  <a:lnTo>
                    <a:pt x="152" y="153"/>
                  </a:lnTo>
                  <a:lnTo>
                    <a:pt x="140" y="171"/>
                  </a:lnTo>
                  <a:lnTo>
                    <a:pt x="130" y="188"/>
                  </a:lnTo>
                  <a:lnTo>
                    <a:pt x="123" y="186"/>
                  </a:lnTo>
                  <a:lnTo>
                    <a:pt x="116" y="183"/>
                  </a:lnTo>
                  <a:lnTo>
                    <a:pt x="109" y="182"/>
                  </a:lnTo>
                  <a:lnTo>
                    <a:pt x="102" y="180"/>
                  </a:lnTo>
                  <a:lnTo>
                    <a:pt x="95" y="179"/>
                  </a:lnTo>
                  <a:lnTo>
                    <a:pt x="89" y="176"/>
                  </a:lnTo>
                  <a:lnTo>
                    <a:pt x="82" y="175"/>
                  </a:lnTo>
                  <a:lnTo>
                    <a:pt x="77" y="174"/>
                  </a:lnTo>
                  <a:lnTo>
                    <a:pt x="73" y="182"/>
                  </a:lnTo>
                  <a:lnTo>
                    <a:pt x="70" y="190"/>
                  </a:lnTo>
                  <a:lnTo>
                    <a:pt x="65" y="199"/>
                  </a:lnTo>
                  <a:lnTo>
                    <a:pt x="62" y="207"/>
                  </a:lnTo>
                  <a:lnTo>
                    <a:pt x="115" y="221"/>
                  </a:lnTo>
                  <a:lnTo>
                    <a:pt x="108" y="229"/>
                  </a:lnTo>
                  <a:lnTo>
                    <a:pt x="102" y="239"/>
                  </a:lnTo>
                  <a:lnTo>
                    <a:pt x="96" y="248"/>
                  </a:lnTo>
                  <a:lnTo>
                    <a:pt x="91" y="258"/>
                  </a:lnTo>
                  <a:lnTo>
                    <a:pt x="85" y="270"/>
                  </a:lnTo>
                  <a:lnTo>
                    <a:pt x="80" y="281"/>
                  </a:lnTo>
                  <a:lnTo>
                    <a:pt x="76" y="294"/>
                  </a:lnTo>
                  <a:lnTo>
                    <a:pt x="71" y="307"/>
                  </a:lnTo>
                  <a:lnTo>
                    <a:pt x="63" y="333"/>
                  </a:lnTo>
                  <a:lnTo>
                    <a:pt x="56" y="360"/>
                  </a:lnTo>
                  <a:lnTo>
                    <a:pt x="53" y="385"/>
                  </a:lnTo>
                  <a:lnTo>
                    <a:pt x="51" y="409"/>
                  </a:lnTo>
                  <a:lnTo>
                    <a:pt x="3" y="410"/>
                  </a:lnTo>
                  <a:lnTo>
                    <a:pt x="2" y="418"/>
                  </a:lnTo>
                  <a:lnTo>
                    <a:pt x="2" y="428"/>
                  </a:lnTo>
                  <a:lnTo>
                    <a:pt x="1" y="436"/>
                  </a:lnTo>
                  <a:lnTo>
                    <a:pt x="0" y="445"/>
                  </a:lnTo>
                  <a:lnTo>
                    <a:pt x="53" y="444"/>
                  </a:lnTo>
                  <a:lnTo>
                    <a:pt x="54" y="462"/>
                  </a:lnTo>
                  <a:lnTo>
                    <a:pt x="57" y="482"/>
                  </a:lnTo>
                  <a:lnTo>
                    <a:pt x="63" y="502"/>
                  </a:lnTo>
                  <a:lnTo>
                    <a:pt x="71" y="525"/>
                  </a:lnTo>
                  <a:lnTo>
                    <a:pt x="81" y="548"/>
                  </a:lnTo>
                  <a:lnTo>
                    <a:pt x="93" y="574"/>
                  </a:lnTo>
                  <a:lnTo>
                    <a:pt x="107" y="601"/>
                  </a:lnTo>
                  <a:lnTo>
                    <a:pt x="123" y="629"/>
                  </a:lnTo>
                  <a:lnTo>
                    <a:pt x="69" y="648"/>
                  </a:lnTo>
                  <a:lnTo>
                    <a:pt x="61" y="650"/>
                  </a:lnTo>
                  <a:lnTo>
                    <a:pt x="51" y="653"/>
                  </a:lnTo>
                  <a:lnTo>
                    <a:pt x="43" y="656"/>
                  </a:lnTo>
                  <a:lnTo>
                    <a:pt x="35" y="659"/>
                  </a:lnTo>
                  <a:lnTo>
                    <a:pt x="39" y="667"/>
                  </a:lnTo>
                  <a:lnTo>
                    <a:pt x="43" y="676"/>
                  </a:lnTo>
                  <a:lnTo>
                    <a:pt x="47" y="684"/>
                  </a:lnTo>
                  <a:lnTo>
                    <a:pt x="51" y="692"/>
                  </a:lnTo>
                  <a:lnTo>
                    <a:pt x="63" y="688"/>
                  </a:lnTo>
                  <a:lnTo>
                    <a:pt x="76" y="683"/>
                  </a:lnTo>
                  <a:lnTo>
                    <a:pt x="87" y="679"/>
                  </a:lnTo>
                  <a:lnTo>
                    <a:pt x="99" y="675"/>
                  </a:lnTo>
                  <a:lnTo>
                    <a:pt x="110" y="671"/>
                  </a:lnTo>
                  <a:lnTo>
                    <a:pt x="122" y="667"/>
                  </a:lnTo>
                  <a:lnTo>
                    <a:pt x="133" y="664"/>
                  </a:lnTo>
                  <a:lnTo>
                    <a:pt x="144" y="660"/>
                  </a:lnTo>
                  <a:lnTo>
                    <a:pt x="162" y="682"/>
                  </a:lnTo>
                  <a:lnTo>
                    <a:pt x="179" y="703"/>
                  </a:lnTo>
                  <a:lnTo>
                    <a:pt x="195" y="721"/>
                  </a:lnTo>
                  <a:lnTo>
                    <a:pt x="210" y="737"/>
                  </a:lnTo>
                  <a:lnTo>
                    <a:pt x="224" y="752"/>
                  </a:lnTo>
                  <a:lnTo>
                    <a:pt x="238" y="766"/>
                  </a:lnTo>
                  <a:lnTo>
                    <a:pt x="249" y="778"/>
                  </a:lnTo>
                  <a:lnTo>
                    <a:pt x="261" y="787"/>
                  </a:lnTo>
                  <a:lnTo>
                    <a:pt x="249" y="785"/>
                  </a:lnTo>
                  <a:lnTo>
                    <a:pt x="238" y="783"/>
                  </a:lnTo>
                  <a:lnTo>
                    <a:pt x="228" y="781"/>
                  </a:lnTo>
                  <a:lnTo>
                    <a:pt x="216" y="779"/>
                  </a:lnTo>
                  <a:lnTo>
                    <a:pt x="205" y="775"/>
                  </a:lnTo>
                  <a:lnTo>
                    <a:pt x="193" y="773"/>
                  </a:lnTo>
                  <a:lnTo>
                    <a:pt x="182" y="771"/>
                  </a:lnTo>
                  <a:lnTo>
                    <a:pt x="170" y="767"/>
                  </a:lnTo>
                  <a:lnTo>
                    <a:pt x="158" y="764"/>
                  </a:lnTo>
                  <a:lnTo>
                    <a:pt x="147" y="760"/>
                  </a:lnTo>
                  <a:lnTo>
                    <a:pt x="135" y="757"/>
                  </a:lnTo>
                  <a:lnTo>
                    <a:pt x="123" y="754"/>
                  </a:lnTo>
                  <a:lnTo>
                    <a:pt x="111" y="749"/>
                  </a:lnTo>
                  <a:lnTo>
                    <a:pt x="100" y="745"/>
                  </a:lnTo>
                  <a:lnTo>
                    <a:pt x="88" y="741"/>
                  </a:lnTo>
                  <a:lnTo>
                    <a:pt x="77" y="736"/>
                  </a:lnTo>
                  <a:lnTo>
                    <a:pt x="81" y="743"/>
                  </a:lnTo>
                  <a:lnTo>
                    <a:pt x="86" y="751"/>
                  </a:lnTo>
                  <a:lnTo>
                    <a:pt x="91" y="758"/>
                  </a:lnTo>
                  <a:lnTo>
                    <a:pt x="96" y="765"/>
                  </a:lnTo>
                  <a:lnTo>
                    <a:pt x="102" y="773"/>
                  </a:lnTo>
                  <a:lnTo>
                    <a:pt x="108" y="780"/>
                  </a:lnTo>
                  <a:lnTo>
                    <a:pt x="114" y="788"/>
                  </a:lnTo>
                  <a:lnTo>
                    <a:pt x="119" y="795"/>
                  </a:lnTo>
                  <a:lnTo>
                    <a:pt x="132" y="798"/>
                  </a:lnTo>
                  <a:lnTo>
                    <a:pt x="145" y="802"/>
                  </a:lnTo>
                  <a:lnTo>
                    <a:pt x="156" y="804"/>
                  </a:lnTo>
                  <a:lnTo>
                    <a:pt x="169" y="808"/>
                  </a:lnTo>
                  <a:lnTo>
                    <a:pt x="183" y="810"/>
                  </a:lnTo>
                  <a:lnTo>
                    <a:pt x="195" y="813"/>
                  </a:lnTo>
                  <a:lnTo>
                    <a:pt x="208" y="816"/>
                  </a:lnTo>
                  <a:lnTo>
                    <a:pt x="221" y="818"/>
                  </a:lnTo>
                  <a:lnTo>
                    <a:pt x="234" y="820"/>
                  </a:lnTo>
                  <a:lnTo>
                    <a:pt x="247" y="823"/>
                  </a:lnTo>
                  <a:lnTo>
                    <a:pt x="261" y="824"/>
                  </a:lnTo>
                  <a:lnTo>
                    <a:pt x="275" y="826"/>
                  </a:lnTo>
                  <a:lnTo>
                    <a:pt x="287" y="827"/>
                  </a:lnTo>
                  <a:lnTo>
                    <a:pt x="301" y="828"/>
                  </a:lnTo>
                  <a:lnTo>
                    <a:pt x="315" y="830"/>
                  </a:lnTo>
                  <a:lnTo>
                    <a:pt x="329" y="831"/>
                  </a:lnTo>
                  <a:lnTo>
                    <a:pt x="325" y="818"/>
                  </a:lnTo>
                  <a:lnTo>
                    <a:pt x="323" y="805"/>
                  </a:lnTo>
                  <a:lnTo>
                    <a:pt x="320" y="793"/>
                  </a:lnTo>
                  <a:lnTo>
                    <a:pt x="317" y="779"/>
                  </a:lnTo>
                  <a:lnTo>
                    <a:pt x="300" y="764"/>
                  </a:lnTo>
                  <a:lnTo>
                    <a:pt x="284" y="749"/>
                  </a:lnTo>
                  <a:lnTo>
                    <a:pt x="268" y="733"/>
                  </a:lnTo>
                  <a:lnTo>
                    <a:pt x="253" y="716"/>
                  </a:lnTo>
                  <a:lnTo>
                    <a:pt x="238" y="699"/>
                  </a:lnTo>
                  <a:lnTo>
                    <a:pt x="223" y="681"/>
                  </a:lnTo>
                  <a:lnTo>
                    <a:pt x="209" y="664"/>
                  </a:lnTo>
                  <a:lnTo>
                    <a:pt x="196" y="645"/>
                  </a:lnTo>
                  <a:close/>
                </a:path>
              </a:pathLst>
            </a:custGeom>
            <a:solidFill>
              <a:srgbClr val="000000"/>
            </a:solidFill>
            <a:ln w="9525">
              <a:noFill/>
              <a:round/>
              <a:headEnd/>
              <a:tailEnd/>
            </a:ln>
          </p:spPr>
          <p:txBody>
            <a:bodyPr/>
            <a:lstStyle/>
            <a:p>
              <a:endParaRPr lang="en-GB"/>
            </a:p>
          </p:txBody>
        </p:sp>
        <p:sp>
          <p:nvSpPr>
            <p:cNvPr id="158766" name="Freeform 46"/>
            <p:cNvSpPr>
              <a:spLocks/>
            </p:cNvSpPr>
            <p:nvPr/>
          </p:nvSpPr>
          <p:spPr bwMode="auto">
            <a:xfrm>
              <a:off x="391" y="902"/>
              <a:ext cx="90" cy="384"/>
            </a:xfrm>
            <a:custGeom>
              <a:avLst/>
              <a:gdLst/>
              <a:ahLst/>
              <a:cxnLst>
                <a:cxn ang="0">
                  <a:pos x="155" y="615"/>
                </a:cxn>
                <a:cxn ang="0">
                  <a:pos x="175" y="616"/>
                </a:cxn>
                <a:cxn ang="0">
                  <a:pos x="193" y="617"/>
                </a:cxn>
                <a:cxn ang="0">
                  <a:pos x="200" y="597"/>
                </a:cxn>
                <a:cxn ang="0">
                  <a:pos x="194" y="579"/>
                </a:cxn>
                <a:cxn ang="0">
                  <a:pos x="175" y="579"/>
                </a:cxn>
                <a:cxn ang="0">
                  <a:pos x="155" y="579"/>
                </a:cxn>
                <a:cxn ang="0">
                  <a:pos x="202" y="436"/>
                </a:cxn>
                <a:cxn ang="0">
                  <a:pos x="202" y="409"/>
                </a:cxn>
                <a:cxn ang="0">
                  <a:pos x="139" y="262"/>
                </a:cxn>
                <a:cxn ang="0">
                  <a:pos x="162" y="261"/>
                </a:cxn>
                <a:cxn ang="0">
                  <a:pos x="185" y="259"/>
                </a:cxn>
                <a:cxn ang="0">
                  <a:pos x="201" y="247"/>
                </a:cxn>
                <a:cxn ang="0">
                  <a:pos x="200" y="218"/>
                </a:cxn>
                <a:cxn ang="0">
                  <a:pos x="178" y="221"/>
                </a:cxn>
                <a:cxn ang="0">
                  <a:pos x="155" y="223"/>
                </a:cxn>
                <a:cxn ang="0">
                  <a:pos x="132" y="43"/>
                </a:cxn>
                <a:cxn ang="0">
                  <a:pos x="157" y="43"/>
                </a:cxn>
                <a:cxn ang="0">
                  <a:pos x="178" y="43"/>
                </a:cxn>
                <a:cxn ang="0">
                  <a:pos x="188" y="33"/>
                </a:cxn>
                <a:cxn ang="0">
                  <a:pos x="183" y="2"/>
                </a:cxn>
                <a:cxn ang="0">
                  <a:pos x="155" y="0"/>
                </a:cxn>
                <a:cxn ang="0">
                  <a:pos x="126" y="0"/>
                </a:cxn>
                <a:cxn ang="0">
                  <a:pos x="100" y="2"/>
                </a:cxn>
                <a:cxn ang="0">
                  <a:pos x="74" y="3"/>
                </a:cxn>
                <a:cxn ang="0">
                  <a:pos x="49" y="4"/>
                </a:cxn>
                <a:cxn ang="0">
                  <a:pos x="39" y="25"/>
                </a:cxn>
                <a:cxn ang="0">
                  <a:pos x="40" y="47"/>
                </a:cxn>
                <a:cxn ang="0">
                  <a:pos x="54" y="45"/>
                </a:cxn>
                <a:cxn ang="0">
                  <a:pos x="68" y="44"/>
                </a:cxn>
                <a:cxn ang="0">
                  <a:pos x="71" y="225"/>
                </a:cxn>
                <a:cxn ang="0">
                  <a:pos x="48" y="225"/>
                </a:cxn>
                <a:cxn ang="0">
                  <a:pos x="25" y="224"/>
                </a:cxn>
                <a:cxn ang="0">
                  <a:pos x="16" y="242"/>
                </a:cxn>
                <a:cxn ang="0">
                  <a:pos x="23" y="262"/>
                </a:cxn>
                <a:cxn ang="0">
                  <a:pos x="48" y="263"/>
                </a:cxn>
                <a:cxn ang="0">
                  <a:pos x="72" y="264"/>
                </a:cxn>
                <a:cxn ang="0">
                  <a:pos x="3" y="407"/>
                </a:cxn>
                <a:cxn ang="0">
                  <a:pos x="2" y="433"/>
                </a:cxn>
                <a:cxn ang="0">
                  <a:pos x="88" y="581"/>
                </a:cxn>
                <a:cxn ang="0">
                  <a:pos x="58" y="582"/>
                </a:cxn>
                <a:cxn ang="0">
                  <a:pos x="24" y="587"/>
                </a:cxn>
                <a:cxn ang="0">
                  <a:pos x="0" y="600"/>
                </a:cxn>
                <a:cxn ang="0">
                  <a:pos x="1" y="627"/>
                </a:cxn>
                <a:cxn ang="0">
                  <a:pos x="31" y="621"/>
                </a:cxn>
                <a:cxn ang="0">
                  <a:pos x="65" y="617"/>
                </a:cxn>
                <a:cxn ang="0">
                  <a:pos x="95" y="801"/>
                </a:cxn>
                <a:cxn ang="0">
                  <a:pos x="24" y="792"/>
                </a:cxn>
                <a:cxn ang="0">
                  <a:pos x="16" y="798"/>
                </a:cxn>
                <a:cxn ang="0">
                  <a:pos x="25" y="836"/>
                </a:cxn>
                <a:cxn ang="0">
                  <a:pos x="63" y="838"/>
                </a:cxn>
                <a:cxn ang="0">
                  <a:pos x="102" y="838"/>
                </a:cxn>
                <a:cxn ang="0">
                  <a:pos x="137" y="838"/>
                </a:cxn>
                <a:cxn ang="0">
                  <a:pos x="161" y="836"/>
                </a:cxn>
                <a:cxn ang="0">
                  <a:pos x="184" y="835"/>
                </a:cxn>
                <a:cxn ang="0">
                  <a:pos x="192" y="815"/>
                </a:cxn>
                <a:cxn ang="0">
                  <a:pos x="154" y="800"/>
                </a:cxn>
              </a:cxnLst>
              <a:rect l="0" t="0" r="r" b="b"/>
              <a:pathLst>
                <a:path w="202" h="838">
                  <a:moveTo>
                    <a:pt x="154" y="800"/>
                  </a:moveTo>
                  <a:lnTo>
                    <a:pt x="149" y="615"/>
                  </a:lnTo>
                  <a:lnTo>
                    <a:pt x="155" y="615"/>
                  </a:lnTo>
                  <a:lnTo>
                    <a:pt x="162" y="616"/>
                  </a:lnTo>
                  <a:lnTo>
                    <a:pt x="168" y="616"/>
                  </a:lnTo>
                  <a:lnTo>
                    <a:pt x="175" y="616"/>
                  </a:lnTo>
                  <a:lnTo>
                    <a:pt x="180" y="616"/>
                  </a:lnTo>
                  <a:lnTo>
                    <a:pt x="186" y="616"/>
                  </a:lnTo>
                  <a:lnTo>
                    <a:pt x="193" y="617"/>
                  </a:lnTo>
                  <a:lnTo>
                    <a:pt x="199" y="617"/>
                  </a:lnTo>
                  <a:lnTo>
                    <a:pt x="199" y="608"/>
                  </a:lnTo>
                  <a:lnTo>
                    <a:pt x="200" y="597"/>
                  </a:lnTo>
                  <a:lnTo>
                    <a:pt x="200" y="588"/>
                  </a:lnTo>
                  <a:lnTo>
                    <a:pt x="200" y="579"/>
                  </a:lnTo>
                  <a:lnTo>
                    <a:pt x="194" y="579"/>
                  </a:lnTo>
                  <a:lnTo>
                    <a:pt x="187" y="579"/>
                  </a:lnTo>
                  <a:lnTo>
                    <a:pt x="182" y="579"/>
                  </a:lnTo>
                  <a:lnTo>
                    <a:pt x="175" y="579"/>
                  </a:lnTo>
                  <a:lnTo>
                    <a:pt x="168" y="579"/>
                  </a:lnTo>
                  <a:lnTo>
                    <a:pt x="161" y="579"/>
                  </a:lnTo>
                  <a:lnTo>
                    <a:pt x="155" y="579"/>
                  </a:lnTo>
                  <a:lnTo>
                    <a:pt x="148" y="579"/>
                  </a:lnTo>
                  <a:lnTo>
                    <a:pt x="144" y="437"/>
                  </a:lnTo>
                  <a:lnTo>
                    <a:pt x="202" y="436"/>
                  </a:lnTo>
                  <a:lnTo>
                    <a:pt x="202" y="427"/>
                  </a:lnTo>
                  <a:lnTo>
                    <a:pt x="202" y="419"/>
                  </a:lnTo>
                  <a:lnTo>
                    <a:pt x="202" y="409"/>
                  </a:lnTo>
                  <a:lnTo>
                    <a:pt x="202" y="401"/>
                  </a:lnTo>
                  <a:lnTo>
                    <a:pt x="142" y="403"/>
                  </a:lnTo>
                  <a:lnTo>
                    <a:pt x="139" y="262"/>
                  </a:lnTo>
                  <a:lnTo>
                    <a:pt x="146" y="262"/>
                  </a:lnTo>
                  <a:lnTo>
                    <a:pt x="154" y="262"/>
                  </a:lnTo>
                  <a:lnTo>
                    <a:pt x="162" y="261"/>
                  </a:lnTo>
                  <a:lnTo>
                    <a:pt x="169" y="261"/>
                  </a:lnTo>
                  <a:lnTo>
                    <a:pt x="177" y="260"/>
                  </a:lnTo>
                  <a:lnTo>
                    <a:pt x="185" y="259"/>
                  </a:lnTo>
                  <a:lnTo>
                    <a:pt x="193" y="257"/>
                  </a:lnTo>
                  <a:lnTo>
                    <a:pt x="201" y="256"/>
                  </a:lnTo>
                  <a:lnTo>
                    <a:pt x="201" y="247"/>
                  </a:lnTo>
                  <a:lnTo>
                    <a:pt x="201" y="237"/>
                  </a:lnTo>
                  <a:lnTo>
                    <a:pt x="201" y="227"/>
                  </a:lnTo>
                  <a:lnTo>
                    <a:pt x="200" y="218"/>
                  </a:lnTo>
                  <a:lnTo>
                    <a:pt x="193" y="219"/>
                  </a:lnTo>
                  <a:lnTo>
                    <a:pt x="186" y="219"/>
                  </a:lnTo>
                  <a:lnTo>
                    <a:pt x="178" y="221"/>
                  </a:lnTo>
                  <a:lnTo>
                    <a:pt x="171" y="221"/>
                  </a:lnTo>
                  <a:lnTo>
                    <a:pt x="163" y="222"/>
                  </a:lnTo>
                  <a:lnTo>
                    <a:pt x="155" y="223"/>
                  </a:lnTo>
                  <a:lnTo>
                    <a:pt x="146" y="223"/>
                  </a:lnTo>
                  <a:lnTo>
                    <a:pt x="138" y="224"/>
                  </a:lnTo>
                  <a:lnTo>
                    <a:pt x="132" y="43"/>
                  </a:lnTo>
                  <a:lnTo>
                    <a:pt x="141" y="43"/>
                  </a:lnTo>
                  <a:lnTo>
                    <a:pt x="149" y="43"/>
                  </a:lnTo>
                  <a:lnTo>
                    <a:pt x="157" y="43"/>
                  </a:lnTo>
                  <a:lnTo>
                    <a:pt x="165" y="43"/>
                  </a:lnTo>
                  <a:lnTo>
                    <a:pt x="172" y="43"/>
                  </a:lnTo>
                  <a:lnTo>
                    <a:pt x="178" y="43"/>
                  </a:lnTo>
                  <a:lnTo>
                    <a:pt x="184" y="44"/>
                  </a:lnTo>
                  <a:lnTo>
                    <a:pt x="190" y="44"/>
                  </a:lnTo>
                  <a:lnTo>
                    <a:pt x="188" y="33"/>
                  </a:lnTo>
                  <a:lnTo>
                    <a:pt x="186" y="21"/>
                  </a:lnTo>
                  <a:lnTo>
                    <a:pt x="185" y="11"/>
                  </a:lnTo>
                  <a:lnTo>
                    <a:pt x="183" y="2"/>
                  </a:lnTo>
                  <a:lnTo>
                    <a:pt x="173" y="2"/>
                  </a:lnTo>
                  <a:lnTo>
                    <a:pt x="164" y="0"/>
                  </a:lnTo>
                  <a:lnTo>
                    <a:pt x="155" y="0"/>
                  </a:lnTo>
                  <a:lnTo>
                    <a:pt x="146" y="0"/>
                  </a:lnTo>
                  <a:lnTo>
                    <a:pt x="137" y="0"/>
                  </a:lnTo>
                  <a:lnTo>
                    <a:pt x="126" y="0"/>
                  </a:lnTo>
                  <a:lnTo>
                    <a:pt x="117" y="2"/>
                  </a:lnTo>
                  <a:lnTo>
                    <a:pt x="108" y="2"/>
                  </a:lnTo>
                  <a:lnTo>
                    <a:pt x="100" y="2"/>
                  </a:lnTo>
                  <a:lnTo>
                    <a:pt x="92" y="2"/>
                  </a:lnTo>
                  <a:lnTo>
                    <a:pt x="82" y="2"/>
                  </a:lnTo>
                  <a:lnTo>
                    <a:pt x="74" y="3"/>
                  </a:lnTo>
                  <a:lnTo>
                    <a:pt x="66" y="3"/>
                  </a:lnTo>
                  <a:lnTo>
                    <a:pt x="57" y="4"/>
                  </a:lnTo>
                  <a:lnTo>
                    <a:pt x="49" y="4"/>
                  </a:lnTo>
                  <a:lnTo>
                    <a:pt x="41" y="5"/>
                  </a:lnTo>
                  <a:lnTo>
                    <a:pt x="40" y="14"/>
                  </a:lnTo>
                  <a:lnTo>
                    <a:pt x="39" y="25"/>
                  </a:lnTo>
                  <a:lnTo>
                    <a:pt x="38" y="35"/>
                  </a:lnTo>
                  <a:lnTo>
                    <a:pt x="36" y="47"/>
                  </a:lnTo>
                  <a:lnTo>
                    <a:pt x="40" y="47"/>
                  </a:lnTo>
                  <a:lnTo>
                    <a:pt x="44" y="45"/>
                  </a:lnTo>
                  <a:lnTo>
                    <a:pt x="49" y="45"/>
                  </a:lnTo>
                  <a:lnTo>
                    <a:pt x="54" y="45"/>
                  </a:lnTo>
                  <a:lnTo>
                    <a:pt x="58" y="45"/>
                  </a:lnTo>
                  <a:lnTo>
                    <a:pt x="63" y="45"/>
                  </a:lnTo>
                  <a:lnTo>
                    <a:pt x="68" y="44"/>
                  </a:lnTo>
                  <a:lnTo>
                    <a:pt x="73" y="44"/>
                  </a:lnTo>
                  <a:lnTo>
                    <a:pt x="79" y="225"/>
                  </a:lnTo>
                  <a:lnTo>
                    <a:pt x="71" y="225"/>
                  </a:lnTo>
                  <a:lnTo>
                    <a:pt x="64" y="225"/>
                  </a:lnTo>
                  <a:lnTo>
                    <a:pt x="56" y="225"/>
                  </a:lnTo>
                  <a:lnTo>
                    <a:pt x="48" y="225"/>
                  </a:lnTo>
                  <a:lnTo>
                    <a:pt x="41" y="225"/>
                  </a:lnTo>
                  <a:lnTo>
                    <a:pt x="33" y="225"/>
                  </a:lnTo>
                  <a:lnTo>
                    <a:pt x="25" y="224"/>
                  </a:lnTo>
                  <a:lnTo>
                    <a:pt x="17" y="224"/>
                  </a:lnTo>
                  <a:lnTo>
                    <a:pt x="16" y="233"/>
                  </a:lnTo>
                  <a:lnTo>
                    <a:pt x="16" y="242"/>
                  </a:lnTo>
                  <a:lnTo>
                    <a:pt x="15" y="253"/>
                  </a:lnTo>
                  <a:lnTo>
                    <a:pt x="13" y="262"/>
                  </a:lnTo>
                  <a:lnTo>
                    <a:pt x="23" y="262"/>
                  </a:lnTo>
                  <a:lnTo>
                    <a:pt x="31" y="263"/>
                  </a:lnTo>
                  <a:lnTo>
                    <a:pt x="40" y="263"/>
                  </a:lnTo>
                  <a:lnTo>
                    <a:pt x="48" y="263"/>
                  </a:lnTo>
                  <a:lnTo>
                    <a:pt x="56" y="264"/>
                  </a:lnTo>
                  <a:lnTo>
                    <a:pt x="64" y="264"/>
                  </a:lnTo>
                  <a:lnTo>
                    <a:pt x="72" y="264"/>
                  </a:lnTo>
                  <a:lnTo>
                    <a:pt x="80" y="264"/>
                  </a:lnTo>
                  <a:lnTo>
                    <a:pt x="84" y="405"/>
                  </a:lnTo>
                  <a:lnTo>
                    <a:pt x="3" y="407"/>
                  </a:lnTo>
                  <a:lnTo>
                    <a:pt x="3" y="415"/>
                  </a:lnTo>
                  <a:lnTo>
                    <a:pt x="3" y="424"/>
                  </a:lnTo>
                  <a:lnTo>
                    <a:pt x="2" y="433"/>
                  </a:lnTo>
                  <a:lnTo>
                    <a:pt x="2" y="442"/>
                  </a:lnTo>
                  <a:lnTo>
                    <a:pt x="85" y="439"/>
                  </a:lnTo>
                  <a:lnTo>
                    <a:pt x="88" y="581"/>
                  </a:lnTo>
                  <a:lnTo>
                    <a:pt x="79" y="581"/>
                  </a:lnTo>
                  <a:lnTo>
                    <a:pt x="69" y="582"/>
                  </a:lnTo>
                  <a:lnTo>
                    <a:pt x="58" y="582"/>
                  </a:lnTo>
                  <a:lnTo>
                    <a:pt x="47" y="583"/>
                  </a:lnTo>
                  <a:lnTo>
                    <a:pt x="35" y="585"/>
                  </a:lnTo>
                  <a:lnTo>
                    <a:pt x="24" y="587"/>
                  </a:lnTo>
                  <a:lnTo>
                    <a:pt x="12" y="588"/>
                  </a:lnTo>
                  <a:lnTo>
                    <a:pt x="0" y="590"/>
                  </a:lnTo>
                  <a:lnTo>
                    <a:pt x="0" y="600"/>
                  </a:lnTo>
                  <a:lnTo>
                    <a:pt x="0" y="609"/>
                  </a:lnTo>
                  <a:lnTo>
                    <a:pt x="0" y="618"/>
                  </a:lnTo>
                  <a:lnTo>
                    <a:pt x="1" y="627"/>
                  </a:lnTo>
                  <a:lnTo>
                    <a:pt x="10" y="625"/>
                  </a:lnTo>
                  <a:lnTo>
                    <a:pt x="20" y="624"/>
                  </a:lnTo>
                  <a:lnTo>
                    <a:pt x="31" y="621"/>
                  </a:lnTo>
                  <a:lnTo>
                    <a:pt x="42" y="620"/>
                  </a:lnTo>
                  <a:lnTo>
                    <a:pt x="54" y="618"/>
                  </a:lnTo>
                  <a:lnTo>
                    <a:pt x="65" y="617"/>
                  </a:lnTo>
                  <a:lnTo>
                    <a:pt x="77" y="615"/>
                  </a:lnTo>
                  <a:lnTo>
                    <a:pt x="89" y="613"/>
                  </a:lnTo>
                  <a:lnTo>
                    <a:pt x="95" y="801"/>
                  </a:lnTo>
                  <a:lnTo>
                    <a:pt x="34" y="800"/>
                  </a:lnTo>
                  <a:lnTo>
                    <a:pt x="30" y="797"/>
                  </a:lnTo>
                  <a:lnTo>
                    <a:pt x="24" y="792"/>
                  </a:lnTo>
                  <a:lnTo>
                    <a:pt x="19" y="788"/>
                  </a:lnTo>
                  <a:lnTo>
                    <a:pt x="13" y="784"/>
                  </a:lnTo>
                  <a:lnTo>
                    <a:pt x="16" y="798"/>
                  </a:lnTo>
                  <a:lnTo>
                    <a:pt x="19" y="810"/>
                  </a:lnTo>
                  <a:lnTo>
                    <a:pt x="21" y="823"/>
                  </a:lnTo>
                  <a:lnTo>
                    <a:pt x="25" y="836"/>
                  </a:lnTo>
                  <a:lnTo>
                    <a:pt x="38" y="837"/>
                  </a:lnTo>
                  <a:lnTo>
                    <a:pt x="50" y="837"/>
                  </a:lnTo>
                  <a:lnTo>
                    <a:pt x="63" y="838"/>
                  </a:lnTo>
                  <a:lnTo>
                    <a:pt x="76" y="838"/>
                  </a:lnTo>
                  <a:lnTo>
                    <a:pt x="89" y="838"/>
                  </a:lnTo>
                  <a:lnTo>
                    <a:pt x="102" y="838"/>
                  </a:lnTo>
                  <a:lnTo>
                    <a:pt x="115" y="838"/>
                  </a:lnTo>
                  <a:lnTo>
                    <a:pt x="129" y="838"/>
                  </a:lnTo>
                  <a:lnTo>
                    <a:pt x="137" y="838"/>
                  </a:lnTo>
                  <a:lnTo>
                    <a:pt x="145" y="837"/>
                  </a:lnTo>
                  <a:lnTo>
                    <a:pt x="153" y="837"/>
                  </a:lnTo>
                  <a:lnTo>
                    <a:pt x="161" y="836"/>
                  </a:lnTo>
                  <a:lnTo>
                    <a:pt x="168" y="836"/>
                  </a:lnTo>
                  <a:lnTo>
                    <a:pt x="176" y="836"/>
                  </a:lnTo>
                  <a:lnTo>
                    <a:pt x="184" y="835"/>
                  </a:lnTo>
                  <a:lnTo>
                    <a:pt x="192" y="835"/>
                  </a:lnTo>
                  <a:lnTo>
                    <a:pt x="192" y="825"/>
                  </a:lnTo>
                  <a:lnTo>
                    <a:pt x="192" y="815"/>
                  </a:lnTo>
                  <a:lnTo>
                    <a:pt x="192" y="806"/>
                  </a:lnTo>
                  <a:lnTo>
                    <a:pt x="192" y="797"/>
                  </a:lnTo>
                  <a:lnTo>
                    <a:pt x="154" y="800"/>
                  </a:lnTo>
                  <a:close/>
                </a:path>
              </a:pathLst>
            </a:custGeom>
            <a:solidFill>
              <a:srgbClr val="000000"/>
            </a:solidFill>
            <a:ln w="9525">
              <a:noFill/>
              <a:round/>
              <a:headEnd/>
              <a:tailEnd/>
            </a:ln>
          </p:spPr>
          <p:txBody>
            <a:bodyPr/>
            <a:lstStyle/>
            <a:p>
              <a:endParaRPr lang="en-GB"/>
            </a:p>
          </p:txBody>
        </p:sp>
      </p:grpSp>
      <p:sp>
        <p:nvSpPr>
          <p:cNvPr id="158767" name="Text Box 47"/>
          <p:cNvSpPr txBox="1">
            <a:spLocks noChangeArrowheads="1"/>
          </p:cNvSpPr>
          <p:nvPr/>
        </p:nvSpPr>
        <p:spPr bwMode="auto">
          <a:xfrm>
            <a:off x="323850" y="1922463"/>
            <a:ext cx="792163" cy="930275"/>
          </a:xfrm>
          <a:prstGeom prst="rect">
            <a:avLst/>
          </a:prstGeom>
          <a:solidFill>
            <a:schemeClr val="bg1"/>
          </a:solidFill>
          <a:ln w="9525">
            <a:noFill/>
            <a:miter lim="800000"/>
            <a:headEnd/>
            <a:tailEnd/>
          </a:ln>
          <a:effectLst/>
        </p:spPr>
        <p:txBody>
          <a:bodyPr>
            <a:spAutoFit/>
          </a:bodyPr>
          <a:lstStyle/>
          <a:p>
            <a:pPr>
              <a:spcBef>
                <a:spcPct val="50000"/>
              </a:spcBef>
            </a:pPr>
            <a:r>
              <a:rPr lang="en-GB" sz="1000"/>
              <a:t>Global Economy </a:t>
            </a:r>
          </a:p>
          <a:p>
            <a:pPr>
              <a:spcBef>
                <a:spcPct val="50000"/>
              </a:spcBef>
            </a:pPr>
            <a:r>
              <a:rPr lang="en-GB" sz="1000"/>
              <a:t>Systemic Risk Disasters</a:t>
            </a:r>
          </a:p>
        </p:txBody>
      </p:sp>
      <p:sp>
        <p:nvSpPr>
          <p:cNvPr id="158768" name="AutoShape 48"/>
          <p:cNvSpPr>
            <a:spLocks noChangeArrowheads="1"/>
          </p:cNvSpPr>
          <p:nvPr/>
        </p:nvSpPr>
        <p:spPr bwMode="auto">
          <a:xfrm>
            <a:off x="323850" y="3213100"/>
            <a:ext cx="1079500" cy="1008063"/>
          </a:xfrm>
          <a:prstGeom prst="cloudCallout">
            <a:avLst>
              <a:gd name="adj1" fmla="val 51176"/>
              <a:gd name="adj2" fmla="val -93620"/>
            </a:avLst>
          </a:prstGeom>
          <a:solidFill>
            <a:schemeClr val="bg1"/>
          </a:solidFill>
          <a:ln w="9525">
            <a:solidFill>
              <a:schemeClr val="tx1"/>
            </a:solidFill>
            <a:round/>
            <a:headEnd/>
            <a:tailEnd/>
          </a:ln>
          <a:effectLst/>
        </p:spPr>
        <p:txBody>
          <a:bodyPr/>
          <a:lstStyle/>
          <a:p>
            <a:pPr algn="ctr"/>
            <a:r>
              <a:rPr lang="en-GB" sz="1400"/>
              <a:t>Ideas</a:t>
            </a:r>
            <a:r>
              <a:rPr lang="en-GB" sz="1800"/>
              <a:t>:</a:t>
            </a:r>
          </a:p>
          <a:p>
            <a:pPr algn="ctr"/>
            <a:r>
              <a:rPr lang="en-GB" sz="800"/>
              <a:t>Something should be done</a:t>
            </a:r>
          </a:p>
        </p:txBody>
      </p:sp>
      <p:sp>
        <p:nvSpPr>
          <p:cNvPr id="11" name="Rounded Rectangle 21"/>
          <p:cNvSpPr>
            <a:spLocks noChangeArrowheads="1"/>
          </p:cNvSpPr>
          <p:nvPr/>
        </p:nvSpPr>
        <p:spPr bwMode="auto">
          <a:xfrm>
            <a:off x="1547813" y="4868863"/>
            <a:ext cx="1149350" cy="250825"/>
          </a:xfrm>
          <a:prstGeom prst="roundRect">
            <a:avLst>
              <a:gd name="adj" fmla="val 16667"/>
            </a:avLst>
          </a:prstGeom>
          <a:solidFill>
            <a:srgbClr val="969696"/>
          </a:solidFill>
          <a:ln w="25400" algn="ctr">
            <a:solidFill>
              <a:srgbClr val="CCFFCC"/>
            </a:solidFill>
            <a:round/>
            <a:headEnd/>
            <a:tailEnd/>
          </a:ln>
        </p:spPr>
        <p:txBody>
          <a:bodyPr anchor="ctr"/>
          <a:lstStyle/>
          <a:p>
            <a:pPr algn="ctr"/>
            <a:r>
              <a:rPr lang="en-GB" sz="1000">
                <a:solidFill>
                  <a:srgbClr val="FFFFFF"/>
                </a:solidFill>
                <a:cs typeface="Arial" charset="0"/>
              </a:rPr>
              <a:t>Cabinet </a:t>
            </a:r>
          </a:p>
        </p:txBody>
      </p:sp>
      <p:sp>
        <p:nvSpPr>
          <p:cNvPr id="158770" name="AutoShape 50"/>
          <p:cNvSpPr>
            <a:spLocks noChangeArrowheads="1"/>
          </p:cNvSpPr>
          <p:nvPr/>
        </p:nvSpPr>
        <p:spPr bwMode="auto">
          <a:xfrm rot="5400000">
            <a:off x="1187450" y="1700213"/>
            <a:ext cx="1006475" cy="863600"/>
          </a:xfrm>
          <a:prstGeom prst="homePlate">
            <a:avLst>
              <a:gd name="adj" fmla="val 29136"/>
            </a:avLst>
          </a:prstGeom>
          <a:solidFill>
            <a:schemeClr val="accent1"/>
          </a:solidFill>
          <a:ln w="9525">
            <a:solidFill>
              <a:schemeClr val="tx1"/>
            </a:solidFill>
            <a:miter lim="800000"/>
            <a:headEnd/>
            <a:tailEnd/>
          </a:ln>
          <a:effectLst/>
        </p:spPr>
        <p:txBody>
          <a:bodyPr rot="10800000" vert="eaVert" wrap="none" anchor="ctr"/>
          <a:lstStyle/>
          <a:p>
            <a:pPr algn="ctr"/>
            <a:r>
              <a:rPr lang="en-GB" sz="1200"/>
              <a:t>Pressures</a:t>
            </a:r>
          </a:p>
          <a:p>
            <a:pPr algn="ctr"/>
            <a:r>
              <a:rPr lang="en-GB" sz="1200"/>
              <a:t>Political</a:t>
            </a:r>
          </a:p>
          <a:p>
            <a:pPr algn="ctr"/>
            <a:r>
              <a:rPr lang="en-GB" sz="1200"/>
              <a:t>Media</a:t>
            </a:r>
          </a:p>
          <a:p>
            <a:pPr algn="ctr"/>
            <a:r>
              <a:rPr lang="en-GB" sz="1200"/>
              <a:t>Public</a:t>
            </a:r>
          </a:p>
        </p:txBody>
      </p:sp>
      <p:cxnSp>
        <p:nvCxnSpPr>
          <p:cNvPr id="158771" name="AutoShape 51"/>
          <p:cNvCxnSpPr>
            <a:cxnSpLocks noChangeShapeType="1"/>
            <a:stCxn id="158775" idx="0"/>
            <a:endCxn id="0" idx="1"/>
          </p:cNvCxnSpPr>
          <p:nvPr/>
        </p:nvCxnSpPr>
        <p:spPr bwMode="auto">
          <a:xfrm rot="16200000">
            <a:off x="3126581" y="2931320"/>
            <a:ext cx="682625" cy="455612"/>
          </a:xfrm>
          <a:prstGeom prst="bentConnector2">
            <a:avLst/>
          </a:prstGeom>
          <a:noFill/>
          <a:ln w="9525">
            <a:solidFill>
              <a:schemeClr val="tx1"/>
            </a:solidFill>
            <a:miter lim="800000"/>
            <a:headEnd/>
            <a:tailEnd type="triangle" w="med" len="med"/>
          </a:ln>
          <a:effectLst/>
        </p:spPr>
      </p:cxnSp>
      <p:cxnSp>
        <p:nvCxnSpPr>
          <p:cNvPr id="158772" name="AutoShape 52"/>
          <p:cNvCxnSpPr>
            <a:cxnSpLocks noChangeShapeType="1"/>
            <a:stCxn id="158775" idx="2"/>
            <a:endCxn id="35" idx="1"/>
          </p:cNvCxnSpPr>
          <p:nvPr/>
        </p:nvCxnSpPr>
        <p:spPr bwMode="auto">
          <a:xfrm rot="5400000" flipH="1" flipV="1">
            <a:off x="3371056" y="3750470"/>
            <a:ext cx="193675" cy="455612"/>
          </a:xfrm>
          <a:prstGeom prst="bentConnector4">
            <a:avLst>
              <a:gd name="adj1" fmla="val -138523"/>
              <a:gd name="adj2" fmla="val -152963"/>
            </a:avLst>
          </a:prstGeom>
          <a:noFill/>
          <a:ln w="9525">
            <a:solidFill>
              <a:schemeClr val="tx1"/>
            </a:solidFill>
            <a:miter lim="800000"/>
            <a:headEnd/>
            <a:tailEnd type="triangle" w="med" len="med"/>
          </a:ln>
          <a:effectLst/>
        </p:spPr>
      </p:cxnSp>
      <p:sp>
        <p:nvSpPr>
          <p:cNvPr id="12" name="Rounded Rectangle 25"/>
          <p:cNvSpPr>
            <a:spLocks noChangeArrowheads="1"/>
          </p:cNvSpPr>
          <p:nvPr/>
        </p:nvSpPr>
        <p:spPr bwMode="auto">
          <a:xfrm>
            <a:off x="2843213" y="5157788"/>
            <a:ext cx="1149350" cy="249237"/>
          </a:xfrm>
          <a:prstGeom prst="roundRect">
            <a:avLst>
              <a:gd name="adj" fmla="val 16667"/>
            </a:avLst>
          </a:prstGeom>
          <a:solidFill>
            <a:schemeClr val="folHlink"/>
          </a:solidFill>
          <a:ln w="25400" algn="ctr">
            <a:solidFill>
              <a:srgbClr val="CCFFCC"/>
            </a:solidFill>
            <a:round/>
            <a:headEnd/>
            <a:tailEnd/>
          </a:ln>
        </p:spPr>
        <p:txBody>
          <a:bodyPr anchor="ctr"/>
          <a:lstStyle/>
          <a:p>
            <a:pPr algn="ctr"/>
            <a:r>
              <a:rPr lang="en-GB" sz="1000">
                <a:solidFill>
                  <a:srgbClr val="FFFFFF"/>
                </a:solidFill>
                <a:cs typeface="Arial" charset="0"/>
              </a:rPr>
              <a:t>BR Ministers</a:t>
            </a:r>
          </a:p>
        </p:txBody>
      </p:sp>
      <p:sp>
        <p:nvSpPr>
          <p:cNvPr id="158774" name="AutoShape 54"/>
          <p:cNvSpPr>
            <a:spLocks noChangeArrowheads="1"/>
          </p:cNvSpPr>
          <p:nvPr/>
        </p:nvSpPr>
        <p:spPr bwMode="auto">
          <a:xfrm>
            <a:off x="2339975" y="3141663"/>
            <a:ext cx="647700" cy="1368425"/>
          </a:xfrm>
          <a:prstGeom prst="roundRect">
            <a:avLst>
              <a:gd name="adj" fmla="val 16667"/>
            </a:avLst>
          </a:prstGeom>
          <a:solidFill>
            <a:srgbClr val="CC99FF"/>
          </a:solidFill>
          <a:ln w="9525">
            <a:solidFill>
              <a:schemeClr val="tx1"/>
            </a:solidFill>
            <a:round/>
            <a:headEnd/>
            <a:tailEnd/>
          </a:ln>
          <a:effectLst/>
        </p:spPr>
        <p:txBody>
          <a:bodyPr wrap="none"/>
          <a:lstStyle/>
          <a:p>
            <a:pPr algn="ctr"/>
            <a:r>
              <a:rPr lang="en-GB" sz="1200"/>
              <a:t>Initial </a:t>
            </a:r>
          </a:p>
          <a:p>
            <a:pPr algn="ctr"/>
            <a:r>
              <a:rPr lang="en-GB" sz="1200"/>
              <a:t>Gate</a:t>
            </a:r>
          </a:p>
        </p:txBody>
      </p:sp>
      <p:sp>
        <p:nvSpPr>
          <p:cNvPr id="158775" name="AutoShape 55"/>
          <p:cNvSpPr>
            <a:spLocks noChangeArrowheads="1"/>
          </p:cNvSpPr>
          <p:nvPr/>
        </p:nvSpPr>
        <p:spPr bwMode="auto">
          <a:xfrm>
            <a:off x="2771775" y="3500438"/>
            <a:ext cx="936625" cy="574675"/>
          </a:xfrm>
          <a:prstGeom prst="flowChartDecision">
            <a:avLst/>
          </a:prstGeom>
          <a:solidFill>
            <a:schemeClr val="bg1"/>
          </a:solidFill>
          <a:ln w="9525">
            <a:solidFill>
              <a:schemeClr val="tx1"/>
            </a:solidFill>
            <a:miter lim="800000"/>
            <a:headEnd/>
            <a:tailEnd/>
          </a:ln>
          <a:effectLst/>
        </p:spPr>
        <p:txBody>
          <a:bodyPr wrap="none" anchor="ctr"/>
          <a:lstStyle/>
          <a:p>
            <a:pPr algn="ctr"/>
            <a:r>
              <a:rPr lang="en-GB" sz="1200"/>
              <a:t>Choice</a:t>
            </a:r>
          </a:p>
        </p:txBody>
      </p:sp>
      <p:cxnSp>
        <p:nvCxnSpPr>
          <p:cNvPr id="158776" name="AutoShape 56"/>
          <p:cNvCxnSpPr>
            <a:cxnSpLocks noChangeShapeType="1"/>
            <a:stCxn id="18" idx="1"/>
            <a:endCxn id="158722" idx="2"/>
          </p:cNvCxnSpPr>
          <p:nvPr/>
        </p:nvCxnSpPr>
        <p:spPr bwMode="auto">
          <a:xfrm rot="5400000">
            <a:off x="5800726" y="4656137"/>
            <a:ext cx="63500" cy="3673475"/>
          </a:xfrm>
          <a:prstGeom prst="curvedConnector3">
            <a:avLst>
              <a:gd name="adj1" fmla="val 457500"/>
            </a:avLst>
          </a:prstGeom>
          <a:noFill/>
          <a:ln w="69850">
            <a:solidFill>
              <a:srgbClr val="CC99FF"/>
            </a:solidFill>
            <a:round/>
            <a:headEnd/>
            <a:tailEnd type="triangle" w="med" len="med"/>
          </a:ln>
          <a:effectLst/>
        </p:spPr>
      </p:cxnSp>
      <p:cxnSp>
        <p:nvCxnSpPr>
          <p:cNvPr id="158777" name="AutoShape 57"/>
          <p:cNvCxnSpPr>
            <a:cxnSpLocks noChangeShapeType="1"/>
            <a:stCxn id="158722" idx="1"/>
            <a:endCxn id="23" idx="2"/>
          </p:cNvCxnSpPr>
          <p:nvPr/>
        </p:nvCxnSpPr>
        <p:spPr bwMode="auto">
          <a:xfrm rot="10800000">
            <a:off x="898525" y="5170488"/>
            <a:ext cx="1441450" cy="311150"/>
          </a:xfrm>
          <a:prstGeom prst="curvedConnector2">
            <a:avLst/>
          </a:prstGeom>
          <a:noFill/>
          <a:ln w="50800">
            <a:solidFill>
              <a:srgbClr val="CC99FF"/>
            </a:solidFill>
            <a:round/>
            <a:headEnd type="triangle" w="med" len="med"/>
            <a:tailEnd type="triangle" w="med" len="med"/>
          </a:ln>
          <a:effectLst/>
        </p:spPr>
      </p:cxnSp>
      <p:cxnSp>
        <p:nvCxnSpPr>
          <p:cNvPr id="158778" name="AutoShape 58"/>
          <p:cNvCxnSpPr>
            <a:cxnSpLocks noChangeShapeType="1"/>
            <a:endCxn id="158722" idx="3"/>
          </p:cNvCxnSpPr>
          <p:nvPr/>
        </p:nvCxnSpPr>
        <p:spPr bwMode="auto">
          <a:xfrm rot="10800000">
            <a:off x="5651500" y="5481638"/>
            <a:ext cx="433388" cy="274637"/>
          </a:xfrm>
          <a:prstGeom prst="curvedConnector3">
            <a:avLst>
              <a:gd name="adj1" fmla="val 49815"/>
            </a:avLst>
          </a:prstGeom>
          <a:noFill/>
          <a:ln w="50800">
            <a:solidFill>
              <a:srgbClr val="CC99FF"/>
            </a:solidFill>
            <a:round/>
            <a:headEnd type="triangle" w="med" len="med"/>
            <a:tailEnd type="triangle" w="med" len="med"/>
          </a:ln>
          <a:effectLst/>
        </p:spPr>
      </p:cxnSp>
      <p:cxnSp>
        <p:nvCxnSpPr>
          <p:cNvPr id="158779" name="AutoShape 59"/>
          <p:cNvCxnSpPr>
            <a:cxnSpLocks noChangeShapeType="1"/>
            <a:stCxn id="30" idx="1"/>
            <a:endCxn id="158722" idx="3"/>
          </p:cNvCxnSpPr>
          <p:nvPr/>
        </p:nvCxnSpPr>
        <p:spPr bwMode="auto">
          <a:xfrm rot="10800000" flipV="1">
            <a:off x="5651500" y="5281613"/>
            <a:ext cx="420688" cy="200025"/>
          </a:xfrm>
          <a:prstGeom prst="curvedConnector3">
            <a:avLst>
              <a:gd name="adj1" fmla="val 48301"/>
            </a:avLst>
          </a:prstGeom>
          <a:noFill/>
          <a:ln w="50800">
            <a:solidFill>
              <a:srgbClr val="CC99FF"/>
            </a:solidFill>
            <a:round/>
            <a:headEnd type="triangle" w="med" len="med"/>
            <a:tailEnd type="triangle" w="med" len="med"/>
          </a:ln>
          <a:effectLst/>
        </p:spPr>
      </p:cxn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Slide Number Placeholder 3"/>
          <p:cNvSpPr>
            <a:spLocks noGrp="1"/>
          </p:cNvSpPr>
          <p:nvPr>
            <p:ph type="sldNum" sz="quarter" idx="10"/>
          </p:nvPr>
        </p:nvSpPr>
        <p:spPr/>
        <p:txBody>
          <a:bodyPr/>
          <a:lstStyle/>
          <a:p>
            <a:fld id="{873EEEA3-1592-4F33-A3A7-048FEE1FCF34}" type="slidenum">
              <a:rPr lang="en-GB"/>
              <a:pPr/>
              <a:t>23</a:t>
            </a:fld>
            <a:endParaRPr lang="en-GB"/>
          </a:p>
        </p:txBody>
      </p:sp>
      <p:sp>
        <p:nvSpPr>
          <p:cNvPr id="194562" name="Rectangle 2"/>
          <p:cNvSpPr>
            <a:spLocks noGrp="1" noChangeArrowheads="1"/>
          </p:cNvSpPr>
          <p:nvPr>
            <p:ph type="title"/>
          </p:nvPr>
        </p:nvSpPr>
        <p:spPr/>
        <p:txBody>
          <a:bodyPr/>
          <a:lstStyle/>
          <a:p>
            <a:r>
              <a:rPr lang="en-GB" sz="3600"/>
              <a:t>SSM – Lessons Indicated</a:t>
            </a:r>
          </a:p>
        </p:txBody>
      </p:sp>
      <p:sp>
        <p:nvSpPr>
          <p:cNvPr id="194563" name="Rectangle 3"/>
          <p:cNvSpPr>
            <a:spLocks noGrp="1" noChangeArrowheads="1"/>
          </p:cNvSpPr>
          <p:nvPr>
            <p:ph type="body" idx="1"/>
          </p:nvPr>
        </p:nvSpPr>
        <p:spPr>
          <a:xfrm>
            <a:off x="381000" y="2076450"/>
            <a:ext cx="5414963" cy="4400550"/>
          </a:xfrm>
        </p:spPr>
        <p:txBody>
          <a:bodyPr/>
          <a:lstStyle/>
          <a:p>
            <a:pPr>
              <a:lnSpc>
                <a:spcPct val="80000"/>
              </a:lnSpc>
            </a:pPr>
            <a:r>
              <a:rPr lang="en-GB" sz="2000"/>
              <a:t>Technical</a:t>
            </a:r>
          </a:p>
          <a:p>
            <a:pPr lvl="1">
              <a:lnSpc>
                <a:spcPct val="80000"/>
              </a:lnSpc>
            </a:pPr>
            <a:r>
              <a:rPr lang="en-GB" sz="2000"/>
              <a:t>Insights rather than “Answers”</a:t>
            </a:r>
          </a:p>
          <a:p>
            <a:pPr lvl="2">
              <a:lnSpc>
                <a:spcPct val="80000"/>
              </a:lnSpc>
            </a:pPr>
            <a:r>
              <a:rPr lang="en-GB" sz="1800"/>
              <a:t>For the Analyst</a:t>
            </a:r>
          </a:p>
          <a:p>
            <a:pPr lvl="2">
              <a:lnSpc>
                <a:spcPct val="80000"/>
              </a:lnSpc>
            </a:pPr>
            <a:r>
              <a:rPr lang="en-GB" sz="1800"/>
              <a:t>For Decision Makers</a:t>
            </a:r>
          </a:p>
          <a:p>
            <a:pPr lvl="1">
              <a:lnSpc>
                <a:spcPct val="80000"/>
              </a:lnSpc>
            </a:pPr>
            <a:r>
              <a:rPr lang="en-GB" sz="2000"/>
              <a:t>Develop Common Language</a:t>
            </a:r>
          </a:p>
          <a:p>
            <a:pPr lvl="2">
              <a:lnSpc>
                <a:spcPct val="80000"/>
              </a:lnSpc>
            </a:pPr>
            <a:r>
              <a:rPr lang="en-GB" sz="1800"/>
              <a:t>Top level system was accepted	</a:t>
            </a:r>
          </a:p>
          <a:p>
            <a:pPr lvl="2">
              <a:lnSpc>
                <a:spcPct val="80000"/>
              </a:lnSpc>
            </a:pPr>
            <a:r>
              <a:rPr lang="en-GB" sz="1800"/>
              <a:t>Lower level areas linked to it </a:t>
            </a:r>
          </a:p>
          <a:p>
            <a:pPr lvl="1">
              <a:lnSpc>
                <a:spcPct val="80000"/>
              </a:lnSpc>
            </a:pPr>
            <a:r>
              <a:rPr lang="en-GB" sz="2000"/>
              <a:t>Share Understanding</a:t>
            </a:r>
          </a:p>
          <a:p>
            <a:pPr>
              <a:lnSpc>
                <a:spcPct val="80000"/>
              </a:lnSpc>
            </a:pPr>
            <a:r>
              <a:rPr lang="en-GB" sz="2000"/>
              <a:t>Social</a:t>
            </a:r>
          </a:p>
          <a:p>
            <a:pPr lvl="1">
              <a:lnSpc>
                <a:spcPct val="80000"/>
              </a:lnSpc>
            </a:pPr>
            <a:r>
              <a:rPr lang="en-GB" sz="2000"/>
              <a:t>Benevolent Patronage enables OR</a:t>
            </a:r>
          </a:p>
          <a:p>
            <a:pPr lvl="2">
              <a:lnSpc>
                <a:spcPct val="80000"/>
              </a:lnSpc>
            </a:pPr>
            <a:r>
              <a:rPr lang="en-GB" sz="1800"/>
              <a:t>Interest from DG and senior staff</a:t>
            </a:r>
          </a:p>
          <a:p>
            <a:pPr lvl="2">
              <a:lnSpc>
                <a:spcPct val="80000"/>
              </a:lnSpc>
            </a:pPr>
            <a:r>
              <a:rPr lang="en-GB" sz="1800"/>
              <a:t>Close liaison with BRE</a:t>
            </a:r>
          </a:p>
          <a:p>
            <a:pPr lvl="2">
              <a:lnSpc>
                <a:spcPct val="80000"/>
              </a:lnSpc>
            </a:pPr>
            <a:r>
              <a:rPr lang="en-GB" sz="1800"/>
              <a:t>Arrival of New Director, Selection and Restructuring</a:t>
            </a:r>
          </a:p>
          <a:p>
            <a:pPr>
              <a:lnSpc>
                <a:spcPct val="80000"/>
              </a:lnSpc>
            </a:pPr>
            <a:r>
              <a:rPr lang="en-GB" sz="2000"/>
              <a:t>OR enables change by illumination</a:t>
            </a:r>
          </a:p>
          <a:p>
            <a:pPr>
              <a:lnSpc>
                <a:spcPct val="80000"/>
              </a:lnSpc>
            </a:pPr>
            <a:endParaRPr lang="en-GB" sz="2000"/>
          </a:p>
        </p:txBody>
      </p:sp>
      <p:grpSp>
        <p:nvGrpSpPr>
          <p:cNvPr id="194670" name="Group 110"/>
          <p:cNvGrpSpPr>
            <a:grpSpLocks/>
          </p:cNvGrpSpPr>
          <p:nvPr/>
        </p:nvGrpSpPr>
        <p:grpSpPr bwMode="auto">
          <a:xfrm>
            <a:off x="5867400" y="1125538"/>
            <a:ext cx="2808288" cy="4968875"/>
            <a:chOff x="3651" y="618"/>
            <a:chExt cx="1769" cy="3130"/>
          </a:xfrm>
        </p:grpSpPr>
        <p:sp>
          <p:nvSpPr>
            <p:cNvPr id="194564" name="Rectangle 4"/>
            <p:cNvSpPr>
              <a:spLocks noChangeArrowheads="1"/>
            </p:cNvSpPr>
            <p:nvPr/>
          </p:nvSpPr>
          <p:spPr bwMode="auto">
            <a:xfrm>
              <a:off x="3651" y="618"/>
              <a:ext cx="1769" cy="3130"/>
            </a:xfrm>
            <a:prstGeom prst="rect">
              <a:avLst/>
            </a:prstGeom>
            <a:gradFill rotWithShape="1">
              <a:gsLst>
                <a:gs pos="0">
                  <a:schemeClr val="accent2">
                    <a:gamma/>
                    <a:shade val="46275"/>
                    <a:invGamma/>
                  </a:schemeClr>
                </a:gs>
                <a:gs pos="100000">
                  <a:schemeClr val="accent2"/>
                </a:gs>
              </a:gsLst>
              <a:lin ang="5400000" scaled="1"/>
            </a:gradFill>
            <a:ln w="9525">
              <a:solidFill>
                <a:schemeClr val="tx1"/>
              </a:solidFill>
              <a:miter lim="800000"/>
              <a:headEnd/>
              <a:tailEnd/>
            </a:ln>
            <a:effectLst/>
          </p:spPr>
          <p:txBody>
            <a:bodyPr wrap="none" anchor="ctr"/>
            <a:lstStyle/>
            <a:p>
              <a:endParaRPr lang="en-GB"/>
            </a:p>
          </p:txBody>
        </p:sp>
        <p:grpSp>
          <p:nvGrpSpPr>
            <p:cNvPr id="194565" name="Group 2"/>
            <p:cNvGrpSpPr>
              <a:grpSpLocks/>
            </p:cNvGrpSpPr>
            <p:nvPr/>
          </p:nvGrpSpPr>
          <p:grpSpPr bwMode="auto">
            <a:xfrm>
              <a:off x="3745" y="660"/>
              <a:ext cx="1584" cy="2880"/>
              <a:chOff x="1056" y="1056"/>
              <a:chExt cx="1584" cy="2880"/>
            </a:xfrm>
          </p:grpSpPr>
          <p:sp>
            <p:nvSpPr>
              <p:cNvPr id="194566" name="Oval 3"/>
              <p:cNvSpPr>
                <a:spLocks noChangeArrowheads="1"/>
              </p:cNvSpPr>
              <p:nvPr/>
            </p:nvSpPr>
            <p:spPr bwMode="auto">
              <a:xfrm>
                <a:off x="1056" y="3552"/>
                <a:ext cx="1584" cy="384"/>
              </a:xfrm>
              <a:prstGeom prst="ellipse">
                <a:avLst/>
              </a:prstGeom>
              <a:solidFill>
                <a:srgbClr val="FFFF99"/>
              </a:solidFill>
              <a:ln w="12700">
                <a:noFill/>
                <a:round/>
                <a:headEnd/>
                <a:tailEnd/>
              </a:ln>
            </p:spPr>
            <p:txBody>
              <a:bodyPr wrap="none" anchor="ctr"/>
              <a:lstStyle/>
              <a:p>
                <a:pPr algn="ctr" eaLnBrk="0" hangingPunct="0">
                  <a:spcBef>
                    <a:spcPct val="50000"/>
                  </a:spcBef>
                </a:pPr>
                <a:endParaRPr lang="en-US" sz="22900">
                  <a:latin typeface="Times New Roman" pitchFamily="18" charset="0"/>
                </a:endParaRPr>
              </a:p>
            </p:txBody>
          </p:sp>
          <p:sp>
            <p:nvSpPr>
              <p:cNvPr id="194567" name="AutoShape 4"/>
              <p:cNvSpPr>
                <a:spLocks noChangeArrowheads="1"/>
              </p:cNvSpPr>
              <p:nvPr/>
            </p:nvSpPr>
            <p:spPr bwMode="auto">
              <a:xfrm>
                <a:off x="1248" y="1056"/>
                <a:ext cx="1214" cy="636"/>
              </a:xfrm>
              <a:prstGeom prst="irregularSeal2">
                <a:avLst/>
              </a:prstGeom>
              <a:solidFill>
                <a:srgbClr val="FFFF99"/>
              </a:solidFill>
              <a:ln w="12700">
                <a:noFill/>
                <a:miter lim="800000"/>
                <a:headEnd/>
                <a:tailEnd/>
              </a:ln>
            </p:spPr>
            <p:txBody>
              <a:bodyPr wrap="none" anchor="ctr"/>
              <a:lstStyle/>
              <a:p>
                <a:pPr algn="ctr" eaLnBrk="0" hangingPunct="0">
                  <a:spcBef>
                    <a:spcPct val="50000"/>
                  </a:spcBef>
                </a:pPr>
                <a:endParaRPr lang="en-US" sz="22900">
                  <a:latin typeface="Times New Roman" pitchFamily="18" charset="0"/>
                </a:endParaRPr>
              </a:p>
            </p:txBody>
          </p:sp>
        </p:grpSp>
        <p:grpSp>
          <p:nvGrpSpPr>
            <p:cNvPr id="194568" name="Group 5"/>
            <p:cNvGrpSpPr>
              <a:grpSpLocks/>
            </p:cNvGrpSpPr>
            <p:nvPr/>
          </p:nvGrpSpPr>
          <p:grpSpPr bwMode="auto">
            <a:xfrm>
              <a:off x="4129" y="660"/>
              <a:ext cx="620" cy="2695"/>
              <a:chOff x="1440" y="1056"/>
              <a:chExt cx="620" cy="2695"/>
            </a:xfrm>
          </p:grpSpPr>
          <p:graphicFrame>
            <p:nvGraphicFramePr>
              <p:cNvPr id="194569" name="Object 6"/>
              <p:cNvGraphicFramePr>
                <a:graphicFrameLocks noChangeAspect="1"/>
              </p:cNvGraphicFramePr>
              <p:nvPr/>
            </p:nvGraphicFramePr>
            <p:xfrm>
              <a:off x="1632" y="1056"/>
              <a:ext cx="428" cy="2695"/>
            </p:xfrm>
            <a:graphic>
              <a:graphicData uri="http://schemas.openxmlformats.org/presentationml/2006/ole">
                <p:oleObj spid="_x0000_s194569" name="Clip" r:id="rId3" imgW="595800" imgH="3745080" progId="MS_ClipArt_Gallery.2">
                  <p:embed/>
                </p:oleObj>
              </a:graphicData>
            </a:graphic>
          </p:graphicFrame>
          <p:grpSp>
            <p:nvGrpSpPr>
              <p:cNvPr id="194570" name="Group 7"/>
              <p:cNvGrpSpPr>
                <a:grpSpLocks/>
              </p:cNvGrpSpPr>
              <p:nvPr/>
            </p:nvGrpSpPr>
            <p:grpSpPr bwMode="auto">
              <a:xfrm>
                <a:off x="1440" y="2641"/>
                <a:ext cx="539" cy="1101"/>
                <a:chOff x="-670" y="2432"/>
                <a:chExt cx="539" cy="1101"/>
              </a:xfrm>
            </p:grpSpPr>
            <p:sp>
              <p:nvSpPr>
                <p:cNvPr id="194571" name="Freeform 8"/>
                <p:cNvSpPr>
                  <a:spLocks/>
                </p:cNvSpPr>
                <p:nvPr/>
              </p:nvSpPr>
              <p:spPr bwMode="auto">
                <a:xfrm>
                  <a:off x="-670" y="2435"/>
                  <a:ext cx="539" cy="1098"/>
                </a:xfrm>
                <a:custGeom>
                  <a:avLst/>
                  <a:gdLst>
                    <a:gd name="T0" fmla="*/ 576 w 1079"/>
                    <a:gd name="T1" fmla="*/ 1275 h 2197"/>
                    <a:gd name="T2" fmla="*/ 636 w 1079"/>
                    <a:gd name="T3" fmla="*/ 1309 h 2197"/>
                    <a:gd name="T4" fmla="*/ 620 w 1079"/>
                    <a:gd name="T5" fmla="*/ 1436 h 2197"/>
                    <a:gd name="T6" fmla="*/ 571 w 1079"/>
                    <a:gd name="T7" fmla="*/ 1580 h 2197"/>
                    <a:gd name="T8" fmla="*/ 528 w 1079"/>
                    <a:gd name="T9" fmla="*/ 1529 h 2197"/>
                    <a:gd name="T10" fmla="*/ 492 w 1079"/>
                    <a:gd name="T11" fmla="*/ 1427 h 2197"/>
                    <a:gd name="T12" fmla="*/ 423 w 1079"/>
                    <a:gd name="T13" fmla="*/ 1486 h 2197"/>
                    <a:gd name="T14" fmla="*/ 334 w 1079"/>
                    <a:gd name="T15" fmla="*/ 1962 h 2197"/>
                    <a:gd name="T16" fmla="*/ 274 w 1079"/>
                    <a:gd name="T17" fmla="*/ 2045 h 2197"/>
                    <a:gd name="T18" fmla="*/ 220 w 1079"/>
                    <a:gd name="T19" fmla="*/ 2117 h 2197"/>
                    <a:gd name="T20" fmla="*/ 194 w 1079"/>
                    <a:gd name="T21" fmla="*/ 2125 h 2197"/>
                    <a:gd name="T22" fmla="*/ 52 w 1079"/>
                    <a:gd name="T23" fmla="*/ 2197 h 2197"/>
                    <a:gd name="T24" fmla="*/ 43 w 1079"/>
                    <a:gd name="T25" fmla="*/ 2123 h 2197"/>
                    <a:gd name="T26" fmla="*/ 108 w 1079"/>
                    <a:gd name="T27" fmla="*/ 2063 h 2197"/>
                    <a:gd name="T28" fmla="*/ 110 w 1079"/>
                    <a:gd name="T29" fmla="*/ 2002 h 2197"/>
                    <a:gd name="T30" fmla="*/ 243 w 1079"/>
                    <a:gd name="T31" fmla="*/ 1461 h 2197"/>
                    <a:gd name="T32" fmla="*/ 285 w 1079"/>
                    <a:gd name="T33" fmla="*/ 1326 h 2197"/>
                    <a:gd name="T34" fmla="*/ 57 w 1079"/>
                    <a:gd name="T35" fmla="*/ 1214 h 2197"/>
                    <a:gd name="T36" fmla="*/ 18 w 1079"/>
                    <a:gd name="T37" fmla="*/ 1096 h 2197"/>
                    <a:gd name="T38" fmla="*/ 166 w 1079"/>
                    <a:gd name="T39" fmla="*/ 1002 h 2197"/>
                    <a:gd name="T40" fmla="*/ 346 w 1079"/>
                    <a:gd name="T41" fmla="*/ 920 h 2197"/>
                    <a:gd name="T42" fmla="*/ 403 w 1079"/>
                    <a:gd name="T43" fmla="*/ 857 h 2197"/>
                    <a:gd name="T44" fmla="*/ 421 w 1079"/>
                    <a:gd name="T45" fmla="*/ 685 h 2197"/>
                    <a:gd name="T46" fmla="*/ 385 w 1079"/>
                    <a:gd name="T47" fmla="*/ 681 h 2197"/>
                    <a:gd name="T48" fmla="*/ 305 w 1079"/>
                    <a:gd name="T49" fmla="*/ 710 h 2197"/>
                    <a:gd name="T50" fmla="*/ 240 w 1079"/>
                    <a:gd name="T51" fmla="*/ 658 h 2197"/>
                    <a:gd name="T52" fmla="*/ 288 w 1079"/>
                    <a:gd name="T53" fmla="*/ 468 h 2197"/>
                    <a:gd name="T54" fmla="*/ 394 w 1079"/>
                    <a:gd name="T55" fmla="*/ 487 h 2197"/>
                    <a:gd name="T56" fmla="*/ 483 w 1079"/>
                    <a:gd name="T57" fmla="*/ 404 h 2197"/>
                    <a:gd name="T58" fmla="*/ 508 w 1079"/>
                    <a:gd name="T59" fmla="*/ 332 h 2197"/>
                    <a:gd name="T60" fmla="*/ 459 w 1079"/>
                    <a:gd name="T61" fmla="*/ 380 h 2197"/>
                    <a:gd name="T62" fmla="*/ 404 w 1079"/>
                    <a:gd name="T63" fmla="*/ 420 h 2197"/>
                    <a:gd name="T64" fmla="*/ 333 w 1079"/>
                    <a:gd name="T65" fmla="*/ 382 h 2197"/>
                    <a:gd name="T66" fmla="*/ 347 w 1079"/>
                    <a:gd name="T67" fmla="*/ 271 h 2197"/>
                    <a:gd name="T68" fmla="*/ 402 w 1079"/>
                    <a:gd name="T69" fmla="*/ 256 h 2197"/>
                    <a:gd name="T70" fmla="*/ 442 w 1079"/>
                    <a:gd name="T71" fmla="*/ 258 h 2197"/>
                    <a:gd name="T72" fmla="*/ 439 w 1079"/>
                    <a:gd name="T73" fmla="*/ 215 h 2197"/>
                    <a:gd name="T74" fmla="*/ 426 w 1079"/>
                    <a:gd name="T75" fmla="*/ 174 h 2197"/>
                    <a:gd name="T76" fmla="*/ 452 w 1079"/>
                    <a:gd name="T77" fmla="*/ 108 h 2197"/>
                    <a:gd name="T78" fmla="*/ 477 w 1079"/>
                    <a:gd name="T79" fmla="*/ 25 h 2197"/>
                    <a:gd name="T80" fmla="*/ 547 w 1079"/>
                    <a:gd name="T81" fmla="*/ 1 h 2197"/>
                    <a:gd name="T82" fmla="*/ 612 w 1079"/>
                    <a:gd name="T83" fmla="*/ 17 h 2197"/>
                    <a:gd name="T84" fmla="*/ 692 w 1079"/>
                    <a:gd name="T85" fmla="*/ 43 h 2197"/>
                    <a:gd name="T86" fmla="*/ 696 w 1079"/>
                    <a:gd name="T87" fmla="*/ 138 h 2197"/>
                    <a:gd name="T88" fmla="*/ 668 w 1079"/>
                    <a:gd name="T89" fmla="*/ 228 h 2197"/>
                    <a:gd name="T90" fmla="*/ 703 w 1079"/>
                    <a:gd name="T91" fmla="*/ 304 h 2197"/>
                    <a:gd name="T92" fmla="*/ 820 w 1079"/>
                    <a:gd name="T93" fmla="*/ 349 h 2197"/>
                    <a:gd name="T94" fmla="*/ 899 w 1079"/>
                    <a:gd name="T95" fmla="*/ 486 h 2197"/>
                    <a:gd name="T96" fmla="*/ 920 w 1079"/>
                    <a:gd name="T97" fmla="*/ 648 h 2197"/>
                    <a:gd name="T98" fmla="*/ 936 w 1079"/>
                    <a:gd name="T99" fmla="*/ 814 h 2197"/>
                    <a:gd name="T100" fmla="*/ 992 w 1079"/>
                    <a:gd name="T101" fmla="*/ 904 h 2197"/>
                    <a:gd name="T102" fmla="*/ 1017 w 1079"/>
                    <a:gd name="T103" fmla="*/ 983 h 2197"/>
                    <a:gd name="T104" fmla="*/ 1071 w 1079"/>
                    <a:gd name="T105" fmla="*/ 1123 h 2197"/>
                    <a:gd name="T106" fmla="*/ 974 w 1079"/>
                    <a:gd name="T107" fmla="*/ 1109 h 2197"/>
                    <a:gd name="T108" fmla="*/ 853 w 1079"/>
                    <a:gd name="T109" fmla="*/ 963 h 2197"/>
                    <a:gd name="T110" fmla="*/ 870 w 1079"/>
                    <a:gd name="T111" fmla="*/ 872 h 2197"/>
                    <a:gd name="T112" fmla="*/ 810 w 1079"/>
                    <a:gd name="T113" fmla="*/ 815 h 2197"/>
                    <a:gd name="T114" fmla="*/ 757 w 1079"/>
                    <a:gd name="T115" fmla="*/ 1037 h 2197"/>
                    <a:gd name="T116" fmla="*/ 668 w 1079"/>
                    <a:gd name="T117" fmla="*/ 1143 h 2197"/>
                    <a:gd name="T118" fmla="*/ 323 w 1079"/>
                    <a:gd name="T119" fmla="*/ 1131 h 2197"/>
                    <a:gd name="T120" fmla="*/ 331 w 1079"/>
                    <a:gd name="T121" fmla="*/ 1144 h 2197"/>
                    <a:gd name="T122" fmla="*/ 441 w 1079"/>
                    <a:gd name="T123" fmla="*/ 1096 h 219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079"/>
                    <a:gd name="T187" fmla="*/ 0 h 2197"/>
                    <a:gd name="T188" fmla="*/ 1079 w 1079"/>
                    <a:gd name="T189" fmla="*/ 2197 h 219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079" h="2197">
                      <a:moveTo>
                        <a:pt x="637" y="1185"/>
                      </a:moveTo>
                      <a:lnTo>
                        <a:pt x="632" y="1195"/>
                      </a:lnTo>
                      <a:lnTo>
                        <a:pt x="622" y="1210"/>
                      </a:lnTo>
                      <a:lnTo>
                        <a:pt x="612" y="1223"/>
                      </a:lnTo>
                      <a:lnTo>
                        <a:pt x="602" y="1235"/>
                      </a:lnTo>
                      <a:lnTo>
                        <a:pt x="594" y="1246"/>
                      </a:lnTo>
                      <a:lnTo>
                        <a:pt x="587" y="1255"/>
                      </a:lnTo>
                      <a:lnTo>
                        <a:pt x="581" y="1263"/>
                      </a:lnTo>
                      <a:lnTo>
                        <a:pt x="576" y="1270"/>
                      </a:lnTo>
                      <a:lnTo>
                        <a:pt x="573" y="1275"/>
                      </a:lnTo>
                      <a:lnTo>
                        <a:pt x="576" y="1275"/>
                      </a:lnTo>
                      <a:lnTo>
                        <a:pt x="577" y="1276"/>
                      </a:lnTo>
                      <a:lnTo>
                        <a:pt x="579" y="1277"/>
                      </a:lnTo>
                      <a:lnTo>
                        <a:pt x="585" y="1277"/>
                      </a:lnTo>
                      <a:lnTo>
                        <a:pt x="590" y="1278"/>
                      </a:lnTo>
                      <a:lnTo>
                        <a:pt x="597" y="1280"/>
                      </a:lnTo>
                      <a:lnTo>
                        <a:pt x="604" y="1285"/>
                      </a:lnTo>
                      <a:lnTo>
                        <a:pt x="611" y="1290"/>
                      </a:lnTo>
                      <a:lnTo>
                        <a:pt x="617" y="1295"/>
                      </a:lnTo>
                      <a:lnTo>
                        <a:pt x="624" y="1300"/>
                      </a:lnTo>
                      <a:lnTo>
                        <a:pt x="631" y="1304"/>
                      </a:lnTo>
                      <a:lnTo>
                        <a:pt x="636" y="1309"/>
                      </a:lnTo>
                      <a:lnTo>
                        <a:pt x="640" y="1322"/>
                      </a:lnTo>
                      <a:lnTo>
                        <a:pt x="640" y="1342"/>
                      </a:lnTo>
                      <a:lnTo>
                        <a:pt x="636" y="1366"/>
                      </a:lnTo>
                      <a:lnTo>
                        <a:pt x="630" y="1386"/>
                      </a:lnTo>
                      <a:lnTo>
                        <a:pt x="628" y="1384"/>
                      </a:lnTo>
                      <a:lnTo>
                        <a:pt x="627" y="1384"/>
                      </a:lnTo>
                      <a:lnTo>
                        <a:pt x="625" y="1384"/>
                      </a:lnTo>
                      <a:lnTo>
                        <a:pt x="621" y="1382"/>
                      </a:lnTo>
                      <a:lnTo>
                        <a:pt x="622" y="1397"/>
                      </a:lnTo>
                      <a:lnTo>
                        <a:pt x="621" y="1415"/>
                      </a:lnTo>
                      <a:lnTo>
                        <a:pt x="620" y="1436"/>
                      </a:lnTo>
                      <a:lnTo>
                        <a:pt x="617" y="1453"/>
                      </a:lnTo>
                      <a:lnTo>
                        <a:pt x="615" y="1463"/>
                      </a:lnTo>
                      <a:lnTo>
                        <a:pt x="611" y="1477"/>
                      </a:lnTo>
                      <a:lnTo>
                        <a:pt x="605" y="1494"/>
                      </a:lnTo>
                      <a:lnTo>
                        <a:pt x="598" y="1513"/>
                      </a:lnTo>
                      <a:lnTo>
                        <a:pt x="590" y="1531"/>
                      </a:lnTo>
                      <a:lnTo>
                        <a:pt x="584" y="1549"/>
                      </a:lnTo>
                      <a:lnTo>
                        <a:pt x="578" y="1562"/>
                      </a:lnTo>
                      <a:lnTo>
                        <a:pt x="576" y="1570"/>
                      </a:lnTo>
                      <a:lnTo>
                        <a:pt x="574" y="1575"/>
                      </a:lnTo>
                      <a:lnTo>
                        <a:pt x="571" y="1580"/>
                      </a:lnTo>
                      <a:lnTo>
                        <a:pt x="568" y="1583"/>
                      </a:lnTo>
                      <a:lnTo>
                        <a:pt x="563" y="1585"/>
                      </a:lnTo>
                      <a:lnTo>
                        <a:pt x="558" y="1588"/>
                      </a:lnTo>
                      <a:lnTo>
                        <a:pt x="551" y="1588"/>
                      </a:lnTo>
                      <a:lnTo>
                        <a:pt x="544" y="1587"/>
                      </a:lnTo>
                      <a:lnTo>
                        <a:pt x="536" y="1585"/>
                      </a:lnTo>
                      <a:lnTo>
                        <a:pt x="524" y="1578"/>
                      </a:lnTo>
                      <a:lnTo>
                        <a:pt x="522" y="1566"/>
                      </a:lnTo>
                      <a:lnTo>
                        <a:pt x="523" y="1552"/>
                      </a:lnTo>
                      <a:lnTo>
                        <a:pt x="526" y="1540"/>
                      </a:lnTo>
                      <a:lnTo>
                        <a:pt x="528" y="1529"/>
                      </a:lnTo>
                      <a:lnTo>
                        <a:pt x="529" y="1513"/>
                      </a:lnTo>
                      <a:lnTo>
                        <a:pt x="529" y="1497"/>
                      </a:lnTo>
                      <a:lnTo>
                        <a:pt x="528" y="1484"/>
                      </a:lnTo>
                      <a:lnTo>
                        <a:pt x="525" y="1469"/>
                      </a:lnTo>
                      <a:lnTo>
                        <a:pt x="522" y="1447"/>
                      </a:lnTo>
                      <a:lnTo>
                        <a:pt x="518" y="1427"/>
                      </a:lnTo>
                      <a:lnTo>
                        <a:pt x="514" y="1414"/>
                      </a:lnTo>
                      <a:lnTo>
                        <a:pt x="508" y="1422"/>
                      </a:lnTo>
                      <a:lnTo>
                        <a:pt x="502" y="1427"/>
                      </a:lnTo>
                      <a:lnTo>
                        <a:pt x="497" y="1428"/>
                      </a:lnTo>
                      <a:lnTo>
                        <a:pt x="492" y="1427"/>
                      </a:lnTo>
                      <a:lnTo>
                        <a:pt x="486" y="1423"/>
                      </a:lnTo>
                      <a:lnTo>
                        <a:pt x="482" y="1418"/>
                      </a:lnTo>
                      <a:lnTo>
                        <a:pt x="477" y="1414"/>
                      </a:lnTo>
                      <a:lnTo>
                        <a:pt x="472" y="1409"/>
                      </a:lnTo>
                      <a:lnTo>
                        <a:pt x="469" y="1414"/>
                      </a:lnTo>
                      <a:lnTo>
                        <a:pt x="463" y="1423"/>
                      </a:lnTo>
                      <a:lnTo>
                        <a:pt x="455" y="1435"/>
                      </a:lnTo>
                      <a:lnTo>
                        <a:pt x="446" y="1448"/>
                      </a:lnTo>
                      <a:lnTo>
                        <a:pt x="438" y="1462"/>
                      </a:lnTo>
                      <a:lnTo>
                        <a:pt x="429" y="1475"/>
                      </a:lnTo>
                      <a:lnTo>
                        <a:pt x="423" y="1486"/>
                      </a:lnTo>
                      <a:lnTo>
                        <a:pt x="419" y="1496"/>
                      </a:lnTo>
                      <a:lnTo>
                        <a:pt x="416" y="1520"/>
                      </a:lnTo>
                      <a:lnTo>
                        <a:pt x="410" y="1564"/>
                      </a:lnTo>
                      <a:lnTo>
                        <a:pt x="404" y="1610"/>
                      </a:lnTo>
                      <a:lnTo>
                        <a:pt x="398" y="1641"/>
                      </a:lnTo>
                      <a:lnTo>
                        <a:pt x="392" y="1664"/>
                      </a:lnTo>
                      <a:lnTo>
                        <a:pt x="383" y="1710"/>
                      </a:lnTo>
                      <a:lnTo>
                        <a:pt x="371" y="1770"/>
                      </a:lnTo>
                      <a:lnTo>
                        <a:pt x="358" y="1836"/>
                      </a:lnTo>
                      <a:lnTo>
                        <a:pt x="346" y="1903"/>
                      </a:lnTo>
                      <a:lnTo>
                        <a:pt x="334" y="1962"/>
                      </a:lnTo>
                      <a:lnTo>
                        <a:pt x="326" y="2003"/>
                      </a:lnTo>
                      <a:lnTo>
                        <a:pt x="323" y="2022"/>
                      </a:lnTo>
                      <a:lnTo>
                        <a:pt x="322" y="2025"/>
                      </a:lnTo>
                      <a:lnTo>
                        <a:pt x="317" y="2027"/>
                      </a:lnTo>
                      <a:lnTo>
                        <a:pt x="311" y="2030"/>
                      </a:lnTo>
                      <a:lnTo>
                        <a:pt x="305" y="2032"/>
                      </a:lnTo>
                      <a:lnTo>
                        <a:pt x="297" y="2033"/>
                      </a:lnTo>
                      <a:lnTo>
                        <a:pt x="289" y="2034"/>
                      </a:lnTo>
                      <a:lnTo>
                        <a:pt x="281" y="2036"/>
                      </a:lnTo>
                      <a:lnTo>
                        <a:pt x="273" y="2037"/>
                      </a:lnTo>
                      <a:lnTo>
                        <a:pt x="274" y="2045"/>
                      </a:lnTo>
                      <a:lnTo>
                        <a:pt x="276" y="2056"/>
                      </a:lnTo>
                      <a:lnTo>
                        <a:pt x="276" y="2070"/>
                      </a:lnTo>
                      <a:lnTo>
                        <a:pt x="277" y="2083"/>
                      </a:lnTo>
                      <a:lnTo>
                        <a:pt x="276" y="2090"/>
                      </a:lnTo>
                      <a:lnTo>
                        <a:pt x="271" y="2095"/>
                      </a:lnTo>
                      <a:lnTo>
                        <a:pt x="263" y="2101"/>
                      </a:lnTo>
                      <a:lnTo>
                        <a:pt x="255" y="2106"/>
                      </a:lnTo>
                      <a:lnTo>
                        <a:pt x="244" y="2110"/>
                      </a:lnTo>
                      <a:lnTo>
                        <a:pt x="235" y="2114"/>
                      </a:lnTo>
                      <a:lnTo>
                        <a:pt x="227" y="2116"/>
                      </a:lnTo>
                      <a:lnTo>
                        <a:pt x="220" y="2117"/>
                      </a:lnTo>
                      <a:lnTo>
                        <a:pt x="220" y="2116"/>
                      </a:lnTo>
                      <a:lnTo>
                        <a:pt x="219" y="2116"/>
                      </a:lnTo>
                      <a:lnTo>
                        <a:pt x="217" y="2115"/>
                      </a:lnTo>
                      <a:lnTo>
                        <a:pt x="213" y="2112"/>
                      </a:lnTo>
                      <a:lnTo>
                        <a:pt x="213" y="2115"/>
                      </a:lnTo>
                      <a:lnTo>
                        <a:pt x="215" y="2117"/>
                      </a:lnTo>
                      <a:lnTo>
                        <a:pt x="213" y="2118"/>
                      </a:lnTo>
                      <a:lnTo>
                        <a:pt x="209" y="2120"/>
                      </a:lnTo>
                      <a:lnTo>
                        <a:pt x="205" y="2121"/>
                      </a:lnTo>
                      <a:lnTo>
                        <a:pt x="200" y="2122"/>
                      </a:lnTo>
                      <a:lnTo>
                        <a:pt x="194" y="2125"/>
                      </a:lnTo>
                      <a:lnTo>
                        <a:pt x="187" y="2130"/>
                      </a:lnTo>
                      <a:lnTo>
                        <a:pt x="179" y="2136"/>
                      </a:lnTo>
                      <a:lnTo>
                        <a:pt x="170" y="2143"/>
                      </a:lnTo>
                      <a:lnTo>
                        <a:pt x="158" y="2153"/>
                      </a:lnTo>
                      <a:lnTo>
                        <a:pt x="147" y="2164"/>
                      </a:lnTo>
                      <a:lnTo>
                        <a:pt x="133" y="2176"/>
                      </a:lnTo>
                      <a:lnTo>
                        <a:pt x="118" y="2184"/>
                      </a:lnTo>
                      <a:lnTo>
                        <a:pt x="101" y="2191"/>
                      </a:lnTo>
                      <a:lnTo>
                        <a:pt x="84" y="2194"/>
                      </a:lnTo>
                      <a:lnTo>
                        <a:pt x="67" y="2197"/>
                      </a:lnTo>
                      <a:lnTo>
                        <a:pt x="52" y="2197"/>
                      </a:lnTo>
                      <a:lnTo>
                        <a:pt x="40" y="2197"/>
                      </a:lnTo>
                      <a:lnTo>
                        <a:pt x="29" y="2196"/>
                      </a:lnTo>
                      <a:lnTo>
                        <a:pt x="14" y="2190"/>
                      </a:lnTo>
                      <a:lnTo>
                        <a:pt x="6" y="2181"/>
                      </a:lnTo>
                      <a:lnTo>
                        <a:pt x="4" y="2169"/>
                      </a:lnTo>
                      <a:lnTo>
                        <a:pt x="9" y="2156"/>
                      </a:lnTo>
                      <a:lnTo>
                        <a:pt x="13" y="2149"/>
                      </a:lnTo>
                      <a:lnTo>
                        <a:pt x="20" y="2143"/>
                      </a:lnTo>
                      <a:lnTo>
                        <a:pt x="27" y="2136"/>
                      </a:lnTo>
                      <a:lnTo>
                        <a:pt x="35" y="2129"/>
                      </a:lnTo>
                      <a:lnTo>
                        <a:pt x="43" y="2123"/>
                      </a:lnTo>
                      <a:lnTo>
                        <a:pt x="51" y="2117"/>
                      </a:lnTo>
                      <a:lnTo>
                        <a:pt x="59" y="2113"/>
                      </a:lnTo>
                      <a:lnTo>
                        <a:pt x="65" y="2109"/>
                      </a:lnTo>
                      <a:lnTo>
                        <a:pt x="73" y="2105"/>
                      </a:lnTo>
                      <a:lnTo>
                        <a:pt x="79" y="2102"/>
                      </a:lnTo>
                      <a:lnTo>
                        <a:pt x="82" y="2099"/>
                      </a:lnTo>
                      <a:lnTo>
                        <a:pt x="87" y="2093"/>
                      </a:lnTo>
                      <a:lnTo>
                        <a:pt x="90" y="2087"/>
                      </a:lnTo>
                      <a:lnTo>
                        <a:pt x="96" y="2080"/>
                      </a:lnTo>
                      <a:lnTo>
                        <a:pt x="102" y="2072"/>
                      </a:lnTo>
                      <a:lnTo>
                        <a:pt x="108" y="2063"/>
                      </a:lnTo>
                      <a:lnTo>
                        <a:pt x="114" y="2054"/>
                      </a:lnTo>
                      <a:lnTo>
                        <a:pt x="121" y="2046"/>
                      </a:lnTo>
                      <a:lnTo>
                        <a:pt x="128" y="2040"/>
                      </a:lnTo>
                      <a:lnTo>
                        <a:pt x="134" y="2037"/>
                      </a:lnTo>
                      <a:lnTo>
                        <a:pt x="122" y="2033"/>
                      </a:lnTo>
                      <a:lnTo>
                        <a:pt x="116" y="2029"/>
                      </a:lnTo>
                      <a:lnTo>
                        <a:pt x="111" y="2024"/>
                      </a:lnTo>
                      <a:lnTo>
                        <a:pt x="109" y="2018"/>
                      </a:lnTo>
                      <a:lnTo>
                        <a:pt x="109" y="2013"/>
                      </a:lnTo>
                      <a:lnTo>
                        <a:pt x="110" y="2007"/>
                      </a:lnTo>
                      <a:lnTo>
                        <a:pt x="110" y="2002"/>
                      </a:lnTo>
                      <a:lnTo>
                        <a:pt x="110" y="1998"/>
                      </a:lnTo>
                      <a:lnTo>
                        <a:pt x="117" y="1973"/>
                      </a:lnTo>
                      <a:lnTo>
                        <a:pt x="133" y="1918"/>
                      </a:lnTo>
                      <a:lnTo>
                        <a:pt x="155" y="1842"/>
                      </a:lnTo>
                      <a:lnTo>
                        <a:pt x="178" y="1756"/>
                      </a:lnTo>
                      <a:lnTo>
                        <a:pt x="202" y="1669"/>
                      </a:lnTo>
                      <a:lnTo>
                        <a:pt x="223" y="1593"/>
                      </a:lnTo>
                      <a:lnTo>
                        <a:pt x="236" y="1538"/>
                      </a:lnTo>
                      <a:lnTo>
                        <a:pt x="242" y="1514"/>
                      </a:lnTo>
                      <a:lnTo>
                        <a:pt x="242" y="1494"/>
                      </a:lnTo>
                      <a:lnTo>
                        <a:pt x="243" y="1461"/>
                      </a:lnTo>
                      <a:lnTo>
                        <a:pt x="247" y="1430"/>
                      </a:lnTo>
                      <a:lnTo>
                        <a:pt x="251" y="1412"/>
                      </a:lnTo>
                      <a:lnTo>
                        <a:pt x="256" y="1406"/>
                      </a:lnTo>
                      <a:lnTo>
                        <a:pt x="262" y="1397"/>
                      </a:lnTo>
                      <a:lnTo>
                        <a:pt x="269" y="1385"/>
                      </a:lnTo>
                      <a:lnTo>
                        <a:pt x="276" y="1374"/>
                      </a:lnTo>
                      <a:lnTo>
                        <a:pt x="284" y="1361"/>
                      </a:lnTo>
                      <a:lnTo>
                        <a:pt x="291" y="1349"/>
                      </a:lnTo>
                      <a:lnTo>
                        <a:pt x="296" y="1340"/>
                      </a:lnTo>
                      <a:lnTo>
                        <a:pt x="300" y="1333"/>
                      </a:lnTo>
                      <a:lnTo>
                        <a:pt x="285" y="1326"/>
                      </a:lnTo>
                      <a:lnTo>
                        <a:pt x="269" y="1318"/>
                      </a:lnTo>
                      <a:lnTo>
                        <a:pt x="250" y="1309"/>
                      </a:lnTo>
                      <a:lnTo>
                        <a:pt x="230" y="1300"/>
                      </a:lnTo>
                      <a:lnTo>
                        <a:pt x="208" y="1291"/>
                      </a:lnTo>
                      <a:lnTo>
                        <a:pt x="186" y="1280"/>
                      </a:lnTo>
                      <a:lnTo>
                        <a:pt x="163" y="1269"/>
                      </a:lnTo>
                      <a:lnTo>
                        <a:pt x="141" y="1258"/>
                      </a:lnTo>
                      <a:lnTo>
                        <a:pt x="118" y="1247"/>
                      </a:lnTo>
                      <a:lnTo>
                        <a:pt x="97" y="1235"/>
                      </a:lnTo>
                      <a:lnTo>
                        <a:pt x="76" y="1225"/>
                      </a:lnTo>
                      <a:lnTo>
                        <a:pt x="57" y="1214"/>
                      </a:lnTo>
                      <a:lnTo>
                        <a:pt x="40" y="1203"/>
                      </a:lnTo>
                      <a:lnTo>
                        <a:pt x="26" y="1192"/>
                      </a:lnTo>
                      <a:lnTo>
                        <a:pt x="13" y="1181"/>
                      </a:lnTo>
                      <a:lnTo>
                        <a:pt x="4" y="1172"/>
                      </a:lnTo>
                      <a:lnTo>
                        <a:pt x="0" y="1157"/>
                      </a:lnTo>
                      <a:lnTo>
                        <a:pt x="0" y="1134"/>
                      </a:lnTo>
                      <a:lnTo>
                        <a:pt x="4" y="1111"/>
                      </a:lnTo>
                      <a:lnTo>
                        <a:pt x="11" y="1100"/>
                      </a:lnTo>
                      <a:lnTo>
                        <a:pt x="13" y="1098"/>
                      </a:lnTo>
                      <a:lnTo>
                        <a:pt x="15" y="1097"/>
                      </a:lnTo>
                      <a:lnTo>
                        <a:pt x="18" y="1096"/>
                      </a:lnTo>
                      <a:lnTo>
                        <a:pt x="21" y="1094"/>
                      </a:lnTo>
                      <a:lnTo>
                        <a:pt x="26" y="1090"/>
                      </a:lnTo>
                      <a:lnTo>
                        <a:pt x="35" y="1083"/>
                      </a:lnTo>
                      <a:lnTo>
                        <a:pt x="46" y="1073"/>
                      </a:lnTo>
                      <a:lnTo>
                        <a:pt x="64" y="1059"/>
                      </a:lnTo>
                      <a:lnTo>
                        <a:pt x="75" y="1051"/>
                      </a:lnTo>
                      <a:lnTo>
                        <a:pt x="89" y="1042"/>
                      </a:lnTo>
                      <a:lnTo>
                        <a:pt x="106" y="1033"/>
                      </a:lnTo>
                      <a:lnTo>
                        <a:pt x="125" y="1022"/>
                      </a:lnTo>
                      <a:lnTo>
                        <a:pt x="144" y="1012"/>
                      </a:lnTo>
                      <a:lnTo>
                        <a:pt x="166" y="1002"/>
                      </a:lnTo>
                      <a:lnTo>
                        <a:pt x="187" y="991"/>
                      </a:lnTo>
                      <a:lnTo>
                        <a:pt x="209" y="981"/>
                      </a:lnTo>
                      <a:lnTo>
                        <a:pt x="231" y="972"/>
                      </a:lnTo>
                      <a:lnTo>
                        <a:pt x="251" y="963"/>
                      </a:lnTo>
                      <a:lnTo>
                        <a:pt x="272" y="955"/>
                      </a:lnTo>
                      <a:lnTo>
                        <a:pt x="291" y="946"/>
                      </a:lnTo>
                      <a:lnTo>
                        <a:pt x="307" y="941"/>
                      </a:lnTo>
                      <a:lnTo>
                        <a:pt x="320" y="935"/>
                      </a:lnTo>
                      <a:lnTo>
                        <a:pt x="332" y="930"/>
                      </a:lnTo>
                      <a:lnTo>
                        <a:pt x="340" y="928"/>
                      </a:lnTo>
                      <a:lnTo>
                        <a:pt x="346" y="920"/>
                      </a:lnTo>
                      <a:lnTo>
                        <a:pt x="352" y="913"/>
                      </a:lnTo>
                      <a:lnTo>
                        <a:pt x="357" y="907"/>
                      </a:lnTo>
                      <a:lnTo>
                        <a:pt x="363" y="904"/>
                      </a:lnTo>
                      <a:lnTo>
                        <a:pt x="364" y="898"/>
                      </a:lnTo>
                      <a:lnTo>
                        <a:pt x="368" y="891"/>
                      </a:lnTo>
                      <a:lnTo>
                        <a:pt x="373" y="883"/>
                      </a:lnTo>
                      <a:lnTo>
                        <a:pt x="380" y="876"/>
                      </a:lnTo>
                      <a:lnTo>
                        <a:pt x="386" y="869"/>
                      </a:lnTo>
                      <a:lnTo>
                        <a:pt x="393" y="864"/>
                      </a:lnTo>
                      <a:lnTo>
                        <a:pt x="399" y="859"/>
                      </a:lnTo>
                      <a:lnTo>
                        <a:pt x="403" y="857"/>
                      </a:lnTo>
                      <a:lnTo>
                        <a:pt x="392" y="837"/>
                      </a:lnTo>
                      <a:lnTo>
                        <a:pt x="392" y="815"/>
                      </a:lnTo>
                      <a:lnTo>
                        <a:pt x="399" y="798"/>
                      </a:lnTo>
                      <a:lnTo>
                        <a:pt x="407" y="789"/>
                      </a:lnTo>
                      <a:lnTo>
                        <a:pt x="410" y="786"/>
                      </a:lnTo>
                      <a:lnTo>
                        <a:pt x="410" y="783"/>
                      </a:lnTo>
                      <a:lnTo>
                        <a:pt x="408" y="775"/>
                      </a:lnTo>
                      <a:lnTo>
                        <a:pt x="404" y="760"/>
                      </a:lnTo>
                      <a:lnTo>
                        <a:pt x="406" y="737"/>
                      </a:lnTo>
                      <a:lnTo>
                        <a:pt x="413" y="710"/>
                      </a:lnTo>
                      <a:lnTo>
                        <a:pt x="421" y="685"/>
                      </a:lnTo>
                      <a:lnTo>
                        <a:pt x="426" y="669"/>
                      </a:lnTo>
                      <a:lnTo>
                        <a:pt x="427" y="659"/>
                      </a:lnTo>
                      <a:lnTo>
                        <a:pt x="427" y="648"/>
                      </a:lnTo>
                      <a:lnTo>
                        <a:pt x="425" y="644"/>
                      </a:lnTo>
                      <a:lnTo>
                        <a:pt x="422" y="646"/>
                      </a:lnTo>
                      <a:lnTo>
                        <a:pt x="416" y="653"/>
                      </a:lnTo>
                      <a:lnTo>
                        <a:pt x="409" y="661"/>
                      </a:lnTo>
                      <a:lnTo>
                        <a:pt x="403" y="669"/>
                      </a:lnTo>
                      <a:lnTo>
                        <a:pt x="396" y="676"/>
                      </a:lnTo>
                      <a:lnTo>
                        <a:pt x="392" y="678"/>
                      </a:lnTo>
                      <a:lnTo>
                        <a:pt x="385" y="681"/>
                      </a:lnTo>
                      <a:lnTo>
                        <a:pt x="378" y="681"/>
                      </a:lnTo>
                      <a:lnTo>
                        <a:pt x="369" y="682"/>
                      </a:lnTo>
                      <a:lnTo>
                        <a:pt x="361" y="683"/>
                      </a:lnTo>
                      <a:lnTo>
                        <a:pt x="352" y="685"/>
                      </a:lnTo>
                      <a:lnTo>
                        <a:pt x="342" y="690"/>
                      </a:lnTo>
                      <a:lnTo>
                        <a:pt x="334" y="695"/>
                      </a:lnTo>
                      <a:lnTo>
                        <a:pt x="330" y="700"/>
                      </a:lnTo>
                      <a:lnTo>
                        <a:pt x="324" y="704"/>
                      </a:lnTo>
                      <a:lnTo>
                        <a:pt x="318" y="706"/>
                      </a:lnTo>
                      <a:lnTo>
                        <a:pt x="312" y="708"/>
                      </a:lnTo>
                      <a:lnTo>
                        <a:pt x="305" y="710"/>
                      </a:lnTo>
                      <a:lnTo>
                        <a:pt x="300" y="710"/>
                      </a:lnTo>
                      <a:lnTo>
                        <a:pt x="296" y="709"/>
                      </a:lnTo>
                      <a:lnTo>
                        <a:pt x="293" y="707"/>
                      </a:lnTo>
                      <a:lnTo>
                        <a:pt x="289" y="702"/>
                      </a:lnTo>
                      <a:lnTo>
                        <a:pt x="286" y="699"/>
                      </a:lnTo>
                      <a:lnTo>
                        <a:pt x="279" y="698"/>
                      </a:lnTo>
                      <a:lnTo>
                        <a:pt x="266" y="699"/>
                      </a:lnTo>
                      <a:lnTo>
                        <a:pt x="253" y="694"/>
                      </a:lnTo>
                      <a:lnTo>
                        <a:pt x="243" y="682"/>
                      </a:lnTo>
                      <a:lnTo>
                        <a:pt x="240" y="668"/>
                      </a:lnTo>
                      <a:lnTo>
                        <a:pt x="240" y="658"/>
                      </a:lnTo>
                      <a:lnTo>
                        <a:pt x="243" y="646"/>
                      </a:lnTo>
                      <a:lnTo>
                        <a:pt x="247" y="628"/>
                      </a:lnTo>
                      <a:lnTo>
                        <a:pt x="253" y="598"/>
                      </a:lnTo>
                      <a:lnTo>
                        <a:pt x="257" y="554"/>
                      </a:lnTo>
                      <a:lnTo>
                        <a:pt x="259" y="531"/>
                      </a:lnTo>
                      <a:lnTo>
                        <a:pt x="264" y="511"/>
                      </a:lnTo>
                      <a:lnTo>
                        <a:pt x="269" y="496"/>
                      </a:lnTo>
                      <a:lnTo>
                        <a:pt x="273" y="484"/>
                      </a:lnTo>
                      <a:lnTo>
                        <a:pt x="279" y="476"/>
                      </a:lnTo>
                      <a:lnTo>
                        <a:pt x="284" y="470"/>
                      </a:lnTo>
                      <a:lnTo>
                        <a:pt x="288" y="468"/>
                      </a:lnTo>
                      <a:lnTo>
                        <a:pt x="292" y="468"/>
                      </a:lnTo>
                      <a:lnTo>
                        <a:pt x="305" y="459"/>
                      </a:lnTo>
                      <a:lnTo>
                        <a:pt x="310" y="461"/>
                      </a:lnTo>
                      <a:lnTo>
                        <a:pt x="319" y="463"/>
                      </a:lnTo>
                      <a:lnTo>
                        <a:pt x="331" y="468"/>
                      </a:lnTo>
                      <a:lnTo>
                        <a:pt x="345" y="473"/>
                      </a:lnTo>
                      <a:lnTo>
                        <a:pt x="360" y="479"/>
                      </a:lnTo>
                      <a:lnTo>
                        <a:pt x="373" y="485"/>
                      </a:lnTo>
                      <a:lnTo>
                        <a:pt x="385" y="489"/>
                      </a:lnTo>
                      <a:lnTo>
                        <a:pt x="393" y="494"/>
                      </a:lnTo>
                      <a:lnTo>
                        <a:pt x="394" y="487"/>
                      </a:lnTo>
                      <a:lnTo>
                        <a:pt x="400" y="478"/>
                      </a:lnTo>
                      <a:lnTo>
                        <a:pt x="409" y="466"/>
                      </a:lnTo>
                      <a:lnTo>
                        <a:pt x="422" y="454"/>
                      </a:lnTo>
                      <a:lnTo>
                        <a:pt x="433" y="442"/>
                      </a:lnTo>
                      <a:lnTo>
                        <a:pt x="444" y="433"/>
                      </a:lnTo>
                      <a:lnTo>
                        <a:pt x="452" y="426"/>
                      </a:lnTo>
                      <a:lnTo>
                        <a:pt x="454" y="424"/>
                      </a:lnTo>
                      <a:lnTo>
                        <a:pt x="457" y="420"/>
                      </a:lnTo>
                      <a:lnTo>
                        <a:pt x="464" y="416"/>
                      </a:lnTo>
                      <a:lnTo>
                        <a:pt x="472" y="410"/>
                      </a:lnTo>
                      <a:lnTo>
                        <a:pt x="483" y="404"/>
                      </a:lnTo>
                      <a:lnTo>
                        <a:pt x="493" y="400"/>
                      </a:lnTo>
                      <a:lnTo>
                        <a:pt x="503" y="394"/>
                      </a:lnTo>
                      <a:lnTo>
                        <a:pt x="513" y="389"/>
                      </a:lnTo>
                      <a:lnTo>
                        <a:pt x="520" y="386"/>
                      </a:lnTo>
                      <a:lnTo>
                        <a:pt x="518" y="377"/>
                      </a:lnTo>
                      <a:lnTo>
                        <a:pt x="518" y="362"/>
                      </a:lnTo>
                      <a:lnTo>
                        <a:pt x="520" y="346"/>
                      </a:lnTo>
                      <a:lnTo>
                        <a:pt x="520" y="332"/>
                      </a:lnTo>
                      <a:lnTo>
                        <a:pt x="517" y="332"/>
                      </a:lnTo>
                      <a:lnTo>
                        <a:pt x="513" y="332"/>
                      </a:lnTo>
                      <a:lnTo>
                        <a:pt x="508" y="332"/>
                      </a:lnTo>
                      <a:lnTo>
                        <a:pt x="501" y="331"/>
                      </a:lnTo>
                      <a:lnTo>
                        <a:pt x="494" y="329"/>
                      </a:lnTo>
                      <a:lnTo>
                        <a:pt x="487" y="328"/>
                      </a:lnTo>
                      <a:lnTo>
                        <a:pt x="482" y="327"/>
                      </a:lnTo>
                      <a:lnTo>
                        <a:pt x="476" y="326"/>
                      </a:lnTo>
                      <a:lnTo>
                        <a:pt x="476" y="336"/>
                      </a:lnTo>
                      <a:lnTo>
                        <a:pt x="475" y="349"/>
                      </a:lnTo>
                      <a:lnTo>
                        <a:pt x="472" y="363"/>
                      </a:lnTo>
                      <a:lnTo>
                        <a:pt x="468" y="373"/>
                      </a:lnTo>
                      <a:lnTo>
                        <a:pt x="464" y="377"/>
                      </a:lnTo>
                      <a:lnTo>
                        <a:pt x="459" y="380"/>
                      </a:lnTo>
                      <a:lnTo>
                        <a:pt x="452" y="382"/>
                      </a:lnTo>
                      <a:lnTo>
                        <a:pt x="444" y="385"/>
                      </a:lnTo>
                      <a:lnTo>
                        <a:pt x="437" y="386"/>
                      </a:lnTo>
                      <a:lnTo>
                        <a:pt x="431" y="386"/>
                      </a:lnTo>
                      <a:lnTo>
                        <a:pt x="425" y="384"/>
                      </a:lnTo>
                      <a:lnTo>
                        <a:pt x="423" y="381"/>
                      </a:lnTo>
                      <a:lnTo>
                        <a:pt x="418" y="388"/>
                      </a:lnTo>
                      <a:lnTo>
                        <a:pt x="411" y="394"/>
                      </a:lnTo>
                      <a:lnTo>
                        <a:pt x="407" y="398"/>
                      </a:lnTo>
                      <a:lnTo>
                        <a:pt x="404" y="404"/>
                      </a:lnTo>
                      <a:lnTo>
                        <a:pt x="404" y="420"/>
                      </a:lnTo>
                      <a:lnTo>
                        <a:pt x="401" y="450"/>
                      </a:lnTo>
                      <a:lnTo>
                        <a:pt x="398" y="478"/>
                      </a:lnTo>
                      <a:lnTo>
                        <a:pt x="394" y="491"/>
                      </a:lnTo>
                      <a:lnTo>
                        <a:pt x="299" y="457"/>
                      </a:lnTo>
                      <a:lnTo>
                        <a:pt x="301" y="443"/>
                      </a:lnTo>
                      <a:lnTo>
                        <a:pt x="309" y="420"/>
                      </a:lnTo>
                      <a:lnTo>
                        <a:pt x="318" y="396"/>
                      </a:lnTo>
                      <a:lnTo>
                        <a:pt x="325" y="381"/>
                      </a:lnTo>
                      <a:lnTo>
                        <a:pt x="327" y="379"/>
                      </a:lnTo>
                      <a:lnTo>
                        <a:pt x="330" y="379"/>
                      </a:lnTo>
                      <a:lnTo>
                        <a:pt x="333" y="382"/>
                      </a:lnTo>
                      <a:lnTo>
                        <a:pt x="340" y="385"/>
                      </a:lnTo>
                      <a:lnTo>
                        <a:pt x="337" y="372"/>
                      </a:lnTo>
                      <a:lnTo>
                        <a:pt x="338" y="351"/>
                      </a:lnTo>
                      <a:lnTo>
                        <a:pt x="339" y="332"/>
                      </a:lnTo>
                      <a:lnTo>
                        <a:pt x="340" y="320"/>
                      </a:lnTo>
                      <a:lnTo>
                        <a:pt x="340" y="313"/>
                      </a:lnTo>
                      <a:lnTo>
                        <a:pt x="340" y="302"/>
                      </a:lnTo>
                      <a:lnTo>
                        <a:pt x="340" y="290"/>
                      </a:lnTo>
                      <a:lnTo>
                        <a:pt x="341" y="279"/>
                      </a:lnTo>
                      <a:lnTo>
                        <a:pt x="343" y="274"/>
                      </a:lnTo>
                      <a:lnTo>
                        <a:pt x="347" y="271"/>
                      </a:lnTo>
                      <a:lnTo>
                        <a:pt x="353" y="270"/>
                      </a:lnTo>
                      <a:lnTo>
                        <a:pt x="358" y="267"/>
                      </a:lnTo>
                      <a:lnTo>
                        <a:pt x="365" y="266"/>
                      </a:lnTo>
                      <a:lnTo>
                        <a:pt x="371" y="265"/>
                      </a:lnTo>
                      <a:lnTo>
                        <a:pt x="376" y="263"/>
                      </a:lnTo>
                      <a:lnTo>
                        <a:pt x="379" y="260"/>
                      </a:lnTo>
                      <a:lnTo>
                        <a:pt x="383" y="257"/>
                      </a:lnTo>
                      <a:lnTo>
                        <a:pt x="386" y="256"/>
                      </a:lnTo>
                      <a:lnTo>
                        <a:pt x="392" y="255"/>
                      </a:lnTo>
                      <a:lnTo>
                        <a:pt x="396" y="255"/>
                      </a:lnTo>
                      <a:lnTo>
                        <a:pt x="402" y="256"/>
                      </a:lnTo>
                      <a:lnTo>
                        <a:pt x="407" y="258"/>
                      </a:lnTo>
                      <a:lnTo>
                        <a:pt x="413" y="261"/>
                      </a:lnTo>
                      <a:lnTo>
                        <a:pt x="416" y="265"/>
                      </a:lnTo>
                      <a:lnTo>
                        <a:pt x="416" y="264"/>
                      </a:lnTo>
                      <a:lnTo>
                        <a:pt x="417" y="259"/>
                      </a:lnTo>
                      <a:lnTo>
                        <a:pt x="418" y="253"/>
                      </a:lnTo>
                      <a:lnTo>
                        <a:pt x="422" y="249"/>
                      </a:lnTo>
                      <a:lnTo>
                        <a:pt x="426" y="245"/>
                      </a:lnTo>
                      <a:lnTo>
                        <a:pt x="432" y="247"/>
                      </a:lnTo>
                      <a:lnTo>
                        <a:pt x="438" y="250"/>
                      </a:lnTo>
                      <a:lnTo>
                        <a:pt x="442" y="258"/>
                      </a:lnTo>
                      <a:lnTo>
                        <a:pt x="444" y="257"/>
                      </a:lnTo>
                      <a:lnTo>
                        <a:pt x="447" y="255"/>
                      </a:lnTo>
                      <a:lnTo>
                        <a:pt x="451" y="249"/>
                      </a:lnTo>
                      <a:lnTo>
                        <a:pt x="454" y="240"/>
                      </a:lnTo>
                      <a:lnTo>
                        <a:pt x="453" y="234"/>
                      </a:lnTo>
                      <a:lnTo>
                        <a:pt x="452" y="227"/>
                      </a:lnTo>
                      <a:lnTo>
                        <a:pt x="451" y="220"/>
                      </a:lnTo>
                      <a:lnTo>
                        <a:pt x="448" y="215"/>
                      </a:lnTo>
                      <a:lnTo>
                        <a:pt x="446" y="213"/>
                      </a:lnTo>
                      <a:lnTo>
                        <a:pt x="444" y="213"/>
                      </a:lnTo>
                      <a:lnTo>
                        <a:pt x="439" y="215"/>
                      </a:lnTo>
                      <a:lnTo>
                        <a:pt x="434" y="215"/>
                      </a:lnTo>
                      <a:lnTo>
                        <a:pt x="430" y="212"/>
                      </a:lnTo>
                      <a:lnTo>
                        <a:pt x="430" y="206"/>
                      </a:lnTo>
                      <a:lnTo>
                        <a:pt x="431" y="199"/>
                      </a:lnTo>
                      <a:lnTo>
                        <a:pt x="434" y="194"/>
                      </a:lnTo>
                      <a:lnTo>
                        <a:pt x="437" y="190"/>
                      </a:lnTo>
                      <a:lnTo>
                        <a:pt x="436" y="188"/>
                      </a:lnTo>
                      <a:lnTo>
                        <a:pt x="433" y="187"/>
                      </a:lnTo>
                      <a:lnTo>
                        <a:pt x="430" y="183"/>
                      </a:lnTo>
                      <a:lnTo>
                        <a:pt x="426" y="179"/>
                      </a:lnTo>
                      <a:lnTo>
                        <a:pt x="426" y="174"/>
                      </a:lnTo>
                      <a:lnTo>
                        <a:pt x="426" y="165"/>
                      </a:lnTo>
                      <a:lnTo>
                        <a:pt x="426" y="145"/>
                      </a:lnTo>
                      <a:lnTo>
                        <a:pt x="430" y="128"/>
                      </a:lnTo>
                      <a:lnTo>
                        <a:pt x="436" y="122"/>
                      </a:lnTo>
                      <a:lnTo>
                        <a:pt x="444" y="124"/>
                      </a:lnTo>
                      <a:lnTo>
                        <a:pt x="448" y="129"/>
                      </a:lnTo>
                      <a:lnTo>
                        <a:pt x="449" y="128"/>
                      </a:lnTo>
                      <a:lnTo>
                        <a:pt x="451" y="124"/>
                      </a:lnTo>
                      <a:lnTo>
                        <a:pt x="449" y="116"/>
                      </a:lnTo>
                      <a:lnTo>
                        <a:pt x="452" y="108"/>
                      </a:lnTo>
                      <a:lnTo>
                        <a:pt x="460" y="95"/>
                      </a:lnTo>
                      <a:lnTo>
                        <a:pt x="470" y="81"/>
                      </a:lnTo>
                      <a:lnTo>
                        <a:pt x="478" y="70"/>
                      </a:lnTo>
                      <a:lnTo>
                        <a:pt x="474" y="69"/>
                      </a:lnTo>
                      <a:lnTo>
                        <a:pt x="471" y="67"/>
                      </a:lnTo>
                      <a:lnTo>
                        <a:pt x="469" y="63"/>
                      </a:lnTo>
                      <a:lnTo>
                        <a:pt x="464" y="54"/>
                      </a:lnTo>
                      <a:lnTo>
                        <a:pt x="463" y="49"/>
                      </a:lnTo>
                      <a:lnTo>
                        <a:pt x="464" y="40"/>
                      </a:lnTo>
                      <a:lnTo>
                        <a:pt x="470" y="32"/>
                      </a:lnTo>
                      <a:lnTo>
                        <a:pt x="477" y="25"/>
                      </a:lnTo>
                      <a:lnTo>
                        <a:pt x="485" y="19"/>
                      </a:lnTo>
                      <a:lnTo>
                        <a:pt x="494" y="13"/>
                      </a:lnTo>
                      <a:lnTo>
                        <a:pt x="502" y="8"/>
                      </a:lnTo>
                      <a:lnTo>
                        <a:pt x="508" y="7"/>
                      </a:lnTo>
                      <a:lnTo>
                        <a:pt x="509" y="11"/>
                      </a:lnTo>
                      <a:lnTo>
                        <a:pt x="516" y="12"/>
                      </a:lnTo>
                      <a:lnTo>
                        <a:pt x="524" y="11"/>
                      </a:lnTo>
                      <a:lnTo>
                        <a:pt x="529" y="7"/>
                      </a:lnTo>
                      <a:lnTo>
                        <a:pt x="532" y="5"/>
                      </a:lnTo>
                      <a:lnTo>
                        <a:pt x="539" y="2"/>
                      </a:lnTo>
                      <a:lnTo>
                        <a:pt x="547" y="1"/>
                      </a:lnTo>
                      <a:lnTo>
                        <a:pt x="558" y="1"/>
                      </a:lnTo>
                      <a:lnTo>
                        <a:pt x="568" y="0"/>
                      </a:lnTo>
                      <a:lnTo>
                        <a:pt x="576" y="1"/>
                      </a:lnTo>
                      <a:lnTo>
                        <a:pt x="583" y="1"/>
                      </a:lnTo>
                      <a:lnTo>
                        <a:pt x="586" y="2"/>
                      </a:lnTo>
                      <a:lnTo>
                        <a:pt x="589" y="5"/>
                      </a:lnTo>
                      <a:lnTo>
                        <a:pt x="591" y="7"/>
                      </a:lnTo>
                      <a:lnTo>
                        <a:pt x="596" y="9"/>
                      </a:lnTo>
                      <a:lnTo>
                        <a:pt x="600" y="13"/>
                      </a:lnTo>
                      <a:lnTo>
                        <a:pt x="606" y="15"/>
                      </a:lnTo>
                      <a:lnTo>
                        <a:pt x="612" y="17"/>
                      </a:lnTo>
                      <a:lnTo>
                        <a:pt x="619" y="17"/>
                      </a:lnTo>
                      <a:lnTo>
                        <a:pt x="627" y="17"/>
                      </a:lnTo>
                      <a:lnTo>
                        <a:pt x="635" y="16"/>
                      </a:lnTo>
                      <a:lnTo>
                        <a:pt x="644" y="17"/>
                      </a:lnTo>
                      <a:lnTo>
                        <a:pt x="653" y="19"/>
                      </a:lnTo>
                      <a:lnTo>
                        <a:pt x="662" y="20"/>
                      </a:lnTo>
                      <a:lnTo>
                        <a:pt x="670" y="23"/>
                      </a:lnTo>
                      <a:lnTo>
                        <a:pt x="678" y="27"/>
                      </a:lnTo>
                      <a:lnTo>
                        <a:pt x="685" y="31"/>
                      </a:lnTo>
                      <a:lnTo>
                        <a:pt x="690" y="37"/>
                      </a:lnTo>
                      <a:lnTo>
                        <a:pt x="692" y="43"/>
                      </a:lnTo>
                      <a:lnTo>
                        <a:pt x="693" y="49"/>
                      </a:lnTo>
                      <a:lnTo>
                        <a:pt x="695" y="55"/>
                      </a:lnTo>
                      <a:lnTo>
                        <a:pt x="698" y="62"/>
                      </a:lnTo>
                      <a:lnTo>
                        <a:pt x="701" y="74"/>
                      </a:lnTo>
                      <a:lnTo>
                        <a:pt x="705" y="90"/>
                      </a:lnTo>
                      <a:lnTo>
                        <a:pt x="706" y="105"/>
                      </a:lnTo>
                      <a:lnTo>
                        <a:pt x="707" y="114"/>
                      </a:lnTo>
                      <a:lnTo>
                        <a:pt x="706" y="119"/>
                      </a:lnTo>
                      <a:lnTo>
                        <a:pt x="703" y="124"/>
                      </a:lnTo>
                      <a:lnTo>
                        <a:pt x="699" y="131"/>
                      </a:lnTo>
                      <a:lnTo>
                        <a:pt x="696" y="138"/>
                      </a:lnTo>
                      <a:lnTo>
                        <a:pt x="696" y="144"/>
                      </a:lnTo>
                      <a:lnTo>
                        <a:pt x="699" y="150"/>
                      </a:lnTo>
                      <a:lnTo>
                        <a:pt x="704" y="157"/>
                      </a:lnTo>
                      <a:lnTo>
                        <a:pt x="706" y="165"/>
                      </a:lnTo>
                      <a:lnTo>
                        <a:pt x="705" y="172"/>
                      </a:lnTo>
                      <a:lnTo>
                        <a:pt x="701" y="180"/>
                      </a:lnTo>
                      <a:lnTo>
                        <a:pt x="697" y="189"/>
                      </a:lnTo>
                      <a:lnTo>
                        <a:pt x="691" y="199"/>
                      </a:lnTo>
                      <a:lnTo>
                        <a:pt x="683" y="210"/>
                      </a:lnTo>
                      <a:lnTo>
                        <a:pt x="676" y="220"/>
                      </a:lnTo>
                      <a:lnTo>
                        <a:pt x="668" y="228"/>
                      </a:lnTo>
                      <a:lnTo>
                        <a:pt x="661" y="234"/>
                      </a:lnTo>
                      <a:lnTo>
                        <a:pt x="661" y="237"/>
                      </a:lnTo>
                      <a:lnTo>
                        <a:pt x="661" y="242"/>
                      </a:lnTo>
                      <a:lnTo>
                        <a:pt x="660" y="248"/>
                      </a:lnTo>
                      <a:lnTo>
                        <a:pt x="660" y="255"/>
                      </a:lnTo>
                      <a:lnTo>
                        <a:pt x="666" y="263"/>
                      </a:lnTo>
                      <a:lnTo>
                        <a:pt x="673" y="274"/>
                      </a:lnTo>
                      <a:lnTo>
                        <a:pt x="680" y="287"/>
                      </a:lnTo>
                      <a:lnTo>
                        <a:pt x="688" y="295"/>
                      </a:lnTo>
                      <a:lnTo>
                        <a:pt x="693" y="298"/>
                      </a:lnTo>
                      <a:lnTo>
                        <a:pt x="703" y="304"/>
                      </a:lnTo>
                      <a:lnTo>
                        <a:pt x="713" y="310"/>
                      </a:lnTo>
                      <a:lnTo>
                        <a:pt x="724" y="317"/>
                      </a:lnTo>
                      <a:lnTo>
                        <a:pt x="736" y="322"/>
                      </a:lnTo>
                      <a:lnTo>
                        <a:pt x="747" y="328"/>
                      </a:lnTo>
                      <a:lnTo>
                        <a:pt x="757" y="333"/>
                      </a:lnTo>
                      <a:lnTo>
                        <a:pt x="762" y="335"/>
                      </a:lnTo>
                      <a:lnTo>
                        <a:pt x="769" y="336"/>
                      </a:lnTo>
                      <a:lnTo>
                        <a:pt x="779" y="340"/>
                      </a:lnTo>
                      <a:lnTo>
                        <a:pt x="791" y="342"/>
                      </a:lnTo>
                      <a:lnTo>
                        <a:pt x="806" y="346"/>
                      </a:lnTo>
                      <a:lnTo>
                        <a:pt x="820" y="349"/>
                      </a:lnTo>
                      <a:lnTo>
                        <a:pt x="833" y="352"/>
                      </a:lnTo>
                      <a:lnTo>
                        <a:pt x="844" y="356"/>
                      </a:lnTo>
                      <a:lnTo>
                        <a:pt x="852" y="358"/>
                      </a:lnTo>
                      <a:lnTo>
                        <a:pt x="861" y="367"/>
                      </a:lnTo>
                      <a:lnTo>
                        <a:pt x="867" y="384"/>
                      </a:lnTo>
                      <a:lnTo>
                        <a:pt x="868" y="401"/>
                      </a:lnTo>
                      <a:lnTo>
                        <a:pt x="871" y="415"/>
                      </a:lnTo>
                      <a:lnTo>
                        <a:pt x="874" y="425"/>
                      </a:lnTo>
                      <a:lnTo>
                        <a:pt x="880" y="441"/>
                      </a:lnTo>
                      <a:lnTo>
                        <a:pt x="889" y="463"/>
                      </a:lnTo>
                      <a:lnTo>
                        <a:pt x="899" y="486"/>
                      </a:lnTo>
                      <a:lnTo>
                        <a:pt x="910" y="509"/>
                      </a:lnTo>
                      <a:lnTo>
                        <a:pt x="919" y="530"/>
                      </a:lnTo>
                      <a:lnTo>
                        <a:pt x="927" y="544"/>
                      </a:lnTo>
                      <a:lnTo>
                        <a:pt x="932" y="550"/>
                      </a:lnTo>
                      <a:lnTo>
                        <a:pt x="935" y="560"/>
                      </a:lnTo>
                      <a:lnTo>
                        <a:pt x="932" y="575"/>
                      </a:lnTo>
                      <a:lnTo>
                        <a:pt x="925" y="590"/>
                      </a:lnTo>
                      <a:lnTo>
                        <a:pt x="920" y="601"/>
                      </a:lnTo>
                      <a:lnTo>
                        <a:pt x="918" y="613"/>
                      </a:lnTo>
                      <a:lnTo>
                        <a:pt x="918" y="630"/>
                      </a:lnTo>
                      <a:lnTo>
                        <a:pt x="920" y="648"/>
                      </a:lnTo>
                      <a:lnTo>
                        <a:pt x="926" y="661"/>
                      </a:lnTo>
                      <a:lnTo>
                        <a:pt x="929" y="674"/>
                      </a:lnTo>
                      <a:lnTo>
                        <a:pt x="928" y="690"/>
                      </a:lnTo>
                      <a:lnTo>
                        <a:pt x="925" y="707"/>
                      </a:lnTo>
                      <a:lnTo>
                        <a:pt x="919" y="721"/>
                      </a:lnTo>
                      <a:lnTo>
                        <a:pt x="931" y="742"/>
                      </a:lnTo>
                      <a:lnTo>
                        <a:pt x="935" y="768"/>
                      </a:lnTo>
                      <a:lnTo>
                        <a:pt x="933" y="792"/>
                      </a:lnTo>
                      <a:lnTo>
                        <a:pt x="929" y="805"/>
                      </a:lnTo>
                      <a:lnTo>
                        <a:pt x="932" y="808"/>
                      </a:lnTo>
                      <a:lnTo>
                        <a:pt x="936" y="814"/>
                      </a:lnTo>
                      <a:lnTo>
                        <a:pt x="943" y="819"/>
                      </a:lnTo>
                      <a:lnTo>
                        <a:pt x="952" y="824"/>
                      </a:lnTo>
                      <a:lnTo>
                        <a:pt x="962" y="830"/>
                      </a:lnTo>
                      <a:lnTo>
                        <a:pt x="971" y="836"/>
                      </a:lnTo>
                      <a:lnTo>
                        <a:pt x="979" y="842"/>
                      </a:lnTo>
                      <a:lnTo>
                        <a:pt x="987" y="846"/>
                      </a:lnTo>
                      <a:lnTo>
                        <a:pt x="995" y="857"/>
                      </a:lnTo>
                      <a:lnTo>
                        <a:pt x="996" y="869"/>
                      </a:lnTo>
                      <a:lnTo>
                        <a:pt x="993" y="882"/>
                      </a:lnTo>
                      <a:lnTo>
                        <a:pt x="990" y="895"/>
                      </a:lnTo>
                      <a:lnTo>
                        <a:pt x="992" y="904"/>
                      </a:lnTo>
                      <a:lnTo>
                        <a:pt x="995" y="910"/>
                      </a:lnTo>
                      <a:lnTo>
                        <a:pt x="1000" y="917"/>
                      </a:lnTo>
                      <a:lnTo>
                        <a:pt x="1006" y="927"/>
                      </a:lnTo>
                      <a:lnTo>
                        <a:pt x="1011" y="937"/>
                      </a:lnTo>
                      <a:lnTo>
                        <a:pt x="1012" y="943"/>
                      </a:lnTo>
                      <a:lnTo>
                        <a:pt x="1010" y="948"/>
                      </a:lnTo>
                      <a:lnTo>
                        <a:pt x="1009" y="953"/>
                      </a:lnTo>
                      <a:lnTo>
                        <a:pt x="1008" y="959"/>
                      </a:lnTo>
                      <a:lnTo>
                        <a:pt x="1010" y="966"/>
                      </a:lnTo>
                      <a:lnTo>
                        <a:pt x="1012" y="974"/>
                      </a:lnTo>
                      <a:lnTo>
                        <a:pt x="1017" y="983"/>
                      </a:lnTo>
                      <a:lnTo>
                        <a:pt x="1021" y="993"/>
                      </a:lnTo>
                      <a:lnTo>
                        <a:pt x="1030" y="1009"/>
                      </a:lnTo>
                      <a:lnTo>
                        <a:pt x="1040" y="1029"/>
                      </a:lnTo>
                      <a:lnTo>
                        <a:pt x="1050" y="1052"/>
                      </a:lnTo>
                      <a:lnTo>
                        <a:pt x="1061" y="1074"/>
                      </a:lnTo>
                      <a:lnTo>
                        <a:pt x="1070" y="1093"/>
                      </a:lnTo>
                      <a:lnTo>
                        <a:pt x="1077" y="1106"/>
                      </a:lnTo>
                      <a:lnTo>
                        <a:pt x="1079" y="1111"/>
                      </a:lnTo>
                      <a:lnTo>
                        <a:pt x="1078" y="1113"/>
                      </a:lnTo>
                      <a:lnTo>
                        <a:pt x="1076" y="1117"/>
                      </a:lnTo>
                      <a:lnTo>
                        <a:pt x="1071" y="1123"/>
                      </a:lnTo>
                      <a:lnTo>
                        <a:pt x="1066" y="1126"/>
                      </a:lnTo>
                      <a:lnTo>
                        <a:pt x="1062" y="1127"/>
                      </a:lnTo>
                      <a:lnTo>
                        <a:pt x="1055" y="1128"/>
                      </a:lnTo>
                      <a:lnTo>
                        <a:pt x="1046" y="1130"/>
                      </a:lnTo>
                      <a:lnTo>
                        <a:pt x="1035" y="1131"/>
                      </a:lnTo>
                      <a:lnTo>
                        <a:pt x="1024" y="1132"/>
                      </a:lnTo>
                      <a:lnTo>
                        <a:pt x="1015" y="1132"/>
                      </a:lnTo>
                      <a:lnTo>
                        <a:pt x="1006" y="1132"/>
                      </a:lnTo>
                      <a:lnTo>
                        <a:pt x="1001" y="1131"/>
                      </a:lnTo>
                      <a:lnTo>
                        <a:pt x="992" y="1124"/>
                      </a:lnTo>
                      <a:lnTo>
                        <a:pt x="974" y="1109"/>
                      </a:lnTo>
                      <a:lnTo>
                        <a:pt x="952" y="1087"/>
                      </a:lnTo>
                      <a:lnTo>
                        <a:pt x="927" y="1062"/>
                      </a:lnTo>
                      <a:lnTo>
                        <a:pt x="902" y="1036"/>
                      </a:lnTo>
                      <a:lnTo>
                        <a:pt x="880" y="1013"/>
                      </a:lnTo>
                      <a:lnTo>
                        <a:pt x="863" y="996"/>
                      </a:lnTo>
                      <a:lnTo>
                        <a:pt x="855" y="987"/>
                      </a:lnTo>
                      <a:lnTo>
                        <a:pt x="849" y="981"/>
                      </a:lnTo>
                      <a:lnTo>
                        <a:pt x="848" y="978"/>
                      </a:lnTo>
                      <a:lnTo>
                        <a:pt x="848" y="974"/>
                      </a:lnTo>
                      <a:lnTo>
                        <a:pt x="851" y="968"/>
                      </a:lnTo>
                      <a:lnTo>
                        <a:pt x="853" y="963"/>
                      </a:lnTo>
                      <a:lnTo>
                        <a:pt x="859" y="955"/>
                      </a:lnTo>
                      <a:lnTo>
                        <a:pt x="865" y="944"/>
                      </a:lnTo>
                      <a:lnTo>
                        <a:pt x="872" y="933"/>
                      </a:lnTo>
                      <a:lnTo>
                        <a:pt x="880" y="921"/>
                      </a:lnTo>
                      <a:lnTo>
                        <a:pt x="887" y="912"/>
                      </a:lnTo>
                      <a:lnTo>
                        <a:pt x="895" y="905"/>
                      </a:lnTo>
                      <a:lnTo>
                        <a:pt x="901" y="900"/>
                      </a:lnTo>
                      <a:lnTo>
                        <a:pt x="887" y="895"/>
                      </a:lnTo>
                      <a:lnTo>
                        <a:pt x="879" y="888"/>
                      </a:lnTo>
                      <a:lnTo>
                        <a:pt x="873" y="880"/>
                      </a:lnTo>
                      <a:lnTo>
                        <a:pt x="870" y="872"/>
                      </a:lnTo>
                      <a:lnTo>
                        <a:pt x="866" y="864"/>
                      </a:lnTo>
                      <a:lnTo>
                        <a:pt x="861" y="857"/>
                      </a:lnTo>
                      <a:lnTo>
                        <a:pt x="856" y="850"/>
                      </a:lnTo>
                      <a:lnTo>
                        <a:pt x="845" y="844"/>
                      </a:lnTo>
                      <a:lnTo>
                        <a:pt x="840" y="843"/>
                      </a:lnTo>
                      <a:lnTo>
                        <a:pt x="834" y="841"/>
                      </a:lnTo>
                      <a:lnTo>
                        <a:pt x="829" y="837"/>
                      </a:lnTo>
                      <a:lnTo>
                        <a:pt x="823" y="832"/>
                      </a:lnTo>
                      <a:lnTo>
                        <a:pt x="819" y="827"/>
                      </a:lnTo>
                      <a:lnTo>
                        <a:pt x="814" y="821"/>
                      </a:lnTo>
                      <a:lnTo>
                        <a:pt x="810" y="815"/>
                      </a:lnTo>
                      <a:lnTo>
                        <a:pt x="806" y="811"/>
                      </a:lnTo>
                      <a:lnTo>
                        <a:pt x="800" y="821"/>
                      </a:lnTo>
                      <a:lnTo>
                        <a:pt x="791" y="834"/>
                      </a:lnTo>
                      <a:lnTo>
                        <a:pt x="781" y="847"/>
                      </a:lnTo>
                      <a:lnTo>
                        <a:pt x="774" y="860"/>
                      </a:lnTo>
                      <a:lnTo>
                        <a:pt x="775" y="890"/>
                      </a:lnTo>
                      <a:lnTo>
                        <a:pt x="774" y="941"/>
                      </a:lnTo>
                      <a:lnTo>
                        <a:pt x="771" y="993"/>
                      </a:lnTo>
                      <a:lnTo>
                        <a:pt x="765" y="1025"/>
                      </a:lnTo>
                      <a:lnTo>
                        <a:pt x="761" y="1032"/>
                      </a:lnTo>
                      <a:lnTo>
                        <a:pt x="757" y="1037"/>
                      </a:lnTo>
                      <a:lnTo>
                        <a:pt x="752" y="1043"/>
                      </a:lnTo>
                      <a:lnTo>
                        <a:pt x="747" y="1049"/>
                      </a:lnTo>
                      <a:lnTo>
                        <a:pt x="742" y="1055"/>
                      </a:lnTo>
                      <a:lnTo>
                        <a:pt x="735" y="1062"/>
                      </a:lnTo>
                      <a:lnTo>
                        <a:pt x="728" y="1068"/>
                      </a:lnTo>
                      <a:lnTo>
                        <a:pt x="720" y="1078"/>
                      </a:lnTo>
                      <a:lnTo>
                        <a:pt x="713" y="1086"/>
                      </a:lnTo>
                      <a:lnTo>
                        <a:pt x="704" y="1096"/>
                      </a:lnTo>
                      <a:lnTo>
                        <a:pt x="693" y="1111"/>
                      </a:lnTo>
                      <a:lnTo>
                        <a:pt x="681" y="1127"/>
                      </a:lnTo>
                      <a:lnTo>
                        <a:pt x="668" y="1143"/>
                      </a:lnTo>
                      <a:lnTo>
                        <a:pt x="655" y="1159"/>
                      </a:lnTo>
                      <a:lnTo>
                        <a:pt x="645" y="1173"/>
                      </a:lnTo>
                      <a:lnTo>
                        <a:pt x="637" y="1185"/>
                      </a:lnTo>
                      <a:lnTo>
                        <a:pt x="460" y="1067"/>
                      </a:lnTo>
                      <a:lnTo>
                        <a:pt x="453" y="1070"/>
                      </a:lnTo>
                      <a:lnTo>
                        <a:pt x="437" y="1077"/>
                      </a:lnTo>
                      <a:lnTo>
                        <a:pt x="416" y="1088"/>
                      </a:lnTo>
                      <a:lnTo>
                        <a:pt x="391" y="1100"/>
                      </a:lnTo>
                      <a:lnTo>
                        <a:pt x="365" y="1112"/>
                      </a:lnTo>
                      <a:lnTo>
                        <a:pt x="342" y="1123"/>
                      </a:lnTo>
                      <a:lnTo>
                        <a:pt x="323" y="1131"/>
                      </a:lnTo>
                      <a:lnTo>
                        <a:pt x="310" y="1134"/>
                      </a:lnTo>
                      <a:lnTo>
                        <a:pt x="302" y="1134"/>
                      </a:lnTo>
                      <a:lnTo>
                        <a:pt x="295" y="1133"/>
                      </a:lnTo>
                      <a:lnTo>
                        <a:pt x="289" y="1131"/>
                      </a:lnTo>
                      <a:lnTo>
                        <a:pt x="287" y="1128"/>
                      </a:lnTo>
                      <a:lnTo>
                        <a:pt x="286" y="1127"/>
                      </a:lnTo>
                      <a:lnTo>
                        <a:pt x="288" y="1127"/>
                      </a:lnTo>
                      <a:lnTo>
                        <a:pt x="294" y="1128"/>
                      </a:lnTo>
                      <a:lnTo>
                        <a:pt x="304" y="1133"/>
                      </a:lnTo>
                      <a:lnTo>
                        <a:pt x="317" y="1139"/>
                      </a:lnTo>
                      <a:lnTo>
                        <a:pt x="331" y="1144"/>
                      </a:lnTo>
                      <a:lnTo>
                        <a:pt x="345" y="1149"/>
                      </a:lnTo>
                      <a:lnTo>
                        <a:pt x="357" y="1154"/>
                      </a:lnTo>
                      <a:lnTo>
                        <a:pt x="369" y="1158"/>
                      </a:lnTo>
                      <a:lnTo>
                        <a:pt x="378" y="1162"/>
                      </a:lnTo>
                      <a:lnTo>
                        <a:pt x="385" y="1164"/>
                      </a:lnTo>
                      <a:lnTo>
                        <a:pt x="390" y="1166"/>
                      </a:lnTo>
                      <a:lnTo>
                        <a:pt x="398" y="1154"/>
                      </a:lnTo>
                      <a:lnTo>
                        <a:pt x="408" y="1139"/>
                      </a:lnTo>
                      <a:lnTo>
                        <a:pt x="419" y="1124"/>
                      </a:lnTo>
                      <a:lnTo>
                        <a:pt x="431" y="1110"/>
                      </a:lnTo>
                      <a:lnTo>
                        <a:pt x="441" y="1096"/>
                      </a:lnTo>
                      <a:lnTo>
                        <a:pt x="451" y="1085"/>
                      </a:lnTo>
                      <a:lnTo>
                        <a:pt x="456" y="1074"/>
                      </a:lnTo>
                      <a:lnTo>
                        <a:pt x="460" y="1067"/>
                      </a:lnTo>
                      <a:lnTo>
                        <a:pt x="637" y="1185"/>
                      </a:lnTo>
                      <a:close/>
                    </a:path>
                  </a:pathLst>
                </a:custGeom>
                <a:solidFill>
                  <a:srgbClr val="000000"/>
                </a:solidFill>
                <a:ln w="9525">
                  <a:noFill/>
                  <a:round/>
                  <a:headEnd/>
                  <a:tailEnd/>
                </a:ln>
              </p:spPr>
              <p:txBody>
                <a:bodyPr/>
                <a:lstStyle/>
                <a:p>
                  <a:endParaRPr lang="en-GB"/>
                </a:p>
              </p:txBody>
            </p:sp>
            <p:sp>
              <p:nvSpPr>
                <p:cNvPr id="194572" name="Freeform 9"/>
                <p:cNvSpPr>
                  <a:spLocks/>
                </p:cNvSpPr>
                <p:nvPr/>
              </p:nvSpPr>
              <p:spPr bwMode="auto">
                <a:xfrm>
                  <a:off x="-457" y="2435"/>
                  <a:ext cx="140" cy="116"/>
                </a:xfrm>
                <a:custGeom>
                  <a:avLst/>
                  <a:gdLst>
                    <a:gd name="T0" fmla="*/ 64 w 281"/>
                    <a:gd name="T1" fmla="*/ 73 h 234"/>
                    <a:gd name="T2" fmla="*/ 86 w 281"/>
                    <a:gd name="T3" fmla="*/ 75 h 234"/>
                    <a:gd name="T4" fmla="*/ 107 w 281"/>
                    <a:gd name="T5" fmla="*/ 76 h 234"/>
                    <a:gd name="T6" fmla="*/ 124 w 281"/>
                    <a:gd name="T7" fmla="*/ 97 h 234"/>
                    <a:gd name="T8" fmla="*/ 109 w 281"/>
                    <a:gd name="T9" fmla="*/ 122 h 234"/>
                    <a:gd name="T10" fmla="*/ 110 w 281"/>
                    <a:gd name="T11" fmla="*/ 137 h 234"/>
                    <a:gd name="T12" fmla="*/ 94 w 281"/>
                    <a:gd name="T13" fmla="*/ 138 h 234"/>
                    <a:gd name="T14" fmla="*/ 75 w 281"/>
                    <a:gd name="T15" fmla="*/ 141 h 234"/>
                    <a:gd name="T16" fmla="*/ 68 w 281"/>
                    <a:gd name="T17" fmla="*/ 129 h 234"/>
                    <a:gd name="T18" fmla="*/ 45 w 281"/>
                    <a:gd name="T19" fmla="*/ 122 h 234"/>
                    <a:gd name="T20" fmla="*/ 36 w 281"/>
                    <a:gd name="T21" fmla="*/ 146 h 234"/>
                    <a:gd name="T22" fmla="*/ 29 w 281"/>
                    <a:gd name="T23" fmla="*/ 145 h 234"/>
                    <a:gd name="T24" fmla="*/ 27 w 281"/>
                    <a:gd name="T25" fmla="*/ 139 h 234"/>
                    <a:gd name="T26" fmla="*/ 18 w 281"/>
                    <a:gd name="T27" fmla="*/ 124 h 234"/>
                    <a:gd name="T28" fmla="*/ 0 w 281"/>
                    <a:gd name="T29" fmla="*/ 145 h 234"/>
                    <a:gd name="T30" fmla="*/ 0 w 281"/>
                    <a:gd name="T31" fmla="*/ 179 h 234"/>
                    <a:gd name="T32" fmla="*/ 10 w 281"/>
                    <a:gd name="T33" fmla="*/ 188 h 234"/>
                    <a:gd name="T34" fmla="*/ 12 w 281"/>
                    <a:gd name="T35" fmla="*/ 188 h 234"/>
                    <a:gd name="T36" fmla="*/ 25 w 281"/>
                    <a:gd name="T37" fmla="*/ 169 h 234"/>
                    <a:gd name="T38" fmla="*/ 31 w 281"/>
                    <a:gd name="T39" fmla="*/ 164 h 234"/>
                    <a:gd name="T40" fmla="*/ 37 w 281"/>
                    <a:gd name="T41" fmla="*/ 187 h 234"/>
                    <a:gd name="T42" fmla="*/ 66 w 281"/>
                    <a:gd name="T43" fmla="*/ 195 h 234"/>
                    <a:gd name="T44" fmla="*/ 73 w 281"/>
                    <a:gd name="T45" fmla="*/ 157 h 234"/>
                    <a:gd name="T46" fmla="*/ 89 w 281"/>
                    <a:gd name="T47" fmla="*/ 156 h 234"/>
                    <a:gd name="T48" fmla="*/ 109 w 281"/>
                    <a:gd name="T49" fmla="*/ 153 h 234"/>
                    <a:gd name="T50" fmla="*/ 118 w 281"/>
                    <a:gd name="T51" fmla="*/ 161 h 234"/>
                    <a:gd name="T52" fmla="*/ 129 w 281"/>
                    <a:gd name="T53" fmla="*/ 189 h 234"/>
                    <a:gd name="T54" fmla="*/ 144 w 281"/>
                    <a:gd name="T55" fmla="*/ 194 h 234"/>
                    <a:gd name="T56" fmla="*/ 157 w 281"/>
                    <a:gd name="T57" fmla="*/ 179 h 234"/>
                    <a:gd name="T58" fmla="*/ 167 w 281"/>
                    <a:gd name="T59" fmla="*/ 159 h 234"/>
                    <a:gd name="T60" fmla="*/ 172 w 281"/>
                    <a:gd name="T61" fmla="*/ 136 h 234"/>
                    <a:gd name="T62" fmla="*/ 188 w 281"/>
                    <a:gd name="T63" fmla="*/ 131 h 234"/>
                    <a:gd name="T64" fmla="*/ 204 w 281"/>
                    <a:gd name="T65" fmla="*/ 142 h 234"/>
                    <a:gd name="T66" fmla="*/ 201 w 281"/>
                    <a:gd name="T67" fmla="*/ 195 h 234"/>
                    <a:gd name="T68" fmla="*/ 189 w 281"/>
                    <a:gd name="T69" fmla="*/ 215 h 234"/>
                    <a:gd name="T70" fmla="*/ 187 w 281"/>
                    <a:gd name="T71" fmla="*/ 222 h 234"/>
                    <a:gd name="T72" fmla="*/ 199 w 281"/>
                    <a:gd name="T73" fmla="*/ 228 h 234"/>
                    <a:gd name="T74" fmla="*/ 217 w 281"/>
                    <a:gd name="T75" fmla="*/ 233 h 234"/>
                    <a:gd name="T76" fmla="*/ 229 w 281"/>
                    <a:gd name="T77" fmla="*/ 234 h 234"/>
                    <a:gd name="T78" fmla="*/ 250 w 281"/>
                    <a:gd name="T79" fmla="*/ 220 h 234"/>
                    <a:gd name="T80" fmla="*/ 271 w 281"/>
                    <a:gd name="T81" fmla="*/ 189 h 234"/>
                    <a:gd name="T82" fmla="*/ 280 w 281"/>
                    <a:gd name="T83" fmla="*/ 165 h 234"/>
                    <a:gd name="T84" fmla="*/ 270 w 281"/>
                    <a:gd name="T85" fmla="*/ 144 h 234"/>
                    <a:gd name="T86" fmla="*/ 277 w 281"/>
                    <a:gd name="T87" fmla="*/ 124 h 234"/>
                    <a:gd name="T88" fmla="*/ 280 w 281"/>
                    <a:gd name="T89" fmla="*/ 105 h 234"/>
                    <a:gd name="T90" fmla="*/ 272 w 281"/>
                    <a:gd name="T91" fmla="*/ 62 h 234"/>
                    <a:gd name="T92" fmla="*/ 266 w 281"/>
                    <a:gd name="T93" fmla="*/ 43 h 234"/>
                    <a:gd name="T94" fmla="*/ 252 w 281"/>
                    <a:gd name="T95" fmla="*/ 27 h 234"/>
                    <a:gd name="T96" fmla="*/ 227 w 281"/>
                    <a:gd name="T97" fmla="*/ 19 h 234"/>
                    <a:gd name="T98" fmla="*/ 201 w 281"/>
                    <a:gd name="T99" fmla="*/ 17 h 234"/>
                    <a:gd name="T100" fmla="*/ 180 w 281"/>
                    <a:gd name="T101" fmla="*/ 15 h 234"/>
                    <a:gd name="T102" fmla="*/ 165 w 281"/>
                    <a:gd name="T103" fmla="*/ 7 h 234"/>
                    <a:gd name="T104" fmla="*/ 157 w 281"/>
                    <a:gd name="T105" fmla="*/ 1 h 234"/>
                    <a:gd name="T106" fmla="*/ 132 w 281"/>
                    <a:gd name="T107" fmla="*/ 1 h 234"/>
                    <a:gd name="T108" fmla="*/ 106 w 281"/>
                    <a:gd name="T109" fmla="*/ 5 h 234"/>
                    <a:gd name="T110" fmla="*/ 90 w 281"/>
                    <a:gd name="T111" fmla="*/ 12 h 234"/>
                    <a:gd name="T112" fmla="*/ 76 w 281"/>
                    <a:gd name="T113" fmla="*/ 8 h 234"/>
                    <a:gd name="T114" fmla="*/ 51 w 281"/>
                    <a:gd name="T115" fmla="*/ 25 h 234"/>
                    <a:gd name="T116" fmla="*/ 37 w 281"/>
                    <a:gd name="T117" fmla="*/ 49 h 234"/>
                    <a:gd name="T118" fmla="*/ 45 w 281"/>
                    <a:gd name="T119" fmla="*/ 67 h 234"/>
                    <a:gd name="T120" fmla="*/ 56 w 281"/>
                    <a:gd name="T121" fmla="*/ 72 h 23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81"/>
                    <a:gd name="T184" fmla="*/ 0 h 234"/>
                    <a:gd name="T185" fmla="*/ 281 w 281"/>
                    <a:gd name="T186" fmla="*/ 234 h 23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81" h="234">
                      <a:moveTo>
                        <a:pt x="56" y="72"/>
                      </a:moveTo>
                      <a:lnTo>
                        <a:pt x="59" y="72"/>
                      </a:lnTo>
                      <a:lnTo>
                        <a:pt x="64" y="73"/>
                      </a:lnTo>
                      <a:lnTo>
                        <a:pt x="71" y="74"/>
                      </a:lnTo>
                      <a:lnTo>
                        <a:pt x="79" y="74"/>
                      </a:lnTo>
                      <a:lnTo>
                        <a:pt x="86" y="75"/>
                      </a:lnTo>
                      <a:lnTo>
                        <a:pt x="94" y="76"/>
                      </a:lnTo>
                      <a:lnTo>
                        <a:pt x="102" y="76"/>
                      </a:lnTo>
                      <a:lnTo>
                        <a:pt x="107" y="76"/>
                      </a:lnTo>
                      <a:lnTo>
                        <a:pt x="117" y="80"/>
                      </a:lnTo>
                      <a:lnTo>
                        <a:pt x="122" y="88"/>
                      </a:lnTo>
                      <a:lnTo>
                        <a:pt x="124" y="97"/>
                      </a:lnTo>
                      <a:lnTo>
                        <a:pt x="117" y="105"/>
                      </a:lnTo>
                      <a:lnTo>
                        <a:pt x="110" y="113"/>
                      </a:lnTo>
                      <a:lnTo>
                        <a:pt x="109" y="122"/>
                      </a:lnTo>
                      <a:lnTo>
                        <a:pt x="111" y="130"/>
                      </a:lnTo>
                      <a:lnTo>
                        <a:pt x="112" y="137"/>
                      </a:lnTo>
                      <a:lnTo>
                        <a:pt x="110" y="137"/>
                      </a:lnTo>
                      <a:lnTo>
                        <a:pt x="105" y="137"/>
                      </a:lnTo>
                      <a:lnTo>
                        <a:pt x="100" y="138"/>
                      </a:lnTo>
                      <a:lnTo>
                        <a:pt x="94" y="138"/>
                      </a:lnTo>
                      <a:lnTo>
                        <a:pt x="88" y="139"/>
                      </a:lnTo>
                      <a:lnTo>
                        <a:pt x="81" y="141"/>
                      </a:lnTo>
                      <a:lnTo>
                        <a:pt x="75" y="141"/>
                      </a:lnTo>
                      <a:lnTo>
                        <a:pt x="71" y="141"/>
                      </a:lnTo>
                      <a:lnTo>
                        <a:pt x="71" y="136"/>
                      </a:lnTo>
                      <a:lnTo>
                        <a:pt x="68" y="129"/>
                      </a:lnTo>
                      <a:lnTo>
                        <a:pt x="64" y="123"/>
                      </a:lnTo>
                      <a:lnTo>
                        <a:pt x="54" y="120"/>
                      </a:lnTo>
                      <a:lnTo>
                        <a:pt x="45" y="122"/>
                      </a:lnTo>
                      <a:lnTo>
                        <a:pt x="41" y="129"/>
                      </a:lnTo>
                      <a:lnTo>
                        <a:pt x="37" y="138"/>
                      </a:lnTo>
                      <a:lnTo>
                        <a:pt x="36" y="146"/>
                      </a:lnTo>
                      <a:lnTo>
                        <a:pt x="34" y="145"/>
                      </a:lnTo>
                      <a:lnTo>
                        <a:pt x="31" y="145"/>
                      </a:lnTo>
                      <a:lnTo>
                        <a:pt x="29" y="145"/>
                      </a:lnTo>
                      <a:lnTo>
                        <a:pt x="27" y="145"/>
                      </a:lnTo>
                      <a:lnTo>
                        <a:pt x="27" y="142"/>
                      </a:lnTo>
                      <a:lnTo>
                        <a:pt x="27" y="139"/>
                      </a:lnTo>
                      <a:lnTo>
                        <a:pt x="26" y="135"/>
                      </a:lnTo>
                      <a:lnTo>
                        <a:pt x="22" y="129"/>
                      </a:lnTo>
                      <a:lnTo>
                        <a:pt x="18" y="124"/>
                      </a:lnTo>
                      <a:lnTo>
                        <a:pt x="10" y="122"/>
                      </a:lnTo>
                      <a:lnTo>
                        <a:pt x="4" y="128"/>
                      </a:lnTo>
                      <a:lnTo>
                        <a:pt x="0" y="145"/>
                      </a:lnTo>
                      <a:lnTo>
                        <a:pt x="0" y="165"/>
                      </a:lnTo>
                      <a:lnTo>
                        <a:pt x="0" y="174"/>
                      </a:lnTo>
                      <a:lnTo>
                        <a:pt x="0" y="179"/>
                      </a:lnTo>
                      <a:lnTo>
                        <a:pt x="4" y="183"/>
                      </a:lnTo>
                      <a:lnTo>
                        <a:pt x="7" y="187"/>
                      </a:lnTo>
                      <a:lnTo>
                        <a:pt x="10" y="188"/>
                      </a:lnTo>
                      <a:lnTo>
                        <a:pt x="11" y="190"/>
                      </a:lnTo>
                      <a:lnTo>
                        <a:pt x="8" y="194"/>
                      </a:lnTo>
                      <a:lnTo>
                        <a:pt x="12" y="188"/>
                      </a:lnTo>
                      <a:lnTo>
                        <a:pt x="16" y="181"/>
                      </a:lnTo>
                      <a:lnTo>
                        <a:pt x="21" y="174"/>
                      </a:lnTo>
                      <a:lnTo>
                        <a:pt x="25" y="169"/>
                      </a:lnTo>
                      <a:lnTo>
                        <a:pt x="26" y="166"/>
                      </a:lnTo>
                      <a:lnTo>
                        <a:pt x="29" y="164"/>
                      </a:lnTo>
                      <a:lnTo>
                        <a:pt x="31" y="164"/>
                      </a:lnTo>
                      <a:lnTo>
                        <a:pt x="34" y="167"/>
                      </a:lnTo>
                      <a:lnTo>
                        <a:pt x="35" y="176"/>
                      </a:lnTo>
                      <a:lnTo>
                        <a:pt x="37" y="187"/>
                      </a:lnTo>
                      <a:lnTo>
                        <a:pt x="43" y="197"/>
                      </a:lnTo>
                      <a:lnTo>
                        <a:pt x="54" y="200"/>
                      </a:lnTo>
                      <a:lnTo>
                        <a:pt x="66" y="195"/>
                      </a:lnTo>
                      <a:lnTo>
                        <a:pt x="71" y="180"/>
                      </a:lnTo>
                      <a:lnTo>
                        <a:pt x="73" y="165"/>
                      </a:lnTo>
                      <a:lnTo>
                        <a:pt x="73" y="157"/>
                      </a:lnTo>
                      <a:lnTo>
                        <a:pt x="77" y="157"/>
                      </a:lnTo>
                      <a:lnTo>
                        <a:pt x="83" y="156"/>
                      </a:lnTo>
                      <a:lnTo>
                        <a:pt x="89" y="156"/>
                      </a:lnTo>
                      <a:lnTo>
                        <a:pt x="96" y="154"/>
                      </a:lnTo>
                      <a:lnTo>
                        <a:pt x="103" y="154"/>
                      </a:lnTo>
                      <a:lnTo>
                        <a:pt x="109" y="153"/>
                      </a:lnTo>
                      <a:lnTo>
                        <a:pt x="113" y="153"/>
                      </a:lnTo>
                      <a:lnTo>
                        <a:pt x="115" y="153"/>
                      </a:lnTo>
                      <a:lnTo>
                        <a:pt x="118" y="161"/>
                      </a:lnTo>
                      <a:lnTo>
                        <a:pt x="124" y="171"/>
                      </a:lnTo>
                      <a:lnTo>
                        <a:pt x="128" y="181"/>
                      </a:lnTo>
                      <a:lnTo>
                        <a:pt x="129" y="189"/>
                      </a:lnTo>
                      <a:lnTo>
                        <a:pt x="132" y="194"/>
                      </a:lnTo>
                      <a:lnTo>
                        <a:pt x="137" y="195"/>
                      </a:lnTo>
                      <a:lnTo>
                        <a:pt x="144" y="194"/>
                      </a:lnTo>
                      <a:lnTo>
                        <a:pt x="150" y="192"/>
                      </a:lnTo>
                      <a:lnTo>
                        <a:pt x="153" y="188"/>
                      </a:lnTo>
                      <a:lnTo>
                        <a:pt x="157" y="179"/>
                      </a:lnTo>
                      <a:lnTo>
                        <a:pt x="160" y="169"/>
                      </a:lnTo>
                      <a:lnTo>
                        <a:pt x="164" y="165"/>
                      </a:lnTo>
                      <a:lnTo>
                        <a:pt x="167" y="159"/>
                      </a:lnTo>
                      <a:lnTo>
                        <a:pt x="170" y="151"/>
                      </a:lnTo>
                      <a:lnTo>
                        <a:pt x="172" y="142"/>
                      </a:lnTo>
                      <a:lnTo>
                        <a:pt x="172" y="136"/>
                      </a:lnTo>
                      <a:lnTo>
                        <a:pt x="176" y="134"/>
                      </a:lnTo>
                      <a:lnTo>
                        <a:pt x="181" y="133"/>
                      </a:lnTo>
                      <a:lnTo>
                        <a:pt x="188" y="131"/>
                      </a:lnTo>
                      <a:lnTo>
                        <a:pt x="194" y="133"/>
                      </a:lnTo>
                      <a:lnTo>
                        <a:pt x="199" y="136"/>
                      </a:lnTo>
                      <a:lnTo>
                        <a:pt x="204" y="142"/>
                      </a:lnTo>
                      <a:lnTo>
                        <a:pt x="205" y="152"/>
                      </a:lnTo>
                      <a:lnTo>
                        <a:pt x="204" y="167"/>
                      </a:lnTo>
                      <a:lnTo>
                        <a:pt x="201" y="195"/>
                      </a:lnTo>
                      <a:lnTo>
                        <a:pt x="198" y="209"/>
                      </a:lnTo>
                      <a:lnTo>
                        <a:pt x="195" y="213"/>
                      </a:lnTo>
                      <a:lnTo>
                        <a:pt x="189" y="215"/>
                      </a:lnTo>
                      <a:lnTo>
                        <a:pt x="185" y="217"/>
                      </a:lnTo>
                      <a:lnTo>
                        <a:pt x="185" y="220"/>
                      </a:lnTo>
                      <a:lnTo>
                        <a:pt x="187" y="222"/>
                      </a:lnTo>
                      <a:lnTo>
                        <a:pt x="191" y="226"/>
                      </a:lnTo>
                      <a:lnTo>
                        <a:pt x="195" y="227"/>
                      </a:lnTo>
                      <a:lnTo>
                        <a:pt x="199" y="228"/>
                      </a:lnTo>
                      <a:lnTo>
                        <a:pt x="204" y="230"/>
                      </a:lnTo>
                      <a:lnTo>
                        <a:pt x="211" y="232"/>
                      </a:lnTo>
                      <a:lnTo>
                        <a:pt x="217" y="233"/>
                      </a:lnTo>
                      <a:lnTo>
                        <a:pt x="221" y="233"/>
                      </a:lnTo>
                      <a:lnTo>
                        <a:pt x="226" y="234"/>
                      </a:lnTo>
                      <a:lnTo>
                        <a:pt x="229" y="234"/>
                      </a:lnTo>
                      <a:lnTo>
                        <a:pt x="235" y="234"/>
                      </a:lnTo>
                      <a:lnTo>
                        <a:pt x="242" y="228"/>
                      </a:lnTo>
                      <a:lnTo>
                        <a:pt x="250" y="220"/>
                      </a:lnTo>
                      <a:lnTo>
                        <a:pt x="257" y="210"/>
                      </a:lnTo>
                      <a:lnTo>
                        <a:pt x="265" y="199"/>
                      </a:lnTo>
                      <a:lnTo>
                        <a:pt x="271" y="189"/>
                      </a:lnTo>
                      <a:lnTo>
                        <a:pt x="275" y="180"/>
                      </a:lnTo>
                      <a:lnTo>
                        <a:pt x="279" y="172"/>
                      </a:lnTo>
                      <a:lnTo>
                        <a:pt x="280" y="165"/>
                      </a:lnTo>
                      <a:lnTo>
                        <a:pt x="278" y="157"/>
                      </a:lnTo>
                      <a:lnTo>
                        <a:pt x="273" y="150"/>
                      </a:lnTo>
                      <a:lnTo>
                        <a:pt x="270" y="144"/>
                      </a:lnTo>
                      <a:lnTo>
                        <a:pt x="270" y="138"/>
                      </a:lnTo>
                      <a:lnTo>
                        <a:pt x="273" y="131"/>
                      </a:lnTo>
                      <a:lnTo>
                        <a:pt x="277" y="124"/>
                      </a:lnTo>
                      <a:lnTo>
                        <a:pt x="280" y="119"/>
                      </a:lnTo>
                      <a:lnTo>
                        <a:pt x="281" y="114"/>
                      </a:lnTo>
                      <a:lnTo>
                        <a:pt x="280" y="105"/>
                      </a:lnTo>
                      <a:lnTo>
                        <a:pt x="279" y="90"/>
                      </a:lnTo>
                      <a:lnTo>
                        <a:pt x="275" y="74"/>
                      </a:lnTo>
                      <a:lnTo>
                        <a:pt x="272" y="62"/>
                      </a:lnTo>
                      <a:lnTo>
                        <a:pt x="269" y="55"/>
                      </a:lnTo>
                      <a:lnTo>
                        <a:pt x="267" y="49"/>
                      </a:lnTo>
                      <a:lnTo>
                        <a:pt x="266" y="43"/>
                      </a:lnTo>
                      <a:lnTo>
                        <a:pt x="264" y="37"/>
                      </a:lnTo>
                      <a:lnTo>
                        <a:pt x="259" y="31"/>
                      </a:lnTo>
                      <a:lnTo>
                        <a:pt x="252" y="27"/>
                      </a:lnTo>
                      <a:lnTo>
                        <a:pt x="244" y="23"/>
                      </a:lnTo>
                      <a:lnTo>
                        <a:pt x="236" y="20"/>
                      </a:lnTo>
                      <a:lnTo>
                        <a:pt x="227" y="19"/>
                      </a:lnTo>
                      <a:lnTo>
                        <a:pt x="218" y="17"/>
                      </a:lnTo>
                      <a:lnTo>
                        <a:pt x="209" y="16"/>
                      </a:lnTo>
                      <a:lnTo>
                        <a:pt x="201" y="17"/>
                      </a:lnTo>
                      <a:lnTo>
                        <a:pt x="193" y="17"/>
                      </a:lnTo>
                      <a:lnTo>
                        <a:pt x="186" y="17"/>
                      </a:lnTo>
                      <a:lnTo>
                        <a:pt x="180" y="15"/>
                      </a:lnTo>
                      <a:lnTo>
                        <a:pt x="174" y="13"/>
                      </a:lnTo>
                      <a:lnTo>
                        <a:pt x="170" y="9"/>
                      </a:lnTo>
                      <a:lnTo>
                        <a:pt x="165" y="7"/>
                      </a:lnTo>
                      <a:lnTo>
                        <a:pt x="163" y="5"/>
                      </a:lnTo>
                      <a:lnTo>
                        <a:pt x="160" y="2"/>
                      </a:lnTo>
                      <a:lnTo>
                        <a:pt x="157" y="1"/>
                      </a:lnTo>
                      <a:lnTo>
                        <a:pt x="150" y="1"/>
                      </a:lnTo>
                      <a:lnTo>
                        <a:pt x="142" y="0"/>
                      </a:lnTo>
                      <a:lnTo>
                        <a:pt x="132" y="1"/>
                      </a:lnTo>
                      <a:lnTo>
                        <a:pt x="121" y="1"/>
                      </a:lnTo>
                      <a:lnTo>
                        <a:pt x="113" y="2"/>
                      </a:lnTo>
                      <a:lnTo>
                        <a:pt x="106" y="5"/>
                      </a:lnTo>
                      <a:lnTo>
                        <a:pt x="103" y="7"/>
                      </a:lnTo>
                      <a:lnTo>
                        <a:pt x="98" y="11"/>
                      </a:lnTo>
                      <a:lnTo>
                        <a:pt x="90" y="12"/>
                      </a:lnTo>
                      <a:lnTo>
                        <a:pt x="83" y="11"/>
                      </a:lnTo>
                      <a:lnTo>
                        <a:pt x="82" y="7"/>
                      </a:lnTo>
                      <a:lnTo>
                        <a:pt x="76" y="8"/>
                      </a:lnTo>
                      <a:lnTo>
                        <a:pt x="68" y="13"/>
                      </a:lnTo>
                      <a:lnTo>
                        <a:pt x="59" y="19"/>
                      </a:lnTo>
                      <a:lnTo>
                        <a:pt x="51" y="25"/>
                      </a:lnTo>
                      <a:lnTo>
                        <a:pt x="44" y="32"/>
                      </a:lnTo>
                      <a:lnTo>
                        <a:pt x="38" y="40"/>
                      </a:lnTo>
                      <a:lnTo>
                        <a:pt x="37" y="49"/>
                      </a:lnTo>
                      <a:lnTo>
                        <a:pt x="38" y="54"/>
                      </a:lnTo>
                      <a:lnTo>
                        <a:pt x="43" y="63"/>
                      </a:lnTo>
                      <a:lnTo>
                        <a:pt x="45" y="67"/>
                      </a:lnTo>
                      <a:lnTo>
                        <a:pt x="48" y="69"/>
                      </a:lnTo>
                      <a:lnTo>
                        <a:pt x="52" y="70"/>
                      </a:lnTo>
                      <a:lnTo>
                        <a:pt x="56" y="72"/>
                      </a:lnTo>
                      <a:close/>
                    </a:path>
                  </a:pathLst>
                </a:custGeom>
                <a:solidFill>
                  <a:srgbClr val="FFFF99"/>
                </a:solidFill>
                <a:ln w="9525">
                  <a:noFill/>
                  <a:round/>
                  <a:headEnd/>
                  <a:tailEnd/>
                </a:ln>
              </p:spPr>
              <p:txBody>
                <a:bodyPr/>
                <a:lstStyle/>
                <a:p>
                  <a:endParaRPr lang="en-GB"/>
                </a:p>
              </p:txBody>
            </p:sp>
            <p:sp>
              <p:nvSpPr>
                <p:cNvPr id="194573" name="Freeform 10"/>
                <p:cNvSpPr>
                  <a:spLocks/>
                </p:cNvSpPr>
                <p:nvPr/>
              </p:nvSpPr>
              <p:spPr bwMode="auto">
                <a:xfrm>
                  <a:off x="-430" y="2468"/>
                  <a:ext cx="26" cy="7"/>
                </a:xfrm>
                <a:custGeom>
                  <a:avLst/>
                  <a:gdLst>
                    <a:gd name="T0" fmla="*/ 51 w 51"/>
                    <a:gd name="T1" fmla="*/ 5 h 14"/>
                    <a:gd name="T2" fmla="*/ 51 w 51"/>
                    <a:gd name="T3" fmla="*/ 5 h 14"/>
                    <a:gd name="T4" fmla="*/ 46 w 51"/>
                    <a:gd name="T5" fmla="*/ 5 h 14"/>
                    <a:gd name="T6" fmla="*/ 38 w 51"/>
                    <a:gd name="T7" fmla="*/ 5 h 14"/>
                    <a:gd name="T8" fmla="*/ 30 w 51"/>
                    <a:gd name="T9" fmla="*/ 3 h 14"/>
                    <a:gd name="T10" fmla="*/ 23 w 51"/>
                    <a:gd name="T11" fmla="*/ 2 h 14"/>
                    <a:gd name="T12" fmla="*/ 15 w 51"/>
                    <a:gd name="T13" fmla="*/ 2 h 14"/>
                    <a:gd name="T14" fmla="*/ 8 w 51"/>
                    <a:gd name="T15" fmla="*/ 1 h 14"/>
                    <a:gd name="T16" fmla="*/ 3 w 51"/>
                    <a:gd name="T17" fmla="*/ 0 h 14"/>
                    <a:gd name="T18" fmla="*/ 0 w 51"/>
                    <a:gd name="T19" fmla="*/ 0 h 14"/>
                    <a:gd name="T20" fmla="*/ 0 w 51"/>
                    <a:gd name="T21" fmla="*/ 9 h 14"/>
                    <a:gd name="T22" fmla="*/ 3 w 51"/>
                    <a:gd name="T23" fmla="*/ 9 h 14"/>
                    <a:gd name="T24" fmla="*/ 8 w 51"/>
                    <a:gd name="T25" fmla="*/ 10 h 14"/>
                    <a:gd name="T26" fmla="*/ 15 w 51"/>
                    <a:gd name="T27" fmla="*/ 11 h 14"/>
                    <a:gd name="T28" fmla="*/ 23 w 51"/>
                    <a:gd name="T29" fmla="*/ 11 h 14"/>
                    <a:gd name="T30" fmla="*/ 30 w 51"/>
                    <a:gd name="T31" fmla="*/ 13 h 14"/>
                    <a:gd name="T32" fmla="*/ 38 w 51"/>
                    <a:gd name="T33" fmla="*/ 14 h 14"/>
                    <a:gd name="T34" fmla="*/ 46 w 51"/>
                    <a:gd name="T35" fmla="*/ 14 h 14"/>
                    <a:gd name="T36" fmla="*/ 51 w 51"/>
                    <a:gd name="T37" fmla="*/ 14 h 14"/>
                    <a:gd name="T38" fmla="*/ 51 w 51"/>
                    <a:gd name="T39" fmla="*/ 14 h 14"/>
                    <a:gd name="T40" fmla="*/ 51 w 51"/>
                    <a:gd name="T41" fmla="*/ 5 h 1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1"/>
                    <a:gd name="T64" fmla="*/ 0 h 14"/>
                    <a:gd name="T65" fmla="*/ 51 w 51"/>
                    <a:gd name="T66" fmla="*/ 14 h 1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1" h="14">
                      <a:moveTo>
                        <a:pt x="51" y="5"/>
                      </a:moveTo>
                      <a:lnTo>
                        <a:pt x="51" y="5"/>
                      </a:lnTo>
                      <a:lnTo>
                        <a:pt x="46" y="5"/>
                      </a:lnTo>
                      <a:lnTo>
                        <a:pt x="38" y="5"/>
                      </a:lnTo>
                      <a:lnTo>
                        <a:pt x="30" y="3"/>
                      </a:lnTo>
                      <a:lnTo>
                        <a:pt x="23" y="2"/>
                      </a:lnTo>
                      <a:lnTo>
                        <a:pt x="15" y="2"/>
                      </a:lnTo>
                      <a:lnTo>
                        <a:pt x="8" y="1"/>
                      </a:lnTo>
                      <a:lnTo>
                        <a:pt x="3" y="0"/>
                      </a:lnTo>
                      <a:lnTo>
                        <a:pt x="0" y="0"/>
                      </a:lnTo>
                      <a:lnTo>
                        <a:pt x="0" y="9"/>
                      </a:lnTo>
                      <a:lnTo>
                        <a:pt x="3" y="9"/>
                      </a:lnTo>
                      <a:lnTo>
                        <a:pt x="8" y="10"/>
                      </a:lnTo>
                      <a:lnTo>
                        <a:pt x="15" y="11"/>
                      </a:lnTo>
                      <a:lnTo>
                        <a:pt x="23" y="11"/>
                      </a:lnTo>
                      <a:lnTo>
                        <a:pt x="30" y="13"/>
                      </a:lnTo>
                      <a:lnTo>
                        <a:pt x="38" y="14"/>
                      </a:lnTo>
                      <a:lnTo>
                        <a:pt x="46" y="14"/>
                      </a:lnTo>
                      <a:lnTo>
                        <a:pt x="51" y="14"/>
                      </a:lnTo>
                      <a:lnTo>
                        <a:pt x="51" y="5"/>
                      </a:lnTo>
                      <a:close/>
                    </a:path>
                  </a:pathLst>
                </a:custGeom>
                <a:solidFill>
                  <a:srgbClr val="000000"/>
                </a:solidFill>
                <a:ln w="9525">
                  <a:noFill/>
                  <a:round/>
                  <a:headEnd/>
                  <a:tailEnd/>
                </a:ln>
              </p:spPr>
              <p:txBody>
                <a:bodyPr/>
                <a:lstStyle/>
                <a:p>
                  <a:endParaRPr lang="en-GB"/>
                </a:p>
              </p:txBody>
            </p:sp>
            <p:sp>
              <p:nvSpPr>
                <p:cNvPr id="194574" name="Freeform 11"/>
                <p:cNvSpPr>
                  <a:spLocks/>
                </p:cNvSpPr>
                <p:nvPr/>
              </p:nvSpPr>
              <p:spPr bwMode="auto">
                <a:xfrm>
                  <a:off x="-404" y="2470"/>
                  <a:ext cx="11" cy="19"/>
                </a:xfrm>
                <a:custGeom>
                  <a:avLst/>
                  <a:gdLst>
                    <a:gd name="T0" fmla="*/ 12 w 21"/>
                    <a:gd name="T1" fmla="*/ 36 h 38"/>
                    <a:gd name="T2" fmla="*/ 12 w 21"/>
                    <a:gd name="T3" fmla="*/ 38 h 38"/>
                    <a:gd name="T4" fmla="*/ 21 w 21"/>
                    <a:gd name="T5" fmla="*/ 26 h 38"/>
                    <a:gd name="T6" fmla="*/ 20 w 21"/>
                    <a:gd name="T7" fmla="*/ 14 h 38"/>
                    <a:gd name="T8" fmla="*/ 12 w 21"/>
                    <a:gd name="T9" fmla="*/ 4 h 38"/>
                    <a:gd name="T10" fmla="*/ 0 w 21"/>
                    <a:gd name="T11" fmla="*/ 0 h 38"/>
                    <a:gd name="T12" fmla="*/ 0 w 21"/>
                    <a:gd name="T13" fmla="*/ 9 h 38"/>
                    <a:gd name="T14" fmla="*/ 7 w 21"/>
                    <a:gd name="T15" fmla="*/ 11 h 38"/>
                    <a:gd name="T16" fmla="*/ 11 w 21"/>
                    <a:gd name="T17" fmla="*/ 17 h 38"/>
                    <a:gd name="T18" fmla="*/ 12 w 21"/>
                    <a:gd name="T19" fmla="*/ 24 h 38"/>
                    <a:gd name="T20" fmla="*/ 7 w 21"/>
                    <a:gd name="T21" fmla="*/ 28 h 38"/>
                    <a:gd name="T22" fmla="*/ 7 w 21"/>
                    <a:gd name="T23" fmla="*/ 29 h 38"/>
                    <a:gd name="T24" fmla="*/ 12 w 21"/>
                    <a:gd name="T25" fmla="*/ 36 h 3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1"/>
                    <a:gd name="T40" fmla="*/ 0 h 38"/>
                    <a:gd name="T41" fmla="*/ 21 w 21"/>
                    <a:gd name="T42" fmla="*/ 38 h 3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1" h="38">
                      <a:moveTo>
                        <a:pt x="12" y="36"/>
                      </a:moveTo>
                      <a:lnTo>
                        <a:pt x="12" y="38"/>
                      </a:lnTo>
                      <a:lnTo>
                        <a:pt x="21" y="26"/>
                      </a:lnTo>
                      <a:lnTo>
                        <a:pt x="20" y="14"/>
                      </a:lnTo>
                      <a:lnTo>
                        <a:pt x="12" y="4"/>
                      </a:lnTo>
                      <a:lnTo>
                        <a:pt x="0" y="0"/>
                      </a:lnTo>
                      <a:lnTo>
                        <a:pt x="0" y="9"/>
                      </a:lnTo>
                      <a:lnTo>
                        <a:pt x="7" y="11"/>
                      </a:lnTo>
                      <a:lnTo>
                        <a:pt x="11" y="17"/>
                      </a:lnTo>
                      <a:lnTo>
                        <a:pt x="12" y="24"/>
                      </a:lnTo>
                      <a:lnTo>
                        <a:pt x="7" y="28"/>
                      </a:lnTo>
                      <a:lnTo>
                        <a:pt x="7" y="29"/>
                      </a:lnTo>
                      <a:lnTo>
                        <a:pt x="12" y="36"/>
                      </a:lnTo>
                      <a:close/>
                    </a:path>
                  </a:pathLst>
                </a:custGeom>
                <a:solidFill>
                  <a:srgbClr val="000000"/>
                </a:solidFill>
                <a:ln w="9525">
                  <a:noFill/>
                  <a:round/>
                  <a:headEnd/>
                  <a:tailEnd/>
                </a:ln>
              </p:spPr>
              <p:txBody>
                <a:bodyPr/>
                <a:lstStyle/>
                <a:p>
                  <a:endParaRPr lang="en-GB"/>
                </a:p>
              </p:txBody>
            </p:sp>
            <p:sp>
              <p:nvSpPr>
                <p:cNvPr id="194575" name="Freeform 12"/>
                <p:cNvSpPr>
                  <a:spLocks/>
                </p:cNvSpPr>
                <p:nvPr/>
              </p:nvSpPr>
              <p:spPr bwMode="auto">
                <a:xfrm>
                  <a:off x="-406" y="2485"/>
                  <a:ext cx="8" cy="20"/>
                </a:xfrm>
                <a:custGeom>
                  <a:avLst/>
                  <a:gdLst>
                    <a:gd name="T0" fmla="*/ 8 w 15"/>
                    <a:gd name="T1" fmla="*/ 41 h 41"/>
                    <a:gd name="T2" fmla="*/ 13 w 15"/>
                    <a:gd name="T3" fmla="*/ 36 h 41"/>
                    <a:gd name="T4" fmla="*/ 11 w 15"/>
                    <a:gd name="T5" fmla="*/ 28 h 41"/>
                    <a:gd name="T6" fmla="*/ 9 w 15"/>
                    <a:gd name="T7" fmla="*/ 21 h 41"/>
                    <a:gd name="T8" fmla="*/ 10 w 15"/>
                    <a:gd name="T9" fmla="*/ 13 h 41"/>
                    <a:gd name="T10" fmla="*/ 15 w 15"/>
                    <a:gd name="T11" fmla="*/ 7 h 41"/>
                    <a:gd name="T12" fmla="*/ 10 w 15"/>
                    <a:gd name="T13" fmla="*/ 0 h 41"/>
                    <a:gd name="T14" fmla="*/ 1 w 15"/>
                    <a:gd name="T15" fmla="*/ 11 h 41"/>
                    <a:gd name="T16" fmla="*/ 0 w 15"/>
                    <a:gd name="T17" fmla="*/ 21 h 41"/>
                    <a:gd name="T18" fmla="*/ 2 w 15"/>
                    <a:gd name="T19" fmla="*/ 30 h 41"/>
                    <a:gd name="T20" fmla="*/ 3 w 15"/>
                    <a:gd name="T21" fmla="*/ 36 h 41"/>
                    <a:gd name="T22" fmla="*/ 8 w 15"/>
                    <a:gd name="T23" fmla="*/ 32 h 41"/>
                    <a:gd name="T24" fmla="*/ 8 w 15"/>
                    <a:gd name="T25" fmla="*/ 41 h 41"/>
                    <a:gd name="T26" fmla="*/ 14 w 15"/>
                    <a:gd name="T27" fmla="*/ 41 h 41"/>
                    <a:gd name="T28" fmla="*/ 13 w 15"/>
                    <a:gd name="T29" fmla="*/ 36 h 41"/>
                    <a:gd name="T30" fmla="*/ 8 w 15"/>
                    <a:gd name="T31" fmla="*/ 41 h 4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5"/>
                    <a:gd name="T49" fmla="*/ 0 h 41"/>
                    <a:gd name="T50" fmla="*/ 15 w 15"/>
                    <a:gd name="T51" fmla="*/ 41 h 4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5" h="41">
                      <a:moveTo>
                        <a:pt x="8" y="41"/>
                      </a:moveTo>
                      <a:lnTo>
                        <a:pt x="13" y="36"/>
                      </a:lnTo>
                      <a:lnTo>
                        <a:pt x="11" y="28"/>
                      </a:lnTo>
                      <a:lnTo>
                        <a:pt x="9" y="21"/>
                      </a:lnTo>
                      <a:lnTo>
                        <a:pt x="10" y="13"/>
                      </a:lnTo>
                      <a:lnTo>
                        <a:pt x="15" y="7"/>
                      </a:lnTo>
                      <a:lnTo>
                        <a:pt x="10" y="0"/>
                      </a:lnTo>
                      <a:lnTo>
                        <a:pt x="1" y="11"/>
                      </a:lnTo>
                      <a:lnTo>
                        <a:pt x="0" y="21"/>
                      </a:lnTo>
                      <a:lnTo>
                        <a:pt x="2" y="30"/>
                      </a:lnTo>
                      <a:lnTo>
                        <a:pt x="3" y="36"/>
                      </a:lnTo>
                      <a:lnTo>
                        <a:pt x="8" y="32"/>
                      </a:lnTo>
                      <a:lnTo>
                        <a:pt x="8" y="41"/>
                      </a:lnTo>
                      <a:lnTo>
                        <a:pt x="14" y="41"/>
                      </a:lnTo>
                      <a:lnTo>
                        <a:pt x="13" y="36"/>
                      </a:lnTo>
                      <a:lnTo>
                        <a:pt x="8" y="41"/>
                      </a:lnTo>
                      <a:close/>
                    </a:path>
                  </a:pathLst>
                </a:custGeom>
                <a:solidFill>
                  <a:srgbClr val="000000"/>
                </a:solidFill>
                <a:ln w="9525">
                  <a:noFill/>
                  <a:round/>
                  <a:headEnd/>
                  <a:tailEnd/>
                </a:ln>
              </p:spPr>
              <p:txBody>
                <a:bodyPr/>
                <a:lstStyle/>
                <a:p>
                  <a:endParaRPr lang="en-GB"/>
                </a:p>
              </p:txBody>
            </p:sp>
            <p:sp>
              <p:nvSpPr>
                <p:cNvPr id="194576" name="Freeform 13"/>
                <p:cNvSpPr>
                  <a:spLocks/>
                </p:cNvSpPr>
                <p:nvPr/>
              </p:nvSpPr>
              <p:spPr bwMode="auto">
                <a:xfrm>
                  <a:off x="-425" y="2501"/>
                  <a:ext cx="24" cy="6"/>
                </a:xfrm>
                <a:custGeom>
                  <a:avLst/>
                  <a:gdLst>
                    <a:gd name="T0" fmla="*/ 0 w 46"/>
                    <a:gd name="T1" fmla="*/ 8 h 12"/>
                    <a:gd name="T2" fmla="*/ 5 w 46"/>
                    <a:gd name="T3" fmla="*/ 12 h 12"/>
                    <a:gd name="T4" fmla="*/ 9 w 46"/>
                    <a:gd name="T5" fmla="*/ 12 h 12"/>
                    <a:gd name="T6" fmla="*/ 15 w 46"/>
                    <a:gd name="T7" fmla="*/ 12 h 12"/>
                    <a:gd name="T8" fmla="*/ 22 w 46"/>
                    <a:gd name="T9" fmla="*/ 11 h 12"/>
                    <a:gd name="T10" fmla="*/ 28 w 46"/>
                    <a:gd name="T11" fmla="*/ 10 h 12"/>
                    <a:gd name="T12" fmla="*/ 34 w 46"/>
                    <a:gd name="T13" fmla="*/ 10 h 12"/>
                    <a:gd name="T14" fmla="*/ 39 w 46"/>
                    <a:gd name="T15" fmla="*/ 9 h 12"/>
                    <a:gd name="T16" fmla="*/ 44 w 46"/>
                    <a:gd name="T17" fmla="*/ 9 h 12"/>
                    <a:gd name="T18" fmla="*/ 46 w 46"/>
                    <a:gd name="T19" fmla="*/ 9 h 12"/>
                    <a:gd name="T20" fmla="*/ 46 w 46"/>
                    <a:gd name="T21" fmla="*/ 0 h 12"/>
                    <a:gd name="T22" fmla="*/ 44 w 46"/>
                    <a:gd name="T23" fmla="*/ 0 h 12"/>
                    <a:gd name="T24" fmla="*/ 39 w 46"/>
                    <a:gd name="T25" fmla="*/ 0 h 12"/>
                    <a:gd name="T26" fmla="*/ 34 w 46"/>
                    <a:gd name="T27" fmla="*/ 1 h 12"/>
                    <a:gd name="T28" fmla="*/ 28 w 46"/>
                    <a:gd name="T29" fmla="*/ 1 h 12"/>
                    <a:gd name="T30" fmla="*/ 22 w 46"/>
                    <a:gd name="T31" fmla="*/ 2 h 12"/>
                    <a:gd name="T32" fmla="*/ 15 w 46"/>
                    <a:gd name="T33" fmla="*/ 3 h 12"/>
                    <a:gd name="T34" fmla="*/ 9 w 46"/>
                    <a:gd name="T35" fmla="*/ 3 h 12"/>
                    <a:gd name="T36" fmla="*/ 5 w 46"/>
                    <a:gd name="T37" fmla="*/ 3 h 12"/>
                    <a:gd name="T38" fmla="*/ 9 w 46"/>
                    <a:gd name="T39" fmla="*/ 8 h 12"/>
                    <a:gd name="T40" fmla="*/ 0 w 46"/>
                    <a:gd name="T41" fmla="*/ 8 h 12"/>
                    <a:gd name="T42" fmla="*/ 0 w 46"/>
                    <a:gd name="T43" fmla="*/ 12 h 12"/>
                    <a:gd name="T44" fmla="*/ 5 w 46"/>
                    <a:gd name="T45" fmla="*/ 12 h 12"/>
                    <a:gd name="T46" fmla="*/ 0 w 46"/>
                    <a:gd name="T47" fmla="*/ 8 h 1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6"/>
                    <a:gd name="T73" fmla="*/ 0 h 12"/>
                    <a:gd name="T74" fmla="*/ 46 w 46"/>
                    <a:gd name="T75" fmla="*/ 12 h 1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6" h="12">
                      <a:moveTo>
                        <a:pt x="0" y="8"/>
                      </a:moveTo>
                      <a:lnTo>
                        <a:pt x="5" y="12"/>
                      </a:lnTo>
                      <a:lnTo>
                        <a:pt x="9" y="12"/>
                      </a:lnTo>
                      <a:lnTo>
                        <a:pt x="15" y="12"/>
                      </a:lnTo>
                      <a:lnTo>
                        <a:pt x="22" y="11"/>
                      </a:lnTo>
                      <a:lnTo>
                        <a:pt x="28" y="10"/>
                      </a:lnTo>
                      <a:lnTo>
                        <a:pt x="34" y="10"/>
                      </a:lnTo>
                      <a:lnTo>
                        <a:pt x="39" y="9"/>
                      </a:lnTo>
                      <a:lnTo>
                        <a:pt x="44" y="9"/>
                      </a:lnTo>
                      <a:lnTo>
                        <a:pt x="46" y="9"/>
                      </a:lnTo>
                      <a:lnTo>
                        <a:pt x="46" y="0"/>
                      </a:lnTo>
                      <a:lnTo>
                        <a:pt x="44" y="0"/>
                      </a:lnTo>
                      <a:lnTo>
                        <a:pt x="39" y="0"/>
                      </a:lnTo>
                      <a:lnTo>
                        <a:pt x="34" y="1"/>
                      </a:lnTo>
                      <a:lnTo>
                        <a:pt x="28" y="1"/>
                      </a:lnTo>
                      <a:lnTo>
                        <a:pt x="22" y="2"/>
                      </a:lnTo>
                      <a:lnTo>
                        <a:pt x="15" y="3"/>
                      </a:lnTo>
                      <a:lnTo>
                        <a:pt x="9" y="3"/>
                      </a:lnTo>
                      <a:lnTo>
                        <a:pt x="5" y="3"/>
                      </a:lnTo>
                      <a:lnTo>
                        <a:pt x="9" y="8"/>
                      </a:lnTo>
                      <a:lnTo>
                        <a:pt x="0" y="8"/>
                      </a:lnTo>
                      <a:lnTo>
                        <a:pt x="0" y="12"/>
                      </a:lnTo>
                      <a:lnTo>
                        <a:pt x="5" y="12"/>
                      </a:lnTo>
                      <a:lnTo>
                        <a:pt x="0" y="8"/>
                      </a:lnTo>
                      <a:close/>
                    </a:path>
                  </a:pathLst>
                </a:custGeom>
                <a:solidFill>
                  <a:srgbClr val="000000"/>
                </a:solidFill>
                <a:ln w="9525">
                  <a:noFill/>
                  <a:round/>
                  <a:headEnd/>
                  <a:tailEnd/>
                </a:ln>
              </p:spPr>
              <p:txBody>
                <a:bodyPr/>
                <a:lstStyle/>
                <a:p>
                  <a:endParaRPr lang="en-GB"/>
                </a:p>
              </p:txBody>
            </p:sp>
            <p:sp>
              <p:nvSpPr>
                <p:cNvPr id="194577" name="Freeform 14"/>
                <p:cNvSpPr>
                  <a:spLocks/>
                </p:cNvSpPr>
                <p:nvPr/>
              </p:nvSpPr>
              <p:spPr bwMode="auto">
                <a:xfrm>
                  <a:off x="-430" y="2492"/>
                  <a:ext cx="10" cy="13"/>
                </a:xfrm>
                <a:custGeom>
                  <a:avLst/>
                  <a:gdLst>
                    <a:gd name="T0" fmla="*/ 0 w 21"/>
                    <a:gd name="T1" fmla="*/ 9 h 26"/>
                    <a:gd name="T2" fmla="*/ 0 w 21"/>
                    <a:gd name="T3" fmla="*/ 9 h 26"/>
                    <a:gd name="T4" fmla="*/ 7 w 21"/>
                    <a:gd name="T5" fmla="*/ 12 h 26"/>
                    <a:gd name="T6" fmla="*/ 11 w 21"/>
                    <a:gd name="T7" fmla="*/ 16 h 26"/>
                    <a:gd name="T8" fmla="*/ 12 w 21"/>
                    <a:gd name="T9" fmla="*/ 21 h 26"/>
                    <a:gd name="T10" fmla="*/ 12 w 21"/>
                    <a:gd name="T11" fmla="*/ 26 h 26"/>
                    <a:gd name="T12" fmla="*/ 21 w 21"/>
                    <a:gd name="T13" fmla="*/ 26 h 26"/>
                    <a:gd name="T14" fmla="*/ 21 w 21"/>
                    <a:gd name="T15" fmla="*/ 21 h 26"/>
                    <a:gd name="T16" fmla="*/ 18 w 21"/>
                    <a:gd name="T17" fmla="*/ 12 h 26"/>
                    <a:gd name="T18" fmla="*/ 12 w 21"/>
                    <a:gd name="T19" fmla="*/ 5 h 26"/>
                    <a:gd name="T20" fmla="*/ 0 w 21"/>
                    <a:gd name="T21" fmla="*/ 0 h 26"/>
                    <a:gd name="T22" fmla="*/ 0 w 21"/>
                    <a:gd name="T23" fmla="*/ 0 h 26"/>
                    <a:gd name="T24" fmla="*/ 0 w 21"/>
                    <a:gd name="T25" fmla="*/ 9 h 2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1"/>
                    <a:gd name="T40" fmla="*/ 0 h 26"/>
                    <a:gd name="T41" fmla="*/ 21 w 21"/>
                    <a:gd name="T42" fmla="*/ 26 h 2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1" h="26">
                      <a:moveTo>
                        <a:pt x="0" y="9"/>
                      </a:moveTo>
                      <a:lnTo>
                        <a:pt x="0" y="9"/>
                      </a:lnTo>
                      <a:lnTo>
                        <a:pt x="7" y="12"/>
                      </a:lnTo>
                      <a:lnTo>
                        <a:pt x="11" y="16"/>
                      </a:lnTo>
                      <a:lnTo>
                        <a:pt x="12" y="21"/>
                      </a:lnTo>
                      <a:lnTo>
                        <a:pt x="12" y="26"/>
                      </a:lnTo>
                      <a:lnTo>
                        <a:pt x="21" y="26"/>
                      </a:lnTo>
                      <a:lnTo>
                        <a:pt x="21" y="21"/>
                      </a:lnTo>
                      <a:lnTo>
                        <a:pt x="18" y="12"/>
                      </a:lnTo>
                      <a:lnTo>
                        <a:pt x="12" y="5"/>
                      </a:lnTo>
                      <a:lnTo>
                        <a:pt x="0" y="0"/>
                      </a:lnTo>
                      <a:lnTo>
                        <a:pt x="0" y="9"/>
                      </a:lnTo>
                      <a:close/>
                    </a:path>
                  </a:pathLst>
                </a:custGeom>
                <a:solidFill>
                  <a:srgbClr val="000000"/>
                </a:solidFill>
                <a:ln w="9525">
                  <a:noFill/>
                  <a:round/>
                  <a:headEnd/>
                  <a:tailEnd/>
                </a:ln>
              </p:spPr>
              <p:txBody>
                <a:bodyPr/>
                <a:lstStyle/>
                <a:p>
                  <a:endParaRPr lang="en-GB"/>
                </a:p>
              </p:txBody>
            </p:sp>
            <p:sp>
              <p:nvSpPr>
                <p:cNvPr id="194578" name="Freeform 15"/>
                <p:cNvSpPr>
                  <a:spLocks/>
                </p:cNvSpPr>
                <p:nvPr/>
              </p:nvSpPr>
              <p:spPr bwMode="auto">
                <a:xfrm>
                  <a:off x="-442" y="2492"/>
                  <a:ext cx="12" cy="19"/>
                </a:xfrm>
                <a:custGeom>
                  <a:avLst/>
                  <a:gdLst>
                    <a:gd name="T0" fmla="*/ 3 w 23"/>
                    <a:gd name="T1" fmla="*/ 36 h 38"/>
                    <a:gd name="T2" fmla="*/ 10 w 23"/>
                    <a:gd name="T3" fmla="*/ 31 h 38"/>
                    <a:gd name="T4" fmla="*/ 11 w 23"/>
                    <a:gd name="T5" fmla="*/ 24 h 38"/>
                    <a:gd name="T6" fmla="*/ 14 w 23"/>
                    <a:gd name="T7" fmla="*/ 16 h 38"/>
                    <a:gd name="T8" fmla="*/ 17 w 23"/>
                    <a:gd name="T9" fmla="*/ 11 h 38"/>
                    <a:gd name="T10" fmla="*/ 23 w 23"/>
                    <a:gd name="T11" fmla="*/ 9 h 38"/>
                    <a:gd name="T12" fmla="*/ 23 w 23"/>
                    <a:gd name="T13" fmla="*/ 0 h 38"/>
                    <a:gd name="T14" fmla="*/ 12 w 23"/>
                    <a:gd name="T15" fmla="*/ 4 h 38"/>
                    <a:gd name="T16" fmla="*/ 5 w 23"/>
                    <a:gd name="T17" fmla="*/ 12 h 38"/>
                    <a:gd name="T18" fmla="*/ 2 w 23"/>
                    <a:gd name="T19" fmla="*/ 22 h 38"/>
                    <a:gd name="T20" fmla="*/ 0 w 23"/>
                    <a:gd name="T21" fmla="*/ 31 h 38"/>
                    <a:gd name="T22" fmla="*/ 7 w 23"/>
                    <a:gd name="T23" fmla="*/ 27 h 38"/>
                    <a:gd name="T24" fmla="*/ 4 w 23"/>
                    <a:gd name="T25" fmla="*/ 35 h 38"/>
                    <a:gd name="T26" fmla="*/ 8 w 23"/>
                    <a:gd name="T27" fmla="*/ 38 h 38"/>
                    <a:gd name="T28" fmla="*/ 10 w 23"/>
                    <a:gd name="T29" fmla="*/ 31 h 38"/>
                    <a:gd name="T30" fmla="*/ 3 w 23"/>
                    <a:gd name="T31" fmla="*/ 36 h 3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3"/>
                    <a:gd name="T49" fmla="*/ 0 h 38"/>
                    <a:gd name="T50" fmla="*/ 23 w 23"/>
                    <a:gd name="T51" fmla="*/ 38 h 3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3" h="38">
                      <a:moveTo>
                        <a:pt x="3" y="36"/>
                      </a:moveTo>
                      <a:lnTo>
                        <a:pt x="10" y="31"/>
                      </a:lnTo>
                      <a:lnTo>
                        <a:pt x="11" y="24"/>
                      </a:lnTo>
                      <a:lnTo>
                        <a:pt x="14" y="16"/>
                      </a:lnTo>
                      <a:lnTo>
                        <a:pt x="17" y="11"/>
                      </a:lnTo>
                      <a:lnTo>
                        <a:pt x="23" y="9"/>
                      </a:lnTo>
                      <a:lnTo>
                        <a:pt x="23" y="0"/>
                      </a:lnTo>
                      <a:lnTo>
                        <a:pt x="12" y="4"/>
                      </a:lnTo>
                      <a:lnTo>
                        <a:pt x="5" y="12"/>
                      </a:lnTo>
                      <a:lnTo>
                        <a:pt x="2" y="22"/>
                      </a:lnTo>
                      <a:lnTo>
                        <a:pt x="0" y="31"/>
                      </a:lnTo>
                      <a:lnTo>
                        <a:pt x="7" y="27"/>
                      </a:lnTo>
                      <a:lnTo>
                        <a:pt x="4" y="35"/>
                      </a:lnTo>
                      <a:lnTo>
                        <a:pt x="8" y="38"/>
                      </a:lnTo>
                      <a:lnTo>
                        <a:pt x="10" y="31"/>
                      </a:lnTo>
                      <a:lnTo>
                        <a:pt x="3" y="36"/>
                      </a:lnTo>
                      <a:close/>
                    </a:path>
                  </a:pathLst>
                </a:custGeom>
                <a:solidFill>
                  <a:srgbClr val="000000"/>
                </a:solidFill>
                <a:ln w="9525">
                  <a:noFill/>
                  <a:round/>
                  <a:headEnd/>
                  <a:tailEnd/>
                </a:ln>
              </p:spPr>
              <p:txBody>
                <a:bodyPr/>
                <a:lstStyle/>
                <a:p>
                  <a:endParaRPr lang="en-GB"/>
                </a:p>
              </p:txBody>
            </p:sp>
            <p:sp>
              <p:nvSpPr>
                <p:cNvPr id="194579" name="Freeform 16"/>
                <p:cNvSpPr>
                  <a:spLocks/>
                </p:cNvSpPr>
                <p:nvPr/>
              </p:nvSpPr>
              <p:spPr bwMode="auto">
                <a:xfrm>
                  <a:off x="-446" y="2505"/>
                  <a:ext cx="8" cy="6"/>
                </a:xfrm>
                <a:custGeom>
                  <a:avLst/>
                  <a:gdLst>
                    <a:gd name="T0" fmla="*/ 0 w 16"/>
                    <a:gd name="T1" fmla="*/ 5 h 11"/>
                    <a:gd name="T2" fmla="*/ 7 w 16"/>
                    <a:gd name="T3" fmla="*/ 9 h 11"/>
                    <a:gd name="T4" fmla="*/ 7 w 16"/>
                    <a:gd name="T5" fmla="*/ 9 h 11"/>
                    <a:gd name="T6" fmla="*/ 9 w 16"/>
                    <a:gd name="T7" fmla="*/ 9 h 11"/>
                    <a:gd name="T8" fmla="*/ 11 w 16"/>
                    <a:gd name="T9" fmla="*/ 9 h 11"/>
                    <a:gd name="T10" fmla="*/ 12 w 16"/>
                    <a:gd name="T11" fmla="*/ 10 h 11"/>
                    <a:gd name="T12" fmla="*/ 16 w 16"/>
                    <a:gd name="T13" fmla="*/ 1 h 11"/>
                    <a:gd name="T14" fmla="*/ 13 w 16"/>
                    <a:gd name="T15" fmla="*/ 0 h 11"/>
                    <a:gd name="T16" fmla="*/ 9 w 16"/>
                    <a:gd name="T17" fmla="*/ 0 h 11"/>
                    <a:gd name="T18" fmla="*/ 7 w 16"/>
                    <a:gd name="T19" fmla="*/ 0 h 11"/>
                    <a:gd name="T20" fmla="*/ 3 w 16"/>
                    <a:gd name="T21" fmla="*/ 0 h 11"/>
                    <a:gd name="T22" fmla="*/ 9 w 16"/>
                    <a:gd name="T23" fmla="*/ 3 h 11"/>
                    <a:gd name="T24" fmla="*/ 0 w 16"/>
                    <a:gd name="T25" fmla="*/ 5 h 11"/>
                    <a:gd name="T26" fmla="*/ 1 w 16"/>
                    <a:gd name="T27" fmla="*/ 11 h 11"/>
                    <a:gd name="T28" fmla="*/ 6 w 16"/>
                    <a:gd name="T29" fmla="*/ 8 h 11"/>
                    <a:gd name="T30" fmla="*/ 0 w 16"/>
                    <a:gd name="T31" fmla="*/ 5 h 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6"/>
                    <a:gd name="T49" fmla="*/ 0 h 11"/>
                    <a:gd name="T50" fmla="*/ 16 w 16"/>
                    <a:gd name="T51" fmla="*/ 11 h 1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6" h="11">
                      <a:moveTo>
                        <a:pt x="0" y="5"/>
                      </a:moveTo>
                      <a:lnTo>
                        <a:pt x="7" y="9"/>
                      </a:lnTo>
                      <a:lnTo>
                        <a:pt x="9" y="9"/>
                      </a:lnTo>
                      <a:lnTo>
                        <a:pt x="11" y="9"/>
                      </a:lnTo>
                      <a:lnTo>
                        <a:pt x="12" y="10"/>
                      </a:lnTo>
                      <a:lnTo>
                        <a:pt x="16" y="1"/>
                      </a:lnTo>
                      <a:lnTo>
                        <a:pt x="13" y="0"/>
                      </a:lnTo>
                      <a:lnTo>
                        <a:pt x="9" y="0"/>
                      </a:lnTo>
                      <a:lnTo>
                        <a:pt x="7" y="0"/>
                      </a:lnTo>
                      <a:lnTo>
                        <a:pt x="3" y="0"/>
                      </a:lnTo>
                      <a:lnTo>
                        <a:pt x="9" y="3"/>
                      </a:lnTo>
                      <a:lnTo>
                        <a:pt x="0" y="5"/>
                      </a:lnTo>
                      <a:lnTo>
                        <a:pt x="1" y="11"/>
                      </a:lnTo>
                      <a:lnTo>
                        <a:pt x="6" y="8"/>
                      </a:lnTo>
                      <a:lnTo>
                        <a:pt x="0" y="5"/>
                      </a:lnTo>
                      <a:close/>
                    </a:path>
                  </a:pathLst>
                </a:custGeom>
                <a:solidFill>
                  <a:srgbClr val="000000"/>
                </a:solidFill>
                <a:ln w="9525">
                  <a:noFill/>
                  <a:round/>
                  <a:headEnd/>
                  <a:tailEnd/>
                </a:ln>
              </p:spPr>
              <p:txBody>
                <a:bodyPr/>
                <a:lstStyle/>
                <a:p>
                  <a:endParaRPr lang="en-GB"/>
                </a:p>
              </p:txBody>
            </p:sp>
            <p:sp>
              <p:nvSpPr>
                <p:cNvPr id="194580" name="Freeform 17"/>
                <p:cNvSpPr>
                  <a:spLocks/>
                </p:cNvSpPr>
                <p:nvPr/>
              </p:nvSpPr>
              <p:spPr bwMode="auto">
                <a:xfrm>
                  <a:off x="-448" y="2498"/>
                  <a:ext cx="6" cy="10"/>
                </a:xfrm>
                <a:custGeom>
                  <a:avLst/>
                  <a:gdLst>
                    <a:gd name="T0" fmla="*/ 0 w 12"/>
                    <a:gd name="T1" fmla="*/ 4 h 19"/>
                    <a:gd name="T2" fmla="*/ 0 w 12"/>
                    <a:gd name="T3" fmla="*/ 4 h 19"/>
                    <a:gd name="T4" fmla="*/ 2 w 12"/>
                    <a:gd name="T5" fmla="*/ 9 h 19"/>
                    <a:gd name="T6" fmla="*/ 3 w 12"/>
                    <a:gd name="T7" fmla="*/ 12 h 19"/>
                    <a:gd name="T8" fmla="*/ 3 w 12"/>
                    <a:gd name="T9" fmla="*/ 15 h 19"/>
                    <a:gd name="T10" fmla="*/ 3 w 12"/>
                    <a:gd name="T11" fmla="*/ 19 h 19"/>
                    <a:gd name="T12" fmla="*/ 12 w 12"/>
                    <a:gd name="T13" fmla="*/ 17 h 19"/>
                    <a:gd name="T14" fmla="*/ 12 w 12"/>
                    <a:gd name="T15" fmla="*/ 15 h 19"/>
                    <a:gd name="T16" fmla="*/ 12 w 12"/>
                    <a:gd name="T17" fmla="*/ 12 h 19"/>
                    <a:gd name="T18" fmla="*/ 11 w 12"/>
                    <a:gd name="T19" fmla="*/ 7 h 19"/>
                    <a:gd name="T20" fmla="*/ 7 w 12"/>
                    <a:gd name="T21" fmla="*/ 0 h 19"/>
                    <a:gd name="T22" fmla="*/ 7 w 12"/>
                    <a:gd name="T23" fmla="*/ 0 h 19"/>
                    <a:gd name="T24" fmla="*/ 0 w 12"/>
                    <a:gd name="T25" fmla="*/ 4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
                    <a:gd name="T40" fmla="*/ 0 h 19"/>
                    <a:gd name="T41" fmla="*/ 12 w 12"/>
                    <a:gd name="T42" fmla="*/ 19 h 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 h="19">
                      <a:moveTo>
                        <a:pt x="0" y="4"/>
                      </a:moveTo>
                      <a:lnTo>
                        <a:pt x="0" y="4"/>
                      </a:lnTo>
                      <a:lnTo>
                        <a:pt x="2" y="9"/>
                      </a:lnTo>
                      <a:lnTo>
                        <a:pt x="3" y="12"/>
                      </a:lnTo>
                      <a:lnTo>
                        <a:pt x="3" y="15"/>
                      </a:lnTo>
                      <a:lnTo>
                        <a:pt x="3" y="19"/>
                      </a:lnTo>
                      <a:lnTo>
                        <a:pt x="12" y="17"/>
                      </a:lnTo>
                      <a:lnTo>
                        <a:pt x="12" y="15"/>
                      </a:lnTo>
                      <a:lnTo>
                        <a:pt x="12" y="12"/>
                      </a:lnTo>
                      <a:lnTo>
                        <a:pt x="11" y="7"/>
                      </a:lnTo>
                      <a:lnTo>
                        <a:pt x="7" y="0"/>
                      </a:lnTo>
                      <a:lnTo>
                        <a:pt x="0" y="4"/>
                      </a:lnTo>
                      <a:close/>
                    </a:path>
                  </a:pathLst>
                </a:custGeom>
                <a:solidFill>
                  <a:srgbClr val="000000"/>
                </a:solidFill>
                <a:ln w="9525">
                  <a:noFill/>
                  <a:round/>
                  <a:headEnd/>
                  <a:tailEnd/>
                </a:ln>
              </p:spPr>
              <p:txBody>
                <a:bodyPr/>
                <a:lstStyle/>
                <a:p>
                  <a:endParaRPr lang="en-GB"/>
                </a:p>
              </p:txBody>
            </p:sp>
            <p:sp>
              <p:nvSpPr>
                <p:cNvPr id="194581" name="Freeform 18"/>
                <p:cNvSpPr>
                  <a:spLocks/>
                </p:cNvSpPr>
                <p:nvPr/>
              </p:nvSpPr>
              <p:spPr bwMode="auto">
                <a:xfrm>
                  <a:off x="-460" y="2493"/>
                  <a:ext cx="15" cy="14"/>
                </a:xfrm>
                <a:custGeom>
                  <a:avLst/>
                  <a:gdLst>
                    <a:gd name="T0" fmla="*/ 9 w 30"/>
                    <a:gd name="T1" fmla="*/ 27 h 27"/>
                    <a:gd name="T2" fmla="*/ 9 w 30"/>
                    <a:gd name="T3" fmla="*/ 27 h 27"/>
                    <a:gd name="T4" fmla="*/ 12 w 30"/>
                    <a:gd name="T5" fmla="*/ 11 h 27"/>
                    <a:gd name="T6" fmla="*/ 15 w 30"/>
                    <a:gd name="T7" fmla="*/ 9 h 27"/>
                    <a:gd name="T8" fmla="*/ 19 w 30"/>
                    <a:gd name="T9" fmla="*/ 10 h 27"/>
                    <a:gd name="T10" fmla="*/ 23 w 30"/>
                    <a:gd name="T11" fmla="*/ 13 h 27"/>
                    <a:gd name="T12" fmla="*/ 30 w 30"/>
                    <a:gd name="T13" fmla="*/ 9 h 27"/>
                    <a:gd name="T14" fmla="*/ 24 w 30"/>
                    <a:gd name="T15" fmla="*/ 3 h 27"/>
                    <a:gd name="T16" fmla="*/ 12 w 30"/>
                    <a:gd name="T17" fmla="*/ 0 h 27"/>
                    <a:gd name="T18" fmla="*/ 3 w 30"/>
                    <a:gd name="T19" fmla="*/ 9 h 27"/>
                    <a:gd name="T20" fmla="*/ 0 w 30"/>
                    <a:gd name="T21" fmla="*/ 27 h 27"/>
                    <a:gd name="T22" fmla="*/ 0 w 30"/>
                    <a:gd name="T23" fmla="*/ 27 h 27"/>
                    <a:gd name="T24" fmla="*/ 9 w 30"/>
                    <a:gd name="T25" fmla="*/ 27 h 2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0"/>
                    <a:gd name="T40" fmla="*/ 0 h 27"/>
                    <a:gd name="T41" fmla="*/ 30 w 30"/>
                    <a:gd name="T42" fmla="*/ 27 h 2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0" h="27">
                      <a:moveTo>
                        <a:pt x="9" y="27"/>
                      </a:moveTo>
                      <a:lnTo>
                        <a:pt x="9" y="27"/>
                      </a:lnTo>
                      <a:lnTo>
                        <a:pt x="12" y="11"/>
                      </a:lnTo>
                      <a:lnTo>
                        <a:pt x="15" y="9"/>
                      </a:lnTo>
                      <a:lnTo>
                        <a:pt x="19" y="10"/>
                      </a:lnTo>
                      <a:lnTo>
                        <a:pt x="23" y="13"/>
                      </a:lnTo>
                      <a:lnTo>
                        <a:pt x="30" y="9"/>
                      </a:lnTo>
                      <a:lnTo>
                        <a:pt x="24" y="3"/>
                      </a:lnTo>
                      <a:lnTo>
                        <a:pt x="12" y="0"/>
                      </a:lnTo>
                      <a:lnTo>
                        <a:pt x="3" y="9"/>
                      </a:lnTo>
                      <a:lnTo>
                        <a:pt x="0" y="27"/>
                      </a:lnTo>
                      <a:lnTo>
                        <a:pt x="9" y="27"/>
                      </a:lnTo>
                      <a:close/>
                    </a:path>
                  </a:pathLst>
                </a:custGeom>
                <a:solidFill>
                  <a:srgbClr val="000000"/>
                </a:solidFill>
                <a:ln w="9525">
                  <a:noFill/>
                  <a:round/>
                  <a:headEnd/>
                  <a:tailEnd/>
                </a:ln>
              </p:spPr>
              <p:txBody>
                <a:bodyPr/>
                <a:lstStyle/>
                <a:p>
                  <a:endParaRPr lang="en-GB"/>
                </a:p>
              </p:txBody>
            </p:sp>
            <p:sp>
              <p:nvSpPr>
                <p:cNvPr id="194582" name="Freeform 19"/>
                <p:cNvSpPr>
                  <a:spLocks/>
                </p:cNvSpPr>
                <p:nvPr/>
              </p:nvSpPr>
              <p:spPr bwMode="auto">
                <a:xfrm>
                  <a:off x="-460" y="2507"/>
                  <a:ext cx="6" cy="20"/>
                </a:xfrm>
                <a:custGeom>
                  <a:avLst/>
                  <a:gdLst>
                    <a:gd name="T0" fmla="*/ 11 w 11"/>
                    <a:gd name="T1" fmla="*/ 36 h 40"/>
                    <a:gd name="T2" fmla="*/ 11 w 11"/>
                    <a:gd name="T3" fmla="*/ 36 h 40"/>
                    <a:gd name="T4" fmla="*/ 9 w 11"/>
                    <a:gd name="T5" fmla="*/ 32 h 40"/>
                    <a:gd name="T6" fmla="*/ 9 w 11"/>
                    <a:gd name="T7" fmla="*/ 29 h 40"/>
                    <a:gd name="T8" fmla="*/ 9 w 11"/>
                    <a:gd name="T9" fmla="*/ 20 h 40"/>
                    <a:gd name="T10" fmla="*/ 9 w 11"/>
                    <a:gd name="T11" fmla="*/ 0 h 40"/>
                    <a:gd name="T12" fmla="*/ 0 w 11"/>
                    <a:gd name="T13" fmla="*/ 0 h 40"/>
                    <a:gd name="T14" fmla="*/ 0 w 11"/>
                    <a:gd name="T15" fmla="*/ 20 h 40"/>
                    <a:gd name="T16" fmla="*/ 0 w 11"/>
                    <a:gd name="T17" fmla="*/ 29 h 40"/>
                    <a:gd name="T18" fmla="*/ 0 w 11"/>
                    <a:gd name="T19" fmla="*/ 35 h 40"/>
                    <a:gd name="T20" fmla="*/ 4 w 11"/>
                    <a:gd name="T21" fmla="*/ 40 h 40"/>
                    <a:gd name="T22" fmla="*/ 4 w 11"/>
                    <a:gd name="T23" fmla="*/ 40 h 40"/>
                    <a:gd name="T24" fmla="*/ 11 w 11"/>
                    <a:gd name="T25" fmla="*/ 36 h 4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
                    <a:gd name="T40" fmla="*/ 0 h 40"/>
                    <a:gd name="T41" fmla="*/ 11 w 11"/>
                    <a:gd name="T42" fmla="*/ 40 h 4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 h="40">
                      <a:moveTo>
                        <a:pt x="11" y="36"/>
                      </a:moveTo>
                      <a:lnTo>
                        <a:pt x="11" y="36"/>
                      </a:lnTo>
                      <a:lnTo>
                        <a:pt x="9" y="32"/>
                      </a:lnTo>
                      <a:lnTo>
                        <a:pt x="9" y="29"/>
                      </a:lnTo>
                      <a:lnTo>
                        <a:pt x="9" y="20"/>
                      </a:lnTo>
                      <a:lnTo>
                        <a:pt x="9" y="0"/>
                      </a:lnTo>
                      <a:lnTo>
                        <a:pt x="0" y="0"/>
                      </a:lnTo>
                      <a:lnTo>
                        <a:pt x="0" y="20"/>
                      </a:lnTo>
                      <a:lnTo>
                        <a:pt x="0" y="29"/>
                      </a:lnTo>
                      <a:lnTo>
                        <a:pt x="0" y="35"/>
                      </a:lnTo>
                      <a:lnTo>
                        <a:pt x="4" y="40"/>
                      </a:lnTo>
                      <a:lnTo>
                        <a:pt x="11" y="36"/>
                      </a:lnTo>
                      <a:close/>
                    </a:path>
                  </a:pathLst>
                </a:custGeom>
                <a:solidFill>
                  <a:srgbClr val="000000"/>
                </a:solidFill>
                <a:ln w="9525">
                  <a:noFill/>
                  <a:round/>
                  <a:headEnd/>
                  <a:tailEnd/>
                </a:ln>
              </p:spPr>
              <p:txBody>
                <a:bodyPr/>
                <a:lstStyle/>
                <a:p>
                  <a:endParaRPr lang="en-GB"/>
                </a:p>
              </p:txBody>
            </p:sp>
            <p:sp>
              <p:nvSpPr>
                <p:cNvPr id="194583" name="Freeform 20"/>
                <p:cNvSpPr>
                  <a:spLocks/>
                </p:cNvSpPr>
                <p:nvPr/>
              </p:nvSpPr>
              <p:spPr bwMode="auto">
                <a:xfrm>
                  <a:off x="-457" y="2525"/>
                  <a:ext cx="7" cy="7"/>
                </a:xfrm>
                <a:custGeom>
                  <a:avLst/>
                  <a:gdLst>
                    <a:gd name="T0" fmla="*/ 5 w 15"/>
                    <a:gd name="T1" fmla="*/ 10 h 15"/>
                    <a:gd name="T2" fmla="*/ 12 w 15"/>
                    <a:gd name="T3" fmla="*/ 15 h 15"/>
                    <a:gd name="T4" fmla="*/ 15 w 15"/>
                    <a:gd name="T5" fmla="*/ 9 h 15"/>
                    <a:gd name="T6" fmla="*/ 13 w 15"/>
                    <a:gd name="T7" fmla="*/ 3 h 15"/>
                    <a:gd name="T8" fmla="*/ 10 w 15"/>
                    <a:gd name="T9" fmla="*/ 2 h 15"/>
                    <a:gd name="T10" fmla="*/ 7 w 15"/>
                    <a:gd name="T11" fmla="*/ 0 h 15"/>
                    <a:gd name="T12" fmla="*/ 0 w 15"/>
                    <a:gd name="T13" fmla="*/ 4 h 15"/>
                    <a:gd name="T14" fmla="*/ 5 w 15"/>
                    <a:gd name="T15" fmla="*/ 9 h 15"/>
                    <a:gd name="T16" fmla="*/ 6 w 15"/>
                    <a:gd name="T17" fmla="*/ 10 h 15"/>
                    <a:gd name="T18" fmla="*/ 6 w 15"/>
                    <a:gd name="T19" fmla="*/ 9 h 15"/>
                    <a:gd name="T20" fmla="*/ 5 w 15"/>
                    <a:gd name="T21" fmla="*/ 10 h 15"/>
                    <a:gd name="T22" fmla="*/ 12 w 15"/>
                    <a:gd name="T23" fmla="*/ 15 h 15"/>
                    <a:gd name="T24" fmla="*/ 5 w 15"/>
                    <a:gd name="T25" fmla="*/ 10 h 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
                    <a:gd name="T40" fmla="*/ 0 h 15"/>
                    <a:gd name="T41" fmla="*/ 15 w 15"/>
                    <a:gd name="T42" fmla="*/ 15 h 1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 h="15">
                      <a:moveTo>
                        <a:pt x="5" y="10"/>
                      </a:moveTo>
                      <a:lnTo>
                        <a:pt x="12" y="15"/>
                      </a:lnTo>
                      <a:lnTo>
                        <a:pt x="15" y="9"/>
                      </a:lnTo>
                      <a:lnTo>
                        <a:pt x="13" y="3"/>
                      </a:lnTo>
                      <a:lnTo>
                        <a:pt x="10" y="2"/>
                      </a:lnTo>
                      <a:lnTo>
                        <a:pt x="7" y="0"/>
                      </a:lnTo>
                      <a:lnTo>
                        <a:pt x="0" y="4"/>
                      </a:lnTo>
                      <a:lnTo>
                        <a:pt x="5" y="9"/>
                      </a:lnTo>
                      <a:lnTo>
                        <a:pt x="6" y="10"/>
                      </a:lnTo>
                      <a:lnTo>
                        <a:pt x="6" y="9"/>
                      </a:lnTo>
                      <a:lnTo>
                        <a:pt x="5" y="10"/>
                      </a:lnTo>
                      <a:lnTo>
                        <a:pt x="12" y="15"/>
                      </a:lnTo>
                      <a:lnTo>
                        <a:pt x="5" y="10"/>
                      </a:lnTo>
                      <a:close/>
                    </a:path>
                  </a:pathLst>
                </a:custGeom>
                <a:solidFill>
                  <a:srgbClr val="000000"/>
                </a:solidFill>
                <a:ln w="9525">
                  <a:noFill/>
                  <a:round/>
                  <a:headEnd/>
                  <a:tailEnd/>
                </a:ln>
              </p:spPr>
              <p:txBody>
                <a:bodyPr/>
                <a:lstStyle/>
                <a:p>
                  <a:endParaRPr lang="en-GB"/>
                </a:p>
              </p:txBody>
            </p:sp>
            <p:sp>
              <p:nvSpPr>
                <p:cNvPr id="194584" name="Freeform 21"/>
                <p:cNvSpPr>
                  <a:spLocks/>
                </p:cNvSpPr>
                <p:nvPr/>
              </p:nvSpPr>
              <p:spPr bwMode="auto">
                <a:xfrm>
                  <a:off x="-455" y="2518"/>
                  <a:ext cx="12" cy="14"/>
                </a:xfrm>
                <a:custGeom>
                  <a:avLst/>
                  <a:gdLst>
                    <a:gd name="T0" fmla="*/ 15 w 24"/>
                    <a:gd name="T1" fmla="*/ 1 h 29"/>
                    <a:gd name="T2" fmla="*/ 16 w 24"/>
                    <a:gd name="T3" fmla="*/ 0 h 29"/>
                    <a:gd name="T4" fmla="*/ 13 w 24"/>
                    <a:gd name="T5" fmla="*/ 5 h 29"/>
                    <a:gd name="T6" fmla="*/ 8 w 24"/>
                    <a:gd name="T7" fmla="*/ 12 h 29"/>
                    <a:gd name="T8" fmla="*/ 3 w 24"/>
                    <a:gd name="T9" fmla="*/ 18 h 29"/>
                    <a:gd name="T10" fmla="*/ 0 w 24"/>
                    <a:gd name="T11" fmla="*/ 24 h 29"/>
                    <a:gd name="T12" fmla="*/ 7 w 24"/>
                    <a:gd name="T13" fmla="*/ 29 h 29"/>
                    <a:gd name="T14" fmla="*/ 10 w 24"/>
                    <a:gd name="T15" fmla="*/ 23 h 29"/>
                    <a:gd name="T16" fmla="*/ 15 w 24"/>
                    <a:gd name="T17" fmla="*/ 16 h 29"/>
                    <a:gd name="T18" fmla="*/ 20 w 24"/>
                    <a:gd name="T19" fmla="*/ 9 h 29"/>
                    <a:gd name="T20" fmla="*/ 23 w 24"/>
                    <a:gd name="T21" fmla="*/ 5 h 29"/>
                    <a:gd name="T22" fmla="*/ 24 w 24"/>
                    <a:gd name="T23" fmla="*/ 4 h 29"/>
                    <a:gd name="T24" fmla="*/ 15 w 24"/>
                    <a:gd name="T25" fmla="*/ 1 h 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
                    <a:gd name="T40" fmla="*/ 0 h 29"/>
                    <a:gd name="T41" fmla="*/ 24 w 24"/>
                    <a:gd name="T42" fmla="*/ 29 h 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 h="29">
                      <a:moveTo>
                        <a:pt x="15" y="1"/>
                      </a:moveTo>
                      <a:lnTo>
                        <a:pt x="16" y="0"/>
                      </a:lnTo>
                      <a:lnTo>
                        <a:pt x="13" y="5"/>
                      </a:lnTo>
                      <a:lnTo>
                        <a:pt x="8" y="12"/>
                      </a:lnTo>
                      <a:lnTo>
                        <a:pt x="3" y="18"/>
                      </a:lnTo>
                      <a:lnTo>
                        <a:pt x="0" y="24"/>
                      </a:lnTo>
                      <a:lnTo>
                        <a:pt x="7" y="29"/>
                      </a:lnTo>
                      <a:lnTo>
                        <a:pt x="10" y="23"/>
                      </a:lnTo>
                      <a:lnTo>
                        <a:pt x="15" y="16"/>
                      </a:lnTo>
                      <a:lnTo>
                        <a:pt x="20" y="9"/>
                      </a:lnTo>
                      <a:lnTo>
                        <a:pt x="23" y="5"/>
                      </a:lnTo>
                      <a:lnTo>
                        <a:pt x="24" y="4"/>
                      </a:lnTo>
                      <a:lnTo>
                        <a:pt x="15" y="1"/>
                      </a:lnTo>
                      <a:close/>
                    </a:path>
                  </a:pathLst>
                </a:custGeom>
                <a:solidFill>
                  <a:srgbClr val="000000"/>
                </a:solidFill>
                <a:ln w="9525">
                  <a:noFill/>
                  <a:round/>
                  <a:headEnd/>
                  <a:tailEnd/>
                </a:ln>
              </p:spPr>
              <p:txBody>
                <a:bodyPr/>
                <a:lstStyle/>
                <a:p>
                  <a:endParaRPr lang="en-GB"/>
                </a:p>
              </p:txBody>
            </p:sp>
            <p:sp>
              <p:nvSpPr>
                <p:cNvPr id="194585" name="Freeform 22"/>
                <p:cNvSpPr>
                  <a:spLocks/>
                </p:cNvSpPr>
                <p:nvPr/>
              </p:nvSpPr>
              <p:spPr bwMode="auto">
                <a:xfrm>
                  <a:off x="-448" y="2514"/>
                  <a:ext cx="10" cy="6"/>
                </a:xfrm>
                <a:custGeom>
                  <a:avLst/>
                  <a:gdLst>
                    <a:gd name="T0" fmla="*/ 18 w 18"/>
                    <a:gd name="T1" fmla="*/ 7 h 12"/>
                    <a:gd name="T2" fmla="*/ 18 w 18"/>
                    <a:gd name="T3" fmla="*/ 7 h 12"/>
                    <a:gd name="T4" fmla="*/ 14 w 18"/>
                    <a:gd name="T5" fmla="*/ 1 h 12"/>
                    <a:gd name="T6" fmla="*/ 8 w 18"/>
                    <a:gd name="T7" fmla="*/ 0 h 12"/>
                    <a:gd name="T8" fmla="*/ 2 w 18"/>
                    <a:gd name="T9" fmla="*/ 5 h 12"/>
                    <a:gd name="T10" fmla="*/ 0 w 18"/>
                    <a:gd name="T11" fmla="*/ 9 h 12"/>
                    <a:gd name="T12" fmla="*/ 9 w 18"/>
                    <a:gd name="T13" fmla="*/ 12 h 12"/>
                    <a:gd name="T14" fmla="*/ 9 w 18"/>
                    <a:gd name="T15" fmla="*/ 9 h 12"/>
                    <a:gd name="T16" fmla="*/ 10 w 18"/>
                    <a:gd name="T17" fmla="*/ 9 h 12"/>
                    <a:gd name="T18" fmla="*/ 9 w 18"/>
                    <a:gd name="T19" fmla="*/ 8 h 12"/>
                    <a:gd name="T20" fmla="*/ 9 w 18"/>
                    <a:gd name="T21" fmla="*/ 9 h 12"/>
                    <a:gd name="T22" fmla="*/ 9 w 18"/>
                    <a:gd name="T23" fmla="*/ 9 h 12"/>
                    <a:gd name="T24" fmla="*/ 18 w 18"/>
                    <a:gd name="T25" fmla="*/ 7 h 1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8"/>
                    <a:gd name="T40" fmla="*/ 0 h 12"/>
                    <a:gd name="T41" fmla="*/ 18 w 18"/>
                    <a:gd name="T42" fmla="*/ 12 h 1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8" h="12">
                      <a:moveTo>
                        <a:pt x="18" y="7"/>
                      </a:moveTo>
                      <a:lnTo>
                        <a:pt x="18" y="7"/>
                      </a:lnTo>
                      <a:lnTo>
                        <a:pt x="14" y="1"/>
                      </a:lnTo>
                      <a:lnTo>
                        <a:pt x="8" y="0"/>
                      </a:lnTo>
                      <a:lnTo>
                        <a:pt x="2" y="5"/>
                      </a:lnTo>
                      <a:lnTo>
                        <a:pt x="0" y="9"/>
                      </a:lnTo>
                      <a:lnTo>
                        <a:pt x="9" y="12"/>
                      </a:lnTo>
                      <a:lnTo>
                        <a:pt x="9" y="9"/>
                      </a:lnTo>
                      <a:lnTo>
                        <a:pt x="10" y="9"/>
                      </a:lnTo>
                      <a:lnTo>
                        <a:pt x="9" y="8"/>
                      </a:lnTo>
                      <a:lnTo>
                        <a:pt x="9" y="9"/>
                      </a:lnTo>
                      <a:lnTo>
                        <a:pt x="18" y="7"/>
                      </a:lnTo>
                      <a:close/>
                    </a:path>
                  </a:pathLst>
                </a:custGeom>
                <a:solidFill>
                  <a:srgbClr val="000000"/>
                </a:solidFill>
                <a:ln w="9525">
                  <a:noFill/>
                  <a:round/>
                  <a:headEnd/>
                  <a:tailEnd/>
                </a:ln>
              </p:spPr>
              <p:txBody>
                <a:bodyPr/>
                <a:lstStyle/>
                <a:p>
                  <a:endParaRPr lang="en-GB"/>
                </a:p>
              </p:txBody>
            </p:sp>
            <p:sp>
              <p:nvSpPr>
                <p:cNvPr id="194586" name="Freeform 23"/>
                <p:cNvSpPr>
                  <a:spLocks/>
                </p:cNvSpPr>
                <p:nvPr/>
              </p:nvSpPr>
              <p:spPr bwMode="auto">
                <a:xfrm>
                  <a:off x="-443" y="2517"/>
                  <a:ext cx="13" cy="20"/>
                </a:xfrm>
                <a:custGeom>
                  <a:avLst/>
                  <a:gdLst>
                    <a:gd name="T0" fmla="*/ 25 w 25"/>
                    <a:gd name="T1" fmla="*/ 30 h 39"/>
                    <a:gd name="T2" fmla="*/ 25 w 25"/>
                    <a:gd name="T3" fmla="*/ 30 h 39"/>
                    <a:gd name="T4" fmla="*/ 16 w 25"/>
                    <a:gd name="T5" fmla="*/ 28 h 39"/>
                    <a:gd name="T6" fmla="*/ 13 w 25"/>
                    <a:gd name="T7" fmla="*/ 19 h 39"/>
                    <a:gd name="T8" fmla="*/ 10 w 25"/>
                    <a:gd name="T9" fmla="*/ 10 h 39"/>
                    <a:gd name="T10" fmla="*/ 9 w 25"/>
                    <a:gd name="T11" fmla="*/ 0 h 39"/>
                    <a:gd name="T12" fmla="*/ 0 w 25"/>
                    <a:gd name="T13" fmla="*/ 2 h 39"/>
                    <a:gd name="T14" fmla="*/ 1 w 25"/>
                    <a:gd name="T15" fmla="*/ 10 h 39"/>
                    <a:gd name="T16" fmla="*/ 4 w 25"/>
                    <a:gd name="T17" fmla="*/ 22 h 39"/>
                    <a:gd name="T18" fmla="*/ 12 w 25"/>
                    <a:gd name="T19" fmla="*/ 34 h 39"/>
                    <a:gd name="T20" fmla="*/ 25 w 25"/>
                    <a:gd name="T21" fmla="*/ 39 h 39"/>
                    <a:gd name="T22" fmla="*/ 25 w 25"/>
                    <a:gd name="T23" fmla="*/ 39 h 39"/>
                    <a:gd name="T24" fmla="*/ 25 w 25"/>
                    <a:gd name="T25" fmla="*/ 30 h 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5"/>
                    <a:gd name="T40" fmla="*/ 0 h 39"/>
                    <a:gd name="T41" fmla="*/ 25 w 25"/>
                    <a:gd name="T42" fmla="*/ 39 h 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5" h="39">
                      <a:moveTo>
                        <a:pt x="25" y="30"/>
                      </a:moveTo>
                      <a:lnTo>
                        <a:pt x="25" y="30"/>
                      </a:lnTo>
                      <a:lnTo>
                        <a:pt x="16" y="28"/>
                      </a:lnTo>
                      <a:lnTo>
                        <a:pt x="13" y="19"/>
                      </a:lnTo>
                      <a:lnTo>
                        <a:pt x="10" y="10"/>
                      </a:lnTo>
                      <a:lnTo>
                        <a:pt x="9" y="0"/>
                      </a:lnTo>
                      <a:lnTo>
                        <a:pt x="0" y="2"/>
                      </a:lnTo>
                      <a:lnTo>
                        <a:pt x="1" y="10"/>
                      </a:lnTo>
                      <a:lnTo>
                        <a:pt x="4" y="22"/>
                      </a:lnTo>
                      <a:lnTo>
                        <a:pt x="12" y="34"/>
                      </a:lnTo>
                      <a:lnTo>
                        <a:pt x="25" y="39"/>
                      </a:lnTo>
                      <a:lnTo>
                        <a:pt x="25" y="30"/>
                      </a:lnTo>
                      <a:close/>
                    </a:path>
                  </a:pathLst>
                </a:custGeom>
                <a:solidFill>
                  <a:srgbClr val="000000"/>
                </a:solidFill>
                <a:ln w="9525">
                  <a:noFill/>
                  <a:round/>
                  <a:headEnd/>
                  <a:tailEnd/>
                </a:ln>
              </p:spPr>
              <p:txBody>
                <a:bodyPr/>
                <a:lstStyle/>
                <a:p>
                  <a:endParaRPr lang="en-GB"/>
                </a:p>
              </p:txBody>
            </p:sp>
            <p:sp>
              <p:nvSpPr>
                <p:cNvPr id="194587" name="Freeform 24"/>
                <p:cNvSpPr>
                  <a:spLocks/>
                </p:cNvSpPr>
                <p:nvPr/>
              </p:nvSpPr>
              <p:spPr bwMode="auto">
                <a:xfrm>
                  <a:off x="-430" y="2511"/>
                  <a:ext cx="11" cy="26"/>
                </a:xfrm>
                <a:custGeom>
                  <a:avLst/>
                  <a:gdLst>
                    <a:gd name="T0" fmla="*/ 19 w 23"/>
                    <a:gd name="T1" fmla="*/ 0 h 53"/>
                    <a:gd name="T2" fmla="*/ 14 w 23"/>
                    <a:gd name="T3" fmla="*/ 4 h 53"/>
                    <a:gd name="T4" fmla="*/ 14 w 23"/>
                    <a:gd name="T5" fmla="*/ 13 h 53"/>
                    <a:gd name="T6" fmla="*/ 12 w 23"/>
                    <a:gd name="T7" fmla="*/ 27 h 53"/>
                    <a:gd name="T8" fmla="*/ 9 w 23"/>
                    <a:gd name="T9" fmla="*/ 40 h 53"/>
                    <a:gd name="T10" fmla="*/ 0 w 23"/>
                    <a:gd name="T11" fmla="*/ 44 h 53"/>
                    <a:gd name="T12" fmla="*/ 0 w 23"/>
                    <a:gd name="T13" fmla="*/ 53 h 53"/>
                    <a:gd name="T14" fmla="*/ 15 w 23"/>
                    <a:gd name="T15" fmla="*/ 45 h 53"/>
                    <a:gd name="T16" fmla="*/ 21 w 23"/>
                    <a:gd name="T17" fmla="*/ 29 h 53"/>
                    <a:gd name="T18" fmla="*/ 23 w 23"/>
                    <a:gd name="T19" fmla="*/ 13 h 53"/>
                    <a:gd name="T20" fmla="*/ 23 w 23"/>
                    <a:gd name="T21" fmla="*/ 6 h 53"/>
                    <a:gd name="T22" fmla="*/ 19 w 23"/>
                    <a:gd name="T23" fmla="*/ 9 h 53"/>
                    <a:gd name="T24" fmla="*/ 19 w 23"/>
                    <a:gd name="T25" fmla="*/ 0 h 53"/>
                    <a:gd name="T26" fmla="*/ 15 w 23"/>
                    <a:gd name="T27" fmla="*/ 0 h 53"/>
                    <a:gd name="T28" fmla="*/ 14 w 23"/>
                    <a:gd name="T29" fmla="*/ 4 h 53"/>
                    <a:gd name="T30" fmla="*/ 19 w 23"/>
                    <a:gd name="T31" fmla="*/ 0 h 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3"/>
                    <a:gd name="T49" fmla="*/ 0 h 53"/>
                    <a:gd name="T50" fmla="*/ 23 w 23"/>
                    <a:gd name="T51" fmla="*/ 53 h 5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3" h="53">
                      <a:moveTo>
                        <a:pt x="19" y="0"/>
                      </a:moveTo>
                      <a:lnTo>
                        <a:pt x="14" y="4"/>
                      </a:lnTo>
                      <a:lnTo>
                        <a:pt x="14" y="13"/>
                      </a:lnTo>
                      <a:lnTo>
                        <a:pt x="12" y="27"/>
                      </a:lnTo>
                      <a:lnTo>
                        <a:pt x="9" y="40"/>
                      </a:lnTo>
                      <a:lnTo>
                        <a:pt x="0" y="44"/>
                      </a:lnTo>
                      <a:lnTo>
                        <a:pt x="0" y="53"/>
                      </a:lnTo>
                      <a:lnTo>
                        <a:pt x="15" y="45"/>
                      </a:lnTo>
                      <a:lnTo>
                        <a:pt x="21" y="29"/>
                      </a:lnTo>
                      <a:lnTo>
                        <a:pt x="23" y="13"/>
                      </a:lnTo>
                      <a:lnTo>
                        <a:pt x="23" y="6"/>
                      </a:lnTo>
                      <a:lnTo>
                        <a:pt x="19" y="9"/>
                      </a:lnTo>
                      <a:lnTo>
                        <a:pt x="19" y="0"/>
                      </a:lnTo>
                      <a:lnTo>
                        <a:pt x="15" y="0"/>
                      </a:lnTo>
                      <a:lnTo>
                        <a:pt x="14" y="4"/>
                      </a:lnTo>
                      <a:lnTo>
                        <a:pt x="19" y="0"/>
                      </a:lnTo>
                      <a:close/>
                    </a:path>
                  </a:pathLst>
                </a:custGeom>
                <a:solidFill>
                  <a:srgbClr val="000000"/>
                </a:solidFill>
                <a:ln w="9525">
                  <a:noFill/>
                  <a:round/>
                  <a:headEnd/>
                  <a:tailEnd/>
                </a:ln>
              </p:spPr>
              <p:txBody>
                <a:bodyPr/>
                <a:lstStyle/>
                <a:p>
                  <a:endParaRPr lang="en-GB"/>
                </a:p>
              </p:txBody>
            </p:sp>
            <p:sp>
              <p:nvSpPr>
                <p:cNvPr id="194588" name="Freeform 25"/>
                <p:cNvSpPr>
                  <a:spLocks/>
                </p:cNvSpPr>
                <p:nvPr/>
              </p:nvSpPr>
              <p:spPr bwMode="auto">
                <a:xfrm>
                  <a:off x="-421" y="2509"/>
                  <a:ext cx="24" cy="6"/>
                </a:xfrm>
                <a:custGeom>
                  <a:avLst/>
                  <a:gdLst>
                    <a:gd name="T0" fmla="*/ 47 w 47"/>
                    <a:gd name="T1" fmla="*/ 4 h 12"/>
                    <a:gd name="T2" fmla="*/ 42 w 47"/>
                    <a:gd name="T3" fmla="*/ 0 h 12"/>
                    <a:gd name="T4" fmla="*/ 40 w 47"/>
                    <a:gd name="T5" fmla="*/ 0 h 12"/>
                    <a:gd name="T6" fmla="*/ 36 w 47"/>
                    <a:gd name="T7" fmla="*/ 0 h 12"/>
                    <a:gd name="T8" fmla="*/ 30 w 47"/>
                    <a:gd name="T9" fmla="*/ 1 h 12"/>
                    <a:gd name="T10" fmla="*/ 23 w 47"/>
                    <a:gd name="T11" fmla="*/ 1 h 12"/>
                    <a:gd name="T12" fmla="*/ 16 w 47"/>
                    <a:gd name="T13" fmla="*/ 2 h 12"/>
                    <a:gd name="T14" fmla="*/ 10 w 47"/>
                    <a:gd name="T15" fmla="*/ 2 h 12"/>
                    <a:gd name="T16" fmla="*/ 4 w 47"/>
                    <a:gd name="T17" fmla="*/ 3 h 12"/>
                    <a:gd name="T18" fmla="*/ 0 w 47"/>
                    <a:gd name="T19" fmla="*/ 3 h 12"/>
                    <a:gd name="T20" fmla="*/ 0 w 47"/>
                    <a:gd name="T21" fmla="*/ 12 h 12"/>
                    <a:gd name="T22" fmla="*/ 4 w 47"/>
                    <a:gd name="T23" fmla="*/ 12 h 12"/>
                    <a:gd name="T24" fmla="*/ 10 w 47"/>
                    <a:gd name="T25" fmla="*/ 11 h 12"/>
                    <a:gd name="T26" fmla="*/ 16 w 47"/>
                    <a:gd name="T27" fmla="*/ 11 h 12"/>
                    <a:gd name="T28" fmla="*/ 23 w 47"/>
                    <a:gd name="T29" fmla="*/ 10 h 12"/>
                    <a:gd name="T30" fmla="*/ 30 w 47"/>
                    <a:gd name="T31" fmla="*/ 10 h 12"/>
                    <a:gd name="T32" fmla="*/ 36 w 47"/>
                    <a:gd name="T33" fmla="*/ 9 h 12"/>
                    <a:gd name="T34" fmla="*/ 40 w 47"/>
                    <a:gd name="T35" fmla="*/ 9 h 12"/>
                    <a:gd name="T36" fmla="*/ 42 w 47"/>
                    <a:gd name="T37" fmla="*/ 9 h 12"/>
                    <a:gd name="T38" fmla="*/ 38 w 47"/>
                    <a:gd name="T39" fmla="*/ 4 h 12"/>
                    <a:gd name="T40" fmla="*/ 47 w 47"/>
                    <a:gd name="T41" fmla="*/ 4 h 12"/>
                    <a:gd name="T42" fmla="*/ 46 w 47"/>
                    <a:gd name="T43" fmla="*/ 0 h 12"/>
                    <a:gd name="T44" fmla="*/ 42 w 47"/>
                    <a:gd name="T45" fmla="*/ 0 h 12"/>
                    <a:gd name="T46" fmla="*/ 47 w 47"/>
                    <a:gd name="T47" fmla="*/ 4 h 1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7"/>
                    <a:gd name="T73" fmla="*/ 0 h 12"/>
                    <a:gd name="T74" fmla="*/ 47 w 47"/>
                    <a:gd name="T75" fmla="*/ 12 h 1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7" h="12">
                      <a:moveTo>
                        <a:pt x="47" y="4"/>
                      </a:moveTo>
                      <a:lnTo>
                        <a:pt x="42" y="0"/>
                      </a:lnTo>
                      <a:lnTo>
                        <a:pt x="40" y="0"/>
                      </a:lnTo>
                      <a:lnTo>
                        <a:pt x="36" y="0"/>
                      </a:lnTo>
                      <a:lnTo>
                        <a:pt x="30" y="1"/>
                      </a:lnTo>
                      <a:lnTo>
                        <a:pt x="23" y="1"/>
                      </a:lnTo>
                      <a:lnTo>
                        <a:pt x="16" y="2"/>
                      </a:lnTo>
                      <a:lnTo>
                        <a:pt x="10" y="2"/>
                      </a:lnTo>
                      <a:lnTo>
                        <a:pt x="4" y="3"/>
                      </a:lnTo>
                      <a:lnTo>
                        <a:pt x="0" y="3"/>
                      </a:lnTo>
                      <a:lnTo>
                        <a:pt x="0" y="12"/>
                      </a:lnTo>
                      <a:lnTo>
                        <a:pt x="4" y="12"/>
                      </a:lnTo>
                      <a:lnTo>
                        <a:pt x="10" y="11"/>
                      </a:lnTo>
                      <a:lnTo>
                        <a:pt x="16" y="11"/>
                      </a:lnTo>
                      <a:lnTo>
                        <a:pt x="23" y="10"/>
                      </a:lnTo>
                      <a:lnTo>
                        <a:pt x="30" y="10"/>
                      </a:lnTo>
                      <a:lnTo>
                        <a:pt x="36" y="9"/>
                      </a:lnTo>
                      <a:lnTo>
                        <a:pt x="40" y="9"/>
                      </a:lnTo>
                      <a:lnTo>
                        <a:pt x="42" y="9"/>
                      </a:lnTo>
                      <a:lnTo>
                        <a:pt x="38" y="4"/>
                      </a:lnTo>
                      <a:lnTo>
                        <a:pt x="47" y="4"/>
                      </a:lnTo>
                      <a:lnTo>
                        <a:pt x="46" y="0"/>
                      </a:lnTo>
                      <a:lnTo>
                        <a:pt x="42" y="0"/>
                      </a:lnTo>
                      <a:lnTo>
                        <a:pt x="47" y="4"/>
                      </a:lnTo>
                      <a:close/>
                    </a:path>
                  </a:pathLst>
                </a:custGeom>
                <a:solidFill>
                  <a:srgbClr val="000000"/>
                </a:solidFill>
                <a:ln w="9525">
                  <a:noFill/>
                  <a:round/>
                  <a:headEnd/>
                  <a:tailEnd/>
                </a:ln>
              </p:spPr>
              <p:txBody>
                <a:bodyPr/>
                <a:lstStyle/>
                <a:p>
                  <a:endParaRPr lang="en-GB"/>
                </a:p>
              </p:txBody>
            </p:sp>
            <p:sp>
              <p:nvSpPr>
                <p:cNvPr id="194589" name="Freeform 26"/>
                <p:cNvSpPr>
                  <a:spLocks/>
                </p:cNvSpPr>
                <p:nvPr/>
              </p:nvSpPr>
              <p:spPr bwMode="auto">
                <a:xfrm>
                  <a:off x="-402" y="2511"/>
                  <a:ext cx="11" cy="18"/>
                </a:xfrm>
                <a:custGeom>
                  <a:avLst/>
                  <a:gdLst>
                    <a:gd name="T0" fmla="*/ 23 w 23"/>
                    <a:gd name="T1" fmla="*/ 36 h 36"/>
                    <a:gd name="T2" fmla="*/ 23 w 23"/>
                    <a:gd name="T3" fmla="*/ 36 h 36"/>
                    <a:gd name="T4" fmla="*/ 22 w 23"/>
                    <a:gd name="T5" fmla="*/ 27 h 36"/>
                    <a:gd name="T6" fmla="*/ 16 w 23"/>
                    <a:gd name="T7" fmla="*/ 15 h 36"/>
                    <a:gd name="T8" fmla="*/ 11 w 23"/>
                    <a:gd name="T9" fmla="*/ 7 h 36"/>
                    <a:gd name="T10" fmla="*/ 9 w 23"/>
                    <a:gd name="T11" fmla="*/ 0 h 36"/>
                    <a:gd name="T12" fmla="*/ 0 w 23"/>
                    <a:gd name="T13" fmla="*/ 0 h 36"/>
                    <a:gd name="T14" fmla="*/ 2 w 23"/>
                    <a:gd name="T15" fmla="*/ 9 h 36"/>
                    <a:gd name="T16" fmla="*/ 9 w 23"/>
                    <a:gd name="T17" fmla="*/ 20 h 36"/>
                    <a:gd name="T18" fmla="*/ 13 w 23"/>
                    <a:gd name="T19" fmla="*/ 29 h 36"/>
                    <a:gd name="T20" fmla="*/ 14 w 23"/>
                    <a:gd name="T21" fmla="*/ 36 h 36"/>
                    <a:gd name="T22" fmla="*/ 14 w 23"/>
                    <a:gd name="T23" fmla="*/ 36 h 36"/>
                    <a:gd name="T24" fmla="*/ 23 w 23"/>
                    <a:gd name="T25" fmla="*/ 36 h 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3"/>
                    <a:gd name="T40" fmla="*/ 0 h 36"/>
                    <a:gd name="T41" fmla="*/ 23 w 23"/>
                    <a:gd name="T42" fmla="*/ 36 h 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3" h="36">
                      <a:moveTo>
                        <a:pt x="23" y="36"/>
                      </a:moveTo>
                      <a:lnTo>
                        <a:pt x="23" y="36"/>
                      </a:lnTo>
                      <a:lnTo>
                        <a:pt x="22" y="27"/>
                      </a:lnTo>
                      <a:lnTo>
                        <a:pt x="16" y="15"/>
                      </a:lnTo>
                      <a:lnTo>
                        <a:pt x="11" y="7"/>
                      </a:lnTo>
                      <a:lnTo>
                        <a:pt x="9" y="0"/>
                      </a:lnTo>
                      <a:lnTo>
                        <a:pt x="0" y="0"/>
                      </a:lnTo>
                      <a:lnTo>
                        <a:pt x="2" y="9"/>
                      </a:lnTo>
                      <a:lnTo>
                        <a:pt x="9" y="20"/>
                      </a:lnTo>
                      <a:lnTo>
                        <a:pt x="13" y="29"/>
                      </a:lnTo>
                      <a:lnTo>
                        <a:pt x="14" y="36"/>
                      </a:lnTo>
                      <a:lnTo>
                        <a:pt x="23" y="36"/>
                      </a:lnTo>
                      <a:close/>
                    </a:path>
                  </a:pathLst>
                </a:custGeom>
                <a:solidFill>
                  <a:srgbClr val="000000"/>
                </a:solidFill>
                <a:ln w="9525">
                  <a:noFill/>
                  <a:round/>
                  <a:headEnd/>
                  <a:tailEnd/>
                </a:ln>
              </p:spPr>
              <p:txBody>
                <a:bodyPr/>
                <a:lstStyle/>
                <a:p>
                  <a:endParaRPr lang="en-GB"/>
                </a:p>
              </p:txBody>
            </p:sp>
            <p:sp>
              <p:nvSpPr>
                <p:cNvPr id="194590" name="Freeform 27"/>
                <p:cNvSpPr>
                  <a:spLocks/>
                </p:cNvSpPr>
                <p:nvPr/>
              </p:nvSpPr>
              <p:spPr bwMode="auto">
                <a:xfrm>
                  <a:off x="-395" y="2528"/>
                  <a:ext cx="13" cy="6"/>
                </a:xfrm>
                <a:custGeom>
                  <a:avLst/>
                  <a:gdLst>
                    <a:gd name="T0" fmla="*/ 24 w 26"/>
                    <a:gd name="T1" fmla="*/ 0 h 11"/>
                    <a:gd name="T2" fmla="*/ 24 w 26"/>
                    <a:gd name="T3" fmla="*/ 0 h 11"/>
                    <a:gd name="T4" fmla="*/ 19 w 26"/>
                    <a:gd name="T5" fmla="*/ 1 h 11"/>
                    <a:gd name="T6" fmla="*/ 12 w 26"/>
                    <a:gd name="T7" fmla="*/ 2 h 11"/>
                    <a:gd name="T8" fmla="*/ 9 w 26"/>
                    <a:gd name="T9" fmla="*/ 2 h 11"/>
                    <a:gd name="T10" fmla="*/ 9 w 26"/>
                    <a:gd name="T11" fmla="*/ 1 h 11"/>
                    <a:gd name="T12" fmla="*/ 0 w 26"/>
                    <a:gd name="T13" fmla="*/ 1 h 11"/>
                    <a:gd name="T14" fmla="*/ 4 w 26"/>
                    <a:gd name="T15" fmla="*/ 9 h 11"/>
                    <a:gd name="T16" fmla="*/ 12 w 26"/>
                    <a:gd name="T17" fmla="*/ 11 h 11"/>
                    <a:gd name="T18" fmla="*/ 19 w 26"/>
                    <a:gd name="T19" fmla="*/ 10 h 11"/>
                    <a:gd name="T20" fmla="*/ 26 w 26"/>
                    <a:gd name="T21" fmla="*/ 9 h 11"/>
                    <a:gd name="T22" fmla="*/ 26 w 26"/>
                    <a:gd name="T23" fmla="*/ 9 h 11"/>
                    <a:gd name="T24" fmla="*/ 24 w 26"/>
                    <a:gd name="T25" fmla="*/ 0 h 1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6"/>
                    <a:gd name="T40" fmla="*/ 0 h 11"/>
                    <a:gd name="T41" fmla="*/ 26 w 26"/>
                    <a:gd name="T42" fmla="*/ 11 h 1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6" h="11">
                      <a:moveTo>
                        <a:pt x="24" y="0"/>
                      </a:moveTo>
                      <a:lnTo>
                        <a:pt x="24" y="0"/>
                      </a:lnTo>
                      <a:lnTo>
                        <a:pt x="19" y="1"/>
                      </a:lnTo>
                      <a:lnTo>
                        <a:pt x="12" y="2"/>
                      </a:lnTo>
                      <a:lnTo>
                        <a:pt x="9" y="2"/>
                      </a:lnTo>
                      <a:lnTo>
                        <a:pt x="9" y="1"/>
                      </a:lnTo>
                      <a:lnTo>
                        <a:pt x="0" y="1"/>
                      </a:lnTo>
                      <a:lnTo>
                        <a:pt x="4" y="9"/>
                      </a:lnTo>
                      <a:lnTo>
                        <a:pt x="12" y="11"/>
                      </a:lnTo>
                      <a:lnTo>
                        <a:pt x="19" y="10"/>
                      </a:lnTo>
                      <a:lnTo>
                        <a:pt x="26" y="9"/>
                      </a:lnTo>
                      <a:lnTo>
                        <a:pt x="24" y="0"/>
                      </a:lnTo>
                      <a:close/>
                    </a:path>
                  </a:pathLst>
                </a:custGeom>
                <a:solidFill>
                  <a:srgbClr val="000000"/>
                </a:solidFill>
                <a:ln w="9525">
                  <a:noFill/>
                  <a:round/>
                  <a:headEnd/>
                  <a:tailEnd/>
                </a:ln>
              </p:spPr>
              <p:txBody>
                <a:bodyPr/>
                <a:lstStyle/>
                <a:p>
                  <a:endParaRPr lang="en-GB"/>
                </a:p>
              </p:txBody>
            </p:sp>
            <p:sp>
              <p:nvSpPr>
                <p:cNvPr id="194591" name="Freeform 28"/>
                <p:cNvSpPr>
                  <a:spLocks/>
                </p:cNvSpPr>
                <p:nvPr/>
              </p:nvSpPr>
              <p:spPr bwMode="auto">
                <a:xfrm>
                  <a:off x="-383" y="2515"/>
                  <a:ext cx="9" cy="18"/>
                </a:xfrm>
                <a:custGeom>
                  <a:avLst/>
                  <a:gdLst>
                    <a:gd name="T0" fmla="*/ 11 w 18"/>
                    <a:gd name="T1" fmla="*/ 1 h 37"/>
                    <a:gd name="T2" fmla="*/ 12 w 18"/>
                    <a:gd name="T3" fmla="*/ 0 h 37"/>
                    <a:gd name="T4" fmla="*/ 7 w 18"/>
                    <a:gd name="T5" fmla="*/ 7 h 37"/>
                    <a:gd name="T6" fmla="*/ 3 w 18"/>
                    <a:gd name="T7" fmla="*/ 17 h 37"/>
                    <a:gd name="T8" fmla="*/ 0 w 18"/>
                    <a:gd name="T9" fmla="*/ 25 h 37"/>
                    <a:gd name="T10" fmla="*/ 0 w 18"/>
                    <a:gd name="T11" fmla="*/ 28 h 37"/>
                    <a:gd name="T12" fmla="*/ 2 w 18"/>
                    <a:gd name="T13" fmla="*/ 37 h 37"/>
                    <a:gd name="T14" fmla="*/ 9 w 18"/>
                    <a:gd name="T15" fmla="*/ 30 h 37"/>
                    <a:gd name="T16" fmla="*/ 12 w 18"/>
                    <a:gd name="T17" fmla="*/ 20 h 37"/>
                    <a:gd name="T18" fmla="*/ 16 w 18"/>
                    <a:gd name="T19" fmla="*/ 12 h 37"/>
                    <a:gd name="T20" fmla="*/ 17 w 18"/>
                    <a:gd name="T21" fmla="*/ 9 h 37"/>
                    <a:gd name="T22" fmla="*/ 18 w 18"/>
                    <a:gd name="T23" fmla="*/ 8 h 37"/>
                    <a:gd name="T24" fmla="*/ 11 w 18"/>
                    <a:gd name="T25" fmla="*/ 1 h 3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8"/>
                    <a:gd name="T40" fmla="*/ 0 h 37"/>
                    <a:gd name="T41" fmla="*/ 18 w 18"/>
                    <a:gd name="T42" fmla="*/ 37 h 3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8" h="37">
                      <a:moveTo>
                        <a:pt x="11" y="1"/>
                      </a:moveTo>
                      <a:lnTo>
                        <a:pt x="12" y="0"/>
                      </a:lnTo>
                      <a:lnTo>
                        <a:pt x="7" y="7"/>
                      </a:lnTo>
                      <a:lnTo>
                        <a:pt x="3" y="17"/>
                      </a:lnTo>
                      <a:lnTo>
                        <a:pt x="0" y="25"/>
                      </a:lnTo>
                      <a:lnTo>
                        <a:pt x="0" y="28"/>
                      </a:lnTo>
                      <a:lnTo>
                        <a:pt x="2" y="37"/>
                      </a:lnTo>
                      <a:lnTo>
                        <a:pt x="9" y="30"/>
                      </a:lnTo>
                      <a:lnTo>
                        <a:pt x="12" y="20"/>
                      </a:lnTo>
                      <a:lnTo>
                        <a:pt x="16" y="12"/>
                      </a:lnTo>
                      <a:lnTo>
                        <a:pt x="17" y="9"/>
                      </a:lnTo>
                      <a:lnTo>
                        <a:pt x="18" y="8"/>
                      </a:lnTo>
                      <a:lnTo>
                        <a:pt x="11" y="1"/>
                      </a:lnTo>
                      <a:close/>
                    </a:path>
                  </a:pathLst>
                </a:custGeom>
                <a:solidFill>
                  <a:srgbClr val="000000"/>
                </a:solidFill>
                <a:ln w="9525">
                  <a:noFill/>
                  <a:round/>
                  <a:headEnd/>
                  <a:tailEnd/>
                </a:ln>
              </p:spPr>
              <p:txBody>
                <a:bodyPr/>
                <a:lstStyle/>
                <a:p>
                  <a:endParaRPr lang="en-GB"/>
                </a:p>
              </p:txBody>
            </p:sp>
            <p:sp>
              <p:nvSpPr>
                <p:cNvPr id="194592" name="Freeform 29"/>
                <p:cNvSpPr>
                  <a:spLocks/>
                </p:cNvSpPr>
                <p:nvPr/>
              </p:nvSpPr>
              <p:spPr bwMode="auto">
                <a:xfrm>
                  <a:off x="-377" y="2501"/>
                  <a:ext cx="8" cy="18"/>
                </a:xfrm>
                <a:custGeom>
                  <a:avLst/>
                  <a:gdLst>
                    <a:gd name="T0" fmla="*/ 10 w 16"/>
                    <a:gd name="T1" fmla="*/ 0 h 35"/>
                    <a:gd name="T2" fmla="*/ 7 w 16"/>
                    <a:gd name="T3" fmla="*/ 5 h 35"/>
                    <a:gd name="T4" fmla="*/ 7 w 16"/>
                    <a:gd name="T5" fmla="*/ 9 h 35"/>
                    <a:gd name="T6" fmla="*/ 5 w 16"/>
                    <a:gd name="T7" fmla="*/ 17 h 35"/>
                    <a:gd name="T8" fmla="*/ 3 w 16"/>
                    <a:gd name="T9" fmla="*/ 25 h 35"/>
                    <a:gd name="T10" fmla="*/ 0 w 16"/>
                    <a:gd name="T11" fmla="*/ 28 h 35"/>
                    <a:gd name="T12" fmla="*/ 7 w 16"/>
                    <a:gd name="T13" fmla="*/ 35 h 35"/>
                    <a:gd name="T14" fmla="*/ 12 w 16"/>
                    <a:gd name="T15" fmla="*/ 27 h 35"/>
                    <a:gd name="T16" fmla="*/ 14 w 16"/>
                    <a:gd name="T17" fmla="*/ 19 h 35"/>
                    <a:gd name="T18" fmla="*/ 16 w 16"/>
                    <a:gd name="T19" fmla="*/ 9 h 35"/>
                    <a:gd name="T20" fmla="*/ 16 w 16"/>
                    <a:gd name="T21" fmla="*/ 1 h 35"/>
                    <a:gd name="T22" fmla="*/ 14 w 16"/>
                    <a:gd name="T23" fmla="*/ 6 h 35"/>
                    <a:gd name="T24" fmla="*/ 10 w 16"/>
                    <a:gd name="T25" fmla="*/ 0 h 35"/>
                    <a:gd name="T26" fmla="*/ 6 w 16"/>
                    <a:gd name="T27" fmla="*/ 2 h 35"/>
                    <a:gd name="T28" fmla="*/ 8 w 16"/>
                    <a:gd name="T29" fmla="*/ 4 h 35"/>
                    <a:gd name="T30" fmla="*/ 10 w 16"/>
                    <a:gd name="T31" fmla="*/ 0 h 3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6"/>
                    <a:gd name="T49" fmla="*/ 0 h 35"/>
                    <a:gd name="T50" fmla="*/ 16 w 16"/>
                    <a:gd name="T51" fmla="*/ 35 h 3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6" h="35">
                      <a:moveTo>
                        <a:pt x="10" y="0"/>
                      </a:moveTo>
                      <a:lnTo>
                        <a:pt x="7" y="5"/>
                      </a:lnTo>
                      <a:lnTo>
                        <a:pt x="7" y="9"/>
                      </a:lnTo>
                      <a:lnTo>
                        <a:pt x="5" y="17"/>
                      </a:lnTo>
                      <a:lnTo>
                        <a:pt x="3" y="25"/>
                      </a:lnTo>
                      <a:lnTo>
                        <a:pt x="0" y="28"/>
                      </a:lnTo>
                      <a:lnTo>
                        <a:pt x="7" y="35"/>
                      </a:lnTo>
                      <a:lnTo>
                        <a:pt x="12" y="27"/>
                      </a:lnTo>
                      <a:lnTo>
                        <a:pt x="14" y="19"/>
                      </a:lnTo>
                      <a:lnTo>
                        <a:pt x="16" y="9"/>
                      </a:lnTo>
                      <a:lnTo>
                        <a:pt x="16" y="1"/>
                      </a:lnTo>
                      <a:lnTo>
                        <a:pt x="14" y="6"/>
                      </a:lnTo>
                      <a:lnTo>
                        <a:pt x="10" y="0"/>
                      </a:lnTo>
                      <a:lnTo>
                        <a:pt x="6" y="2"/>
                      </a:lnTo>
                      <a:lnTo>
                        <a:pt x="8" y="4"/>
                      </a:lnTo>
                      <a:lnTo>
                        <a:pt x="10" y="0"/>
                      </a:lnTo>
                      <a:close/>
                    </a:path>
                  </a:pathLst>
                </a:custGeom>
                <a:solidFill>
                  <a:srgbClr val="000000"/>
                </a:solidFill>
                <a:ln w="9525">
                  <a:noFill/>
                  <a:round/>
                  <a:headEnd/>
                  <a:tailEnd/>
                </a:ln>
              </p:spPr>
              <p:txBody>
                <a:bodyPr/>
                <a:lstStyle/>
                <a:p>
                  <a:endParaRPr lang="en-GB"/>
                </a:p>
              </p:txBody>
            </p:sp>
            <p:sp>
              <p:nvSpPr>
                <p:cNvPr id="194593" name="Freeform 30"/>
                <p:cNvSpPr>
                  <a:spLocks/>
                </p:cNvSpPr>
                <p:nvPr/>
              </p:nvSpPr>
              <p:spPr bwMode="auto">
                <a:xfrm>
                  <a:off x="-373" y="2498"/>
                  <a:ext cx="20" cy="20"/>
                </a:xfrm>
                <a:custGeom>
                  <a:avLst/>
                  <a:gdLst>
                    <a:gd name="T0" fmla="*/ 39 w 40"/>
                    <a:gd name="T1" fmla="*/ 40 h 40"/>
                    <a:gd name="T2" fmla="*/ 39 w 40"/>
                    <a:gd name="T3" fmla="*/ 40 h 40"/>
                    <a:gd name="T4" fmla="*/ 40 w 40"/>
                    <a:gd name="T5" fmla="*/ 25 h 40"/>
                    <a:gd name="T6" fmla="*/ 39 w 40"/>
                    <a:gd name="T7" fmla="*/ 14 h 40"/>
                    <a:gd name="T8" fmla="*/ 32 w 40"/>
                    <a:gd name="T9" fmla="*/ 6 h 40"/>
                    <a:gd name="T10" fmla="*/ 25 w 40"/>
                    <a:gd name="T11" fmla="*/ 1 h 40"/>
                    <a:gd name="T12" fmla="*/ 18 w 40"/>
                    <a:gd name="T13" fmla="*/ 0 h 40"/>
                    <a:gd name="T14" fmla="*/ 11 w 40"/>
                    <a:gd name="T15" fmla="*/ 1 h 40"/>
                    <a:gd name="T16" fmla="*/ 5 w 40"/>
                    <a:gd name="T17" fmla="*/ 2 h 40"/>
                    <a:gd name="T18" fmla="*/ 0 w 40"/>
                    <a:gd name="T19" fmla="*/ 6 h 40"/>
                    <a:gd name="T20" fmla="*/ 4 w 40"/>
                    <a:gd name="T21" fmla="*/ 12 h 40"/>
                    <a:gd name="T22" fmla="*/ 8 w 40"/>
                    <a:gd name="T23" fmla="*/ 11 h 40"/>
                    <a:gd name="T24" fmla="*/ 11 w 40"/>
                    <a:gd name="T25" fmla="*/ 10 h 40"/>
                    <a:gd name="T26" fmla="*/ 18 w 40"/>
                    <a:gd name="T27" fmla="*/ 9 h 40"/>
                    <a:gd name="T28" fmla="*/ 23 w 40"/>
                    <a:gd name="T29" fmla="*/ 10 h 40"/>
                    <a:gd name="T30" fmla="*/ 27 w 40"/>
                    <a:gd name="T31" fmla="*/ 12 h 40"/>
                    <a:gd name="T32" fmla="*/ 29 w 40"/>
                    <a:gd name="T33" fmla="*/ 16 h 40"/>
                    <a:gd name="T34" fmla="*/ 31 w 40"/>
                    <a:gd name="T35" fmla="*/ 25 h 40"/>
                    <a:gd name="T36" fmla="*/ 29 w 40"/>
                    <a:gd name="T37" fmla="*/ 40 h 40"/>
                    <a:gd name="T38" fmla="*/ 29 w 40"/>
                    <a:gd name="T39" fmla="*/ 40 h 40"/>
                    <a:gd name="T40" fmla="*/ 39 w 40"/>
                    <a:gd name="T41" fmla="*/ 40 h 4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0"/>
                    <a:gd name="T64" fmla="*/ 0 h 40"/>
                    <a:gd name="T65" fmla="*/ 40 w 40"/>
                    <a:gd name="T66" fmla="*/ 40 h 4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0" h="40">
                      <a:moveTo>
                        <a:pt x="39" y="40"/>
                      </a:moveTo>
                      <a:lnTo>
                        <a:pt x="39" y="40"/>
                      </a:lnTo>
                      <a:lnTo>
                        <a:pt x="40" y="25"/>
                      </a:lnTo>
                      <a:lnTo>
                        <a:pt x="39" y="14"/>
                      </a:lnTo>
                      <a:lnTo>
                        <a:pt x="32" y="6"/>
                      </a:lnTo>
                      <a:lnTo>
                        <a:pt x="25" y="1"/>
                      </a:lnTo>
                      <a:lnTo>
                        <a:pt x="18" y="0"/>
                      </a:lnTo>
                      <a:lnTo>
                        <a:pt x="11" y="1"/>
                      </a:lnTo>
                      <a:lnTo>
                        <a:pt x="5" y="2"/>
                      </a:lnTo>
                      <a:lnTo>
                        <a:pt x="0" y="6"/>
                      </a:lnTo>
                      <a:lnTo>
                        <a:pt x="4" y="12"/>
                      </a:lnTo>
                      <a:lnTo>
                        <a:pt x="8" y="11"/>
                      </a:lnTo>
                      <a:lnTo>
                        <a:pt x="11" y="10"/>
                      </a:lnTo>
                      <a:lnTo>
                        <a:pt x="18" y="9"/>
                      </a:lnTo>
                      <a:lnTo>
                        <a:pt x="23" y="10"/>
                      </a:lnTo>
                      <a:lnTo>
                        <a:pt x="27" y="12"/>
                      </a:lnTo>
                      <a:lnTo>
                        <a:pt x="29" y="16"/>
                      </a:lnTo>
                      <a:lnTo>
                        <a:pt x="31" y="25"/>
                      </a:lnTo>
                      <a:lnTo>
                        <a:pt x="29" y="40"/>
                      </a:lnTo>
                      <a:lnTo>
                        <a:pt x="39" y="40"/>
                      </a:lnTo>
                      <a:close/>
                    </a:path>
                  </a:pathLst>
                </a:custGeom>
                <a:solidFill>
                  <a:srgbClr val="000000"/>
                </a:solidFill>
                <a:ln w="9525">
                  <a:noFill/>
                  <a:round/>
                  <a:headEnd/>
                  <a:tailEnd/>
                </a:ln>
              </p:spPr>
              <p:txBody>
                <a:bodyPr/>
                <a:lstStyle/>
                <a:p>
                  <a:endParaRPr lang="en-GB"/>
                </a:p>
              </p:txBody>
            </p:sp>
            <p:sp>
              <p:nvSpPr>
                <p:cNvPr id="194594" name="Freeform 31"/>
                <p:cNvSpPr>
                  <a:spLocks/>
                </p:cNvSpPr>
                <p:nvPr/>
              </p:nvSpPr>
              <p:spPr bwMode="auto">
                <a:xfrm>
                  <a:off x="-363" y="2518"/>
                  <a:ext cx="10" cy="27"/>
                </a:xfrm>
                <a:custGeom>
                  <a:avLst/>
                  <a:gdLst>
                    <a:gd name="T0" fmla="*/ 0 w 20"/>
                    <a:gd name="T1" fmla="*/ 53 h 53"/>
                    <a:gd name="T2" fmla="*/ 0 w 20"/>
                    <a:gd name="T3" fmla="*/ 53 h 53"/>
                    <a:gd name="T4" fmla="*/ 8 w 20"/>
                    <a:gd name="T5" fmla="*/ 50 h 53"/>
                    <a:gd name="T6" fmla="*/ 14 w 20"/>
                    <a:gd name="T7" fmla="*/ 43 h 53"/>
                    <a:gd name="T8" fmla="*/ 16 w 20"/>
                    <a:gd name="T9" fmla="*/ 28 h 53"/>
                    <a:gd name="T10" fmla="*/ 20 w 20"/>
                    <a:gd name="T11" fmla="*/ 0 h 53"/>
                    <a:gd name="T12" fmla="*/ 10 w 20"/>
                    <a:gd name="T13" fmla="*/ 0 h 53"/>
                    <a:gd name="T14" fmla="*/ 7 w 20"/>
                    <a:gd name="T15" fmla="*/ 28 h 53"/>
                    <a:gd name="T16" fmla="*/ 5 w 20"/>
                    <a:gd name="T17" fmla="*/ 40 h 53"/>
                    <a:gd name="T18" fmla="*/ 4 w 20"/>
                    <a:gd name="T19" fmla="*/ 43 h 53"/>
                    <a:gd name="T20" fmla="*/ 0 w 20"/>
                    <a:gd name="T21" fmla="*/ 44 h 53"/>
                    <a:gd name="T22" fmla="*/ 0 w 20"/>
                    <a:gd name="T23" fmla="*/ 44 h 53"/>
                    <a:gd name="T24" fmla="*/ 0 w 20"/>
                    <a:gd name="T25" fmla="*/ 53 h 5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0"/>
                    <a:gd name="T40" fmla="*/ 0 h 53"/>
                    <a:gd name="T41" fmla="*/ 20 w 20"/>
                    <a:gd name="T42" fmla="*/ 53 h 5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0" h="53">
                      <a:moveTo>
                        <a:pt x="0" y="53"/>
                      </a:moveTo>
                      <a:lnTo>
                        <a:pt x="0" y="53"/>
                      </a:lnTo>
                      <a:lnTo>
                        <a:pt x="8" y="50"/>
                      </a:lnTo>
                      <a:lnTo>
                        <a:pt x="14" y="43"/>
                      </a:lnTo>
                      <a:lnTo>
                        <a:pt x="16" y="28"/>
                      </a:lnTo>
                      <a:lnTo>
                        <a:pt x="20" y="0"/>
                      </a:lnTo>
                      <a:lnTo>
                        <a:pt x="10" y="0"/>
                      </a:lnTo>
                      <a:lnTo>
                        <a:pt x="7" y="28"/>
                      </a:lnTo>
                      <a:lnTo>
                        <a:pt x="5" y="40"/>
                      </a:lnTo>
                      <a:lnTo>
                        <a:pt x="4" y="43"/>
                      </a:lnTo>
                      <a:lnTo>
                        <a:pt x="0" y="44"/>
                      </a:lnTo>
                      <a:lnTo>
                        <a:pt x="0" y="53"/>
                      </a:lnTo>
                      <a:close/>
                    </a:path>
                  </a:pathLst>
                </a:custGeom>
                <a:solidFill>
                  <a:srgbClr val="000000"/>
                </a:solidFill>
                <a:ln w="9525">
                  <a:noFill/>
                  <a:round/>
                  <a:headEnd/>
                  <a:tailEnd/>
                </a:ln>
              </p:spPr>
              <p:txBody>
                <a:bodyPr/>
                <a:lstStyle/>
                <a:p>
                  <a:endParaRPr lang="en-GB"/>
                </a:p>
              </p:txBody>
            </p:sp>
            <p:sp>
              <p:nvSpPr>
                <p:cNvPr id="194595" name="Freeform 32"/>
                <p:cNvSpPr>
                  <a:spLocks/>
                </p:cNvSpPr>
                <p:nvPr/>
              </p:nvSpPr>
              <p:spPr bwMode="auto">
                <a:xfrm>
                  <a:off x="-368" y="2540"/>
                  <a:ext cx="7" cy="10"/>
                </a:xfrm>
                <a:custGeom>
                  <a:avLst/>
                  <a:gdLst>
                    <a:gd name="T0" fmla="*/ 14 w 14"/>
                    <a:gd name="T1" fmla="*/ 11 h 19"/>
                    <a:gd name="T2" fmla="*/ 14 w 14"/>
                    <a:gd name="T3" fmla="*/ 10 h 19"/>
                    <a:gd name="T4" fmla="*/ 9 w 14"/>
                    <a:gd name="T5" fmla="*/ 8 h 19"/>
                    <a:gd name="T6" fmla="*/ 9 w 14"/>
                    <a:gd name="T7" fmla="*/ 8 h 19"/>
                    <a:gd name="T8" fmla="*/ 8 w 14"/>
                    <a:gd name="T9" fmla="*/ 9 h 19"/>
                    <a:gd name="T10" fmla="*/ 9 w 14"/>
                    <a:gd name="T11" fmla="*/ 9 h 19"/>
                    <a:gd name="T12" fmla="*/ 9 w 14"/>
                    <a:gd name="T13" fmla="*/ 0 h 19"/>
                    <a:gd name="T14" fmla="*/ 1 w 14"/>
                    <a:gd name="T15" fmla="*/ 2 h 19"/>
                    <a:gd name="T16" fmla="*/ 0 w 14"/>
                    <a:gd name="T17" fmla="*/ 10 h 19"/>
                    <a:gd name="T18" fmla="*/ 5 w 14"/>
                    <a:gd name="T19" fmla="*/ 15 h 19"/>
                    <a:gd name="T20" fmla="*/ 9 w 14"/>
                    <a:gd name="T21" fmla="*/ 19 h 19"/>
                    <a:gd name="T22" fmla="*/ 9 w 14"/>
                    <a:gd name="T23" fmla="*/ 18 h 19"/>
                    <a:gd name="T24" fmla="*/ 14 w 14"/>
                    <a:gd name="T25" fmla="*/ 11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
                    <a:gd name="T40" fmla="*/ 0 h 19"/>
                    <a:gd name="T41" fmla="*/ 14 w 14"/>
                    <a:gd name="T42" fmla="*/ 19 h 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 h="19">
                      <a:moveTo>
                        <a:pt x="14" y="11"/>
                      </a:moveTo>
                      <a:lnTo>
                        <a:pt x="14" y="10"/>
                      </a:lnTo>
                      <a:lnTo>
                        <a:pt x="9" y="8"/>
                      </a:lnTo>
                      <a:lnTo>
                        <a:pt x="8" y="9"/>
                      </a:lnTo>
                      <a:lnTo>
                        <a:pt x="9" y="9"/>
                      </a:lnTo>
                      <a:lnTo>
                        <a:pt x="9" y="0"/>
                      </a:lnTo>
                      <a:lnTo>
                        <a:pt x="1" y="2"/>
                      </a:lnTo>
                      <a:lnTo>
                        <a:pt x="0" y="10"/>
                      </a:lnTo>
                      <a:lnTo>
                        <a:pt x="5" y="15"/>
                      </a:lnTo>
                      <a:lnTo>
                        <a:pt x="9" y="19"/>
                      </a:lnTo>
                      <a:lnTo>
                        <a:pt x="9" y="18"/>
                      </a:lnTo>
                      <a:lnTo>
                        <a:pt x="14" y="11"/>
                      </a:lnTo>
                      <a:close/>
                    </a:path>
                  </a:pathLst>
                </a:custGeom>
                <a:solidFill>
                  <a:srgbClr val="000000"/>
                </a:solidFill>
                <a:ln w="9525">
                  <a:noFill/>
                  <a:round/>
                  <a:headEnd/>
                  <a:tailEnd/>
                </a:ln>
              </p:spPr>
              <p:txBody>
                <a:bodyPr/>
                <a:lstStyle/>
                <a:p>
                  <a:endParaRPr lang="en-GB"/>
                </a:p>
              </p:txBody>
            </p:sp>
            <p:sp>
              <p:nvSpPr>
                <p:cNvPr id="194596" name="Freeform 33"/>
                <p:cNvSpPr>
                  <a:spLocks/>
                </p:cNvSpPr>
                <p:nvPr/>
              </p:nvSpPr>
              <p:spPr bwMode="auto">
                <a:xfrm>
                  <a:off x="-363" y="2546"/>
                  <a:ext cx="20" cy="8"/>
                </a:xfrm>
                <a:custGeom>
                  <a:avLst/>
                  <a:gdLst>
                    <a:gd name="T0" fmla="*/ 40 w 40"/>
                    <a:gd name="T1" fmla="*/ 7 h 16"/>
                    <a:gd name="T2" fmla="*/ 40 w 40"/>
                    <a:gd name="T3" fmla="*/ 7 h 16"/>
                    <a:gd name="T4" fmla="*/ 37 w 40"/>
                    <a:gd name="T5" fmla="*/ 7 h 16"/>
                    <a:gd name="T6" fmla="*/ 32 w 40"/>
                    <a:gd name="T7" fmla="*/ 6 h 16"/>
                    <a:gd name="T8" fmla="*/ 28 w 40"/>
                    <a:gd name="T9" fmla="*/ 6 h 16"/>
                    <a:gd name="T10" fmla="*/ 22 w 40"/>
                    <a:gd name="T11" fmla="*/ 5 h 16"/>
                    <a:gd name="T12" fmla="*/ 16 w 40"/>
                    <a:gd name="T13" fmla="*/ 4 h 16"/>
                    <a:gd name="T14" fmla="*/ 12 w 40"/>
                    <a:gd name="T15" fmla="*/ 1 h 16"/>
                    <a:gd name="T16" fmla="*/ 7 w 40"/>
                    <a:gd name="T17" fmla="*/ 0 h 16"/>
                    <a:gd name="T18" fmla="*/ 5 w 40"/>
                    <a:gd name="T19" fmla="*/ 0 h 16"/>
                    <a:gd name="T20" fmla="*/ 0 w 40"/>
                    <a:gd name="T21" fmla="*/ 7 h 16"/>
                    <a:gd name="T22" fmla="*/ 5 w 40"/>
                    <a:gd name="T23" fmla="*/ 10 h 16"/>
                    <a:gd name="T24" fmla="*/ 9 w 40"/>
                    <a:gd name="T25" fmla="*/ 11 h 16"/>
                    <a:gd name="T26" fmla="*/ 14 w 40"/>
                    <a:gd name="T27" fmla="*/ 13 h 16"/>
                    <a:gd name="T28" fmla="*/ 22 w 40"/>
                    <a:gd name="T29" fmla="*/ 14 h 16"/>
                    <a:gd name="T30" fmla="*/ 28 w 40"/>
                    <a:gd name="T31" fmla="*/ 15 h 16"/>
                    <a:gd name="T32" fmla="*/ 32 w 40"/>
                    <a:gd name="T33" fmla="*/ 15 h 16"/>
                    <a:gd name="T34" fmla="*/ 37 w 40"/>
                    <a:gd name="T35" fmla="*/ 16 h 16"/>
                    <a:gd name="T36" fmla="*/ 40 w 40"/>
                    <a:gd name="T37" fmla="*/ 16 h 16"/>
                    <a:gd name="T38" fmla="*/ 40 w 40"/>
                    <a:gd name="T39" fmla="*/ 16 h 16"/>
                    <a:gd name="T40" fmla="*/ 40 w 40"/>
                    <a:gd name="T41" fmla="*/ 7 h 1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0"/>
                    <a:gd name="T64" fmla="*/ 0 h 16"/>
                    <a:gd name="T65" fmla="*/ 40 w 40"/>
                    <a:gd name="T66" fmla="*/ 16 h 1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0" h="16">
                      <a:moveTo>
                        <a:pt x="40" y="7"/>
                      </a:moveTo>
                      <a:lnTo>
                        <a:pt x="40" y="7"/>
                      </a:lnTo>
                      <a:lnTo>
                        <a:pt x="37" y="7"/>
                      </a:lnTo>
                      <a:lnTo>
                        <a:pt x="32" y="6"/>
                      </a:lnTo>
                      <a:lnTo>
                        <a:pt x="28" y="6"/>
                      </a:lnTo>
                      <a:lnTo>
                        <a:pt x="22" y="5"/>
                      </a:lnTo>
                      <a:lnTo>
                        <a:pt x="16" y="4"/>
                      </a:lnTo>
                      <a:lnTo>
                        <a:pt x="12" y="1"/>
                      </a:lnTo>
                      <a:lnTo>
                        <a:pt x="7" y="0"/>
                      </a:lnTo>
                      <a:lnTo>
                        <a:pt x="5" y="0"/>
                      </a:lnTo>
                      <a:lnTo>
                        <a:pt x="0" y="7"/>
                      </a:lnTo>
                      <a:lnTo>
                        <a:pt x="5" y="10"/>
                      </a:lnTo>
                      <a:lnTo>
                        <a:pt x="9" y="11"/>
                      </a:lnTo>
                      <a:lnTo>
                        <a:pt x="14" y="13"/>
                      </a:lnTo>
                      <a:lnTo>
                        <a:pt x="22" y="14"/>
                      </a:lnTo>
                      <a:lnTo>
                        <a:pt x="28" y="15"/>
                      </a:lnTo>
                      <a:lnTo>
                        <a:pt x="32" y="15"/>
                      </a:lnTo>
                      <a:lnTo>
                        <a:pt x="37" y="16"/>
                      </a:lnTo>
                      <a:lnTo>
                        <a:pt x="40" y="16"/>
                      </a:lnTo>
                      <a:lnTo>
                        <a:pt x="40" y="7"/>
                      </a:lnTo>
                      <a:close/>
                    </a:path>
                  </a:pathLst>
                </a:custGeom>
                <a:solidFill>
                  <a:srgbClr val="000000"/>
                </a:solidFill>
                <a:ln w="9525">
                  <a:noFill/>
                  <a:round/>
                  <a:headEnd/>
                  <a:tailEnd/>
                </a:ln>
              </p:spPr>
              <p:txBody>
                <a:bodyPr/>
                <a:lstStyle/>
                <a:p>
                  <a:endParaRPr lang="en-GB"/>
                </a:p>
              </p:txBody>
            </p:sp>
            <p:sp>
              <p:nvSpPr>
                <p:cNvPr id="194597" name="Freeform 34"/>
                <p:cNvSpPr>
                  <a:spLocks/>
                </p:cNvSpPr>
                <p:nvPr/>
              </p:nvSpPr>
              <p:spPr bwMode="auto">
                <a:xfrm>
                  <a:off x="-343" y="2549"/>
                  <a:ext cx="4" cy="5"/>
                </a:xfrm>
                <a:custGeom>
                  <a:avLst/>
                  <a:gdLst>
                    <a:gd name="T0" fmla="*/ 4 w 8"/>
                    <a:gd name="T1" fmla="*/ 1 h 9"/>
                    <a:gd name="T2" fmla="*/ 6 w 8"/>
                    <a:gd name="T3" fmla="*/ 0 h 9"/>
                    <a:gd name="T4" fmla="*/ 0 w 8"/>
                    <a:gd name="T5" fmla="*/ 0 h 9"/>
                    <a:gd name="T6" fmla="*/ 0 w 8"/>
                    <a:gd name="T7" fmla="*/ 9 h 9"/>
                    <a:gd name="T8" fmla="*/ 6 w 8"/>
                    <a:gd name="T9" fmla="*/ 9 h 9"/>
                    <a:gd name="T10" fmla="*/ 8 w 8"/>
                    <a:gd name="T11" fmla="*/ 8 h 9"/>
                    <a:gd name="T12" fmla="*/ 6 w 8"/>
                    <a:gd name="T13" fmla="*/ 9 h 9"/>
                    <a:gd name="T14" fmla="*/ 7 w 8"/>
                    <a:gd name="T15" fmla="*/ 9 h 9"/>
                    <a:gd name="T16" fmla="*/ 8 w 8"/>
                    <a:gd name="T17" fmla="*/ 8 h 9"/>
                    <a:gd name="T18" fmla="*/ 4 w 8"/>
                    <a:gd name="T19" fmla="*/ 1 h 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
                    <a:gd name="T31" fmla="*/ 0 h 9"/>
                    <a:gd name="T32" fmla="*/ 8 w 8"/>
                    <a:gd name="T33" fmla="*/ 9 h 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 h="9">
                      <a:moveTo>
                        <a:pt x="4" y="1"/>
                      </a:moveTo>
                      <a:lnTo>
                        <a:pt x="6" y="0"/>
                      </a:lnTo>
                      <a:lnTo>
                        <a:pt x="0" y="0"/>
                      </a:lnTo>
                      <a:lnTo>
                        <a:pt x="0" y="9"/>
                      </a:lnTo>
                      <a:lnTo>
                        <a:pt x="6" y="9"/>
                      </a:lnTo>
                      <a:lnTo>
                        <a:pt x="8" y="8"/>
                      </a:lnTo>
                      <a:lnTo>
                        <a:pt x="6" y="9"/>
                      </a:lnTo>
                      <a:lnTo>
                        <a:pt x="7" y="9"/>
                      </a:lnTo>
                      <a:lnTo>
                        <a:pt x="8" y="8"/>
                      </a:lnTo>
                      <a:lnTo>
                        <a:pt x="4" y="1"/>
                      </a:lnTo>
                      <a:close/>
                    </a:path>
                  </a:pathLst>
                </a:custGeom>
                <a:solidFill>
                  <a:srgbClr val="000000"/>
                </a:solidFill>
                <a:ln w="9525">
                  <a:noFill/>
                  <a:round/>
                  <a:headEnd/>
                  <a:tailEnd/>
                </a:ln>
              </p:spPr>
              <p:txBody>
                <a:bodyPr/>
                <a:lstStyle/>
                <a:p>
                  <a:endParaRPr lang="en-GB"/>
                </a:p>
              </p:txBody>
            </p:sp>
            <p:sp>
              <p:nvSpPr>
                <p:cNvPr id="194598" name="Freeform 35"/>
                <p:cNvSpPr>
                  <a:spLocks/>
                </p:cNvSpPr>
                <p:nvPr/>
              </p:nvSpPr>
              <p:spPr bwMode="auto">
                <a:xfrm>
                  <a:off x="-341" y="2517"/>
                  <a:ext cx="26" cy="36"/>
                </a:xfrm>
                <a:custGeom>
                  <a:avLst/>
                  <a:gdLst>
                    <a:gd name="T0" fmla="*/ 42 w 52"/>
                    <a:gd name="T1" fmla="*/ 0 h 72"/>
                    <a:gd name="T2" fmla="*/ 42 w 52"/>
                    <a:gd name="T3" fmla="*/ 0 h 72"/>
                    <a:gd name="T4" fmla="*/ 41 w 52"/>
                    <a:gd name="T5" fmla="*/ 6 h 72"/>
                    <a:gd name="T6" fmla="*/ 38 w 52"/>
                    <a:gd name="T7" fmla="*/ 14 h 72"/>
                    <a:gd name="T8" fmla="*/ 34 w 52"/>
                    <a:gd name="T9" fmla="*/ 22 h 72"/>
                    <a:gd name="T10" fmla="*/ 29 w 52"/>
                    <a:gd name="T11" fmla="*/ 32 h 72"/>
                    <a:gd name="T12" fmla="*/ 21 w 52"/>
                    <a:gd name="T13" fmla="*/ 42 h 72"/>
                    <a:gd name="T14" fmla="*/ 14 w 52"/>
                    <a:gd name="T15" fmla="*/ 53 h 72"/>
                    <a:gd name="T16" fmla="*/ 6 w 52"/>
                    <a:gd name="T17" fmla="*/ 60 h 72"/>
                    <a:gd name="T18" fmla="*/ 0 w 52"/>
                    <a:gd name="T19" fmla="*/ 65 h 72"/>
                    <a:gd name="T20" fmla="*/ 4 w 52"/>
                    <a:gd name="T21" fmla="*/ 72 h 72"/>
                    <a:gd name="T22" fmla="*/ 13 w 52"/>
                    <a:gd name="T23" fmla="*/ 67 h 72"/>
                    <a:gd name="T24" fmla="*/ 21 w 52"/>
                    <a:gd name="T25" fmla="*/ 57 h 72"/>
                    <a:gd name="T26" fmla="*/ 27 w 52"/>
                    <a:gd name="T27" fmla="*/ 47 h 72"/>
                    <a:gd name="T28" fmla="*/ 36 w 52"/>
                    <a:gd name="T29" fmla="*/ 37 h 72"/>
                    <a:gd name="T30" fmla="*/ 41 w 52"/>
                    <a:gd name="T31" fmla="*/ 26 h 72"/>
                    <a:gd name="T32" fmla="*/ 47 w 52"/>
                    <a:gd name="T33" fmla="*/ 16 h 72"/>
                    <a:gd name="T34" fmla="*/ 51 w 52"/>
                    <a:gd name="T35" fmla="*/ 8 h 72"/>
                    <a:gd name="T36" fmla="*/ 52 w 52"/>
                    <a:gd name="T37" fmla="*/ 0 h 72"/>
                    <a:gd name="T38" fmla="*/ 52 w 52"/>
                    <a:gd name="T39" fmla="*/ 0 h 72"/>
                    <a:gd name="T40" fmla="*/ 42 w 52"/>
                    <a:gd name="T41" fmla="*/ 0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2"/>
                    <a:gd name="T64" fmla="*/ 0 h 72"/>
                    <a:gd name="T65" fmla="*/ 52 w 52"/>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2" h="72">
                      <a:moveTo>
                        <a:pt x="42" y="0"/>
                      </a:moveTo>
                      <a:lnTo>
                        <a:pt x="42" y="0"/>
                      </a:lnTo>
                      <a:lnTo>
                        <a:pt x="41" y="6"/>
                      </a:lnTo>
                      <a:lnTo>
                        <a:pt x="38" y="14"/>
                      </a:lnTo>
                      <a:lnTo>
                        <a:pt x="34" y="22"/>
                      </a:lnTo>
                      <a:lnTo>
                        <a:pt x="29" y="32"/>
                      </a:lnTo>
                      <a:lnTo>
                        <a:pt x="21" y="42"/>
                      </a:lnTo>
                      <a:lnTo>
                        <a:pt x="14" y="53"/>
                      </a:lnTo>
                      <a:lnTo>
                        <a:pt x="6" y="60"/>
                      </a:lnTo>
                      <a:lnTo>
                        <a:pt x="0" y="65"/>
                      </a:lnTo>
                      <a:lnTo>
                        <a:pt x="4" y="72"/>
                      </a:lnTo>
                      <a:lnTo>
                        <a:pt x="13" y="67"/>
                      </a:lnTo>
                      <a:lnTo>
                        <a:pt x="21" y="57"/>
                      </a:lnTo>
                      <a:lnTo>
                        <a:pt x="27" y="47"/>
                      </a:lnTo>
                      <a:lnTo>
                        <a:pt x="36" y="37"/>
                      </a:lnTo>
                      <a:lnTo>
                        <a:pt x="41" y="26"/>
                      </a:lnTo>
                      <a:lnTo>
                        <a:pt x="47" y="16"/>
                      </a:lnTo>
                      <a:lnTo>
                        <a:pt x="51" y="8"/>
                      </a:lnTo>
                      <a:lnTo>
                        <a:pt x="52" y="0"/>
                      </a:lnTo>
                      <a:lnTo>
                        <a:pt x="42" y="0"/>
                      </a:lnTo>
                      <a:close/>
                    </a:path>
                  </a:pathLst>
                </a:custGeom>
                <a:solidFill>
                  <a:srgbClr val="000000"/>
                </a:solidFill>
                <a:ln w="9525">
                  <a:noFill/>
                  <a:round/>
                  <a:headEnd/>
                  <a:tailEnd/>
                </a:ln>
              </p:spPr>
              <p:txBody>
                <a:bodyPr/>
                <a:lstStyle/>
                <a:p>
                  <a:endParaRPr lang="en-GB"/>
                </a:p>
              </p:txBody>
            </p:sp>
            <p:sp>
              <p:nvSpPr>
                <p:cNvPr id="194599" name="Freeform 36"/>
                <p:cNvSpPr>
                  <a:spLocks/>
                </p:cNvSpPr>
                <p:nvPr/>
              </p:nvSpPr>
              <p:spPr bwMode="auto">
                <a:xfrm>
                  <a:off x="-325" y="2503"/>
                  <a:ext cx="10" cy="14"/>
                </a:xfrm>
                <a:custGeom>
                  <a:avLst/>
                  <a:gdLst>
                    <a:gd name="T0" fmla="*/ 0 w 20"/>
                    <a:gd name="T1" fmla="*/ 0 h 28"/>
                    <a:gd name="T2" fmla="*/ 0 w 20"/>
                    <a:gd name="T3" fmla="*/ 0 h 28"/>
                    <a:gd name="T4" fmla="*/ 0 w 20"/>
                    <a:gd name="T5" fmla="*/ 8 h 28"/>
                    <a:gd name="T6" fmla="*/ 5 w 20"/>
                    <a:gd name="T7" fmla="*/ 15 h 28"/>
                    <a:gd name="T8" fmla="*/ 8 w 20"/>
                    <a:gd name="T9" fmla="*/ 21 h 28"/>
                    <a:gd name="T10" fmla="*/ 10 w 20"/>
                    <a:gd name="T11" fmla="*/ 28 h 28"/>
                    <a:gd name="T12" fmla="*/ 20 w 20"/>
                    <a:gd name="T13" fmla="*/ 28 h 28"/>
                    <a:gd name="T14" fmla="*/ 17 w 20"/>
                    <a:gd name="T15" fmla="*/ 19 h 28"/>
                    <a:gd name="T16" fmla="*/ 12 w 20"/>
                    <a:gd name="T17" fmla="*/ 11 h 28"/>
                    <a:gd name="T18" fmla="*/ 9 w 20"/>
                    <a:gd name="T19" fmla="*/ 6 h 28"/>
                    <a:gd name="T20" fmla="*/ 9 w 20"/>
                    <a:gd name="T21" fmla="*/ 2 h 28"/>
                    <a:gd name="T22" fmla="*/ 9 w 20"/>
                    <a:gd name="T23" fmla="*/ 2 h 28"/>
                    <a:gd name="T24" fmla="*/ 0 w 20"/>
                    <a:gd name="T25" fmla="*/ 0 h 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0"/>
                    <a:gd name="T40" fmla="*/ 0 h 28"/>
                    <a:gd name="T41" fmla="*/ 20 w 20"/>
                    <a:gd name="T42" fmla="*/ 28 h 2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0" h="28">
                      <a:moveTo>
                        <a:pt x="0" y="0"/>
                      </a:moveTo>
                      <a:lnTo>
                        <a:pt x="0" y="0"/>
                      </a:lnTo>
                      <a:lnTo>
                        <a:pt x="0" y="8"/>
                      </a:lnTo>
                      <a:lnTo>
                        <a:pt x="5" y="15"/>
                      </a:lnTo>
                      <a:lnTo>
                        <a:pt x="8" y="21"/>
                      </a:lnTo>
                      <a:lnTo>
                        <a:pt x="10" y="28"/>
                      </a:lnTo>
                      <a:lnTo>
                        <a:pt x="20" y="28"/>
                      </a:lnTo>
                      <a:lnTo>
                        <a:pt x="17" y="19"/>
                      </a:lnTo>
                      <a:lnTo>
                        <a:pt x="12" y="11"/>
                      </a:lnTo>
                      <a:lnTo>
                        <a:pt x="9" y="6"/>
                      </a:lnTo>
                      <a:lnTo>
                        <a:pt x="9" y="2"/>
                      </a:lnTo>
                      <a:lnTo>
                        <a:pt x="0" y="0"/>
                      </a:lnTo>
                      <a:close/>
                    </a:path>
                  </a:pathLst>
                </a:custGeom>
                <a:solidFill>
                  <a:srgbClr val="000000"/>
                </a:solidFill>
                <a:ln w="9525">
                  <a:noFill/>
                  <a:round/>
                  <a:headEnd/>
                  <a:tailEnd/>
                </a:ln>
              </p:spPr>
              <p:txBody>
                <a:bodyPr/>
                <a:lstStyle/>
                <a:p>
                  <a:endParaRPr lang="en-GB"/>
                </a:p>
              </p:txBody>
            </p:sp>
            <p:sp>
              <p:nvSpPr>
                <p:cNvPr id="194600" name="Freeform 37"/>
                <p:cNvSpPr>
                  <a:spLocks/>
                </p:cNvSpPr>
                <p:nvPr/>
              </p:nvSpPr>
              <p:spPr bwMode="auto">
                <a:xfrm>
                  <a:off x="-325" y="2492"/>
                  <a:ext cx="10" cy="12"/>
                </a:xfrm>
                <a:custGeom>
                  <a:avLst/>
                  <a:gdLst>
                    <a:gd name="T0" fmla="*/ 12 w 21"/>
                    <a:gd name="T1" fmla="*/ 0 h 25"/>
                    <a:gd name="T2" fmla="*/ 12 w 21"/>
                    <a:gd name="T3" fmla="*/ 0 h 25"/>
                    <a:gd name="T4" fmla="*/ 10 w 21"/>
                    <a:gd name="T5" fmla="*/ 4 h 25"/>
                    <a:gd name="T6" fmla="*/ 8 w 21"/>
                    <a:gd name="T7" fmla="*/ 8 h 25"/>
                    <a:gd name="T8" fmla="*/ 4 w 21"/>
                    <a:gd name="T9" fmla="*/ 15 h 25"/>
                    <a:gd name="T10" fmla="*/ 0 w 21"/>
                    <a:gd name="T11" fmla="*/ 23 h 25"/>
                    <a:gd name="T12" fmla="*/ 9 w 21"/>
                    <a:gd name="T13" fmla="*/ 25 h 25"/>
                    <a:gd name="T14" fmla="*/ 13 w 21"/>
                    <a:gd name="T15" fmla="*/ 20 h 25"/>
                    <a:gd name="T16" fmla="*/ 15 w 21"/>
                    <a:gd name="T17" fmla="*/ 13 h 25"/>
                    <a:gd name="T18" fmla="*/ 20 w 21"/>
                    <a:gd name="T19" fmla="*/ 6 h 25"/>
                    <a:gd name="T20" fmla="*/ 21 w 21"/>
                    <a:gd name="T21" fmla="*/ 0 h 25"/>
                    <a:gd name="T22" fmla="*/ 21 w 21"/>
                    <a:gd name="T23" fmla="*/ 0 h 25"/>
                    <a:gd name="T24" fmla="*/ 12 w 21"/>
                    <a:gd name="T25" fmla="*/ 0 h 2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1"/>
                    <a:gd name="T40" fmla="*/ 0 h 25"/>
                    <a:gd name="T41" fmla="*/ 21 w 21"/>
                    <a:gd name="T42" fmla="*/ 25 h 2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1" h="25">
                      <a:moveTo>
                        <a:pt x="12" y="0"/>
                      </a:moveTo>
                      <a:lnTo>
                        <a:pt x="12" y="0"/>
                      </a:lnTo>
                      <a:lnTo>
                        <a:pt x="10" y="4"/>
                      </a:lnTo>
                      <a:lnTo>
                        <a:pt x="8" y="8"/>
                      </a:lnTo>
                      <a:lnTo>
                        <a:pt x="4" y="15"/>
                      </a:lnTo>
                      <a:lnTo>
                        <a:pt x="0" y="23"/>
                      </a:lnTo>
                      <a:lnTo>
                        <a:pt x="9" y="25"/>
                      </a:lnTo>
                      <a:lnTo>
                        <a:pt x="13" y="20"/>
                      </a:lnTo>
                      <a:lnTo>
                        <a:pt x="15" y="13"/>
                      </a:lnTo>
                      <a:lnTo>
                        <a:pt x="20" y="6"/>
                      </a:lnTo>
                      <a:lnTo>
                        <a:pt x="21" y="0"/>
                      </a:lnTo>
                      <a:lnTo>
                        <a:pt x="12" y="0"/>
                      </a:lnTo>
                      <a:close/>
                    </a:path>
                  </a:pathLst>
                </a:custGeom>
                <a:solidFill>
                  <a:srgbClr val="000000"/>
                </a:solidFill>
                <a:ln w="9525">
                  <a:noFill/>
                  <a:round/>
                  <a:headEnd/>
                  <a:tailEnd/>
                </a:ln>
              </p:spPr>
              <p:txBody>
                <a:bodyPr/>
                <a:lstStyle/>
                <a:p>
                  <a:endParaRPr lang="en-GB"/>
                </a:p>
              </p:txBody>
            </p:sp>
            <p:sp>
              <p:nvSpPr>
                <p:cNvPr id="194601" name="Freeform 38"/>
                <p:cNvSpPr>
                  <a:spLocks/>
                </p:cNvSpPr>
                <p:nvPr/>
              </p:nvSpPr>
              <p:spPr bwMode="auto">
                <a:xfrm>
                  <a:off x="-324" y="2465"/>
                  <a:ext cx="9" cy="27"/>
                </a:xfrm>
                <a:custGeom>
                  <a:avLst/>
                  <a:gdLst>
                    <a:gd name="T0" fmla="*/ 2 w 19"/>
                    <a:gd name="T1" fmla="*/ 5 h 54"/>
                    <a:gd name="T2" fmla="*/ 0 w 19"/>
                    <a:gd name="T3" fmla="*/ 5 h 54"/>
                    <a:gd name="T4" fmla="*/ 4 w 19"/>
                    <a:gd name="T5" fmla="*/ 15 h 54"/>
                    <a:gd name="T6" fmla="*/ 7 w 19"/>
                    <a:gd name="T7" fmla="*/ 30 h 54"/>
                    <a:gd name="T8" fmla="*/ 8 w 19"/>
                    <a:gd name="T9" fmla="*/ 45 h 54"/>
                    <a:gd name="T10" fmla="*/ 10 w 19"/>
                    <a:gd name="T11" fmla="*/ 54 h 54"/>
                    <a:gd name="T12" fmla="*/ 19 w 19"/>
                    <a:gd name="T13" fmla="*/ 54 h 54"/>
                    <a:gd name="T14" fmla="*/ 18 w 19"/>
                    <a:gd name="T15" fmla="*/ 45 h 54"/>
                    <a:gd name="T16" fmla="*/ 17 w 19"/>
                    <a:gd name="T17" fmla="*/ 30 h 54"/>
                    <a:gd name="T18" fmla="*/ 13 w 19"/>
                    <a:gd name="T19" fmla="*/ 13 h 54"/>
                    <a:gd name="T20" fmla="*/ 10 w 19"/>
                    <a:gd name="T21" fmla="*/ 0 h 54"/>
                    <a:gd name="T22" fmla="*/ 8 w 19"/>
                    <a:gd name="T23" fmla="*/ 0 h 54"/>
                    <a:gd name="T24" fmla="*/ 2 w 19"/>
                    <a:gd name="T25" fmla="*/ 5 h 5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9"/>
                    <a:gd name="T40" fmla="*/ 0 h 54"/>
                    <a:gd name="T41" fmla="*/ 19 w 19"/>
                    <a:gd name="T42" fmla="*/ 54 h 5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9" h="54">
                      <a:moveTo>
                        <a:pt x="2" y="5"/>
                      </a:moveTo>
                      <a:lnTo>
                        <a:pt x="0" y="5"/>
                      </a:lnTo>
                      <a:lnTo>
                        <a:pt x="4" y="15"/>
                      </a:lnTo>
                      <a:lnTo>
                        <a:pt x="7" y="30"/>
                      </a:lnTo>
                      <a:lnTo>
                        <a:pt x="8" y="45"/>
                      </a:lnTo>
                      <a:lnTo>
                        <a:pt x="10" y="54"/>
                      </a:lnTo>
                      <a:lnTo>
                        <a:pt x="19" y="54"/>
                      </a:lnTo>
                      <a:lnTo>
                        <a:pt x="18" y="45"/>
                      </a:lnTo>
                      <a:lnTo>
                        <a:pt x="17" y="30"/>
                      </a:lnTo>
                      <a:lnTo>
                        <a:pt x="13" y="13"/>
                      </a:lnTo>
                      <a:lnTo>
                        <a:pt x="10" y="0"/>
                      </a:lnTo>
                      <a:lnTo>
                        <a:pt x="8" y="0"/>
                      </a:lnTo>
                      <a:lnTo>
                        <a:pt x="2" y="5"/>
                      </a:lnTo>
                      <a:close/>
                    </a:path>
                  </a:pathLst>
                </a:custGeom>
                <a:solidFill>
                  <a:srgbClr val="000000"/>
                </a:solidFill>
                <a:ln w="9525">
                  <a:noFill/>
                  <a:round/>
                  <a:headEnd/>
                  <a:tailEnd/>
                </a:ln>
              </p:spPr>
              <p:txBody>
                <a:bodyPr/>
                <a:lstStyle/>
                <a:p>
                  <a:endParaRPr lang="en-GB"/>
                </a:p>
              </p:txBody>
            </p:sp>
            <p:sp>
              <p:nvSpPr>
                <p:cNvPr id="194602" name="Freeform 39"/>
                <p:cNvSpPr>
                  <a:spLocks/>
                </p:cNvSpPr>
                <p:nvPr/>
              </p:nvSpPr>
              <p:spPr bwMode="auto">
                <a:xfrm>
                  <a:off x="-327" y="2452"/>
                  <a:ext cx="7" cy="15"/>
                </a:xfrm>
                <a:custGeom>
                  <a:avLst/>
                  <a:gdLst>
                    <a:gd name="T0" fmla="*/ 0 w 15"/>
                    <a:gd name="T1" fmla="*/ 4 h 30"/>
                    <a:gd name="T2" fmla="*/ 0 w 15"/>
                    <a:gd name="T3" fmla="*/ 4 h 30"/>
                    <a:gd name="T4" fmla="*/ 2 w 15"/>
                    <a:gd name="T5" fmla="*/ 9 h 30"/>
                    <a:gd name="T6" fmla="*/ 3 w 15"/>
                    <a:gd name="T7" fmla="*/ 14 h 30"/>
                    <a:gd name="T8" fmla="*/ 4 w 15"/>
                    <a:gd name="T9" fmla="*/ 22 h 30"/>
                    <a:gd name="T10" fmla="*/ 9 w 15"/>
                    <a:gd name="T11" fmla="*/ 30 h 30"/>
                    <a:gd name="T12" fmla="*/ 15 w 15"/>
                    <a:gd name="T13" fmla="*/ 25 h 30"/>
                    <a:gd name="T14" fmla="*/ 13 w 15"/>
                    <a:gd name="T15" fmla="*/ 19 h 30"/>
                    <a:gd name="T16" fmla="*/ 12 w 15"/>
                    <a:gd name="T17" fmla="*/ 14 h 30"/>
                    <a:gd name="T18" fmla="*/ 11 w 15"/>
                    <a:gd name="T19" fmla="*/ 7 h 30"/>
                    <a:gd name="T20" fmla="*/ 7 w 15"/>
                    <a:gd name="T21" fmla="*/ 0 h 30"/>
                    <a:gd name="T22" fmla="*/ 7 w 15"/>
                    <a:gd name="T23" fmla="*/ 0 h 30"/>
                    <a:gd name="T24" fmla="*/ 0 w 15"/>
                    <a:gd name="T25" fmla="*/ 4 h 3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
                    <a:gd name="T40" fmla="*/ 0 h 30"/>
                    <a:gd name="T41" fmla="*/ 15 w 15"/>
                    <a:gd name="T42" fmla="*/ 30 h 3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 h="30">
                      <a:moveTo>
                        <a:pt x="0" y="4"/>
                      </a:moveTo>
                      <a:lnTo>
                        <a:pt x="0" y="4"/>
                      </a:lnTo>
                      <a:lnTo>
                        <a:pt x="2" y="9"/>
                      </a:lnTo>
                      <a:lnTo>
                        <a:pt x="3" y="14"/>
                      </a:lnTo>
                      <a:lnTo>
                        <a:pt x="4" y="22"/>
                      </a:lnTo>
                      <a:lnTo>
                        <a:pt x="9" y="30"/>
                      </a:lnTo>
                      <a:lnTo>
                        <a:pt x="15" y="25"/>
                      </a:lnTo>
                      <a:lnTo>
                        <a:pt x="13" y="19"/>
                      </a:lnTo>
                      <a:lnTo>
                        <a:pt x="12" y="14"/>
                      </a:lnTo>
                      <a:lnTo>
                        <a:pt x="11" y="7"/>
                      </a:lnTo>
                      <a:lnTo>
                        <a:pt x="7" y="0"/>
                      </a:lnTo>
                      <a:lnTo>
                        <a:pt x="0" y="4"/>
                      </a:lnTo>
                      <a:close/>
                    </a:path>
                  </a:pathLst>
                </a:custGeom>
                <a:solidFill>
                  <a:srgbClr val="000000"/>
                </a:solidFill>
                <a:ln w="9525">
                  <a:noFill/>
                  <a:round/>
                  <a:headEnd/>
                  <a:tailEnd/>
                </a:ln>
              </p:spPr>
              <p:txBody>
                <a:bodyPr/>
                <a:lstStyle/>
                <a:p>
                  <a:endParaRPr lang="en-GB"/>
                </a:p>
              </p:txBody>
            </p:sp>
            <p:sp>
              <p:nvSpPr>
                <p:cNvPr id="194603" name="Freeform 40"/>
                <p:cNvSpPr>
                  <a:spLocks/>
                </p:cNvSpPr>
                <p:nvPr/>
              </p:nvSpPr>
              <p:spPr bwMode="auto">
                <a:xfrm>
                  <a:off x="-357" y="2440"/>
                  <a:ext cx="33" cy="14"/>
                </a:xfrm>
                <a:custGeom>
                  <a:avLst/>
                  <a:gdLst>
                    <a:gd name="T0" fmla="*/ 0 w 66"/>
                    <a:gd name="T1" fmla="*/ 10 h 27"/>
                    <a:gd name="T2" fmla="*/ 0 w 66"/>
                    <a:gd name="T3" fmla="*/ 10 h 27"/>
                    <a:gd name="T4" fmla="*/ 8 w 66"/>
                    <a:gd name="T5" fmla="*/ 9 h 27"/>
                    <a:gd name="T6" fmla="*/ 17 w 66"/>
                    <a:gd name="T7" fmla="*/ 10 h 27"/>
                    <a:gd name="T8" fmla="*/ 26 w 66"/>
                    <a:gd name="T9" fmla="*/ 11 h 27"/>
                    <a:gd name="T10" fmla="*/ 34 w 66"/>
                    <a:gd name="T11" fmla="*/ 12 h 27"/>
                    <a:gd name="T12" fmla="*/ 42 w 66"/>
                    <a:gd name="T13" fmla="*/ 16 h 27"/>
                    <a:gd name="T14" fmla="*/ 49 w 66"/>
                    <a:gd name="T15" fmla="*/ 18 h 27"/>
                    <a:gd name="T16" fmla="*/ 55 w 66"/>
                    <a:gd name="T17" fmla="*/ 23 h 27"/>
                    <a:gd name="T18" fmla="*/ 59 w 66"/>
                    <a:gd name="T19" fmla="*/ 27 h 27"/>
                    <a:gd name="T20" fmla="*/ 66 w 66"/>
                    <a:gd name="T21" fmla="*/ 23 h 27"/>
                    <a:gd name="T22" fmla="*/ 62 w 66"/>
                    <a:gd name="T23" fmla="*/ 16 h 27"/>
                    <a:gd name="T24" fmla="*/ 54 w 66"/>
                    <a:gd name="T25" fmla="*/ 11 h 27"/>
                    <a:gd name="T26" fmla="*/ 45 w 66"/>
                    <a:gd name="T27" fmla="*/ 7 h 27"/>
                    <a:gd name="T28" fmla="*/ 36 w 66"/>
                    <a:gd name="T29" fmla="*/ 3 h 27"/>
                    <a:gd name="T30" fmla="*/ 26 w 66"/>
                    <a:gd name="T31" fmla="*/ 2 h 27"/>
                    <a:gd name="T32" fmla="*/ 17 w 66"/>
                    <a:gd name="T33" fmla="*/ 1 h 27"/>
                    <a:gd name="T34" fmla="*/ 8 w 66"/>
                    <a:gd name="T35" fmla="*/ 0 h 27"/>
                    <a:gd name="T36" fmla="*/ 0 w 66"/>
                    <a:gd name="T37" fmla="*/ 1 h 27"/>
                    <a:gd name="T38" fmla="*/ 0 w 66"/>
                    <a:gd name="T39" fmla="*/ 1 h 27"/>
                    <a:gd name="T40" fmla="*/ 0 w 66"/>
                    <a:gd name="T41" fmla="*/ 10 h 2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6"/>
                    <a:gd name="T64" fmla="*/ 0 h 27"/>
                    <a:gd name="T65" fmla="*/ 66 w 66"/>
                    <a:gd name="T66" fmla="*/ 27 h 2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6" h="27">
                      <a:moveTo>
                        <a:pt x="0" y="10"/>
                      </a:moveTo>
                      <a:lnTo>
                        <a:pt x="0" y="10"/>
                      </a:lnTo>
                      <a:lnTo>
                        <a:pt x="8" y="9"/>
                      </a:lnTo>
                      <a:lnTo>
                        <a:pt x="17" y="10"/>
                      </a:lnTo>
                      <a:lnTo>
                        <a:pt x="26" y="11"/>
                      </a:lnTo>
                      <a:lnTo>
                        <a:pt x="34" y="12"/>
                      </a:lnTo>
                      <a:lnTo>
                        <a:pt x="42" y="16"/>
                      </a:lnTo>
                      <a:lnTo>
                        <a:pt x="49" y="18"/>
                      </a:lnTo>
                      <a:lnTo>
                        <a:pt x="55" y="23"/>
                      </a:lnTo>
                      <a:lnTo>
                        <a:pt x="59" y="27"/>
                      </a:lnTo>
                      <a:lnTo>
                        <a:pt x="66" y="23"/>
                      </a:lnTo>
                      <a:lnTo>
                        <a:pt x="62" y="16"/>
                      </a:lnTo>
                      <a:lnTo>
                        <a:pt x="54" y="11"/>
                      </a:lnTo>
                      <a:lnTo>
                        <a:pt x="45" y="7"/>
                      </a:lnTo>
                      <a:lnTo>
                        <a:pt x="36" y="3"/>
                      </a:lnTo>
                      <a:lnTo>
                        <a:pt x="26" y="2"/>
                      </a:lnTo>
                      <a:lnTo>
                        <a:pt x="17" y="1"/>
                      </a:lnTo>
                      <a:lnTo>
                        <a:pt x="8" y="0"/>
                      </a:lnTo>
                      <a:lnTo>
                        <a:pt x="0" y="1"/>
                      </a:lnTo>
                      <a:lnTo>
                        <a:pt x="0" y="10"/>
                      </a:lnTo>
                      <a:close/>
                    </a:path>
                  </a:pathLst>
                </a:custGeom>
                <a:solidFill>
                  <a:srgbClr val="000000"/>
                </a:solidFill>
                <a:ln w="9525">
                  <a:noFill/>
                  <a:round/>
                  <a:headEnd/>
                  <a:tailEnd/>
                </a:ln>
              </p:spPr>
              <p:txBody>
                <a:bodyPr/>
                <a:lstStyle/>
                <a:p>
                  <a:endParaRPr lang="en-GB"/>
                </a:p>
              </p:txBody>
            </p:sp>
            <p:sp>
              <p:nvSpPr>
                <p:cNvPr id="194604" name="Freeform 41"/>
                <p:cNvSpPr>
                  <a:spLocks/>
                </p:cNvSpPr>
                <p:nvPr/>
              </p:nvSpPr>
              <p:spPr bwMode="auto">
                <a:xfrm>
                  <a:off x="-379" y="2434"/>
                  <a:ext cx="22" cy="12"/>
                </a:xfrm>
                <a:custGeom>
                  <a:avLst/>
                  <a:gdLst>
                    <a:gd name="T0" fmla="*/ 0 w 44"/>
                    <a:gd name="T1" fmla="*/ 7 h 23"/>
                    <a:gd name="T2" fmla="*/ 1 w 44"/>
                    <a:gd name="T3" fmla="*/ 7 h 23"/>
                    <a:gd name="T4" fmla="*/ 2 w 44"/>
                    <a:gd name="T5" fmla="*/ 9 h 23"/>
                    <a:gd name="T6" fmla="*/ 6 w 44"/>
                    <a:gd name="T7" fmla="*/ 12 h 23"/>
                    <a:gd name="T8" fmla="*/ 10 w 44"/>
                    <a:gd name="T9" fmla="*/ 14 h 23"/>
                    <a:gd name="T10" fmla="*/ 15 w 44"/>
                    <a:gd name="T11" fmla="*/ 17 h 23"/>
                    <a:gd name="T12" fmla="*/ 22 w 44"/>
                    <a:gd name="T13" fmla="*/ 21 h 23"/>
                    <a:gd name="T14" fmla="*/ 29 w 44"/>
                    <a:gd name="T15" fmla="*/ 23 h 23"/>
                    <a:gd name="T16" fmla="*/ 36 w 44"/>
                    <a:gd name="T17" fmla="*/ 23 h 23"/>
                    <a:gd name="T18" fmla="*/ 44 w 44"/>
                    <a:gd name="T19" fmla="*/ 23 h 23"/>
                    <a:gd name="T20" fmla="*/ 44 w 44"/>
                    <a:gd name="T21" fmla="*/ 14 h 23"/>
                    <a:gd name="T22" fmla="*/ 36 w 44"/>
                    <a:gd name="T23" fmla="*/ 14 h 23"/>
                    <a:gd name="T24" fmla="*/ 29 w 44"/>
                    <a:gd name="T25" fmla="*/ 14 h 23"/>
                    <a:gd name="T26" fmla="*/ 24 w 44"/>
                    <a:gd name="T27" fmla="*/ 12 h 23"/>
                    <a:gd name="T28" fmla="*/ 19 w 44"/>
                    <a:gd name="T29" fmla="*/ 10 h 23"/>
                    <a:gd name="T30" fmla="*/ 15 w 44"/>
                    <a:gd name="T31" fmla="*/ 7 h 23"/>
                    <a:gd name="T32" fmla="*/ 10 w 44"/>
                    <a:gd name="T33" fmla="*/ 5 h 23"/>
                    <a:gd name="T34" fmla="*/ 9 w 44"/>
                    <a:gd name="T35" fmla="*/ 2 h 23"/>
                    <a:gd name="T36" fmla="*/ 6 w 44"/>
                    <a:gd name="T37" fmla="*/ 0 h 23"/>
                    <a:gd name="T38" fmla="*/ 7 w 44"/>
                    <a:gd name="T39" fmla="*/ 0 h 23"/>
                    <a:gd name="T40" fmla="*/ 0 w 44"/>
                    <a:gd name="T41" fmla="*/ 7 h 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4"/>
                    <a:gd name="T64" fmla="*/ 0 h 23"/>
                    <a:gd name="T65" fmla="*/ 44 w 44"/>
                    <a:gd name="T66" fmla="*/ 23 h 2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4" h="23">
                      <a:moveTo>
                        <a:pt x="0" y="7"/>
                      </a:moveTo>
                      <a:lnTo>
                        <a:pt x="1" y="7"/>
                      </a:lnTo>
                      <a:lnTo>
                        <a:pt x="2" y="9"/>
                      </a:lnTo>
                      <a:lnTo>
                        <a:pt x="6" y="12"/>
                      </a:lnTo>
                      <a:lnTo>
                        <a:pt x="10" y="14"/>
                      </a:lnTo>
                      <a:lnTo>
                        <a:pt x="15" y="17"/>
                      </a:lnTo>
                      <a:lnTo>
                        <a:pt x="22" y="21"/>
                      </a:lnTo>
                      <a:lnTo>
                        <a:pt x="29" y="23"/>
                      </a:lnTo>
                      <a:lnTo>
                        <a:pt x="36" y="23"/>
                      </a:lnTo>
                      <a:lnTo>
                        <a:pt x="44" y="23"/>
                      </a:lnTo>
                      <a:lnTo>
                        <a:pt x="44" y="14"/>
                      </a:lnTo>
                      <a:lnTo>
                        <a:pt x="36" y="14"/>
                      </a:lnTo>
                      <a:lnTo>
                        <a:pt x="29" y="14"/>
                      </a:lnTo>
                      <a:lnTo>
                        <a:pt x="24" y="12"/>
                      </a:lnTo>
                      <a:lnTo>
                        <a:pt x="19" y="10"/>
                      </a:lnTo>
                      <a:lnTo>
                        <a:pt x="15" y="7"/>
                      </a:lnTo>
                      <a:lnTo>
                        <a:pt x="10" y="5"/>
                      </a:lnTo>
                      <a:lnTo>
                        <a:pt x="9" y="2"/>
                      </a:lnTo>
                      <a:lnTo>
                        <a:pt x="6" y="0"/>
                      </a:lnTo>
                      <a:lnTo>
                        <a:pt x="7" y="0"/>
                      </a:lnTo>
                      <a:lnTo>
                        <a:pt x="0" y="7"/>
                      </a:lnTo>
                      <a:close/>
                    </a:path>
                  </a:pathLst>
                </a:custGeom>
                <a:solidFill>
                  <a:srgbClr val="000000"/>
                </a:solidFill>
                <a:ln w="9525">
                  <a:noFill/>
                  <a:round/>
                  <a:headEnd/>
                  <a:tailEnd/>
                </a:ln>
              </p:spPr>
              <p:txBody>
                <a:bodyPr/>
                <a:lstStyle/>
                <a:p>
                  <a:endParaRPr lang="en-GB"/>
                </a:p>
              </p:txBody>
            </p:sp>
            <p:sp>
              <p:nvSpPr>
                <p:cNvPr id="194605" name="Freeform 42"/>
                <p:cNvSpPr>
                  <a:spLocks/>
                </p:cNvSpPr>
                <p:nvPr/>
              </p:nvSpPr>
              <p:spPr bwMode="auto">
                <a:xfrm>
                  <a:off x="-408" y="2432"/>
                  <a:ext cx="32" cy="7"/>
                </a:xfrm>
                <a:custGeom>
                  <a:avLst/>
                  <a:gdLst>
                    <a:gd name="T0" fmla="*/ 9 w 66"/>
                    <a:gd name="T1" fmla="*/ 12 h 13"/>
                    <a:gd name="T2" fmla="*/ 9 w 66"/>
                    <a:gd name="T3" fmla="*/ 13 h 13"/>
                    <a:gd name="T4" fmla="*/ 9 w 66"/>
                    <a:gd name="T5" fmla="*/ 13 h 13"/>
                    <a:gd name="T6" fmla="*/ 16 w 66"/>
                    <a:gd name="T7" fmla="*/ 11 h 13"/>
                    <a:gd name="T8" fmla="*/ 23 w 66"/>
                    <a:gd name="T9" fmla="*/ 10 h 13"/>
                    <a:gd name="T10" fmla="*/ 34 w 66"/>
                    <a:gd name="T11" fmla="*/ 10 h 13"/>
                    <a:gd name="T12" fmla="*/ 44 w 66"/>
                    <a:gd name="T13" fmla="*/ 9 h 13"/>
                    <a:gd name="T14" fmla="*/ 52 w 66"/>
                    <a:gd name="T15" fmla="*/ 10 h 13"/>
                    <a:gd name="T16" fmla="*/ 59 w 66"/>
                    <a:gd name="T17" fmla="*/ 10 h 13"/>
                    <a:gd name="T18" fmla="*/ 59 w 66"/>
                    <a:gd name="T19" fmla="*/ 10 h 13"/>
                    <a:gd name="T20" fmla="*/ 66 w 66"/>
                    <a:gd name="T21" fmla="*/ 3 h 13"/>
                    <a:gd name="T22" fmla="*/ 59 w 66"/>
                    <a:gd name="T23" fmla="*/ 1 h 13"/>
                    <a:gd name="T24" fmla="*/ 52 w 66"/>
                    <a:gd name="T25" fmla="*/ 1 h 13"/>
                    <a:gd name="T26" fmla="*/ 44 w 66"/>
                    <a:gd name="T27" fmla="*/ 0 h 13"/>
                    <a:gd name="T28" fmla="*/ 34 w 66"/>
                    <a:gd name="T29" fmla="*/ 1 h 13"/>
                    <a:gd name="T30" fmla="*/ 23 w 66"/>
                    <a:gd name="T31" fmla="*/ 1 h 13"/>
                    <a:gd name="T32" fmla="*/ 14 w 66"/>
                    <a:gd name="T33" fmla="*/ 2 h 13"/>
                    <a:gd name="T34" fmla="*/ 7 w 66"/>
                    <a:gd name="T35" fmla="*/ 4 h 13"/>
                    <a:gd name="T36" fmla="*/ 0 w 66"/>
                    <a:gd name="T37" fmla="*/ 9 h 13"/>
                    <a:gd name="T38" fmla="*/ 0 w 66"/>
                    <a:gd name="T39" fmla="*/ 10 h 13"/>
                    <a:gd name="T40" fmla="*/ 9 w 66"/>
                    <a:gd name="T41" fmla="*/ 12 h 1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6"/>
                    <a:gd name="T64" fmla="*/ 0 h 13"/>
                    <a:gd name="T65" fmla="*/ 66 w 66"/>
                    <a:gd name="T66" fmla="*/ 13 h 1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6" h="13">
                      <a:moveTo>
                        <a:pt x="9" y="12"/>
                      </a:moveTo>
                      <a:lnTo>
                        <a:pt x="9" y="13"/>
                      </a:lnTo>
                      <a:lnTo>
                        <a:pt x="16" y="11"/>
                      </a:lnTo>
                      <a:lnTo>
                        <a:pt x="23" y="10"/>
                      </a:lnTo>
                      <a:lnTo>
                        <a:pt x="34" y="10"/>
                      </a:lnTo>
                      <a:lnTo>
                        <a:pt x="44" y="9"/>
                      </a:lnTo>
                      <a:lnTo>
                        <a:pt x="52" y="10"/>
                      </a:lnTo>
                      <a:lnTo>
                        <a:pt x="59" y="10"/>
                      </a:lnTo>
                      <a:lnTo>
                        <a:pt x="66" y="3"/>
                      </a:lnTo>
                      <a:lnTo>
                        <a:pt x="59" y="1"/>
                      </a:lnTo>
                      <a:lnTo>
                        <a:pt x="52" y="1"/>
                      </a:lnTo>
                      <a:lnTo>
                        <a:pt x="44" y="0"/>
                      </a:lnTo>
                      <a:lnTo>
                        <a:pt x="34" y="1"/>
                      </a:lnTo>
                      <a:lnTo>
                        <a:pt x="23" y="1"/>
                      </a:lnTo>
                      <a:lnTo>
                        <a:pt x="14" y="2"/>
                      </a:lnTo>
                      <a:lnTo>
                        <a:pt x="7" y="4"/>
                      </a:lnTo>
                      <a:lnTo>
                        <a:pt x="0" y="9"/>
                      </a:lnTo>
                      <a:lnTo>
                        <a:pt x="0" y="10"/>
                      </a:lnTo>
                      <a:lnTo>
                        <a:pt x="9" y="12"/>
                      </a:lnTo>
                      <a:close/>
                    </a:path>
                  </a:pathLst>
                </a:custGeom>
                <a:solidFill>
                  <a:srgbClr val="000000"/>
                </a:solidFill>
                <a:ln w="9525">
                  <a:noFill/>
                  <a:round/>
                  <a:headEnd/>
                  <a:tailEnd/>
                </a:ln>
              </p:spPr>
              <p:txBody>
                <a:bodyPr/>
                <a:lstStyle/>
                <a:p>
                  <a:endParaRPr lang="en-GB"/>
                </a:p>
              </p:txBody>
            </p:sp>
            <p:sp>
              <p:nvSpPr>
                <p:cNvPr id="194606" name="Freeform 43"/>
                <p:cNvSpPr>
                  <a:spLocks/>
                </p:cNvSpPr>
                <p:nvPr/>
              </p:nvSpPr>
              <p:spPr bwMode="auto">
                <a:xfrm>
                  <a:off x="-419" y="2436"/>
                  <a:ext cx="15" cy="7"/>
                </a:xfrm>
                <a:custGeom>
                  <a:avLst/>
                  <a:gdLst>
                    <a:gd name="T0" fmla="*/ 5 w 30"/>
                    <a:gd name="T1" fmla="*/ 10 h 14"/>
                    <a:gd name="T2" fmla="*/ 0 w 30"/>
                    <a:gd name="T3" fmla="*/ 3 h 14"/>
                    <a:gd name="T4" fmla="*/ 4 w 30"/>
                    <a:gd name="T5" fmla="*/ 12 h 14"/>
                    <a:gd name="T6" fmla="*/ 13 w 30"/>
                    <a:gd name="T7" fmla="*/ 14 h 14"/>
                    <a:gd name="T8" fmla="*/ 22 w 30"/>
                    <a:gd name="T9" fmla="*/ 13 h 14"/>
                    <a:gd name="T10" fmla="*/ 30 w 30"/>
                    <a:gd name="T11" fmla="*/ 6 h 14"/>
                    <a:gd name="T12" fmla="*/ 21 w 30"/>
                    <a:gd name="T13" fmla="*/ 4 h 14"/>
                    <a:gd name="T14" fmla="*/ 20 w 30"/>
                    <a:gd name="T15" fmla="*/ 4 h 14"/>
                    <a:gd name="T16" fmla="*/ 13 w 30"/>
                    <a:gd name="T17" fmla="*/ 5 h 14"/>
                    <a:gd name="T18" fmla="*/ 9 w 30"/>
                    <a:gd name="T19" fmla="*/ 5 h 14"/>
                    <a:gd name="T20" fmla="*/ 10 w 30"/>
                    <a:gd name="T21" fmla="*/ 7 h 14"/>
                    <a:gd name="T22" fmla="*/ 5 w 30"/>
                    <a:gd name="T23" fmla="*/ 0 h 14"/>
                    <a:gd name="T24" fmla="*/ 10 w 30"/>
                    <a:gd name="T25" fmla="*/ 7 h 14"/>
                    <a:gd name="T26" fmla="*/ 13 w 30"/>
                    <a:gd name="T27" fmla="*/ 0 h 14"/>
                    <a:gd name="T28" fmla="*/ 5 w 30"/>
                    <a:gd name="T29" fmla="*/ 0 h 14"/>
                    <a:gd name="T30" fmla="*/ 5 w 30"/>
                    <a:gd name="T31" fmla="*/ 10 h 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0"/>
                    <a:gd name="T49" fmla="*/ 0 h 14"/>
                    <a:gd name="T50" fmla="*/ 30 w 30"/>
                    <a:gd name="T51" fmla="*/ 14 h 1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0" h="14">
                      <a:moveTo>
                        <a:pt x="5" y="10"/>
                      </a:moveTo>
                      <a:lnTo>
                        <a:pt x="0" y="3"/>
                      </a:lnTo>
                      <a:lnTo>
                        <a:pt x="4" y="12"/>
                      </a:lnTo>
                      <a:lnTo>
                        <a:pt x="13" y="14"/>
                      </a:lnTo>
                      <a:lnTo>
                        <a:pt x="22" y="13"/>
                      </a:lnTo>
                      <a:lnTo>
                        <a:pt x="30" y="6"/>
                      </a:lnTo>
                      <a:lnTo>
                        <a:pt x="21" y="4"/>
                      </a:lnTo>
                      <a:lnTo>
                        <a:pt x="20" y="4"/>
                      </a:lnTo>
                      <a:lnTo>
                        <a:pt x="13" y="5"/>
                      </a:lnTo>
                      <a:lnTo>
                        <a:pt x="9" y="5"/>
                      </a:lnTo>
                      <a:lnTo>
                        <a:pt x="10" y="7"/>
                      </a:lnTo>
                      <a:lnTo>
                        <a:pt x="5" y="0"/>
                      </a:lnTo>
                      <a:lnTo>
                        <a:pt x="10" y="7"/>
                      </a:lnTo>
                      <a:lnTo>
                        <a:pt x="13" y="0"/>
                      </a:lnTo>
                      <a:lnTo>
                        <a:pt x="5" y="0"/>
                      </a:lnTo>
                      <a:lnTo>
                        <a:pt x="5" y="10"/>
                      </a:lnTo>
                      <a:close/>
                    </a:path>
                  </a:pathLst>
                </a:custGeom>
                <a:solidFill>
                  <a:srgbClr val="000000"/>
                </a:solidFill>
                <a:ln w="9525">
                  <a:noFill/>
                  <a:round/>
                  <a:headEnd/>
                  <a:tailEnd/>
                </a:ln>
              </p:spPr>
              <p:txBody>
                <a:bodyPr/>
                <a:lstStyle/>
                <a:p>
                  <a:endParaRPr lang="en-GB"/>
                </a:p>
              </p:txBody>
            </p:sp>
            <p:sp>
              <p:nvSpPr>
                <p:cNvPr id="194607" name="Freeform 44"/>
                <p:cNvSpPr>
                  <a:spLocks/>
                </p:cNvSpPr>
                <p:nvPr/>
              </p:nvSpPr>
              <p:spPr bwMode="auto">
                <a:xfrm>
                  <a:off x="-441" y="2436"/>
                  <a:ext cx="25" cy="27"/>
                </a:xfrm>
                <a:custGeom>
                  <a:avLst/>
                  <a:gdLst>
                    <a:gd name="T0" fmla="*/ 9 w 49"/>
                    <a:gd name="T1" fmla="*/ 50 h 55"/>
                    <a:gd name="T2" fmla="*/ 9 w 49"/>
                    <a:gd name="T3" fmla="*/ 50 h 55"/>
                    <a:gd name="T4" fmla="*/ 9 w 49"/>
                    <a:gd name="T5" fmla="*/ 47 h 55"/>
                    <a:gd name="T6" fmla="*/ 10 w 49"/>
                    <a:gd name="T7" fmla="*/ 40 h 55"/>
                    <a:gd name="T8" fmla="*/ 15 w 49"/>
                    <a:gd name="T9" fmla="*/ 33 h 55"/>
                    <a:gd name="T10" fmla="*/ 21 w 49"/>
                    <a:gd name="T11" fmla="*/ 27 h 55"/>
                    <a:gd name="T12" fmla="*/ 28 w 49"/>
                    <a:gd name="T13" fmla="*/ 20 h 55"/>
                    <a:gd name="T14" fmla="*/ 38 w 49"/>
                    <a:gd name="T15" fmla="*/ 14 h 55"/>
                    <a:gd name="T16" fmla="*/ 44 w 49"/>
                    <a:gd name="T17" fmla="*/ 11 h 55"/>
                    <a:gd name="T18" fmla="*/ 49 w 49"/>
                    <a:gd name="T19" fmla="*/ 10 h 55"/>
                    <a:gd name="T20" fmla="*/ 49 w 49"/>
                    <a:gd name="T21" fmla="*/ 0 h 55"/>
                    <a:gd name="T22" fmla="*/ 42 w 49"/>
                    <a:gd name="T23" fmla="*/ 2 h 55"/>
                    <a:gd name="T24" fmla="*/ 33 w 49"/>
                    <a:gd name="T25" fmla="*/ 7 h 55"/>
                    <a:gd name="T26" fmla="*/ 24 w 49"/>
                    <a:gd name="T27" fmla="*/ 13 h 55"/>
                    <a:gd name="T28" fmla="*/ 15 w 49"/>
                    <a:gd name="T29" fmla="*/ 20 h 55"/>
                    <a:gd name="T30" fmla="*/ 8 w 49"/>
                    <a:gd name="T31" fmla="*/ 28 h 55"/>
                    <a:gd name="T32" fmla="*/ 1 w 49"/>
                    <a:gd name="T33" fmla="*/ 37 h 55"/>
                    <a:gd name="T34" fmla="*/ 0 w 49"/>
                    <a:gd name="T35" fmla="*/ 47 h 55"/>
                    <a:gd name="T36" fmla="*/ 2 w 49"/>
                    <a:gd name="T37" fmla="*/ 55 h 55"/>
                    <a:gd name="T38" fmla="*/ 2 w 49"/>
                    <a:gd name="T39" fmla="*/ 55 h 55"/>
                    <a:gd name="T40" fmla="*/ 9 w 49"/>
                    <a:gd name="T41" fmla="*/ 50 h 5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9"/>
                    <a:gd name="T64" fmla="*/ 0 h 55"/>
                    <a:gd name="T65" fmla="*/ 49 w 49"/>
                    <a:gd name="T66" fmla="*/ 55 h 5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9" h="55">
                      <a:moveTo>
                        <a:pt x="9" y="50"/>
                      </a:moveTo>
                      <a:lnTo>
                        <a:pt x="9" y="50"/>
                      </a:lnTo>
                      <a:lnTo>
                        <a:pt x="9" y="47"/>
                      </a:lnTo>
                      <a:lnTo>
                        <a:pt x="10" y="40"/>
                      </a:lnTo>
                      <a:lnTo>
                        <a:pt x="15" y="33"/>
                      </a:lnTo>
                      <a:lnTo>
                        <a:pt x="21" y="27"/>
                      </a:lnTo>
                      <a:lnTo>
                        <a:pt x="28" y="20"/>
                      </a:lnTo>
                      <a:lnTo>
                        <a:pt x="38" y="14"/>
                      </a:lnTo>
                      <a:lnTo>
                        <a:pt x="44" y="11"/>
                      </a:lnTo>
                      <a:lnTo>
                        <a:pt x="49" y="10"/>
                      </a:lnTo>
                      <a:lnTo>
                        <a:pt x="49" y="0"/>
                      </a:lnTo>
                      <a:lnTo>
                        <a:pt x="42" y="2"/>
                      </a:lnTo>
                      <a:lnTo>
                        <a:pt x="33" y="7"/>
                      </a:lnTo>
                      <a:lnTo>
                        <a:pt x="24" y="13"/>
                      </a:lnTo>
                      <a:lnTo>
                        <a:pt x="15" y="20"/>
                      </a:lnTo>
                      <a:lnTo>
                        <a:pt x="8" y="28"/>
                      </a:lnTo>
                      <a:lnTo>
                        <a:pt x="1" y="37"/>
                      </a:lnTo>
                      <a:lnTo>
                        <a:pt x="0" y="47"/>
                      </a:lnTo>
                      <a:lnTo>
                        <a:pt x="2" y="55"/>
                      </a:lnTo>
                      <a:lnTo>
                        <a:pt x="9" y="50"/>
                      </a:lnTo>
                      <a:close/>
                    </a:path>
                  </a:pathLst>
                </a:custGeom>
                <a:solidFill>
                  <a:srgbClr val="000000"/>
                </a:solidFill>
                <a:ln w="9525">
                  <a:noFill/>
                  <a:round/>
                  <a:headEnd/>
                  <a:tailEnd/>
                </a:ln>
              </p:spPr>
              <p:txBody>
                <a:bodyPr/>
                <a:lstStyle/>
                <a:p>
                  <a:endParaRPr lang="en-GB"/>
                </a:p>
              </p:txBody>
            </p:sp>
            <p:sp>
              <p:nvSpPr>
                <p:cNvPr id="194608" name="Freeform 45"/>
                <p:cNvSpPr>
                  <a:spLocks/>
                </p:cNvSpPr>
                <p:nvPr/>
              </p:nvSpPr>
              <p:spPr bwMode="auto">
                <a:xfrm>
                  <a:off x="-440" y="2460"/>
                  <a:ext cx="9" cy="12"/>
                </a:xfrm>
                <a:custGeom>
                  <a:avLst/>
                  <a:gdLst>
                    <a:gd name="T0" fmla="*/ 18 w 18"/>
                    <a:gd name="T1" fmla="*/ 14 h 23"/>
                    <a:gd name="T2" fmla="*/ 17 w 18"/>
                    <a:gd name="T3" fmla="*/ 14 h 23"/>
                    <a:gd name="T4" fmla="*/ 15 w 18"/>
                    <a:gd name="T5" fmla="*/ 13 h 23"/>
                    <a:gd name="T6" fmla="*/ 14 w 18"/>
                    <a:gd name="T7" fmla="*/ 13 h 23"/>
                    <a:gd name="T8" fmla="*/ 11 w 18"/>
                    <a:gd name="T9" fmla="*/ 9 h 23"/>
                    <a:gd name="T10" fmla="*/ 7 w 18"/>
                    <a:gd name="T11" fmla="*/ 0 h 23"/>
                    <a:gd name="T12" fmla="*/ 0 w 18"/>
                    <a:gd name="T13" fmla="*/ 5 h 23"/>
                    <a:gd name="T14" fmla="*/ 4 w 18"/>
                    <a:gd name="T15" fmla="*/ 14 h 23"/>
                    <a:gd name="T16" fmla="*/ 7 w 18"/>
                    <a:gd name="T17" fmla="*/ 17 h 23"/>
                    <a:gd name="T18" fmla="*/ 10 w 18"/>
                    <a:gd name="T19" fmla="*/ 22 h 23"/>
                    <a:gd name="T20" fmla="*/ 17 w 18"/>
                    <a:gd name="T21" fmla="*/ 23 h 23"/>
                    <a:gd name="T22" fmla="*/ 16 w 18"/>
                    <a:gd name="T23" fmla="*/ 23 h 23"/>
                    <a:gd name="T24" fmla="*/ 18 w 18"/>
                    <a:gd name="T25" fmla="*/ 14 h 23"/>
                    <a:gd name="T26" fmla="*/ 17 w 18"/>
                    <a:gd name="T27" fmla="*/ 14 h 23"/>
                    <a:gd name="T28" fmla="*/ 17 w 18"/>
                    <a:gd name="T29" fmla="*/ 14 h 23"/>
                    <a:gd name="T30" fmla="*/ 18 w 18"/>
                    <a:gd name="T31" fmla="*/ 14 h 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8"/>
                    <a:gd name="T49" fmla="*/ 0 h 23"/>
                    <a:gd name="T50" fmla="*/ 18 w 18"/>
                    <a:gd name="T51" fmla="*/ 23 h 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8" h="23">
                      <a:moveTo>
                        <a:pt x="18" y="14"/>
                      </a:moveTo>
                      <a:lnTo>
                        <a:pt x="17" y="14"/>
                      </a:lnTo>
                      <a:lnTo>
                        <a:pt x="15" y="13"/>
                      </a:lnTo>
                      <a:lnTo>
                        <a:pt x="14" y="13"/>
                      </a:lnTo>
                      <a:lnTo>
                        <a:pt x="11" y="9"/>
                      </a:lnTo>
                      <a:lnTo>
                        <a:pt x="7" y="0"/>
                      </a:lnTo>
                      <a:lnTo>
                        <a:pt x="0" y="5"/>
                      </a:lnTo>
                      <a:lnTo>
                        <a:pt x="4" y="14"/>
                      </a:lnTo>
                      <a:lnTo>
                        <a:pt x="7" y="17"/>
                      </a:lnTo>
                      <a:lnTo>
                        <a:pt x="10" y="22"/>
                      </a:lnTo>
                      <a:lnTo>
                        <a:pt x="17" y="23"/>
                      </a:lnTo>
                      <a:lnTo>
                        <a:pt x="16" y="23"/>
                      </a:lnTo>
                      <a:lnTo>
                        <a:pt x="18" y="14"/>
                      </a:lnTo>
                      <a:lnTo>
                        <a:pt x="17" y="14"/>
                      </a:lnTo>
                      <a:lnTo>
                        <a:pt x="18" y="14"/>
                      </a:lnTo>
                      <a:close/>
                    </a:path>
                  </a:pathLst>
                </a:custGeom>
                <a:solidFill>
                  <a:srgbClr val="000000"/>
                </a:solidFill>
                <a:ln w="9525">
                  <a:noFill/>
                  <a:round/>
                  <a:headEnd/>
                  <a:tailEnd/>
                </a:ln>
              </p:spPr>
              <p:txBody>
                <a:bodyPr/>
                <a:lstStyle/>
                <a:p>
                  <a:endParaRPr lang="en-GB"/>
                </a:p>
              </p:txBody>
            </p:sp>
            <p:sp>
              <p:nvSpPr>
                <p:cNvPr id="194609" name="Freeform 46"/>
                <p:cNvSpPr>
                  <a:spLocks/>
                </p:cNvSpPr>
                <p:nvPr/>
              </p:nvSpPr>
              <p:spPr bwMode="auto">
                <a:xfrm>
                  <a:off x="-432" y="2467"/>
                  <a:ext cx="3" cy="6"/>
                </a:xfrm>
                <a:custGeom>
                  <a:avLst/>
                  <a:gdLst>
                    <a:gd name="T0" fmla="*/ 5 w 6"/>
                    <a:gd name="T1" fmla="*/ 1 h 10"/>
                    <a:gd name="T2" fmla="*/ 6 w 6"/>
                    <a:gd name="T3" fmla="*/ 1 h 10"/>
                    <a:gd name="T4" fmla="*/ 2 w 6"/>
                    <a:gd name="T5" fmla="*/ 0 h 10"/>
                    <a:gd name="T6" fmla="*/ 0 w 6"/>
                    <a:gd name="T7" fmla="*/ 9 h 10"/>
                    <a:gd name="T8" fmla="*/ 3 w 6"/>
                    <a:gd name="T9" fmla="*/ 10 h 10"/>
                    <a:gd name="T10" fmla="*/ 5 w 6"/>
                    <a:gd name="T11" fmla="*/ 10 h 10"/>
                    <a:gd name="T12" fmla="*/ 3 w 6"/>
                    <a:gd name="T13" fmla="*/ 10 h 10"/>
                    <a:gd name="T14" fmla="*/ 5 w 6"/>
                    <a:gd name="T15" fmla="*/ 10 h 10"/>
                    <a:gd name="T16" fmla="*/ 5 w 6"/>
                    <a:gd name="T17" fmla="*/ 10 h 10"/>
                    <a:gd name="T18" fmla="*/ 5 w 6"/>
                    <a:gd name="T19" fmla="*/ 1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
                    <a:gd name="T31" fmla="*/ 0 h 10"/>
                    <a:gd name="T32" fmla="*/ 6 w 6"/>
                    <a:gd name="T33" fmla="*/ 10 h 1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 h="10">
                      <a:moveTo>
                        <a:pt x="5" y="1"/>
                      </a:moveTo>
                      <a:lnTo>
                        <a:pt x="6" y="1"/>
                      </a:lnTo>
                      <a:lnTo>
                        <a:pt x="2" y="0"/>
                      </a:lnTo>
                      <a:lnTo>
                        <a:pt x="0" y="9"/>
                      </a:lnTo>
                      <a:lnTo>
                        <a:pt x="3" y="10"/>
                      </a:lnTo>
                      <a:lnTo>
                        <a:pt x="5" y="10"/>
                      </a:lnTo>
                      <a:lnTo>
                        <a:pt x="3" y="10"/>
                      </a:lnTo>
                      <a:lnTo>
                        <a:pt x="5" y="10"/>
                      </a:lnTo>
                      <a:lnTo>
                        <a:pt x="5" y="1"/>
                      </a:lnTo>
                      <a:close/>
                    </a:path>
                  </a:pathLst>
                </a:custGeom>
                <a:solidFill>
                  <a:srgbClr val="000000"/>
                </a:solidFill>
                <a:ln w="9525">
                  <a:noFill/>
                  <a:round/>
                  <a:headEnd/>
                  <a:tailEnd/>
                </a:ln>
              </p:spPr>
              <p:txBody>
                <a:bodyPr/>
                <a:lstStyle/>
                <a:p>
                  <a:endParaRPr lang="en-GB"/>
                </a:p>
              </p:txBody>
            </p:sp>
            <p:sp>
              <p:nvSpPr>
                <p:cNvPr id="194610" name="Freeform 47"/>
                <p:cNvSpPr>
                  <a:spLocks/>
                </p:cNvSpPr>
                <p:nvPr/>
              </p:nvSpPr>
              <p:spPr bwMode="auto">
                <a:xfrm>
                  <a:off x="-554" y="2559"/>
                  <a:ext cx="348" cy="309"/>
                </a:xfrm>
                <a:custGeom>
                  <a:avLst/>
                  <a:gdLst>
                    <a:gd name="T0" fmla="*/ 278 w 695"/>
                    <a:gd name="T1" fmla="*/ 122 h 619"/>
                    <a:gd name="T2" fmla="*/ 253 w 695"/>
                    <a:gd name="T3" fmla="*/ 145 h 619"/>
                    <a:gd name="T4" fmla="*/ 217 w 695"/>
                    <a:gd name="T5" fmla="*/ 165 h 619"/>
                    <a:gd name="T6" fmla="*/ 194 w 695"/>
                    <a:gd name="T7" fmla="*/ 187 h 619"/>
                    <a:gd name="T8" fmla="*/ 156 w 695"/>
                    <a:gd name="T9" fmla="*/ 232 h 619"/>
                    <a:gd name="T10" fmla="*/ 121 w 695"/>
                    <a:gd name="T11" fmla="*/ 223 h 619"/>
                    <a:gd name="T12" fmla="*/ 70 w 695"/>
                    <a:gd name="T13" fmla="*/ 206 h 619"/>
                    <a:gd name="T14" fmla="*/ 44 w 695"/>
                    <a:gd name="T15" fmla="*/ 215 h 619"/>
                    <a:gd name="T16" fmla="*/ 24 w 695"/>
                    <a:gd name="T17" fmla="*/ 256 h 619"/>
                    <a:gd name="T18" fmla="*/ 7 w 695"/>
                    <a:gd name="T19" fmla="*/ 373 h 619"/>
                    <a:gd name="T20" fmla="*/ 3 w 695"/>
                    <a:gd name="T21" fmla="*/ 427 h 619"/>
                    <a:gd name="T22" fmla="*/ 46 w 695"/>
                    <a:gd name="T23" fmla="*/ 444 h 619"/>
                    <a:gd name="T24" fmla="*/ 60 w 695"/>
                    <a:gd name="T25" fmla="*/ 455 h 619"/>
                    <a:gd name="T26" fmla="*/ 84 w 695"/>
                    <a:gd name="T27" fmla="*/ 449 h 619"/>
                    <a:gd name="T28" fmla="*/ 112 w 695"/>
                    <a:gd name="T29" fmla="*/ 430 h 619"/>
                    <a:gd name="T30" fmla="*/ 145 w 695"/>
                    <a:gd name="T31" fmla="*/ 426 h 619"/>
                    <a:gd name="T32" fmla="*/ 169 w 695"/>
                    <a:gd name="T33" fmla="*/ 406 h 619"/>
                    <a:gd name="T34" fmla="*/ 187 w 695"/>
                    <a:gd name="T35" fmla="*/ 393 h 619"/>
                    <a:gd name="T36" fmla="*/ 173 w 695"/>
                    <a:gd name="T37" fmla="*/ 455 h 619"/>
                    <a:gd name="T38" fmla="*/ 170 w 695"/>
                    <a:gd name="T39" fmla="*/ 528 h 619"/>
                    <a:gd name="T40" fmla="*/ 152 w 695"/>
                    <a:gd name="T41" fmla="*/ 560 h 619"/>
                    <a:gd name="T42" fmla="*/ 175 w 695"/>
                    <a:gd name="T43" fmla="*/ 606 h 619"/>
                    <a:gd name="T44" fmla="*/ 246 w 695"/>
                    <a:gd name="T45" fmla="*/ 614 h 619"/>
                    <a:gd name="T46" fmla="*/ 281 w 695"/>
                    <a:gd name="T47" fmla="*/ 603 h 619"/>
                    <a:gd name="T48" fmla="*/ 268 w 695"/>
                    <a:gd name="T49" fmla="*/ 550 h 619"/>
                    <a:gd name="T50" fmla="*/ 298 w 695"/>
                    <a:gd name="T51" fmla="*/ 303 h 619"/>
                    <a:gd name="T52" fmla="*/ 314 w 695"/>
                    <a:gd name="T53" fmla="*/ 175 h 619"/>
                    <a:gd name="T54" fmla="*/ 304 w 695"/>
                    <a:gd name="T55" fmla="*/ 149 h 619"/>
                    <a:gd name="T56" fmla="*/ 328 w 695"/>
                    <a:gd name="T57" fmla="*/ 120 h 619"/>
                    <a:gd name="T58" fmla="*/ 347 w 695"/>
                    <a:gd name="T59" fmla="*/ 140 h 619"/>
                    <a:gd name="T60" fmla="*/ 361 w 695"/>
                    <a:gd name="T61" fmla="*/ 161 h 619"/>
                    <a:gd name="T62" fmla="*/ 346 w 695"/>
                    <a:gd name="T63" fmla="*/ 186 h 619"/>
                    <a:gd name="T64" fmla="*/ 344 w 695"/>
                    <a:gd name="T65" fmla="*/ 256 h 619"/>
                    <a:gd name="T66" fmla="*/ 327 w 695"/>
                    <a:gd name="T67" fmla="*/ 587 h 619"/>
                    <a:gd name="T68" fmla="*/ 314 w 695"/>
                    <a:gd name="T69" fmla="*/ 619 h 619"/>
                    <a:gd name="T70" fmla="*/ 362 w 695"/>
                    <a:gd name="T71" fmla="*/ 618 h 619"/>
                    <a:gd name="T72" fmla="*/ 437 w 695"/>
                    <a:gd name="T73" fmla="*/ 614 h 619"/>
                    <a:gd name="T74" fmla="*/ 507 w 695"/>
                    <a:gd name="T75" fmla="*/ 610 h 619"/>
                    <a:gd name="T76" fmla="*/ 534 w 695"/>
                    <a:gd name="T77" fmla="*/ 605 h 619"/>
                    <a:gd name="T78" fmla="*/ 566 w 695"/>
                    <a:gd name="T79" fmla="*/ 556 h 619"/>
                    <a:gd name="T80" fmla="*/ 583 w 695"/>
                    <a:gd name="T81" fmla="*/ 577 h 619"/>
                    <a:gd name="T82" fmla="*/ 605 w 695"/>
                    <a:gd name="T83" fmla="*/ 589 h 619"/>
                    <a:gd name="T84" fmla="*/ 625 w 695"/>
                    <a:gd name="T85" fmla="*/ 553 h 619"/>
                    <a:gd name="T86" fmla="*/ 659 w 695"/>
                    <a:gd name="T87" fmla="*/ 548 h 619"/>
                    <a:gd name="T88" fmla="*/ 689 w 695"/>
                    <a:gd name="T89" fmla="*/ 550 h 619"/>
                    <a:gd name="T90" fmla="*/ 679 w 695"/>
                    <a:gd name="T91" fmla="*/ 466 h 619"/>
                    <a:gd name="T92" fmla="*/ 686 w 695"/>
                    <a:gd name="T93" fmla="*/ 406 h 619"/>
                    <a:gd name="T94" fmla="*/ 680 w 695"/>
                    <a:gd name="T95" fmla="*/ 346 h 619"/>
                    <a:gd name="T96" fmla="*/ 692 w 695"/>
                    <a:gd name="T97" fmla="*/ 295 h 619"/>
                    <a:gd name="T98" fmla="*/ 659 w 695"/>
                    <a:gd name="T99" fmla="*/ 231 h 619"/>
                    <a:gd name="T100" fmla="*/ 631 w 695"/>
                    <a:gd name="T101" fmla="*/ 160 h 619"/>
                    <a:gd name="T102" fmla="*/ 612 w 695"/>
                    <a:gd name="T103" fmla="*/ 103 h 619"/>
                    <a:gd name="T104" fmla="*/ 566 w 695"/>
                    <a:gd name="T105" fmla="*/ 91 h 619"/>
                    <a:gd name="T106" fmla="*/ 522 w 695"/>
                    <a:gd name="T107" fmla="*/ 80 h 619"/>
                    <a:gd name="T108" fmla="*/ 484 w 695"/>
                    <a:gd name="T109" fmla="*/ 62 h 619"/>
                    <a:gd name="T110" fmla="*/ 448 w 695"/>
                    <a:gd name="T111" fmla="*/ 40 h 619"/>
                    <a:gd name="T112" fmla="*/ 420 w 695"/>
                    <a:gd name="T113" fmla="*/ 0 h 619"/>
                    <a:gd name="T114" fmla="*/ 391 w 695"/>
                    <a:gd name="T115" fmla="*/ 35 h 619"/>
                    <a:gd name="T116" fmla="*/ 328 w 695"/>
                    <a:gd name="T117" fmla="*/ 97 h 619"/>
                    <a:gd name="T118" fmla="*/ 308 w 695"/>
                    <a:gd name="T119" fmla="*/ 101 h 619"/>
                    <a:gd name="T120" fmla="*/ 285 w 695"/>
                    <a:gd name="T121" fmla="*/ 88 h 6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695"/>
                    <a:gd name="T184" fmla="*/ 0 h 619"/>
                    <a:gd name="T185" fmla="*/ 695 w 695"/>
                    <a:gd name="T186" fmla="*/ 619 h 6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695" h="619">
                      <a:moveTo>
                        <a:pt x="280" y="77"/>
                      </a:moveTo>
                      <a:lnTo>
                        <a:pt x="280" y="91"/>
                      </a:lnTo>
                      <a:lnTo>
                        <a:pt x="278" y="107"/>
                      </a:lnTo>
                      <a:lnTo>
                        <a:pt x="278" y="122"/>
                      </a:lnTo>
                      <a:lnTo>
                        <a:pt x="280" y="131"/>
                      </a:lnTo>
                      <a:lnTo>
                        <a:pt x="273" y="134"/>
                      </a:lnTo>
                      <a:lnTo>
                        <a:pt x="263" y="139"/>
                      </a:lnTo>
                      <a:lnTo>
                        <a:pt x="253" y="145"/>
                      </a:lnTo>
                      <a:lnTo>
                        <a:pt x="243" y="149"/>
                      </a:lnTo>
                      <a:lnTo>
                        <a:pt x="232" y="155"/>
                      </a:lnTo>
                      <a:lnTo>
                        <a:pt x="224" y="161"/>
                      </a:lnTo>
                      <a:lnTo>
                        <a:pt x="217" y="165"/>
                      </a:lnTo>
                      <a:lnTo>
                        <a:pt x="214" y="169"/>
                      </a:lnTo>
                      <a:lnTo>
                        <a:pt x="212" y="171"/>
                      </a:lnTo>
                      <a:lnTo>
                        <a:pt x="205" y="178"/>
                      </a:lnTo>
                      <a:lnTo>
                        <a:pt x="194" y="187"/>
                      </a:lnTo>
                      <a:lnTo>
                        <a:pt x="183" y="199"/>
                      </a:lnTo>
                      <a:lnTo>
                        <a:pt x="171" y="210"/>
                      </a:lnTo>
                      <a:lnTo>
                        <a:pt x="162" y="222"/>
                      </a:lnTo>
                      <a:lnTo>
                        <a:pt x="156" y="232"/>
                      </a:lnTo>
                      <a:lnTo>
                        <a:pt x="155" y="238"/>
                      </a:lnTo>
                      <a:lnTo>
                        <a:pt x="147" y="233"/>
                      </a:lnTo>
                      <a:lnTo>
                        <a:pt x="135" y="229"/>
                      </a:lnTo>
                      <a:lnTo>
                        <a:pt x="121" y="223"/>
                      </a:lnTo>
                      <a:lnTo>
                        <a:pt x="106" y="217"/>
                      </a:lnTo>
                      <a:lnTo>
                        <a:pt x="92" y="213"/>
                      </a:lnTo>
                      <a:lnTo>
                        <a:pt x="79" y="208"/>
                      </a:lnTo>
                      <a:lnTo>
                        <a:pt x="70" y="206"/>
                      </a:lnTo>
                      <a:lnTo>
                        <a:pt x="65" y="204"/>
                      </a:lnTo>
                      <a:lnTo>
                        <a:pt x="52" y="213"/>
                      </a:lnTo>
                      <a:lnTo>
                        <a:pt x="48" y="213"/>
                      </a:lnTo>
                      <a:lnTo>
                        <a:pt x="44" y="215"/>
                      </a:lnTo>
                      <a:lnTo>
                        <a:pt x="39" y="221"/>
                      </a:lnTo>
                      <a:lnTo>
                        <a:pt x="33" y="229"/>
                      </a:lnTo>
                      <a:lnTo>
                        <a:pt x="29" y="241"/>
                      </a:lnTo>
                      <a:lnTo>
                        <a:pt x="24" y="256"/>
                      </a:lnTo>
                      <a:lnTo>
                        <a:pt x="19" y="276"/>
                      </a:lnTo>
                      <a:lnTo>
                        <a:pt x="17" y="299"/>
                      </a:lnTo>
                      <a:lnTo>
                        <a:pt x="13" y="343"/>
                      </a:lnTo>
                      <a:lnTo>
                        <a:pt x="7" y="373"/>
                      </a:lnTo>
                      <a:lnTo>
                        <a:pt x="3" y="391"/>
                      </a:lnTo>
                      <a:lnTo>
                        <a:pt x="0" y="403"/>
                      </a:lnTo>
                      <a:lnTo>
                        <a:pt x="0" y="413"/>
                      </a:lnTo>
                      <a:lnTo>
                        <a:pt x="3" y="427"/>
                      </a:lnTo>
                      <a:lnTo>
                        <a:pt x="13" y="439"/>
                      </a:lnTo>
                      <a:lnTo>
                        <a:pt x="26" y="444"/>
                      </a:lnTo>
                      <a:lnTo>
                        <a:pt x="39" y="443"/>
                      </a:lnTo>
                      <a:lnTo>
                        <a:pt x="46" y="444"/>
                      </a:lnTo>
                      <a:lnTo>
                        <a:pt x="49" y="447"/>
                      </a:lnTo>
                      <a:lnTo>
                        <a:pt x="53" y="452"/>
                      </a:lnTo>
                      <a:lnTo>
                        <a:pt x="56" y="454"/>
                      </a:lnTo>
                      <a:lnTo>
                        <a:pt x="60" y="455"/>
                      </a:lnTo>
                      <a:lnTo>
                        <a:pt x="65" y="455"/>
                      </a:lnTo>
                      <a:lnTo>
                        <a:pt x="72" y="453"/>
                      </a:lnTo>
                      <a:lnTo>
                        <a:pt x="78" y="451"/>
                      </a:lnTo>
                      <a:lnTo>
                        <a:pt x="84" y="449"/>
                      </a:lnTo>
                      <a:lnTo>
                        <a:pt x="90" y="445"/>
                      </a:lnTo>
                      <a:lnTo>
                        <a:pt x="94" y="440"/>
                      </a:lnTo>
                      <a:lnTo>
                        <a:pt x="102" y="435"/>
                      </a:lnTo>
                      <a:lnTo>
                        <a:pt x="112" y="430"/>
                      </a:lnTo>
                      <a:lnTo>
                        <a:pt x="121" y="428"/>
                      </a:lnTo>
                      <a:lnTo>
                        <a:pt x="129" y="427"/>
                      </a:lnTo>
                      <a:lnTo>
                        <a:pt x="138" y="426"/>
                      </a:lnTo>
                      <a:lnTo>
                        <a:pt x="145" y="426"/>
                      </a:lnTo>
                      <a:lnTo>
                        <a:pt x="152" y="423"/>
                      </a:lnTo>
                      <a:lnTo>
                        <a:pt x="156" y="421"/>
                      </a:lnTo>
                      <a:lnTo>
                        <a:pt x="163" y="414"/>
                      </a:lnTo>
                      <a:lnTo>
                        <a:pt x="169" y="406"/>
                      </a:lnTo>
                      <a:lnTo>
                        <a:pt x="176" y="398"/>
                      </a:lnTo>
                      <a:lnTo>
                        <a:pt x="182" y="391"/>
                      </a:lnTo>
                      <a:lnTo>
                        <a:pt x="185" y="389"/>
                      </a:lnTo>
                      <a:lnTo>
                        <a:pt x="187" y="393"/>
                      </a:lnTo>
                      <a:lnTo>
                        <a:pt x="187" y="404"/>
                      </a:lnTo>
                      <a:lnTo>
                        <a:pt x="186" y="414"/>
                      </a:lnTo>
                      <a:lnTo>
                        <a:pt x="181" y="430"/>
                      </a:lnTo>
                      <a:lnTo>
                        <a:pt x="173" y="455"/>
                      </a:lnTo>
                      <a:lnTo>
                        <a:pt x="166" y="482"/>
                      </a:lnTo>
                      <a:lnTo>
                        <a:pt x="164" y="505"/>
                      </a:lnTo>
                      <a:lnTo>
                        <a:pt x="168" y="520"/>
                      </a:lnTo>
                      <a:lnTo>
                        <a:pt x="170" y="528"/>
                      </a:lnTo>
                      <a:lnTo>
                        <a:pt x="170" y="531"/>
                      </a:lnTo>
                      <a:lnTo>
                        <a:pt x="167" y="534"/>
                      </a:lnTo>
                      <a:lnTo>
                        <a:pt x="159" y="543"/>
                      </a:lnTo>
                      <a:lnTo>
                        <a:pt x="152" y="560"/>
                      </a:lnTo>
                      <a:lnTo>
                        <a:pt x="152" y="582"/>
                      </a:lnTo>
                      <a:lnTo>
                        <a:pt x="163" y="602"/>
                      </a:lnTo>
                      <a:lnTo>
                        <a:pt x="164" y="603"/>
                      </a:lnTo>
                      <a:lnTo>
                        <a:pt x="175" y="606"/>
                      </a:lnTo>
                      <a:lnTo>
                        <a:pt x="189" y="610"/>
                      </a:lnTo>
                      <a:lnTo>
                        <a:pt x="207" y="611"/>
                      </a:lnTo>
                      <a:lnTo>
                        <a:pt x="227" y="613"/>
                      </a:lnTo>
                      <a:lnTo>
                        <a:pt x="246" y="614"/>
                      </a:lnTo>
                      <a:lnTo>
                        <a:pt x="263" y="615"/>
                      </a:lnTo>
                      <a:lnTo>
                        <a:pt x="278" y="615"/>
                      </a:lnTo>
                      <a:lnTo>
                        <a:pt x="289" y="615"/>
                      </a:lnTo>
                      <a:lnTo>
                        <a:pt x="281" y="603"/>
                      </a:lnTo>
                      <a:lnTo>
                        <a:pt x="275" y="590"/>
                      </a:lnTo>
                      <a:lnTo>
                        <a:pt x="270" y="580"/>
                      </a:lnTo>
                      <a:lnTo>
                        <a:pt x="268" y="574"/>
                      </a:lnTo>
                      <a:lnTo>
                        <a:pt x="268" y="550"/>
                      </a:lnTo>
                      <a:lnTo>
                        <a:pt x="272" y="504"/>
                      </a:lnTo>
                      <a:lnTo>
                        <a:pt x="278" y="442"/>
                      </a:lnTo>
                      <a:lnTo>
                        <a:pt x="288" y="371"/>
                      </a:lnTo>
                      <a:lnTo>
                        <a:pt x="298" y="303"/>
                      </a:lnTo>
                      <a:lnTo>
                        <a:pt x="306" y="242"/>
                      </a:lnTo>
                      <a:lnTo>
                        <a:pt x="313" y="199"/>
                      </a:lnTo>
                      <a:lnTo>
                        <a:pt x="316" y="179"/>
                      </a:lnTo>
                      <a:lnTo>
                        <a:pt x="314" y="175"/>
                      </a:lnTo>
                      <a:lnTo>
                        <a:pt x="311" y="169"/>
                      </a:lnTo>
                      <a:lnTo>
                        <a:pt x="307" y="163"/>
                      </a:lnTo>
                      <a:lnTo>
                        <a:pt x="304" y="157"/>
                      </a:lnTo>
                      <a:lnTo>
                        <a:pt x="304" y="149"/>
                      </a:lnTo>
                      <a:lnTo>
                        <a:pt x="308" y="139"/>
                      </a:lnTo>
                      <a:lnTo>
                        <a:pt x="315" y="127"/>
                      </a:lnTo>
                      <a:lnTo>
                        <a:pt x="324" y="117"/>
                      </a:lnTo>
                      <a:lnTo>
                        <a:pt x="328" y="120"/>
                      </a:lnTo>
                      <a:lnTo>
                        <a:pt x="333" y="125"/>
                      </a:lnTo>
                      <a:lnTo>
                        <a:pt x="337" y="130"/>
                      </a:lnTo>
                      <a:lnTo>
                        <a:pt x="343" y="135"/>
                      </a:lnTo>
                      <a:lnTo>
                        <a:pt x="347" y="140"/>
                      </a:lnTo>
                      <a:lnTo>
                        <a:pt x="352" y="146"/>
                      </a:lnTo>
                      <a:lnTo>
                        <a:pt x="357" y="150"/>
                      </a:lnTo>
                      <a:lnTo>
                        <a:pt x="360" y="154"/>
                      </a:lnTo>
                      <a:lnTo>
                        <a:pt x="361" y="161"/>
                      </a:lnTo>
                      <a:lnTo>
                        <a:pt x="357" y="169"/>
                      </a:lnTo>
                      <a:lnTo>
                        <a:pt x="350" y="176"/>
                      </a:lnTo>
                      <a:lnTo>
                        <a:pt x="345" y="181"/>
                      </a:lnTo>
                      <a:lnTo>
                        <a:pt x="346" y="186"/>
                      </a:lnTo>
                      <a:lnTo>
                        <a:pt x="346" y="191"/>
                      </a:lnTo>
                      <a:lnTo>
                        <a:pt x="349" y="196"/>
                      </a:lnTo>
                      <a:lnTo>
                        <a:pt x="351" y="202"/>
                      </a:lnTo>
                      <a:lnTo>
                        <a:pt x="344" y="256"/>
                      </a:lnTo>
                      <a:lnTo>
                        <a:pt x="338" y="389"/>
                      </a:lnTo>
                      <a:lnTo>
                        <a:pt x="333" y="522"/>
                      </a:lnTo>
                      <a:lnTo>
                        <a:pt x="331" y="581"/>
                      </a:lnTo>
                      <a:lnTo>
                        <a:pt x="327" y="587"/>
                      </a:lnTo>
                      <a:lnTo>
                        <a:pt x="322" y="596"/>
                      </a:lnTo>
                      <a:lnTo>
                        <a:pt x="316" y="607"/>
                      </a:lnTo>
                      <a:lnTo>
                        <a:pt x="310" y="619"/>
                      </a:lnTo>
                      <a:lnTo>
                        <a:pt x="314" y="619"/>
                      </a:lnTo>
                      <a:lnTo>
                        <a:pt x="321" y="619"/>
                      </a:lnTo>
                      <a:lnTo>
                        <a:pt x="333" y="618"/>
                      </a:lnTo>
                      <a:lnTo>
                        <a:pt x="346" y="618"/>
                      </a:lnTo>
                      <a:lnTo>
                        <a:pt x="362" y="618"/>
                      </a:lnTo>
                      <a:lnTo>
                        <a:pt x="380" y="617"/>
                      </a:lnTo>
                      <a:lnTo>
                        <a:pt x="398" y="615"/>
                      </a:lnTo>
                      <a:lnTo>
                        <a:pt x="418" y="615"/>
                      </a:lnTo>
                      <a:lnTo>
                        <a:pt x="437" y="614"/>
                      </a:lnTo>
                      <a:lnTo>
                        <a:pt x="457" y="613"/>
                      </a:lnTo>
                      <a:lnTo>
                        <a:pt x="475" y="612"/>
                      </a:lnTo>
                      <a:lnTo>
                        <a:pt x="493" y="611"/>
                      </a:lnTo>
                      <a:lnTo>
                        <a:pt x="507" y="610"/>
                      </a:lnTo>
                      <a:lnTo>
                        <a:pt x="520" y="609"/>
                      </a:lnTo>
                      <a:lnTo>
                        <a:pt x="529" y="607"/>
                      </a:lnTo>
                      <a:lnTo>
                        <a:pt x="536" y="606"/>
                      </a:lnTo>
                      <a:lnTo>
                        <a:pt x="534" y="605"/>
                      </a:lnTo>
                      <a:lnTo>
                        <a:pt x="541" y="592"/>
                      </a:lnTo>
                      <a:lnTo>
                        <a:pt x="551" y="579"/>
                      </a:lnTo>
                      <a:lnTo>
                        <a:pt x="560" y="566"/>
                      </a:lnTo>
                      <a:lnTo>
                        <a:pt x="566" y="556"/>
                      </a:lnTo>
                      <a:lnTo>
                        <a:pt x="570" y="560"/>
                      </a:lnTo>
                      <a:lnTo>
                        <a:pt x="574" y="566"/>
                      </a:lnTo>
                      <a:lnTo>
                        <a:pt x="579" y="572"/>
                      </a:lnTo>
                      <a:lnTo>
                        <a:pt x="583" y="577"/>
                      </a:lnTo>
                      <a:lnTo>
                        <a:pt x="589" y="582"/>
                      </a:lnTo>
                      <a:lnTo>
                        <a:pt x="594" y="586"/>
                      </a:lnTo>
                      <a:lnTo>
                        <a:pt x="600" y="588"/>
                      </a:lnTo>
                      <a:lnTo>
                        <a:pt x="605" y="589"/>
                      </a:lnTo>
                      <a:lnTo>
                        <a:pt x="606" y="576"/>
                      </a:lnTo>
                      <a:lnTo>
                        <a:pt x="609" y="566"/>
                      </a:lnTo>
                      <a:lnTo>
                        <a:pt x="615" y="558"/>
                      </a:lnTo>
                      <a:lnTo>
                        <a:pt x="625" y="553"/>
                      </a:lnTo>
                      <a:lnTo>
                        <a:pt x="632" y="551"/>
                      </a:lnTo>
                      <a:lnTo>
                        <a:pt x="641" y="550"/>
                      </a:lnTo>
                      <a:lnTo>
                        <a:pt x="649" y="549"/>
                      </a:lnTo>
                      <a:lnTo>
                        <a:pt x="659" y="548"/>
                      </a:lnTo>
                      <a:lnTo>
                        <a:pt x="667" y="546"/>
                      </a:lnTo>
                      <a:lnTo>
                        <a:pt x="677" y="548"/>
                      </a:lnTo>
                      <a:lnTo>
                        <a:pt x="684" y="548"/>
                      </a:lnTo>
                      <a:lnTo>
                        <a:pt x="689" y="550"/>
                      </a:lnTo>
                      <a:lnTo>
                        <a:pt x="693" y="537"/>
                      </a:lnTo>
                      <a:lnTo>
                        <a:pt x="695" y="513"/>
                      </a:lnTo>
                      <a:lnTo>
                        <a:pt x="691" y="487"/>
                      </a:lnTo>
                      <a:lnTo>
                        <a:pt x="679" y="466"/>
                      </a:lnTo>
                      <a:lnTo>
                        <a:pt x="685" y="452"/>
                      </a:lnTo>
                      <a:lnTo>
                        <a:pt x="688" y="435"/>
                      </a:lnTo>
                      <a:lnTo>
                        <a:pt x="689" y="419"/>
                      </a:lnTo>
                      <a:lnTo>
                        <a:pt x="686" y="406"/>
                      </a:lnTo>
                      <a:lnTo>
                        <a:pt x="680" y="393"/>
                      </a:lnTo>
                      <a:lnTo>
                        <a:pt x="678" y="375"/>
                      </a:lnTo>
                      <a:lnTo>
                        <a:pt x="678" y="358"/>
                      </a:lnTo>
                      <a:lnTo>
                        <a:pt x="680" y="346"/>
                      </a:lnTo>
                      <a:lnTo>
                        <a:pt x="685" y="335"/>
                      </a:lnTo>
                      <a:lnTo>
                        <a:pt x="692" y="320"/>
                      </a:lnTo>
                      <a:lnTo>
                        <a:pt x="695" y="305"/>
                      </a:lnTo>
                      <a:lnTo>
                        <a:pt x="692" y="295"/>
                      </a:lnTo>
                      <a:lnTo>
                        <a:pt x="687" y="289"/>
                      </a:lnTo>
                      <a:lnTo>
                        <a:pt x="679" y="275"/>
                      </a:lnTo>
                      <a:lnTo>
                        <a:pt x="670" y="254"/>
                      </a:lnTo>
                      <a:lnTo>
                        <a:pt x="659" y="231"/>
                      </a:lnTo>
                      <a:lnTo>
                        <a:pt x="649" y="208"/>
                      </a:lnTo>
                      <a:lnTo>
                        <a:pt x="640" y="186"/>
                      </a:lnTo>
                      <a:lnTo>
                        <a:pt x="634" y="170"/>
                      </a:lnTo>
                      <a:lnTo>
                        <a:pt x="631" y="160"/>
                      </a:lnTo>
                      <a:lnTo>
                        <a:pt x="628" y="146"/>
                      </a:lnTo>
                      <a:lnTo>
                        <a:pt x="627" y="129"/>
                      </a:lnTo>
                      <a:lnTo>
                        <a:pt x="621" y="112"/>
                      </a:lnTo>
                      <a:lnTo>
                        <a:pt x="612" y="103"/>
                      </a:lnTo>
                      <a:lnTo>
                        <a:pt x="604" y="101"/>
                      </a:lnTo>
                      <a:lnTo>
                        <a:pt x="593" y="97"/>
                      </a:lnTo>
                      <a:lnTo>
                        <a:pt x="580" y="94"/>
                      </a:lnTo>
                      <a:lnTo>
                        <a:pt x="566" y="91"/>
                      </a:lnTo>
                      <a:lnTo>
                        <a:pt x="551" y="87"/>
                      </a:lnTo>
                      <a:lnTo>
                        <a:pt x="539" y="85"/>
                      </a:lnTo>
                      <a:lnTo>
                        <a:pt x="529" y="81"/>
                      </a:lnTo>
                      <a:lnTo>
                        <a:pt x="522" y="80"/>
                      </a:lnTo>
                      <a:lnTo>
                        <a:pt x="517" y="78"/>
                      </a:lnTo>
                      <a:lnTo>
                        <a:pt x="507" y="73"/>
                      </a:lnTo>
                      <a:lnTo>
                        <a:pt x="496" y="67"/>
                      </a:lnTo>
                      <a:lnTo>
                        <a:pt x="484" y="62"/>
                      </a:lnTo>
                      <a:lnTo>
                        <a:pt x="473" y="55"/>
                      </a:lnTo>
                      <a:lnTo>
                        <a:pt x="463" y="49"/>
                      </a:lnTo>
                      <a:lnTo>
                        <a:pt x="453" y="43"/>
                      </a:lnTo>
                      <a:lnTo>
                        <a:pt x="448" y="40"/>
                      </a:lnTo>
                      <a:lnTo>
                        <a:pt x="440" y="32"/>
                      </a:lnTo>
                      <a:lnTo>
                        <a:pt x="433" y="19"/>
                      </a:lnTo>
                      <a:lnTo>
                        <a:pt x="426" y="8"/>
                      </a:lnTo>
                      <a:lnTo>
                        <a:pt x="420" y="0"/>
                      </a:lnTo>
                      <a:lnTo>
                        <a:pt x="420" y="5"/>
                      </a:lnTo>
                      <a:lnTo>
                        <a:pt x="417" y="9"/>
                      </a:lnTo>
                      <a:lnTo>
                        <a:pt x="406" y="20"/>
                      </a:lnTo>
                      <a:lnTo>
                        <a:pt x="391" y="35"/>
                      </a:lnTo>
                      <a:lnTo>
                        <a:pt x="374" y="53"/>
                      </a:lnTo>
                      <a:lnTo>
                        <a:pt x="356" y="70"/>
                      </a:lnTo>
                      <a:lnTo>
                        <a:pt x="339" y="86"/>
                      </a:lnTo>
                      <a:lnTo>
                        <a:pt x="328" y="97"/>
                      </a:lnTo>
                      <a:lnTo>
                        <a:pt x="321" y="102"/>
                      </a:lnTo>
                      <a:lnTo>
                        <a:pt x="318" y="103"/>
                      </a:lnTo>
                      <a:lnTo>
                        <a:pt x="313" y="102"/>
                      </a:lnTo>
                      <a:lnTo>
                        <a:pt x="308" y="101"/>
                      </a:lnTo>
                      <a:lnTo>
                        <a:pt x="304" y="99"/>
                      </a:lnTo>
                      <a:lnTo>
                        <a:pt x="298" y="95"/>
                      </a:lnTo>
                      <a:lnTo>
                        <a:pt x="292" y="92"/>
                      </a:lnTo>
                      <a:lnTo>
                        <a:pt x="285" y="88"/>
                      </a:lnTo>
                      <a:lnTo>
                        <a:pt x="280" y="84"/>
                      </a:lnTo>
                      <a:lnTo>
                        <a:pt x="280" y="77"/>
                      </a:lnTo>
                      <a:close/>
                    </a:path>
                  </a:pathLst>
                </a:custGeom>
                <a:solidFill>
                  <a:srgbClr val="FFFF99"/>
                </a:solidFill>
                <a:ln w="9525">
                  <a:noFill/>
                  <a:round/>
                  <a:headEnd/>
                  <a:tailEnd/>
                </a:ln>
              </p:spPr>
              <p:txBody>
                <a:bodyPr/>
                <a:lstStyle/>
                <a:p>
                  <a:endParaRPr lang="en-GB"/>
                </a:p>
              </p:txBody>
            </p:sp>
            <p:sp>
              <p:nvSpPr>
                <p:cNvPr id="194611" name="Freeform 48"/>
                <p:cNvSpPr>
                  <a:spLocks/>
                </p:cNvSpPr>
                <p:nvPr/>
              </p:nvSpPr>
              <p:spPr bwMode="auto">
                <a:xfrm>
                  <a:off x="-414" y="2600"/>
                  <a:ext cx="6" cy="30"/>
                </a:xfrm>
                <a:custGeom>
                  <a:avLst/>
                  <a:gdLst>
                    <a:gd name="T0" fmla="*/ 8 w 10"/>
                    <a:gd name="T1" fmla="*/ 57 h 58"/>
                    <a:gd name="T2" fmla="*/ 10 w 10"/>
                    <a:gd name="T3" fmla="*/ 53 h 58"/>
                    <a:gd name="T4" fmla="*/ 9 w 10"/>
                    <a:gd name="T5" fmla="*/ 45 h 58"/>
                    <a:gd name="T6" fmla="*/ 9 w 10"/>
                    <a:gd name="T7" fmla="*/ 30 h 58"/>
                    <a:gd name="T8" fmla="*/ 10 w 10"/>
                    <a:gd name="T9" fmla="*/ 14 h 58"/>
                    <a:gd name="T10" fmla="*/ 10 w 10"/>
                    <a:gd name="T11" fmla="*/ 0 h 58"/>
                    <a:gd name="T12" fmla="*/ 1 w 10"/>
                    <a:gd name="T13" fmla="*/ 0 h 58"/>
                    <a:gd name="T14" fmla="*/ 1 w 10"/>
                    <a:gd name="T15" fmla="*/ 14 h 58"/>
                    <a:gd name="T16" fmla="*/ 0 w 10"/>
                    <a:gd name="T17" fmla="*/ 30 h 58"/>
                    <a:gd name="T18" fmla="*/ 0 w 10"/>
                    <a:gd name="T19" fmla="*/ 45 h 58"/>
                    <a:gd name="T20" fmla="*/ 1 w 10"/>
                    <a:gd name="T21" fmla="*/ 55 h 58"/>
                    <a:gd name="T22" fmla="*/ 3 w 10"/>
                    <a:gd name="T23" fmla="*/ 50 h 58"/>
                    <a:gd name="T24" fmla="*/ 1 w 10"/>
                    <a:gd name="T25" fmla="*/ 55 h 58"/>
                    <a:gd name="T26" fmla="*/ 3 w 10"/>
                    <a:gd name="T27" fmla="*/ 57 h 58"/>
                    <a:gd name="T28" fmla="*/ 7 w 10"/>
                    <a:gd name="T29" fmla="*/ 58 h 58"/>
                    <a:gd name="T30" fmla="*/ 9 w 10"/>
                    <a:gd name="T31" fmla="*/ 56 h 58"/>
                    <a:gd name="T32" fmla="*/ 10 w 10"/>
                    <a:gd name="T33" fmla="*/ 53 h 58"/>
                    <a:gd name="T34" fmla="*/ 8 w 10"/>
                    <a:gd name="T35" fmla="*/ 57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58"/>
                    <a:gd name="T56" fmla="*/ 10 w 10"/>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58">
                      <a:moveTo>
                        <a:pt x="8" y="57"/>
                      </a:moveTo>
                      <a:lnTo>
                        <a:pt x="10" y="53"/>
                      </a:lnTo>
                      <a:lnTo>
                        <a:pt x="9" y="45"/>
                      </a:lnTo>
                      <a:lnTo>
                        <a:pt x="9" y="30"/>
                      </a:lnTo>
                      <a:lnTo>
                        <a:pt x="10" y="14"/>
                      </a:lnTo>
                      <a:lnTo>
                        <a:pt x="10" y="0"/>
                      </a:lnTo>
                      <a:lnTo>
                        <a:pt x="1" y="0"/>
                      </a:lnTo>
                      <a:lnTo>
                        <a:pt x="1" y="14"/>
                      </a:lnTo>
                      <a:lnTo>
                        <a:pt x="0" y="30"/>
                      </a:lnTo>
                      <a:lnTo>
                        <a:pt x="0" y="45"/>
                      </a:lnTo>
                      <a:lnTo>
                        <a:pt x="1" y="55"/>
                      </a:lnTo>
                      <a:lnTo>
                        <a:pt x="3" y="50"/>
                      </a:lnTo>
                      <a:lnTo>
                        <a:pt x="1" y="55"/>
                      </a:lnTo>
                      <a:lnTo>
                        <a:pt x="3" y="57"/>
                      </a:lnTo>
                      <a:lnTo>
                        <a:pt x="7" y="58"/>
                      </a:lnTo>
                      <a:lnTo>
                        <a:pt x="9" y="56"/>
                      </a:lnTo>
                      <a:lnTo>
                        <a:pt x="10" y="53"/>
                      </a:lnTo>
                      <a:lnTo>
                        <a:pt x="8" y="57"/>
                      </a:lnTo>
                      <a:close/>
                    </a:path>
                  </a:pathLst>
                </a:custGeom>
                <a:solidFill>
                  <a:srgbClr val="000000"/>
                </a:solidFill>
                <a:ln w="9525">
                  <a:noFill/>
                  <a:round/>
                  <a:headEnd/>
                  <a:tailEnd/>
                </a:ln>
              </p:spPr>
              <p:txBody>
                <a:bodyPr/>
                <a:lstStyle/>
                <a:p>
                  <a:endParaRPr lang="en-GB"/>
                </a:p>
              </p:txBody>
            </p:sp>
            <p:sp>
              <p:nvSpPr>
                <p:cNvPr id="194612" name="Freeform 49"/>
                <p:cNvSpPr>
                  <a:spLocks/>
                </p:cNvSpPr>
                <p:nvPr/>
              </p:nvSpPr>
              <p:spPr bwMode="auto">
                <a:xfrm>
                  <a:off x="-446" y="2626"/>
                  <a:ext cx="36" cy="22"/>
                </a:xfrm>
                <a:custGeom>
                  <a:avLst/>
                  <a:gdLst>
                    <a:gd name="T0" fmla="*/ 2 w 73"/>
                    <a:gd name="T1" fmla="*/ 38 h 45"/>
                    <a:gd name="T2" fmla="*/ 10 w 73"/>
                    <a:gd name="T3" fmla="*/ 44 h 45"/>
                    <a:gd name="T4" fmla="*/ 11 w 73"/>
                    <a:gd name="T5" fmla="*/ 42 h 45"/>
                    <a:gd name="T6" fmla="*/ 18 w 73"/>
                    <a:gd name="T7" fmla="*/ 37 h 45"/>
                    <a:gd name="T8" fmla="*/ 26 w 73"/>
                    <a:gd name="T9" fmla="*/ 31 h 45"/>
                    <a:gd name="T10" fmla="*/ 36 w 73"/>
                    <a:gd name="T11" fmla="*/ 27 h 45"/>
                    <a:gd name="T12" fmla="*/ 46 w 73"/>
                    <a:gd name="T13" fmla="*/ 22 h 45"/>
                    <a:gd name="T14" fmla="*/ 57 w 73"/>
                    <a:gd name="T15" fmla="*/ 15 h 45"/>
                    <a:gd name="T16" fmla="*/ 66 w 73"/>
                    <a:gd name="T17" fmla="*/ 12 h 45"/>
                    <a:gd name="T18" fmla="*/ 73 w 73"/>
                    <a:gd name="T19" fmla="*/ 7 h 45"/>
                    <a:gd name="T20" fmla="*/ 68 w 73"/>
                    <a:gd name="T21" fmla="*/ 0 h 45"/>
                    <a:gd name="T22" fmla="*/ 61 w 73"/>
                    <a:gd name="T23" fmla="*/ 3 h 45"/>
                    <a:gd name="T24" fmla="*/ 52 w 73"/>
                    <a:gd name="T25" fmla="*/ 8 h 45"/>
                    <a:gd name="T26" fmla="*/ 42 w 73"/>
                    <a:gd name="T27" fmla="*/ 13 h 45"/>
                    <a:gd name="T28" fmla="*/ 31 w 73"/>
                    <a:gd name="T29" fmla="*/ 18 h 45"/>
                    <a:gd name="T30" fmla="*/ 21 w 73"/>
                    <a:gd name="T31" fmla="*/ 25 h 45"/>
                    <a:gd name="T32" fmla="*/ 13 w 73"/>
                    <a:gd name="T33" fmla="*/ 30 h 45"/>
                    <a:gd name="T34" fmla="*/ 6 w 73"/>
                    <a:gd name="T35" fmla="*/ 35 h 45"/>
                    <a:gd name="T36" fmla="*/ 0 w 73"/>
                    <a:gd name="T37" fmla="*/ 40 h 45"/>
                    <a:gd name="T38" fmla="*/ 8 w 73"/>
                    <a:gd name="T39" fmla="*/ 45 h 45"/>
                    <a:gd name="T40" fmla="*/ 2 w 73"/>
                    <a:gd name="T41" fmla="*/ 38 h 4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3"/>
                    <a:gd name="T64" fmla="*/ 0 h 45"/>
                    <a:gd name="T65" fmla="*/ 73 w 73"/>
                    <a:gd name="T66" fmla="*/ 45 h 4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3" h="45">
                      <a:moveTo>
                        <a:pt x="2" y="38"/>
                      </a:moveTo>
                      <a:lnTo>
                        <a:pt x="10" y="44"/>
                      </a:lnTo>
                      <a:lnTo>
                        <a:pt x="11" y="42"/>
                      </a:lnTo>
                      <a:lnTo>
                        <a:pt x="18" y="37"/>
                      </a:lnTo>
                      <a:lnTo>
                        <a:pt x="26" y="31"/>
                      </a:lnTo>
                      <a:lnTo>
                        <a:pt x="36" y="27"/>
                      </a:lnTo>
                      <a:lnTo>
                        <a:pt x="46" y="22"/>
                      </a:lnTo>
                      <a:lnTo>
                        <a:pt x="57" y="15"/>
                      </a:lnTo>
                      <a:lnTo>
                        <a:pt x="66" y="12"/>
                      </a:lnTo>
                      <a:lnTo>
                        <a:pt x="73" y="7"/>
                      </a:lnTo>
                      <a:lnTo>
                        <a:pt x="68" y="0"/>
                      </a:lnTo>
                      <a:lnTo>
                        <a:pt x="61" y="3"/>
                      </a:lnTo>
                      <a:lnTo>
                        <a:pt x="52" y="8"/>
                      </a:lnTo>
                      <a:lnTo>
                        <a:pt x="42" y="13"/>
                      </a:lnTo>
                      <a:lnTo>
                        <a:pt x="31" y="18"/>
                      </a:lnTo>
                      <a:lnTo>
                        <a:pt x="21" y="25"/>
                      </a:lnTo>
                      <a:lnTo>
                        <a:pt x="13" y="30"/>
                      </a:lnTo>
                      <a:lnTo>
                        <a:pt x="6" y="35"/>
                      </a:lnTo>
                      <a:lnTo>
                        <a:pt x="0" y="40"/>
                      </a:lnTo>
                      <a:lnTo>
                        <a:pt x="8" y="45"/>
                      </a:lnTo>
                      <a:lnTo>
                        <a:pt x="2" y="38"/>
                      </a:lnTo>
                      <a:close/>
                    </a:path>
                  </a:pathLst>
                </a:custGeom>
                <a:solidFill>
                  <a:srgbClr val="000000"/>
                </a:solidFill>
                <a:ln w="9525">
                  <a:noFill/>
                  <a:round/>
                  <a:headEnd/>
                  <a:tailEnd/>
                </a:ln>
              </p:spPr>
              <p:txBody>
                <a:bodyPr/>
                <a:lstStyle/>
                <a:p>
                  <a:endParaRPr lang="en-GB"/>
                </a:p>
              </p:txBody>
            </p:sp>
            <p:sp>
              <p:nvSpPr>
                <p:cNvPr id="194613" name="Freeform 50"/>
                <p:cNvSpPr>
                  <a:spLocks/>
                </p:cNvSpPr>
                <p:nvPr/>
              </p:nvSpPr>
              <p:spPr bwMode="auto">
                <a:xfrm>
                  <a:off x="-475" y="2645"/>
                  <a:ext cx="33" cy="38"/>
                </a:xfrm>
                <a:custGeom>
                  <a:avLst/>
                  <a:gdLst>
                    <a:gd name="T0" fmla="*/ 1 w 65"/>
                    <a:gd name="T1" fmla="*/ 76 h 77"/>
                    <a:gd name="T2" fmla="*/ 7 w 65"/>
                    <a:gd name="T3" fmla="*/ 71 h 77"/>
                    <a:gd name="T4" fmla="*/ 9 w 65"/>
                    <a:gd name="T5" fmla="*/ 68 h 77"/>
                    <a:gd name="T6" fmla="*/ 14 w 65"/>
                    <a:gd name="T7" fmla="*/ 59 h 77"/>
                    <a:gd name="T8" fmla="*/ 23 w 65"/>
                    <a:gd name="T9" fmla="*/ 49 h 77"/>
                    <a:gd name="T10" fmla="*/ 34 w 65"/>
                    <a:gd name="T11" fmla="*/ 37 h 77"/>
                    <a:gd name="T12" fmla="*/ 46 w 65"/>
                    <a:gd name="T13" fmla="*/ 26 h 77"/>
                    <a:gd name="T14" fmla="*/ 56 w 65"/>
                    <a:gd name="T15" fmla="*/ 16 h 77"/>
                    <a:gd name="T16" fmla="*/ 63 w 65"/>
                    <a:gd name="T17" fmla="*/ 10 h 77"/>
                    <a:gd name="T18" fmla="*/ 59 w 65"/>
                    <a:gd name="T19" fmla="*/ 0 h 77"/>
                    <a:gd name="T20" fmla="*/ 65 w 65"/>
                    <a:gd name="T21" fmla="*/ 7 h 77"/>
                    <a:gd name="T22" fmla="*/ 56 w 65"/>
                    <a:gd name="T23" fmla="*/ 3 h 77"/>
                    <a:gd name="T24" fmla="*/ 49 w 65"/>
                    <a:gd name="T25" fmla="*/ 10 h 77"/>
                    <a:gd name="T26" fmla="*/ 39 w 65"/>
                    <a:gd name="T27" fmla="*/ 19 h 77"/>
                    <a:gd name="T28" fmla="*/ 27 w 65"/>
                    <a:gd name="T29" fmla="*/ 30 h 77"/>
                    <a:gd name="T30" fmla="*/ 16 w 65"/>
                    <a:gd name="T31" fmla="*/ 42 h 77"/>
                    <a:gd name="T32" fmla="*/ 7 w 65"/>
                    <a:gd name="T33" fmla="*/ 54 h 77"/>
                    <a:gd name="T34" fmla="*/ 0 w 65"/>
                    <a:gd name="T35" fmla="*/ 66 h 77"/>
                    <a:gd name="T36" fmla="*/ 0 w 65"/>
                    <a:gd name="T37" fmla="*/ 75 h 77"/>
                    <a:gd name="T38" fmla="*/ 6 w 65"/>
                    <a:gd name="T39" fmla="*/ 69 h 77"/>
                    <a:gd name="T40" fmla="*/ 0 w 65"/>
                    <a:gd name="T41" fmla="*/ 75 h 77"/>
                    <a:gd name="T42" fmla="*/ 2 w 65"/>
                    <a:gd name="T43" fmla="*/ 77 h 77"/>
                    <a:gd name="T44" fmla="*/ 6 w 65"/>
                    <a:gd name="T45" fmla="*/ 76 h 77"/>
                    <a:gd name="T46" fmla="*/ 7 w 65"/>
                    <a:gd name="T47" fmla="*/ 74 h 77"/>
                    <a:gd name="T48" fmla="*/ 7 w 65"/>
                    <a:gd name="T49" fmla="*/ 71 h 77"/>
                    <a:gd name="T50" fmla="*/ 1 w 65"/>
                    <a:gd name="T51" fmla="*/ 76 h 7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5"/>
                    <a:gd name="T79" fmla="*/ 0 h 77"/>
                    <a:gd name="T80" fmla="*/ 65 w 65"/>
                    <a:gd name="T81" fmla="*/ 77 h 7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5" h="77">
                      <a:moveTo>
                        <a:pt x="1" y="76"/>
                      </a:moveTo>
                      <a:lnTo>
                        <a:pt x="7" y="71"/>
                      </a:lnTo>
                      <a:lnTo>
                        <a:pt x="9" y="68"/>
                      </a:lnTo>
                      <a:lnTo>
                        <a:pt x="14" y="59"/>
                      </a:lnTo>
                      <a:lnTo>
                        <a:pt x="23" y="49"/>
                      </a:lnTo>
                      <a:lnTo>
                        <a:pt x="34" y="37"/>
                      </a:lnTo>
                      <a:lnTo>
                        <a:pt x="46" y="26"/>
                      </a:lnTo>
                      <a:lnTo>
                        <a:pt x="56" y="16"/>
                      </a:lnTo>
                      <a:lnTo>
                        <a:pt x="63" y="10"/>
                      </a:lnTo>
                      <a:lnTo>
                        <a:pt x="59" y="0"/>
                      </a:lnTo>
                      <a:lnTo>
                        <a:pt x="65" y="7"/>
                      </a:lnTo>
                      <a:lnTo>
                        <a:pt x="56" y="3"/>
                      </a:lnTo>
                      <a:lnTo>
                        <a:pt x="49" y="10"/>
                      </a:lnTo>
                      <a:lnTo>
                        <a:pt x="39" y="19"/>
                      </a:lnTo>
                      <a:lnTo>
                        <a:pt x="27" y="30"/>
                      </a:lnTo>
                      <a:lnTo>
                        <a:pt x="16" y="42"/>
                      </a:lnTo>
                      <a:lnTo>
                        <a:pt x="7" y="54"/>
                      </a:lnTo>
                      <a:lnTo>
                        <a:pt x="0" y="66"/>
                      </a:lnTo>
                      <a:lnTo>
                        <a:pt x="0" y="75"/>
                      </a:lnTo>
                      <a:lnTo>
                        <a:pt x="6" y="69"/>
                      </a:lnTo>
                      <a:lnTo>
                        <a:pt x="0" y="75"/>
                      </a:lnTo>
                      <a:lnTo>
                        <a:pt x="2" y="77"/>
                      </a:lnTo>
                      <a:lnTo>
                        <a:pt x="6" y="76"/>
                      </a:lnTo>
                      <a:lnTo>
                        <a:pt x="7" y="74"/>
                      </a:lnTo>
                      <a:lnTo>
                        <a:pt x="7" y="71"/>
                      </a:lnTo>
                      <a:lnTo>
                        <a:pt x="1" y="76"/>
                      </a:lnTo>
                      <a:close/>
                    </a:path>
                  </a:pathLst>
                </a:custGeom>
                <a:solidFill>
                  <a:srgbClr val="000000"/>
                </a:solidFill>
                <a:ln w="9525">
                  <a:noFill/>
                  <a:round/>
                  <a:headEnd/>
                  <a:tailEnd/>
                </a:ln>
              </p:spPr>
              <p:txBody>
                <a:bodyPr/>
                <a:lstStyle/>
                <a:p>
                  <a:endParaRPr lang="en-GB"/>
                </a:p>
              </p:txBody>
            </p:sp>
            <p:sp>
              <p:nvSpPr>
                <p:cNvPr id="194614" name="Freeform 51"/>
                <p:cNvSpPr>
                  <a:spLocks/>
                </p:cNvSpPr>
                <p:nvPr/>
              </p:nvSpPr>
              <p:spPr bwMode="auto">
                <a:xfrm>
                  <a:off x="-520" y="2662"/>
                  <a:ext cx="48" cy="21"/>
                </a:xfrm>
                <a:custGeom>
                  <a:avLst/>
                  <a:gdLst>
                    <a:gd name="T0" fmla="*/ 7 w 97"/>
                    <a:gd name="T1" fmla="*/ 8 h 41"/>
                    <a:gd name="T2" fmla="*/ 6 w 97"/>
                    <a:gd name="T3" fmla="*/ 9 h 41"/>
                    <a:gd name="T4" fmla="*/ 8 w 97"/>
                    <a:gd name="T5" fmla="*/ 10 h 41"/>
                    <a:gd name="T6" fmla="*/ 17 w 97"/>
                    <a:gd name="T7" fmla="*/ 13 h 41"/>
                    <a:gd name="T8" fmla="*/ 30 w 97"/>
                    <a:gd name="T9" fmla="*/ 17 h 41"/>
                    <a:gd name="T10" fmla="*/ 44 w 97"/>
                    <a:gd name="T11" fmla="*/ 22 h 41"/>
                    <a:gd name="T12" fmla="*/ 59 w 97"/>
                    <a:gd name="T13" fmla="*/ 28 h 41"/>
                    <a:gd name="T14" fmla="*/ 72 w 97"/>
                    <a:gd name="T15" fmla="*/ 33 h 41"/>
                    <a:gd name="T16" fmla="*/ 85 w 97"/>
                    <a:gd name="T17" fmla="*/ 38 h 41"/>
                    <a:gd name="T18" fmla="*/ 92 w 97"/>
                    <a:gd name="T19" fmla="*/ 41 h 41"/>
                    <a:gd name="T20" fmla="*/ 97 w 97"/>
                    <a:gd name="T21" fmla="*/ 34 h 41"/>
                    <a:gd name="T22" fmla="*/ 87 w 97"/>
                    <a:gd name="T23" fmla="*/ 29 h 41"/>
                    <a:gd name="T24" fmla="*/ 75 w 97"/>
                    <a:gd name="T25" fmla="*/ 24 h 41"/>
                    <a:gd name="T26" fmla="*/ 61 w 97"/>
                    <a:gd name="T27" fmla="*/ 18 h 41"/>
                    <a:gd name="T28" fmla="*/ 46 w 97"/>
                    <a:gd name="T29" fmla="*/ 13 h 41"/>
                    <a:gd name="T30" fmla="*/ 32 w 97"/>
                    <a:gd name="T31" fmla="*/ 8 h 41"/>
                    <a:gd name="T32" fmla="*/ 19 w 97"/>
                    <a:gd name="T33" fmla="*/ 3 h 41"/>
                    <a:gd name="T34" fmla="*/ 10 w 97"/>
                    <a:gd name="T35" fmla="*/ 1 h 41"/>
                    <a:gd name="T36" fmla="*/ 3 w 97"/>
                    <a:gd name="T37" fmla="*/ 0 h 41"/>
                    <a:gd name="T38" fmla="*/ 2 w 97"/>
                    <a:gd name="T39" fmla="*/ 1 h 41"/>
                    <a:gd name="T40" fmla="*/ 3 w 97"/>
                    <a:gd name="T41" fmla="*/ 0 h 41"/>
                    <a:gd name="T42" fmla="*/ 1 w 97"/>
                    <a:gd name="T43" fmla="*/ 2 h 41"/>
                    <a:gd name="T44" fmla="*/ 0 w 97"/>
                    <a:gd name="T45" fmla="*/ 6 h 41"/>
                    <a:gd name="T46" fmla="*/ 2 w 97"/>
                    <a:gd name="T47" fmla="*/ 8 h 41"/>
                    <a:gd name="T48" fmla="*/ 6 w 97"/>
                    <a:gd name="T49" fmla="*/ 9 h 41"/>
                    <a:gd name="T50" fmla="*/ 7 w 97"/>
                    <a:gd name="T51" fmla="*/ 8 h 4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7"/>
                    <a:gd name="T79" fmla="*/ 0 h 41"/>
                    <a:gd name="T80" fmla="*/ 97 w 97"/>
                    <a:gd name="T81" fmla="*/ 41 h 4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7" h="41">
                      <a:moveTo>
                        <a:pt x="7" y="8"/>
                      </a:moveTo>
                      <a:lnTo>
                        <a:pt x="6" y="9"/>
                      </a:lnTo>
                      <a:lnTo>
                        <a:pt x="8" y="10"/>
                      </a:lnTo>
                      <a:lnTo>
                        <a:pt x="17" y="13"/>
                      </a:lnTo>
                      <a:lnTo>
                        <a:pt x="30" y="17"/>
                      </a:lnTo>
                      <a:lnTo>
                        <a:pt x="44" y="22"/>
                      </a:lnTo>
                      <a:lnTo>
                        <a:pt x="59" y="28"/>
                      </a:lnTo>
                      <a:lnTo>
                        <a:pt x="72" y="33"/>
                      </a:lnTo>
                      <a:lnTo>
                        <a:pt x="85" y="38"/>
                      </a:lnTo>
                      <a:lnTo>
                        <a:pt x="92" y="41"/>
                      </a:lnTo>
                      <a:lnTo>
                        <a:pt x="97" y="34"/>
                      </a:lnTo>
                      <a:lnTo>
                        <a:pt x="87" y="29"/>
                      </a:lnTo>
                      <a:lnTo>
                        <a:pt x="75" y="24"/>
                      </a:lnTo>
                      <a:lnTo>
                        <a:pt x="61" y="18"/>
                      </a:lnTo>
                      <a:lnTo>
                        <a:pt x="46" y="13"/>
                      </a:lnTo>
                      <a:lnTo>
                        <a:pt x="32" y="8"/>
                      </a:lnTo>
                      <a:lnTo>
                        <a:pt x="19" y="3"/>
                      </a:lnTo>
                      <a:lnTo>
                        <a:pt x="10" y="1"/>
                      </a:lnTo>
                      <a:lnTo>
                        <a:pt x="3" y="0"/>
                      </a:lnTo>
                      <a:lnTo>
                        <a:pt x="2" y="1"/>
                      </a:lnTo>
                      <a:lnTo>
                        <a:pt x="3" y="0"/>
                      </a:lnTo>
                      <a:lnTo>
                        <a:pt x="1" y="2"/>
                      </a:lnTo>
                      <a:lnTo>
                        <a:pt x="0" y="6"/>
                      </a:lnTo>
                      <a:lnTo>
                        <a:pt x="2" y="8"/>
                      </a:lnTo>
                      <a:lnTo>
                        <a:pt x="6" y="9"/>
                      </a:lnTo>
                      <a:lnTo>
                        <a:pt x="7" y="8"/>
                      </a:lnTo>
                      <a:close/>
                    </a:path>
                  </a:pathLst>
                </a:custGeom>
                <a:solidFill>
                  <a:srgbClr val="000000"/>
                </a:solidFill>
                <a:ln w="9525">
                  <a:noFill/>
                  <a:round/>
                  <a:headEnd/>
                  <a:tailEnd/>
                </a:ln>
              </p:spPr>
              <p:txBody>
                <a:bodyPr/>
                <a:lstStyle/>
                <a:p>
                  <a:endParaRPr lang="en-GB"/>
                </a:p>
              </p:txBody>
            </p:sp>
            <p:sp>
              <p:nvSpPr>
                <p:cNvPr id="194615" name="Freeform 52"/>
                <p:cNvSpPr>
                  <a:spLocks/>
                </p:cNvSpPr>
                <p:nvPr/>
              </p:nvSpPr>
              <p:spPr bwMode="auto">
                <a:xfrm>
                  <a:off x="-527" y="2663"/>
                  <a:ext cx="10" cy="8"/>
                </a:xfrm>
                <a:custGeom>
                  <a:avLst/>
                  <a:gdLst>
                    <a:gd name="T0" fmla="*/ 4 w 21"/>
                    <a:gd name="T1" fmla="*/ 16 h 16"/>
                    <a:gd name="T2" fmla="*/ 7 w 21"/>
                    <a:gd name="T3" fmla="*/ 15 h 16"/>
                    <a:gd name="T4" fmla="*/ 21 w 21"/>
                    <a:gd name="T5" fmla="*/ 7 h 16"/>
                    <a:gd name="T6" fmla="*/ 16 w 21"/>
                    <a:gd name="T7" fmla="*/ 0 h 16"/>
                    <a:gd name="T8" fmla="*/ 2 w 21"/>
                    <a:gd name="T9" fmla="*/ 8 h 16"/>
                    <a:gd name="T10" fmla="*/ 6 w 21"/>
                    <a:gd name="T11" fmla="*/ 7 h 16"/>
                    <a:gd name="T12" fmla="*/ 2 w 21"/>
                    <a:gd name="T13" fmla="*/ 8 h 16"/>
                    <a:gd name="T14" fmla="*/ 0 w 21"/>
                    <a:gd name="T15" fmla="*/ 10 h 16"/>
                    <a:gd name="T16" fmla="*/ 1 w 21"/>
                    <a:gd name="T17" fmla="*/ 13 h 16"/>
                    <a:gd name="T18" fmla="*/ 4 w 21"/>
                    <a:gd name="T19" fmla="*/ 15 h 16"/>
                    <a:gd name="T20" fmla="*/ 7 w 21"/>
                    <a:gd name="T21" fmla="*/ 15 h 16"/>
                    <a:gd name="T22" fmla="*/ 4 w 21"/>
                    <a:gd name="T23" fmla="*/ 16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
                    <a:gd name="T37" fmla="*/ 0 h 16"/>
                    <a:gd name="T38" fmla="*/ 21 w 21"/>
                    <a:gd name="T39" fmla="*/ 16 h 1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 h="16">
                      <a:moveTo>
                        <a:pt x="4" y="16"/>
                      </a:moveTo>
                      <a:lnTo>
                        <a:pt x="7" y="15"/>
                      </a:lnTo>
                      <a:lnTo>
                        <a:pt x="21" y="7"/>
                      </a:lnTo>
                      <a:lnTo>
                        <a:pt x="16" y="0"/>
                      </a:lnTo>
                      <a:lnTo>
                        <a:pt x="2" y="8"/>
                      </a:lnTo>
                      <a:lnTo>
                        <a:pt x="6" y="7"/>
                      </a:lnTo>
                      <a:lnTo>
                        <a:pt x="2" y="8"/>
                      </a:lnTo>
                      <a:lnTo>
                        <a:pt x="0" y="10"/>
                      </a:lnTo>
                      <a:lnTo>
                        <a:pt x="1" y="13"/>
                      </a:lnTo>
                      <a:lnTo>
                        <a:pt x="4" y="15"/>
                      </a:lnTo>
                      <a:lnTo>
                        <a:pt x="7" y="15"/>
                      </a:lnTo>
                      <a:lnTo>
                        <a:pt x="4" y="16"/>
                      </a:lnTo>
                      <a:close/>
                    </a:path>
                  </a:pathLst>
                </a:custGeom>
                <a:solidFill>
                  <a:srgbClr val="000000"/>
                </a:solidFill>
                <a:ln w="9525">
                  <a:noFill/>
                  <a:round/>
                  <a:headEnd/>
                  <a:tailEnd/>
                </a:ln>
              </p:spPr>
              <p:txBody>
                <a:bodyPr/>
                <a:lstStyle/>
                <a:p>
                  <a:endParaRPr lang="en-GB"/>
                </a:p>
              </p:txBody>
            </p:sp>
            <p:sp>
              <p:nvSpPr>
                <p:cNvPr id="194616" name="Freeform 53"/>
                <p:cNvSpPr>
                  <a:spLocks/>
                </p:cNvSpPr>
                <p:nvPr/>
              </p:nvSpPr>
              <p:spPr bwMode="auto">
                <a:xfrm>
                  <a:off x="-544" y="2666"/>
                  <a:ext cx="20" cy="45"/>
                </a:xfrm>
                <a:custGeom>
                  <a:avLst/>
                  <a:gdLst>
                    <a:gd name="T0" fmla="*/ 9 w 40"/>
                    <a:gd name="T1" fmla="*/ 91 h 91"/>
                    <a:gd name="T2" fmla="*/ 9 w 40"/>
                    <a:gd name="T3" fmla="*/ 91 h 91"/>
                    <a:gd name="T4" fmla="*/ 11 w 40"/>
                    <a:gd name="T5" fmla="*/ 68 h 91"/>
                    <a:gd name="T6" fmla="*/ 16 w 40"/>
                    <a:gd name="T7" fmla="*/ 49 h 91"/>
                    <a:gd name="T8" fmla="*/ 20 w 40"/>
                    <a:gd name="T9" fmla="*/ 34 h 91"/>
                    <a:gd name="T10" fmla="*/ 25 w 40"/>
                    <a:gd name="T11" fmla="*/ 23 h 91"/>
                    <a:gd name="T12" fmla="*/ 29 w 40"/>
                    <a:gd name="T13" fmla="*/ 15 h 91"/>
                    <a:gd name="T14" fmla="*/ 33 w 40"/>
                    <a:gd name="T15" fmla="*/ 10 h 91"/>
                    <a:gd name="T16" fmla="*/ 36 w 40"/>
                    <a:gd name="T17" fmla="*/ 9 h 91"/>
                    <a:gd name="T18" fmla="*/ 38 w 40"/>
                    <a:gd name="T19" fmla="*/ 9 h 91"/>
                    <a:gd name="T20" fmla="*/ 40 w 40"/>
                    <a:gd name="T21" fmla="*/ 0 h 91"/>
                    <a:gd name="T22" fmla="*/ 34 w 40"/>
                    <a:gd name="T23" fmla="*/ 0 h 91"/>
                    <a:gd name="T24" fmla="*/ 28 w 40"/>
                    <a:gd name="T25" fmla="*/ 3 h 91"/>
                    <a:gd name="T26" fmla="*/ 23 w 40"/>
                    <a:gd name="T27" fmla="*/ 10 h 91"/>
                    <a:gd name="T28" fmla="*/ 16 w 40"/>
                    <a:gd name="T29" fmla="*/ 18 h 91"/>
                    <a:gd name="T30" fmla="*/ 11 w 40"/>
                    <a:gd name="T31" fmla="*/ 32 h 91"/>
                    <a:gd name="T32" fmla="*/ 6 w 40"/>
                    <a:gd name="T33" fmla="*/ 47 h 91"/>
                    <a:gd name="T34" fmla="*/ 2 w 40"/>
                    <a:gd name="T35" fmla="*/ 68 h 91"/>
                    <a:gd name="T36" fmla="*/ 0 w 40"/>
                    <a:gd name="T37" fmla="*/ 91 h 91"/>
                    <a:gd name="T38" fmla="*/ 0 w 40"/>
                    <a:gd name="T39" fmla="*/ 91 h 91"/>
                    <a:gd name="T40" fmla="*/ 9 w 40"/>
                    <a:gd name="T41" fmla="*/ 91 h 9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0"/>
                    <a:gd name="T64" fmla="*/ 0 h 91"/>
                    <a:gd name="T65" fmla="*/ 40 w 40"/>
                    <a:gd name="T66" fmla="*/ 91 h 9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0" h="91">
                      <a:moveTo>
                        <a:pt x="9" y="91"/>
                      </a:moveTo>
                      <a:lnTo>
                        <a:pt x="9" y="91"/>
                      </a:lnTo>
                      <a:lnTo>
                        <a:pt x="11" y="68"/>
                      </a:lnTo>
                      <a:lnTo>
                        <a:pt x="16" y="49"/>
                      </a:lnTo>
                      <a:lnTo>
                        <a:pt x="20" y="34"/>
                      </a:lnTo>
                      <a:lnTo>
                        <a:pt x="25" y="23"/>
                      </a:lnTo>
                      <a:lnTo>
                        <a:pt x="29" y="15"/>
                      </a:lnTo>
                      <a:lnTo>
                        <a:pt x="33" y="10"/>
                      </a:lnTo>
                      <a:lnTo>
                        <a:pt x="36" y="9"/>
                      </a:lnTo>
                      <a:lnTo>
                        <a:pt x="38" y="9"/>
                      </a:lnTo>
                      <a:lnTo>
                        <a:pt x="40" y="0"/>
                      </a:lnTo>
                      <a:lnTo>
                        <a:pt x="34" y="0"/>
                      </a:lnTo>
                      <a:lnTo>
                        <a:pt x="28" y="3"/>
                      </a:lnTo>
                      <a:lnTo>
                        <a:pt x="23" y="10"/>
                      </a:lnTo>
                      <a:lnTo>
                        <a:pt x="16" y="18"/>
                      </a:lnTo>
                      <a:lnTo>
                        <a:pt x="11" y="32"/>
                      </a:lnTo>
                      <a:lnTo>
                        <a:pt x="6" y="47"/>
                      </a:lnTo>
                      <a:lnTo>
                        <a:pt x="2" y="68"/>
                      </a:lnTo>
                      <a:lnTo>
                        <a:pt x="0" y="91"/>
                      </a:lnTo>
                      <a:lnTo>
                        <a:pt x="9" y="91"/>
                      </a:lnTo>
                      <a:close/>
                    </a:path>
                  </a:pathLst>
                </a:custGeom>
                <a:solidFill>
                  <a:srgbClr val="000000"/>
                </a:solidFill>
                <a:ln w="9525">
                  <a:noFill/>
                  <a:round/>
                  <a:headEnd/>
                  <a:tailEnd/>
                </a:ln>
              </p:spPr>
              <p:txBody>
                <a:bodyPr/>
                <a:lstStyle/>
                <a:p>
                  <a:endParaRPr lang="en-GB"/>
                </a:p>
              </p:txBody>
            </p:sp>
            <p:sp>
              <p:nvSpPr>
                <p:cNvPr id="194617" name="Freeform 54"/>
                <p:cNvSpPr>
                  <a:spLocks/>
                </p:cNvSpPr>
                <p:nvPr/>
              </p:nvSpPr>
              <p:spPr bwMode="auto">
                <a:xfrm>
                  <a:off x="-553" y="2711"/>
                  <a:ext cx="13" cy="53"/>
                </a:xfrm>
                <a:custGeom>
                  <a:avLst/>
                  <a:gdLst>
                    <a:gd name="T0" fmla="*/ 9 w 27"/>
                    <a:gd name="T1" fmla="*/ 105 h 105"/>
                    <a:gd name="T2" fmla="*/ 9 w 27"/>
                    <a:gd name="T3" fmla="*/ 105 h 105"/>
                    <a:gd name="T4" fmla="*/ 13 w 27"/>
                    <a:gd name="T5" fmla="*/ 93 h 105"/>
                    <a:gd name="T6" fmla="*/ 16 w 27"/>
                    <a:gd name="T7" fmla="*/ 74 h 105"/>
                    <a:gd name="T8" fmla="*/ 22 w 27"/>
                    <a:gd name="T9" fmla="*/ 44 h 105"/>
                    <a:gd name="T10" fmla="*/ 27 w 27"/>
                    <a:gd name="T11" fmla="*/ 0 h 105"/>
                    <a:gd name="T12" fmla="*/ 18 w 27"/>
                    <a:gd name="T13" fmla="*/ 0 h 105"/>
                    <a:gd name="T14" fmla="*/ 13 w 27"/>
                    <a:gd name="T15" fmla="*/ 44 h 105"/>
                    <a:gd name="T16" fmla="*/ 7 w 27"/>
                    <a:gd name="T17" fmla="*/ 74 h 105"/>
                    <a:gd name="T18" fmla="*/ 4 w 27"/>
                    <a:gd name="T19" fmla="*/ 91 h 105"/>
                    <a:gd name="T20" fmla="*/ 0 w 27"/>
                    <a:gd name="T21" fmla="*/ 102 h 105"/>
                    <a:gd name="T22" fmla="*/ 0 w 27"/>
                    <a:gd name="T23" fmla="*/ 102 h 105"/>
                    <a:gd name="T24" fmla="*/ 9 w 27"/>
                    <a:gd name="T25" fmla="*/ 105 h 10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
                    <a:gd name="T40" fmla="*/ 0 h 105"/>
                    <a:gd name="T41" fmla="*/ 27 w 27"/>
                    <a:gd name="T42" fmla="*/ 105 h 10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 h="105">
                      <a:moveTo>
                        <a:pt x="9" y="105"/>
                      </a:moveTo>
                      <a:lnTo>
                        <a:pt x="9" y="105"/>
                      </a:lnTo>
                      <a:lnTo>
                        <a:pt x="13" y="93"/>
                      </a:lnTo>
                      <a:lnTo>
                        <a:pt x="16" y="74"/>
                      </a:lnTo>
                      <a:lnTo>
                        <a:pt x="22" y="44"/>
                      </a:lnTo>
                      <a:lnTo>
                        <a:pt x="27" y="0"/>
                      </a:lnTo>
                      <a:lnTo>
                        <a:pt x="18" y="0"/>
                      </a:lnTo>
                      <a:lnTo>
                        <a:pt x="13" y="44"/>
                      </a:lnTo>
                      <a:lnTo>
                        <a:pt x="7" y="74"/>
                      </a:lnTo>
                      <a:lnTo>
                        <a:pt x="4" y="91"/>
                      </a:lnTo>
                      <a:lnTo>
                        <a:pt x="0" y="102"/>
                      </a:lnTo>
                      <a:lnTo>
                        <a:pt x="9" y="105"/>
                      </a:lnTo>
                      <a:close/>
                    </a:path>
                  </a:pathLst>
                </a:custGeom>
                <a:solidFill>
                  <a:srgbClr val="000000"/>
                </a:solidFill>
                <a:ln w="9525">
                  <a:noFill/>
                  <a:round/>
                  <a:headEnd/>
                  <a:tailEnd/>
                </a:ln>
              </p:spPr>
              <p:txBody>
                <a:bodyPr/>
                <a:lstStyle/>
                <a:p>
                  <a:endParaRPr lang="en-GB"/>
                </a:p>
              </p:txBody>
            </p:sp>
            <p:sp>
              <p:nvSpPr>
                <p:cNvPr id="194618" name="Freeform 55"/>
                <p:cNvSpPr>
                  <a:spLocks/>
                </p:cNvSpPr>
                <p:nvPr/>
              </p:nvSpPr>
              <p:spPr bwMode="auto">
                <a:xfrm>
                  <a:off x="-553" y="2763"/>
                  <a:ext cx="16" cy="23"/>
                </a:xfrm>
                <a:custGeom>
                  <a:avLst/>
                  <a:gdLst>
                    <a:gd name="T0" fmla="*/ 31 w 31"/>
                    <a:gd name="T1" fmla="*/ 38 h 48"/>
                    <a:gd name="T2" fmla="*/ 31 w 31"/>
                    <a:gd name="T3" fmla="*/ 38 h 48"/>
                    <a:gd name="T4" fmla="*/ 20 w 31"/>
                    <a:gd name="T5" fmla="*/ 35 h 48"/>
                    <a:gd name="T6" fmla="*/ 13 w 31"/>
                    <a:gd name="T7" fmla="*/ 25 h 48"/>
                    <a:gd name="T8" fmla="*/ 9 w 31"/>
                    <a:gd name="T9" fmla="*/ 12 h 48"/>
                    <a:gd name="T10" fmla="*/ 9 w 31"/>
                    <a:gd name="T11" fmla="*/ 3 h 48"/>
                    <a:gd name="T12" fmla="*/ 0 w 31"/>
                    <a:gd name="T13" fmla="*/ 0 h 48"/>
                    <a:gd name="T14" fmla="*/ 0 w 31"/>
                    <a:gd name="T15" fmla="*/ 12 h 48"/>
                    <a:gd name="T16" fmla="*/ 4 w 31"/>
                    <a:gd name="T17" fmla="*/ 27 h 48"/>
                    <a:gd name="T18" fmla="*/ 15 w 31"/>
                    <a:gd name="T19" fmla="*/ 42 h 48"/>
                    <a:gd name="T20" fmla="*/ 31 w 31"/>
                    <a:gd name="T21" fmla="*/ 48 h 48"/>
                    <a:gd name="T22" fmla="*/ 31 w 31"/>
                    <a:gd name="T23" fmla="*/ 48 h 48"/>
                    <a:gd name="T24" fmla="*/ 31 w 31"/>
                    <a:gd name="T25" fmla="*/ 38 h 4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1"/>
                    <a:gd name="T40" fmla="*/ 0 h 48"/>
                    <a:gd name="T41" fmla="*/ 31 w 31"/>
                    <a:gd name="T42" fmla="*/ 48 h 4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1" h="48">
                      <a:moveTo>
                        <a:pt x="31" y="38"/>
                      </a:moveTo>
                      <a:lnTo>
                        <a:pt x="31" y="38"/>
                      </a:lnTo>
                      <a:lnTo>
                        <a:pt x="20" y="35"/>
                      </a:lnTo>
                      <a:lnTo>
                        <a:pt x="13" y="25"/>
                      </a:lnTo>
                      <a:lnTo>
                        <a:pt x="9" y="12"/>
                      </a:lnTo>
                      <a:lnTo>
                        <a:pt x="9" y="3"/>
                      </a:lnTo>
                      <a:lnTo>
                        <a:pt x="0" y="0"/>
                      </a:lnTo>
                      <a:lnTo>
                        <a:pt x="0" y="12"/>
                      </a:lnTo>
                      <a:lnTo>
                        <a:pt x="4" y="27"/>
                      </a:lnTo>
                      <a:lnTo>
                        <a:pt x="15" y="42"/>
                      </a:lnTo>
                      <a:lnTo>
                        <a:pt x="31" y="48"/>
                      </a:lnTo>
                      <a:lnTo>
                        <a:pt x="31" y="38"/>
                      </a:lnTo>
                      <a:close/>
                    </a:path>
                  </a:pathLst>
                </a:custGeom>
                <a:solidFill>
                  <a:srgbClr val="000000"/>
                </a:solidFill>
                <a:ln w="9525">
                  <a:noFill/>
                  <a:round/>
                  <a:headEnd/>
                  <a:tailEnd/>
                </a:ln>
              </p:spPr>
              <p:txBody>
                <a:bodyPr/>
                <a:lstStyle/>
                <a:p>
                  <a:endParaRPr lang="en-GB"/>
                </a:p>
              </p:txBody>
            </p:sp>
            <p:sp>
              <p:nvSpPr>
                <p:cNvPr id="194619" name="Freeform 56"/>
                <p:cNvSpPr>
                  <a:spLocks/>
                </p:cNvSpPr>
                <p:nvPr/>
              </p:nvSpPr>
              <p:spPr bwMode="auto">
                <a:xfrm>
                  <a:off x="-537" y="2781"/>
                  <a:ext cx="15" cy="8"/>
                </a:xfrm>
                <a:custGeom>
                  <a:avLst/>
                  <a:gdLst>
                    <a:gd name="T0" fmla="*/ 30 w 30"/>
                    <a:gd name="T1" fmla="*/ 12 h 16"/>
                    <a:gd name="T2" fmla="*/ 30 w 30"/>
                    <a:gd name="T3" fmla="*/ 12 h 16"/>
                    <a:gd name="T4" fmla="*/ 27 w 30"/>
                    <a:gd name="T5" fmla="*/ 7 h 16"/>
                    <a:gd name="T6" fmla="*/ 21 w 30"/>
                    <a:gd name="T7" fmla="*/ 1 h 16"/>
                    <a:gd name="T8" fmla="*/ 13 w 30"/>
                    <a:gd name="T9" fmla="*/ 0 h 16"/>
                    <a:gd name="T10" fmla="*/ 0 w 30"/>
                    <a:gd name="T11" fmla="*/ 1 h 16"/>
                    <a:gd name="T12" fmla="*/ 0 w 30"/>
                    <a:gd name="T13" fmla="*/ 11 h 16"/>
                    <a:gd name="T14" fmla="*/ 13 w 30"/>
                    <a:gd name="T15" fmla="*/ 9 h 16"/>
                    <a:gd name="T16" fmla="*/ 19 w 30"/>
                    <a:gd name="T17" fmla="*/ 11 h 16"/>
                    <a:gd name="T18" fmla="*/ 20 w 30"/>
                    <a:gd name="T19" fmla="*/ 12 h 16"/>
                    <a:gd name="T20" fmla="*/ 23 w 30"/>
                    <a:gd name="T21" fmla="*/ 16 h 16"/>
                    <a:gd name="T22" fmla="*/ 23 w 30"/>
                    <a:gd name="T23" fmla="*/ 16 h 16"/>
                    <a:gd name="T24" fmla="*/ 30 w 30"/>
                    <a:gd name="T25" fmla="*/ 12 h 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0"/>
                    <a:gd name="T40" fmla="*/ 0 h 16"/>
                    <a:gd name="T41" fmla="*/ 30 w 30"/>
                    <a:gd name="T42" fmla="*/ 16 h 1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0" h="16">
                      <a:moveTo>
                        <a:pt x="30" y="12"/>
                      </a:moveTo>
                      <a:lnTo>
                        <a:pt x="30" y="12"/>
                      </a:lnTo>
                      <a:lnTo>
                        <a:pt x="27" y="7"/>
                      </a:lnTo>
                      <a:lnTo>
                        <a:pt x="21" y="1"/>
                      </a:lnTo>
                      <a:lnTo>
                        <a:pt x="13" y="0"/>
                      </a:lnTo>
                      <a:lnTo>
                        <a:pt x="0" y="1"/>
                      </a:lnTo>
                      <a:lnTo>
                        <a:pt x="0" y="11"/>
                      </a:lnTo>
                      <a:lnTo>
                        <a:pt x="13" y="9"/>
                      </a:lnTo>
                      <a:lnTo>
                        <a:pt x="19" y="11"/>
                      </a:lnTo>
                      <a:lnTo>
                        <a:pt x="20" y="12"/>
                      </a:lnTo>
                      <a:lnTo>
                        <a:pt x="23" y="16"/>
                      </a:lnTo>
                      <a:lnTo>
                        <a:pt x="30" y="12"/>
                      </a:lnTo>
                      <a:close/>
                    </a:path>
                  </a:pathLst>
                </a:custGeom>
                <a:solidFill>
                  <a:srgbClr val="000000"/>
                </a:solidFill>
                <a:ln w="9525">
                  <a:noFill/>
                  <a:round/>
                  <a:headEnd/>
                  <a:tailEnd/>
                </a:ln>
              </p:spPr>
              <p:txBody>
                <a:bodyPr/>
                <a:lstStyle/>
                <a:p>
                  <a:endParaRPr lang="en-GB"/>
                </a:p>
              </p:txBody>
            </p:sp>
            <p:sp>
              <p:nvSpPr>
                <p:cNvPr id="194620" name="Freeform 57"/>
                <p:cNvSpPr>
                  <a:spLocks/>
                </p:cNvSpPr>
                <p:nvPr/>
              </p:nvSpPr>
              <p:spPr bwMode="auto">
                <a:xfrm>
                  <a:off x="-526" y="2781"/>
                  <a:ext cx="24" cy="11"/>
                </a:xfrm>
                <a:custGeom>
                  <a:avLst/>
                  <a:gdLst>
                    <a:gd name="T0" fmla="*/ 42 w 49"/>
                    <a:gd name="T1" fmla="*/ 0 h 23"/>
                    <a:gd name="T2" fmla="*/ 42 w 49"/>
                    <a:gd name="T3" fmla="*/ 0 h 23"/>
                    <a:gd name="T4" fmla="*/ 38 w 49"/>
                    <a:gd name="T5" fmla="*/ 5 h 23"/>
                    <a:gd name="T6" fmla="*/ 33 w 49"/>
                    <a:gd name="T7" fmla="*/ 7 h 23"/>
                    <a:gd name="T8" fmla="*/ 28 w 49"/>
                    <a:gd name="T9" fmla="*/ 9 h 23"/>
                    <a:gd name="T10" fmla="*/ 22 w 49"/>
                    <a:gd name="T11" fmla="*/ 12 h 23"/>
                    <a:gd name="T12" fmla="*/ 16 w 49"/>
                    <a:gd name="T13" fmla="*/ 14 h 23"/>
                    <a:gd name="T14" fmla="*/ 11 w 49"/>
                    <a:gd name="T15" fmla="*/ 14 h 23"/>
                    <a:gd name="T16" fmla="*/ 10 w 49"/>
                    <a:gd name="T17" fmla="*/ 13 h 23"/>
                    <a:gd name="T18" fmla="*/ 7 w 49"/>
                    <a:gd name="T19" fmla="*/ 13 h 23"/>
                    <a:gd name="T20" fmla="*/ 0 w 49"/>
                    <a:gd name="T21" fmla="*/ 17 h 23"/>
                    <a:gd name="T22" fmla="*/ 5 w 49"/>
                    <a:gd name="T23" fmla="*/ 22 h 23"/>
                    <a:gd name="T24" fmla="*/ 11 w 49"/>
                    <a:gd name="T25" fmla="*/ 23 h 23"/>
                    <a:gd name="T26" fmla="*/ 16 w 49"/>
                    <a:gd name="T27" fmla="*/ 23 h 23"/>
                    <a:gd name="T28" fmla="*/ 25 w 49"/>
                    <a:gd name="T29" fmla="*/ 21 h 23"/>
                    <a:gd name="T30" fmla="*/ 30 w 49"/>
                    <a:gd name="T31" fmla="*/ 18 h 23"/>
                    <a:gd name="T32" fmla="*/ 37 w 49"/>
                    <a:gd name="T33" fmla="*/ 16 h 23"/>
                    <a:gd name="T34" fmla="*/ 43 w 49"/>
                    <a:gd name="T35" fmla="*/ 12 h 23"/>
                    <a:gd name="T36" fmla="*/ 49 w 49"/>
                    <a:gd name="T37" fmla="*/ 7 h 23"/>
                    <a:gd name="T38" fmla="*/ 49 w 49"/>
                    <a:gd name="T39" fmla="*/ 7 h 23"/>
                    <a:gd name="T40" fmla="*/ 42 w 49"/>
                    <a:gd name="T41" fmla="*/ 0 h 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9"/>
                    <a:gd name="T64" fmla="*/ 0 h 23"/>
                    <a:gd name="T65" fmla="*/ 49 w 49"/>
                    <a:gd name="T66" fmla="*/ 23 h 2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9" h="23">
                      <a:moveTo>
                        <a:pt x="42" y="0"/>
                      </a:moveTo>
                      <a:lnTo>
                        <a:pt x="42" y="0"/>
                      </a:lnTo>
                      <a:lnTo>
                        <a:pt x="38" y="5"/>
                      </a:lnTo>
                      <a:lnTo>
                        <a:pt x="33" y="7"/>
                      </a:lnTo>
                      <a:lnTo>
                        <a:pt x="28" y="9"/>
                      </a:lnTo>
                      <a:lnTo>
                        <a:pt x="22" y="12"/>
                      </a:lnTo>
                      <a:lnTo>
                        <a:pt x="16" y="14"/>
                      </a:lnTo>
                      <a:lnTo>
                        <a:pt x="11" y="14"/>
                      </a:lnTo>
                      <a:lnTo>
                        <a:pt x="10" y="13"/>
                      </a:lnTo>
                      <a:lnTo>
                        <a:pt x="7" y="13"/>
                      </a:lnTo>
                      <a:lnTo>
                        <a:pt x="0" y="17"/>
                      </a:lnTo>
                      <a:lnTo>
                        <a:pt x="5" y="22"/>
                      </a:lnTo>
                      <a:lnTo>
                        <a:pt x="11" y="23"/>
                      </a:lnTo>
                      <a:lnTo>
                        <a:pt x="16" y="23"/>
                      </a:lnTo>
                      <a:lnTo>
                        <a:pt x="25" y="21"/>
                      </a:lnTo>
                      <a:lnTo>
                        <a:pt x="30" y="18"/>
                      </a:lnTo>
                      <a:lnTo>
                        <a:pt x="37" y="16"/>
                      </a:lnTo>
                      <a:lnTo>
                        <a:pt x="43" y="12"/>
                      </a:lnTo>
                      <a:lnTo>
                        <a:pt x="49" y="7"/>
                      </a:lnTo>
                      <a:lnTo>
                        <a:pt x="42" y="0"/>
                      </a:lnTo>
                      <a:close/>
                    </a:path>
                  </a:pathLst>
                </a:custGeom>
                <a:solidFill>
                  <a:srgbClr val="000000"/>
                </a:solidFill>
                <a:ln w="9525">
                  <a:noFill/>
                  <a:round/>
                  <a:headEnd/>
                  <a:tailEnd/>
                </a:ln>
              </p:spPr>
              <p:txBody>
                <a:bodyPr/>
                <a:lstStyle/>
                <a:p>
                  <a:endParaRPr lang="en-GB"/>
                </a:p>
              </p:txBody>
            </p:sp>
            <p:sp>
              <p:nvSpPr>
                <p:cNvPr id="194621" name="Freeform 58"/>
                <p:cNvSpPr>
                  <a:spLocks/>
                </p:cNvSpPr>
                <p:nvPr/>
              </p:nvSpPr>
              <p:spPr bwMode="auto">
                <a:xfrm>
                  <a:off x="-505" y="2771"/>
                  <a:ext cx="35" cy="13"/>
                </a:xfrm>
                <a:custGeom>
                  <a:avLst/>
                  <a:gdLst>
                    <a:gd name="T0" fmla="*/ 62 w 70"/>
                    <a:gd name="T1" fmla="*/ 2 h 27"/>
                    <a:gd name="T2" fmla="*/ 63 w 70"/>
                    <a:gd name="T3" fmla="*/ 0 h 27"/>
                    <a:gd name="T4" fmla="*/ 60 w 70"/>
                    <a:gd name="T5" fmla="*/ 2 h 27"/>
                    <a:gd name="T6" fmla="*/ 54 w 70"/>
                    <a:gd name="T7" fmla="*/ 4 h 27"/>
                    <a:gd name="T8" fmla="*/ 47 w 70"/>
                    <a:gd name="T9" fmla="*/ 4 h 27"/>
                    <a:gd name="T10" fmla="*/ 38 w 70"/>
                    <a:gd name="T11" fmla="*/ 5 h 27"/>
                    <a:gd name="T12" fmla="*/ 30 w 70"/>
                    <a:gd name="T13" fmla="*/ 6 h 27"/>
                    <a:gd name="T14" fmla="*/ 19 w 70"/>
                    <a:gd name="T15" fmla="*/ 9 h 27"/>
                    <a:gd name="T16" fmla="*/ 9 w 70"/>
                    <a:gd name="T17" fmla="*/ 14 h 27"/>
                    <a:gd name="T18" fmla="*/ 0 w 70"/>
                    <a:gd name="T19" fmla="*/ 20 h 27"/>
                    <a:gd name="T20" fmla="*/ 7 w 70"/>
                    <a:gd name="T21" fmla="*/ 27 h 27"/>
                    <a:gd name="T22" fmla="*/ 14 w 70"/>
                    <a:gd name="T23" fmla="*/ 21 h 27"/>
                    <a:gd name="T24" fmla="*/ 22 w 70"/>
                    <a:gd name="T25" fmla="*/ 18 h 27"/>
                    <a:gd name="T26" fmla="*/ 30 w 70"/>
                    <a:gd name="T27" fmla="*/ 15 h 27"/>
                    <a:gd name="T28" fmla="*/ 38 w 70"/>
                    <a:gd name="T29" fmla="*/ 14 h 27"/>
                    <a:gd name="T30" fmla="*/ 47 w 70"/>
                    <a:gd name="T31" fmla="*/ 13 h 27"/>
                    <a:gd name="T32" fmla="*/ 54 w 70"/>
                    <a:gd name="T33" fmla="*/ 13 h 27"/>
                    <a:gd name="T34" fmla="*/ 62 w 70"/>
                    <a:gd name="T35" fmla="*/ 11 h 27"/>
                    <a:gd name="T36" fmla="*/ 68 w 70"/>
                    <a:gd name="T37" fmla="*/ 7 h 27"/>
                    <a:gd name="T38" fmla="*/ 69 w 70"/>
                    <a:gd name="T39" fmla="*/ 6 h 27"/>
                    <a:gd name="T40" fmla="*/ 68 w 70"/>
                    <a:gd name="T41" fmla="*/ 7 h 27"/>
                    <a:gd name="T42" fmla="*/ 70 w 70"/>
                    <a:gd name="T43" fmla="*/ 5 h 27"/>
                    <a:gd name="T44" fmla="*/ 69 w 70"/>
                    <a:gd name="T45" fmla="*/ 2 h 27"/>
                    <a:gd name="T46" fmla="*/ 67 w 70"/>
                    <a:gd name="T47" fmla="*/ 0 h 27"/>
                    <a:gd name="T48" fmla="*/ 63 w 70"/>
                    <a:gd name="T49" fmla="*/ 0 h 27"/>
                    <a:gd name="T50" fmla="*/ 62 w 70"/>
                    <a:gd name="T51" fmla="*/ 2 h 2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0"/>
                    <a:gd name="T79" fmla="*/ 0 h 27"/>
                    <a:gd name="T80" fmla="*/ 70 w 70"/>
                    <a:gd name="T81" fmla="*/ 27 h 2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0" h="27">
                      <a:moveTo>
                        <a:pt x="62" y="2"/>
                      </a:moveTo>
                      <a:lnTo>
                        <a:pt x="63" y="0"/>
                      </a:lnTo>
                      <a:lnTo>
                        <a:pt x="60" y="2"/>
                      </a:lnTo>
                      <a:lnTo>
                        <a:pt x="54" y="4"/>
                      </a:lnTo>
                      <a:lnTo>
                        <a:pt x="47" y="4"/>
                      </a:lnTo>
                      <a:lnTo>
                        <a:pt x="38" y="5"/>
                      </a:lnTo>
                      <a:lnTo>
                        <a:pt x="30" y="6"/>
                      </a:lnTo>
                      <a:lnTo>
                        <a:pt x="19" y="9"/>
                      </a:lnTo>
                      <a:lnTo>
                        <a:pt x="9" y="14"/>
                      </a:lnTo>
                      <a:lnTo>
                        <a:pt x="0" y="20"/>
                      </a:lnTo>
                      <a:lnTo>
                        <a:pt x="7" y="27"/>
                      </a:lnTo>
                      <a:lnTo>
                        <a:pt x="14" y="21"/>
                      </a:lnTo>
                      <a:lnTo>
                        <a:pt x="22" y="18"/>
                      </a:lnTo>
                      <a:lnTo>
                        <a:pt x="30" y="15"/>
                      </a:lnTo>
                      <a:lnTo>
                        <a:pt x="38" y="14"/>
                      </a:lnTo>
                      <a:lnTo>
                        <a:pt x="47" y="13"/>
                      </a:lnTo>
                      <a:lnTo>
                        <a:pt x="54" y="13"/>
                      </a:lnTo>
                      <a:lnTo>
                        <a:pt x="62" y="11"/>
                      </a:lnTo>
                      <a:lnTo>
                        <a:pt x="68" y="7"/>
                      </a:lnTo>
                      <a:lnTo>
                        <a:pt x="69" y="6"/>
                      </a:lnTo>
                      <a:lnTo>
                        <a:pt x="68" y="7"/>
                      </a:lnTo>
                      <a:lnTo>
                        <a:pt x="70" y="5"/>
                      </a:lnTo>
                      <a:lnTo>
                        <a:pt x="69" y="2"/>
                      </a:lnTo>
                      <a:lnTo>
                        <a:pt x="67" y="0"/>
                      </a:lnTo>
                      <a:lnTo>
                        <a:pt x="63" y="0"/>
                      </a:lnTo>
                      <a:lnTo>
                        <a:pt x="62" y="2"/>
                      </a:lnTo>
                      <a:close/>
                    </a:path>
                  </a:pathLst>
                </a:custGeom>
                <a:solidFill>
                  <a:srgbClr val="000000"/>
                </a:solidFill>
                <a:ln w="9525">
                  <a:noFill/>
                  <a:round/>
                  <a:headEnd/>
                  <a:tailEnd/>
                </a:ln>
              </p:spPr>
              <p:txBody>
                <a:bodyPr/>
                <a:lstStyle/>
                <a:p>
                  <a:endParaRPr lang="en-GB"/>
                </a:p>
              </p:txBody>
            </p:sp>
            <p:sp>
              <p:nvSpPr>
                <p:cNvPr id="194622" name="Freeform 59"/>
                <p:cNvSpPr>
                  <a:spLocks/>
                </p:cNvSpPr>
                <p:nvPr/>
              </p:nvSpPr>
              <p:spPr bwMode="auto">
                <a:xfrm>
                  <a:off x="-474" y="2756"/>
                  <a:ext cx="16" cy="18"/>
                </a:xfrm>
                <a:custGeom>
                  <a:avLst/>
                  <a:gdLst>
                    <a:gd name="T0" fmla="*/ 25 w 32"/>
                    <a:gd name="T1" fmla="*/ 0 h 34"/>
                    <a:gd name="T2" fmla="*/ 25 w 32"/>
                    <a:gd name="T3" fmla="*/ 0 h 34"/>
                    <a:gd name="T4" fmla="*/ 20 w 32"/>
                    <a:gd name="T5" fmla="*/ 7 h 34"/>
                    <a:gd name="T6" fmla="*/ 13 w 32"/>
                    <a:gd name="T7" fmla="*/ 15 h 34"/>
                    <a:gd name="T8" fmla="*/ 7 w 32"/>
                    <a:gd name="T9" fmla="*/ 23 h 34"/>
                    <a:gd name="T10" fmla="*/ 0 w 32"/>
                    <a:gd name="T11" fmla="*/ 30 h 34"/>
                    <a:gd name="T12" fmla="*/ 7 w 32"/>
                    <a:gd name="T13" fmla="*/ 34 h 34"/>
                    <a:gd name="T14" fmla="*/ 14 w 32"/>
                    <a:gd name="T15" fmla="*/ 27 h 34"/>
                    <a:gd name="T16" fmla="*/ 20 w 32"/>
                    <a:gd name="T17" fmla="*/ 19 h 34"/>
                    <a:gd name="T18" fmla="*/ 26 w 32"/>
                    <a:gd name="T19" fmla="*/ 11 h 34"/>
                    <a:gd name="T20" fmla="*/ 32 w 32"/>
                    <a:gd name="T21" fmla="*/ 4 h 34"/>
                    <a:gd name="T22" fmla="*/ 32 w 32"/>
                    <a:gd name="T23" fmla="*/ 4 h 34"/>
                    <a:gd name="T24" fmla="*/ 25 w 32"/>
                    <a:gd name="T25" fmla="*/ 0 h 3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2"/>
                    <a:gd name="T40" fmla="*/ 0 h 34"/>
                    <a:gd name="T41" fmla="*/ 32 w 32"/>
                    <a:gd name="T42" fmla="*/ 34 h 3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2" h="34">
                      <a:moveTo>
                        <a:pt x="25" y="0"/>
                      </a:moveTo>
                      <a:lnTo>
                        <a:pt x="25" y="0"/>
                      </a:lnTo>
                      <a:lnTo>
                        <a:pt x="20" y="7"/>
                      </a:lnTo>
                      <a:lnTo>
                        <a:pt x="13" y="15"/>
                      </a:lnTo>
                      <a:lnTo>
                        <a:pt x="7" y="23"/>
                      </a:lnTo>
                      <a:lnTo>
                        <a:pt x="0" y="30"/>
                      </a:lnTo>
                      <a:lnTo>
                        <a:pt x="7" y="34"/>
                      </a:lnTo>
                      <a:lnTo>
                        <a:pt x="14" y="27"/>
                      </a:lnTo>
                      <a:lnTo>
                        <a:pt x="20" y="19"/>
                      </a:lnTo>
                      <a:lnTo>
                        <a:pt x="26" y="11"/>
                      </a:lnTo>
                      <a:lnTo>
                        <a:pt x="32" y="4"/>
                      </a:lnTo>
                      <a:lnTo>
                        <a:pt x="25" y="0"/>
                      </a:lnTo>
                      <a:close/>
                    </a:path>
                  </a:pathLst>
                </a:custGeom>
                <a:solidFill>
                  <a:srgbClr val="000000"/>
                </a:solidFill>
                <a:ln w="9525">
                  <a:noFill/>
                  <a:round/>
                  <a:headEnd/>
                  <a:tailEnd/>
                </a:ln>
              </p:spPr>
              <p:txBody>
                <a:bodyPr/>
                <a:lstStyle/>
                <a:p>
                  <a:endParaRPr lang="en-GB"/>
                </a:p>
              </p:txBody>
            </p:sp>
            <p:sp>
              <p:nvSpPr>
                <p:cNvPr id="194623" name="Freeform 60"/>
                <p:cNvSpPr>
                  <a:spLocks/>
                </p:cNvSpPr>
                <p:nvPr/>
              </p:nvSpPr>
              <p:spPr bwMode="auto">
                <a:xfrm>
                  <a:off x="-461" y="2754"/>
                  <a:ext cx="7" cy="16"/>
                </a:xfrm>
                <a:custGeom>
                  <a:avLst/>
                  <a:gdLst>
                    <a:gd name="T0" fmla="*/ 13 w 14"/>
                    <a:gd name="T1" fmla="*/ 31 h 31"/>
                    <a:gd name="T2" fmla="*/ 13 w 14"/>
                    <a:gd name="T3" fmla="*/ 31 h 31"/>
                    <a:gd name="T4" fmla="*/ 14 w 14"/>
                    <a:gd name="T5" fmla="*/ 20 h 31"/>
                    <a:gd name="T6" fmla="*/ 14 w 14"/>
                    <a:gd name="T7" fmla="*/ 9 h 31"/>
                    <a:gd name="T8" fmla="*/ 8 w 14"/>
                    <a:gd name="T9" fmla="*/ 0 h 31"/>
                    <a:gd name="T10" fmla="*/ 0 w 14"/>
                    <a:gd name="T11" fmla="*/ 5 h 31"/>
                    <a:gd name="T12" fmla="*/ 7 w 14"/>
                    <a:gd name="T13" fmla="*/ 9 h 31"/>
                    <a:gd name="T14" fmla="*/ 6 w 14"/>
                    <a:gd name="T15" fmla="*/ 9 h 31"/>
                    <a:gd name="T16" fmla="*/ 5 w 14"/>
                    <a:gd name="T17" fmla="*/ 9 h 31"/>
                    <a:gd name="T18" fmla="*/ 5 w 14"/>
                    <a:gd name="T19" fmla="*/ 20 h 31"/>
                    <a:gd name="T20" fmla="*/ 4 w 14"/>
                    <a:gd name="T21" fmla="*/ 29 h 31"/>
                    <a:gd name="T22" fmla="*/ 4 w 14"/>
                    <a:gd name="T23" fmla="*/ 29 h 31"/>
                    <a:gd name="T24" fmla="*/ 13 w 14"/>
                    <a:gd name="T25" fmla="*/ 31 h 3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
                    <a:gd name="T40" fmla="*/ 0 h 31"/>
                    <a:gd name="T41" fmla="*/ 14 w 14"/>
                    <a:gd name="T42" fmla="*/ 31 h 3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 h="31">
                      <a:moveTo>
                        <a:pt x="13" y="31"/>
                      </a:moveTo>
                      <a:lnTo>
                        <a:pt x="13" y="31"/>
                      </a:lnTo>
                      <a:lnTo>
                        <a:pt x="14" y="20"/>
                      </a:lnTo>
                      <a:lnTo>
                        <a:pt x="14" y="9"/>
                      </a:lnTo>
                      <a:lnTo>
                        <a:pt x="8" y="0"/>
                      </a:lnTo>
                      <a:lnTo>
                        <a:pt x="0" y="5"/>
                      </a:lnTo>
                      <a:lnTo>
                        <a:pt x="7" y="9"/>
                      </a:lnTo>
                      <a:lnTo>
                        <a:pt x="6" y="9"/>
                      </a:lnTo>
                      <a:lnTo>
                        <a:pt x="5" y="9"/>
                      </a:lnTo>
                      <a:lnTo>
                        <a:pt x="5" y="20"/>
                      </a:lnTo>
                      <a:lnTo>
                        <a:pt x="4" y="29"/>
                      </a:lnTo>
                      <a:lnTo>
                        <a:pt x="13" y="31"/>
                      </a:lnTo>
                      <a:close/>
                    </a:path>
                  </a:pathLst>
                </a:custGeom>
                <a:solidFill>
                  <a:srgbClr val="000000"/>
                </a:solidFill>
                <a:ln w="9525">
                  <a:noFill/>
                  <a:round/>
                  <a:headEnd/>
                  <a:tailEnd/>
                </a:ln>
              </p:spPr>
              <p:txBody>
                <a:bodyPr/>
                <a:lstStyle/>
                <a:p>
                  <a:endParaRPr lang="en-GB"/>
                </a:p>
              </p:txBody>
            </p:sp>
            <p:sp>
              <p:nvSpPr>
                <p:cNvPr id="194624" name="Freeform 61"/>
                <p:cNvSpPr>
                  <a:spLocks/>
                </p:cNvSpPr>
                <p:nvPr/>
              </p:nvSpPr>
              <p:spPr bwMode="auto">
                <a:xfrm>
                  <a:off x="-471" y="2768"/>
                  <a:ext cx="16" cy="46"/>
                </a:xfrm>
                <a:custGeom>
                  <a:avLst/>
                  <a:gdLst>
                    <a:gd name="T0" fmla="*/ 9 w 31"/>
                    <a:gd name="T1" fmla="*/ 92 h 92"/>
                    <a:gd name="T2" fmla="*/ 9 w 31"/>
                    <a:gd name="T3" fmla="*/ 92 h 92"/>
                    <a:gd name="T4" fmla="*/ 10 w 31"/>
                    <a:gd name="T5" fmla="*/ 69 h 92"/>
                    <a:gd name="T6" fmla="*/ 17 w 31"/>
                    <a:gd name="T7" fmla="*/ 44 h 92"/>
                    <a:gd name="T8" fmla="*/ 25 w 31"/>
                    <a:gd name="T9" fmla="*/ 18 h 92"/>
                    <a:gd name="T10" fmla="*/ 31 w 31"/>
                    <a:gd name="T11" fmla="*/ 2 h 92"/>
                    <a:gd name="T12" fmla="*/ 22 w 31"/>
                    <a:gd name="T13" fmla="*/ 0 h 92"/>
                    <a:gd name="T14" fmla="*/ 16 w 31"/>
                    <a:gd name="T15" fmla="*/ 16 h 92"/>
                    <a:gd name="T16" fmla="*/ 8 w 31"/>
                    <a:gd name="T17" fmla="*/ 41 h 92"/>
                    <a:gd name="T18" fmla="*/ 1 w 31"/>
                    <a:gd name="T19" fmla="*/ 69 h 92"/>
                    <a:gd name="T20" fmla="*/ 0 w 31"/>
                    <a:gd name="T21" fmla="*/ 92 h 92"/>
                    <a:gd name="T22" fmla="*/ 0 w 31"/>
                    <a:gd name="T23" fmla="*/ 92 h 92"/>
                    <a:gd name="T24" fmla="*/ 9 w 31"/>
                    <a:gd name="T25" fmla="*/ 92 h 9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1"/>
                    <a:gd name="T40" fmla="*/ 0 h 92"/>
                    <a:gd name="T41" fmla="*/ 31 w 31"/>
                    <a:gd name="T42" fmla="*/ 92 h 9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1" h="92">
                      <a:moveTo>
                        <a:pt x="9" y="92"/>
                      </a:moveTo>
                      <a:lnTo>
                        <a:pt x="9" y="92"/>
                      </a:lnTo>
                      <a:lnTo>
                        <a:pt x="10" y="69"/>
                      </a:lnTo>
                      <a:lnTo>
                        <a:pt x="17" y="44"/>
                      </a:lnTo>
                      <a:lnTo>
                        <a:pt x="25" y="18"/>
                      </a:lnTo>
                      <a:lnTo>
                        <a:pt x="31" y="2"/>
                      </a:lnTo>
                      <a:lnTo>
                        <a:pt x="22" y="0"/>
                      </a:lnTo>
                      <a:lnTo>
                        <a:pt x="16" y="16"/>
                      </a:lnTo>
                      <a:lnTo>
                        <a:pt x="8" y="41"/>
                      </a:lnTo>
                      <a:lnTo>
                        <a:pt x="1" y="69"/>
                      </a:lnTo>
                      <a:lnTo>
                        <a:pt x="0" y="92"/>
                      </a:lnTo>
                      <a:lnTo>
                        <a:pt x="9" y="92"/>
                      </a:lnTo>
                      <a:close/>
                    </a:path>
                  </a:pathLst>
                </a:custGeom>
                <a:solidFill>
                  <a:srgbClr val="000000"/>
                </a:solidFill>
                <a:ln w="9525">
                  <a:noFill/>
                  <a:round/>
                  <a:headEnd/>
                  <a:tailEnd/>
                </a:ln>
              </p:spPr>
              <p:txBody>
                <a:bodyPr/>
                <a:lstStyle/>
                <a:p>
                  <a:endParaRPr lang="en-GB"/>
                </a:p>
              </p:txBody>
            </p:sp>
            <p:sp>
              <p:nvSpPr>
                <p:cNvPr id="194625" name="Freeform 62"/>
                <p:cNvSpPr>
                  <a:spLocks/>
                </p:cNvSpPr>
                <p:nvPr/>
              </p:nvSpPr>
              <p:spPr bwMode="auto">
                <a:xfrm>
                  <a:off x="-471" y="2814"/>
                  <a:ext cx="8" cy="17"/>
                </a:xfrm>
                <a:custGeom>
                  <a:avLst/>
                  <a:gdLst>
                    <a:gd name="T0" fmla="*/ 8 w 15"/>
                    <a:gd name="T1" fmla="*/ 33 h 33"/>
                    <a:gd name="T2" fmla="*/ 8 w 15"/>
                    <a:gd name="T3" fmla="*/ 33 h 33"/>
                    <a:gd name="T4" fmla="*/ 14 w 15"/>
                    <a:gd name="T5" fmla="*/ 29 h 33"/>
                    <a:gd name="T6" fmla="*/ 15 w 15"/>
                    <a:gd name="T7" fmla="*/ 23 h 33"/>
                    <a:gd name="T8" fmla="*/ 13 w 15"/>
                    <a:gd name="T9" fmla="*/ 14 h 33"/>
                    <a:gd name="T10" fmla="*/ 9 w 15"/>
                    <a:gd name="T11" fmla="*/ 0 h 33"/>
                    <a:gd name="T12" fmla="*/ 0 w 15"/>
                    <a:gd name="T13" fmla="*/ 0 h 33"/>
                    <a:gd name="T14" fmla="*/ 3 w 15"/>
                    <a:gd name="T15" fmla="*/ 16 h 33"/>
                    <a:gd name="T16" fmla="*/ 6 w 15"/>
                    <a:gd name="T17" fmla="*/ 23 h 33"/>
                    <a:gd name="T18" fmla="*/ 7 w 15"/>
                    <a:gd name="T19" fmla="*/ 24 h 33"/>
                    <a:gd name="T20" fmla="*/ 6 w 15"/>
                    <a:gd name="T21" fmla="*/ 24 h 33"/>
                    <a:gd name="T22" fmla="*/ 6 w 15"/>
                    <a:gd name="T23" fmla="*/ 24 h 33"/>
                    <a:gd name="T24" fmla="*/ 8 w 15"/>
                    <a:gd name="T25" fmla="*/ 33 h 3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
                    <a:gd name="T40" fmla="*/ 0 h 33"/>
                    <a:gd name="T41" fmla="*/ 15 w 15"/>
                    <a:gd name="T42" fmla="*/ 33 h 3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 h="33">
                      <a:moveTo>
                        <a:pt x="8" y="33"/>
                      </a:moveTo>
                      <a:lnTo>
                        <a:pt x="8" y="33"/>
                      </a:lnTo>
                      <a:lnTo>
                        <a:pt x="14" y="29"/>
                      </a:lnTo>
                      <a:lnTo>
                        <a:pt x="15" y="23"/>
                      </a:lnTo>
                      <a:lnTo>
                        <a:pt x="13" y="14"/>
                      </a:lnTo>
                      <a:lnTo>
                        <a:pt x="9" y="0"/>
                      </a:lnTo>
                      <a:lnTo>
                        <a:pt x="0" y="0"/>
                      </a:lnTo>
                      <a:lnTo>
                        <a:pt x="3" y="16"/>
                      </a:lnTo>
                      <a:lnTo>
                        <a:pt x="6" y="23"/>
                      </a:lnTo>
                      <a:lnTo>
                        <a:pt x="7" y="24"/>
                      </a:lnTo>
                      <a:lnTo>
                        <a:pt x="6" y="24"/>
                      </a:lnTo>
                      <a:lnTo>
                        <a:pt x="8" y="33"/>
                      </a:lnTo>
                      <a:close/>
                    </a:path>
                  </a:pathLst>
                </a:custGeom>
                <a:solidFill>
                  <a:srgbClr val="000000"/>
                </a:solidFill>
                <a:ln w="9525">
                  <a:noFill/>
                  <a:round/>
                  <a:headEnd/>
                  <a:tailEnd/>
                </a:ln>
              </p:spPr>
              <p:txBody>
                <a:bodyPr/>
                <a:lstStyle/>
                <a:p>
                  <a:endParaRPr lang="en-GB"/>
                </a:p>
              </p:txBody>
            </p:sp>
            <p:sp>
              <p:nvSpPr>
                <p:cNvPr id="194626" name="Freeform 63"/>
                <p:cNvSpPr>
                  <a:spLocks/>
                </p:cNvSpPr>
                <p:nvPr/>
              </p:nvSpPr>
              <p:spPr bwMode="auto">
                <a:xfrm>
                  <a:off x="-477" y="2827"/>
                  <a:ext cx="10" cy="38"/>
                </a:xfrm>
                <a:custGeom>
                  <a:avLst/>
                  <a:gdLst>
                    <a:gd name="T0" fmla="*/ 20 w 21"/>
                    <a:gd name="T1" fmla="*/ 69 h 76"/>
                    <a:gd name="T2" fmla="*/ 19 w 21"/>
                    <a:gd name="T3" fmla="*/ 69 h 76"/>
                    <a:gd name="T4" fmla="*/ 9 w 21"/>
                    <a:gd name="T5" fmla="*/ 52 h 76"/>
                    <a:gd name="T6" fmla="*/ 9 w 21"/>
                    <a:gd name="T7" fmla="*/ 31 h 76"/>
                    <a:gd name="T8" fmla="*/ 15 w 21"/>
                    <a:gd name="T9" fmla="*/ 16 h 76"/>
                    <a:gd name="T10" fmla="*/ 21 w 21"/>
                    <a:gd name="T11" fmla="*/ 9 h 76"/>
                    <a:gd name="T12" fmla="*/ 19 w 21"/>
                    <a:gd name="T13" fmla="*/ 0 h 76"/>
                    <a:gd name="T14" fmla="*/ 8 w 21"/>
                    <a:gd name="T15" fmla="*/ 12 h 76"/>
                    <a:gd name="T16" fmla="*/ 0 w 21"/>
                    <a:gd name="T17" fmla="*/ 31 h 76"/>
                    <a:gd name="T18" fmla="*/ 0 w 21"/>
                    <a:gd name="T19" fmla="*/ 54 h 76"/>
                    <a:gd name="T20" fmla="*/ 14 w 21"/>
                    <a:gd name="T21" fmla="*/ 76 h 76"/>
                    <a:gd name="T22" fmla="*/ 13 w 21"/>
                    <a:gd name="T23" fmla="*/ 76 h 76"/>
                    <a:gd name="T24" fmla="*/ 14 w 21"/>
                    <a:gd name="T25" fmla="*/ 76 h 76"/>
                    <a:gd name="T26" fmla="*/ 17 w 21"/>
                    <a:gd name="T27" fmla="*/ 76 h 76"/>
                    <a:gd name="T28" fmla="*/ 20 w 21"/>
                    <a:gd name="T29" fmla="*/ 74 h 76"/>
                    <a:gd name="T30" fmla="*/ 21 w 21"/>
                    <a:gd name="T31" fmla="*/ 72 h 76"/>
                    <a:gd name="T32" fmla="*/ 19 w 21"/>
                    <a:gd name="T33" fmla="*/ 69 h 76"/>
                    <a:gd name="T34" fmla="*/ 20 w 21"/>
                    <a:gd name="T35" fmla="*/ 69 h 7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1"/>
                    <a:gd name="T55" fmla="*/ 0 h 76"/>
                    <a:gd name="T56" fmla="*/ 21 w 21"/>
                    <a:gd name="T57" fmla="*/ 76 h 7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1" h="76">
                      <a:moveTo>
                        <a:pt x="20" y="69"/>
                      </a:moveTo>
                      <a:lnTo>
                        <a:pt x="19" y="69"/>
                      </a:lnTo>
                      <a:lnTo>
                        <a:pt x="9" y="52"/>
                      </a:lnTo>
                      <a:lnTo>
                        <a:pt x="9" y="31"/>
                      </a:lnTo>
                      <a:lnTo>
                        <a:pt x="15" y="16"/>
                      </a:lnTo>
                      <a:lnTo>
                        <a:pt x="21" y="9"/>
                      </a:lnTo>
                      <a:lnTo>
                        <a:pt x="19" y="0"/>
                      </a:lnTo>
                      <a:lnTo>
                        <a:pt x="8" y="12"/>
                      </a:lnTo>
                      <a:lnTo>
                        <a:pt x="0" y="31"/>
                      </a:lnTo>
                      <a:lnTo>
                        <a:pt x="0" y="54"/>
                      </a:lnTo>
                      <a:lnTo>
                        <a:pt x="14" y="76"/>
                      </a:lnTo>
                      <a:lnTo>
                        <a:pt x="13" y="76"/>
                      </a:lnTo>
                      <a:lnTo>
                        <a:pt x="14" y="76"/>
                      </a:lnTo>
                      <a:lnTo>
                        <a:pt x="17" y="76"/>
                      </a:lnTo>
                      <a:lnTo>
                        <a:pt x="20" y="74"/>
                      </a:lnTo>
                      <a:lnTo>
                        <a:pt x="21" y="72"/>
                      </a:lnTo>
                      <a:lnTo>
                        <a:pt x="19" y="69"/>
                      </a:lnTo>
                      <a:lnTo>
                        <a:pt x="20" y="69"/>
                      </a:lnTo>
                      <a:close/>
                    </a:path>
                  </a:pathLst>
                </a:custGeom>
                <a:solidFill>
                  <a:srgbClr val="000000"/>
                </a:solidFill>
                <a:ln w="9525">
                  <a:noFill/>
                  <a:round/>
                  <a:headEnd/>
                  <a:tailEnd/>
                </a:ln>
              </p:spPr>
              <p:txBody>
                <a:bodyPr/>
                <a:lstStyle/>
                <a:p>
                  <a:endParaRPr lang="en-GB"/>
                </a:p>
              </p:txBody>
            </p:sp>
            <p:sp>
              <p:nvSpPr>
                <p:cNvPr id="194627" name="Freeform 64"/>
                <p:cNvSpPr>
                  <a:spLocks/>
                </p:cNvSpPr>
                <p:nvPr/>
              </p:nvSpPr>
              <p:spPr bwMode="auto">
                <a:xfrm>
                  <a:off x="-471" y="2861"/>
                  <a:ext cx="5" cy="5"/>
                </a:xfrm>
                <a:custGeom>
                  <a:avLst/>
                  <a:gdLst>
                    <a:gd name="T0" fmla="*/ 7 w 9"/>
                    <a:gd name="T1" fmla="*/ 1 h 9"/>
                    <a:gd name="T2" fmla="*/ 8 w 9"/>
                    <a:gd name="T3" fmla="*/ 1 h 9"/>
                    <a:gd name="T4" fmla="*/ 7 w 9"/>
                    <a:gd name="T5" fmla="*/ 0 h 9"/>
                    <a:gd name="T6" fmla="*/ 0 w 9"/>
                    <a:gd name="T7" fmla="*/ 7 h 9"/>
                    <a:gd name="T8" fmla="*/ 1 w 9"/>
                    <a:gd name="T9" fmla="*/ 8 h 9"/>
                    <a:gd name="T10" fmla="*/ 2 w 9"/>
                    <a:gd name="T11" fmla="*/ 8 h 9"/>
                    <a:gd name="T12" fmla="*/ 1 w 9"/>
                    <a:gd name="T13" fmla="*/ 8 h 9"/>
                    <a:gd name="T14" fmla="*/ 4 w 9"/>
                    <a:gd name="T15" fmla="*/ 9 h 9"/>
                    <a:gd name="T16" fmla="*/ 8 w 9"/>
                    <a:gd name="T17" fmla="*/ 8 h 9"/>
                    <a:gd name="T18" fmla="*/ 9 w 9"/>
                    <a:gd name="T19" fmla="*/ 5 h 9"/>
                    <a:gd name="T20" fmla="*/ 8 w 9"/>
                    <a:gd name="T21" fmla="*/ 1 h 9"/>
                    <a:gd name="T22" fmla="*/ 7 w 9"/>
                    <a:gd name="T23" fmla="*/ 1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
                    <a:gd name="T37" fmla="*/ 0 h 9"/>
                    <a:gd name="T38" fmla="*/ 9 w 9"/>
                    <a:gd name="T39" fmla="*/ 9 h 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 h="9">
                      <a:moveTo>
                        <a:pt x="7" y="1"/>
                      </a:moveTo>
                      <a:lnTo>
                        <a:pt x="8" y="1"/>
                      </a:lnTo>
                      <a:lnTo>
                        <a:pt x="7" y="0"/>
                      </a:lnTo>
                      <a:lnTo>
                        <a:pt x="0" y="7"/>
                      </a:lnTo>
                      <a:lnTo>
                        <a:pt x="1" y="8"/>
                      </a:lnTo>
                      <a:lnTo>
                        <a:pt x="2" y="8"/>
                      </a:lnTo>
                      <a:lnTo>
                        <a:pt x="1" y="8"/>
                      </a:lnTo>
                      <a:lnTo>
                        <a:pt x="4" y="9"/>
                      </a:lnTo>
                      <a:lnTo>
                        <a:pt x="8" y="8"/>
                      </a:lnTo>
                      <a:lnTo>
                        <a:pt x="9" y="5"/>
                      </a:lnTo>
                      <a:lnTo>
                        <a:pt x="8" y="1"/>
                      </a:lnTo>
                      <a:lnTo>
                        <a:pt x="7" y="1"/>
                      </a:lnTo>
                      <a:close/>
                    </a:path>
                  </a:pathLst>
                </a:custGeom>
                <a:solidFill>
                  <a:srgbClr val="000000"/>
                </a:solidFill>
                <a:ln w="9525">
                  <a:noFill/>
                  <a:round/>
                  <a:headEnd/>
                  <a:tailEnd/>
                </a:ln>
              </p:spPr>
              <p:txBody>
                <a:bodyPr/>
                <a:lstStyle/>
                <a:p>
                  <a:endParaRPr lang="en-GB"/>
                </a:p>
              </p:txBody>
            </p:sp>
            <p:sp>
              <p:nvSpPr>
                <p:cNvPr id="194628" name="Freeform 65"/>
                <p:cNvSpPr>
                  <a:spLocks/>
                </p:cNvSpPr>
                <p:nvPr/>
              </p:nvSpPr>
              <p:spPr bwMode="auto">
                <a:xfrm>
                  <a:off x="-469" y="2862"/>
                  <a:ext cx="65" cy="10"/>
                </a:xfrm>
                <a:custGeom>
                  <a:avLst/>
                  <a:gdLst>
                    <a:gd name="T0" fmla="*/ 123 w 131"/>
                    <a:gd name="T1" fmla="*/ 19 h 21"/>
                    <a:gd name="T2" fmla="*/ 127 w 131"/>
                    <a:gd name="T3" fmla="*/ 12 h 21"/>
                    <a:gd name="T4" fmla="*/ 116 w 131"/>
                    <a:gd name="T5" fmla="*/ 12 h 21"/>
                    <a:gd name="T6" fmla="*/ 101 w 131"/>
                    <a:gd name="T7" fmla="*/ 12 h 21"/>
                    <a:gd name="T8" fmla="*/ 84 w 131"/>
                    <a:gd name="T9" fmla="*/ 11 h 21"/>
                    <a:gd name="T10" fmla="*/ 65 w 131"/>
                    <a:gd name="T11" fmla="*/ 10 h 21"/>
                    <a:gd name="T12" fmla="*/ 45 w 131"/>
                    <a:gd name="T13" fmla="*/ 7 h 21"/>
                    <a:gd name="T14" fmla="*/ 27 w 131"/>
                    <a:gd name="T15" fmla="*/ 6 h 21"/>
                    <a:gd name="T16" fmla="*/ 14 w 131"/>
                    <a:gd name="T17" fmla="*/ 3 h 21"/>
                    <a:gd name="T18" fmla="*/ 5 w 131"/>
                    <a:gd name="T19" fmla="*/ 0 h 21"/>
                    <a:gd name="T20" fmla="*/ 0 w 131"/>
                    <a:gd name="T21" fmla="*/ 7 h 21"/>
                    <a:gd name="T22" fmla="*/ 12 w 131"/>
                    <a:gd name="T23" fmla="*/ 12 h 21"/>
                    <a:gd name="T24" fmla="*/ 27 w 131"/>
                    <a:gd name="T25" fmla="*/ 15 h 21"/>
                    <a:gd name="T26" fmla="*/ 45 w 131"/>
                    <a:gd name="T27" fmla="*/ 16 h 21"/>
                    <a:gd name="T28" fmla="*/ 65 w 131"/>
                    <a:gd name="T29" fmla="*/ 19 h 21"/>
                    <a:gd name="T30" fmla="*/ 84 w 131"/>
                    <a:gd name="T31" fmla="*/ 20 h 21"/>
                    <a:gd name="T32" fmla="*/ 101 w 131"/>
                    <a:gd name="T33" fmla="*/ 21 h 21"/>
                    <a:gd name="T34" fmla="*/ 116 w 131"/>
                    <a:gd name="T35" fmla="*/ 21 h 21"/>
                    <a:gd name="T36" fmla="*/ 127 w 131"/>
                    <a:gd name="T37" fmla="*/ 21 h 21"/>
                    <a:gd name="T38" fmla="*/ 130 w 131"/>
                    <a:gd name="T39" fmla="*/ 14 h 21"/>
                    <a:gd name="T40" fmla="*/ 127 w 131"/>
                    <a:gd name="T41" fmla="*/ 21 h 21"/>
                    <a:gd name="T42" fmla="*/ 130 w 131"/>
                    <a:gd name="T43" fmla="*/ 20 h 21"/>
                    <a:gd name="T44" fmla="*/ 131 w 131"/>
                    <a:gd name="T45" fmla="*/ 16 h 21"/>
                    <a:gd name="T46" fmla="*/ 130 w 131"/>
                    <a:gd name="T47" fmla="*/ 13 h 21"/>
                    <a:gd name="T48" fmla="*/ 127 w 131"/>
                    <a:gd name="T49" fmla="*/ 12 h 21"/>
                    <a:gd name="T50" fmla="*/ 123 w 131"/>
                    <a:gd name="T51" fmla="*/ 19 h 2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31"/>
                    <a:gd name="T79" fmla="*/ 0 h 21"/>
                    <a:gd name="T80" fmla="*/ 131 w 131"/>
                    <a:gd name="T81" fmla="*/ 21 h 2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31" h="21">
                      <a:moveTo>
                        <a:pt x="123" y="19"/>
                      </a:moveTo>
                      <a:lnTo>
                        <a:pt x="127" y="12"/>
                      </a:lnTo>
                      <a:lnTo>
                        <a:pt x="116" y="12"/>
                      </a:lnTo>
                      <a:lnTo>
                        <a:pt x="101" y="12"/>
                      </a:lnTo>
                      <a:lnTo>
                        <a:pt x="84" y="11"/>
                      </a:lnTo>
                      <a:lnTo>
                        <a:pt x="65" y="10"/>
                      </a:lnTo>
                      <a:lnTo>
                        <a:pt x="45" y="7"/>
                      </a:lnTo>
                      <a:lnTo>
                        <a:pt x="27" y="6"/>
                      </a:lnTo>
                      <a:lnTo>
                        <a:pt x="14" y="3"/>
                      </a:lnTo>
                      <a:lnTo>
                        <a:pt x="5" y="0"/>
                      </a:lnTo>
                      <a:lnTo>
                        <a:pt x="0" y="7"/>
                      </a:lnTo>
                      <a:lnTo>
                        <a:pt x="12" y="12"/>
                      </a:lnTo>
                      <a:lnTo>
                        <a:pt x="27" y="15"/>
                      </a:lnTo>
                      <a:lnTo>
                        <a:pt x="45" y="16"/>
                      </a:lnTo>
                      <a:lnTo>
                        <a:pt x="65" y="19"/>
                      </a:lnTo>
                      <a:lnTo>
                        <a:pt x="84" y="20"/>
                      </a:lnTo>
                      <a:lnTo>
                        <a:pt x="101" y="21"/>
                      </a:lnTo>
                      <a:lnTo>
                        <a:pt x="116" y="21"/>
                      </a:lnTo>
                      <a:lnTo>
                        <a:pt x="127" y="21"/>
                      </a:lnTo>
                      <a:lnTo>
                        <a:pt x="130" y="14"/>
                      </a:lnTo>
                      <a:lnTo>
                        <a:pt x="127" y="21"/>
                      </a:lnTo>
                      <a:lnTo>
                        <a:pt x="130" y="20"/>
                      </a:lnTo>
                      <a:lnTo>
                        <a:pt x="131" y="16"/>
                      </a:lnTo>
                      <a:lnTo>
                        <a:pt x="130" y="13"/>
                      </a:lnTo>
                      <a:lnTo>
                        <a:pt x="127" y="12"/>
                      </a:lnTo>
                      <a:lnTo>
                        <a:pt x="123" y="19"/>
                      </a:lnTo>
                      <a:close/>
                    </a:path>
                  </a:pathLst>
                </a:custGeom>
                <a:solidFill>
                  <a:srgbClr val="000000"/>
                </a:solidFill>
                <a:ln w="9525">
                  <a:noFill/>
                  <a:round/>
                  <a:headEnd/>
                  <a:tailEnd/>
                </a:ln>
              </p:spPr>
              <p:txBody>
                <a:bodyPr/>
                <a:lstStyle/>
                <a:p>
                  <a:endParaRPr lang="en-GB"/>
                </a:p>
              </p:txBody>
            </p:sp>
            <p:sp>
              <p:nvSpPr>
                <p:cNvPr id="194629" name="Freeform 66"/>
                <p:cNvSpPr>
                  <a:spLocks/>
                </p:cNvSpPr>
                <p:nvPr/>
              </p:nvSpPr>
              <p:spPr bwMode="auto">
                <a:xfrm>
                  <a:off x="-419" y="2848"/>
                  <a:ext cx="15" cy="23"/>
                </a:xfrm>
                <a:custGeom>
                  <a:avLst/>
                  <a:gdLst>
                    <a:gd name="T0" fmla="*/ 0 w 29"/>
                    <a:gd name="T1" fmla="*/ 3 h 46"/>
                    <a:gd name="T2" fmla="*/ 0 w 29"/>
                    <a:gd name="T3" fmla="*/ 4 h 46"/>
                    <a:gd name="T4" fmla="*/ 3 w 29"/>
                    <a:gd name="T5" fmla="*/ 9 h 46"/>
                    <a:gd name="T6" fmla="*/ 7 w 29"/>
                    <a:gd name="T7" fmla="*/ 19 h 46"/>
                    <a:gd name="T8" fmla="*/ 14 w 29"/>
                    <a:gd name="T9" fmla="*/ 33 h 46"/>
                    <a:gd name="T10" fmla="*/ 22 w 29"/>
                    <a:gd name="T11" fmla="*/ 46 h 46"/>
                    <a:gd name="T12" fmla="*/ 29 w 29"/>
                    <a:gd name="T13" fmla="*/ 41 h 46"/>
                    <a:gd name="T14" fmla="*/ 21 w 29"/>
                    <a:gd name="T15" fmla="*/ 29 h 46"/>
                    <a:gd name="T16" fmla="*/ 17 w 29"/>
                    <a:gd name="T17" fmla="*/ 17 h 46"/>
                    <a:gd name="T18" fmla="*/ 12 w 29"/>
                    <a:gd name="T19" fmla="*/ 7 h 46"/>
                    <a:gd name="T20" fmla="*/ 10 w 29"/>
                    <a:gd name="T21" fmla="*/ 0 h 46"/>
                    <a:gd name="T22" fmla="*/ 10 w 29"/>
                    <a:gd name="T23" fmla="*/ 1 h 46"/>
                    <a:gd name="T24" fmla="*/ 0 w 29"/>
                    <a:gd name="T25" fmla="*/ 3 h 4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9"/>
                    <a:gd name="T40" fmla="*/ 0 h 46"/>
                    <a:gd name="T41" fmla="*/ 29 w 29"/>
                    <a:gd name="T42" fmla="*/ 46 h 4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9" h="46">
                      <a:moveTo>
                        <a:pt x="0" y="3"/>
                      </a:moveTo>
                      <a:lnTo>
                        <a:pt x="0" y="4"/>
                      </a:lnTo>
                      <a:lnTo>
                        <a:pt x="3" y="9"/>
                      </a:lnTo>
                      <a:lnTo>
                        <a:pt x="7" y="19"/>
                      </a:lnTo>
                      <a:lnTo>
                        <a:pt x="14" y="33"/>
                      </a:lnTo>
                      <a:lnTo>
                        <a:pt x="22" y="46"/>
                      </a:lnTo>
                      <a:lnTo>
                        <a:pt x="29" y="41"/>
                      </a:lnTo>
                      <a:lnTo>
                        <a:pt x="21" y="29"/>
                      </a:lnTo>
                      <a:lnTo>
                        <a:pt x="17" y="17"/>
                      </a:lnTo>
                      <a:lnTo>
                        <a:pt x="12" y="7"/>
                      </a:lnTo>
                      <a:lnTo>
                        <a:pt x="10" y="0"/>
                      </a:lnTo>
                      <a:lnTo>
                        <a:pt x="10" y="1"/>
                      </a:lnTo>
                      <a:lnTo>
                        <a:pt x="0" y="3"/>
                      </a:lnTo>
                      <a:close/>
                    </a:path>
                  </a:pathLst>
                </a:custGeom>
                <a:solidFill>
                  <a:srgbClr val="000000"/>
                </a:solidFill>
                <a:ln w="9525">
                  <a:noFill/>
                  <a:round/>
                  <a:headEnd/>
                  <a:tailEnd/>
                </a:ln>
              </p:spPr>
              <p:txBody>
                <a:bodyPr/>
                <a:lstStyle/>
                <a:p>
                  <a:endParaRPr lang="en-GB"/>
                </a:p>
              </p:txBody>
            </p:sp>
            <p:sp>
              <p:nvSpPr>
                <p:cNvPr id="194630" name="Freeform 67"/>
                <p:cNvSpPr>
                  <a:spLocks/>
                </p:cNvSpPr>
                <p:nvPr/>
              </p:nvSpPr>
              <p:spPr bwMode="auto">
                <a:xfrm>
                  <a:off x="-419" y="2649"/>
                  <a:ext cx="29" cy="201"/>
                </a:xfrm>
                <a:custGeom>
                  <a:avLst/>
                  <a:gdLst>
                    <a:gd name="T0" fmla="*/ 50 w 58"/>
                    <a:gd name="T1" fmla="*/ 6 h 400"/>
                    <a:gd name="T2" fmla="*/ 49 w 58"/>
                    <a:gd name="T3" fmla="*/ 3 h 400"/>
                    <a:gd name="T4" fmla="*/ 45 w 58"/>
                    <a:gd name="T5" fmla="*/ 24 h 400"/>
                    <a:gd name="T6" fmla="*/ 38 w 58"/>
                    <a:gd name="T7" fmla="*/ 67 h 400"/>
                    <a:gd name="T8" fmla="*/ 30 w 58"/>
                    <a:gd name="T9" fmla="*/ 128 h 400"/>
                    <a:gd name="T10" fmla="*/ 20 w 58"/>
                    <a:gd name="T11" fmla="*/ 196 h 400"/>
                    <a:gd name="T12" fmla="*/ 11 w 58"/>
                    <a:gd name="T13" fmla="*/ 267 h 400"/>
                    <a:gd name="T14" fmla="*/ 4 w 58"/>
                    <a:gd name="T15" fmla="*/ 329 h 400"/>
                    <a:gd name="T16" fmla="*/ 0 w 58"/>
                    <a:gd name="T17" fmla="*/ 375 h 400"/>
                    <a:gd name="T18" fmla="*/ 0 w 58"/>
                    <a:gd name="T19" fmla="*/ 400 h 400"/>
                    <a:gd name="T20" fmla="*/ 10 w 58"/>
                    <a:gd name="T21" fmla="*/ 398 h 400"/>
                    <a:gd name="T22" fmla="*/ 10 w 58"/>
                    <a:gd name="T23" fmla="*/ 375 h 400"/>
                    <a:gd name="T24" fmla="*/ 13 w 58"/>
                    <a:gd name="T25" fmla="*/ 329 h 400"/>
                    <a:gd name="T26" fmla="*/ 20 w 58"/>
                    <a:gd name="T27" fmla="*/ 267 h 400"/>
                    <a:gd name="T28" fmla="*/ 29 w 58"/>
                    <a:gd name="T29" fmla="*/ 196 h 400"/>
                    <a:gd name="T30" fmla="*/ 40 w 58"/>
                    <a:gd name="T31" fmla="*/ 128 h 400"/>
                    <a:gd name="T32" fmla="*/ 48 w 58"/>
                    <a:gd name="T33" fmla="*/ 67 h 400"/>
                    <a:gd name="T34" fmla="*/ 55 w 58"/>
                    <a:gd name="T35" fmla="*/ 24 h 400"/>
                    <a:gd name="T36" fmla="*/ 58 w 58"/>
                    <a:gd name="T37" fmla="*/ 5 h 400"/>
                    <a:gd name="T38" fmla="*/ 57 w 58"/>
                    <a:gd name="T39" fmla="*/ 2 h 400"/>
                    <a:gd name="T40" fmla="*/ 58 w 58"/>
                    <a:gd name="T41" fmla="*/ 5 h 400"/>
                    <a:gd name="T42" fmla="*/ 57 w 58"/>
                    <a:gd name="T43" fmla="*/ 2 h 400"/>
                    <a:gd name="T44" fmla="*/ 55 w 58"/>
                    <a:gd name="T45" fmla="*/ 0 h 400"/>
                    <a:gd name="T46" fmla="*/ 51 w 58"/>
                    <a:gd name="T47" fmla="*/ 0 h 400"/>
                    <a:gd name="T48" fmla="*/ 49 w 58"/>
                    <a:gd name="T49" fmla="*/ 3 h 400"/>
                    <a:gd name="T50" fmla="*/ 50 w 58"/>
                    <a:gd name="T51" fmla="*/ 6 h 40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8"/>
                    <a:gd name="T79" fmla="*/ 0 h 400"/>
                    <a:gd name="T80" fmla="*/ 58 w 58"/>
                    <a:gd name="T81" fmla="*/ 400 h 40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8" h="400">
                      <a:moveTo>
                        <a:pt x="50" y="6"/>
                      </a:moveTo>
                      <a:lnTo>
                        <a:pt x="49" y="3"/>
                      </a:lnTo>
                      <a:lnTo>
                        <a:pt x="45" y="24"/>
                      </a:lnTo>
                      <a:lnTo>
                        <a:pt x="38" y="67"/>
                      </a:lnTo>
                      <a:lnTo>
                        <a:pt x="30" y="128"/>
                      </a:lnTo>
                      <a:lnTo>
                        <a:pt x="20" y="196"/>
                      </a:lnTo>
                      <a:lnTo>
                        <a:pt x="11" y="267"/>
                      </a:lnTo>
                      <a:lnTo>
                        <a:pt x="4" y="329"/>
                      </a:lnTo>
                      <a:lnTo>
                        <a:pt x="0" y="375"/>
                      </a:lnTo>
                      <a:lnTo>
                        <a:pt x="0" y="400"/>
                      </a:lnTo>
                      <a:lnTo>
                        <a:pt x="10" y="398"/>
                      </a:lnTo>
                      <a:lnTo>
                        <a:pt x="10" y="375"/>
                      </a:lnTo>
                      <a:lnTo>
                        <a:pt x="13" y="329"/>
                      </a:lnTo>
                      <a:lnTo>
                        <a:pt x="20" y="267"/>
                      </a:lnTo>
                      <a:lnTo>
                        <a:pt x="29" y="196"/>
                      </a:lnTo>
                      <a:lnTo>
                        <a:pt x="40" y="128"/>
                      </a:lnTo>
                      <a:lnTo>
                        <a:pt x="48" y="67"/>
                      </a:lnTo>
                      <a:lnTo>
                        <a:pt x="55" y="24"/>
                      </a:lnTo>
                      <a:lnTo>
                        <a:pt x="58" y="5"/>
                      </a:lnTo>
                      <a:lnTo>
                        <a:pt x="57" y="2"/>
                      </a:lnTo>
                      <a:lnTo>
                        <a:pt x="58" y="5"/>
                      </a:lnTo>
                      <a:lnTo>
                        <a:pt x="57" y="2"/>
                      </a:lnTo>
                      <a:lnTo>
                        <a:pt x="55" y="0"/>
                      </a:lnTo>
                      <a:lnTo>
                        <a:pt x="51" y="0"/>
                      </a:lnTo>
                      <a:lnTo>
                        <a:pt x="49" y="3"/>
                      </a:lnTo>
                      <a:lnTo>
                        <a:pt x="50" y="6"/>
                      </a:lnTo>
                      <a:close/>
                    </a:path>
                  </a:pathLst>
                </a:custGeom>
                <a:solidFill>
                  <a:srgbClr val="000000"/>
                </a:solidFill>
                <a:ln w="9525">
                  <a:noFill/>
                  <a:round/>
                  <a:headEnd/>
                  <a:tailEnd/>
                </a:ln>
              </p:spPr>
              <p:txBody>
                <a:bodyPr/>
                <a:lstStyle/>
                <a:p>
                  <a:endParaRPr lang="en-GB"/>
                </a:p>
              </p:txBody>
            </p:sp>
            <p:sp>
              <p:nvSpPr>
                <p:cNvPr id="194631" name="Freeform 68"/>
                <p:cNvSpPr>
                  <a:spLocks/>
                </p:cNvSpPr>
                <p:nvPr/>
              </p:nvSpPr>
              <p:spPr bwMode="auto">
                <a:xfrm>
                  <a:off x="-400" y="2639"/>
                  <a:ext cx="9" cy="14"/>
                </a:xfrm>
                <a:custGeom>
                  <a:avLst/>
                  <a:gdLst>
                    <a:gd name="T0" fmla="*/ 0 w 20"/>
                    <a:gd name="T1" fmla="*/ 5 h 26"/>
                    <a:gd name="T2" fmla="*/ 0 w 20"/>
                    <a:gd name="T3" fmla="*/ 5 h 26"/>
                    <a:gd name="T4" fmla="*/ 4 w 20"/>
                    <a:gd name="T5" fmla="*/ 10 h 26"/>
                    <a:gd name="T6" fmla="*/ 7 w 20"/>
                    <a:gd name="T7" fmla="*/ 16 h 26"/>
                    <a:gd name="T8" fmla="*/ 11 w 20"/>
                    <a:gd name="T9" fmla="*/ 22 h 26"/>
                    <a:gd name="T10" fmla="*/ 13 w 20"/>
                    <a:gd name="T11" fmla="*/ 26 h 26"/>
                    <a:gd name="T12" fmla="*/ 20 w 20"/>
                    <a:gd name="T13" fmla="*/ 22 h 26"/>
                    <a:gd name="T14" fmla="*/ 18 w 20"/>
                    <a:gd name="T15" fmla="*/ 17 h 26"/>
                    <a:gd name="T16" fmla="*/ 14 w 20"/>
                    <a:gd name="T17" fmla="*/ 12 h 26"/>
                    <a:gd name="T18" fmla="*/ 11 w 20"/>
                    <a:gd name="T19" fmla="*/ 6 h 26"/>
                    <a:gd name="T20" fmla="*/ 7 w 20"/>
                    <a:gd name="T21" fmla="*/ 0 h 26"/>
                    <a:gd name="T22" fmla="*/ 7 w 20"/>
                    <a:gd name="T23" fmla="*/ 0 h 26"/>
                    <a:gd name="T24" fmla="*/ 0 w 20"/>
                    <a:gd name="T25" fmla="*/ 5 h 2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0"/>
                    <a:gd name="T40" fmla="*/ 0 h 26"/>
                    <a:gd name="T41" fmla="*/ 20 w 20"/>
                    <a:gd name="T42" fmla="*/ 26 h 2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0" h="26">
                      <a:moveTo>
                        <a:pt x="0" y="5"/>
                      </a:moveTo>
                      <a:lnTo>
                        <a:pt x="0" y="5"/>
                      </a:lnTo>
                      <a:lnTo>
                        <a:pt x="4" y="10"/>
                      </a:lnTo>
                      <a:lnTo>
                        <a:pt x="7" y="16"/>
                      </a:lnTo>
                      <a:lnTo>
                        <a:pt x="11" y="22"/>
                      </a:lnTo>
                      <a:lnTo>
                        <a:pt x="13" y="26"/>
                      </a:lnTo>
                      <a:lnTo>
                        <a:pt x="20" y="22"/>
                      </a:lnTo>
                      <a:lnTo>
                        <a:pt x="18" y="17"/>
                      </a:lnTo>
                      <a:lnTo>
                        <a:pt x="14" y="12"/>
                      </a:lnTo>
                      <a:lnTo>
                        <a:pt x="11" y="6"/>
                      </a:lnTo>
                      <a:lnTo>
                        <a:pt x="7" y="0"/>
                      </a:lnTo>
                      <a:lnTo>
                        <a:pt x="0" y="5"/>
                      </a:lnTo>
                      <a:close/>
                    </a:path>
                  </a:pathLst>
                </a:custGeom>
                <a:solidFill>
                  <a:srgbClr val="000000"/>
                </a:solidFill>
                <a:ln w="9525">
                  <a:noFill/>
                  <a:round/>
                  <a:headEnd/>
                  <a:tailEnd/>
                </a:ln>
              </p:spPr>
              <p:txBody>
                <a:bodyPr/>
                <a:lstStyle/>
                <a:p>
                  <a:endParaRPr lang="en-GB"/>
                </a:p>
              </p:txBody>
            </p:sp>
            <p:sp>
              <p:nvSpPr>
                <p:cNvPr id="194632" name="Freeform 69"/>
                <p:cNvSpPr>
                  <a:spLocks/>
                </p:cNvSpPr>
                <p:nvPr/>
              </p:nvSpPr>
              <p:spPr bwMode="auto">
                <a:xfrm>
                  <a:off x="-401" y="2618"/>
                  <a:ext cx="15" cy="24"/>
                </a:xfrm>
                <a:custGeom>
                  <a:avLst/>
                  <a:gdLst>
                    <a:gd name="T0" fmla="*/ 29 w 30"/>
                    <a:gd name="T1" fmla="*/ 2 h 48"/>
                    <a:gd name="T2" fmla="*/ 22 w 30"/>
                    <a:gd name="T3" fmla="*/ 2 h 48"/>
                    <a:gd name="T4" fmla="*/ 13 w 30"/>
                    <a:gd name="T5" fmla="*/ 13 h 48"/>
                    <a:gd name="T6" fmla="*/ 6 w 30"/>
                    <a:gd name="T7" fmla="*/ 25 h 48"/>
                    <a:gd name="T8" fmla="*/ 0 w 30"/>
                    <a:gd name="T9" fmla="*/ 36 h 48"/>
                    <a:gd name="T10" fmla="*/ 1 w 30"/>
                    <a:gd name="T11" fmla="*/ 48 h 48"/>
                    <a:gd name="T12" fmla="*/ 8 w 30"/>
                    <a:gd name="T13" fmla="*/ 43 h 48"/>
                    <a:gd name="T14" fmla="*/ 9 w 30"/>
                    <a:gd name="T15" fmla="*/ 38 h 48"/>
                    <a:gd name="T16" fmla="*/ 13 w 30"/>
                    <a:gd name="T17" fmla="*/ 29 h 48"/>
                    <a:gd name="T18" fmla="*/ 20 w 30"/>
                    <a:gd name="T19" fmla="*/ 18 h 48"/>
                    <a:gd name="T20" fmla="*/ 29 w 30"/>
                    <a:gd name="T21" fmla="*/ 8 h 48"/>
                    <a:gd name="T22" fmla="*/ 22 w 30"/>
                    <a:gd name="T23" fmla="*/ 8 h 48"/>
                    <a:gd name="T24" fmla="*/ 29 w 30"/>
                    <a:gd name="T25" fmla="*/ 8 h 48"/>
                    <a:gd name="T26" fmla="*/ 30 w 30"/>
                    <a:gd name="T27" fmla="*/ 5 h 48"/>
                    <a:gd name="T28" fmla="*/ 29 w 30"/>
                    <a:gd name="T29" fmla="*/ 2 h 48"/>
                    <a:gd name="T30" fmla="*/ 25 w 30"/>
                    <a:gd name="T31" fmla="*/ 0 h 48"/>
                    <a:gd name="T32" fmla="*/ 22 w 30"/>
                    <a:gd name="T33" fmla="*/ 2 h 48"/>
                    <a:gd name="T34" fmla="*/ 29 w 30"/>
                    <a:gd name="T35" fmla="*/ 2 h 4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0"/>
                    <a:gd name="T55" fmla="*/ 0 h 48"/>
                    <a:gd name="T56" fmla="*/ 30 w 30"/>
                    <a:gd name="T57" fmla="*/ 48 h 4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0" h="48">
                      <a:moveTo>
                        <a:pt x="29" y="2"/>
                      </a:moveTo>
                      <a:lnTo>
                        <a:pt x="22" y="2"/>
                      </a:lnTo>
                      <a:lnTo>
                        <a:pt x="13" y="13"/>
                      </a:lnTo>
                      <a:lnTo>
                        <a:pt x="6" y="25"/>
                      </a:lnTo>
                      <a:lnTo>
                        <a:pt x="0" y="36"/>
                      </a:lnTo>
                      <a:lnTo>
                        <a:pt x="1" y="48"/>
                      </a:lnTo>
                      <a:lnTo>
                        <a:pt x="8" y="43"/>
                      </a:lnTo>
                      <a:lnTo>
                        <a:pt x="9" y="38"/>
                      </a:lnTo>
                      <a:lnTo>
                        <a:pt x="13" y="29"/>
                      </a:lnTo>
                      <a:lnTo>
                        <a:pt x="20" y="18"/>
                      </a:lnTo>
                      <a:lnTo>
                        <a:pt x="29" y="8"/>
                      </a:lnTo>
                      <a:lnTo>
                        <a:pt x="22" y="8"/>
                      </a:lnTo>
                      <a:lnTo>
                        <a:pt x="29" y="8"/>
                      </a:lnTo>
                      <a:lnTo>
                        <a:pt x="30" y="5"/>
                      </a:lnTo>
                      <a:lnTo>
                        <a:pt x="29" y="2"/>
                      </a:lnTo>
                      <a:lnTo>
                        <a:pt x="25" y="0"/>
                      </a:lnTo>
                      <a:lnTo>
                        <a:pt x="22" y="2"/>
                      </a:lnTo>
                      <a:lnTo>
                        <a:pt x="29" y="2"/>
                      </a:lnTo>
                      <a:close/>
                    </a:path>
                  </a:pathLst>
                </a:custGeom>
                <a:solidFill>
                  <a:srgbClr val="000000"/>
                </a:solidFill>
                <a:ln w="9525">
                  <a:noFill/>
                  <a:round/>
                  <a:headEnd/>
                  <a:tailEnd/>
                </a:ln>
              </p:spPr>
              <p:txBody>
                <a:bodyPr/>
                <a:lstStyle/>
                <a:p>
                  <a:endParaRPr lang="en-GB"/>
                </a:p>
              </p:txBody>
            </p:sp>
            <p:sp>
              <p:nvSpPr>
                <p:cNvPr id="194633" name="Freeform 70"/>
                <p:cNvSpPr>
                  <a:spLocks/>
                </p:cNvSpPr>
                <p:nvPr/>
              </p:nvSpPr>
              <p:spPr bwMode="auto">
                <a:xfrm>
                  <a:off x="-390" y="2619"/>
                  <a:ext cx="21" cy="21"/>
                </a:xfrm>
                <a:custGeom>
                  <a:avLst/>
                  <a:gdLst>
                    <a:gd name="T0" fmla="*/ 43 w 43"/>
                    <a:gd name="T1" fmla="*/ 38 h 42"/>
                    <a:gd name="T2" fmla="*/ 43 w 43"/>
                    <a:gd name="T3" fmla="*/ 38 h 42"/>
                    <a:gd name="T4" fmla="*/ 39 w 43"/>
                    <a:gd name="T5" fmla="*/ 33 h 42"/>
                    <a:gd name="T6" fmla="*/ 35 w 43"/>
                    <a:gd name="T7" fmla="*/ 29 h 42"/>
                    <a:gd name="T8" fmla="*/ 30 w 43"/>
                    <a:gd name="T9" fmla="*/ 24 h 42"/>
                    <a:gd name="T10" fmla="*/ 25 w 43"/>
                    <a:gd name="T11" fmla="*/ 18 h 42"/>
                    <a:gd name="T12" fmla="*/ 20 w 43"/>
                    <a:gd name="T13" fmla="*/ 12 h 42"/>
                    <a:gd name="T14" fmla="*/ 15 w 43"/>
                    <a:gd name="T15" fmla="*/ 8 h 42"/>
                    <a:gd name="T16" fmla="*/ 10 w 43"/>
                    <a:gd name="T17" fmla="*/ 3 h 42"/>
                    <a:gd name="T18" fmla="*/ 7 w 43"/>
                    <a:gd name="T19" fmla="*/ 0 h 42"/>
                    <a:gd name="T20" fmla="*/ 0 w 43"/>
                    <a:gd name="T21" fmla="*/ 6 h 42"/>
                    <a:gd name="T22" fmla="*/ 3 w 43"/>
                    <a:gd name="T23" fmla="*/ 10 h 42"/>
                    <a:gd name="T24" fmla="*/ 8 w 43"/>
                    <a:gd name="T25" fmla="*/ 15 h 42"/>
                    <a:gd name="T26" fmla="*/ 13 w 43"/>
                    <a:gd name="T27" fmla="*/ 19 h 42"/>
                    <a:gd name="T28" fmla="*/ 18 w 43"/>
                    <a:gd name="T29" fmla="*/ 25 h 42"/>
                    <a:gd name="T30" fmla="*/ 23 w 43"/>
                    <a:gd name="T31" fmla="*/ 28 h 42"/>
                    <a:gd name="T32" fmla="*/ 28 w 43"/>
                    <a:gd name="T33" fmla="*/ 34 h 42"/>
                    <a:gd name="T34" fmla="*/ 32 w 43"/>
                    <a:gd name="T35" fmla="*/ 40 h 42"/>
                    <a:gd name="T36" fmla="*/ 36 w 43"/>
                    <a:gd name="T37" fmla="*/ 42 h 42"/>
                    <a:gd name="T38" fmla="*/ 36 w 43"/>
                    <a:gd name="T39" fmla="*/ 42 h 42"/>
                    <a:gd name="T40" fmla="*/ 43 w 43"/>
                    <a:gd name="T41" fmla="*/ 38 h 4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3"/>
                    <a:gd name="T64" fmla="*/ 0 h 42"/>
                    <a:gd name="T65" fmla="*/ 43 w 43"/>
                    <a:gd name="T66" fmla="*/ 42 h 4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3" h="42">
                      <a:moveTo>
                        <a:pt x="43" y="38"/>
                      </a:moveTo>
                      <a:lnTo>
                        <a:pt x="43" y="38"/>
                      </a:lnTo>
                      <a:lnTo>
                        <a:pt x="39" y="33"/>
                      </a:lnTo>
                      <a:lnTo>
                        <a:pt x="35" y="29"/>
                      </a:lnTo>
                      <a:lnTo>
                        <a:pt x="30" y="24"/>
                      </a:lnTo>
                      <a:lnTo>
                        <a:pt x="25" y="18"/>
                      </a:lnTo>
                      <a:lnTo>
                        <a:pt x="20" y="12"/>
                      </a:lnTo>
                      <a:lnTo>
                        <a:pt x="15" y="8"/>
                      </a:lnTo>
                      <a:lnTo>
                        <a:pt x="10" y="3"/>
                      </a:lnTo>
                      <a:lnTo>
                        <a:pt x="7" y="0"/>
                      </a:lnTo>
                      <a:lnTo>
                        <a:pt x="0" y="6"/>
                      </a:lnTo>
                      <a:lnTo>
                        <a:pt x="3" y="10"/>
                      </a:lnTo>
                      <a:lnTo>
                        <a:pt x="8" y="15"/>
                      </a:lnTo>
                      <a:lnTo>
                        <a:pt x="13" y="19"/>
                      </a:lnTo>
                      <a:lnTo>
                        <a:pt x="18" y="25"/>
                      </a:lnTo>
                      <a:lnTo>
                        <a:pt x="23" y="28"/>
                      </a:lnTo>
                      <a:lnTo>
                        <a:pt x="28" y="34"/>
                      </a:lnTo>
                      <a:lnTo>
                        <a:pt x="32" y="40"/>
                      </a:lnTo>
                      <a:lnTo>
                        <a:pt x="36" y="42"/>
                      </a:lnTo>
                      <a:lnTo>
                        <a:pt x="43" y="38"/>
                      </a:lnTo>
                      <a:close/>
                    </a:path>
                  </a:pathLst>
                </a:custGeom>
                <a:solidFill>
                  <a:srgbClr val="000000"/>
                </a:solidFill>
                <a:ln w="9525">
                  <a:noFill/>
                  <a:round/>
                  <a:headEnd/>
                  <a:tailEnd/>
                </a:ln>
              </p:spPr>
              <p:txBody>
                <a:bodyPr/>
                <a:lstStyle/>
                <a:p>
                  <a:endParaRPr lang="en-GB"/>
                </a:p>
              </p:txBody>
            </p:sp>
            <p:sp>
              <p:nvSpPr>
                <p:cNvPr id="194634" name="Freeform 71"/>
                <p:cNvSpPr>
                  <a:spLocks/>
                </p:cNvSpPr>
                <p:nvPr/>
              </p:nvSpPr>
              <p:spPr bwMode="auto">
                <a:xfrm>
                  <a:off x="-380" y="2638"/>
                  <a:ext cx="12" cy="17"/>
                </a:xfrm>
                <a:custGeom>
                  <a:avLst/>
                  <a:gdLst>
                    <a:gd name="T0" fmla="*/ 9 w 25"/>
                    <a:gd name="T1" fmla="*/ 29 h 34"/>
                    <a:gd name="T2" fmla="*/ 8 w 25"/>
                    <a:gd name="T3" fmla="*/ 32 h 34"/>
                    <a:gd name="T4" fmla="*/ 12 w 25"/>
                    <a:gd name="T5" fmla="*/ 27 h 34"/>
                    <a:gd name="T6" fmla="*/ 19 w 25"/>
                    <a:gd name="T7" fmla="*/ 19 h 34"/>
                    <a:gd name="T8" fmla="*/ 25 w 25"/>
                    <a:gd name="T9" fmla="*/ 10 h 34"/>
                    <a:gd name="T10" fmla="*/ 23 w 25"/>
                    <a:gd name="T11" fmla="*/ 0 h 34"/>
                    <a:gd name="T12" fmla="*/ 16 w 25"/>
                    <a:gd name="T13" fmla="*/ 4 h 34"/>
                    <a:gd name="T14" fmla="*/ 16 w 25"/>
                    <a:gd name="T15" fmla="*/ 8 h 34"/>
                    <a:gd name="T16" fmla="*/ 12 w 25"/>
                    <a:gd name="T17" fmla="*/ 15 h 34"/>
                    <a:gd name="T18" fmla="*/ 5 w 25"/>
                    <a:gd name="T19" fmla="*/ 20 h 34"/>
                    <a:gd name="T20" fmla="*/ 1 w 25"/>
                    <a:gd name="T21" fmla="*/ 27 h 34"/>
                    <a:gd name="T22" fmla="*/ 0 w 25"/>
                    <a:gd name="T23" fmla="*/ 29 h 34"/>
                    <a:gd name="T24" fmla="*/ 1 w 25"/>
                    <a:gd name="T25" fmla="*/ 27 h 34"/>
                    <a:gd name="T26" fmla="*/ 1 w 25"/>
                    <a:gd name="T27" fmla="*/ 31 h 34"/>
                    <a:gd name="T28" fmla="*/ 3 w 25"/>
                    <a:gd name="T29" fmla="*/ 33 h 34"/>
                    <a:gd name="T30" fmla="*/ 5 w 25"/>
                    <a:gd name="T31" fmla="*/ 34 h 34"/>
                    <a:gd name="T32" fmla="*/ 8 w 25"/>
                    <a:gd name="T33" fmla="*/ 32 h 34"/>
                    <a:gd name="T34" fmla="*/ 9 w 25"/>
                    <a:gd name="T35" fmla="*/ 29 h 3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5"/>
                    <a:gd name="T55" fmla="*/ 0 h 34"/>
                    <a:gd name="T56" fmla="*/ 25 w 25"/>
                    <a:gd name="T57" fmla="*/ 34 h 3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5" h="34">
                      <a:moveTo>
                        <a:pt x="9" y="29"/>
                      </a:moveTo>
                      <a:lnTo>
                        <a:pt x="8" y="32"/>
                      </a:lnTo>
                      <a:lnTo>
                        <a:pt x="12" y="27"/>
                      </a:lnTo>
                      <a:lnTo>
                        <a:pt x="19" y="19"/>
                      </a:lnTo>
                      <a:lnTo>
                        <a:pt x="25" y="10"/>
                      </a:lnTo>
                      <a:lnTo>
                        <a:pt x="23" y="0"/>
                      </a:lnTo>
                      <a:lnTo>
                        <a:pt x="16" y="4"/>
                      </a:lnTo>
                      <a:lnTo>
                        <a:pt x="16" y="8"/>
                      </a:lnTo>
                      <a:lnTo>
                        <a:pt x="12" y="15"/>
                      </a:lnTo>
                      <a:lnTo>
                        <a:pt x="5" y="20"/>
                      </a:lnTo>
                      <a:lnTo>
                        <a:pt x="1" y="27"/>
                      </a:lnTo>
                      <a:lnTo>
                        <a:pt x="0" y="29"/>
                      </a:lnTo>
                      <a:lnTo>
                        <a:pt x="1" y="27"/>
                      </a:lnTo>
                      <a:lnTo>
                        <a:pt x="1" y="31"/>
                      </a:lnTo>
                      <a:lnTo>
                        <a:pt x="3" y="33"/>
                      </a:lnTo>
                      <a:lnTo>
                        <a:pt x="5" y="34"/>
                      </a:lnTo>
                      <a:lnTo>
                        <a:pt x="8" y="32"/>
                      </a:lnTo>
                      <a:lnTo>
                        <a:pt x="9" y="29"/>
                      </a:lnTo>
                      <a:close/>
                    </a:path>
                  </a:pathLst>
                </a:custGeom>
                <a:solidFill>
                  <a:srgbClr val="000000"/>
                </a:solidFill>
                <a:ln w="9525">
                  <a:noFill/>
                  <a:round/>
                  <a:headEnd/>
                  <a:tailEnd/>
                </a:ln>
              </p:spPr>
              <p:txBody>
                <a:bodyPr/>
                <a:lstStyle/>
                <a:p>
                  <a:endParaRPr lang="en-GB"/>
                </a:p>
              </p:txBody>
            </p:sp>
            <p:sp>
              <p:nvSpPr>
                <p:cNvPr id="194635" name="Freeform 72"/>
                <p:cNvSpPr>
                  <a:spLocks/>
                </p:cNvSpPr>
                <p:nvPr/>
              </p:nvSpPr>
              <p:spPr bwMode="auto">
                <a:xfrm>
                  <a:off x="-380" y="2653"/>
                  <a:ext cx="7" cy="11"/>
                </a:xfrm>
                <a:custGeom>
                  <a:avLst/>
                  <a:gdLst>
                    <a:gd name="T0" fmla="*/ 6 w 13"/>
                    <a:gd name="T1" fmla="*/ 23 h 23"/>
                    <a:gd name="T2" fmla="*/ 13 w 13"/>
                    <a:gd name="T3" fmla="*/ 19 h 23"/>
                    <a:gd name="T4" fmla="*/ 12 w 13"/>
                    <a:gd name="T5" fmla="*/ 14 h 23"/>
                    <a:gd name="T6" fmla="*/ 10 w 13"/>
                    <a:gd name="T7" fmla="*/ 10 h 23"/>
                    <a:gd name="T8" fmla="*/ 10 w 13"/>
                    <a:gd name="T9" fmla="*/ 5 h 23"/>
                    <a:gd name="T10" fmla="*/ 9 w 13"/>
                    <a:gd name="T11" fmla="*/ 0 h 23"/>
                    <a:gd name="T12" fmla="*/ 0 w 13"/>
                    <a:gd name="T13" fmla="*/ 0 h 23"/>
                    <a:gd name="T14" fmla="*/ 1 w 13"/>
                    <a:gd name="T15" fmla="*/ 5 h 23"/>
                    <a:gd name="T16" fmla="*/ 1 w 13"/>
                    <a:gd name="T17" fmla="*/ 10 h 23"/>
                    <a:gd name="T18" fmla="*/ 3 w 13"/>
                    <a:gd name="T19" fmla="*/ 17 h 23"/>
                    <a:gd name="T20" fmla="*/ 6 w 13"/>
                    <a:gd name="T21" fmla="*/ 23 h 23"/>
                    <a:gd name="T22" fmla="*/ 13 w 13"/>
                    <a:gd name="T23" fmla="*/ 19 h 23"/>
                    <a:gd name="T24" fmla="*/ 6 w 13"/>
                    <a:gd name="T25" fmla="*/ 23 h 2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3"/>
                    <a:gd name="T40" fmla="*/ 0 h 23"/>
                    <a:gd name="T41" fmla="*/ 13 w 13"/>
                    <a:gd name="T42" fmla="*/ 23 h 2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3" h="23">
                      <a:moveTo>
                        <a:pt x="6" y="23"/>
                      </a:moveTo>
                      <a:lnTo>
                        <a:pt x="13" y="19"/>
                      </a:lnTo>
                      <a:lnTo>
                        <a:pt x="12" y="14"/>
                      </a:lnTo>
                      <a:lnTo>
                        <a:pt x="10" y="10"/>
                      </a:lnTo>
                      <a:lnTo>
                        <a:pt x="10" y="5"/>
                      </a:lnTo>
                      <a:lnTo>
                        <a:pt x="9" y="0"/>
                      </a:lnTo>
                      <a:lnTo>
                        <a:pt x="0" y="0"/>
                      </a:lnTo>
                      <a:lnTo>
                        <a:pt x="1" y="5"/>
                      </a:lnTo>
                      <a:lnTo>
                        <a:pt x="1" y="10"/>
                      </a:lnTo>
                      <a:lnTo>
                        <a:pt x="3" y="17"/>
                      </a:lnTo>
                      <a:lnTo>
                        <a:pt x="6" y="23"/>
                      </a:lnTo>
                      <a:lnTo>
                        <a:pt x="13" y="19"/>
                      </a:lnTo>
                      <a:lnTo>
                        <a:pt x="6" y="23"/>
                      </a:lnTo>
                      <a:close/>
                    </a:path>
                  </a:pathLst>
                </a:custGeom>
                <a:solidFill>
                  <a:srgbClr val="000000"/>
                </a:solidFill>
                <a:ln w="9525">
                  <a:noFill/>
                  <a:round/>
                  <a:headEnd/>
                  <a:tailEnd/>
                </a:ln>
              </p:spPr>
              <p:txBody>
                <a:bodyPr/>
                <a:lstStyle/>
                <a:p>
                  <a:endParaRPr lang="en-GB"/>
                </a:p>
              </p:txBody>
            </p:sp>
            <p:sp>
              <p:nvSpPr>
                <p:cNvPr id="194636" name="Freeform 73"/>
                <p:cNvSpPr>
                  <a:spLocks/>
                </p:cNvSpPr>
                <p:nvPr/>
              </p:nvSpPr>
              <p:spPr bwMode="auto">
                <a:xfrm>
                  <a:off x="-387" y="2662"/>
                  <a:ext cx="14" cy="192"/>
                </a:xfrm>
                <a:custGeom>
                  <a:avLst/>
                  <a:gdLst>
                    <a:gd name="T0" fmla="*/ 7 w 27"/>
                    <a:gd name="T1" fmla="*/ 384 h 384"/>
                    <a:gd name="T2" fmla="*/ 0 w 27"/>
                    <a:gd name="T3" fmla="*/ 381 h 384"/>
                    <a:gd name="T4" fmla="*/ 10 w 27"/>
                    <a:gd name="T5" fmla="*/ 322 h 384"/>
                    <a:gd name="T6" fmla="*/ 16 w 27"/>
                    <a:gd name="T7" fmla="*/ 189 h 384"/>
                    <a:gd name="T8" fmla="*/ 22 w 27"/>
                    <a:gd name="T9" fmla="*/ 56 h 384"/>
                    <a:gd name="T10" fmla="*/ 20 w 27"/>
                    <a:gd name="T11" fmla="*/ 4 h 384"/>
                    <a:gd name="T12" fmla="*/ 27 w 27"/>
                    <a:gd name="T13" fmla="*/ 0 h 384"/>
                    <a:gd name="T14" fmla="*/ 12 w 27"/>
                    <a:gd name="T15" fmla="*/ 56 h 384"/>
                    <a:gd name="T16" fmla="*/ 7 w 27"/>
                    <a:gd name="T17" fmla="*/ 189 h 384"/>
                    <a:gd name="T18" fmla="*/ 1 w 27"/>
                    <a:gd name="T19" fmla="*/ 322 h 384"/>
                    <a:gd name="T20" fmla="*/ 9 w 27"/>
                    <a:gd name="T21" fmla="*/ 381 h 384"/>
                    <a:gd name="T22" fmla="*/ 2 w 27"/>
                    <a:gd name="T23" fmla="*/ 377 h 384"/>
                    <a:gd name="T24" fmla="*/ 9 w 27"/>
                    <a:gd name="T25" fmla="*/ 381 h 384"/>
                    <a:gd name="T26" fmla="*/ 8 w 27"/>
                    <a:gd name="T27" fmla="*/ 377 h 384"/>
                    <a:gd name="T28" fmla="*/ 4 w 27"/>
                    <a:gd name="T29" fmla="*/ 376 h 384"/>
                    <a:gd name="T30" fmla="*/ 1 w 27"/>
                    <a:gd name="T31" fmla="*/ 377 h 384"/>
                    <a:gd name="T32" fmla="*/ 0 w 27"/>
                    <a:gd name="T33" fmla="*/ 381 h 384"/>
                    <a:gd name="T34" fmla="*/ 7 w 27"/>
                    <a:gd name="T35" fmla="*/ 384 h 3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7"/>
                    <a:gd name="T55" fmla="*/ 0 h 384"/>
                    <a:gd name="T56" fmla="*/ 27 w 27"/>
                    <a:gd name="T57" fmla="*/ 384 h 38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7" h="384">
                      <a:moveTo>
                        <a:pt x="7" y="384"/>
                      </a:moveTo>
                      <a:lnTo>
                        <a:pt x="0" y="381"/>
                      </a:lnTo>
                      <a:lnTo>
                        <a:pt x="10" y="322"/>
                      </a:lnTo>
                      <a:lnTo>
                        <a:pt x="16" y="189"/>
                      </a:lnTo>
                      <a:lnTo>
                        <a:pt x="22" y="56"/>
                      </a:lnTo>
                      <a:lnTo>
                        <a:pt x="20" y="4"/>
                      </a:lnTo>
                      <a:lnTo>
                        <a:pt x="27" y="0"/>
                      </a:lnTo>
                      <a:lnTo>
                        <a:pt x="12" y="56"/>
                      </a:lnTo>
                      <a:lnTo>
                        <a:pt x="7" y="189"/>
                      </a:lnTo>
                      <a:lnTo>
                        <a:pt x="1" y="322"/>
                      </a:lnTo>
                      <a:lnTo>
                        <a:pt x="9" y="381"/>
                      </a:lnTo>
                      <a:lnTo>
                        <a:pt x="2" y="377"/>
                      </a:lnTo>
                      <a:lnTo>
                        <a:pt x="9" y="381"/>
                      </a:lnTo>
                      <a:lnTo>
                        <a:pt x="8" y="377"/>
                      </a:lnTo>
                      <a:lnTo>
                        <a:pt x="4" y="376"/>
                      </a:lnTo>
                      <a:lnTo>
                        <a:pt x="1" y="377"/>
                      </a:lnTo>
                      <a:lnTo>
                        <a:pt x="0" y="381"/>
                      </a:lnTo>
                      <a:lnTo>
                        <a:pt x="7" y="384"/>
                      </a:lnTo>
                      <a:close/>
                    </a:path>
                  </a:pathLst>
                </a:custGeom>
                <a:solidFill>
                  <a:srgbClr val="000000"/>
                </a:solidFill>
                <a:ln w="9525">
                  <a:noFill/>
                  <a:round/>
                  <a:headEnd/>
                  <a:tailEnd/>
                </a:ln>
              </p:spPr>
              <p:txBody>
                <a:bodyPr/>
                <a:lstStyle/>
                <a:p>
                  <a:endParaRPr lang="en-GB"/>
                </a:p>
              </p:txBody>
            </p:sp>
            <p:sp>
              <p:nvSpPr>
                <p:cNvPr id="194637" name="Freeform 74"/>
                <p:cNvSpPr>
                  <a:spLocks/>
                </p:cNvSpPr>
                <p:nvPr/>
              </p:nvSpPr>
              <p:spPr bwMode="auto">
                <a:xfrm>
                  <a:off x="-397" y="2851"/>
                  <a:ext cx="13" cy="23"/>
                </a:xfrm>
                <a:custGeom>
                  <a:avLst/>
                  <a:gdLst>
                    <a:gd name="T0" fmla="*/ 4 w 28"/>
                    <a:gd name="T1" fmla="*/ 37 h 47"/>
                    <a:gd name="T2" fmla="*/ 7 w 28"/>
                    <a:gd name="T3" fmla="*/ 44 h 47"/>
                    <a:gd name="T4" fmla="*/ 14 w 28"/>
                    <a:gd name="T5" fmla="*/ 33 h 47"/>
                    <a:gd name="T6" fmla="*/ 21 w 28"/>
                    <a:gd name="T7" fmla="*/ 21 h 47"/>
                    <a:gd name="T8" fmla="*/ 24 w 28"/>
                    <a:gd name="T9" fmla="*/ 12 h 47"/>
                    <a:gd name="T10" fmla="*/ 28 w 28"/>
                    <a:gd name="T11" fmla="*/ 7 h 47"/>
                    <a:gd name="T12" fmla="*/ 23 w 28"/>
                    <a:gd name="T13" fmla="*/ 0 h 47"/>
                    <a:gd name="T14" fmla="*/ 17 w 28"/>
                    <a:gd name="T15" fmla="*/ 7 h 47"/>
                    <a:gd name="T16" fmla="*/ 12 w 28"/>
                    <a:gd name="T17" fmla="*/ 17 h 47"/>
                    <a:gd name="T18" fmla="*/ 7 w 28"/>
                    <a:gd name="T19" fmla="*/ 28 h 47"/>
                    <a:gd name="T20" fmla="*/ 0 w 28"/>
                    <a:gd name="T21" fmla="*/ 40 h 47"/>
                    <a:gd name="T22" fmla="*/ 4 w 28"/>
                    <a:gd name="T23" fmla="*/ 47 h 47"/>
                    <a:gd name="T24" fmla="*/ 0 w 28"/>
                    <a:gd name="T25" fmla="*/ 40 h 47"/>
                    <a:gd name="T26" fmla="*/ 0 w 28"/>
                    <a:gd name="T27" fmla="*/ 43 h 47"/>
                    <a:gd name="T28" fmla="*/ 2 w 28"/>
                    <a:gd name="T29" fmla="*/ 45 h 47"/>
                    <a:gd name="T30" fmla="*/ 5 w 28"/>
                    <a:gd name="T31" fmla="*/ 47 h 47"/>
                    <a:gd name="T32" fmla="*/ 7 w 28"/>
                    <a:gd name="T33" fmla="*/ 44 h 47"/>
                    <a:gd name="T34" fmla="*/ 4 w 28"/>
                    <a:gd name="T35" fmla="*/ 37 h 4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47"/>
                    <a:gd name="T56" fmla="*/ 28 w 28"/>
                    <a:gd name="T57" fmla="*/ 47 h 4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47">
                      <a:moveTo>
                        <a:pt x="4" y="37"/>
                      </a:moveTo>
                      <a:lnTo>
                        <a:pt x="7" y="44"/>
                      </a:lnTo>
                      <a:lnTo>
                        <a:pt x="14" y="33"/>
                      </a:lnTo>
                      <a:lnTo>
                        <a:pt x="21" y="21"/>
                      </a:lnTo>
                      <a:lnTo>
                        <a:pt x="24" y="12"/>
                      </a:lnTo>
                      <a:lnTo>
                        <a:pt x="28" y="7"/>
                      </a:lnTo>
                      <a:lnTo>
                        <a:pt x="23" y="0"/>
                      </a:lnTo>
                      <a:lnTo>
                        <a:pt x="17" y="7"/>
                      </a:lnTo>
                      <a:lnTo>
                        <a:pt x="12" y="17"/>
                      </a:lnTo>
                      <a:lnTo>
                        <a:pt x="7" y="28"/>
                      </a:lnTo>
                      <a:lnTo>
                        <a:pt x="0" y="40"/>
                      </a:lnTo>
                      <a:lnTo>
                        <a:pt x="4" y="47"/>
                      </a:lnTo>
                      <a:lnTo>
                        <a:pt x="0" y="40"/>
                      </a:lnTo>
                      <a:lnTo>
                        <a:pt x="0" y="43"/>
                      </a:lnTo>
                      <a:lnTo>
                        <a:pt x="2" y="45"/>
                      </a:lnTo>
                      <a:lnTo>
                        <a:pt x="5" y="47"/>
                      </a:lnTo>
                      <a:lnTo>
                        <a:pt x="7" y="44"/>
                      </a:lnTo>
                      <a:lnTo>
                        <a:pt x="4" y="37"/>
                      </a:lnTo>
                      <a:close/>
                    </a:path>
                  </a:pathLst>
                </a:custGeom>
                <a:solidFill>
                  <a:srgbClr val="000000"/>
                </a:solidFill>
                <a:ln w="9525">
                  <a:noFill/>
                  <a:round/>
                  <a:headEnd/>
                  <a:tailEnd/>
                </a:ln>
              </p:spPr>
              <p:txBody>
                <a:bodyPr/>
                <a:lstStyle/>
                <a:p>
                  <a:endParaRPr lang="en-GB"/>
                </a:p>
              </p:txBody>
            </p:sp>
            <p:sp>
              <p:nvSpPr>
                <p:cNvPr id="194638" name="Freeform 75"/>
                <p:cNvSpPr>
                  <a:spLocks/>
                </p:cNvSpPr>
                <p:nvPr/>
              </p:nvSpPr>
              <p:spPr bwMode="auto">
                <a:xfrm>
                  <a:off x="-396" y="2863"/>
                  <a:ext cx="116" cy="11"/>
                </a:xfrm>
                <a:custGeom>
                  <a:avLst/>
                  <a:gdLst>
                    <a:gd name="T0" fmla="*/ 224 w 231"/>
                    <a:gd name="T1" fmla="*/ 9 h 22"/>
                    <a:gd name="T2" fmla="*/ 225 w 231"/>
                    <a:gd name="T3" fmla="*/ 0 h 22"/>
                    <a:gd name="T4" fmla="*/ 219 w 231"/>
                    <a:gd name="T5" fmla="*/ 1 h 22"/>
                    <a:gd name="T6" fmla="*/ 210 w 231"/>
                    <a:gd name="T7" fmla="*/ 2 h 22"/>
                    <a:gd name="T8" fmla="*/ 197 w 231"/>
                    <a:gd name="T9" fmla="*/ 3 h 22"/>
                    <a:gd name="T10" fmla="*/ 183 w 231"/>
                    <a:gd name="T11" fmla="*/ 4 h 22"/>
                    <a:gd name="T12" fmla="*/ 165 w 231"/>
                    <a:gd name="T13" fmla="*/ 5 h 22"/>
                    <a:gd name="T14" fmla="*/ 147 w 231"/>
                    <a:gd name="T15" fmla="*/ 7 h 22"/>
                    <a:gd name="T16" fmla="*/ 127 w 231"/>
                    <a:gd name="T17" fmla="*/ 8 h 22"/>
                    <a:gd name="T18" fmla="*/ 108 w 231"/>
                    <a:gd name="T19" fmla="*/ 9 h 22"/>
                    <a:gd name="T20" fmla="*/ 88 w 231"/>
                    <a:gd name="T21" fmla="*/ 9 h 22"/>
                    <a:gd name="T22" fmla="*/ 70 w 231"/>
                    <a:gd name="T23" fmla="*/ 10 h 22"/>
                    <a:gd name="T24" fmla="*/ 52 w 231"/>
                    <a:gd name="T25" fmla="*/ 11 h 22"/>
                    <a:gd name="T26" fmla="*/ 36 w 231"/>
                    <a:gd name="T27" fmla="*/ 11 h 22"/>
                    <a:gd name="T28" fmla="*/ 23 w 231"/>
                    <a:gd name="T29" fmla="*/ 11 h 22"/>
                    <a:gd name="T30" fmla="*/ 11 w 231"/>
                    <a:gd name="T31" fmla="*/ 12 h 22"/>
                    <a:gd name="T32" fmla="*/ 4 w 231"/>
                    <a:gd name="T33" fmla="*/ 12 h 22"/>
                    <a:gd name="T34" fmla="*/ 0 w 231"/>
                    <a:gd name="T35" fmla="*/ 12 h 22"/>
                    <a:gd name="T36" fmla="*/ 0 w 231"/>
                    <a:gd name="T37" fmla="*/ 22 h 22"/>
                    <a:gd name="T38" fmla="*/ 4 w 231"/>
                    <a:gd name="T39" fmla="*/ 22 h 22"/>
                    <a:gd name="T40" fmla="*/ 11 w 231"/>
                    <a:gd name="T41" fmla="*/ 22 h 22"/>
                    <a:gd name="T42" fmla="*/ 23 w 231"/>
                    <a:gd name="T43" fmla="*/ 20 h 22"/>
                    <a:gd name="T44" fmla="*/ 36 w 231"/>
                    <a:gd name="T45" fmla="*/ 20 h 22"/>
                    <a:gd name="T46" fmla="*/ 52 w 231"/>
                    <a:gd name="T47" fmla="*/ 20 h 22"/>
                    <a:gd name="T48" fmla="*/ 70 w 231"/>
                    <a:gd name="T49" fmla="*/ 19 h 22"/>
                    <a:gd name="T50" fmla="*/ 88 w 231"/>
                    <a:gd name="T51" fmla="*/ 18 h 22"/>
                    <a:gd name="T52" fmla="*/ 108 w 231"/>
                    <a:gd name="T53" fmla="*/ 18 h 22"/>
                    <a:gd name="T54" fmla="*/ 127 w 231"/>
                    <a:gd name="T55" fmla="*/ 17 h 22"/>
                    <a:gd name="T56" fmla="*/ 147 w 231"/>
                    <a:gd name="T57" fmla="*/ 16 h 22"/>
                    <a:gd name="T58" fmla="*/ 165 w 231"/>
                    <a:gd name="T59" fmla="*/ 15 h 22"/>
                    <a:gd name="T60" fmla="*/ 183 w 231"/>
                    <a:gd name="T61" fmla="*/ 13 h 22"/>
                    <a:gd name="T62" fmla="*/ 197 w 231"/>
                    <a:gd name="T63" fmla="*/ 12 h 22"/>
                    <a:gd name="T64" fmla="*/ 210 w 231"/>
                    <a:gd name="T65" fmla="*/ 11 h 22"/>
                    <a:gd name="T66" fmla="*/ 219 w 231"/>
                    <a:gd name="T67" fmla="*/ 10 h 22"/>
                    <a:gd name="T68" fmla="*/ 227 w 231"/>
                    <a:gd name="T69" fmla="*/ 9 h 22"/>
                    <a:gd name="T70" fmla="*/ 229 w 231"/>
                    <a:gd name="T71" fmla="*/ 0 h 22"/>
                    <a:gd name="T72" fmla="*/ 227 w 231"/>
                    <a:gd name="T73" fmla="*/ 9 h 22"/>
                    <a:gd name="T74" fmla="*/ 231 w 231"/>
                    <a:gd name="T75" fmla="*/ 7 h 22"/>
                    <a:gd name="T76" fmla="*/ 231 w 231"/>
                    <a:gd name="T77" fmla="*/ 3 h 22"/>
                    <a:gd name="T78" fmla="*/ 229 w 231"/>
                    <a:gd name="T79" fmla="*/ 1 h 22"/>
                    <a:gd name="T80" fmla="*/ 225 w 231"/>
                    <a:gd name="T81" fmla="*/ 0 h 22"/>
                    <a:gd name="T82" fmla="*/ 224 w 231"/>
                    <a:gd name="T83" fmla="*/ 9 h 2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31"/>
                    <a:gd name="T127" fmla="*/ 0 h 22"/>
                    <a:gd name="T128" fmla="*/ 231 w 231"/>
                    <a:gd name="T129" fmla="*/ 22 h 22"/>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31" h="22">
                      <a:moveTo>
                        <a:pt x="224" y="9"/>
                      </a:moveTo>
                      <a:lnTo>
                        <a:pt x="225" y="0"/>
                      </a:lnTo>
                      <a:lnTo>
                        <a:pt x="219" y="1"/>
                      </a:lnTo>
                      <a:lnTo>
                        <a:pt x="210" y="2"/>
                      </a:lnTo>
                      <a:lnTo>
                        <a:pt x="197" y="3"/>
                      </a:lnTo>
                      <a:lnTo>
                        <a:pt x="183" y="4"/>
                      </a:lnTo>
                      <a:lnTo>
                        <a:pt x="165" y="5"/>
                      </a:lnTo>
                      <a:lnTo>
                        <a:pt x="147" y="7"/>
                      </a:lnTo>
                      <a:lnTo>
                        <a:pt x="127" y="8"/>
                      </a:lnTo>
                      <a:lnTo>
                        <a:pt x="108" y="9"/>
                      </a:lnTo>
                      <a:lnTo>
                        <a:pt x="88" y="9"/>
                      </a:lnTo>
                      <a:lnTo>
                        <a:pt x="70" y="10"/>
                      </a:lnTo>
                      <a:lnTo>
                        <a:pt x="52" y="11"/>
                      </a:lnTo>
                      <a:lnTo>
                        <a:pt x="36" y="11"/>
                      </a:lnTo>
                      <a:lnTo>
                        <a:pt x="23" y="11"/>
                      </a:lnTo>
                      <a:lnTo>
                        <a:pt x="11" y="12"/>
                      </a:lnTo>
                      <a:lnTo>
                        <a:pt x="4" y="12"/>
                      </a:lnTo>
                      <a:lnTo>
                        <a:pt x="0" y="12"/>
                      </a:lnTo>
                      <a:lnTo>
                        <a:pt x="0" y="22"/>
                      </a:lnTo>
                      <a:lnTo>
                        <a:pt x="4" y="22"/>
                      </a:lnTo>
                      <a:lnTo>
                        <a:pt x="11" y="22"/>
                      </a:lnTo>
                      <a:lnTo>
                        <a:pt x="23" y="20"/>
                      </a:lnTo>
                      <a:lnTo>
                        <a:pt x="36" y="20"/>
                      </a:lnTo>
                      <a:lnTo>
                        <a:pt x="52" y="20"/>
                      </a:lnTo>
                      <a:lnTo>
                        <a:pt x="70" y="19"/>
                      </a:lnTo>
                      <a:lnTo>
                        <a:pt x="88" y="18"/>
                      </a:lnTo>
                      <a:lnTo>
                        <a:pt x="108" y="18"/>
                      </a:lnTo>
                      <a:lnTo>
                        <a:pt x="127" y="17"/>
                      </a:lnTo>
                      <a:lnTo>
                        <a:pt x="147" y="16"/>
                      </a:lnTo>
                      <a:lnTo>
                        <a:pt x="165" y="15"/>
                      </a:lnTo>
                      <a:lnTo>
                        <a:pt x="183" y="13"/>
                      </a:lnTo>
                      <a:lnTo>
                        <a:pt x="197" y="12"/>
                      </a:lnTo>
                      <a:lnTo>
                        <a:pt x="210" y="11"/>
                      </a:lnTo>
                      <a:lnTo>
                        <a:pt x="219" y="10"/>
                      </a:lnTo>
                      <a:lnTo>
                        <a:pt x="227" y="9"/>
                      </a:lnTo>
                      <a:lnTo>
                        <a:pt x="229" y="0"/>
                      </a:lnTo>
                      <a:lnTo>
                        <a:pt x="227" y="9"/>
                      </a:lnTo>
                      <a:lnTo>
                        <a:pt x="231" y="7"/>
                      </a:lnTo>
                      <a:lnTo>
                        <a:pt x="231" y="3"/>
                      </a:lnTo>
                      <a:lnTo>
                        <a:pt x="229" y="1"/>
                      </a:lnTo>
                      <a:lnTo>
                        <a:pt x="225" y="0"/>
                      </a:lnTo>
                      <a:lnTo>
                        <a:pt x="224" y="9"/>
                      </a:lnTo>
                      <a:close/>
                    </a:path>
                  </a:pathLst>
                </a:custGeom>
                <a:solidFill>
                  <a:srgbClr val="000000"/>
                </a:solidFill>
                <a:ln w="9525">
                  <a:noFill/>
                  <a:round/>
                  <a:headEnd/>
                  <a:tailEnd/>
                </a:ln>
              </p:spPr>
              <p:txBody>
                <a:bodyPr/>
                <a:lstStyle/>
                <a:p>
                  <a:endParaRPr lang="en-GB"/>
                </a:p>
              </p:txBody>
            </p:sp>
            <p:sp>
              <p:nvSpPr>
                <p:cNvPr id="194639" name="Freeform 76"/>
                <p:cNvSpPr>
                  <a:spLocks/>
                </p:cNvSpPr>
                <p:nvPr/>
              </p:nvSpPr>
              <p:spPr bwMode="auto">
                <a:xfrm>
                  <a:off x="-239" y="2833"/>
                  <a:ext cx="35" cy="8"/>
                </a:xfrm>
                <a:custGeom>
                  <a:avLst/>
                  <a:gdLst>
                    <a:gd name="T0" fmla="*/ 62 w 70"/>
                    <a:gd name="T1" fmla="*/ 6 h 16"/>
                    <a:gd name="T2" fmla="*/ 67 w 70"/>
                    <a:gd name="T3" fmla="*/ 3 h 16"/>
                    <a:gd name="T4" fmla="*/ 60 w 70"/>
                    <a:gd name="T5" fmla="*/ 1 h 16"/>
                    <a:gd name="T6" fmla="*/ 53 w 70"/>
                    <a:gd name="T7" fmla="*/ 1 h 16"/>
                    <a:gd name="T8" fmla="*/ 43 w 70"/>
                    <a:gd name="T9" fmla="*/ 0 h 16"/>
                    <a:gd name="T10" fmla="*/ 35 w 70"/>
                    <a:gd name="T11" fmla="*/ 1 h 16"/>
                    <a:gd name="T12" fmla="*/ 25 w 70"/>
                    <a:gd name="T13" fmla="*/ 2 h 16"/>
                    <a:gd name="T14" fmla="*/ 17 w 70"/>
                    <a:gd name="T15" fmla="*/ 3 h 16"/>
                    <a:gd name="T16" fmla="*/ 8 w 70"/>
                    <a:gd name="T17" fmla="*/ 4 h 16"/>
                    <a:gd name="T18" fmla="*/ 0 w 70"/>
                    <a:gd name="T19" fmla="*/ 7 h 16"/>
                    <a:gd name="T20" fmla="*/ 2 w 70"/>
                    <a:gd name="T21" fmla="*/ 16 h 16"/>
                    <a:gd name="T22" fmla="*/ 8 w 70"/>
                    <a:gd name="T23" fmla="*/ 14 h 16"/>
                    <a:gd name="T24" fmla="*/ 17 w 70"/>
                    <a:gd name="T25" fmla="*/ 12 h 16"/>
                    <a:gd name="T26" fmla="*/ 25 w 70"/>
                    <a:gd name="T27" fmla="*/ 11 h 16"/>
                    <a:gd name="T28" fmla="*/ 35 w 70"/>
                    <a:gd name="T29" fmla="*/ 10 h 16"/>
                    <a:gd name="T30" fmla="*/ 43 w 70"/>
                    <a:gd name="T31" fmla="*/ 9 h 16"/>
                    <a:gd name="T32" fmla="*/ 53 w 70"/>
                    <a:gd name="T33" fmla="*/ 10 h 16"/>
                    <a:gd name="T34" fmla="*/ 60 w 70"/>
                    <a:gd name="T35" fmla="*/ 10 h 16"/>
                    <a:gd name="T36" fmla="*/ 64 w 70"/>
                    <a:gd name="T37" fmla="*/ 12 h 16"/>
                    <a:gd name="T38" fmla="*/ 69 w 70"/>
                    <a:gd name="T39" fmla="*/ 10 h 16"/>
                    <a:gd name="T40" fmla="*/ 64 w 70"/>
                    <a:gd name="T41" fmla="*/ 12 h 16"/>
                    <a:gd name="T42" fmla="*/ 68 w 70"/>
                    <a:gd name="T43" fmla="*/ 11 h 16"/>
                    <a:gd name="T44" fmla="*/ 70 w 70"/>
                    <a:gd name="T45" fmla="*/ 9 h 16"/>
                    <a:gd name="T46" fmla="*/ 70 w 70"/>
                    <a:gd name="T47" fmla="*/ 6 h 16"/>
                    <a:gd name="T48" fmla="*/ 67 w 70"/>
                    <a:gd name="T49" fmla="*/ 3 h 16"/>
                    <a:gd name="T50" fmla="*/ 62 w 70"/>
                    <a:gd name="T51" fmla="*/ 6 h 1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0"/>
                    <a:gd name="T79" fmla="*/ 0 h 16"/>
                    <a:gd name="T80" fmla="*/ 70 w 70"/>
                    <a:gd name="T81" fmla="*/ 16 h 1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0" h="16">
                      <a:moveTo>
                        <a:pt x="62" y="6"/>
                      </a:moveTo>
                      <a:lnTo>
                        <a:pt x="67" y="3"/>
                      </a:lnTo>
                      <a:lnTo>
                        <a:pt x="60" y="1"/>
                      </a:lnTo>
                      <a:lnTo>
                        <a:pt x="53" y="1"/>
                      </a:lnTo>
                      <a:lnTo>
                        <a:pt x="43" y="0"/>
                      </a:lnTo>
                      <a:lnTo>
                        <a:pt x="35" y="1"/>
                      </a:lnTo>
                      <a:lnTo>
                        <a:pt x="25" y="2"/>
                      </a:lnTo>
                      <a:lnTo>
                        <a:pt x="17" y="3"/>
                      </a:lnTo>
                      <a:lnTo>
                        <a:pt x="8" y="4"/>
                      </a:lnTo>
                      <a:lnTo>
                        <a:pt x="0" y="7"/>
                      </a:lnTo>
                      <a:lnTo>
                        <a:pt x="2" y="16"/>
                      </a:lnTo>
                      <a:lnTo>
                        <a:pt x="8" y="14"/>
                      </a:lnTo>
                      <a:lnTo>
                        <a:pt x="17" y="12"/>
                      </a:lnTo>
                      <a:lnTo>
                        <a:pt x="25" y="11"/>
                      </a:lnTo>
                      <a:lnTo>
                        <a:pt x="35" y="10"/>
                      </a:lnTo>
                      <a:lnTo>
                        <a:pt x="43" y="9"/>
                      </a:lnTo>
                      <a:lnTo>
                        <a:pt x="53" y="10"/>
                      </a:lnTo>
                      <a:lnTo>
                        <a:pt x="60" y="10"/>
                      </a:lnTo>
                      <a:lnTo>
                        <a:pt x="64" y="12"/>
                      </a:lnTo>
                      <a:lnTo>
                        <a:pt x="69" y="10"/>
                      </a:lnTo>
                      <a:lnTo>
                        <a:pt x="64" y="12"/>
                      </a:lnTo>
                      <a:lnTo>
                        <a:pt x="68" y="11"/>
                      </a:lnTo>
                      <a:lnTo>
                        <a:pt x="70" y="9"/>
                      </a:lnTo>
                      <a:lnTo>
                        <a:pt x="70" y="6"/>
                      </a:lnTo>
                      <a:lnTo>
                        <a:pt x="67" y="3"/>
                      </a:lnTo>
                      <a:lnTo>
                        <a:pt x="62" y="6"/>
                      </a:lnTo>
                      <a:close/>
                    </a:path>
                  </a:pathLst>
                </a:custGeom>
                <a:solidFill>
                  <a:srgbClr val="000000"/>
                </a:solidFill>
                <a:ln w="9525">
                  <a:noFill/>
                  <a:round/>
                  <a:headEnd/>
                  <a:tailEnd/>
                </a:ln>
              </p:spPr>
              <p:txBody>
                <a:bodyPr/>
                <a:lstStyle/>
                <a:p>
                  <a:endParaRPr lang="en-GB"/>
                </a:p>
              </p:txBody>
            </p:sp>
            <p:sp>
              <p:nvSpPr>
                <p:cNvPr id="194640" name="Freeform 77"/>
                <p:cNvSpPr>
                  <a:spLocks/>
                </p:cNvSpPr>
                <p:nvPr/>
              </p:nvSpPr>
              <p:spPr bwMode="auto">
                <a:xfrm>
                  <a:off x="-213" y="2793"/>
                  <a:ext cx="12" cy="45"/>
                </a:xfrm>
                <a:custGeom>
                  <a:avLst/>
                  <a:gdLst>
                    <a:gd name="T0" fmla="*/ 2 w 26"/>
                    <a:gd name="T1" fmla="*/ 3 h 91"/>
                    <a:gd name="T2" fmla="*/ 2 w 26"/>
                    <a:gd name="T3" fmla="*/ 8 h 91"/>
                    <a:gd name="T4" fmla="*/ 12 w 26"/>
                    <a:gd name="T5" fmla="*/ 27 h 91"/>
                    <a:gd name="T6" fmla="*/ 17 w 26"/>
                    <a:gd name="T7" fmla="*/ 52 h 91"/>
                    <a:gd name="T8" fmla="*/ 14 w 26"/>
                    <a:gd name="T9" fmla="*/ 76 h 91"/>
                    <a:gd name="T10" fmla="*/ 12 w 26"/>
                    <a:gd name="T11" fmla="*/ 87 h 91"/>
                    <a:gd name="T12" fmla="*/ 19 w 26"/>
                    <a:gd name="T13" fmla="*/ 91 h 91"/>
                    <a:gd name="T14" fmla="*/ 23 w 26"/>
                    <a:gd name="T15" fmla="*/ 76 h 91"/>
                    <a:gd name="T16" fmla="*/ 26 w 26"/>
                    <a:gd name="T17" fmla="*/ 52 h 91"/>
                    <a:gd name="T18" fmla="*/ 21 w 26"/>
                    <a:gd name="T19" fmla="*/ 24 h 91"/>
                    <a:gd name="T20" fmla="*/ 8 w 26"/>
                    <a:gd name="T21" fmla="*/ 1 h 91"/>
                    <a:gd name="T22" fmla="*/ 8 w 26"/>
                    <a:gd name="T23" fmla="*/ 7 h 91"/>
                    <a:gd name="T24" fmla="*/ 8 w 26"/>
                    <a:gd name="T25" fmla="*/ 1 h 91"/>
                    <a:gd name="T26" fmla="*/ 5 w 26"/>
                    <a:gd name="T27" fmla="*/ 0 h 91"/>
                    <a:gd name="T28" fmla="*/ 2 w 26"/>
                    <a:gd name="T29" fmla="*/ 1 h 91"/>
                    <a:gd name="T30" fmla="*/ 0 w 26"/>
                    <a:gd name="T31" fmla="*/ 5 h 91"/>
                    <a:gd name="T32" fmla="*/ 2 w 26"/>
                    <a:gd name="T33" fmla="*/ 8 h 91"/>
                    <a:gd name="T34" fmla="*/ 2 w 26"/>
                    <a:gd name="T35" fmla="*/ 3 h 9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6"/>
                    <a:gd name="T55" fmla="*/ 0 h 91"/>
                    <a:gd name="T56" fmla="*/ 26 w 26"/>
                    <a:gd name="T57" fmla="*/ 91 h 9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6" h="91">
                      <a:moveTo>
                        <a:pt x="2" y="3"/>
                      </a:moveTo>
                      <a:lnTo>
                        <a:pt x="2" y="8"/>
                      </a:lnTo>
                      <a:lnTo>
                        <a:pt x="12" y="27"/>
                      </a:lnTo>
                      <a:lnTo>
                        <a:pt x="17" y="52"/>
                      </a:lnTo>
                      <a:lnTo>
                        <a:pt x="14" y="76"/>
                      </a:lnTo>
                      <a:lnTo>
                        <a:pt x="12" y="87"/>
                      </a:lnTo>
                      <a:lnTo>
                        <a:pt x="19" y="91"/>
                      </a:lnTo>
                      <a:lnTo>
                        <a:pt x="23" y="76"/>
                      </a:lnTo>
                      <a:lnTo>
                        <a:pt x="26" y="52"/>
                      </a:lnTo>
                      <a:lnTo>
                        <a:pt x="21" y="24"/>
                      </a:lnTo>
                      <a:lnTo>
                        <a:pt x="8" y="1"/>
                      </a:lnTo>
                      <a:lnTo>
                        <a:pt x="8" y="7"/>
                      </a:lnTo>
                      <a:lnTo>
                        <a:pt x="8" y="1"/>
                      </a:lnTo>
                      <a:lnTo>
                        <a:pt x="5" y="0"/>
                      </a:lnTo>
                      <a:lnTo>
                        <a:pt x="2" y="1"/>
                      </a:lnTo>
                      <a:lnTo>
                        <a:pt x="0" y="5"/>
                      </a:lnTo>
                      <a:lnTo>
                        <a:pt x="2" y="8"/>
                      </a:lnTo>
                      <a:lnTo>
                        <a:pt x="2" y="3"/>
                      </a:lnTo>
                      <a:close/>
                    </a:path>
                  </a:pathLst>
                </a:custGeom>
                <a:solidFill>
                  <a:srgbClr val="000000"/>
                </a:solidFill>
                <a:ln w="9525">
                  <a:noFill/>
                  <a:round/>
                  <a:headEnd/>
                  <a:tailEnd/>
                </a:ln>
              </p:spPr>
              <p:txBody>
                <a:bodyPr/>
                <a:lstStyle/>
                <a:p>
                  <a:endParaRPr lang="en-GB"/>
                </a:p>
              </p:txBody>
            </p:sp>
            <p:sp>
              <p:nvSpPr>
                <p:cNvPr id="194641" name="Freeform 78"/>
                <p:cNvSpPr>
                  <a:spLocks/>
                </p:cNvSpPr>
                <p:nvPr/>
              </p:nvSpPr>
              <p:spPr bwMode="auto">
                <a:xfrm>
                  <a:off x="-213" y="2764"/>
                  <a:ext cx="9" cy="32"/>
                </a:xfrm>
                <a:custGeom>
                  <a:avLst/>
                  <a:gdLst>
                    <a:gd name="T0" fmla="*/ 6 w 18"/>
                    <a:gd name="T1" fmla="*/ 4 h 64"/>
                    <a:gd name="T2" fmla="*/ 6 w 18"/>
                    <a:gd name="T3" fmla="*/ 4 h 64"/>
                    <a:gd name="T4" fmla="*/ 9 w 18"/>
                    <a:gd name="T5" fmla="*/ 15 h 64"/>
                    <a:gd name="T6" fmla="*/ 8 w 18"/>
                    <a:gd name="T7" fmla="*/ 31 h 64"/>
                    <a:gd name="T8" fmla="*/ 4 w 18"/>
                    <a:gd name="T9" fmla="*/ 47 h 64"/>
                    <a:gd name="T10" fmla="*/ 0 w 18"/>
                    <a:gd name="T11" fmla="*/ 60 h 64"/>
                    <a:gd name="T12" fmla="*/ 6 w 18"/>
                    <a:gd name="T13" fmla="*/ 64 h 64"/>
                    <a:gd name="T14" fmla="*/ 13 w 18"/>
                    <a:gd name="T15" fmla="*/ 49 h 64"/>
                    <a:gd name="T16" fmla="*/ 17 w 18"/>
                    <a:gd name="T17" fmla="*/ 31 h 64"/>
                    <a:gd name="T18" fmla="*/ 18 w 18"/>
                    <a:gd name="T19" fmla="*/ 15 h 64"/>
                    <a:gd name="T20" fmla="*/ 13 w 18"/>
                    <a:gd name="T21" fmla="*/ 0 h 64"/>
                    <a:gd name="T22" fmla="*/ 13 w 18"/>
                    <a:gd name="T23" fmla="*/ 0 h 64"/>
                    <a:gd name="T24" fmla="*/ 6 w 18"/>
                    <a:gd name="T25" fmla="*/ 4 h 6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8"/>
                    <a:gd name="T40" fmla="*/ 0 h 64"/>
                    <a:gd name="T41" fmla="*/ 18 w 18"/>
                    <a:gd name="T42" fmla="*/ 64 h 6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8" h="64">
                      <a:moveTo>
                        <a:pt x="6" y="4"/>
                      </a:moveTo>
                      <a:lnTo>
                        <a:pt x="6" y="4"/>
                      </a:lnTo>
                      <a:lnTo>
                        <a:pt x="9" y="15"/>
                      </a:lnTo>
                      <a:lnTo>
                        <a:pt x="8" y="31"/>
                      </a:lnTo>
                      <a:lnTo>
                        <a:pt x="4" y="47"/>
                      </a:lnTo>
                      <a:lnTo>
                        <a:pt x="0" y="60"/>
                      </a:lnTo>
                      <a:lnTo>
                        <a:pt x="6" y="64"/>
                      </a:lnTo>
                      <a:lnTo>
                        <a:pt x="13" y="49"/>
                      </a:lnTo>
                      <a:lnTo>
                        <a:pt x="17" y="31"/>
                      </a:lnTo>
                      <a:lnTo>
                        <a:pt x="18" y="15"/>
                      </a:lnTo>
                      <a:lnTo>
                        <a:pt x="13" y="0"/>
                      </a:lnTo>
                      <a:lnTo>
                        <a:pt x="6" y="4"/>
                      </a:lnTo>
                      <a:close/>
                    </a:path>
                  </a:pathLst>
                </a:custGeom>
                <a:solidFill>
                  <a:srgbClr val="000000"/>
                </a:solidFill>
                <a:ln w="9525">
                  <a:noFill/>
                  <a:round/>
                  <a:headEnd/>
                  <a:tailEnd/>
                </a:ln>
              </p:spPr>
              <p:txBody>
                <a:bodyPr/>
                <a:lstStyle/>
                <a:p>
                  <a:endParaRPr lang="en-GB"/>
                </a:p>
              </p:txBody>
            </p:sp>
            <p:sp>
              <p:nvSpPr>
                <p:cNvPr id="194642" name="Freeform 79"/>
                <p:cNvSpPr>
                  <a:spLocks/>
                </p:cNvSpPr>
                <p:nvPr/>
              </p:nvSpPr>
              <p:spPr bwMode="auto">
                <a:xfrm>
                  <a:off x="-214" y="2734"/>
                  <a:ext cx="8" cy="32"/>
                </a:xfrm>
                <a:custGeom>
                  <a:avLst/>
                  <a:gdLst>
                    <a:gd name="T0" fmla="*/ 3 w 16"/>
                    <a:gd name="T1" fmla="*/ 0 h 63"/>
                    <a:gd name="T2" fmla="*/ 3 w 16"/>
                    <a:gd name="T3" fmla="*/ 0 h 63"/>
                    <a:gd name="T4" fmla="*/ 0 w 16"/>
                    <a:gd name="T5" fmla="*/ 13 h 63"/>
                    <a:gd name="T6" fmla="*/ 0 w 16"/>
                    <a:gd name="T7" fmla="*/ 30 h 63"/>
                    <a:gd name="T8" fmla="*/ 3 w 16"/>
                    <a:gd name="T9" fmla="*/ 49 h 63"/>
                    <a:gd name="T10" fmla="*/ 9 w 16"/>
                    <a:gd name="T11" fmla="*/ 63 h 63"/>
                    <a:gd name="T12" fmla="*/ 16 w 16"/>
                    <a:gd name="T13" fmla="*/ 59 h 63"/>
                    <a:gd name="T14" fmla="*/ 12 w 16"/>
                    <a:gd name="T15" fmla="*/ 47 h 63"/>
                    <a:gd name="T16" fmla="*/ 9 w 16"/>
                    <a:gd name="T17" fmla="*/ 30 h 63"/>
                    <a:gd name="T18" fmla="*/ 9 w 16"/>
                    <a:gd name="T19" fmla="*/ 13 h 63"/>
                    <a:gd name="T20" fmla="*/ 12 w 16"/>
                    <a:gd name="T21" fmla="*/ 2 h 63"/>
                    <a:gd name="T22" fmla="*/ 12 w 16"/>
                    <a:gd name="T23" fmla="*/ 2 h 63"/>
                    <a:gd name="T24" fmla="*/ 3 w 16"/>
                    <a:gd name="T25" fmla="*/ 0 h 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
                    <a:gd name="T40" fmla="*/ 0 h 63"/>
                    <a:gd name="T41" fmla="*/ 16 w 16"/>
                    <a:gd name="T42" fmla="*/ 63 h 6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 h="63">
                      <a:moveTo>
                        <a:pt x="3" y="0"/>
                      </a:moveTo>
                      <a:lnTo>
                        <a:pt x="3" y="0"/>
                      </a:lnTo>
                      <a:lnTo>
                        <a:pt x="0" y="13"/>
                      </a:lnTo>
                      <a:lnTo>
                        <a:pt x="0" y="30"/>
                      </a:lnTo>
                      <a:lnTo>
                        <a:pt x="3" y="49"/>
                      </a:lnTo>
                      <a:lnTo>
                        <a:pt x="9" y="63"/>
                      </a:lnTo>
                      <a:lnTo>
                        <a:pt x="16" y="59"/>
                      </a:lnTo>
                      <a:lnTo>
                        <a:pt x="12" y="47"/>
                      </a:lnTo>
                      <a:lnTo>
                        <a:pt x="9" y="30"/>
                      </a:lnTo>
                      <a:lnTo>
                        <a:pt x="9" y="13"/>
                      </a:lnTo>
                      <a:lnTo>
                        <a:pt x="12" y="2"/>
                      </a:lnTo>
                      <a:lnTo>
                        <a:pt x="3" y="0"/>
                      </a:lnTo>
                      <a:close/>
                    </a:path>
                  </a:pathLst>
                </a:custGeom>
                <a:solidFill>
                  <a:srgbClr val="000000"/>
                </a:solidFill>
                <a:ln w="9525">
                  <a:noFill/>
                  <a:round/>
                  <a:headEnd/>
                  <a:tailEnd/>
                </a:ln>
              </p:spPr>
              <p:txBody>
                <a:bodyPr/>
                <a:lstStyle/>
                <a:p>
                  <a:endParaRPr lang="en-GB"/>
                </a:p>
              </p:txBody>
            </p:sp>
            <p:sp>
              <p:nvSpPr>
                <p:cNvPr id="194643" name="Freeform 80"/>
                <p:cNvSpPr>
                  <a:spLocks/>
                </p:cNvSpPr>
                <p:nvPr/>
              </p:nvSpPr>
              <p:spPr bwMode="auto">
                <a:xfrm>
                  <a:off x="-213" y="2707"/>
                  <a:ext cx="12" cy="29"/>
                </a:xfrm>
                <a:custGeom>
                  <a:avLst/>
                  <a:gdLst>
                    <a:gd name="T0" fmla="*/ 13 w 24"/>
                    <a:gd name="T1" fmla="*/ 9 h 56"/>
                    <a:gd name="T2" fmla="*/ 13 w 24"/>
                    <a:gd name="T3" fmla="*/ 8 h 56"/>
                    <a:gd name="T4" fmla="*/ 15 w 24"/>
                    <a:gd name="T5" fmla="*/ 14 h 56"/>
                    <a:gd name="T6" fmla="*/ 11 w 24"/>
                    <a:gd name="T7" fmla="*/ 27 h 56"/>
                    <a:gd name="T8" fmla="*/ 4 w 24"/>
                    <a:gd name="T9" fmla="*/ 42 h 56"/>
                    <a:gd name="T10" fmla="*/ 0 w 24"/>
                    <a:gd name="T11" fmla="*/ 54 h 56"/>
                    <a:gd name="T12" fmla="*/ 9 w 24"/>
                    <a:gd name="T13" fmla="*/ 56 h 56"/>
                    <a:gd name="T14" fmla="*/ 13 w 24"/>
                    <a:gd name="T15" fmla="*/ 45 h 56"/>
                    <a:gd name="T16" fmla="*/ 20 w 24"/>
                    <a:gd name="T17" fmla="*/ 30 h 56"/>
                    <a:gd name="T18" fmla="*/ 24 w 24"/>
                    <a:gd name="T19" fmla="*/ 14 h 56"/>
                    <a:gd name="T20" fmla="*/ 18 w 24"/>
                    <a:gd name="T21" fmla="*/ 1 h 56"/>
                    <a:gd name="T22" fmla="*/ 18 w 24"/>
                    <a:gd name="T23" fmla="*/ 0 h 56"/>
                    <a:gd name="T24" fmla="*/ 13 w 24"/>
                    <a:gd name="T25" fmla="*/ 9 h 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
                    <a:gd name="T40" fmla="*/ 0 h 56"/>
                    <a:gd name="T41" fmla="*/ 24 w 24"/>
                    <a:gd name="T42" fmla="*/ 56 h 5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 h="56">
                      <a:moveTo>
                        <a:pt x="13" y="9"/>
                      </a:moveTo>
                      <a:lnTo>
                        <a:pt x="13" y="8"/>
                      </a:lnTo>
                      <a:lnTo>
                        <a:pt x="15" y="14"/>
                      </a:lnTo>
                      <a:lnTo>
                        <a:pt x="11" y="27"/>
                      </a:lnTo>
                      <a:lnTo>
                        <a:pt x="4" y="42"/>
                      </a:lnTo>
                      <a:lnTo>
                        <a:pt x="0" y="54"/>
                      </a:lnTo>
                      <a:lnTo>
                        <a:pt x="9" y="56"/>
                      </a:lnTo>
                      <a:lnTo>
                        <a:pt x="13" y="45"/>
                      </a:lnTo>
                      <a:lnTo>
                        <a:pt x="20" y="30"/>
                      </a:lnTo>
                      <a:lnTo>
                        <a:pt x="24" y="14"/>
                      </a:lnTo>
                      <a:lnTo>
                        <a:pt x="18" y="1"/>
                      </a:lnTo>
                      <a:lnTo>
                        <a:pt x="18" y="0"/>
                      </a:lnTo>
                      <a:lnTo>
                        <a:pt x="13" y="9"/>
                      </a:lnTo>
                      <a:close/>
                    </a:path>
                  </a:pathLst>
                </a:custGeom>
                <a:solidFill>
                  <a:srgbClr val="000000"/>
                </a:solidFill>
                <a:ln w="9525">
                  <a:noFill/>
                  <a:round/>
                  <a:headEnd/>
                  <a:tailEnd/>
                </a:ln>
              </p:spPr>
              <p:txBody>
                <a:bodyPr/>
                <a:lstStyle/>
                <a:p>
                  <a:endParaRPr lang="en-GB"/>
                </a:p>
              </p:txBody>
            </p:sp>
            <p:sp>
              <p:nvSpPr>
                <p:cNvPr id="194644" name="Freeform 81"/>
                <p:cNvSpPr>
                  <a:spLocks/>
                </p:cNvSpPr>
                <p:nvPr/>
              </p:nvSpPr>
              <p:spPr bwMode="auto">
                <a:xfrm>
                  <a:off x="-237" y="2641"/>
                  <a:ext cx="33" cy="71"/>
                </a:xfrm>
                <a:custGeom>
                  <a:avLst/>
                  <a:gdLst>
                    <a:gd name="T0" fmla="*/ 0 w 68"/>
                    <a:gd name="T1" fmla="*/ 3 h 142"/>
                    <a:gd name="T2" fmla="*/ 0 w 68"/>
                    <a:gd name="T3" fmla="*/ 3 h 142"/>
                    <a:gd name="T4" fmla="*/ 4 w 68"/>
                    <a:gd name="T5" fmla="*/ 13 h 142"/>
                    <a:gd name="T6" fmla="*/ 9 w 68"/>
                    <a:gd name="T7" fmla="*/ 29 h 142"/>
                    <a:gd name="T8" fmla="*/ 18 w 68"/>
                    <a:gd name="T9" fmla="*/ 51 h 142"/>
                    <a:gd name="T10" fmla="*/ 29 w 68"/>
                    <a:gd name="T11" fmla="*/ 74 h 142"/>
                    <a:gd name="T12" fmla="*/ 39 w 68"/>
                    <a:gd name="T13" fmla="*/ 97 h 142"/>
                    <a:gd name="T14" fmla="*/ 48 w 68"/>
                    <a:gd name="T15" fmla="*/ 119 h 142"/>
                    <a:gd name="T16" fmla="*/ 58 w 68"/>
                    <a:gd name="T17" fmla="*/ 133 h 142"/>
                    <a:gd name="T18" fmla="*/ 63 w 68"/>
                    <a:gd name="T19" fmla="*/ 142 h 142"/>
                    <a:gd name="T20" fmla="*/ 68 w 68"/>
                    <a:gd name="T21" fmla="*/ 133 h 142"/>
                    <a:gd name="T22" fmla="*/ 65 w 68"/>
                    <a:gd name="T23" fmla="*/ 128 h 142"/>
                    <a:gd name="T24" fmla="*/ 58 w 68"/>
                    <a:gd name="T25" fmla="*/ 114 h 142"/>
                    <a:gd name="T26" fmla="*/ 48 w 68"/>
                    <a:gd name="T27" fmla="*/ 95 h 142"/>
                    <a:gd name="T28" fmla="*/ 38 w 68"/>
                    <a:gd name="T29" fmla="*/ 72 h 142"/>
                    <a:gd name="T30" fmla="*/ 28 w 68"/>
                    <a:gd name="T31" fmla="*/ 49 h 142"/>
                    <a:gd name="T32" fmla="*/ 18 w 68"/>
                    <a:gd name="T33" fmla="*/ 27 h 142"/>
                    <a:gd name="T34" fmla="*/ 13 w 68"/>
                    <a:gd name="T35" fmla="*/ 11 h 142"/>
                    <a:gd name="T36" fmla="*/ 9 w 68"/>
                    <a:gd name="T37" fmla="*/ 0 h 142"/>
                    <a:gd name="T38" fmla="*/ 9 w 68"/>
                    <a:gd name="T39" fmla="*/ 0 h 142"/>
                    <a:gd name="T40" fmla="*/ 0 w 68"/>
                    <a:gd name="T41" fmla="*/ 3 h 14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8"/>
                    <a:gd name="T64" fmla="*/ 0 h 142"/>
                    <a:gd name="T65" fmla="*/ 68 w 68"/>
                    <a:gd name="T66" fmla="*/ 142 h 14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8" h="142">
                      <a:moveTo>
                        <a:pt x="0" y="3"/>
                      </a:moveTo>
                      <a:lnTo>
                        <a:pt x="0" y="3"/>
                      </a:lnTo>
                      <a:lnTo>
                        <a:pt x="4" y="13"/>
                      </a:lnTo>
                      <a:lnTo>
                        <a:pt x="9" y="29"/>
                      </a:lnTo>
                      <a:lnTo>
                        <a:pt x="18" y="51"/>
                      </a:lnTo>
                      <a:lnTo>
                        <a:pt x="29" y="74"/>
                      </a:lnTo>
                      <a:lnTo>
                        <a:pt x="39" y="97"/>
                      </a:lnTo>
                      <a:lnTo>
                        <a:pt x="48" y="119"/>
                      </a:lnTo>
                      <a:lnTo>
                        <a:pt x="58" y="133"/>
                      </a:lnTo>
                      <a:lnTo>
                        <a:pt x="63" y="142"/>
                      </a:lnTo>
                      <a:lnTo>
                        <a:pt x="68" y="133"/>
                      </a:lnTo>
                      <a:lnTo>
                        <a:pt x="65" y="128"/>
                      </a:lnTo>
                      <a:lnTo>
                        <a:pt x="58" y="114"/>
                      </a:lnTo>
                      <a:lnTo>
                        <a:pt x="48" y="95"/>
                      </a:lnTo>
                      <a:lnTo>
                        <a:pt x="38" y="72"/>
                      </a:lnTo>
                      <a:lnTo>
                        <a:pt x="28" y="49"/>
                      </a:lnTo>
                      <a:lnTo>
                        <a:pt x="18" y="27"/>
                      </a:lnTo>
                      <a:lnTo>
                        <a:pt x="13" y="11"/>
                      </a:lnTo>
                      <a:lnTo>
                        <a:pt x="9" y="0"/>
                      </a:lnTo>
                      <a:lnTo>
                        <a:pt x="0" y="3"/>
                      </a:lnTo>
                      <a:close/>
                    </a:path>
                  </a:pathLst>
                </a:custGeom>
                <a:solidFill>
                  <a:srgbClr val="000000"/>
                </a:solidFill>
                <a:ln w="9525">
                  <a:noFill/>
                  <a:round/>
                  <a:headEnd/>
                  <a:tailEnd/>
                </a:ln>
              </p:spPr>
              <p:txBody>
                <a:bodyPr/>
                <a:lstStyle/>
                <a:p>
                  <a:endParaRPr lang="en-GB"/>
                </a:p>
              </p:txBody>
            </p:sp>
            <p:sp>
              <p:nvSpPr>
                <p:cNvPr id="194645" name="Freeform 82"/>
                <p:cNvSpPr>
                  <a:spLocks/>
                </p:cNvSpPr>
                <p:nvPr/>
              </p:nvSpPr>
              <p:spPr bwMode="auto">
                <a:xfrm>
                  <a:off x="-245" y="2611"/>
                  <a:ext cx="12" cy="31"/>
                </a:xfrm>
                <a:custGeom>
                  <a:avLst/>
                  <a:gdLst>
                    <a:gd name="T0" fmla="*/ 0 w 24"/>
                    <a:gd name="T1" fmla="*/ 9 h 62"/>
                    <a:gd name="T2" fmla="*/ 0 w 24"/>
                    <a:gd name="T3" fmla="*/ 9 h 62"/>
                    <a:gd name="T4" fmla="*/ 7 w 24"/>
                    <a:gd name="T5" fmla="*/ 16 h 62"/>
                    <a:gd name="T6" fmla="*/ 12 w 24"/>
                    <a:gd name="T7" fmla="*/ 30 h 62"/>
                    <a:gd name="T8" fmla="*/ 13 w 24"/>
                    <a:gd name="T9" fmla="*/ 47 h 62"/>
                    <a:gd name="T10" fmla="*/ 15 w 24"/>
                    <a:gd name="T11" fmla="*/ 62 h 62"/>
                    <a:gd name="T12" fmla="*/ 24 w 24"/>
                    <a:gd name="T13" fmla="*/ 59 h 62"/>
                    <a:gd name="T14" fmla="*/ 22 w 24"/>
                    <a:gd name="T15" fmla="*/ 47 h 62"/>
                    <a:gd name="T16" fmla="*/ 21 w 24"/>
                    <a:gd name="T17" fmla="*/ 30 h 62"/>
                    <a:gd name="T18" fmla="*/ 14 w 24"/>
                    <a:gd name="T19" fmla="*/ 11 h 62"/>
                    <a:gd name="T20" fmla="*/ 2 w 24"/>
                    <a:gd name="T21" fmla="*/ 0 h 62"/>
                    <a:gd name="T22" fmla="*/ 2 w 24"/>
                    <a:gd name="T23" fmla="*/ 0 h 62"/>
                    <a:gd name="T24" fmla="*/ 0 w 24"/>
                    <a:gd name="T25" fmla="*/ 9 h 6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
                    <a:gd name="T40" fmla="*/ 0 h 62"/>
                    <a:gd name="T41" fmla="*/ 24 w 24"/>
                    <a:gd name="T42" fmla="*/ 62 h 6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 h="62">
                      <a:moveTo>
                        <a:pt x="0" y="9"/>
                      </a:moveTo>
                      <a:lnTo>
                        <a:pt x="0" y="9"/>
                      </a:lnTo>
                      <a:lnTo>
                        <a:pt x="7" y="16"/>
                      </a:lnTo>
                      <a:lnTo>
                        <a:pt x="12" y="30"/>
                      </a:lnTo>
                      <a:lnTo>
                        <a:pt x="13" y="47"/>
                      </a:lnTo>
                      <a:lnTo>
                        <a:pt x="15" y="62"/>
                      </a:lnTo>
                      <a:lnTo>
                        <a:pt x="24" y="59"/>
                      </a:lnTo>
                      <a:lnTo>
                        <a:pt x="22" y="47"/>
                      </a:lnTo>
                      <a:lnTo>
                        <a:pt x="21" y="30"/>
                      </a:lnTo>
                      <a:lnTo>
                        <a:pt x="14" y="11"/>
                      </a:lnTo>
                      <a:lnTo>
                        <a:pt x="2" y="0"/>
                      </a:lnTo>
                      <a:lnTo>
                        <a:pt x="0" y="9"/>
                      </a:lnTo>
                      <a:close/>
                    </a:path>
                  </a:pathLst>
                </a:custGeom>
                <a:solidFill>
                  <a:srgbClr val="000000"/>
                </a:solidFill>
                <a:ln w="9525">
                  <a:noFill/>
                  <a:round/>
                  <a:headEnd/>
                  <a:tailEnd/>
                </a:ln>
              </p:spPr>
              <p:txBody>
                <a:bodyPr/>
                <a:lstStyle/>
                <a:p>
                  <a:endParaRPr lang="en-GB"/>
                </a:p>
              </p:txBody>
            </p:sp>
            <p:sp>
              <p:nvSpPr>
                <p:cNvPr id="194646" name="Freeform 83"/>
                <p:cNvSpPr>
                  <a:spLocks/>
                </p:cNvSpPr>
                <p:nvPr/>
              </p:nvSpPr>
              <p:spPr bwMode="auto">
                <a:xfrm>
                  <a:off x="-290" y="2600"/>
                  <a:ext cx="46" cy="16"/>
                </a:xfrm>
                <a:custGeom>
                  <a:avLst/>
                  <a:gdLst>
                    <a:gd name="T0" fmla="*/ 0 w 92"/>
                    <a:gd name="T1" fmla="*/ 9 h 32"/>
                    <a:gd name="T2" fmla="*/ 0 w 92"/>
                    <a:gd name="T3" fmla="*/ 9 h 32"/>
                    <a:gd name="T4" fmla="*/ 7 w 92"/>
                    <a:gd name="T5" fmla="*/ 10 h 32"/>
                    <a:gd name="T6" fmla="*/ 16 w 92"/>
                    <a:gd name="T7" fmla="*/ 13 h 32"/>
                    <a:gd name="T8" fmla="*/ 30 w 92"/>
                    <a:gd name="T9" fmla="*/ 16 h 32"/>
                    <a:gd name="T10" fmla="*/ 44 w 92"/>
                    <a:gd name="T11" fmla="*/ 19 h 32"/>
                    <a:gd name="T12" fmla="*/ 58 w 92"/>
                    <a:gd name="T13" fmla="*/ 23 h 32"/>
                    <a:gd name="T14" fmla="*/ 71 w 92"/>
                    <a:gd name="T15" fmla="*/ 26 h 32"/>
                    <a:gd name="T16" fmla="*/ 82 w 92"/>
                    <a:gd name="T17" fmla="*/ 29 h 32"/>
                    <a:gd name="T18" fmla="*/ 90 w 92"/>
                    <a:gd name="T19" fmla="*/ 32 h 32"/>
                    <a:gd name="T20" fmla="*/ 92 w 92"/>
                    <a:gd name="T21" fmla="*/ 23 h 32"/>
                    <a:gd name="T22" fmla="*/ 84 w 92"/>
                    <a:gd name="T23" fmla="*/ 20 h 32"/>
                    <a:gd name="T24" fmla="*/ 73 w 92"/>
                    <a:gd name="T25" fmla="*/ 17 h 32"/>
                    <a:gd name="T26" fmla="*/ 60 w 92"/>
                    <a:gd name="T27" fmla="*/ 13 h 32"/>
                    <a:gd name="T28" fmla="*/ 46 w 92"/>
                    <a:gd name="T29" fmla="*/ 10 h 32"/>
                    <a:gd name="T30" fmla="*/ 30 w 92"/>
                    <a:gd name="T31" fmla="*/ 6 h 32"/>
                    <a:gd name="T32" fmla="*/ 19 w 92"/>
                    <a:gd name="T33" fmla="*/ 4 h 32"/>
                    <a:gd name="T34" fmla="*/ 10 w 92"/>
                    <a:gd name="T35" fmla="*/ 1 h 32"/>
                    <a:gd name="T36" fmla="*/ 3 w 92"/>
                    <a:gd name="T37" fmla="*/ 0 h 32"/>
                    <a:gd name="T38" fmla="*/ 3 w 92"/>
                    <a:gd name="T39" fmla="*/ 0 h 32"/>
                    <a:gd name="T40" fmla="*/ 0 w 92"/>
                    <a:gd name="T41" fmla="*/ 9 h 3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2"/>
                    <a:gd name="T64" fmla="*/ 0 h 32"/>
                    <a:gd name="T65" fmla="*/ 92 w 92"/>
                    <a:gd name="T66" fmla="*/ 32 h 3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2" h="32">
                      <a:moveTo>
                        <a:pt x="0" y="9"/>
                      </a:moveTo>
                      <a:lnTo>
                        <a:pt x="0" y="9"/>
                      </a:lnTo>
                      <a:lnTo>
                        <a:pt x="7" y="10"/>
                      </a:lnTo>
                      <a:lnTo>
                        <a:pt x="16" y="13"/>
                      </a:lnTo>
                      <a:lnTo>
                        <a:pt x="30" y="16"/>
                      </a:lnTo>
                      <a:lnTo>
                        <a:pt x="44" y="19"/>
                      </a:lnTo>
                      <a:lnTo>
                        <a:pt x="58" y="23"/>
                      </a:lnTo>
                      <a:lnTo>
                        <a:pt x="71" y="26"/>
                      </a:lnTo>
                      <a:lnTo>
                        <a:pt x="82" y="29"/>
                      </a:lnTo>
                      <a:lnTo>
                        <a:pt x="90" y="32"/>
                      </a:lnTo>
                      <a:lnTo>
                        <a:pt x="92" y="23"/>
                      </a:lnTo>
                      <a:lnTo>
                        <a:pt x="84" y="20"/>
                      </a:lnTo>
                      <a:lnTo>
                        <a:pt x="73" y="17"/>
                      </a:lnTo>
                      <a:lnTo>
                        <a:pt x="60" y="13"/>
                      </a:lnTo>
                      <a:lnTo>
                        <a:pt x="46" y="10"/>
                      </a:lnTo>
                      <a:lnTo>
                        <a:pt x="30" y="6"/>
                      </a:lnTo>
                      <a:lnTo>
                        <a:pt x="19" y="4"/>
                      </a:lnTo>
                      <a:lnTo>
                        <a:pt x="10" y="1"/>
                      </a:lnTo>
                      <a:lnTo>
                        <a:pt x="3" y="0"/>
                      </a:lnTo>
                      <a:lnTo>
                        <a:pt x="0" y="9"/>
                      </a:lnTo>
                      <a:close/>
                    </a:path>
                  </a:pathLst>
                </a:custGeom>
                <a:solidFill>
                  <a:srgbClr val="000000"/>
                </a:solidFill>
                <a:ln w="9525">
                  <a:noFill/>
                  <a:round/>
                  <a:headEnd/>
                  <a:tailEnd/>
                </a:ln>
              </p:spPr>
              <p:txBody>
                <a:bodyPr/>
                <a:lstStyle/>
                <a:p>
                  <a:endParaRPr lang="en-GB"/>
                </a:p>
              </p:txBody>
            </p:sp>
            <p:sp>
              <p:nvSpPr>
                <p:cNvPr id="194647" name="Freeform 84"/>
                <p:cNvSpPr>
                  <a:spLocks/>
                </p:cNvSpPr>
                <p:nvPr/>
              </p:nvSpPr>
              <p:spPr bwMode="auto">
                <a:xfrm>
                  <a:off x="-328" y="2580"/>
                  <a:ext cx="39" cy="24"/>
                </a:xfrm>
                <a:custGeom>
                  <a:avLst/>
                  <a:gdLst>
                    <a:gd name="T0" fmla="*/ 0 w 79"/>
                    <a:gd name="T1" fmla="*/ 7 h 49"/>
                    <a:gd name="T2" fmla="*/ 0 w 79"/>
                    <a:gd name="T3" fmla="*/ 7 h 49"/>
                    <a:gd name="T4" fmla="*/ 6 w 79"/>
                    <a:gd name="T5" fmla="*/ 11 h 49"/>
                    <a:gd name="T6" fmla="*/ 15 w 79"/>
                    <a:gd name="T7" fmla="*/ 17 h 49"/>
                    <a:gd name="T8" fmla="*/ 26 w 79"/>
                    <a:gd name="T9" fmla="*/ 22 h 49"/>
                    <a:gd name="T10" fmla="*/ 37 w 79"/>
                    <a:gd name="T11" fmla="*/ 29 h 49"/>
                    <a:gd name="T12" fmla="*/ 49 w 79"/>
                    <a:gd name="T13" fmla="*/ 36 h 49"/>
                    <a:gd name="T14" fmla="*/ 60 w 79"/>
                    <a:gd name="T15" fmla="*/ 42 h 49"/>
                    <a:gd name="T16" fmla="*/ 71 w 79"/>
                    <a:gd name="T17" fmla="*/ 46 h 49"/>
                    <a:gd name="T18" fmla="*/ 76 w 79"/>
                    <a:gd name="T19" fmla="*/ 49 h 49"/>
                    <a:gd name="T20" fmla="*/ 79 w 79"/>
                    <a:gd name="T21" fmla="*/ 40 h 49"/>
                    <a:gd name="T22" fmla="*/ 73 w 79"/>
                    <a:gd name="T23" fmla="*/ 37 h 49"/>
                    <a:gd name="T24" fmla="*/ 65 w 79"/>
                    <a:gd name="T25" fmla="*/ 33 h 49"/>
                    <a:gd name="T26" fmla="*/ 53 w 79"/>
                    <a:gd name="T27" fmla="*/ 27 h 49"/>
                    <a:gd name="T28" fmla="*/ 42 w 79"/>
                    <a:gd name="T29" fmla="*/ 22 h 49"/>
                    <a:gd name="T30" fmla="*/ 30 w 79"/>
                    <a:gd name="T31" fmla="*/ 15 h 49"/>
                    <a:gd name="T32" fmla="*/ 20 w 79"/>
                    <a:gd name="T33" fmla="*/ 10 h 49"/>
                    <a:gd name="T34" fmla="*/ 11 w 79"/>
                    <a:gd name="T35" fmla="*/ 4 h 49"/>
                    <a:gd name="T36" fmla="*/ 5 w 79"/>
                    <a:gd name="T37" fmla="*/ 0 h 49"/>
                    <a:gd name="T38" fmla="*/ 5 w 79"/>
                    <a:gd name="T39" fmla="*/ 0 h 49"/>
                    <a:gd name="T40" fmla="*/ 0 w 79"/>
                    <a:gd name="T41" fmla="*/ 7 h 4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9"/>
                    <a:gd name="T64" fmla="*/ 0 h 49"/>
                    <a:gd name="T65" fmla="*/ 79 w 79"/>
                    <a:gd name="T66" fmla="*/ 49 h 4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9" h="49">
                      <a:moveTo>
                        <a:pt x="0" y="7"/>
                      </a:moveTo>
                      <a:lnTo>
                        <a:pt x="0" y="7"/>
                      </a:lnTo>
                      <a:lnTo>
                        <a:pt x="6" y="11"/>
                      </a:lnTo>
                      <a:lnTo>
                        <a:pt x="15" y="17"/>
                      </a:lnTo>
                      <a:lnTo>
                        <a:pt x="26" y="22"/>
                      </a:lnTo>
                      <a:lnTo>
                        <a:pt x="37" y="29"/>
                      </a:lnTo>
                      <a:lnTo>
                        <a:pt x="49" y="36"/>
                      </a:lnTo>
                      <a:lnTo>
                        <a:pt x="60" y="42"/>
                      </a:lnTo>
                      <a:lnTo>
                        <a:pt x="71" y="46"/>
                      </a:lnTo>
                      <a:lnTo>
                        <a:pt x="76" y="49"/>
                      </a:lnTo>
                      <a:lnTo>
                        <a:pt x="79" y="40"/>
                      </a:lnTo>
                      <a:lnTo>
                        <a:pt x="73" y="37"/>
                      </a:lnTo>
                      <a:lnTo>
                        <a:pt x="65" y="33"/>
                      </a:lnTo>
                      <a:lnTo>
                        <a:pt x="53" y="27"/>
                      </a:lnTo>
                      <a:lnTo>
                        <a:pt x="42" y="22"/>
                      </a:lnTo>
                      <a:lnTo>
                        <a:pt x="30" y="15"/>
                      </a:lnTo>
                      <a:lnTo>
                        <a:pt x="20" y="10"/>
                      </a:lnTo>
                      <a:lnTo>
                        <a:pt x="11" y="4"/>
                      </a:lnTo>
                      <a:lnTo>
                        <a:pt x="5" y="0"/>
                      </a:lnTo>
                      <a:lnTo>
                        <a:pt x="0" y="7"/>
                      </a:lnTo>
                      <a:close/>
                    </a:path>
                  </a:pathLst>
                </a:custGeom>
                <a:solidFill>
                  <a:srgbClr val="000000"/>
                </a:solidFill>
                <a:ln w="9525">
                  <a:noFill/>
                  <a:round/>
                  <a:headEnd/>
                  <a:tailEnd/>
                </a:ln>
              </p:spPr>
              <p:txBody>
                <a:bodyPr/>
                <a:lstStyle/>
                <a:p>
                  <a:endParaRPr lang="en-GB"/>
                </a:p>
              </p:txBody>
            </p:sp>
            <p:sp>
              <p:nvSpPr>
                <p:cNvPr id="194648" name="Freeform 85"/>
                <p:cNvSpPr>
                  <a:spLocks/>
                </p:cNvSpPr>
                <p:nvPr/>
              </p:nvSpPr>
              <p:spPr bwMode="auto">
                <a:xfrm>
                  <a:off x="-343" y="2559"/>
                  <a:ext cx="17" cy="25"/>
                </a:xfrm>
                <a:custGeom>
                  <a:avLst/>
                  <a:gdLst>
                    <a:gd name="T0" fmla="*/ 10 w 35"/>
                    <a:gd name="T1" fmla="*/ 5 h 48"/>
                    <a:gd name="T2" fmla="*/ 2 w 35"/>
                    <a:gd name="T3" fmla="*/ 7 h 48"/>
                    <a:gd name="T4" fmla="*/ 7 w 35"/>
                    <a:gd name="T5" fmla="*/ 15 h 48"/>
                    <a:gd name="T6" fmla="*/ 14 w 35"/>
                    <a:gd name="T7" fmla="*/ 26 h 48"/>
                    <a:gd name="T8" fmla="*/ 21 w 35"/>
                    <a:gd name="T9" fmla="*/ 39 h 48"/>
                    <a:gd name="T10" fmla="*/ 30 w 35"/>
                    <a:gd name="T11" fmla="*/ 48 h 48"/>
                    <a:gd name="T12" fmla="*/ 35 w 35"/>
                    <a:gd name="T13" fmla="*/ 41 h 48"/>
                    <a:gd name="T14" fmla="*/ 28 w 35"/>
                    <a:gd name="T15" fmla="*/ 35 h 48"/>
                    <a:gd name="T16" fmla="*/ 21 w 35"/>
                    <a:gd name="T17" fmla="*/ 22 h 48"/>
                    <a:gd name="T18" fmla="*/ 14 w 35"/>
                    <a:gd name="T19" fmla="*/ 10 h 48"/>
                    <a:gd name="T20" fmla="*/ 8 w 35"/>
                    <a:gd name="T21" fmla="*/ 2 h 48"/>
                    <a:gd name="T22" fmla="*/ 0 w 35"/>
                    <a:gd name="T23" fmla="*/ 5 h 48"/>
                    <a:gd name="T24" fmla="*/ 8 w 35"/>
                    <a:gd name="T25" fmla="*/ 2 h 48"/>
                    <a:gd name="T26" fmla="*/ 6 w 35"/>
                    <a:gd name="T27" fmla="*/ 0 h 48"/>
                    <a:gd name="T28" fmla="*/ 4 w 35"/>
                    <a:gd name="T29" fmla="*/ 1 h 48"/>
                    <a:gd name="T30" fmla="*/ 2 w 35"/>
                    <a:gd name="T31" fmla="*/ 3 h 48"/>
                    <a:gd name="T32" fmla="*/ 2 w 35"/>
                    <a:gd name="T33" fmla="*/ 7 h 48"/>
                    <a:gd name="T34" fmla="*/ 10 w 35"/>
                    <a:gd name="T35" fmla="*/ 5 h 4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5"/>
                    <a:gd name="T55" fmla="*/ 0 h 48"/>
                    <a:gd name="T56" fmla="*/ 35 w 35"/>
                    <a:gd name="T57" fmla="*/ 48 h 4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5" h="48">
                      <a:moveTo>
                        <a:pt x="10" y="5"/>
                      </a:moveTo>
                      <a:lnTo>
                        <a:pt x="2" y="7"/>
                      </a:lnTo>
                      <a:lnTo>
                        <a:pt x="7" y="15"/>
                      </a:lnTo>
                      <a:lnTo>
                        <a:pt x="14" y="26"/>
                      </a:lnTo>
                      <a:lnTo>
                        <a:pt x="21" y="39"/>
                      </a:lnTo>
                      <a:lnTo>
                        <a:pt x="30" y="48"/>
                      </a:lnTo>
                      <a:lnTo>
                        <a:pt x="35" y="41"/>
                      </a:lnTo>
                      <a:lnTo>
                        <a:pt x="28" y="35"/>
                      </a:lnTo>
                      <a:lnTo>
                        <a:pt x="21" y="22"/>
                      </a:lnTo>
                      <a:lnTo>
                        <a:pt x="14" y="10"/>
                      </a:lnTo>
                      <a:lnTo>
                        <a:pt x="8" y="2"/>
                      </a:lnTo>
                      <a:lnTo>
                        <a:pt x="0" y="5"/>
                      </a:lnTo>
                      <a:lnTo>
                        <a:pt x="8" y="2"/>
                      </a:lnTo>
                      <a:lnTo>
                        <a:pt x="6" y="0"/>
                      </a:lnTo>
                      <a:lnTo>
                        <a:pt x="4" y="1"/>
                      </a:lnTo>
                      <a:lnTo>
                        <a:pt x="2" y="3"/>
                      </a:lnTo>
                      <a:lnTo>
                        <a:pt x="2" y="7"/>
                      </a:lnTo>
                      <a:lnTo>
                        <a:pt x="10" y="5"/>
                      </a:lnTo>
                      <a:close/>
                    </a:path>
                  </a:pathLst>
                </a:custGeom>
                <a:solidFill>
                  <a:srgbClr val="000000"/>
                </a:solidFill>
                <a:ln w="9525">
                  <a:noFill/>
                  <a:round/>
                  <a:headEnd/>
                  <a:tailEnd/>
                </a:ln>
              </p:spPr>
              <p:txBody>
                <a:bodyPr/>
                <a:lstStyle/>
                <a:p>
                  <a:endParaRPr lang="en-GB"/>
                </a:p>
              </p:txBody>
            </p:sp>
            <p:sp>
              <p:nvSpPr>
                <p:cNvPr id="194649" name="Freeform 86"/>
                <p:cNvSpPr>
                  <a:spLocks/>
                </p:cNvSpPr>
                <p:nvPr/>
              </p:nvSpPr>
              <p:spPr bwMode="auto">
                <a:xfrm>
                  <a:off x="-343" y="2562"/>
                  <a:ext cx="5" cy="5"/>
                </a:xfrm>
                <a:custGeom>
                  <a:avLst/>
                  <a:gdLst>
                    <a:gd name="T0" fmla="*/ 8 w 10"/>
                    <a:gd name="T1" fmla="*/ 9 h 10"/>
                    <a:gd name="T2" fmla="*/ 10 w 10"/>
                    <a:gd name="T3" fmla="*/ 5 h 10"/>
                    <a:gd name="T4" fmla="*/ 10 w 10"/>
                    <a:gd name="T5" fmla="*/ 0 h 10"/>
                    <a:gd name="T6" fmla="*/ 0 w 10"/>
                    <a:gd name="T7" fmla="*/ 0 h 10"/>
                    <a:gd name="T8" fmla="*/ 0 w 10"/>
                    <a:gd name="T9" fmla="*/ 5 h 10"/>
                    <a:gd name="T10" fmla="*/ 2 w 10"/>
                    <a:gd name="T11" fmla="*/ 2 h 10"/>
                    <a:gd name="T12" fmla="*/ 0 w 10"/>
                    <a:gd name="T13" fmla="*/ 5 h 10"/>
                    <a:gd name="T14" fmla="*/ 2 w 10"/>
                    <a:gd name="T15" fmla="*/ 9 h 10"/>
                    <a:gd name="T16" fmla="*/ 5 w 10"/>
                    <a:gd name="T17" fmla="*/ 10 h 10"/>
                    <a:gd name="T18" fmla="*/ 8 w 10"/>
                    <a:gd name="T19" fmla="*/ 9 h 10"/>
                    <a:gd name="T20" fmla="*/ 10 w 10"/>
                    <a:gd name="T21" fmla="*/ 5 h 10"/>
                    <a:gd name="T22" fmla="*/ 8 w 10"/>
                    <a:gd name="T23" fmla="*/ 9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0"/>
                    <a:gd name="T37" fmla="*/ 0 h 10"/>
                    <a:gd name="T38" fmla="*/ 10 w 10"/>
                    <a:gd name="T39" fmla="*/ 10 h 1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0" h="10">
                      <a:moveTo>
                        <a:pt x="8" y="9"/>
                      </a:moveTo>
                      <a:lnTo>
                        <a:pt x="10" y="5"/>
                      </a:lnTo>
                      <a:lnTo>
                        <a:pt x="10" y="0"/>
                      </a:lnTo>
                      <a:lnTo>
                        <a:pt x="0" y="0"/>
                      </a:lnTo>
                      <a:lnTo>
                        <a:pt x="0" y="5"/>
                      </a:lnTo>
                      <a:lnTo>
                        <a:pt x="2" y="2"/>
                      </a:lnTo>
                      <a:lnTo>
                        <a:pt x="0" y="5"/>
                      </a:lnTo>
                      <a:lnTo>
                        <a:pt x="2" y="9"/>
                      </a:lnTo>
                      <a:lnTo>
                        <a:pt x="5" y="10"/>
                      </a:lnTo>
                      <a:lnTo>
                        <a:pt x="8" y="9"/>
                      </a:lnTo>
                      <a:lnTo>
                        <a:pt x="10" y="5"/>
                      </a:lnTo>
                      <a:lnTo>
                        <a:pt x="8" y="9"/>
                      </a:lnTo>
                      <a:close/>
                    </a:path>
                  </a:pathLst>
                </a:custGeom>
                <a:solidFill>
                  <a:srgbClr val="000000"/>
                </a:solidFill>
                <a:ln w="9525">
                  <a:noFill/>
                  <a:round/>
                  <a:headEnd/>
                  <a:tailEnd/>
                </a:ln>
              </p:spPr>
              <p:txBody>
                <a:bodyPr/>
                <a:lstStyle/>
                <a:p>
                  <a:endParaRPr lang="en-GB"/>
                </a:p>
              </p:txBody>
            </p:sp>
            <p:sp>
              <p:nvSpPr>
                <p:cNvPr id="194650" name="Freeform 87"/>
                <p:cNvSpPr>
                  <a:spLocks/>
                </p:cNvSpPr>
                <p:nvPr/>
              </p:nvSpPr>
              <p:spPr bwMode="auto">
                <a:xfrm>
                  <a:off x="-391" y="2563"/>
                  <a:ext cx="52" cy="52"/>
                </a:xfrm>
                <a:custGeom>
                  <a:avLst/>
                  <a:gdLst>
                    <a:gd name="T0" fmla="*/ 2 w 103"/>
                    <a:gd name="T1" fmla="*/ 105 h 105"/>
                    <a:gd name="T2" fmla="*/ 2 w 103"/>
                    <a:gd name="T3" fmla="*/ 105 h 105"/>
                    <a:gd name="T4" fmla="*/ 10 w 103"/>
                    <a:gd name="T5" fmla="*/ 99 h 105"/>
                    <a:gd name="T6" fmla="*/ 23 w 103"/>
                    <a:gd name="T7" fmla="*/ 87 h 105"/>
                    <a:gd name="T8" fmla="*/ 39 w 103"/>
                    <a:gd name="T9" fmla="*/ 71 h 105"/>
                    <a:gd name="T10" fmla="*/ 57 w 103"/>
                    <a:gd name="T11" fmla="*/ 54 h 105"/>
                    <a:gd name="T12" fmla="*/ 75 w 103"/>
                    <a:gd name="T13" fmla="*/ 37 h 105"/>
                    <a:gd name="T14" fmla="*/ 90 w 103"/>
                    <a:gd name="T15" fmla="*/ 22 h 105"/>
                    <a:gd name="T16" fmla="*/ 100 w 103"/>
                    <a:gd name="T17" fmla="*/ 10 h 105"/>
                    <a:gd name="T18" fmla="*/ 103 w 103"/>
                    <a:gd name="T19" fmla="*/ 7 h 105"/>
                    <a:gd name="T20" fmla="*/ 97 w 103"/>
                    <a:gd name="T21" fmla="*/ 0 h 105"/>
                    <a:gd name="T22" fmla="*/ 93 w 103"/>
                    <a:gd name="T23" fmla="*/ 3 h 105"/>
                    <a:gd name="T24" fmla="*/ 83 w 103"/>
                    <a:gd name="T25" fmla="*/ 15 h 105"/>
                    <a:gd name="T26" fmla="*/ 68 w 103"/>
                    <a:gd name="T27" fmla="*/ 30 h 105"/>
                    <a:gd name="T28" fmla="*/ 51 w 103"/>
                    <a:gd name="T29" fmla="*/ 47 h 105"/>
                    <a:gd name="T30" fmla="*/ 32 w 103"/>
                    <a:gd name="T31" fmla="*/ 64 h 105"/>
                    <a:gd name="T32" fmla="*/ 16 w 103"/>
                    <a:gd name="T33" fmla="*/ 80 h 105"/>
                    <a:gd name="T34" fmla="*/ 6 w 103"/>
                    <a:gd name="T35" fmla="*/ 92 h 105"/>
                    <a:gd name="T36" fmla="*/ 0 w 103"/>
                    <a:gd name="T37" fmla="*/ 95 h 105"/>
                    <a:gd name="T38" fmla="*/ 0 w 103"/>
                    <a:gd name="T39" fmla="*/ 95 h 105"/>
                    <a:gd name="T40" fmla="*/ 2 w 103"/>
                    <a:gd name="T41" fmla="*/ 105 h 10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03"/>
                    <a:gd name="T64" fmla="*/ 0 h 105"/>
                    <a:gd name="T65" fmla="*/ 103 w 103"/>
                    <a:gd name="T66" fmla="*/ 105 h 10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03" h="105">
                      <a:moveTo>
                        <a:pt x="2" y="105"/>
                      </a:moveTo>
                      <a:lnTo>
                        <a:pt x="2" y="105"/>
                      </a:lnTo>
                      <a:lnTo>
                        <a:pt x="10" y="99"/>
                      </a:lnTo>
                      <a:lnTo>
                        <a:pt x="23" y="87"/>
                      </a:lnTo>
                      <a:lnTo>
                        <a:pt x="39" y="71"/>
                      </a:lnTo>
                      <a:lnTo>
                        <a:pt x="57" y="54"/>
                      </a:lnTo>
                      <a:lnTo>
                        <a:pt x="75" y="37"/>
                      </a:lnTo>
                      <a:lnTo>
                        <a:pt x="90" y="22"/>
                      </a:lnTo>
                      <a:lnTo>
                        <a:pt x="100" y="10"/>
                      </a:lnTo>
                      <a:lnTo>
                        <a:pt x="103" y="7"/>
                      </a:lnTo>
                      <a:lnTo>
                        <a:pt x="97" y="0"/>
                      </a:lnTo>
                      <a:lnTo>
                        <a:pt x="93" y="3"/>
                      </a:lnTo>
                      <a:lnTo>
                        <a:pt x="83" y="15"/>
                      </a:lnTo>
                      <a:lnTo>
                        <a:pt x="68" y="30"/>
                      </a:lnTo>
                      <a:lnTo>
                        <a:pt x="51" y="47"/>
                      </a:lnTo>
                      <a:lnTo>
                        <a:pt x="32" y="64"/>
                      </a:lnTo>
                      <a:lnTo>
                        <a:pt x="16" y="80"/>
                      </a:lnTo>
                      <a:lnTo>
                        <a:pt x="6" y="92"/>
                      </a:lnTo>
                      <a:lnTo>
                        <a:pt x="0" y="95"/>
                      </a:lnTo>
                      <a:lnTo>
                        <a:pt x="2" y="105"/>
                      </a:lnTo>
                      <a:close/>
                    </a:path>
                  </a:pathLst>
                </a:custGeom>
                <a:solidFill>
                  <a:srgbClr val="000000"/>
                </a:solidFill>
                <a:ln w="9525">
                  <a:noFill/>
                  <a:round/>
                  <a:headEnd/>
                  <a:tailEnd/>
                </a:ln>
              </p:spPr>
              <p:txBody>
                <a:bodyPr/>
                <a:lstStyle/>
                <a:p>
                  <a:endParaRPr lang="en-GB"/>
                </a:p>
              </p:txBody>
            </p:sp>
            <p:sp>
              <p:nvSpPr>
                <p:cNvPr id="194651" name="Freeform 88"/>
                <p:cNvSpPr>
                  <a:spLocks/>
                </p:cNvSpPr>
                <p:nvPr/>
              </p:nvSpPr>
              <p:spPr bwMode="auto">
                <a:xfrm>
                  <a:off x="-413" y="2602"/>
                  <a:ext cx="24" cy="14"/>
                </a:xfrm>
                <a:custGeom>
                  <a:avLst/>
                  <a:gdLst>
                    <a:gd name="T0" fmla="*/ 0 w 47"/>
                    <a:gd name="T1" fmla="*/ 4 h 28"/>
                    <a:gd name="T2" fmla="*/ 2 w 47"/>
                    <a:gd name="T3" fmla="*/ 7 h 28"/>
                    <a:gd name="T4" fmla="*/ 8 w 47"/>
                    <a:gd name="T5" fmla="*/ 12 h 28"/>
                    <a:gd name="T6" fmla="*/ 15 w 47"/>
                    <a:gd name="T7" fmla="*/ 15 h 28"/>
                    <a:gd name="T8" fmla="*/ 21 w 47"/>
                    <a:gd name="T9" fmla="*/ 19 h 28"/>
                    <a:gd name="T10" fmla="*/ 26 w 47"/>
                    <a:gd name="T11" fmla="*/ 22 h 28"/>
                    <a:gd name="T12" fmla="*/ 32 w 47"/>
                    <a:gd name="T13" fmla="*/ 25 h 28"/>
                    <a:gd name="T14" fmla="*/ 37 w 47"/>
                    <a:gd name="T15" fmla="*/ 27 h 28"/>
                    <a:gd name="T16" fmla="*/ 43 w 47"/>
                    <a:gd name="T17" fmla="*/ 28 h 28"/>
                    <a:gd name="T18" fmla="*/ 47 w 47"/>
                    <a:gd name="T19" fmla="*/ 27 h 28"/>
                    <a:gd name="T20" fmla="*/ 45 w 47"/>
                    <a:gd name="T21" fmla="*/ 17 h 28"/>
                    <a:gd name="T22" fmla="*/ 43 w 47"/>
                    <a:gd name="T23" fmla="*/ 19 h 28"/>
                    <a:gd name="T24" fmla="*/ 39 w 47"/>
                    <a:gd name="T25" fmla="*/ 17 h 28"/>
                    <a:gd name="T26" fmla="*/ 35 w 47"/>
                    <a:gd name="T27" fmla="*/ 16 h 28"/>
                    <a:gd name="T28" fmla="*/ 31 w 47"/>
                    <a:gd name="T29" fmla="*/ 15 h 28"/>
                    <a:gd name="T30" fmla="*/ 25 w 47"/>
                    <a:gd name="T31" fmla="*/ 12 h 28"/>
                    <a:gd name="T32" fmla="*/ 20 w 47"/>
                    <a:gd name="T33" fmla="*/ 8 h 28"/>
                    <a:gd name="T34" fmla="*/ 13 w 47"/>
                    <a:gd name="T35" fmla="*/ 5 h 28"/>
                    <a:gd name="T36" fmla="*/ 7 w 47"/>
                    <a:gd name="T37" fmla="*/ 0 h 28"/>
                    <a:gd name="T38" fmla="*/ 9 w 47"/>
                    <a:gd name="T39" fmla="*/ 4 h 28"/>
                    <a:gd name="T40" fmla="*/ 7 w 47"/>
                    <a:gd name="T41" fmla="*/ 0 h 28"/>
                    <a:gd name="T42" fmla="*/ 3 w 47"/>
                    <a:gd name="T43" fmla="*/ 0 h 28"/>
                    <a:gd name="T44" fmla="*/ 1 w 47"/>
                    <a:gd name="T45" fmla="*/ 1 h 28"/>
                    <a:gd name="T46" fmla="*/ 0 w 47"/>
                    <a:gd name="T47" fmla="*/ 5 h 28"/>
                    <a:gd name="T48" fmla="*/ 2 w 47"/>
                    <a:gd name="T49" fmla="*/ 7 h 28"/>
                    <a:gd name="T50" fmla="*/ 0 w 47"/>
                    <a:gd name="T51" fmla="*/ 4 h 2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7"/>
                    <a:gd name="T79" fmla="*/ 0 h 28"/>
                    <a:gd name="T80" fmla="*/ 47 w 47"/>
                    <a:gd name="T81" fmla="*/ 28 h 2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7" h="28">
                      <a:moveTo>
                        <a:pt x="0" y="4"/>
                      </a:moveTo>
                      <a:lnTo>
                        <a:pt x="2" y="7"/>
                      </a:lnTo>
                      <a:lnTo>
                        <a:pt x="8" y="12"/>
                      </a:lnTo>
                      <a:lnTo>
                        <a:pt x="15" y="15"/>
                      </a:lnTo>
                      <a:lnTo>
                        <a:pt x="21" y="19"/>
                      </a:lnTo>
                      <a:lnTo>
                        <a:pt x="26" y="22"/>
                      </a:lnTo>
                      <a:lnTo>
                        <a:pt x="32" y="25"/>
                      </a:lnTo>
                      <a:lnTo>
                        <a:pt x="37" y="27"/>
                      </a:lnTo>
                      <a:lnTo>
                        <a:pt x="43" y="28"/>
                      </a:lnTo>
                      <a:lnTo>
                        <a:pt x="47" y="27"/>
                      </a:lnTo>
                      <a:lnTo>
                        <a:pt x="45" y="17"/>
                      </a:lnTo>
                      <a:lnTo>
                        <a:pt x="43" y="19"/>
                      </a:lnTo>
                      <a:lnTo>
                        <a:pt x="39" y="17"/>
                      </a:lnTo>
                      <a:lnTo>
                        <a:pt x="35" y="16"/>
                      </a:lnTo>
                      <a:lnTo>
                        <a:pt x="31" y="15"/>
                      </a:lnTo>
                      <a:lnTo>
                        <a:pt x="25" y="12"/>
                      </a:lnTo>
                      <a:lnTo>
                        <a:pt x="20" y="8"/>
                      </a:lnTo>
                      <a:lnTo>
                        <a:pt x="13" y="5"/>
                      </a:lnTo>
                      <a:lnTo>
                        <a:pt x="7" y="0"/>
                      </a:lnTo>
                      <a:lnTo>
                        <a:pt x="9" y="4"/>
                      </a:lnTo>
                      <a:lnTo>
                        <a:pt x="7" y="0"/>
                      </a:lnTo>
                      <a:lnTo>
                        <a:pt x="3" y="0"/>
                      </a:lnTo>
                      <a:lnTo>
                        <a:pt x="1" y="1"/>
                      </a:lnTo>
                      <a:lnTo>
                        <a:pt x="0" y="5"/>
                      </a:lnTo>
                      <a:lnTo>
                        <a:pt x="2" y="7"/>
                      </a:lnTo>
                      <a:lnTo>
                        <a:pt x="0" y="4"/>
                      </a:lnTo>
                      <a:close/>
                    </a:path>
                  </a:pathLst>
                </a:custGeom>
                <a:solidFill>
                  <a:srgbClr val="000000"/>
                </a:solidFill>
                <a:ln w="9525">
                  <a:noFill/>
                  <a:round/>
                  <a:headEnd/>
                  <a:tailEnd/>
                </a:ln>
              </p:spPr>
              <p:txBody>
                <a:bodyPr/>
                <a:lstStyle/>
                <a:p>
                  <a:endParaRPr lang="en-GB"/>
                </a:p>
              </p:txBody>
            </p:sp>
            <p:sp>
              <p:nvSpPr>
                <p:cNvPr id="194652" name="Freeform 89"/>
                <p:cNvSpPr>
                  <a:spLocks/>
                </p:cNvSpPr>
                <p:nvPr/>
              </p:nvSpPr>
              <p:spPr bwMode="auto">
                <a:xfrm>
                  <a:off x="-413" y="2598"/>
                  <a:ext cx="5" cy="6"/>
                </a:xfrm>
                <a:custGeom>
                  <a:avLst/>
                  <a:gdLst>
                    <a:gd name="T0" fmla="*/ 9 w 9"/>
                    <a:gd name="T1" fmla="*/ 5 h 12"/>
                    <a:gd name="T2" fmla="*/ 0 w 9"/>
                    <a:gd name="T3" fmla="*/ 5 h 12"/>
                    <a:gd name="T4" fmla="*/ 0 w 9"/>
                    <a:gd name="T5" fmla="*/ 12 h 12"/>
                    <a:gd name="T6" fmla="*/ 9 w 9"/>
                    <a:gd name="T7" fmla="*/ 12 h 12"/>
                    <a:gd name="T8" fmla="*/ 9 w 9"/>
                    <a:gd name="T9" fmla="*/ 5 h 12"/>
                    <a:gd name="T10" fmla="*/ 0 w 9"/>
                    <a:gd name="T11" fmla="*/ 5 h 12"/>
                    <a:gd name="T12" fmla="*/ 9 w 9"/>
                    <a:gd name="T13" fmla="*/ 5 h 12"/>
                    <a:gd name="T14" fmla="*/ 8 w 9"/>
                    <a:gd name="T15" fmla="*/ 1 h 12"/>
                    <a:gd name="T16" fmla="*/ 5 w 9"/>
                    <a:gd name="T17" fmla="*/ 0 h 12"/>
                    <a:gd name="T18" fmla="*/ 1 w 9"/>
                    <a:gd name="T19" fmla="*/ 1 h 12"/>
                    <a:gd name="T20" fmla="*/ 0 w 9"/>
                    <a:gd name="T21" fmla="*/ 5 h 12"/>
                    <a:gd name="T22" fmla="*/ 9 w 9"/>
                    <a:gd name="T23" fmla="*/ 5 h 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
                    <a:gd name="T37" fmla="*/ 0 h 12"/>
                    <a:gd name="T38" fmla="*/ 9 w 9"/>
                    <a:gd name="T39" fmla="*/ 12 h 1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 h="12">
                      <a:moveTo>
                        <a:pt x="9" y="5"/>
                      </a:moveTo>
                      <a:lnTo>
                        <a:pt x="0" y="5"/>
                      </a:lnTo>
                      <a:lnTo>
                        <a:pt x="0" y="12"/>
                      </a:lnTo>
                      <a:lnTo>
                        <a:pt x="9" y="12"/>
                      </a:lnTo>
                      <a:lnTo>
                        <a:pt x="9" y="5"/>
                      </a:lnTo>
                      <a:lnTo>
                        <a:pt x="0" y="5"/>
                      </a:lnTo>
                      <a:lnTo>
                        <a:pt x="9" y="5"/>
                      </a:lnTo>
                      <a:lnTo>
                        <a:pt x="8" y="1"/>
                      </a:lnTo>
                      <a:lnTo>
                        <a:pt x="5" y="0"/>
                      </a:lnTo>
                      <a:lnTo>
                        <a:pt x="1" y="1"/>
                      </a:lnTo>
                      <a:lnTo>
                        <a:pt x="0" y="5"/>
                      </a:lnTo>
                      <a:lnTo>
                        <a:pt x="9" y="5"/>
                      </a:lnTo>
                      <a:close/>
                    </a:path>
                  </a:pathLst>
                </a:custGeom>
                <a:solidFill>
                  <a:srgbClr val="000000"/>
                </a:solidFill>
                <a:ln w="9525">
                  <a:noFill/>
                  <a:round/>
                  <a:headEnd/>
                  <a:tailEnd/>
                </a:ln>
              </p:spPr>
              <p:txBody>
                <a:bodyPr/>
                <a:lstStyle/>
                <a:p>
                  <a:endParaRPr lang="en-GB"/>
                </a:p>
              </p:txBody>
            </p:sp>
            <p:sp>
              <p:nvSpPr>
                <p:cNvPr id="194653" name="Freeform 90"/>
                <p:cNvSpPr>
                  <a:spLocks/>
                </p:cNvSpPr>
                <p:nvPr/>
              </p:nvSpPr>
              <p:spPr bwMode="auto">
                <a:xfrm>
                  <a:off x="-521" y="2624"/>
                  <a:ext cx="53" cy="56"/>
                </a:xfrm>
                <a:custGeom>
                  <a:avLst/>
                  <a:gdLst>
                    <a:gd name="T0" fmla="*/ 105 w 105"/>
                    <a:gd name="T1" fmla="*/ 25 h 112"/>
                    <a:gd name="T2" fmla="*/ 105 w 105"/>
                    <a:gd name="T3" fmla="*/ 41 h 112"/>
                    <a:gd name="T4" fmla="*/ 102 w 105"/>
                    <a:gd name="T5" fmla="*/ 71 h 112"/>
                    <a:gd name="T6" fmla="*/ 99 w 105"/>
                    <a:gd name="T7" fmla="*/ 99 h 112"/>
                    <a:gd name="T8" fmla="*/ 95 w 105"/>
                    <a:gd name="T9" fmla="*/ 112 h 112"/>
                    <a:gd name="T10" fmla="*/ 0 w 105"/>
                    <a:gd name="T11" fmla="*/ 78 h 112"/>
                    <a:gd name="T12" fmla="*/ 2 w 105"/>
                    <a:gd name="T13" fmla="*/ 64 h 112"/>
                    <a:gd name="T14" fmla="*/ 10 w 105"/>
                    <a:gd name="T15" fmla="*/ 41 h 112"/>
                    <a:gd name="T16" fmla="*/ 19 w 105"/>
                    <a:gd name="T17" fmla="*/ 17 h 112"/>
                    <a:gd name="T18" fmla="*/ 26 w 105"/>
                    <a:gd name="T19" fmla="*/ 2 h 112"/>
                    <a:gd name="T20" fmla="*/ 28 w 105"/>
                    <a:gd name="T21" fmla="*/ 0 h 112"/>
                    <a:gd name="T22" fmla="*/ 31 w 105"/>
                    <a:gd name="T23" fmla="*/ 0 h 112"/>
                    <a:gd name="T24" fmla="*/ 34 w 105"/>
                    <a:gd name="T25" fmla="*/ 3 h 112"/>
                    <a:gd name="T26" fmla="*/ 41 w 105"/>
                    <a:gd name="T27" fmla="*/ 6 h 112"/>
                    <a:gd name="T28" fmla="*/ 105 w 105"/>
                    <a:gd name="T29" fmla="*/ 25 h 11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5"/>
                    <a:gd name="T46" fmla="*/ 0 h 112"/>
                    <a:gd name="T47" fmla="*/ 105 w 105"/>
                    <a:gd name="T48" fmla="*/ 112 h 11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5" h="112">
                      <a:moveTo>
                        <a:pt x="105" y="25"/>
                      </a:moveTo>
                      <a:lnTo>
                        <a:pt x="105" y="41"/>
                      </a:lnTo>
                      <a:lnTo>
                        <a:pt x="102" y="71"/>
                      </a:lnTo>
                      <a:lnTo>
                        <a:pt x="99" y="99"/>
                      </a:lnTo>
                      <a:lnTo>
                        <a:pt x="95" y="112"/>
                      </a:lnTo>
                      <a:lnTo>
                        <a:pt x="0" y="78"/>
                      </a:lnTo>
                      <a:lnTo>
                        <a:pt x="2" y="64"/>
                      </a:lnTo>
                      <a:lnTo>
                        <a:pt x="10" y="41"/>
                      </a:lnTo>
                      <a:lnTo>
                        <a:pt x="19" y="17"/>
                      </a:lnTo>
                      <a:lnTo>
                        <a:pt x="26" y="2"/>
                      </a:lnTo>
                      <a:lnTo>
                        <a:pt x="28" y="0"/>
                      </a:lnTo>
                      <a:lnTo>
                        <a:pt x="31" y="0"/>
                      </a:lnTo>
                      <a:lnTo>
                        <a:pt x="34" y="3"/>
                      </a:lnTo>
                      <a:lnTo>
                        <a:pt x="41" y="6"/>
                      </a:lnTo>
                      <a:lnTo>
                        <a:pt x="105" y="25"/>
                      </a:lnTo>
                      <a:close/>
                    </a:path>
                  </a:pathLst>
                </a:custGeom>
                <a:solidFill>
                  <a:srgbClr val="FFFF99"/>
                </a:solidFill>
                <a:ln w="9525">
                  <a:noFill/>
                  <a:round/>
                  <a:headEnd/>
                  <a:tailEnd/>
                </a:ln>
              </p:spPr>
              <p:txBody>
                <a:bodyPr/>
                <a:lstStyle/>
                <a:p>
                  <a:endParaRPr lang="en-GB"/>
                </a:p>
              </p:txBody>
            </p:sp>
            <p:sp>
              <p:nvSpPr>
                <p:cNvPr id="194654" name="Freeform 91"/>
                <p:cNvSpPr>
                  <a:spLocks/>
                </p:cNvSpPr>
                <p:nvPr/>
              </p:nvSpPr>
              <p:spPr bwMode="auto">
                <a:xfrm>
                  <a:off x="-474" y="2636"/>
                  <a:ext cx="8" cy="46"/>
                </a:xfrm>
                <a:custGeom>
                  <a:avLst/>
                  <a:gdLst>
                    <a:gd name="T0" fmla="*/ 0 w 16"/>
                    <a:gd name="T1" fmla="*/ 92 h 92"/>
                    <a:gd name="T2" fmla="*/ 1 w 16"/>
                    <a:gd name="T3" fmla="*/ 92 h 92"/>
                    <a:gd name="T4" fmla="*/ 9 w 16"/>
                    <a:gd name="T5" fmla="*/ 75 h 92"/>
                    <a:gd name="T6" fmla="*/ 13 w 16"/>
                    <a:gd name="T7" fmla="*/ 47 h 92"/>
                    <a:gd name="T8" fmla="*/ 16 w 16"/>
                    <a:gd name="T9" fmla="*/ 17 h 92"/>
                    <a:gd name="T10" fmla="*/ 16 w 16"/>
                    <a:gd name="T11" fmla="*/ 0 h 92"/>
                    <a:gd name="T12" fmla="*/ 7 w 16"/>
                    <a:gd name="T13" fmla="*/ 2 h 92"/>
                    <a:gd name="T14" fmla="*/ 7 w 16"/>
                    <a:gd name="T15" fmla="*/ 17 h 92"/>
                    <a:gd name="T16" fmla="*/ 3 w 16"/>
                    <a:gd name="T17" fmla="*/ 47 h 92"/>
                    <a:gd name="T18" fmla="*/ 0 w 16"/>
                    <a:gd name="T19" fmla="*/ 75 h 92"/>
                    <a:gd name="T20" fmla="*/ 1 w 16"/>
                    <a:gd name="T21" fmla="*/ 83 h 92"/>
                    <a:gd name="T22" fmla="*/ 2 w 16"/>
                    <a:gd name="T23" fmla="*/ 83 h 92"/>
                    <a:gd name="T24" fmla="*/ 0 w 16"/>
                    <a:gd name="T25" fmla="*/ 92 h 92"/>
                    <a:gd name="T26" fmla="*/ 1 w 16"/>
                    <a:gd name="T27" fmla="*/ 92 h 92"/>
                    <a:gd name="T28" fmla="*/ 1 w 16"/>
                    <a:gd name="T29" fmla="*/ 92 h 92"/>
                    <a:gd name="T30" fmla="*/ 0 w 16"/>
                    <a:gd name="T31" fmla="*/ 92 h 9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6"/>
                    <a:gd name="T49" fmla="*/ 0 h 92"/>
                    <a:gd name="T50" fmla="*/ 16 w 16"/>
                    <a:gd name="T51" fmla="*/ 92 h 9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6" h="92">
                      <a:moveTo>
                        <a:pt x="0" y="92"/>
                      </a:moveTo>
                      <a:lnTo>
                        <a:pt x="1" y="92"/>
                      </a:lnTo>
                      <a:lnTo>
                        <a:pt x="9" y="75"/>
                      </a:lnTo>
                      <a:lnTo>
                        <a:pt x="13" y="47"/>
                      </a:lnTo>
                      <a:lnTo>
                        <a:pt x="16" y="17"/>
                      </a:lnTo>
                      <a:lnTo>
                        <a:pt x="16" y="0"/>
                      </a:lnTo>
                      <a:lnTo>
                        <a:pt x="7" y="2"/>
                      </a:lnTo>
                      <a:lnTo>
                        <a:pt x="7" y="17"/>
                      </a:lnTo>
                      <a:lnTo>
                        <a:pt x="3" y="47"/>
                      </a:lnTo>
                      <a:lnTo>
                        <a:pt x="0" y="75"/>
                      </a:lnTo>
                      <a:lnTo>
                        <a:pt x="1" y="83"/>
                      </a:lnTo>
                      <a:lnTo>
                        <a:pt x="2" y="83"/>
                      </a:lnTo>
                      <a:lnTo>
                        <a:pt x="0" y="92"/>
                      </a:lnTo>
                      <a:lnTo>
                        <a:pt x="1" y="92"/>
                      </a:lnTo>
                      <a:lnTo>
                        <a:pt x="0" y="92"/>
                      </a:lnTo>
                      <a:close/>
                    </a:path>
                  </a:pathLst>
                </a:custGeom>
                <a:solidFill>
                  <a:srgbClr val="000000"/>
                </a:solidFill>
                <a:ln w="9525">
                  <a:noFill/>
                  <a:round/>
                  <a:headEnd/>
                  <a:tailEnd/>
                </a:ln>
              </p:spPr>
              <p:txBody>
                <a:bodyPr/>
                <a:lstStyle/>
                <a:p>
                  <a:endParaRPr lang="en-GB"/>
                </a:p>
              </p:txBody>
            </p:sp>
            <p:sp>
              <p:nvSpPr>
                <p:cNvPr id="194655" name="Freeform 92"/>
                <p:cNvSpPr>
                  <a:spLocks/>
                </p:cNvSpPr>
                <p:nvPr/>
              </p:nvSpPr>
              <p:spPr bwMode="auto">
                <a:xfrm>
                  <a:off x="-524" y="2661"/>
                  <a:ext cx="51" cy="21"/>
                </a:xfrm>
                <a:custGeom>
                  <a:avLst/>
                  <a:gdLst>
                    <a:gd name="T0" fmla="*/ 0 w 101"/>
                    <a:gd name="T1" fmla="*/ 5 h 42"/>
                    <a:gd name="T2" fmla="*/ 3 w 101"/>
                    <a:gd name="T3" fmla="*/ 9 h 42"/>
                    <a:gd name="T4" fmla="*/ 99 w 101"/>
                    <a:gd name="T5" fmla="*/ 42 h 42"/>
                    <a:gd name="T6" fmla="*/ 101 w 101"/>
                    <a:gd name="T7" fmla="*/ 33 h 42"/>
                    <a:gd name="T8" fmla="*/ 6 w 101"/>
                    <a:gd name="T9" fmla="*/ 0 h 42"/>
                    <a:gd name="T10" fmla="*/ 9 w 101"/>
                    <a:gd name="T11" fmla="*/ 3 h 42"/>
                    <a:gd name="T12" fmla="*/ 0 w 101"/>
                    <a:gd name="T13" fmla="*/ 5 h 42"/>
                    <a:gd name="T14" fmla="*/ 1 w 101"/>
                    <a:gd name="T15" fmla="*/ 8 h 42"/>
                    <a:gd name="T16" fmla="*/ 3 w 101"/>
                    <a:gd name="T17" fmla="*/ 9 h 42"/>
                    <a:gd name="T18" fmla="*/ 0 w 101"/>
                    <a:gd name="T19" fmla="*/ 5 h 4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1"/>
                    <a:gd name="T31" fmla="*/ 0 h 42"/>
                    <a:gd name="T32" fmla="*/ 101 w 101"/>
                    <a:gd name="T33" fmla="*/ 42 h 4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1" h="42">
                      <a:moveTo>
                        <a:pt x="0" y="5"/>
                      </a:moveTo>
                      <a:lnTo>
                        <a:pt x="3" y="9"/>
                      </a:lnTo>
                      <a:lnTo>
                        <a:pt x="99" y="42"/>
                      </a:lnTo>
                      <a:lnTo>
                        <a:pt x="101" y="33"/>
                      </a:lnTo>
                      <a:lnTo>
                        <a:pt x="6" y="0"/>
                      </a:lnTo>
                      <a:lnTo>
                        <a:pt x="9" y="3"/>
                      </a:lnTo>
                      <a:lnTo>
                        <a:pt x="0" y="5"/>
                      </a:lnTo>
                      <a:lnTo>
                        <a:pt x="1" y="8"/>
                      </a:lnTo>
                      <a:lnTo>
                        <a:pt x="3" y="9"/>
                      </a:lnTo>
                      <a:lnTo>
                        <a:pt x="0" y="5"/>
                      </a:lnTo>
                      <a:close/>
                    </a:path>
                  </a:pathLst>
                </a:custGeom>
                <a:solidFill>
                  <a:srgbClr val="000000"/>
                </a:solidFill>
                <a:ln w="9525">
                  <a:noFill/>
                  <a:round/>
                  <a:headEnd/>
                  <a:tailEnd/>
                </a:ln>
              </p:spPr>
              <p:txBody>
                <a:bodyPr/>
                <a:lstStyle/>
                <a:p>
                  <a:endParaRPr lang="en-GB"/>
                </a:p>
              </p:txBody>
            </p:sp>
            <p:sp>
              <p:nvSpPr>
                <p:cNvPr id="194656" name="Freeform 93"/>
                <p:cNvSpPr>
                  <a:spLocks/>
                </p:cNvSpPr>
                <p:nvPr/>
              </p:nvSpPr>
              <p:spPr bwMode="auto">
                <a:xfrm>
                  <a:off x="-524" y="2624"/>
                  <a:ext cx="18" cy="40"/>
                </a:xfrm>
                <a:custGeom>
                  <a:avLst/>
                  <a:gdLst>
                    <a:gd name="T0" fmla="*/ 26 w 36"/>
                    <a:gd name="T1" fmla="*/ 1 h 79"/>
                    <a:gd name="T2" fmla="*/ 28 w 36"/>
                    <a:gd name="T3" fmla="*/ 0 h 79"/>
                    <a:gd name="T4" fmla="*/ 20 w 36"/>
                    <a:gd name="T5" fmla="*/ 16 h 79"/>
                    <a:gd name="T6" fmla="*/ 10 w 36"/>
                    <a:gd name="T7" fmla="*/ 40 h 79"/>
                    <a:gd name="T8" fmla="*/ 2 w 36"/>
                    <a:gd name="T9" fmla="*/ 63 h 79"/>
                    <a:gd name="T10" fmla="*/ 0 w 36"/>
                    <a:gd name="T11" fmla="*/ 79 h 79"/>
                    <a:gd name="T12" fmla="*/ 9 w 36"/>
                    <a:gd name="T13" fmla="*/ 77 h 79"/>
                    <a:gd name="T14" fmla="*/ 11 w 36"/>
                    <a:gd name="T15" fmla="*/ 66 h 79"/>
                    <a:gd name="T16" fmla="*/ 20 w 36"/>
                    <a:gd name="T17" fmla="*/ 43 h 79"/>
                    <a:gd name="T18" fmla="*/ 29 w 36"/>
                    <a:gd name="T19" fmla="*/ 18 h 79"/>
                    <a:gd name="T20" fmla="*/ 35 w 36"/>
                    <a:gd name="T21" fmla="*/ 5 h 79"/>
                    <a:gd name="T22" fmla="*/ 36 w 36"/>
                    <a:gd name="T23" fmla="*/ 3 h 79"/>
                    <a:gd name="T24" fmla="*/ 26 w 36"/>
                    <a:gd name="T25" fmla="*/ 1 h 7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6"/>
                    <a:gd name="T40" fmla="*/ 0 h 79"/>
                    <a:gd name="T41" fmla="*/ 36 w 36"/>
                    <a:gd name="T42" fmla="*/ 79 h 7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6" h="79">
                      <a:moveTo>
                        <a:pt x="26" y="1"/>
                      </a:moveTo>
                      <a:lnTo>
                        <a:pt x="28" y="0"/>
                      </a:lnTo>
                      <a:lnTo>
                        <a:pt x="20" y="16"/>
                      </a:lnTo>
                      <a:lnTo>
                        <a:pt x="10" y="40"/>
                      </a:lnTo>
                      <a:lnTo>
                        <a:pt x="2" y="63"/>
                      </a:lnTo>
                      <a:lnTo>
                        <a:pt x="0" y="79"/>
                      </a:lnTo>
                      <a:lnTo>
                        <a:pt x="9" y="77"/>
                      </a:lnTo>
                      <a:lnTo>
                        <a:pt x="11" y="66"/>
                      </a:lnTo>
                      <a:lnTo>
                        <a:pt x="20" y="43"/>
                      </a:lnTo>
                      <a:lnTo>
                        <a:pt x="29" y="18"/>
                      </a:lnTo>
                      <a:lnTo>
                        <a:pt x="35" y="5"/>
                      </a:lnTo>
                      <a:lnTo>
                        <a:pt x="36" y="3"/>
                      </a:lnTo>
                      <a:lnTo>
                        <a:pt x="26" y="1"/>
                      </a:lnTo>
                      <a:close/>
                    </a:path>
                  </a:pathLst>
                </a:custGeom>
                <a:solidFill>
                  <a:srgbClr val="000000"/>
                </a:solidFill>
                <a:ln w="9525">
                  <a:noFill/>
                  <a:round/>
                  <a:headEnd/>
                  <a:tailEnd/>
                </a:ln>
              </p:spPr>
              <p:txBody>
                <a:bodyPr/>
                <a:lstStyle/>
                <a:p>
                  <a:endParaRPr lang="en-GB"/>
                </a:p>
              </p:txBody>
            </p:sp>
            <p:sp>
              <p:nvSpPr>
                <p:cNvPr id="194657" name="Freeform 94"/>
                <p:cNvSpPr>
                  <a:spLocks/>
                </p:cNvSpPr>
                <p:nvPr/>
              </p:nvSpPr>
              <p:spPr bwMode="auto">
                <a:xfrm>
                  <a:off x="-510" y="2622"/>
                  <a:ext cx="10" cy="7"/>
                </a:xfrm>
                <a:custGeom>
                  <a:avLst/>
                  <a:gdLst>
                    <a:gd name="T0" fmla="*/ 21 w 21"/>
                    <a:gd name="T1" fmla="*/ 5 h 14"/>
                    <a:gd name="T2" fmla="*/ 21 w 21"/>
                    <a:gd name="T3" fmla="*/ 5 h 14"/>
                    <a:gd name="T4" fmla="*/ 15 w 21"/>
                    <a:gd name="T5" fmla="*/ 4 h 14"/>
                    <a:gd name="T6" fmla="*/ 12 w 21"/>
                    <a:gd name="T7" fmla="*/ 0 h 14"/>
                    <a:gd name="T8" fmla="*/ 6 w 21"/>
                    <a:gd name="T9" fmla="*/ 0 h 14"/>
                    <a:gd name="T10" fmla="*/ 0 w 21"/>
                    <a:gd name="T11" fmla="*/ 5 h 14"/>
                    <a:gd name="T12" fmla="*/ 10 w 21"/>
                    <a:gd name="T13" fmla="*/ 7 h 14"/>
                    <a:gd name="T14" fmla="*/ 9 w 21"/>
                    <a:gd name="T15" fmla="*/ 7 h 14"/>
                    <a:gd name="T16" fmla="*/ 7 w 21"/>
                    <a:gd name="T17" fmla="*/ 7 h 14"/>
                    <a:gd name="T18" fmla="*/ 11 w 21"/>
                    <a:gd name="T19" fmla="*/ 11 h 14"/>
                    <a:gd name="T20" fmla="*/ 19 w 21"/>
                    <a:gd name="T21" fmla="*/ 14 h 14"/>
                    <a:gd name="T22" fmla="*/ 19 w 21"/>
                    <a:gd name="T23" fmla="*/ 14 h 14"/>
                    <a:gd name="T24" fmla="*/ 21 w 21"/>
                    <a:gd name="T25" fmla="*/ 5 h 1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1"/>
                    <a:gd name="T40" fmla="*/ 0 h 14"/>
                    <a:gd name="T41" fmla="*/ 21 w 21"/>
                    <a:gd name="T42" fmla="*/ 14 h 1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1" h="14">
                      <a:moveTo>
                        <a:pt x="21" y="5"/>
                      </a:moveTo>
                      <a:lnTo>
                        <a:pt x="21" y="5"/>
                      </a:lnTo>
                      <a:lnTo>
                        <a:pt x="15" y="4"/>
                      </a:lnTo>
                      <a:lnTo>
                        <a:pt x="12" y="0"/>
                      </a:lnTo>
                      <a:lnTo>
                        <a:pt x="6" y="0"/>
                      </a:lnTo>
                      <a:lnTo>
                        <a:pt x="0" y="5"/>
                      </a:lnTo>
                      <a:lnTo>
                        <a:pt x="10" y="7"/>
                      </a:lnTo>
                      <a:lnTo>
                        <a:pt x="9" y="7"/>
                      </a:lnTo>
                      <a:lnTo>
                        <a:pt x="7" y="7"/>
                      </a:lnTo>
                      <a:lnTo>
                        <a:pt x="11" y="11"/>
                      </a:lnTo>
                      <a:lnTo>
                        <a:pt x="19" y="14"/>
                      </a:lnTo>
                      <a:lnTo>
                        <a:pt x="21" y="5"/>
                      </a:lnTo>
                      <a:close/>
                    </a:path>
                  </a:pathLst>
                </a:custGeom>
                <a:solidFill>
                  <a:srgbClr val="000000"/>
                </a:solidFill>
                <a:ln w="9525">
                  <a:noFill/>
                  <a:round/>
                  <a:headEnd/>
                  <a:tailEnd/>
                </a:ln>
              </p:spPr>
              <p:txBody>
                <a:bodyPr/>
                <a:lstStyle/>
                <a:p>
                  <a:endParaRPr lang="en-GB"/>
                </a:p>
              </p:txBody>
            </p:sp>
            <p:sp>
              <p:nvSpPr>
                <p:cNvPr id="194658" name="Freeform 95"/>
                <p:cNvSpPr>
                  <a:spLocks/>
                </p:cNvSpPr>
                <p:nvPr/>
              </p:nvSpPr>
              <p:spPr bwMode="auto">
                <a:xfrm>
                  <a:off x="-501" y="2625"/>
                  <a:ext cx="35" cy="14"/>
                </a:xfrm>
                <a:custGeom>
                  <a:avLst/>
                  <a:gdLst>
                    <a:gd name="T0" fmla="*/ 70 w 70"/>
                    <a:gd name="T1" fmla="*/ 23 h 29"/>
                    <a:gd name="T2" fmla="*/ 67 w 70"/>
                    <a:gd name="T3" fmla="*/ 20 h 29"/>
                    <a:gd name="T4" fmla="*/ 2 w 70"/>
                    <a:gd name="T5" fmla="*/ 0 h 29"/>
                    <a:gd name="T6" fmla="*/ 0 w 70"/>
                    <a:gd name="T7" fmla="*/ 9 h 29"/>
                    <a:gd name="T8" fmla="*/ 64 w 70"/>
                    <a:gd name="T9" fmla="*/ 29 h 29"/>
                    <a:gd name="T10" fmla="*/ 61 w 70"/>
                    <a:gd name="T11" fmla="*/ 25 h 29"/>
                    <a:gd name="T12" fmla="*/ 70 w 70"/>
                    <a:gd name="T13" fmla="*/ 23 h 29"/>
                    <a:gd name="T14" fmla="*/ 69 w 70"/>
                    <a:gd name="T15" fmla="*/ 21 h 29"/>
                    <a:gd name="T16" fmla="*/ 67 w 70"/>
                    <a:gd name="T17" fmla="*/ 20 h 29"/>
                    <a:gd name="T18" fmla="*/ 70 w 70"/>
                    <a:gd name="T19" fmla="*/ 23 h 2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0"/>
                    <a:gd name="T31" fmla="*/ 0 h 29"/>
                    <a:gd name="T32" fmla="*/ 70 w 70"/>
                    <a:gd name="T33" fmla="*/ 29 h 2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0" h="29">
                      <a:moveTo>
                        <a:pt x="70" y="23"/>
                      </a:moveTo>
                      <a:lnTo>
                        <a:pt x="67" y="20"/>
                      </a:lnTo>
                      <a:lnTo>
                        <a:pt x="2" y="0"/>
                      </a:lnTo>
                      <a:lnTo>
                        <a:pt x="0" y="9"/>
                      </a:lnTo>
                      <a:lnTo>
                        <a:pt x="64" y="29"/>
                      </a:lnTo>
                      <a:lnTo>
                        <a:pt x="61" y="25"/>
                      </a:lnTo>
                      <a:lnTo>
                        <a:pt x="70" y="23"/>
                      </a:lnTo>
                      <a:lnTo>
                        <a:pt x="69" y="21"/>
                      </a:lnTo>
                      <a:lnTo>
                        <a:pt x="67" y="20"/>
                      </a:lnTo>
                      <a:lnTo>
                        <a:pt x="70" y="23"/>
                      </a:lnTo>
                      <a:close/>
                    </a:path>
                  </a:pathLst>
                </a:custGeom>
                <a:solidFill>
                  <a:srgbClr val="000000"/>
                </a:solidFill>
                <a:ln w="9525">
                  <a:noFill/>
                  <a:round/>
                  <a:headEnd/>
                  <a:tailEnd/>
                </a:ln>
              </p:spPr>
              <p:txBody>
                <a:bodyPr/>
                <a:lstStyle/>
                <a:p>
                  <a:endParaRPr lang="en-GB"/>
                </a:p>
              </p:txBody>
            </p:sp>
            <p:sp>
              <p:nvSpPr>
                <p:cNvPr id="194659" name="Freeform 96"/>
                <p:cNvSpPr>
                  <a:spLocks/>
                </p:cNvSpPr>
                <p:nvPr/>
              </p:nvSpPr>
              <p:spPr bwMode="auto">
                <a:xfrm>
                  <a:off x="-518" y="2661"/>
                  <a:ext cx="46" cy="29"/>
                </a:xfrm>
                <a:custGeom>
                  <a:avLst/>
                  <a:gdLst>
                    <a:gd name="T0" fmla="*/ 92 w 92"/>
                    <a:gd name="T1" fmla="*/ 57 h 57"/>
                    <a:gd name="T2" fmla="*/ 87 w 92"/>
                    <a:gd name="T3" fmla="*/ 27 h 57"/>
                    <a:gd name="T4" fmla="*/ 4 w 92"/>
                    <a:gd name="T5" fmla="*/ 0 h 57"/>
                    <a:gd name="T6" fmla="*/ 0 w 92"/>
                    <a:gd name="T7" fmla="*/ 20 h 57"/>
                    <a:gd name="T8" fmla="*/ 92 w 92"/>
                    <a:gd name="T9" fmla="*/ 57 h 57"/>
                    <a:gd name="T10" fmla="*/ 0 60000 65536"/>
                    <a:gd name="T11" fmla="*/ 0 60000 65536"/>
                    <a:gd name="T12" fmla="*/ 0 60000 65536"/>
                    <a:gd name="T13" fmla="*/ 0 60000 65536"/>
                    <a:gd name="T14" fmla="*/ 0 60000 65536"/>
                    <a:gd name="T15" fmla="*/ 0 w 92"/>
                    <a:gd name="T16" fmla="*/ 0 h 57"/>
                    <a:gd name="T17" fmla="*/ 92 w 92"/>
                    <a:gd name="T18" fmla="*/ 57 h 57"/>
                  </a:gdLst>
                  <a:ahLst/>
                  <a:cxnLst>
                    <a:cxn ang="T10">
                      <a:pos x="T0" y="T1"/>
                    </a:cxn>
                    <a:cxn ang="T11">
                      <a:pos x="T2" y="T3"/>
                    </a:cxn>
                    <a:cxn ang="T12">
                      <a:pos x="T4" y="T5"/>
                    </a:cxn>
                    <a:cxn ang="T13">
                      <a:pos x="T6" y="T7"/>
                    </a:cxn>
                    <a:cxn ang="T14">
                      <a:pos x="T8" y="T9"/>
                    </a:cxn>
                  </a:cxnLst>
                  <a:rect l="T15" t="T16" r="T17" b="T18"/>
                  <a:pathLst>
                    <a:path w="92" h="57">
                      <a:moveTo>
                        <a:pt x="92" y="57"/>
                      </a:moveTo>
                      <a:lnTo>
                        <a:pt x="87" y="27"/>
                      </a:lnTo>
                      <a:lnTo>
                        <a:pt x="4" y="0"/>
                      </a:lnTo>
                      <a:lnTo>
                        <a:pt x="0" y="20"/>
                      </a:lnTo>
                      <a:lnTo>
                        <a:pt x="92" y="57"/>
                      </a:lnTo>
                      <a:close/>
                    </a:path>
                  </a:pathLst>
                </a:custGeom>
                <a:solidFill>
                  <a:srgbClr val="FFFFFF"/>
                </a:solidFill>
                <a:ln w="9525">
                  <a:noFill/>
                  <a:round/>
                  <a:headEnd/>
                  <a:tailEnd/>
                </a:ln>
              </p:spPr>
              <p:txBody>
                <a:bodyPr/>
                <a:lstStyle/>
                <a:p>
                  <a:endParaRPr lang="en-GB"/>
                </a:p>
              </p:txBody>
            </p:sp>
            <p:sp>
              <p:nvSpPr>
                <p:cNvPr id="194660" name="Freeform 97"/>
                <p:cNvSpPr>
                  <a:spLocks/>
                </p:cNvSpPr>
                <p:nvPr/>
              </p:nvSpPr>
              <p:spPr bwMode="auto">
                <a:xfrm>
                  <a:off x="-231" y="2895"/>
                  <a:ext cx="7" cy="15"/>
                </a:xfrm>
                <a:custGeom>
                  <a:avLst/>
                  <a:gdLst>
                    <a:gd name="T0" fmla="*/ 0 w 15"/>
                    <a:gd name="T1" fmla="*/ 30 h 30"/>
                    <a:gd name="T2" fmla="*/ 11 w 15"/>
                    <a:gd name="T3" fmla="*/ 25 h 30"/>
                    <a:gd name="T4" fmla="*/ 15 w 15"/>
                    <a:gd name="T5" fmla="*/ 15 h 30"/>
                    <a:gd name="T6" fmla="*/ 11 w 15"/>
                    <a:gd name="T7" fmla="*/ 5 h 30"/>
                    <a:gd name="T8" fmla="*/ 0 w 15"/>
                    <a:gd name="T9" fmla="*/ 0 h 30"/>
                    <a:gd name="T10" fmla="*/ 0 w 15"/>
                    <a:gd name="T11" fmla="*/ 30 h 30"/>
                    <a:gd name="T12" fmla="*/ 0 60000 65536"/>
                    <a:gd name="T13" fmla="*/ 0 60000 65536"/>
                    <a:gd name="T14" fmla="*/ 0 60000 65536"/>
                    <a:gd name="T15" fmla="*/ 0 60000 65536"/>
                    <a:gd name="T16" fmla="*/ 0 60000 65536"/>
                    <a:gd name="T17" fmla="*/ 0 60000 65536"/>
                    <a:gd name="T18" fmla="*/ 0 w 15"/>
                    <a:gd name="T19" fmla="*/ 0 h 30"/>
                    <a:gd name="T20" fmla="*/ 15 w 15"/>
                    <a:gd name="T21" fmla="*/ 30 h 30"/>
                  </a:gdLst>
                  <a:ahLst/>
                  <a:cxnLst>
                    <a:cxn ang="T12">
                      <a:pos x="T0" y="T1"/>
                    </a:cxn>
                    <a:cxn ang="T13">
                      <a:pos x="T2" y="T3"/>
                    </a:cxn>
                    <a:cxn ang="T14">
                      <a:pos x="T4" y="T5"/>
                    </a:cxn>
                    <a:cxn ang="T15">
                      <a:pos x="T6" y="T7"/>
                    </a:cxn>
                    <a:cxn ang="T16">
                      <a:pos x="T8" y="T9"/>
                    </a:cxn>
                    <a:cxn ang="T17">
                      <a:pos x="T10" y="T11"/>
                    </a:cxn>
                  </a:cxnLst>
                  <a:rect l="T18" t="T19" r="T20" b="T21"/>
                  <a:pathLst>
                    <a:path w="15" h="30">
                      <a:moveTo>
                        <a:pt x="0" y="30"/>
                      </a:moveTo>
                      <a:lnTo>
                        <a:pt x="11" y="25"/>
                      </a:lnTo>
                      <a:lnTo>
                        <a:pt x="15" y="15"/>
                      </a:lnTo>
                      <a:lnTo>
                        <a:pt x="11" y="5"/>
                      </a:lnTo>
                      <a:lnTo>
                        <a:pt x="0" y="0"/>
                      </a:lnTo>
                      <a:lnTo>
                        <a:pt x="0" y="30"/>
                      </a:lnTo>
                      <a:close/>
                    </a:path>
                  </a:pathLst>
                </a:custGeom>
                <a:solidFill>
                  <a:srgbClr val="000000"/>
                </a:solidFill>
                <a:ln w="9525">
                  <a:noFill/>
                  <a:round/>
                  <a:headEnd/>
                  <a:tailEnd/>
                </a:ln>
              </p:spPr>
              <p:txBody>
                <a:bodyPr/>
                <a:lstStyle/>
                <a:p>
                  <a:endParaRPr lang="en-GB"/>
                </a:p>
              </p:txBody>
            </p:sp>
            <p:sp>
              <p:nvSpPr>
                <p:cNvPr id="194661" name="Freeform 98"/>
                <p:cNvSpPr>
                  <a:spLocks/>
                </p:cNvSpPr>
                <p:nvPr/>
              </p:nvSpPr>
              <p:spPr bwMode="auto">
                <a:xfrm>
                  <a:off x="-400" y="2718"/>
                  <a:ext cx="21" cy="18"/>
                </a:xfrm>
                <a:custGeom>
                  <a:avLst/>
                  <a:gdLst>
                    <a:gd name="T0" fmla="*/ 0 w 42"/>
                    <a:gd name="T1" fmla="*/ 2 h 34"/>
                    <a:gd name="T2" fmla="*/ 0 w 42"/>
                    <a:gd name="T3" fmla="*/ 0 h 34"/>
                    <a:gd name="T4" fmla="*/ 2 w 42"/>
                    <a:gd name="T5" fmla="*/ 16 h 34"/>
                    <a:gd name="T6" fmla="*/ 9 w 42"/>
                    <a:gd name="T7" fmla="*/ 27 h 34"/>
                    <a:gd name="T8" fmla="*/ 23 w 42"/>
                    <a:gd name="T9" fmla="*/ 34 h 34"/>
                    <a:gd name="T10" fmla="*/ 42 w 42"/>
                    <a:gd name="T11" fmla="*/ 24 h 34"/>
                    <a:gd name="T12" fmla="*/ 17 w 42"/>
                    <a:gd name="T13" fmla="*/ 12 h 34"/>
                    <a:gd name="T14" fmla="*/ 26 w 42"/>
                    <a:gd name="T15" fmla="*/ 7 h 34"/>
                    <a:gd name="T16" fmla="*/ 29 w 42"/>
                    <a:gd name="T17" fmla="*/ 7 h 34"/>
                    <a:gd name="T18" fmla="*/ 29 w 42"/>
                    <a:gd name="T19" fmla="*/ 7 h 34"/>
                    <a:gd name="T20" fmla="*/ 28 w 42"/>
                    <a:gd name="T21" fmla="*/ 7 h 34"/>
                    <a:gd name="T22" fmla="*/ 28 w 42"/>
                    <a:gd name="T23" fmla="*/ 4 h 34"/>
                    <a:gd name="T24" fmla="*/ 0 w 42"/>
                    <a:gd name="T25" fmla="*/ 2 h 3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2"/>
                    <a:gd name="T40" fmla="*/ 0 h 34"/>
                    <a:gd name="T41" fmla="*/ 42 w 42"/>
                    <a:gd name="T42" fmla="*/ 34 h 3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2" h="34">
                      <a:moveTo>
                        <a:pt x="0" y="2"/>
                      </a:moveTo>
                      <a:lnTo>
                        <a:pt x="0" y="0"/>
                      </a:lnTo>
                      <a:lnTo>
                        <a:pt x="2" y="16"/>
                      </a:lnTo>
                      <a:lnTo>
                        <a:pt x="9" y="27"/>
                      </a:lnTo>
                      <a:lnTo>
                        <a:pt x="23" y="34"/>
                      </a:lnTo>
                      <a:lnTo>
                        <a:pt x="42" y="24"/>
                      </a:lnTo>
                      <a:lnTo>
                        <a:pt x="17" y="12"/>
                      </a:lnTo>
                      <a:lnTo>
                        <a:pt x="26" y="7"/>
                      </a:lnTo>
                      <a:lnTo>
                        <a:pt x="29" y="7"/>
                      </a:lnTo>
                      <a:lnTo>
                        <a:pt x="28" y="7"/>
                      </a:lnTo>
                      <a:lnTo>
                        <a:pt x="28" y="4"/>
                      </a:lnTo>
                      <a:lnTo>
                        <a:pt x="0" y="2"/>
                      </a:lnTo>
                      <a:close/>
                    </a:path>
                  </a:pathLst>
                </a:custGeom>
                <a:solidFill>
                  <a:srgbClr val="000000"/>
                </a:solidFill>
                <a:ln w="9525">
                  <a:noFill/>
                  <a:round/>
                  <a:headEnd/>
                  <a:tailEnd/>
                </a:ln>
              </p:spPr>
              <p:txBody>
                <a:bodyPr/>
                <a:lstStyle/>
                <a:p>
                  <a:endParaRPr lang="en-GB"/>
                </a:p>
              </p:txBody>
            </p:sp>
            <p:sp>
              <p:nvSpPr>
                <p:cNvPr id="194662" name="Freeform 99"/>
                <p:cNvSpPr>
                  <a:spLocks/>
                </p:cNvSpPr>
                <p:nvPr/>
              </p:nvSpPr>
              <p:spPr bwMode="auto">
                <a:xfrm>
                  <a:off x="-406" y="2704"/>
                  <a:ext cx="20" cy="17"/>
                </a:xfrm>
                <a:custGeom>
                  <a:avLst/>
                  <a:gdLst>
                    <a:gd name="T0" fmla="*/ 28 w 39"/>
                    <a:gd name="T1" fmla="*/ 23 h 33"/>
                    <a:gd name="T2" fmla="*/ 28 w 39"/>
                    <a:gd name="T3" fmla="*/ 22 h 33"/>
                    <a:gd name="T4" fmla="*/ 18 w 39"/>
                    <a:gd name="T5" fmla="*/ 28 h 33"/>
                    <a:gd name="T6" fmla="*/ 10 w 39"/>
                    <a:gd name="T7" fmla="*/ 25 h 33"/>
                    <a:gd name="T8" fmla="*/ 10 w 39"/>
                    <a:gd name="T9" fmla="*/ 26 h 33"/>
                    <a:gd name="T10" fmla="*/ 11 w 39"/>
                    <a:gd name="T11" fmla="*/ 31 h 33"/>
                    <a:gd name="T12" fmla="*/ 39 w 39"/>
                    <a:gd name="T13" fmla="*/ 33 h 33"/>
                    <a:gd name="T14" fmla="*/ 38 w 39"/>
                    <a:gd name="T15" fmla="*/ 22 h 33"/>
                    <a:gd name="T16" fmla="*/ 33 w 39"/>
                    <a:gd name="T17" fmla="*/ 9 h 33"/>
                    <a:gd name="T18" fmla="*/ 16 w 39"/>
                    <a:gd name="T19" fmla="*/ 0 h 33"/>
                    <a:gd name="T20" fmla="*/ 0 w 39"/>
                    <a:gd name="T21" fmla="*/ 15 h 33"/>
                    <a:gd name="T22" fmla="*/ 0 w 39"/>
                    <a:gd name="T23" fmla="*/ 14 h 33"/>
                    <a:gd name="T24" fmla="*/ 28 w 39"/>
                    <a:gd name="T25" fmla="*/ 23 h 3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9"/>
                    <a:gd name="T40" fmla="*/ 0 h 33"/>
                    <a:gd name="T41" fmla="*/ 39 w 39"/>
                    <a:gd name="T42" fmla="*/ 33 h 3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9" h="33">
                      <a:moveTo>
                        <a:pt x="28" y="23"/>
                      </a:moveTo>
                      <a:lnTo>
                        <a:pt x="28" y="22"/>
                      </a:lnTo>
                      <a:lnTo>
                        <a:pt x="18" y="28"/>
                      </a:lnTo>
                      <a:lnTo>
                        <a:pt x="10" y="25"/>
                      </a:lnTo>
                      <a:lnTo>
                        <a:pt x="10" y="26"/>
                      </a:lnTo>
                      <a:lnTo>
                        <a:pt x="11" y="31"/>
                      </a:lnTo>
                      <a:lnTo>
                        <a:pt x="39" y="33"/>
                      </a:lnTo>
                      <a:lnTo>
                        <a:pt x="38" y="22"/>
                      </a:lnTo>
                      <a:lnTo>
                        <a:pt x="33" y="9"/>
                      </a:lnTo>
                      <a:lnTo>
                        <a:pt x="16" y="0"/>
                      </a:lnTo>
                      <a:lnTo>
                        <a:pt x="0" y="15"/>
                      </a:lnTo>
                      <a:lnTo>
                        <a:pt x="0" y="14"/>
                      </a:lnTo>
                      <a:lnTo>
                        <a:pt x="28" y="23"/>
                      </a:lnTo>
                      <a:close/>
                    </a:path>
                  </a:pathLst>
                </a:custGeom>
                <a:solidFill>
                  <a:srgbClr val="000000"/>
                </a:solidFill>
                <a:ln w="9525">
                  <a:noFill/>
                  <a:round/>
                  <a:headEnd/>
                  <a:tailEnd/>
                </a:ln>
              </p:spPr>
              <p:txBody>
                <a:bodyPr/>
                <a:lstStyle/>
                <a:p>
                  <a:endParaRPr lang="en-GB"/>
                </a:p>
              </p:txBody>
            </p:sp>
            <p:sp>
              <p:nvSpPr>
                <p:cNvPr id="194663" name="Freeform 100"/>
                <p:cNvSpPr>
                  <a:spLocks/>
                </p:cNvSpPr>
                <p:nvPr/>
              </p:nvSpPr>
              <p:spPr bwMode="auto">
                <a:xfrm>
                  <a:off x="-414" y="2707"/>
                  <a:ext cx="22" cy="15"/>
                </a:xfrm>
                <a:custGeom>
                  <a:avLst/>
                  <a:gdLst>
                    <a:gd name="T0" fmla="*/ 0 w 45"/>
                    <a:gd name="T1" fmla="*/ 0 h 29"/>
                    <a:gd name="T2" fmla="*/ 0 w 45"/>
                    <a:gd name="T3" fmla="*/ 0 h 29"/>
                    <a:gd name="T4" fmla="*/ 4 w 45"/>
                    <a:gd name="T5" fmla="*/ 15 h 29"/>
                    <a:gd name="T6" fmla="*/ 13 w 45"/>
                    <a:gd name="T7" fmla="*/ 27 h 29"/>
                    <a:gd name="T8" fmla="*/ 32 w 45"/>
                    <a:gd name="T9" fmla="*/ 29 h 29"/>
                    <a:gd name="T10" fmla="*/ 45 w 45"/>
                    <a:gd name="T11" fmla="*/ 16 h 29"/>
                    <a:gd name="T12" fmla="*/ 17 w 45"/>
                    <a:gd name="T13" fmla="*/ 7 h 29"/>
                    <a:gd name="T14" fmla="*/ 20 w 45"/>
                    <a:gd name="T15" fmla="*/ 3 h 29"/>
                    <a:gd name="T16" fmla="*/ 30 w 45"/>
                    <a:gd name="T17" fmla="*/ 4 h 29"/>
                    <a:gd name="T18" fmla="*/ 30 w 45"/>
                    <a:gd name="T19" fmla="*/ 3 h 29"/>
                    <a:gd name="T20" fmla="*/ 30 w 45"/>
                    <a:gd name="T21" fmla="*/ 0 h 29"/>
                    <a:gd name="T22" fmla="*/ 30 w 45"/>
                    <a:gd name="T23" fmla="*/ 0 h 29"/>
                    <a:gd name="T24" fmla="*/ 0 w 45"/>
                    <a:gd name="T25" fmla="*/ 0 h 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5"/>
                    <a:gd name="T40" fmla="*/ 0 h 29"/>
                    <a:gd name="T41" fmla="*/ 45 w 45"/>
                    <a:gd name="T42" fmla="*/ 29 h 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5" h="29">
                      <a:moveTo>
                        <a:pt x="0" y="0"/>
                      </a:moveTo>
                      <a:lnTo>
                        <a:pt x="0" y="0"/>
                      </a:lnTo>
                      <a:lnTo>
                        <a:pt x="4" y="15"/>
                      </a:lnTo>
                      <a:lnTo>
                        <a:pt x="13" y="27"/>
                      </a:lnTo>
                      <a:lnTo>
                        <a:pt x="32" y="29"/>
                      </a:lnTo>
                      <a:lnTo>
                        <a:pt x="45" y="16"/>
                      </a:lnTo>
                      <a:lnTo>
                        <a:pt x="17" y="7"/>
                      </a:lnTo>
                      <a:lnTo>
                        <a:pt x="20" y="3"/>
                      </a:lnTo>
                      <a:lnTo>
                        <a:pt x="30" y="4"/>
                      </a:lnTo>
                      <a:lnTo>
                        <a:pt x="30" y="3"/>
                      </a:lnTo>
                      <a:lnTo>
                        <a:pt x="30" y="0"/>
                      </a:lnTo>
                      <a:lnTo>
                        <a:pt x="0" y="0"/>
                      </a:lnTo>
                      <a:close/>
                    </a:path>
                  </a:pathLst>
                </a:custGeom>
                <a:solidFill>
                  <a:srgbClr val="000000"/>
                </a:solidFill>
                <a:ln w="9525">
                  <a:noFill/>
                  <a:round/>
                  <a:headEnd/>
                  <a:tailEnd/>
                </a:ln>
              </p:spPr>
              <p:txBody>
                <a:bodyPr/>
                <a:lstStyle/>
                <a:p>
                  <a:endParaRPr lang="en-GB"/>
                </a:p>
              </p:txBody>
            </p:sp>
            <p:sp>
              <p:nvSpPr>
                <p:cNvPr id="194664" name="Freeform 101"/>
                <p:cNvSpPr>
                  <a:spLocks/>
                </p:cNvSpPr>
                <p:nvPr/>
              </p:nvSpPr>
              <p:spPr bwMode="auto">
                <a:xfrm>
                  <a:off x="-414" y="2686"/>
                  <a:ext cx="15" cy="21"/>
                </a:xfrm>
                <a:custGeom>
                  <a:avLst/>
                  <a:gdLst>
                    <a:gd name="T0" fmla="*/ 9 w 30"/>
                    <a:gd name="T1" fmla="*/ 28 h 44"/>
                    <a:gd name="T2" fmla="*/ 9 w 30"/>
                    <a:gd name="T3" fmla="*/ 28 h 44"/>
                    <a:gd name="T4" fmla="*/ 4 w 30"/>
                    <a:gd name="T5" fmla="*/ 25 h 44"/>
                    <a:gd name="T6" fmla="*/ 1 w 30"/>
                    <a:gd name="T7" fmla="*/ 22 h 44"/>
                    <a:gd name="T8" fmla="*/ 0 w 30"/>
                    <a:gd name="T9" fmla="*/ 32 h 44"/>
                    <a:gd name="T10" fmla="*/ 0 w 30"/>
                    <a:gd name="T11" fmla="*/ 44 h 44"/>
                    <a:gd name="T12" fmla="*/ 30 w 30"/>
                    <a:gd name="T13" fmla="*/ 44 h 44"/>
                    <a:gd name="T14" fmla="*/ 30 w 30"/>
                    <a:gd name="T15" fmla="*/ 32 h 44"/>
                    <a:gd name="T16" fmla="*/ 28 w 30"/>
                    <a:gd name="T17" fmla="*/ 20 h 44"/>
                    <a:gd name="T18" fmla="*/ 20 w 30"/>
                    <a:gd name="T19" fmla="*/ 2 h 44"/>
                    <a:gd name="T20" fmla="*/ 0 w 30"/>
                    <a:gd name="T21" fmla="*/ 0 h 44"/>
                    <a:gd name="T22" fmla="*/ 0 w 30"/>
                    <a:gd name="T23" fmla="*/ 0 h 44"/>
                    <a:gd name="T24" fmla="*/ 9 w 30"/>
                    <a:gd name="T25" fmla="*/ 28 h 4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0"/>
                    <a:gd name="T40" fmla="*/ 0 h 44"/>
                    <a:gd name="T41" fmla="*/ 30 w 30"/>
                    <a:gd name="T42" fmla="*/ 44 h 4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0" h="44">
                      <a:moveTo>
                        <a:pt x="9" y="28"/>
                      </a:moveTo>
                      <a:lnTo>
                        <a:pt x="9" y="28"/>
                      </a:lnTo>
                      <a:lnTo>
                        <a:pt x="4" y="25"/>
                      </a:lnTo>
                      <a:lnTo>
                        <a:pt x="1" y="22"/>
                      </a:lnTo>
                      <a:lnTo>
                        <a:pt x="0" y="32"/>
                      </a:lnTo>
                      <a:lnTo>
                        <a:pt x="0" y="44"/>
                      </a:lnTo>
                      <a:lnTo>
                        <a:pt x="30" y="44"/>
                      </a:lnTo>
                      <a:lnTo>
                        <a:pt x="30" y="32"/>
                      </a:lnTo>
                      <a:lnTo>
                        <a:pt x="28" y="20"/>
                      </a:lnTo>
                      <a:lnTo>
                        <a:pt x="20" y="2"/>
                      </a:lnTo>
                      <a:lnTo>
                        <a:pt x="0" y="0"/>
                      </a:lnTo>
                      <a:lnTo>
                        <a:pt x="9" y="28"/>
                      </a:lnTo>
                      <a:close/>
                    </a:path>
                  </a:pathLst>
                </a:custGeom>
                <a:solidFill>
                  <a:srgbClr val="000000"/>
                </a:solidFill>
                <a:ln w="9525">
                  <a:noFill/>
                  <a:round/>
                  <a:headEnd/>
                  <a:tailEnd/>
                </a:ln>
              </p:spPr>
              <p:txBody>
                <a:bodyPr/>
                <a:lstStyle/>
                <a:p>
                  <a:endParaRPr lang="en-GB"/>
                </a:p>
              </p:txBody>
            </p:sp>
            <p:sp>
              <p:nvSpPr>
                <p:cNvPr id="194665" name="Freeform 102"/>
                <p:cNvSpPr>
                  <a:spLocks/>
                </p:cNvSpPr>
                <p:nvPr/>
              </p:nvSpPr>
              <p:spPr bwMode="auto">
                <a:xfrm>
                  <a:off x="-433" y="2660"/>
                  <a:ext cx="19" cy="18"/>
                </a:xfrm>
                <a:custGeom>
                  <a:avLst/>
                  <a:gdLst>
                    <a:gd name="T0" fmla="*/ 25 w 38"/>
                    <a:gd name="T1" fmla="*/ 22 h 37"/>
                    <a:gd name="T2" fmla="*/ 25 w 38"/>
                    <a:gd name="T3" fmla="*/ 22 h 37"/>
                    <a:gd name="T4" fmla="*/ 13 w 38"/>
                    <a:gd name="T5" fmla="*/ 28 h 37"/>
                    <a:gd name="T6" fmla="*/ 8 w 38"/>
                    <a:gd name="T7" fmla="*/ 26 h 37"/>
                    <a:gd name="T8" fmla="*/ 9 w 38"/>
                    <a:gd name="T9" fmla="*/ 29 h 37"/>
                    <a:gd name="T10" fmla="*/ 10 w 38"/>
                    <a:gd name="T11" fmla="*/ 37 h 37"/>
                    <a:gd name="T12" fmla="*/ 38 w 38"/>
                    <a:gd name="T13" fmla="*/ 37 h 37"/>
                    <a:gd name="T14" fmla="*/ 37 w 38"/>
                    <a:gd name="T15" fmla="*/ 24 h 37"/>
                    <a:gd name="T16" fmla="*/ 33 w 38"/>
                    <a:gd name="T17" fmla="*/ 12 h 37"/>
                    <a:gd name="T18" fmla="*/ 19 w 38"/>
                    <a:gd name="T19" fmla="*/ 0 h 37"/>
                    <a:gd name="T20" fmla="*/ 0 w 38"/>
                    <a:gd name="T21" fmla="*/ 11 h 37"/>
                    <a:gd name="T22" fmla="*/ 0 w 38"/>
                    <a:gd name="T23" fmla="*/ 11 h 37"/>
                    <a:gd name="T24" fmla="*/ 25 w 38"/>
                    <a:gd name="T25" fmla="*/ 22 h 3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37"/>
                    <a:gd name="T41" fmla="*/ 38 w 38"/>
                    <a:gd name="T42" fmla="*/ 37 h 3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37">
                      <a:moveTo>
                        <a:pt x="25" y="22"/>
                      </a:moveTo>
                      <a:lnTo>
                        <a:pt x="25" y="22"/>
                      </a:lnTo>
                      <a:lnTo>
                        <a:pt x="13" y="28"/>
                      </a:lnTo>
                      <a:lnTo>
                        <a:pt x="8" y="26"/>
                      </a:lnTo>
                      <a:lnTo>
                        <a:pt x="9" y="29"/>
                      </a:lnTo>
                      <a:lnTo>
                        <a:pt x="10" y="37"/>
                      </a:lnTo>
                      <a:lnTo>
                        <a:pt x="38" y="37"/>
                      </a:lnTo>
                      <a:lnTo>
                        <a:pt x="37" y="24"/>
                      </a:lnTo>
                      <a:lnTo>
                        <a:pt x="33" y="12"/>
                      </a:lnTo>
                      <a:lnTo>
                        <a:pt x="19" y="0"/>
                      </a:lnTo>
                      <a:lnTo>
                        <a:pt x="0" y="11"/>
                      </a:lnTo>
                      <a:lnTo>
                        <a:pt x="25" y="22"/>
                      </a:lnTo>
                      <a:close/>
                    </a:path>
                  </a:pathLst>
                </a:custGeom>
                <a:solidFill>
                  <a:srgbClr val="000000"/>
                </a:solidFill>
                <a:ln w="9525">
                  <a:noFill/>
                  <a:round/>
                  <a:headEnd/>
                  <a:tailEnd/>
                </a:ln>
              </p:spPr>
              <p:txBody>
                <a:bodyPr/>
                <a:lstStyle/>
                <a:p>
                  <a:endParaRPr lang="en-GB"/>
                </a:p>
              </p:txBody>
            </p:sp>
            <p:sp>
              <p:nvSpPr>
                <p:cNvPr id="194666" name="Freeform 103"/>
                <p:cNvSpPr>
                  <a:spLocks/>
                </p:cNvSpPr>
                <p:nvPr/>
              </p:nvSpPr>
              <p:spPr bwMode="auto">
                <a:xfrm>
                  <a:off x="-442" y="2639"/>
                  <a:ext cx="16" cy="18"/>
                </a:xfrm>
                <a:custGeom>
                  <a:avLst/>
                  <a:gdLst>
                    <a:gd name="T0" fmla="*/ 18 w 33"/>
                    <a:gd name="T1" fmla="*/ 30 h 37"/>
                    <a:gd name="T2" fmla="*/ 19 w 33"/>
                    <a:gd name="T3" fmla="*/ 29 h 37"/>
                    <a:gd name="T4" fmla="*/ 15 w 33"/>
                    <a:gd name="T5" fmla="*/ 30 h 37"/>
                    <a:gd name="T6" fmla="*/ 4 w 33"/>
                    <a:gd name="T7" fmla="*/ 21 h 37"/>
                    <a:gd name="T8" fmla="*/ 3 w 33"/>
                    <a:gd name="T9" fmla="*/ 25 h 37"/>
                    <a:gd name="T10" fmla="*/ 4 w 33"/>
                    <a:gd name="T11" fmla="*/ 37 h 37"/>
                    <a:gd name="T12" fmla="*/ 31 w 33"/>
                    <a:gd name="T13" fmla="*/ 37 h 37"/>
                    <a:gd name="T14" fmla="*/ 33 w 33"/>
                    <a:gd name="T15" fmla="*/ 25 h 37"/>
                    <a:gd name="T16" fmla="*/ 31 w 33"/>
                    <a:gd name="T17" fmla="*/ 16 h 37"/>
                    <a:gd name="T18" fmla="*/ 15 w 33"/>
                    <a:gd name="T19" fmla="*/ 0 h 37"/>
                    <a:gd name="T20" fmla="*/ 0 w 33"/>
                    <a:gd name="T21" fmla="*/ 8 h 37"/>
                    <a:gd name="T22" fmla="*/ 1 w 33"/>
                    <a:gd name="T23" fmla="*/ 7 h 37"/>
                    <a:gd name="T24" fmla="*/ 18 w 33"/>
                    <a:gd name="T25" fmla="*/ 30 h 3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3"/>
                    <a:gd name="T40" fmla="*/ 0 h 37"/>
                    <a:gd name="T41" fmla="*/ 33 w 33"/>
                    <a:gd name="T42" fmla="*/ 37 h 3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3" h="37">
                      <a:moveTo>
                        <a:pt x="18" y="30"/>
                      </a:moveTo>
                      <a:lnTo>
                        <a:pt x="19" y="29"/>
                      </a:lnTo>
                      <a:lnTo>
                        <a:pt x="15" y="30"/>
                      </a:lnTo>
                      <a:lnTo>
                        <a:pt x="4" y="21"/>
                      </a:lnTo>
                      <a:lnTo>
                        <a:pt x="3" y="25"/>
                      </a:lnTo>
                      <a:lnTo>
                        <a:pt x="4" y="37"/>
                      </a:lnTo>
                      <a:lnTo>
                        <a:pt x="31" y="37"/>
                      </a:lnTo>
                      <a:lnTo>
                        <a:pt x="33" y="25"/>
                      </a:lnTo>
                      <a:lnTo>
                        <a:pt x="31" y="16"/>
                      </a:lnTo>
                      <a:lnTo>
                        <a:pt x="15" y="0"/>
                      </a:lnTo>
                      <a:lnTo>
                        <a:pt x="0" y="8"/>
                      </a:lnTo>
                      <a:lnTo>
                        <a:pt x="1" y="7"/>
                      </a:lnTo>
                      <a:lnTo>
                        <a:pt x="18" y="30"/>
                      </a:lnTo>
                      <a:close/>
                    </a:path>
                  </a:pathLst>
                </a:custGeom>
                <a:solidFill>
                  <a:srgbClr val="000000"/>
                </a:solidFill>
                <a:ln w="9525">
                  <a:noFill/>
                  <a:round/>
                  <a:headEnd/>
                  <a:tailEnd/>
                </a:ln>
              </p:spPr>
              <p:txBody>
                <a:bodyPr/>
                <a:lstStyle/>
                <a:p>
                  <a:endParaRPr lang="en-GB"/>
                </a:p>
              </p:txBody>
            </p:sp>
            <p:sp>
              <p:nvSpPr>
                <p:cNvPr id="194667" name="Freeform 104"/>
                <p:cNvSpPr>
                  <a:spLocks/>
                </p:cNvSpPr>
                <p:nvPr/>
              </p:nvSpPr>
              <p:spPr bwMode="auto">
                <a:xfrm>
                  <a:off x="-451" y="2625"/>
                  <a:ext cx="17" cy="29"/>
                </a:xfrm>
                <a:custGeom>
                  <a:avLst/>
                  <a:gdLst>
                    <a:gd name="T0" fmla="*/ 0 w 35"/>
                    <a:gd name="T1" fmla="*/ 1 h 59"/>
                    <a:gd name="T2" fmla="*/ 0 w 35"/>
                    <a:gd name="T3" fmla="*/ 0 h 59"/>
                    <a:gd name="T4" fmla="*/ 0 w 35"/>
                    <a:gd name="T5" fmla="*/ 22 h 59"/>
                    <a:gd name="T6" fmla="*/ 2 w 35"/>
                    <a:gd name="T7" fmla="*/ 42 h 59"/>
                    <a:gd name="T8" fmla="*/ 12 w 35"/>
                    <a:gd name="T9" fmla="*/ 58 h 59"/>
                    <a:gd name="T10" fmla="*/ 35 w 35"/>
                    <a:gd name="T11" fmla="*/ 59 h 59"/>
                    <a:gd name="T12" fmla="*/ 18 w 35"/>
                    <a:gd name="T13" fmla="*/ 36 h 59"/>
                    <a:gd name="T14" fmla="*/ 30 w 35"/>
                    <a:gd name="T15" fmla="*/ 37 h 59"/>
                    <a:gd name="T16" fmla="*/ 30 w 35"/>
                    <a:gd name="T17" fmla="*/ 35 h 59"/>
                    <a:gd name="T18" fmla="*/ 28 w 35"/>
                    <a:gd name="T19" fmla="*/ 22 h 59"/>
                    <a:gd name="T20" fmla="*/ 28 w 35"/>
                    <a:gd name="T21" fmla="*/ 2 h 59"/>
                    <a:gd name="T22" fmla="*/ 28 w 35"/>
                    <a:gd name="T23" fmla="*/ 1 h 59"/>
                    <a:gd name="T24" fmla="*/ 0 w 35"/>
                    <a:gd name="T25" fmla="*/ 1 h 5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5"/>
                    <a:gd name="T40" fmla="*/ 0 h 59"/>
                    <a:gd name="T41" fmla="*/ 35 w 35"/>
                    <a:gd name="T42" fmla="*/ 59 h 5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5" h="59">
                      <a:moveTo>
                        <a:pt x="0" y="1"/>
                      </a:moveTo>
                      <a:lnTo>
                        <a:pt x="0" y="0"/>
                      </a:lnTo>
                      <a:lnTo>
                        <a:pt x="0" y="22"/>
                      </a:lnTo>
                      <a:lnTo>
                        <a:pt x="2" y="42"/>
                      </a:lnTo>
                      <a:lnTo>
                        <a:pt x="12" y="58"/>
                      </a:lnTo>
                      <a:lnTo>
                        <a:pt x="35" y="59"/>
                      </a:lnTo>
                      <a:lnTo>
                        <a:pt x="18" y="36"/>
                      </a:lnTo>
                      <a:lnTo>
                        <a:pt x="30" y="37"/>
                      </a:lnTo>
                      <a:lnTo>
                        <a:pt x="30" y="35"/>
                      </a:lnTo>
                      <a:lnTo>
                        <a:pt x="28" y="22"/>
                      </a:lnTo>
                      <a:lnTo>
                        <a:pt x="28" y="2"/>
                      </a:lnTo>
                      <a:lnTo>
                        <a:pt x="28" y="1"/>
                      </a:lnTo>
                      <a:lnTo>
                        <a:pt x="0" y="1"/>
                      </a:lnTo>
                      <a:close/>
                    </a:path>
                  </a:pathLst>
                </a:custGeom>
                <a:solidFill>
                  <a:srgbClr val="000000"/>
                </a:solidFill>
                <a:ln w="9525">
                  <a:noFill/>
                  <a:round/>
                  <a:headEnd/>
                  <a:tailEnd/>
                </a:ln>
              </p:spPr>
              <p:txBody>
                <a:bodyPr/>
                <a:lstStyle/>
                <a:p>
                  <a:endParaRPr lang="en-GB"/>
                </a:p>
              </p:txBody>
            </p:sp>
            <p:sp>
              <p:nvSpPr>
                <p:cNvPr id="194668" name="Freeform 105"/>
                <p:cNvSpPr>
                  <a:spLocks/>
                </p:cNvSpPr>
                <p:nvPr/>
              </p:nvSpPr>
              <p:spPr bwMode="auto">
                <a:xfrm>
                  <a:off x="-451" y="2617"/>
                  <a:ext cx="14" cy="8"/>
                </a:xfrm>
                <a:custGeom>
                  <a:avLst/>
                  <a:gdLst>
                    <a:gd name="T0" fmla="*/ 15 w 29"/>
                    <a:gd name="T1" fmla="*/ 0 h 16"/>
                    <a:gd name="T2" fmla="*/ 1 w 29"/>
                    <a:gd name="T3" fmla="*/ 0 h 16"/>
                    <a:gd name="T4" fmla="*/ 0 w 29"/>
                    <a:gd name="T5" fmla="*/ 16 h 16"/>
                    <a:gd name="T6" fmla="*/ 28 w 29"/>
                    <a:gd name="T7" fmla="*/ 16 h 16"/>
                    <a:gd name="T8" fmla="*/ 29 w 29"/>
                    <a:gd name="T9" fmla="*/ 0 h 16"/>
                    <a:gd name="T10" fmla="*/ 15 w 29"/>
                    <a:gd name="T11" fmla="*/ 0 h 16"/>
                    <a:gd name="T12" fmla="*/ 0 60000 65536"/>
                    <a:gd name="T13" fmla="*/ 0 60000 65536"/>
                    <a:gd name="T14" fmla="*/ 0 60000 65536"/>
                    <a:gd name="T15" fmla="*/ 0 60000 65536"/>
                    <a:gd name="T16" fmla="*/ 0 60000 65536"/>
                    <a:gd name="T17" fmla="*/ 0 60000 65536"/>
                    <a:gd name="T18" fmla="*/ 0 w 29"/>
                    <a:gd name="T19" fmla="*/ 0 h 16"/>
                    <a:gd name="T20" fmla="*/ 29 w 29"/>
                    <a:gd name="T21" fmla="*/ 16 h 16"/>
                  </a:gdLst>
                  <a:ahLst/>
                  <a:cxnLst>
                    <a:cxn ang="T12">
                      <a:pos x="T0" y="T1"/>
                    </a:cxn>
                    <a:cxn ang="T13">
                      <a:pos x="T2" y="T3"/>
                    </a:cxn>
                    <a:cxn ang="T14">
                      <a:pos x="T4" y="T5"/>
                    </a:cxn>
                    <a:cxn ang="T15">
                      <a:pos x="T6" y="T7"/>
                    </a:cxn>
                    <a:cxn ang="T16">
                      <a:pos x="T8" y="T9"/>
                    </a:cxn>
                    <a:cxn ang="T17">
                      <a:pos x="T10" y="T11"/>
                    </a:cxn>
                  </a:cxnLst>
                  <a:rect l="T18" t="T19" r="T20" b="T21"/>
                  <a:pathLst>
                    <a:path w="29" h="16">
                      <a:moveTo>
                        <a:pt x="15" y="0"/>
                      </a:moveTo>
                      <a:lnTo>
                        <a:pt x="1" y="0"/>
                      </a:lnTo>
                      <a:lnTo>
                        <a:pt x="0" y="16"/>
                      </a:lnTo>
                      <a:lnTo>
                        <a:pt x="28" y="16"/>
                      </a:lnTo>
                      <a:lnTo>
                        <a:pt x="29" y="0"/>
                      </a:lnTo>
                      <a:lnTo>
                        <a:pt x="15" y="0"/>
                      </a:lnTo>
                      <a:close/>
                    </a:path>
                  </a:pathLst>
                </a:custGeom>
                <a:solidFill>
                  <a:srgbClr val="000000"/>
                </a:solidFill>
                <a:ln w="9525">
                  <a:noFill/>
                  <a:round/>
                  <a:headEnd/>
                  <a:tailEnd/>
                </a:ln>
              </p:spPr>
              <p:txBody>
                <a:bodyPr/>
                <a:lstStyle/>
                <a:p>
                  <a:endParaRPr lang="en-GB"/>
                </a:p>
              </p:txBody>
            </p:sp>
            <p:sp>
              <p:nvSpPr>
                <p:cNvPr id="194669" name="Freeform 106"/>
                <p:cNvSpPr>
                  <a:spLocks/>
                </p:cNvSpPr>
                <p:nvPr/>
              </p:nvSpPr>
              <p:spPr bwMode="auto">
                <a:xfrm>
                  <a:off x="-450" y="2610"/>
                  <a:ext cx="13" cy="7"/>
                </a:xfrm>
                <a:custGeom>
                  <a:avLst/>
                  <a:gdLst>
                    <a:gd name="T0" fmla="*/ 28 w 28"/>
                    <a:gd name="T1" fmla="*/ 14 h 14"/>
                    <a:gd name="T2" fmla="*/ 23 w 28"/>
                    <a:gd name="T3" fmla="*/ 4 h 14"/>
                    <a:gd name="T4" fmla="*/ 14 w 28"/>
                    <a:gd name="T5" fmla="*/ 0 h 14"/>
                    <a:gd name="T6" fmla="*/ 5 w 28"/>
                    <a:gd name="T7" fmla="*/ 4 h 14"/>
                    <a:gd name="T8" fmla="*/ 0 w 28"/>
                    <a:gd name="T9" fmla="*/ 14 h 14"/>
                    <a:gd name="T10" fmla="*/ 28 w 28"/>
                    <a:gd name="T11" fmla="*/ 14 h 14"/>
                    <a:gd name="T12" fmla="*/ 0 60000 65536"/>
                    <a:gd name="T13" fmla="*/ 0 60000 65536"/>
                    <a:gd name="T14" fmla="*/ 0 60000 65536"/>
                    <a:gd name="T15" fmla="*/ 0 60000 65536"/>
                    <a:gd name="T16" fmla="*/ 0 60000 65536"/>
                    <a:gd name="T17" fmla="*/ 0 60000 65536"/>
                    <a:gd name="T18" fmla="*/ 0 w 28"/>
                    <a:gd name="T19" fmla="*/ 0 h 14"/>
                    <a:gd name="T20" fmla="*/ 28 w 28"/>
                    <a:gd name="T21" fmla="*/ 14 h 14"/>
                  </a:gdLst>
                  <a:ahLst/>
                  <a:cxnLst>
                    <a:cxn ang="T12">
                      <a:pos x="T0" y="T1"/>
                    </a:cxn>
                    <a:cxn ang="T13">
                      <a:pos x="T2" y="T3"/>
                    </a:cxn>
                    <a:cxn ang="T14">
                      <a:pos x="T4" y="T5"/>
                    </a:cxn>
                    <a:cxn ang="T15">
                      <a:pos x="T6" y="T7"/>
                    </a:cxn>
                    <a:cxn ang="T16">
                      <a:pos x="T8" y="T9"/>
                    </a:cxn>
                    <a:cxn ang="T17">
                      <a:pos x="T10" y="T11"/>
                    </a:cxn>
                  </a:cxnLst>
                  <a:rect l="T18" t="T19" r="T20" b="T21"/>
                  <a:pathLst>
                    <a:path w="28" h="14">
                      <a:moveTo>
                        <a:pt x="28" y="14"/>
                      </a:moveTo>
                      <a:lnTo>
                        <a:pt x="23" y="4"/>
                      </a:lnTo>
                      <a:lnTo>
                        <a:pt x="14" y="0"/>
                      </a:lnTo>
                      <a:lnTo>
                        <a:pt x="5" y="4"/>
                      </a:lnTo>
                      <a:lnTo>
                        <a:pt x="0" y="14"/>
                      </a:lnTo>
                      <a:lnTo>
                        <a:pt x="28" y="14"/>
                      </a:lnTo>
                      <a:close/>
                    </a:path>
                  </a:pathLst>
                </a:custGeom>
                <a:solidFill>
                  <a:srgbClr val="000000"/>
                </a:solidFill>
                <a:ln w="9525">
                  <a:noFill/>
                  <a:round/>
                  <a:headEnd/>
                  <a:tailEnd/>
                </a:ln>
              </p:spPr>
              <p:txBody>
                <a:bodyPr/>
                <a:lstStyle/>
                <a:p>
                  <a:endParaRPr lang="en-GB"/>
                </a:p>
              </p:txBody>
            </p:sp>
          </p:gr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94563">
                                            <p:txEl>
                                              <p:pRg st="0" end="0"/>
                                            </p:txEl>
                                          </p:spTgt>
                                        </p:tgtEl>
                                        <p:attrNameLst>
                                          <p:attrName>style.visibility</p:attrName>
                                        </p:attrNameLst>
                                      </p:cBhvr>
                                      <p:to>
                                        <p:strVal val="visible"/>
                                      </p:to>
                                    </p:set>
                                    <p:animEffect transition="in" filter="box(in)">
                                      <p:cBhvr>
                                        <p:cTn id="7" dur="500"/>
                                        <p:tgtEl>
                                          <p:spTgt spid="194563">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194563">
                                            <p:txEl>
                                              <p:pRg st="1" end="1"/>
                                            </p:txEl>
                                          </p:spTgt>
                                        </p:tgtEl>
                                        <p:attrNameLst>
                                          <p:attrName>style.visibility</p:attrName>
                                        </p:attrNameLst>
                                      </p:cBhvr>
                                      <p:to>
                                        <p:strVal val="visible"/>
                                      </p:to>
                                    </p:set>
                                    <p:animEffect transition="in" filter="box(in)">
                                      <p:cBhvr>
                                        <p:cTn id="10" dur="500"/>
                                        <p:tgtEl>
                                          <p:spTgt spid="194563">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194563">
                                            <p:txEl>
                                              <p:pRg st="2" end="2"/>
                                            </p:txEl>
                                          </p:spTgt>
                                        </p:tgtEl>
                                        <p:attrNameLst>
                                          <p:attrName>style.visibility</p:attrName>
                                        </p:attrNameLst>
                                      </p:cBhvr>
                                      <p:to>
                                        <p:strVal val="visible"/>
                                      </p:to>
                                    </p:set>
                                    <p:animEffect transition="in" filter="box(in)">
                                      <p:cBhvr>
                                        <p:cTn id="13" dur="500"/>
                                        <p:tgtEl>
                                          <p:spTgt spid="194563">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194563">
                                            <p:txEl>
                                              <p:pRg st="3" end="3"/>
                                            </p:txEl>
                                          </p:spTgt>
                                        </p:tgtEl>
                                        <p:attrNameLst>
                                          <p:attrName>style.visibility</p:attrName>
                                        </p:attrNameLst>
                                      </p:cBhvr>
                                      <p:to>
                                        <p:strVal val="visible"/>
                                      </p:to>
                                    </p:set>
                                    <p:animEffect transition="in" filter="box(in)">
                                      <p:cBhvr>
                                        <p:cTn id="16" dur="500"/>
                                        <p:tgtEl>
                                          <p:spTgt spid="19456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nodeType="clickEffect">
                                  <p:stCondLst>
                                    <p:cond delay="0"/>
                                  </p:stCondLst>
                                  <p:childTnLst>
                                    <p:set>
                                      <p:cBhvr>
                                        <p:cTn id="20" dur="1" fill="hold">
                                          <p:stCondLst>
                                            <p:cond delay="0"/>
                                          </p:stCondLst>
                                        </p:cTn>
                                        <p:tgtEl>
                                          <p:spTgt spid="194563">
                                            <p:txEl>
                                              <p:pRg st="4" end="4"/>
                                            </p:txEl>
                                          </p:spTgt>
                                        </p:tgtEl>
                                        <p:attrNameLst>
                                          <p:attrName>style.visibility</p:attrName>
                                        </p:attrNameLst>
                                      </p:cBhvr>
                                      <p:to>
                                        <p:strVal val="visible"/>
                                      </p:to>
                                    </p:set>
                                    <p:animEffect transition="in" filter="box(in)">
                                      <p:cBhvr>
                                        <p:cTn id="21" dur="500"/>
                                        <p:tgtEl>
                                          <p:spTgt spid="194563">
                                            <p:txEl>
                                              <p:pRg st="4" end="4"/>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194563">
                                            <p:txEl>
                                              <p:pRg st="5" end="5"/>
                                            </p:txEl>
                                          </p:spTgt>
                                        </p:tgtEl>
                                        <p:attrNameLst>
                                          <p:attrName>style.visibility</p:attrName>
                                        </p:attrNameLst>
                                      </p:cBhvr>
                                      <p:to>
                                        <p:strVal val="visible"/>
                                      </p:to>
                                    </p:set>
                                    <p:animEffect transition="in" filter="box(in)">
                                      <p:cBhvr>
                                        <p:cTn id="24" dur="500"/>
                                        <p:tgtEl>
                                          <p:spTgt spid="194563">
                                            <p:txEl>
                                              <p:pRg st="5" end="5"/>
                                            </p:txEl>
                                          </p:spTgt>
                                        </p:tgtEl>
                                      </p:cBhvr>
                                    </p:animEffect>
                                  </p:childTnLst>
                                </p:cTn>
                              </p:par>
                              <p:par>
                                <p:cTn id="25" presetID="4" presetClass="entr" presetSubtype="16" fill="hold" nodeType="withEffect">
                                  <p:stCondLst>
                                    <p:cond delay="0"/>
                                  </p:stCondLst>
                                  <p:childTnLst>
                                    <p:set>
                                      <p:cBhvr>
                                        <p:cTn id="26" dur="1" fill="hold">
                                          <p:stCondLst>
                                            <p:cond delay="0"/>
                                          </p:stCondLst>
                                        </p:cTn>
                                        <p:tgtEl>
                                          <p:spTgt spid="194563">
                                            <p:txEl>
                                              <p:pRg st="6" end="6"/>
                                            </p:txEl>
                                          </p:spTgt>
                                        </p:tgtEl>
                                        <p:attrNameLst>
                                          <p:attrName>style.visibility</p:attrName>
                                        </p:attrNameLst>
                                      </p:cBhvr>
                                      <p:to>
                                        <p:strVal val="visible"/>
                                      </p:to>
                                    </p:set>
                                    <p:animEffect transition="in" filter="box(in)">
                                      <p:cBhvr>
                                        <p:cTn id="27" dur="500"/>
                                        <p:tgtEl>
                                          <p:spTgt spid="19456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194563">
                                            <p:txEl>
                                              <p:pRg st="7" end="7"/>
                                            </p:txEl>
                                          </p:spTgt>
                                        </p:tgtEl>
                                        <p:attrNameLst>
                                          <p:attrName>style.visibility</p:attrName>
                                        </p:attrNameLst>
                                      </p:cBhvr>
                                      <p:to>
                                        <p:strVal val="visible"/>
                                      </p:to>
                                    </p:set>
                                    <p:animEffect transition="in" filter="box(in)">
                                      <p:cBhvr>
                                        <p:cTn id="32" dur="500"/>
                                        <p:tgtEl>
                                          <p:spTgt spid="19456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194563">
                                            <p:txEl>
                                              <p:pRg st="8" end="8"/>
                                            </p:txEl>
                                          </p:spTgt>
                                        </p:tgtEl>
                                        <p:attrNameLst>
                                          <p:attrName>style.visibility</p:attrName>
                                        </p:attrNameLst>
                                      </p:cBhvr>
                                      <p:to>
                                        <p:strVal val="visible"/>
                                      </p:to>
                                    </p:set>
                                    <p:animEffect transition="in" filter="box(in)">
                                      <p:cBhvr>
                                        <p:cTn id="37" dur="500"/>
                                        <p:tgtEl>
                                          <p:spTgt spid="19456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194563">
                                            <p:txEl>
                                              <p:pRg st="9" end="9"/>
                                            </p:txEl>
                                          </p:spTgt>
                                        </p:tgtEl>
                                        <p:attrNameLst>
                                          <p:attrName>style.visibility</p:attrName>
                                        </p:attrNameLst>
                                      </p:cBhvr>
                                      <p:to>
                                        <p:strVal val="visible"/>
                                      </p:to>
                                    </p:set>
                                    <p:animEffect transition="in" filter="box(in)">
                                      <p:cBhvr>
                                        <p:cTn id="42" dur="500"/>
                                        <p:tgtEl>
                                          <p:spTgt spid="194563">
                                            <p:txEl>
                                              <p:pRg st="9" end="9"/>
                                            </p:txEl>
                                          </p:spTgt>
                                        </p:tgtEl>
                                      </p:cBhvr>
                                    </p:animEffect>
                                  </p:childTnLst>
                                </p:cTn>
                              </p:par>
                              <p:par>
                                <p:cTn id="43" presetID="4" presetClass="entr" presetSubtype="16" fill="hold" nodeType="withEffect">
                                  <p:stCondLst>
                                    <p:cond delay="0"/>
                                  </p:stCondLst>
                                  <p:childTnLst>
                                    <p:set>
                                      <p:cBhvr>
                                        <p:cTn id="44" dur="1" fill="hold">
                                          <p:stCondLst>
                                            <p:cond delay="0"/>
                                          </p:stCondLst>
                                        </p:cTn>
                                        <p:tgtEl>
                                          <p:spTgt spid="194563">
                                            <p:txEl>
                                              <p:pRg st="10" end="10"/>
                                            </p:txEl>
                                          </p:spTgt>
                                        </p:tgtEl>
                                        <p:attrNameLst>
                                          <p:attrName>style.visibility</p:attrName>
                                        </p:attrNameLst>
                                      </p:cBhvr>
                                      <p:to>
                                        <p:strVal val="visible"/>
                                      </p:to>
                                    </p:set>
                                    <p:animEffect transition="in" filter="box(in)">
                                      <p:cBhvr>
                                        <p:cTn id="45" dur="500"/>
                                        <p:tgtEl>
                                          <p:spTgt spid="194563">
                                            <p:txEl>
                                              <p:pRg st="10" end="10"/>
                                            </p:txEl>
                                          </p:spTgt>
                                        </p:tgtEl>
                                      </p:cBhvr>
                                    </p:animEffect>
                                  </p:childTnLst>
                                </p:cTn>
                              </p:par>
                              <p:par>
                                <p:cTn id="46" presetID="4" presetClass="entr" presetSubtype="16" fill="hold" nodeType="withEffect">
                                  <p:stCondLst>
                                    <p:cond delay="0"/>
                                  </p:stCondLst>
                                  <p:childTnLst>
                                    <p:set>
                                      <p:cBhvr>
                                        <p:cTn id="47" dur="1" fill="hold">
                                          <p:stCondLst>
                                            <p:cond delay="0"/>
                                          </p:stCondLst>
                                        </p:cTn>
                                        <p:tgtEl>
                                          <p:spTgt spid="194563">
                                            <p:txEl>
                                              <p:pRg st="11" end="11"/>
                                            </p:txEl>
                                          </p:spTgt>
                                        </p:tgtEl>
                                        <p:attrNameLst>
                                          <p:attrName>style.visibility</p:attrName>
                                        </p:attrNameLst>
                                      </p:cBhvr>
                                      <p:to>
                                        <p:strVal val="visible"/>
                                      </p:to>
                                    </p:set>
                                    <p:animEffect transition="in" filter="box(in)">
                                      <p:cBhvr>
                                        <p:cTn id="48" dur="500"/>
                                        <p:tgtEl>
                                          <p:spTgt spid="194563">
                                            <p:txEl>
                                              <p:pRg st="11" end="11"/>
                                            </p:txEl>
                                          </p:spTgt>
                                        </p:tgtEl>
                                      </p:cBhvr>
                                    </p:animEffect>
                                  </p:childTnLst>
                                </p:cTn>
                              </p:par>
                              <p:par>
                                <p:cTn id="49" presetID="4" presetClass="entr" presetSubtype="16" fill="hold" nodeType="withEffect">
                                  <p:stCondLst>
                                    <p:cond delay="0"/>
                                  </p:stCondLst>
                                  <p:childTnLst>
                                    <p:set>
                                      <p:cBhvr>
                                        <p:cTn id="50" dur="1" fill="hold">
                                          <p:stCondLst>
                                            <p:cond delay="0"/>
                                          </p:stCondLst>
                                        </p:cTn>
                                        <p:tgtEl>
                                          <p:spTgt spid="194563">
                                            <p:txEl>
                                              <p:pRg st="12" end="12"/>
                                            </p:txEl>
                                          </p:spTgt>
                                        </p:tgtEl>
                                        <p:attrNameLst>
                                          <p:attrName>style.visibility</p:attrName>
                                        </p:attrNameLst>
                                      </p:cBhvr>
                                      <p:to>
                                        <p:strVal val="visible"/>
                                      </p:to>
                                    </p:set>
                                    <p:animEffect transition="in" filter="box(in)">
                                      <p:cBhvr>
                                        <p:cTn id="51" dur="500"/>
                                        <p:tgtEl>
                                          <p:spTgt spid="194563">
                                            <p:txEl>
                                              <p:pRg st="12" end="12"/>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 presetClass="entr" presetSubtype="3" fill="hold" nodeType="clickEffect">
                                  <p:stCondLst>
                                    <p:cond delay="0"/>
                                  </p:stCondLst>
                                  <p:childTnLst>
                                    <p:set>
                                      <p:cBhvr>
                                        <p:cTn id="55" dur="1" fill="hold">
                                          <p:stCondLst>
                                            <p:cond delay="0"/>
                                          </p:stCondLst>
                                        </p:cTn>
                                        <p:tgtEl>
                                          <p:spTgt spid="194563">
                                            <p:txEl>
                                              <p:pRg st="13" end="13"/>
                                            </p:txEl>
                                          </p:spTgt>
                                        </p:tgtEl>
                                        <p:attrNameLst>
                                          <p:attrName>style.visibility</p:attrName>
                                        </p:attrNameLst>
                                      </p:cBhvr>
                                      <p:to>
                                        <p:strVal val="visible"/>
                                      </p:to>
                                    </p:set>
                                    <p:anim calcmode="lin" valueType="num">
                                      <p:cBhvr additive="base">
                                        <p:cTn id="56" dur="500" fill="hold"/>
                                        <p:tgtEl>
                                          <p:spTgt spid="194563">
                                            <p:txEl>
                                              <p:pRg st="13" end="13"/>
                                            </p:txEl>
                                          </p:spTgt>
                                        </p:tgtEl>
                                        <p:attrNameLst>
                                          <p:attrName>ppt_x</p:attrName>
                                        </p:attrNameLst>
                                      </p:cBhvr>
                                      <p:tavLst>
                                        <p:tav tm="0">
                                          <p:val>
                                            <p:strVal val="1+#ppt_w/2"/>
                                          </p:val>
                                        </p:tav>
                                        <p:tav tm="100000">
                                          <p:val>
                                            <p:strVal val="#ppt_x"/>
                                          </p:val>
                                        </p:tav>
                                      </p:tavLst>
                                    </p:anim>
                                    <p:anim calcmode="lin" valueType="num">
                                      <p:cBhvr additive="base">
                                        <p:cTn id="57" dur="500" fill="hold"/>
                                        <p:tgtEl>
                                          <p:spTgt spid="194563">
                                            <p:txEl>
                                              <p:pRg st="13" end="1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3"/>
          <p:cNvSpPr>
            <a:spLocks noGrp="1"/>
          </p:cNvSpPr>
          <p:nvPr>
            <p:ph type="sldNum" sz="quarter" idx="10"/>
          </p:nvPr>
        </p:nvSpPr>
        <p:spPr/>
        <p:txBody>
          <a:bodyPr/>
          <a:lstStyle/>
          <a:p>
            <a:fld id="{DD43CF49-0DFE-465E-AC12-713EDC3460E8}" type="slidenum">
              <a:rPr lang="en-GB"/>
              <a:pPr/>
              <a:t>3</a:t>
            </a:fld>
            <a:endParaRPr lang="en-GB"/>
          </a:p>
        </p:txBody>
      </p:sp>
      <p:sp>
        <p:nvSpPr>
          <p:cNvPr id="80898" name="Rectangle 2"/>
          <p:cNvSpPr>
            <a:spLocks noGrp="1" noChangeArrowheads="1"/>
          </p:cNvSpPr>
          <p:nvPr>
            <p:ph type="title"/>
          </p:nvPr>
        </p:nvSpPr>
        <p:spPr/>
        <p:txBody>
          <a:bodyPr/>
          <a:lstStyle/>
          <a:p>
            <a:r>
              <a:rPr lang="en-GB"/>
              <a:t>U is for UNDERSTAND</a:t>
            </a:r>
          </a:p>
        </p:txBody>
      </p:sp>
      <p:sp>
        <p:nvSpPr>
          <p:cNvPr id="80899" name="Rectangle 3"/>
          <p:cNvSpPr>
            <a:spLocks noGrp="1" noChangeArrowheads="1"/>
          </p:cNvSpPr>
          <p:nvPr>
            <p:ph type="body" idx="1"/>
          </p:nvPr>
        </p:nvSpPr>
        <p:spPr>
          <a:xfrm>
            <a:off x="381000" y="2076450"/>
            <a:ext cx="8763000" cy="4400550"/>
          </a:xfrm>
        </p:spPr>
        <p:txBody>
          <a:bodyPr/>
          <a:lstStyle/>
          <a:p>
            <a:r>
              <a:rPr lang="en-GB" sz="2400"/>
              <a:t>Operational Research Method</a:t>
            </a:r>
          </a:p>
          <a:p>
            <a:r>
              <a:rPr lang="en-GB" sz="2400"/>
              <a:t>University of Buckingham</a:t>
            </a:r>
          </a:p>
          <a:p>
            <a:pPr lvl="1"/>
            <a:r>
              <a:rPr lang="en-GB" sz="2200"/>
              <a:t>Exam Question spotting</a:t>
            </a:r>
          </a:p>
          <a:p>
            <a:pPr lvl="1"/>
            <a:r>
              <a:rPr lang="en-GB" sz="2200"/>
              <a:t>11% of Business Modelling</a:t>
            </a:r>
          </a:p>
          <a:p>
            <a:pPr lvl="2"/>
            <a:r>
              <a:rPr lang="en-GB" sz="2000"/>
              <a:t>7 Steps – U-D-F-S-I-V-I</a:t>
            </a:r>
          </a:p>
          <a:p>
            <a:pPr lvl="2"/>
            <a:r>
              <a:rPr lang="en-GB" sz="2000"/>
              <a:t>U- UNDERSTAND</a:t>
            </a:r>
          </a:p>
          <a:p>
            <a:r>
              <a:rPr lang="en-GB" sz="2400"/>
              <a:t>Soft Systems Methodology (SSM)</a:t>
            </a:r>
          </a:p>
          <a:p>
            <a:pPr lvl="1"/>
            <a:r>
              <a:rPr lang="en-GB" sz="2200"/>
              <a:t>A structure to understand a situation</a:t>
            </a:r>
          </a:p>
          <a:p>
            <a:pPr lvl="1"/>
            <a:r>
              <a:rPr lang="en-GB" sz="2200"/>
              <a:t>1993 work for European Space Agency</a:t>
            </a:r>
          </a:p>
          <a:p>
            <a:pPr lvl="2"/>
            <a:r>
              <a:rPr lang="en-GB" sz="2000"/>
              <a:t>Economic benefits from telecommunication satellites</a:t>
            </a:r>
          </a:p>
          <a:p>
            <a:pPr lvl="2"/>
            <a:r>
              <a:rPr lang="en-GB" sz="1800" i="1"/>
              <a:t>“Soft Systems Methodology in action” Checkland &amp; Scholes 1990 J Wiley</a:t>
            </a:r>
          </a:p>
          <a:p>
            <a:pPr lvl="1"/>
            <a:endParaRPr lang="en-GB" sz="1800" i="1"/>
          </a:p>
          <a:p>
            <a:pPr>
              <a:buFontTx/>
              <a:buNone/>
            </a:pPr>
            <a:endParaRPr lang="en-GB" sz="2400"/>
          </a:p>
        </p:txBody>
      </p:sp>
      <p:sp>
        <p:nvSpPr>
          <p:cNvPr id="80900" name="Text Box 4"/>
          <p:cNvSpPr txBox="1">
            <a:spLocks noChangeArrowheads="1"/>
          </p:cNvSpPr>
          <p:nvPr/>
        </p:nvSpPr>
        <p:spPr bwMode="auto">
          <a:xfrm>
            <a:off x="6156325" y="1771650"/>
            <a:ext cx="2663825" cy="355600"/>
          </a:xfrm>
          <a:prstGeom prst="rect">
            <a:avLst/>
          </a:prstGeom>
          <a:solidFill>
            <a:schemeClr val="bg1"/>
          </a:solidFill>
          <a:ln w="19050">
            <a:solidFill>
              <a:srgbClr val="FF9900"/>
            </a:solidFill>
            <a:miter lim="800000"/>
            <a:headEnd/>
            <a:tailEnd/>
          </a:ln>
          <a:effectLst/>
        </p:spPr>
        <p:txBody>
          <a:bodyPr>
            <a:spAutoFit/>
          </a:bodyPr>
          <a:lstStyle/>
          <a:p>
            <a:pPr>
              <a:spcBef>
                <a:spcPct val="50000"/>
              </a:spcBef>
            </a:pPr>
            <a:r>
              <a:rPr lang="en-GB" sz="1600" b="1"/>
              <a:t>Understand the Problem</a:t>
            </a:r>
          </a:p>
        </p:txBody>
      </p:sp>
      <p:sp>
        <p:nvSpPr>
          <p:cNvPr id="80901" name="Text Box 5"/>
          <p:cNvSpPr txBox="1">
            <a:spLocks noChangeArrowheads="1"/>
          </p:cNvSpPr>
          <p:nvPr/>
        </p:nvSpPr>
        <p:spPr bwMode="auto">
          <a:xfrm>
            <a:off x="6156325" y="2479675"/>
            <a:ext cx="2663825" cy="600075"/>
          </a:xfrm>
          <a:prstGeom prst="rect">
            <a:avLst/>
          </a:prstGeom>
          <a:solidFill>
            <a:schemeClr val="bg1"/>
          </a:solidFill>
          <a:ln w="19050">
            <a:solidFill>
              <a:srgbClr val="FF9900"/>
            </a:solidFill>
            <a:miter lim="800000"/>
            <a:headEnd/>
            <a:tailEnd/>
          </a:ln>
          <a:effectLst/>
        </p:spPr>
        <p:txBody>
          <a:bodyPr>
            <a:spAutoFit/>
          </a:bodyPr>
          <a:lstStyle/>
          <a:p>
            <a:pPr>
              <a:spcBef>
                <a:spcPct val="50000"/>
              </a:spcBef>
            </a:pPr>
            <a:r>
              <a:rPr lang="en-GB" sz="1600"/>
              <a:t>Determine the key variables</a:t>
            </a:r>
          </a:p>
        </p:txBody>
      </p:sp>
      <p:sp>
        <p:nvSpPr>
          <p:cNvPr id="80902" name="Text Box 6"/>
          <p:cNvSpPr txBox="1">
            <a:spLocks noChangeArrowheads="1"/>
          </p:cNvSpPr>
          <p:nvPr/>
        </p:nvSpPr>
        <p:spPr bwMode="auto">
          <a:xfrm>
            <a:off x="6156325" y="3213100"/>
            <a:ext cx="2663825" cy="355600"/>
          </a:xfrm>
          <a:prstGeom prst="rect">
            <a:avLst/>
          </a:prstGeom>
          <a:solidFill>
            <a:schemeClr val="bg1"/>
          </a:solidFill>
          <a:ln w="19050">
            <a:solidFill>
              <a:srgbClr val="FF9900"/>
            </a:solidFill>
            <a:miter lim="800000"/>
            <a:headEnd/>
            <a:tailEnd/>
          </a:ln>
          <a:effectLst/>
        </p:spPr>
        <p:txBody>
          <a:bodyPr>
            <a:spAutoFit/>
          </a:bodyPr>
          <a:lstStyle/>
          <a:p>
            <a:pPr>
              <a:spcBef>
                <a:spcPct val="50000"/>
              </a:spcBef>
            </a:pPr>
            <a:r>
              <a:rPr lang="en-GB" sz="1600"/>
              <a:t>Formulate the variables</a:t>
            </a:r>
          </a:p>
        </p:txBody>
      </p:sp>
      <p:sp>
        <p:nvSpPr>
          <p:cNvPr id="80903" name="Text Box 7"/>
          <p:cNvSpPr txBox="1">
            <a:spLocks noChangeArrowheads="1"/>
          </p:cNvSpPr>
          <p:nvPr/>
        </p:nvSpPr>
        <p:spPr bwMode="auto">
          <a:xfrm>
            <a:off x="6156325" y="3644900"/>
            <a:ext cx="2663825" cy="355600"/>
          </a:xfrm>
          <a:prstGeom prst="rect">
            <a:avLst/>
          </a:prstGeom>
          <a:solidFill>
            <a:schemeClr val="bg1"/>
          </a:solidFill>
          <a:ln w="19050">
            <a:solidFill>
              <a:srgbClr val="FF9900"/>
            </a:solidFill>
            <a:miter lim="800000"/>
            <a:headEnd/>
            <a:tailEnd/>
          </a:ln>
          <a:effectLst/>
        </p:spPr>
        <p:txBody>
          <a:bodyPr>
            <a:spAutoFit/>
          </a:bodyPr>
          <a:lstStyle/>
          <a:p>
            <a:pPr>
              <a:spcBef>
                <a:spcPct val="50000"/>
              </a:spcBef>
            </a:pPr>
            <a:r>
              <a:rPr lang="en-GB" sz="1600"/>
              <a:t>Solve the formula</a:t>
            </a:r>
          </a:p>
        </p:txBody>
      </p:sp>
      <p:sp>
        <p:nvSpPr>
          <p:cNvPr id="80904" name="Text Box 8"/>
          <p:cNvSpPr txBox="1">
            <a:spLocks noChangeArrowheads="1"/>
          </p:cNvSpPr>
          <p:nvPr/>
        </p:nvSpPr>
        <p:spPr bwMode="auto">
          <a:xfrm>
            <a:off x="6156325" y="4149725"/>
            <a:ext cx="2663825" cy="355600"/>
          </a:xfrm>
          <a:prstGeom prst="rect">
            <a:avLst/>
          </a:prstGeom>
          <a:solidFill>
            <a:schemeClr val="bg1"/>
          </a:solidFill>
          <a:ln w="19050">
            <a:solidFill>
              <a:srgbClr val="FF9900"/>
            </a:solidFill>
            <a:miter lim="800000"/>
            <a:headEnd/>
            <a:tailEnd/>
          </a:ln>
          <a:effectLst/>
        </p:spPr>
        <p:txBody>
          <a:bodyPr>
            <a:spAutoFit/>
          </a:bodyPr>
          <a:lstStyle/>
          <a:p>
            <a:pPr>
              <a:spcBef>
                <a:spcPct val="50000"/>
              </a:spcBef>
            </a:pPr>
            <a:r>
              <a:rPr lang="en-GB" sz="1600"/>
              <a:t>Interpret the results</a:t>
            </a:r>
          </a:p>
        </p:txBody>
      </p:sp>
      <p:sp>
        <p:nvSpPr>
          <p:cNvPr id="80905" name="Text Box 9"/>
          <p:cNvSpPr txBox="1">
            <a:spLocks noChangeArrowheads="1"/>
          </p:cNvSpPr>
          <p:nvPr/>
        </p:nvSpPr>
        <p:spPr bwMode="auto">
          <a:xfrm>
            <a:off x="6156325" y="4652963"/>
            <a:ext cx="2663825" cy="355600"/>
          </a:xfrm>
          <a:prstGeom prst="rect">
            <a:avLst/>
          </a:prstGeom>
          <a:solidFill>
            <a:schemeClr val="bg1"/>
          </a:solidFill>
          <a:ln w="19050">
            <a:solidFill>
              <a:srgbClr val="FF9900"/>
            </a:solidFill>
            <a:miter lim="800000"/>
            <a:headEnd/>
            <a:tailEnd/>
          </a:ln>
          <a:effectLst/>
        </p:spPr>
        <p:txBody>
          <a:bodyPr>
            <a:spAutoFit/>
          </a:bodyPr>
          <a:lstStyle/>
          <a:p>
            <a:pPr>
              <a:spcBef>
                <a:spcPct val="50000"/>
              </a:spcBef>
            </a:pPr>
            <a:r>
              <a:rPr lang="en-GB" sz="1600"/>
              <a:t>Validate the findings</a:t>
            </a:r>
          </a:p>
        </p:txBody>
      </p:sp>
      <p:sp>
        <p:nvSpPr>
          <p:cNvPr id="80906" name="Text Box 10"/>
          <p:cNvSpPr txBox="1">
            <a:spLocks noChangeArrowheads="1"/>
          </p:cNvSpPr>
          <p:nvPr/>
        </p:nvSpPr>
        <p:spPr bwMode="auto">
          <a:xfrm>
            <a:off x="6156325" y="5160963"/>
            <a:ext cx="2663825" cy="355600"/>
          </a:xfrm>
          <a:prstGeom prst="rect">
            <a:avLst/>
          </a:prstGeom>
          <a:solidFill>
            <a:schemeClr val="bg1"/>
          </a:solidFill>
          <a:ln w="19050">
            <a:solidFill>
              <a:srgbClr val="FF9900"/>
            </a:solidFill>
            <a:miter lim="800000"/>
            <a:headEnd/>
            <a:tailEnd/>
          </a:ln>
          <a:effectLst/>
        </p:spPr>
        <p:txBody>
          <a:bodyPr>
            <a:spAutoFit/>
          </a:bodyPr>
          <a:lstStyle/>
          <a:p>
            <a:pPr>
              <a:spcBef>
                <a:spcPct val="50000"/>
              </a:spcBef>
            </a:pPr>
            <a:r>
              <a:rPr lang="en-GB" sz="1600"/>
              <a:t>Implement action</a:t>
            </a:r>
          </a:p>
        </p:txBody>
      </p:sp>
      <p:sp>
        <p:nvSpPr>
          <p:cNvPr id="80907" name="Text Box 11"/>
          <p:cNvSpPr txBox="1">
            <a:spLocks noChangeArrowheads="1"/>
          </p:cNvSpPr>
          <p:nvPr/>
        </p:nvSpPr>
        <p:spPr bwMode="auto">
          <a:xfrm>
            <a:off x="6156325" y="1268413"/>
            <a:ext cx="2663825" cy="355600"/>
          </a:xfrm>
          <a:prstGeom prst="rect">
            <a:avLst/>
          </a:prstGeom>
          <a:solidFill>
            <a:schemeClr val="bg1"/>
          </a:solidFill>
          <a:ln w="19050">
            <a:solidFill>
              <a:srgbClr val="FF9900"/>
            </a:solidFill>
            <a:miter lim="800000"/>
            <a:headEnd/>
            <a:tailEnd/>
          </a:ln>
          <a:effectLst/>
        </p:spPr>
        <p:txBody>
          <a:bodyPr>
            <a:spAutoFit/>
          </a:bodyPr>
          <a:lstStyle/>
          <a:p>
            <a:pPr algn="ctr">
              <a:spcBef>
                <a:spcPct val="50000"/>
              </a:spcBef>
            </a:pPr>
            <a:r>
              <a:rPr lang="en-GB" sz="1600" u="sng"/>
              <a:t>THE O.R. METHOD</a:t>
            </a:r>
          </a:p>
        </p:txBody>
      </p:sp>
    </p:spTree>
  </p:cSld>
  <p:clrMapOvr>
    <a:masterClrMapping/>
  </p:clrMapOvr>
  <p:transition>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animEffect transition="in" filter="box(in)">
                                      <p:cBhvr>
                                        <p:cTn id="7" dur="500"/>
                                        <p:tgtEl>
                                          <p:spTgt spid="808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80907"/>
                                        </p:tgtEl>
                                        <p:attrNameLst>
                                          <p:attrName>style.visibility</p:attrName>
                                        </p:attrNameLst>
                                      </p:cBhvr>
                                      <p:to>
                                        <p:strVal val="visible"/>
                                      </p:to>
                                    </p:set>
                                    <p:anim calcmode="lin" valueType="num">
                                      <p:cBhvr additive="base">
                                        <p:cTn id="12" dur="500" fill="hold"/>
                                        <p:tgtEl>
                                          <p:spTgt spid="80907"/>
                                        </p:tgtEl>
                                        <p:attrNameLst>
                                          <p:attrName>ppt_x</p:attrName>
                                        </p:attrNameLst>
                                      </p:cBhvr>
                                      <p:tavLst>
                                        <p:tav tm="0">
                                          <p:val>
                                            <p:strVal val="1+#ppt_w/2"/>
                                          </p:val>
                                        </p:tav>
                                        <p:tav tm="100000">
                                          <p:val>
                                            <p:strVal val="#ppt_x"/>
                                          </p:val>
                                        </p:tav>
                                      </p:tavLst>
                                    </p:anim>
                                    <p:anim calcmode="lin" valueType="num">
                                      <p:cBhvr additive="base">
                                        <p:cTn id="13" dur="500" fill="hold"/>
                                        <p:tgtEl>
                                          <p:spTgt spid="80907"/>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80899">
                                            <p:txEl>
                                              <p:pRg st="1" end="1"/>
                                            </p:txEl>
                                          </p:spTgt>
                                        </p:tgtEl>
                                        <p:attrNameLst>
                                          <p:attrName>style.visibility</p:attrName>
                                        </p:attrNameLst>
                                      </p:cBhvr>
                                      <p:to>
                                        <p:strVal val="visible"/>
                                      </p:to>
                                    </p:set>
                                    <p:animEffect transition="in" filter="box(in)">
                                      <p:cBhvr>
                                        <p:cTn id="18" dur="500"/>
                                        <p:tgtEl>
                                          <p:spTgt spid="80899">
                                            <p:txEl>
                                              <p:pRg st="1" end="1"/>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80899">
                                            <p:txEl>
                                              <p:pRg st="2" end="2"/>
                                            </p:txEl>
                                          </p:spTgt>
                                        </p:tgtEl>
                                        <p:attrNameLst>
                                          <p:attrName>style.visibility</p:attrName>
                                        </p:attrNameLst>
                                      </p:cBhvr>
                                      <p:to>
                                        <p:strVal val="visible"/>
                                      </p:to>
                                    </p:set>
                                    <p:animEffect transition="in" filter="box(in)">
                                      <p:cBhvr>
                                        <p:cTn id="21" dur="500"/>
                                        <p:tgtEl>
                                          <p:spTgt spid="80899">
                                            <p:txEl>
                                              <p:pRg st="2" end="2"/>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80899">
                                            <p:txEl>
                                              <p:pRg st="3" end="3"/>
                                            </p:txEl>
                                          </p:spTgt>
                                        </p:tgtEl>
                                        <p:attrNameLst>
                                          <p:attrName>style.visibility</p:attrName>
                                        </p:attrNameLst>
                                      </p:cBhvr>
                                      <p:to>
                                        <p:strVal val="visible"/>
                                      </p:to>
                                    </p:set>
                                    <p:animEffect transition="in" filter="box(in)">
                                      <p:cBhvr>
                                        <p:cTn id="24" dur="500"/>
                                        <p:tgtEl>
                                          <p:spTgt spid="80899">
                                            <p:txEl>
                                              <p:pRg st="3" end="3"/>
                                            </p:txEl>
                                          </p:spTgt>
                                        </p:tgtEl>
                                      </p:cBhvr>
                                    </p:animEffect>
                                  </p:childTnLst>
                                </p:cTn>
                              </p:par>
                              <p:par>
                                <p:cTn id="25" presetID="4" presetClass="entr" presetSubtype="16" fill="hold" nodeType="withEffect">
                                  <p:stCondLst>
                                    <p:cond delay="0"/>
                                  </p:stCondLst>
                                  <p:childTnLst>
                                    <p:set>
                                      <p:cBhvr>
                                        <p:cTn id="26" dur="1" fill="hold">
                                          <p:stCondLst>
                                            <p:cond delay="0"/>
                                          </p:stCondLst>
                                        </p:cTn>
                                        <p:tgtEl>
                                          <p:spTgt spid="80899">
                                            <p:txEl>
                                              <p:pRg st="4" end="4"/>
                                            </p:txEl>
                                          </p:spTgt>
                                        </p:tgtEl>
                                        <p:attrNameLst>
                                          <p:attrName>style.visibility</p:attrName>
                                        </p:attrNameLst>
                                      </p:cBhvr>
                                      <p:to>
                                        <p:strVal val="visible"/>
                                      </p:to>
                                    </p:set>
                                    <p:animEffect transition="in" filter="box(in)">
                                      <p:cBhvr>
                                        <p:cTn id="27" dur="500"/>
                                        <p:tgtEl>
                                          <p:spTgt spid="80899">
                                            <p:txEl>
                                              <p:pRg st="4" end="4"/>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80899">
                                            <p:txEl>
                                              <p:pRg st="5" end="5"/>
                                            </p:txEl>
                                          </p:spTgt>
                                        </p:tgtEl>
                                        <p:attrNameLst>
                                          <p:attrName>style.visibility</p:attrName>
                                        </p:attrNameLst>
                                      </p:cBhvr>
                                      <p:to>
                                        <p:strVal val="visible"/>
                                      </p:to>
                                    </p:set>
                                    <p:animEffect transition="in" filter="box(in)">
                                      <p:cBhvr>
                                        <p:cTn id="30" dur="500"/>
                                        <p:tgtEl>
                                          <p:spTgt spid="80899">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80900"/>
                                        </p:tgtEl>
                                        <p:attrNameLst>
                                          <p:attrName>style.visibility</p:attrName>
                                        </p:attrNameLst>
                                      </p:cBhvr>
                                      <p:to>
                                        <p:strVal val="visible"/>
                                      </p:to>
                                    </p:set>
                                    <p:anim calcmode="lin" valueType="num">
                                      <p:cBhvr additive="base">
                                        <p:cTn id="35" dur="500" fill="hold"/>
                                        <p:tgtEl>
                                          <p:spTgt spid="80900"/>
                                        </p:tgtEl>
                                        <p:attrNameLst>
                                          <p:attrName>ppt_x</p:attrName>
                                        </p:attrNameLst>
                                      </p:cBhvr>
                                      <p:tavLst>
                                        <p:tav tm="0">
                                          <p:val>
                                            <p:strVal val="0-#ppt_w/2"/>
                                          </p:val>
                                        </p:tav>
                                        <p:tav tm="100000">
                                          <p:val>
                                            <p:strVal val="#ppt_x"/>
                                          </p:val>
                                        </p:tav>
                                      </p:tavLst>
                                    </p:anim>
                                    <p:anim calcmode="lin" valueType="num">
                                      <p:cBhvr additive="base">
                                        <p:cTn id="36" dur="500" fill="hold"/>
                                        <p:tgtEl>
                                          <p:spTgt spid="80900"/>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80901"/>
                                        </p:tgtEl>
                                        <p:attrNameLst>
                                          <p:attrName>style.visibility</p:attrName>
                                        </p:attrNameLst>
                                      </p:cBhvr>
                                      <p:to>
                                        <p:strVal val="visible"/>
                                      </p:to>
                                    </p:set>
                                    <p:anim calcmode="lin" valueType="num">
                                      <p:cBhvr additive="base">
                                        <p:cTn id="41" dur="500" fill="hold"/>
                                        <p:tgtEl>
                                          <p:spTgt spid="80901"/>
                                        </p:tgtEl>
                                        <p:attrNameLst>
                                          <p:attrName>ppt_x</p:attrName>
                                        </p:attrNameLst>
                                      </p:cBhvr>
                                      <p:tavLst>
                                        <p:tav tm="0">
                                          <p:val>
                                            <p:strVal val="#ppt_x"/>
                                          </p:val>
                                        </p:tav>
                                        <p:tav tm="100000">
                                          <p:val>
                                            <p:strVal val="#ppt_x"/>
                                          </p:val>
                                        </p:tav>
                                      </p:tavLst>
                                    </p:anim>
                                    <p:anim calcmode="lin" valueType="num">
                                      <p:cBhvr additive="base">
                                        <p:cTn id="42" dur="500" fill="hold"/>
                                        <p:tgtEl>
                                          <p:spTgt spid="80901"/>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80902"/>
                                        </p:tgtEl>
                                        <p:attrNameLst>
                                          <p:attrName>style.visibility</p:attrName>
                                        </p:attrNameLst>
                                      </p:cBhvr>
                                      <p:to>
                                        <p:strVal val="visible"/>
                                      </p:to>
                                    </p:set>
                                    <p:anim calcmode="lin" valueType="num">
                                      <p:cBhvr additive="base">
                                        <p:cTn id="45" dur="500" fill="hold"/>
                                        <p:tgtEl>
                                          <p:spTgt spid="80902"/>
                                        </p:tgtEl>
                                        <p:attrNameLst>
                                          <p:attrName>ppt_x</p:attrName>
                                        </p:attrNameLst>
                                      </p:cBhvr>
                                      <p:tavLst>
                                        <p:tav tm="0">
                                          <p:val>
                                            <p:strVal val="#ppt_x"/>
                                          </p:val>
                                        </p:tav>
                                        <p:tav tm="100000">
                                          <p:val>
                                            <p:strVal val="#ppt_x"/>
                                          </p:val>
                                        </p:tav>
                                      </p:tavLst>
                                    </p:anim>
                                    <p:anim calcmode="lin" valueType="num">
                                      <p:cBhvr additive="base">
                                        <p:cTn id="46" dur="500" fill="hold"/>
                                        <p:tgtEl>
                                          <p:spTgt spid="80902"/>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80903"/>
                                        </p:tgtEl>
                                        <p:attrNameLst>
                                          <p:attrName>style.visibility</p:attrName>
                                        </p:attrNameLst>
                                      </p:cBhvr>
                                      <p:to>
                                        <p:strVal val="visible"/>
                                      </p:to>
                                    </p:set>
                                    <p:anim calcmode="lin" valueType="num">
                                      <p:cBhvr additive="base">
                                        <p:cTn id="49" dur="500" fill="hold"/>
                                        <p:tgtEl>
                                          <p:spTgt spid="80903"/>
                                        </p:tgtEl>
                                        <p:attrNameLst>
                                          <p:attrName>ppt_x</p:attrName>
                                        </p:attrNameLst>
                                      </p:cBhvr>
                                      <p:tavLst>
                                        <p:tav tm="0">
                                          <p:val>
                                            <p:strVal val="#ppt_x"/>
                                          </p:val>
                                        </p:tav>
                                        <p:tav tm="100000">
                                          <p:val>
                                            <p:strVal val="#ppt_x"/>
                                          </p:val>
                                        </p:tav>
                                      </p:tavLst>
                                    </p:anim>
                                    <p:anim calcmode="lin" valueType="num">
                                      <p:cBhvr additive="base">
                                        <p:cTn id="50" dur="500" fill="hold"/>
                                        <p:tgtEl>
                                          <p:spTgt spid="80903"/>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80904"/>
                                        </p:tgtEl>
                                        <p:attrNameLst>
                                          <p:attrName>style.visibility</p:attrName>
                                        </p:attrNameLst>
                                      </p:cBhvr>
                                      <p:to>
                                        <p:strVal val="visible"/>
                                      </p:to>
                                    </p:set>
                                    <p:anim calcmode="lin" valueType="num">
                                      <p:cBhvr additive="base">
                                        <p:cTn id="55" dur="500" fill="hold"/>
                                        <p:tgtEl>
                                          <p:spTgt spid="80904"/>
                                        </p:tgtEl>
                                        <p:attrNameLst>
                                          <p:attrName>ppt_x</p:attrName>
                                        </p:attrNameLst>
                                      </p:cBhvr>
                                      <p:tavLst>
                                        <p:tav tm="0">
                                          <p:val>
                                            <p:strVal val="#ppt_x"/>
                                          </p:val>
                                        </p:tav>
                                        <p:tav tm="100000">
                                          <p:val>
                                            <p:strVal val="#ppt_x"/>
                                          </p:val>
                                        </p:tav>
                                      </p:tavLst>
                                    </p:anim>
                                    <p:anim calcmode="lin" valueType="num">
                                      <p:cBhvr additive="base">
                                        <p:cTn id="56" dur="500" fill="hold"/>
                                        <p:tgtEl>
                                          <p:spTgt spid="80904"/>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80905"/>
                                        </p:tgtEl>
                                        <p:attrNameLst>
                                          <p:attrName>style.visibility</p:attrName>
                                        </p:attrNameLst>
                                      </p:cBhvr>
                                      <p:to>
                                        <p:strVal val="visible"/>
                                      </p:to>
                                    </p:set>
                                    <p:anim calcmode="lin" valueType="num">
                                      <p:cBhvr additive="base">
                                        <p:cTn id="59" dur="500" fill="hold"/>
                                        <p:tgtEl>
                                          <p:spTgt spid="80905"/>
                                        </p:tgtEl>
                                        <p:attrNameLst>
                                          <p:attrName>ppt_x</p:attrName>
                                        </p:attrNameLst>
                                      </p:cBhvr>
                                      <p:tavLst>
                                        <p:tav tm="0">
                                          <p:val>
                                            <p:strVal val="#ppt_x"/>
                                          </p:val>
                                        </p:tav>
                                        <p:tav tm="100000">
                                          <p:val>
                                            <p:strVal val="#ppt_x"/>
                                          </p:val>
                                        </p:tav>
                                      </p:tavLst>
                                    </p:anim>
                                    <p:anim calcmode="lin" valueType="num">
                                      <p:cBhvr additive="base">
                                        <p:cTn id="60" dur="500" fill="hold"/>
                                        <p:tgtEl>
                                          <p:spTgt spid="80905"/>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80906"/>
                                        </p:tgtEl>
                                        <p:attrNameLst>
                                          <p:attrName>style.visibility</p:attrName>
                                        </p:attrNameLst>
                                      </p:cBhvr>
                                      <p:to>
                                        <p:strVal val="visible"/>
                                      </p:to>
                                    </p:set>
                                    <p:anim calcmode="lin" valueType="num">
                                      <p:cBhvr additive="base">
                                        <p:cTn id="63" dur="500" fill="hold"/>
                                        <p:tgtEl>
                                          <p:spTgt spid="80906"/>
                                        </p:tgtEl>
                                        <p:attrNameLst>
                                          <p:attrName>ppt_x</p:attrName>
                                        </p:attrNameLst>
                                      </p:cBhvr>
                                      <p:tavLst>
                                        <p:tav tm="0">
                                          <p:val>
                                            <p:strVal val="#ppt_x"/>
                                          </p:val>
                                        </p:tav>
                                        <p:tav tm="100000">
                                          <p:val>
                                            <p:strVal val="#ppt_x"/>
                                          </p:val>
                                        </p:tav>
                                      </p:tavLst>
                                    </p:anim>
                                    <p:anim calcmode="lin" valueType="num">
                                      <p:cBhvr additive="base">
                                        <p:cTn id="64" dur="500" fill="hold"/>
                                        <p:tgtEl>
                                          <p:spTgt spid="80906"/>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 presetClass="entr" presetSubtype="16" fill="hold" nodeType="clickEffect">
                                  <p:stCondLst>
                                    <p:cond delay="0"/>
                                  </p:stCondLst>
                                  <p:childTnLst>
                                    <p:set>
                                      <p:cBhvr>
                                        <p:cTn id="68" dur="1" fill="hold">
                                          <p:stCondLst>
                                            <p:cond delay="0"/>
                                          </p:stCondLst>
                                        </p:cTn>
                                        <p:tgtEl>
                                          <p:spTgt spid="80899">
                                            <p:txEl>
                                              <p:pRg st="6" end="6"/>
                                            </p:txEl>
                                          </p:spTgt>
                                        </p:tgtEl>
                                        <p:attrNameLst>
                                          <p:attrName>style.visibility</p:attrName>
                                        </p:attrNameLst>
                                      </p:cBhvr>
                                      <p:to>
                                        <p:strVal val="visible"/>
                                      </p:to>
                                    </p:set>
                                    <p:animEffect transition="in" filter="box(in)">
                                      <p:cBhvr>
                                        <p:cTn id="69" dur="500"/>
                                        <p:tgtEl>
                                          <p:spTgt spid="80899">
                                            <p:txEl>
                                              <p:pRg st="6" end="6"/>
                                            </p:txEl>
                                          </p:spTgt>
                                        </p:tgtEl>
                                      </p:cBhvr>
                                    </p:animEffect>
                                  </p:childTnLst>
                                </p:cTn>
                              </p:par>
                              <p:par>
                                <p:cTn id="70" presetID="4" presetClass="entr" presetSubtype="16" fill="hold" nodeType="withEffect">
                                  <p:stCondLst>
                                    <p:cond delay="0"/>
                                  </p:stCondLst>
                                  <p:childTnLst>
                                    <p:set>
                                      <p:cBhvr>
                                        <p:cTn id="71" dur="1" fill="hold">
                                          <p:stCondLst>
                                            <p:cond delay="0"/>
                                          </p:stCondLst>
                                        </p:cTn>
                                        <p:tgtEl>
                                          <p:spTgt spid="80899">
                                            <p:txEl>
                                              <p:pRg st="7" end="7"/>
                                            </p:txEl>
                                          </p:spTgt>
                                        </p:tgtEl>
                                        <p:attrNameLst>
                                          <p:attrName>style.visibility</p:attrName>
                                        </p:attrNameLst>
                                      </p:cBhvr>
                                      <p:to>
                                        <p:strVal val="visible"/>
                                      </p:to>
                                    </p:set>
                                    <p:animEffect transition="in" filter="box(in)">
                                      <p:cBhvr>
                                        <p:cTn id="72" dur="500"/>
                                        <p:tgtEl>
                                          <p:spTgt spid="80899">
                                            <p:txEl>
                                              <p:pRg st="7" end="7"/>
                                            </p:txEl>
                                          </p:spTgt>
                                        </p:tgtEl>
                                      </p:cBhvr>
                                    </p:animEffect>
                                  </p:childTnLst>
                                </p:cTn>
                              </p:par>
                              <p:par>
                                <p:cTn id="73" presetID="4" presetClass="entr" presetSubtype="16" fill="hold" nodeType="withEffect">
                                  <p:stCondLst>
                                    <p:cond delay="0"/>
                                  </p:stCondLst>
                                  <p:childTnLst>
                                    <p:set>
                                      <p:cBhvr>
                                        <p:cTn id="74" dur="1" fill="hold">
                                          <p:stCondLst>
                                            <p:cond delay="0"/>
                                          </p:stCondLst>
                                        </p:cTn>
                                        <p:tgtEl>
                                          <p:spTgt spid="80899">
                                            <p:txEl>
                                              <p:pRg st="8" end="8"/>
                                            </p:txEl>
                                          </p:spTgt>
                                        </p:tgtEl>
                                        <p:attrNameLst>
                                          <p:attrName>style.visibility</p:attrName>
                                        </p:attrNameLst>
                                      </p:cBhvr>
                                      <p:to>
                                        <p:strVal val="visible"/>
                                      </p:to>
                                    </p:set>
                                    <p:animEffect transition="in" filter="box(in)">
                                      <p:cBhvr>
                                        <p:cTn id="75" dur="500"/>
                                        <p:tgtEl>
                                          <p:spTgt spid="80899">
                                            <p:txEl>
                                              <p:pRg st="8" end="8"/>
                                            </p:txEl>
                                          </p:spTgt>
                                        </p:tgtEl>
                                      </p:cBhvr>
                                    </p:animEffect>
                                  </p:childTnLst>
                                </p:cTn>
                              </p:par>
                              <p:par>
                                <p:cTn id="76" presetID="4" presetClass="entr" presetSubtype="16" fill="hold" nodeType="withEffect">
                                  <p:stCondLst>
                                    <p:cond delay="0"/>
                                  </p:stCondLst>
                                  <p:childTnLst>
                                    <p:set>
                                      <p:cBhvr>
                                        <p:cTn id="77" dur="1" fill="hold">
                                          <p:stCondLst>
                                            <p:cond delay="0"/>
                                          </p:stCondLst>
                                        </p:cTn>
                                        <p:tgtEl>
                                          <p:spTgt spid="80899">
                                            <p:txEl>
                                              <p:pRg st="9" end="9"/>
                                            </p:txEl>
                                          </p:spTgt>
                                        </p:tgtEl>
                                        <p:attrNameLst>
                                          <p:attrName>style.visibility</p:attrName>
                                        </p:attrNameLst>
                                      </p:cBhvr>
                                      <p:to>
                                        <p:strVal val="visible"/>
                                      </p:to>
                                    </p:set>
                                    <p:animEffect transition="in" filter="box(in)">
                                      <p:cBhvr>
                                        <p:cTn id="78" dur="500"/>
                                        <p:tgtEl>
                                          <p:spTgt spid="80899">
                                            <p:txEl>
                                              <p:pRg st="9" end="9"/>
                                            </p:txEl>
                                          </p:spTgt>
                                        </p:tgtEl>
                                      </p:cBhvr>
                                    </p:animEffect>
                                  </p:childTnLst>
                                </p:cTn>
                              </p:par>
                              <p:par>
                                <p:cTn id="79" presetID="4" presetClass="entr" presetSubtype="16" fill="hold" nodeType="withEffect">
                                  <p:stCondLst>
                                    <p:cond delay="0"/>
                                  </p:stCondLst>
                                  <p:childTnLst>
                                    <p:set>
                                      <p:cBhvr>
                                        <p:cTn id="80" dur="1" fill="hold">
                                          <p:stCondLst>
                                            <p:cond delay="0"/>
                                          </p:stCondLst>
                                        </p:cTn>
                                        <p:tgtEl>
                                          <p:spTgt spid="80899">
                                            <p:txEl>
                                              <p:pRg st="10" end="10"/>
                                            </p:txEl>
                                          </p:spTgt>
                                        </p:tgtEl>
                                        <p:attrNameLst>
                                          <p:attrName>style.visibility</p:attrName>
                                        </p:attrNameLst>
                                      </p:cBhvr>
                                      <p:to>
                                        <p:strVal val="visible"/>
                                      </p:to>
                                    </p:set>
                                    <p:animEffect transition="in" filter="box(in)">
                                      <p:cBhvr>
                                        <p:cTn id="81" dur="500"/>
                                        <p:tgtEl>
                                          <p:spTgt spid="8089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0" grpId="0" animBg="1"/>
      <p:bldP spid="80901" grpId="0" animBg="1"/>
      <p:bldP spid="80902" grpId="0" animBg="1"/>
      <p:bldP spid="80903" grpId="0" animBg="1"/>
      <p:bldP spid="80904" grpId="0" animBg="1"/>
      <p:bldP spid="80905" grpId="0" animBg="1"/>
      <p:bldP spid="80906" grpId="0" animBg="1"/>
      <p:bldP spid="8090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4E0E953-1C43-44F2-9AAB-80B5E042554F}" type="slidenum">
              <a:rPr lang="en-GB"/>
              <a:pPr/>
              <a:t>4</a:t>
            </a:fld>
            <a:endParaRPr lang="en-GB"/>
          </a:p>
        </p:txBody>
      </p:sp>
      <p:sp>
        <p:nvSpPr>
          <p:cNvPr id="140290" name="Rectangle 2"/>
          <p:cNvSpPr>
            <a:spLocks noGrp="1" noChangeArrowheads="1"/>
          </p:cNvSpPr>
          <p:nvPr>
            <p:ph type="title"/>
          </p:nvPr>
        </p:nvSpPr>
        <p:spPr/>
        <p:txBody>
          <a:bodyPr/>
          <a:lstStyle/>
          <a:p>
            <a:r>
              <a:rPr lang="en-GB"/>
              <a:t>U is also for URGENT</a:t>
            </a:r>
          </a:p>
        </p:txBody>
      </p:sp>
      <p:sp>
        <p:nvSpPr>
          <p:cNvPr id="140291" name="Rectangle 3"/>
          <p:cNvSpPr>
            <a:spLocks noGrp="1" noChangeArrowheads="1"/>
          </p:cNvSpPr>
          <p:nvPr>
            <p:ph type="body" idx="1"/>
          </p:nvPr>
        </p:nvSpPr>
        <p:spPr/>
        <p:txBody>
          <a:bodyPr/>
          <a:lstStyle/>
          <a:p>
            <a:pPr>
              <a:lnSpc>
                <a:spcPct val="90000"/>
              </a:lnSpc>
            </a:pPr>
            <a:r>
              <a:rPr lang="en-GB" sz="2000"/>
              <a:t>Late on Sunday evening</a:t>
            </a:r>
          </a:p>
          <a:p>
            <a:pPr lvl="1">
              <a:lnSpc>
                <a:spcPct val="90000"/>
              </a:lnSpc>
            </a:pPr>
            <a:r>
              <a:rPr lang="en-GB" sz="1800" b="1"/>
              <a:t>Sent: </a:t>
            </a:r>
            <a:r>
              <a:rPr lang="en-GB" sz="1800"/>
              <a:t>06 February 2011 21:04 </a:t>
            </a:r>
            <a:r>
              <a:rPr lang="en-GB" sz="1800" b="1"/>
              <a:t>Subject: </a:t>
            </a:r>
            <a:r>
              <a:rPr lang="en-GB" sz="1800"/>
              <a:t>URGENT: BRE options - mapping the regulatory management system</a:t>
            </a:r>
          </a:p>
          <a:p>
            <a:pPr lvl="1">
              <a:lnSpc>
                <a:spcPct val="90000"/>
              </a:lnSpc>
            </a:pPr>
            <a:r>
              <a:rPr lang="en-GB" sz="1800" i="1"/>
              <a:t>Andy - I've been given your name by Tera as someone who might be able to help us in BRE to redesign the framework we have put in place for managing regulation under the Coalition agreement. </a:t>
            </a:r>
          </a:p>
          <a:p>
            <a:pPr lvl="1">
              <a:lnSpc>
                <a:spcPct val="90000"/>
              </a:lnSpc>
            </a:pPr>
            <a:r>
              <a:rPr lang="en-GB" sz="1800" i="1"/>
              <a:t>We urgently need to map the system that now exists to understand the potential cause and effects of different parts of the system as it affects different actors (and there are lots.... </a:t>
            </a:r>
          </a:p>
          <a:p>
            <a:pPr>
              <a:lnSpc>
                <a:spcPct val="90000"/>
              </a:lnSpc>
            </a:pPr>
            <a:r>
              <a:rPr lang="en-GB" sz="2000"/>
              <a:t>By teatime on Monday</a:t>
            </a:r>
          </a:p>
          <a:p>
            <a:pPr lvl="1">
              <a:lnSpc>
                <a:spcPct val="90000"/>
              </a:lnSpc>
            </a:pPr>
            <a:r>
              <a:rPr lang="en-GB" sz="1800" i="1"/>
              <a:t>As we agreed I do think some soft systems analysis of where we are, where we want to get to and how we might do it would be enormously valuable. Any help you think you can offer would be much appreciated.</a:t>
            </a:r>
          </a:p>
          <a:p>
            <a:pPr>
              <a:lnSpc>
                <a:spcPct val="90000"/>
              </a:lnSpc>
            </a:pPr>
            <a:r>
              <a:rPr lang="en-GB" sz="2000"/>
              <a:t>Tuesday Dark O’Clock</a:t>
            </a:r>
          </a:p>
          <a:p>
            <a:pPr lvl="1">
              <a:lnSpc>
                <a:spcPct val="90000"/>
              </a:lnSpc>
            </a:pPr>
            <a:r>
              <a:rPr lang="en-GB" sz="2000"/>
              <a:t>OR Analyst on way to the options workshop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40291">
                                            <p:txEl>
                                              <p:pRg st="0" end="0"/>
                                            </p:txEl>
                                          </p:spTgt>
                                        </p:tgtEl>
                                        <p:attrNameLst>
                                          <p:attrName>style.visibility</p:attrName>
                                        </p:attrNameLst>
                                      </p:cBhvr>
                                      <p:to>
                                        <p:strVal val="visible"/>
                                      </p:to>
                                    </p:set>
                                    <p:anim calcmode="lin" valueType="num">
                                      <p:cBhvr additive="base">
                                        <p:cTn id="7" dur="500" fill="hold"/>
                                        <p:tgtEl>
                                          <p:spTgt spid="1402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029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40291">
                                            <p:txEl>
                                              <p:pRg st="1" end="1"/>
                                            </p:txEl>
                                          </p:spTgt>
                                        </p:tgtEl>
                                        <p:attrNameLst>
                                          <p:attrName>style.visibility</p:attrName>
                                        </p:attrNameLst>
                                      </p:cBhvr>
                                      <p:to>
                                        <p:strVal val="visible"/>
                                      </p:to>
                                    </p:set>
                                    <p:anim calcmode="lin" valueType="num">
                                      <p:cBhvr additive="base">
                                        <p:cTn id="11" dur="500" fill="hold"/>
                                        <p:tgtEl>
                                          <p:spTgt spid="140291">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40291">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140291">
                                            <p:txEl>
                                              <p:pRg st="2" end="2"/>
                                            </p:txEl>
                                          </p:spTgt>
                                        </p:tgtEl>
                                        <p:attrNameLst>
                                          <p:attrName>style.visibility</p:attrName>
                                        </p:attrNameLst>
                                      </p:cBhvr>
                                      <p:to>
                                        <p:strVal val="visible"/>
                                      </p:to>
                                    </p:set>
                                    <p:anim calcmode="lin" valueType="num">
                                      <p:cBhvr additive="base">
                                        <p:cTn id="15" dur="500" fill="hold"/>
                                        <p:tgtEl>
                                          <p:spTgt spid="140291">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40291">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140291">
                                            <p:txEl>
                                              <p:pRg st="3" end="3"/>
                                            </p:txEl>
                                          </p:spTgt>
                                        </p:tgtEl>
                                        <p:attrNameLst>
                                          <p:attrName>style.visibility</p:attrName>
                                        </p:attrNameLst>
                                      </p:cBhvr>
                                      <p:to>
                                        <p:strVal val="visible"/>
                                      </p:to>
                                    </p:set>
                                    <p:anim calcmode="lin" valueType="num">
                                      <p:cBhvr additive="base">
                                        <p:cTn id="19" dur="500" fill="hold"/>
                                        <p:tgtEl>
                                          <p:spTgt spid="140291">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4029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140291">
                                            <p:txEl>
                                              <p:pRg st="4" end="4"/>
                                            </p:txEl>
                                          </p:spTgt>
                                        </p:tgtEl>
                                        <p:attrNameLst>
                                          <p:attrName>style.visibility</p:attrName>
                                        </p:attrNameLst>
                                      </p:cBhvr>
                                      <p:to>
                                        <p:strVal val="visible"/>
                                      </p:to>
                                    </p:set>
                                    <p:anim calcmode="lin" valueType="num">
                                      <p:cBhvr additive="base">
                                        <p:cTn id="25" dur="500" fill="hold"/>
                                        <p:tgtEl>
                                          <p:spTgt spid="140291">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40291">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2" fill="hold" nodeType="withEffect">
                                  <p:stCondLst>
                                    <p:cond delay="0"/>
                                  </p:stCondLst>
                                  <p:childTnLst>
                                    <p:set>
                                      <p:cBhvr>
                                        <p:cTn id="28" dur="1" fill="hold">
                                          <p:stCondLst>
                                            <p:cond delay="0"/>
                                          </p:stCondLst>
                                        </p:cTn>
                                        <p:tgtEl>
                                          <p:spTgt spid="140291">
                                            <p:txEl>
                                              <p:pRg st="5" end="5"/>
                                            </p:txEl>
                                          </p:spTgt>
                                        </p:tgtEl>
                                        <p:attrNameLst>
                                          <p:attrName>style.visibility</p:attrName>
                                        </p:attrNameLst>
                                      </p:cBhvr>
                                      <p:to>
                                        <p:strVal val="visible"/>
                                      </p:to>
                                    </p:set>
                                    <p:anim calcmode="lin" valueType="num">
                                      <p:cBhvr additive="base">
                                        <p:cTn id="29" dur="500" fill="hold"/>
                                        <p:tgtEl>
                                          <p:spTgt spid="140291">
                                            <p:txEl>
                                              <p:pRg st="5" end="5"/>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14029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40291">
                                            <p:txEl>
                                              <p:pRg st="6" end="6"/>
                                            </p:txEl>
                                          </p:spTgt>
                                        </p:tgtEl>
                                        <p:attrNameLst>
                                          <p:attrName>style.visibility</p:attrName>
                                        </p:attrNameLst>
                                      </p:cBhvr>
                                      <p:to>
                                        <p:strVal val="visible"/>
                                      </p:to>
                                    </p:set>
                                    <p:anim calcmode="lin" valueType="num">
                                      <p:cBhvr additive="base">
                                        <p:cTn id="35" dur="500" fill="hold"/>
                                        <p:tgtEl>
                                          <p:spTgt spid="140291">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40291">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140291">
                                            <p:txEl>
                                              <p:pRg st="7" end="7"/>
                                            </p:txEl>
                                          </p:spTgt>
                                        </p:tgtEl>
                                        <p:attrNameLst>
                                          <p:attrName>style.visibility</p:attrName>
                                        </p:attrNameLst>
                                      </p:cBhvr>
                                      <p:to>
                                        <p:strVal val="visible"/>
                                      </p:to>
                                    </p:set>
                                    <p:anim calcmode="lin" valueType="num">
                                      <p:cBhvr additive="base">
                                        <p:cTn id="39" dur="500" fill="hold"/>
                                        <p:tgtEl>
                                          <p:spTgt spid="140291">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40291">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1"/>
          <p:cNvSpPr>
            <a:spLocks noGrp="1"/>
          </p:cNvSpPr>
          <p:nvPr>
            <p:ph type="sldNum" sz="quarter" idx="10"/>
          </p:nvPr>
        </p:nvSpPr>
        <p:spPr/>
        <p:txBody>
          <a:bodyPr/>
          <a:lstStyle/>
          <a:p>
            <a:fld id="{8F37B55D-13B4-4582-872B-233101AAB9AD}" type="slidenum">
              <a:rPr lang="en-GB"/>
              <a:pPr/>
              <a:t>5</a:t>
            </a:fld>
            <a:endParaRPr lang="en-GB"/>
          </a:p>
        </p:txBody>
      </p:sp>
      <p:sp>
        <p:nvSpPr>
          <p:cNvPr id="142338" name="Title 1"/>
          <p:cNvSpPr>
            <a:spLocks noGrp="1"/>
          </p:cNvSpPr>
          <p:nvPr>
            <p:ph type="title" idx="4294967295"/>
          </p:nvPr>
        </p:nvSpPr>
        <p:spPr/>
        <p:txBody>
          <a:bodyPr/>
          <a:lstStyle/>
          <a:p>
            <a:r>
              <a:rPr lang="en-GB"/>
              <a:t>Introduction to BRE</a:t>
            </a:r>
          </a:p>
        </p:txBody>
      </p:sp>
      <p:sp>
        <p:nvSpPr>
          <p:cNvPr id="5123" name="Content Placeholder 2"/>
          <p:cNvSpPr>
            <a:spLocks noGrp="1"/>
          </p:cNvSpPr>
          <p:nvPr>
            <p:ph idx="4294967295"/>
          </p:nvPr>
        </p:nvSpPr>
        <p:spPr>
          <a:xfrm>
            <a:off x="539750" y="1844675"/>
            <a:ext cx="8382000" cy="4400550"/>
          </a:xfrm>
        </p:spPr>
        <p:txBody>
          <a:bodyPr/>
          <a:lstStyle/>
          <a:p>
            <a:endParaRPr lang="en-US"/>
          </a:p>
        </p:txBody>
      </p:sp>
      <p:sp>
        <p:nvSpPr>
          <p:cNvPr id="5124" name="Slide Number Placeholder 3"/>
          <p:cNvSpPr txBox="1">
            <a:spLocks noGrp="1"/>
          </p:cNvSpPr>
          <p:nvPr/>
        </p:nvSpPr>
        <p:spPr bwMode="auto">
          <a:xfrm>
            <a:off x="4343400" y="152400"/>
            <a:ext cx="685800" cy="457200"/>
          </a:xfrm>
          <a:prstGeom prst="rect">
            <a:avLst/>
          </a:prstGeom>
          <a:noFill/>
          <a:ln>
            <a:miter lim="800000"/>
            <a:headEnd/>
            <a:tailEnd/>
          </a:ln>
        </p:spPr>
        <p:txBody>
          <a:bodyPr anchor="ctr"/>
          <a:lstStyle/>
          <a:p>
            <a:pPr>
              <a:defRPr/>
            </a:pPr>
            <a:fld id="{F5733EEA-68FA-471A-9558-C9FB5DC04882}" type="slidenum">
              <a:rPr lang="en-GB" sz="1400"/>
              <a:pPr>
                <a:defRPr/>
              </a:pPr>
              <a:t>5</a:t>
            </a:fld>
            <a:endParaRPr lang="en-GB" sz="1400" dirty="0"/>
          </a:p>
        </p:txBody>
      </p:sp>
      <p:sp>
        <p:nvSpPr>
          <p:cNvPr id="142341" name="Rectangle 5"/>
          <p:cNvSpPr>
            <a:spLocks noGrp="1" noChangeArrowheads="1"/>
          </p:cNvSpPr>
          <p:nvPr>
            <p:ph type="body" idx="4294967295"/>
          </p:nvPr>
        </p:nvSpPr>
        <p:spPr/>
        <p:txBody>
          <a:bodyPr/>
          <a:lstStyle/>
          <a:p>
            <a:r>
              <a:rPr lang="en-GB" sz="2400"/>
              <a:t>Better Regulation Executive</a:t>
            </a:r>
          </a:p>
          <a:p>
            <a:pPr lvl="1"/>
            <a:r>
              <a:rPr lang="en-GB" sz="2200"/>
              <a:t>How to apply less Resource</a:t>
            </a:r>
          </a:p>
          <a:p>
            <a:pPr lvl="2"/>
            <a:r>
              <a:rPr lang="en-GB" sz="2000"/>
              <a:t>What options are there? </a:t>
            </a:r>
          </a:p>
          <a:p>
            <a:pPr lvl="2"/>
            <a:r>
              <a:rPr lang="en-GB" sz="2000"/>
              <a:t>Which is better (or less worse)?</a:t>
            </a:r>
          </a:p>
          <a:p>
            <a:r>
              <a:rPr lang="en-GB" sz="2400"/>
              <a:t>Soft System Methodology (SSM)</a:t>
            </a:r>
          </a:p>
          <a:p>
            <a:pPr lvl="1"/>
            <a:r>
              <a:rPr lang="en-GB" sz="2200"/>
              <a:t>A system transforms inputs into outputs</a:t>
            </a:r>
          </a:p>
          <a:p>
            <a:pPr lvl="1"/>
            <a:r>
              <a:rPr lang="en-GB" sz="2200"/>
              <a:t>Do X by Y in order to achieve Z</a:t>
            </a:r>
          </a:p>
          <a:p>
            <a:endParaRPr lang="en-GB" sz="2400"/>
          </a:p>
          <a:p>
            <a:endParaRPr lang="en-US"/>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1"/>
          <p:cNvSpPr>
            <a:spLocks noGrp="1"/>
          </p:cNvSpPr>
          <p:nvPr>
            <p:ph type="sldNum" sz="quarter" idx="10"/>
          </p:nvPr>
        </p:nvSpPr>
        <p:spPr/>
        <p:txBody>
          <a:bodyPr/>
          <a:lstStyle/>
          <a:p>
            <a:fld id="{F8A40E07-920B-4BD6-AAD1-B680B259C751}" type="slidenum">
              <a:rPr lang="en-GB"/>
              <a:pPr/>
              <a:t>6</a:t>
            </a:fld>
            <a:endParaRPr lang="en-GB"/>
          </a:p>
        </p:txBody>
      </p:sp>
      <p:sp>
        <p:nvSpPr>
          <p:cNvPr id="148482" name="Title 1"/>
          <p:cNvSpPr>
            <a:spLocks noGrp="1"/>
          </p:cNvSpPr>
          <p:nvPr>
            <p:ph type="title" idx="4294967295"/>
          </p:nvPr>
        </p:nvSpPr>
        <p:spPr/>
        <p:txBody>
          <a:bodyPr/>
          <a:lstStyle/>
          <a:p>
            <a:r>
              <a:rPr lang="en-GB"/>
              <a:t>SSM uses terms to prompt a view </a:t>
            </a:r>
          </a:p>
        </p:txBody>
      </p:sp>
      <p:sp>
        <p:nvSpPr>
          <p:cNvPr id="3" name="Slide Number Placeholder 2"/>
          <p:cNvSpPr txBox="1">
            <a:spLocks noGrp="1"/>
          </p:cNvSpPr>
          <p:nvPr/>
        </p:nvSpPr>
        <p:spPr bwMode="auto">
          <a:xfrm>
            <a:off x="4343400" y="152400"/>
            <a:ext cx="685800" cy="457200"/>
          </a:xfrm>
          <a:prstGeom prst="rect">
            <a:avLst/>
          </a:prstGeom>
          <a:noFill/>
          <a:ln>
            <a:miter lim="800000"/>
            <a:headEnd/>
            <a:tailEnd/>
          </a:ln>
        </p:spPr>
        <p:txBody>
          <a:bodyPr anchor="ctr"/>
          <a:lstStyle/>
          <a:p>
            <a:pPr>
              <a:defRPr/>
            </a:pPr>
            <a:fld id="{E2075D9A-50C5-4F9C-B52F-91C7A1B2F96E}" type="slidenum">
              <a:rPr lang="en-GB" sz="1400"/>
              <a:pPr>
                <a:defRPr/>
              </a:pPr>
              <a:t>6</a:t>
            </a:fld>
            <a:endParaRPr lang="en-GB" sz="1400" dirty="0"/>
          </a:p>
        </p:txBody>
      </p:sp>
      <p:sp>
        <p:nvSpPr>
          <p:cNvPr id="148484" name="Text Placeholder 3"/>
          <p:cNvSpPr>
            <a:spLocks noGrp="1"/>
          </p:cNvSpPr>
          <p:nvPr>
            <p:ph type="body" idx="4294967295"/>
          </p:nvPr>
        </p:nvSpPr>
        <p:spPr>
          <a:xfrm>
            <a:off x="381000" y="2076450"/>
            <a:ext cx="8763000" cy="4400550"/>
          </a:xfrm>
        </p:spPr>
        <p:txBody>
          <a:bodyPr/>
          <a:lstStyle/>
          <a:p>
            <a:r>
              <a:rPr lang="en-GB"/>
              <a:t>CATWOE</a:t>
            </a:r>
          </a:p>
          <a:p>
            <a:pPr lvl="1"/>
            <a:r>
              <a:rPr lang="en-GB" u="sng"/>
              <a:t>Customers</a:t>
            </a:r>
            <a:r>
              <a:rPr lang="en-GB"/>
              <a:t> – Victims or beneficiaries of T</a:t>
            </a:r>
          </a:p>
          <a:p>
            <a:pPr lvl="1"/>
            <a:r>
              <a:rPr lang="en-GB" u="sng"/>
              <a:t>Actors </a:t>
            </a:r>
            <a:r>
              <a:rPr lang="en-GB"/>
              <a:t>– Those who would do T</a:t>
            </a:r>
          </a:p>
          <a:p>
            <a:pPr lvl="1"/>
            <a:r>
              <a:rPr lang="en-GB" u="sng"/>
              <a:t>Transformation</a:t>
            </a:r>
            <a:r>
              <a:rPr lang="en-GB"/>
              <a:t> – Conversion of inputs to outputs</a:t>
            </a:r>
          </a:p>
          <a:p>
            <a:pPr lvl="1"/>
            <a:r>
              <a:rPr lang="en-GB" u="sng"/>
              <a:t>Weltanschauung </a:t>
            </a:r>
            <a:r>
              <a:rPr lang="en-GB"/>
              <a:t>– World view making T meaningful</a:t>
            </a:r>
          </a:p>
          <a:p>
            <a:pPr lvl="1"/>
            <a:r>
              <a:rPr lang="en-GB" u="sng"/>
              <a:t>Owners </a:t>
            </a:r>
            <a:r>
              <a:rPr lang="en-GB"/>
              <a:t>– those who could stop T</a:t>
            </a:r>
          </a:p>
          <a:p>
            <a:pPr lvl="1"/>
            <a:r>
              <a:rPr lang="en-GB" u="sng"/>
              <a:t>Environment</a:t>
            </a:r>
            <a:r>
              <a:rPr lang="en-GB"/>
              <a:t> – Elements outside system taken as given</a:t>
            </a:r>
          </a:p>
          <a:p>
            <a:r>
              <a:rPr lang="en-GB"/>
              <a:t>Answers give Root definitions and Rich Pictures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1"/>
          <p:cNvSpPr>
            <a:spLocks noGrp="1"/>
          </p:cNvSpPr>
          <p:nvPr>
            <p:ph type="sldNum" sz="quarter" idx="10"/>
          </p:nvPr>
        </p:nvSpPr>
        <p:spPr/>
        <p:txBody>
          <a:bodyPr/>
          <a:lstStyle/>
          <a:p>
            <a:fld id="{752A1221-03E7-40D3-B4F4-7BEB83CE48ED}" type="slidenum">
              <a:rPr lang="en-GB"/>
              <a:pPr/>
              <a:t>7</a:t>
            </a:fld>
            <a:endParaRPr lang="en-GB"/>
          </a:p>
        </p:txBody>
      </p:sp>
      <p:sp>
        <p:nvSpPr>
          <p:cNvPr id="150530" name="Title 1"/>
          <p:cNvSpPr>
            <a:spLocks noGrp="1"/>
          </p:cNvSpPr>
          <p:nvPr>
            <p:ph type="title" idx="4294967295"/>
          </p:nvPr>
        </p:nvSpPr>
        <p:spPr/>
        <p:txBody>
          <a:bodyPr/>
          <a:lstStyle/>
          <a:p>
            <a:r>
              <a:rPr lang="en-GB" u="sng"/>
              <a:t>CAT</a:t>
            </a:r>
            <a:r>
              <a:rPr lang="en-GB"/>
              <a:t>WOE from Tuesday</a:t>
            </a:r>
          </a:p>
        </p:txBody>
      </p:sp>
      <p:sp>
        <p:nvSpPr>
          <p:cNvPr id="3" name="Slide Number Placeholder 2"/>
          <p:cNvSpPr txBox="1">
            <a:spLocks noGrp="1"/>
          </p:cNvSpPr>
          <p:nvPr/>
        </p:nvSpPr>
        <p:spPr bwMode="auto">
          <a:xfrm>
            <a:off x="4343400" y="152400"/>
            <a:ext cx="685800" cy="457200"/>
          </a:xfrm>
          <a:prstGeom prst="rect">
            <a:avLst/>
          </a:prstGeom>
          <a:noFill/>
          <a:ln>
            <a:miter lim="800000"/>
            <a:headEnd/>
            <a:tailEnd/>
          </a:ln>
        </p:spPr>
        <p:txBody>
          <a:bodyPr anchor="ctr"/>
          <a:lstStyle/>
          <a:p>
            <a:pPr>
              <a:defRPr/>
            </a:pPr>
            <a:fld id="{1A828BB3-67B3-48A2-AE85-28CE91D4CAD5}" type="slidenum">
              <a:rPr lang="en-GB" sz="1400"/>
              <a:pPr>
                <a:defRPr/>
              </a:pPr>
              <a:t>7</a:t>
            </a:fld>
            <a:endParaRPr lang="en-GB" sz="1400" dirty="0"/>
          </a:p>
        </p:txBody>
      </p:sp>
      <p:grpSp>
        <p:nvGrpSpPr>
          <p:cNvPr id="150532" name="Group 15"/>
          <p:cNvGrpSpPr>
            <a:grpSpLocks/>
          </p:cNvGrpSpPr>
          <p:nvPr/>
        </p:nvGrpSpPr>
        <p:grpSpPr bwMode="auto">
          <a:xfrm>
            <a:off x="971550" y="2624138"/>
            <a:ext cx="7056438" cy="4233862"/>
            <a:chOff x="971600" y="2420888"/>
            <a:chExt cx="7056784" cy="4233956"/>
          </a:xfrm>
        </p:grpSpPr>
        <p:sp>
          <p:nvSpPr>
            <p:cNvPr id="4" name="Rounded Rectangle 3"/>
            <p:cNvSpPr/>
            <p:nvPr/>
          </p:nvSpPr>
          <p:spPr>
            <a:xfrm>
              <a:off x="971600" y="2781258"/>
              <a:ext cx="1655844" cy="3603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600" dirty="0"/>
                <a:t>Department</a:t>
              </a:r>
              <a:endParaRPr lang="en-GB" sz="1600" dirty="0"/>
            </a:p>
          </p:txBody>
        </p:sp>
        <p:sp>
          <p:nvSpPr>
            <p:cNvPr id="5" name="Rounded Rectangle 4"/>
            <p:cNvSpPr/>
            <p:nvPr/>
          </p:nvSpPr>
          <p:spPr>
            <a:xfrm>
              <a:off x="971600" y="3213068"/>
              <a:ext cx="1655844" cy="3603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600" dirty="0"/>
                <a:t>Department</a:t>
              </a:r>
              <a:endParaRPr lang="en-GB" sz="1600" dirty="0"/>
            </a:p>
          </p:txBody>
        </p:sp>
        <p:sp>
          <p:nvSpPr>
            <p:cNvPr id="7" name="Rounded Rectangle 6"/>
            <p:cNvSpPr/>
            <p:nvPr/>
          </p:nvSpPr>
          <p:spPr>
            <a:xfrm>
              <a:off x="971600" y="3644877"/>
              <a:ext cx="1655844" cy="3603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600" dirty="0"/>
                <a:t>Department</a:t>
              </a:r>
              <a:endParaRPr lang="en-GB" sz="1600" dirty="0"/>
            </a:p>
          </p:txBody>
        </p:sp>
        <p:sp>
          <p:nvSpPr>
            <p:cNvPr id="8" name="Rounded Rectangle 7"/>
            <p:cNvSpPr/>
            <p:nvPr/>
          </p:nvSpPr>
          <p:spPr>
            <a:xfrm>
              <a:off x="971600" y="4076687"/>
              <a:ext cx="1655844" cy="3603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600" dirty="0"/>
                <a:t>Department</a:t>
              </a:r>
              <a:endParaRPr lang="en-GB" sz="1600" dirty="0"/>
            </a:p>
          </p:txBody>
        </p:sp>
        <p:sp>
          <p:nvSpPr>
            <p:cNvPr id="9" name="Rounded Rectangle 8"/>
            <p:cNvSpPr/>
            <p:nvPr/>
          </p:nvSpPr>
          <p:spPr>
            <a:xfrm>
              <a:off x="971600" y="2420888"/>
              <a:ext cx="1655844" cy="3603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600" dirty="0"/>
                <a:t>Department</a:t>
              </a:r>
              <a:endParaRPr lang="en-GB" sz="1600" dirty="0"/>
            </a:p>
          </p:txBody>
        </p:sp>
        <p:sp>
          <p:nvSpPr>
            <p:cNvPr id="10" name="Right Arrow 9"/>
            <p:cNvSpPr/>
            <p:nvPr/>
          </p:nvSpPr>
          <p:spPr>
            <a:xfrm>
              <a:off x="2771913" y="3357534"/>
              <a:ext cx="3527598" cy="5762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800" dirty="0"/>
                <a:t>Process per flowchart</a:t>
              </a:r>
              <a:endParaRPr lang="en-GB" sz="1800" dirty="0"/>
            </a:p>
          </p:txBody>
        </p:sp>
        <p:sp>
          <p:nvSpPr>
            <p:cNvPr id="11" name="Rectangle 10"/>
            <p:cNvSpPr/>
            <p:nvPr/>
          </p:nvSpPr>
          <p:spPr>
            <a:xfrm>
              <a:off x="3059265" y="4508496"/>
              <a:ext cx="1584403" cy="5048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t>BRE</a:t>
              </a:r>
              <a:endParaRPr lang="en-GB" dirty="0"/>
            </a:p>
          </p:txBody>
        </p:sp>
        <p:sp>
          <p:nvSpPr>
            <p:cNvPr id="12" name="TextBox 11"/>
            <p:cNvSpPr txBox="1"/>
            <p:nvPr/>
          </p:nvSpPr>
          <p:spPr>
            <a:xfrm>
              <a:off x="2987824" y="5084772"/>
              <a:ext cx="3095777" cy="1570072"/>
            </a:xfrm>
            <a:prstGeom prst="rect">
              <a:avLst/>
            </a:prstGeom>
            <a:noFill/>
          </p:spPr>
          <p:txBody>
            <a:bodyPr>
              <a:spAutoFit/>
            </a:bodyPr>
            <a:lstStyle/>
            <a:p>
              <a:pPr>
                <a:defRPr/>
              </a:pPr>
              <a:r>
                <a:rPr lang="en-GB" sz="1600" u="sng" dirty="0">
                  <a:cs typeface="Arial" charset="0"/>
                </a:rPr>
                <a:t>Options</a:t>
              </a:r>
            </a:p>
            <a:p>
              <a:pPr marL="342900" indent="-342900">
                <a:buFont typeface="+mj-lt"/>
                <a:buAutoNum type="arabicPeriod"/>
                <a:defRPr/>
              </a:pPr>
              <a:r>
                <a:rPr lang="en-GB" sz="1600" dirty="0">
                  <a:cs typeface="Arial" charset="0"/>
                </a:rPr>
                <a:t>Gatekeeper</a:t>
              </a:r>
            </a:p>
            <a:p>
              <a:pPr marL="342900" indent="-342900">
                <a:buFont typeface="+mj-lt"/>
                <a:buAutoNum type="arabicPeriod"/>
                <a:defRPr/>
              </a:pPr>
              <a:r>
                <a:rPr lang="en-GB" sz="1600" dirty="0">
                  <a:cs typeface="Arial" charset="0"/>
                </a:rPr>
                <a:t>Consultant</a:t>
              </a:r>
            </a:p>
            <a:p>
              <a:pPr marL="342900" indent="-342900">
                <a:buFont typeface="+mj-lt"/>
                <a:buAutoNum type="arabicPeriod"/>
                <a:defRPr/>
              </a:pPr>
              <a:r>
                <a:rPr lang="en-GB" sz="1600" dirty="0">
                  <a:cs typeface="Arial" charset="0"/>
                </a:rPr>
                <a:t>Balanced overall reduction</a:t>
              </a:r>
            </a:p>
            <a:p>
              <a:pPr marL="342900" indent="-342900">
                <a:buFont typeface="+mj-lt"/>
                <a:buAutoNum type="arabicPeriod"/>
                <a:defRPr/>
              </a:pPr>
              <a:r>
                <a:rPr lang="en-GB" sz="1600" dirty="0">
                  <a:cs typeface="Arial" charset="0"/>
                </a:rPr>
                <a:t>Thought Leader</a:t>
              </a:r>
            </a:p>
            <a:p>
              <a:pPr marL="342900" indent="-342900">
                <a:buFont typeface="+mj-lt"/>
                <a:buAutoNum type="arabicPeriod"/>
                <a:defRPr/>
              </a:pPr>
              <a:r>
                <a:rPr lang="en-GB" sz="1600" dirty="0">
                  <a:cs typeface="Arial" charset="0"/>
                </a:rPr>
                <a:t>Transfer Functions</a:t>
              </a:r>
              <a:endParaRPr lang="en-GB" sz="1600" dirty="0">
                <a:cs typeface="Arial" charset="0"/>
              </a:endParaRPr>
            </a:p>
          </p:txBody>
        </p:sp>
        <p:sp>
          <p:nvSpPr>
            <p:cNvPr id="13" name="Rectangle 12"/>
            <p:cNvSpPr/>
            <p:nvPr/>
          </p:nvSpPr>
          <p:spPr>
            <a:xfrm>
              <a:off x="5004048" y="4437058"/>
              <a:ext cx="1439934" cy="3603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800" dirty="0"/>
                <a:t>Regulators</a:t>
              </a:r>
              <a:endParaRPr lang="en-GB" sz="1800" dirty="0"/>
            </a:p>
          </p:txBody>
        </p:sp>
        <p:sp>
          <p:nvSpPr>
            <p:cNvPr id="15" name="Vertical Scroll 14"/>
            <p:cNvSpPr/>
            <p:nvPr/>
          </p:nvSpPr>
          <p:spPr>
            <a:xfrm>
              <a:off x="6517010" y="3213068"/>
              <a:ext cx="1511374" cy="792181"/>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800" dirty="0"/>
                <a:t>Regulation</a:t>
              </a:r>
              <a:endParaRPr lang="en-GB" sz="1800" dirty="0"/>
            </a:p>
          </p:txBody>
        </p:sp>
      </p:grpSp>
      <p:sp>
        <p:nvSpPr>
          <p:cNvPr id="150543" name="TextBox 17"/>
          <p:cNvSpPr txBox="1">
            <a:spLocks noChangeArrowheads="1"/>
          </p:cNvSpPr>
          <p:nvPr/>
        </p:nvSpPr>
        <p:spPr bwMode="auto">
          <a:xfrm>
            <a:off x="1042988" y="1989138"/>
            <a:ext cx="2520950" cy="400050"/>
          </a:xfrm>
          <a:prstGeom prst="rect">
            <a:avLst/>
          </a:prstGeom>
          <a:noFill/>
          <a:ln w="9525">
            <a:noFill/>
            <a:miter lim="800000"/>
            <a:headEnd/>
            <a:tailEnd/>
          </a:ln>
        </p:spPr>
        <p:txBody>
          <a:bodyPr>
            <a:spAutoFit/>
          </a:bodyPr>
          <a:lstStyle/>
          <a:p>
            <a:r>
              <a:rPr lang="en-GB" sz="2000" b="1" u="sng">
                <a:cs typeface="Arial" charset="0"/>
              </a:rPr>
              <a:t>T</a:t>
            </a:r>
            <a:r>
              <a:rPr lang="en-GB" sz="2000" b="1">
                <a:cs typeface="Arial" charset="0"/>
              </a:rPr>
              <a:t>ransformation</a:t>
            </a:r>
          </a:p>
        </p:txBody>
      </p:sp>
      <p:cxnSp>
        <p:nvCxnSpPr>
          <p:cNvPr id="20" name="Straight Arrow Connector 19"/>
          <p:cNvCxnSpPr/>
          <p:nvPr/>
        </p:nvCxnSpPr>
        <p:spPr>
          <a:xfrm>
            <a:off x="1042988" y="2492375"/>
            <a:ext cx="5689600" cy="1588"/>
          </a:xfrm>
          <a:prstGeom prst="straightConnector1">
            <a:avLst/>
          </a:prstGeom>
          <a:ln w="38100">
            <a:solidFill>
              <a:schemeClr val="tx1"/>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150545" name="TextBox 20"/>
          <p:cNvSpPr txBox="1">
            <a:spLocks noChangeArrowheads="1"/>
          </p:cNvSpPr>
          <p:nvPr/>
        </p:nvSpPr>
        <p:spPr bwMode="auto">
          <a:xfrm>
            <a:off x="1258888" y="4868863"/>
            <a:ext cx="1512887" cy="400050"/>
          </a:xfrm>
          <a:prstGeom prst="rect">
            <a:avLst/>
          </a:prstGeom>
          <a:noFill/>
          <a:ln w="9525">
            <a:noFill/>
            <a:miter lim="800000"/>
            <a:headEnd/>
            <a:tailEnd/>
          </a:ln>
        </p:spPr>
        <p:txBody>
          <a:bodyPr>
            <a:spAutoFit/>
          </a:bodyPr>
          <a:lstStyle/>
          <a:p>
            <a:r>
              <a:rPr lang="en-GB" sz="2000" b="1" u="sng">
                <a:cs typeface="Arial" charset="0"/>
              </a:rPr>
              <a:t>A</a:t>
            </a:r>
            <a:r>
              <a:rPr lang="en-GB" sz="2000" b="1">
                <a:cs typeface="Arial" charset="0"/>
              </a:rPr>
              <a:t>ctors</a:t>
            </a:r>
          </a:p>
        </p:txBody>
      </p:sp>
      <p:sp>
        <p:nvSpPr>
          <p:cNvPr id="150546" name="TextBox 22"/>
          <p:cNvSpPr txBox="1">
            <a:spLocks noChangeArrowheads="1"/>
          </p:cNvSpPr>
          <p:nvPr/>
        </p:nvSpPr>
        <p:spPr bwMode="auto">
          <a:xfrm>
            <a:off x="6516688" y="2781300"/>
            <a:ext cx="1800225" cy="400050"/>
          </a:xfrm>
          <a:prstGeom prst="rect">
            <a:avLst/>
          </a:prstGeom>
          <a:noFill/>
          <a:ln w="9525">
            <a:noFill/>
            <a:miter lim="800000"/>
            <a:headEnd/>
            <a:tailEnd/>
          </a:ln>
        </p:spPr>
        <p:txBody>
          <a:bodyPr>
            <a:spAutoFit/>
          </a:bodyPr>
          <a:lstStyle/>
          <a:p>
            <a:r>
              <a:rPr lang="en-GB" sz="2000" b="1" u="sng">
                <a:cs typeface="Arial" charset="0"/>
              </a:rPr>
              <a:t>C</a:t>
            </a:r>
            <a:r>
              <a:rPr lang="en-GB" sz="2000" b="1">
                <a:cs typeface="Arial" charset="0"/>
              </a:rPr>
              <a:t>ustomers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Slide Number Placeholder 1"/>
          <p:cNvSpPr>
            <a:spLocks noGrp="1"/>
          </p:cNvSpPr>
          <p:nvPr>
            <p:ph type="sldNum" sz="quarter" idx="10"/>
          </p:nvPr>
        </p:nvSpPr>
        <p:spPr/>
        <p:txBody>
          <a:bodyPr/>
          <a:lstStyle/>
          <a:p>
            <a:fld id="{C654F607-4987-4464-A486-9BF443746F3C}" type="slidenum">
              <a:rPr lang="en-GB"/>
              <a:pPr/>
              <a:t>8</a:t>
            </a:fld>
            <a:endParaRPr lang="en-GB"/>
          </a:p>
        </p:txBody>
      </p:sp>
      <p:sp>
        <p:nvSpPr>
          <p:cNvPr id="152578" name="Title 1"/>
          <p:cNvSpPr>
            <a:spLocks noGrp="1"/>
          </p:cNvSpPr>
          <p:nvPr>
            <p:ph type="title" idx="4294967295"/>
          </p:nvPr>
        </p:nvSpPr>
        <p:spPr/>
        <p:txBody>
          <a:bodyPr/>
          <a:lstStyle/>
          <a:p>
            <a:r>
              <a:rPr lang="en-GB"/>
              <a:t>Changing the worldview</a:t>
            </a:r>
          </a:p>
        </p:txBody>
      </p:sp>
      <p:sp>
        <p:nvSpPr>
          <p:cNvPr id="3" name="Slide Number Placeholder 2"/>
          <p:cNvSpPr txBox="1">
            <a:spLocks noGrp="1"/>
          </p:cNvSpPr>
          <p:nvPr/>
        </p:nvSpPr>
        <p:spPr bwMode="auto">
          <a:xfrm>
            <a:off x="4343400" y="152400"/>
            <a:ext cx="685800" cy="457200"/>
          </a:xfrm>
          <a:prstGeom prst="rect">
            <a:avLst/>
          </a:prstGeom>
          <a:noFill/>
          <a:ln>
            <a:miter lim="800000"/>
            <a:headEnd/>
            <a:tailEnd/>
          </a:ln>
        </p:spPr>
        <p:txBody>
          <a:bodyPr anchor="ctr"/>
          <a:lstStyle/>
          <a:p>
            <a:pPr>
              <a:defRPr/>
            </a:pPr>
            <a:fld id="{756B1E85-635E-4F53-8442-F20A3E704731}" type="slidenum">
              <a:rPr lang="en-GB" sz="1400"/>
              <a:pPr>
                <a:defRPr/>
              </a:pPr>
              <a:t>8</a:t>
            </a:fld>
            <a:endParaRPr lang="en-GB" sz="1400" dirty="0"/>
          </a:p>
        </p:txBody>
      </p:sp>
      <p:sp>
        <p:nvSpPr>
          <p:cNvPr id="18" name="Cloud Callout 17"/>
          <p:cNvSpPr/>
          <p:nvPr/>
        </p:nvSpPr>
        <p:spPr>
          <a:xfrm>
            <a:off x="6372225" y="2205038"/>
            <a:ext cx="2303463" cy="3887787"/>
          </a:xfrm>
          <a:prstGeom prst="cloudCallout">
            <a:avLst>
              <a:gd name="adj1" fmla="val -15657"/>
              <a:gd name="adj2" fmla="val 37548"/>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dirty="0"/>
              <a:t>Society</a:t>
            </a:r>
          </a:p>
          <a:p>
            <a:pPr algn="ctr">
              <a:defRPr/>
            </a:pPr>
            <a:r>
              <a:rPr lang="en-GB" sz="2000" dirty="0"/>
              <a:t>Citizens </a:t>
            </a:r>
          </a:p>
          <a:p>
            <a:pPr algn="ctr">
              <a:defRPr/>
            </a:pPr>
            <a:endParaRPr lang="en-GB" sz="2000" dirty="0"/>
          </a:p>
          <a:p>
            <a:pPr algn="ctr">
              <a:defRPr/>
            </a:pPr>
            <a:endParaRPr lang="en-GB" sz="2000" dirty="0"/>
          </a:p>
          <a:p>
            <a:pPr algn="ctr">
              <a:defRPr/>
            </a:pPr>
            <a:endParaRPr lang="en-GB" sz="2000" dirty="0"/>
          </a:p>
          <a:p>
            <a:pPr algn="ctr">
              <a:defRPr/>
            </a:pPr>
            <a:endParaRPr lang="en-GB" sz="2000" dirty="0"/>
          </a:p>
          <a:p>
            <a:pPr algn="ctr">
              <a:defRPr/>
            </a:pPr>
            <a:endParaRPr lang="en-GB" sz="2000" dirty="0"/>
          </a:p>
          <a:p>
            <a:pPr algn="ctr">
              <a:defRPr/>
            </a:pPr>
            <a:r>
              <a:rPr lang="en-GB" sz="2000" dirty="0"/>
              <a:t>Economy</a:t>
            </a:r>
          </a:p>
          <a:p>
            <a:pPr algn="ctr">
              <a:defRPr/>
            </a:pPr>
            <a:r>
              <a:rPr lang="en-GB" sz="2000" dirty="0"/>
              <a:t>Businesses</a:t>
            </a:r>
            <a:endParaRPr lang="en-GB" sz="2000" dirty="0"/>
          </a:p>
        </p:txBody>
      </p:sp>
      <p:sp>
        <p:nvSpPr>
          <p:cNvPr id="19" name="Vertical Scroll 18"/>
          <p:cNvSpPr/>
          <p:nvPr/>
        </p:nvSpPr>
        <p:spPr>
          <a:xfrm>
            <a:off x="6011863" y="3284538"/>
            <a:ext cx="1152525" cy="360362"/>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dirty="0"/>
              <a:t>Regulation</a:t>
            </a:r>
            <a:endParaRPr lang="en-GB" sz="1200" dirty="0"/>
          </a:p>
        </p:txBody>
      </p:sp>
      <p:grpSp>
        <p:nvGrpSpPr>
          <p:cNvPr id="152582" name="Group 31"/>
          <p:cNvGrpSpPr>
            <a:grpSpLocks/>
          </p:cNvGrpSpPr>
          <p:nvPr/>
        </p:nvGrpSpPr>
        <p:grpSpPr bwMode="auto">
          <a:xfrm>
            <a:off x="1782763" y="3013075"/>
            <a:ext cx="3797300" cy="2863850"/>
            <a:chOff x="3131840" y="3716996"/>
            <a:chExt cx="3797320" cy="2864358"/>
          </a:xfrm>
        </p:grpSpPr>
        <p:sp>
          <p:nvSpPr>
            <p:cNvPr id="22" name="Rounded Rectangle 21"/>
            <p:cNvSpPr/>
            <p:nvPr/>
          </p:nvSpPr>
          <p:spPr>
            <a:xfrm>
              <a:off x="3131840" y="3966278"/>
              <a:ext cx="1149356" cy="25086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t>Department</a:t>
              </a:r>
              <a:endParaRPr lang="en-GB" sz="1000" dirty="0"/>
            </a:p>
          </p:txBody>
        </p:sp>
        <p:sp>
          <p:nvSpPr>
            <p:cNvPr id="23" name="Rounded Rectangle 22"/>
            <p:cNvSpPr/>
            <p:nvPr/>
          </p:nvSpPr>
          <p:spPr>
            <a:xfrm>
              <a:off x="3131840" y="4266368"/>
              <a:ext cx="1149356" cy="2492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t>Department</a:t>
              </a:r>
              <a:endParaRPr lang="en-GB" sz="1000" dirty="0"/>
            </a:p>
          </p:txBody>
        </p:sp>
        <p:sp>
          <p:nvSpPr>
            <p:cNvPr id="24" name="Rounded Rectangle 23"/>
            <p:cNvSpPr/>
            <p:nvPr/>
          </p:nvSpPr>
          <p:spPr>
            <a:xfrm>
              <a:off x="3131840" y="4566460"/>
              <a:ext cx="1149356" cy="24928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t>Department</a:t>
              </a:r>
              <a:endParaRPr lang="en-GB" sz="1000" dirty="0"/>
            </a:p>
          </p:txBody>
        </p:sp>
        <p:sp>
          <p:nvSpPr>
            <p:cNvPr id="25" name="Rounded Rectangle 24"/>
            <p:cNvSpPr/>
            <p:nvPr/>
          </p:nvSpPr>
          <p:spPr>
            <a:xfrm>
              <a:off x="3131840" y="4866550"/>
              <a:ext cx="1149356" cy="2492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t>Department</a:t>
              </a:r>
              <a:endParaRPr lang="en-GB" sz="1000" dirty="0"/>
            </a:p>
          </p:txBody>
        </p:sp>
        <p:sp>
          <p:nvSpPr>
            <p:cNvPr id="26" name="Rounded Rectangle 25"/>
            <p:cNvSpPr/>
            <p:nvPr/>
          </p:nvSpPr>
          <p:spPr>
            <a:xfrm>
              <a:off x="3131840" y="3716996"/>
              <a:ext cx="1149356" cy="2492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t>Department</a:t>
              </a:r>
              <a:endParaRPr lang="en-GB" sz="1000" dirty="0"/>
            </a:p>
          </p:txBody>
        </p:sp>
        <p:sp>
          <p:nvSpPr>
            <p:cNvPr id="27" name="Right Arrow 26"/>
            <p:cNvSpPr/>
            <p:nvPr/>
          </p:nvSpPr>
          <p:spPr>
            <a:xfrm>
              <a:off x="4381209" y="4366399"/>
              <a:ext cx="2447938" cy="4001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t>Process per flowchart</a:t>
              </a:r>
              <a:endParaRPr lang="en-GB" sz="1000" dirty="0"/>
            </a:p>
          </p:txBody>
        </p:sp>
        <p:sp>
          <p:nvSpPr>
            <p:cNvPr id="28" name="Rectangle 27"/>
            <p:cNvSpPr/>
            <p:nvPr/>
          </p:nvSpPr>
          <p:spPr>
            <a:xfrm>
              <a:off x="4581235" y="5166641"/>
              <a:ext cx="1098556" cy="3493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t>BRE</a:t>
              </a:r>
              <a:endParaRPr lang="en-GB" sz="1000" dirty="0"/>
            </a:p>
          </p:txBody>
        </p:sp>
        <p:sp>
          <p:nvSpPr>
            <p:cNvPr id="29" name="TextBox 28"/>
            <p:cNvSpPr txBox="1"/>
            <p:nvPr/>
          </p:nvSpPr>
          <p:spPr>
            <a:xfrm>
              <a:off x="4530434" y="5565174"/>
              <a:ext cx="2149486" cy="1016180"/>
            </a:xfrm>
            <a:prstGeom prst="rect">
              <a:avLst/>
            </a:prstGeom>
            <a:noFill/>
          </p:spPr>
          <p:txBody>
            <a:bodyPr>
              <a:spAutoFit/>
            </a:bodyPr>
            <a:lstStyle/>
            <a:p>
              <a:pPr>
                <a:defRPr/>
              </a:pPr>
              <a:r>
                <a:rPr lang="en-GB" sz="1000" u="sng" dirty="0">
                  <a:cs typeface="Arial" charset="0"/>
                </a:rPr>
                <a:t>Options</a:t>
              </a:r>
            </a:p>
            <a:p>
              <a:pPr marL="342900" indent="-342900">
                <a:buFont typeface="+mj-lt"/>
                <a:buAutoNum type="arabicPeriod"/>
                <a:defRPr/>
              </a:pPr>
              <a:r>
                <a:rPr lang="en-GB" sz="1000" dirty="0">
                  <a:cs typeface="Arial" charset="0"/>
                </a:rPr>
                <a:t>Gatekeeper</a:t>
              </a:r>
            </a:p>
            <a:p>
              <a:pPr marL="342900" indent="-342900">
                <a:buFont typeface="+mj-lt"/>
                <a:buAutoNum type="arabicPeriod"/>
                <a:defRPr/>
              </a:pPr>
              <a:r>
                <a:rPr lang="en-GB" sz="1000" dirty="0">
                  <a:cs typeface="Arial" charset="0"/>
                </a:rPr>
                <a:t>Consultant</a:t>
              </a:r>
            </a:p>
            <a:p>
              <a:pPr marL="342900" indent="-342900">
                <a:buFont typeface="+mj-lt"/>
                <a:buAutoNum type="arabicPeriod"/>
                <a:defRPr/>
              </a:pPr>
              <a:r>
                <a:rPr lang="en-GB" sz="1000" dirty="0">
                  <a:cs typeface="Arial" charset="0"/>
                </a:rPr>
                <a:t>Balanced overall reduction</a:t>
              </a:r>
            </a:p>
            <a:p>
              <a:pPr marL="342900" indent="-342900">
                <a:buFont typeface="+mj-lt"/>
                <a:buAutoNum type="arabicPeriod"/>
                <a:defRPr/>
              </a:pPr>
              <a:r>
                <a:rPr lang="en-GB" sz="1000" dirty="0">
                  <a:cs typeface="Arial" charset="0"/>
                </a:rPr>
                <a:t>Thought Leader</a:t>
              </a:r>
            </a:p>
            <a:p>
              <a:pPr marL="342900" indent="-342900">
                <a:buFont typeface="+mj-lt"/>
                <a:buAutoNum type="arabicPeriod"/>
                <a:defRPr/>
              </a:pPr>
              <a:r>
                <a:rPr lang="en-GB" sz="1000" dirty="0">
                  <a:cs typeface="Arial" charset="0"/>
                </a:rPr>
                <a:t>Transfer Functions</a:t>
              </a:r>
              <a:endParaRPr lang="en-GB" sz="1000" dirty="0">
                <a:cs typeface="Arial" charset="0"/>
              </a:endParaRPr>
            </a:p>
          </p:txBody>
        </p:sp>
        <p:sp>
          <p:nvSpPr>
            <p:cNvPr id="30" name="Rectangle 29"/>
            <p:cNvSpPr/>
            <p:nvPr/>
          </p:nvSpPr>
          <p:spPr>
            <a:xfrm>
              <a:off x="5930617" y="5115832"/>
              <a:ext cx="998543" cy="2492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t>Regulators</a:t>
              </a:r>
              <a:endParaRPr lang="en-GB" sz="1000" dirty="0"/>
            </a:p>
          </p:txBody>
        </p:sp>
      </p:grpSp>
      <p:sp>
        <p:nvSpPr>
          <p:cNvPr id="33" name="Right Arrow 32"/>
          <p:cNvSpPr/>
          <p:nvPr/>
        </p:nvSpPr>
        <p:spPr>
          <a:xfrm>
            <a:off x="3452813" y="3284538"/>
            <a:ext cx="2632075" cy="4000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t>Process per flowchart</a:t>
            </a:r>
            <a:endParaRPr lang="en-GB" sz="1000" dirty="0"/>
          </a:p>
        </p:txBody>
      </p:sp>
      <p:sp>
        <p:nvSpPr>
          <p:cNvPr id="34" name="Right Arrow 33"/>
          <p:cNvSpPr/>
          <p:nvPr/>
        </p:nvSpPr>
        <p:spPr>
          <a:xfrm>
            <a:off x="3605213" y="3429000"/>
            <a:ext cx="2119312" cy="4000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t>Process per flowchart</a:t>
            </a:r>
            <a:endParaRPr lang="en-GB" sz="1000" dirty="0"/>
          </a:p>
        </p:txBody>
      </p:sp>
      <p:sp>
        <p:nvSpPr>
          <p:cNvPr id="35" name="Right Arrow 34"/>
          <p:cNvSpPr/>
          <p:nvPr/>
        </p:nvSpPr>
        <p:spPr>
          <a:xfrm>
            <a:off x="3708400" y="3894138"/>
            <a:ext cx="2447925" cy="398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t>Process per flowchart</a:t>
            </a:r>
            <a:endParaRPr lang="en-GB" sz="1000" dirty="0"/>
          </a:p>
        </p:txBody>
      </p:sp>
      <p:sp>
        <p:nvSpPr>
          <p:cNvPr id="36" name="Vertical Scroll 35"/>
          <p:cNvSpPr/>
          <p:nvPr/>
        </p:nvSpPr>
        <p:spPr>
          <a:xfrm>
            <a:off x="6156325" y="3500438"/>
            <a:ext cx="1152525" cy="360362"/>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dirty="0"/>
              <a:t>Regulation</a:t>
            </a:r>
            <a:endParaRPr lang="en-GB" sz="1200" dirty="0"/>
          </a:p>
        </p:txBody>
      </p:sp>
      <p:sp>
        <p:nvSpPr>
          <p:cNvPr id="37" name="Vertical Scroll 36"/>
          <p:cNvSpPr/>
          <p:nvPr/>
        </p:nvSpPr>
        <p:spPr>
          <a:xfrm>
            <a:off x="6156325" y="3716338"/>
            <a:ext cx="1152525" cy="360362"/>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dirty="0"/>
              <a:t>Regulation</a:t>
            </a:r>
            <a:endParaRPr lang="en-GB" sz="1200" dirty="0"/>
          </a:p>
        </p:txBody>
      </p:sp>
      <p:sp>
        <p:nvSpPr>
          <p:cNvPr id="152597" name="TextBox 38"/>
          <p:cNvSpPr txBox="1">
            <a:spLocks noChangeArrowheads="1"/>
          </p:cNvSpPr>
          <p:nvPr/>
        </p:nvSpPr>
        <p:spPr bwMode="auto">
          <a:xfrm>
            <a:off x="4643438" y="6308725"/>
            <a:ext cx="1512887" cy="400050"/>
          </a:xfrm>
          <a:prstGeom prst="rect">
            <a:avLst/>
          </a:prstGeom>
          <a:noFill/>
          <a:ln w="9525">
            <a:noFill/>
            <a:miter lim="800000"/>
            <a:headEnd/>
            <a:tailEnd/>
          </a:ln>
        </p:spPr>
        <p:txBody>
          <a:bodyPr>
            <a:spAutoFit/>
          </a:bodyPr>
          <a:lstStyle/>
          <a:p>
            <a:r>
              <a:rPr lang="en-GB" sz="2000" b="1" u="sng">
                <a:cs typeface="Arial" charset="0"/>
              </a:rPr>
              <a:t>O</a:t>
            </a:r>
            <a:r>
              <a:rPr lang="en-GB" sz="2000" b="1">
                <a:cs typeface="Arial" charset="0"/>
              </a:rPr>
              <a:t>wners</a:t>
            </a:r>
          </a:p>
        </p:txBody>
      </p:sp>
      <p:sp>
        <p:nvSpPr>
          <p:cNvPr id="152598" name="TextBox 39"/>
          <p:cNvSpPr txBox="1">
            <a:spLocks noChangeArrowheads="1"/>
          </p:cNvSpPr>
          <p:nvPr/>
        </p:nvSpPr>
        <p:spPr bwMode="auto">
          <a:xfrm>
            <a:off x="6156325" y="1268413"/>
            <a:ext cx="2376488" cy="396875"/>
          </a:xfrm>
          <a:prstGeom prst="rect">
            <a:avLst/>
          </a:prstGeom>
          <a:noFill/>
          <a:ln w="9525">
            <a:noFill/>
            <a:miter lim="800000"/>
            <a:headEnd/>
            <a:tailEnd/>
          </a:ln>
        </p:spPr>
        <p:txBody>
          <a:bodyPr>
            <a:spAutoFit/>
          </a:bodyPr>
          <a:lstStyle/>
          <a:p>
            <a:r>
              <a:rPr lang="en-GB" sz="2000" b="1" u="sng">
                <a:cs typeface="Arial" charset="0"/>
              </a:rPr>
              <a:t>W</a:t>
            </a:r>
            <a:r>
              <a:rPr lang="en-GB" sz="2000" b="1">
                <a:cs typeface="Arial" charset="0"/>
              </a:rPr>
              <a:t>eltanschauung</a:t>
            </a:r>
          </a:p>
        </p:txBody>
      </p:sp>
      <p:sp>
        <p:nvSpPr>
          <p:cNvPr id="152599" name="TextBox 40"/>
          <p:cNvSpPr txBox="1">
            <a:spLocks noChangeArrowheads="1"/>
          </p:cNvSpPr>
          <p:nvPr/>
        </p:nvSpPr>
        <p:spPr bwMode="auto">
          <a:xfrm>
            <a:off x="6372225" y="6308725"/>
            <a:ext cx="1800225" cy="400050"/>
          </a:xfrm>
          <a:prstGeom prst="rect">
            <a:avLst/>
          </a:prstGeom>
          <a:noFill/>
          <a:ln w="9525">
            <a:noFill/>
            <a:miter lim="800000"/>
            <a:headEnd/>
            <a:tailEnd/>
          </a:ln>
        </p:spPr>
        <p:txBody>
          <a:bodyPr>
            <a:spAutoFit/>
          </a:bodyPr>
          <a:lstStyle/>
          <a:p>
            <a:r>
              <a:rPr lang="en-GB" sz="2000" b="1" u="sng">
                <a:cs typeface="Arial" charset="0"/>
              </a:rPr>
              <a:t>E</a:t>
            </a:r>
            <a:r>
              <a:rPr lang="en-GB" sz="2000" b="1">
                <a:cs typeface="Arial" charset="0"/>
              </a:rPr>
              <a:t>nvironment</a:t>
            </a:r>
          </a:p>
        </p:txBody>
      </p:sp>
      <p:sp>
        <p:nvSpPr>
          <p:cNvPr id="152600" name="TextBox 41"/>
          <p:cNvSpPr txBox="1">
            <a:spLocks noChangeArrowheads="1"/>
          </p:cNvSpPr>
          <p:nvPr/>
        </p:nvSpPr>
        <p:spPr bwMode="auto">
          <a:xfrm>
            <a:off x="1116013" y="1771650"/>
            <a:ext cx="2519362" cy="400050"/>
          </a:xfrm>
          <a:prstGeom prst="rect">
            <a:avLst/>
          </a:prstGeom>
          <a:noFill/>
          <a:ln w="9525">
            <a:noFill/>
            <a:miter lim="800000"/>
            <a:headEnd/>
            <a:tailEnd/>
          </a:ln>
        </p:spPr>
        <p:txBody>
          <a:bodyPr>
            <a:spAutoFit/>
          </a:bodyPr>
          <a:lstStyle/>
          <a:p>
            <a:r>
              <a:rPr lang="en-GB" sz="2000" b="1" u="sng">
                <a:cs typeface="Arial" charset="0"/>
              </a:rPr>
              <a:t>T</a:t>
            </a:r>
            <a:r>
              <a:rPr lang="en-GB" sz="2000" b="1">
                <a:cs typeface="Arial" charset="0"/>
              </a:rPr>
              <a:t>ransformation</a:t>
            </a:r>
          </a:p>
        </p:txBody>
      </p:sp>
      <p:cxnSp>
        <p:nvCxnSpPr>
          <p:cNvPr id="43" name="Straight Arrow Connector 42"/>
          <p:cNvCxnSpPr/>
          <p:nvPr/>
        </p:nvCxnSpPr>
        <p:spPr>
          <a:xfrm>
            <a:off x="1116013" y="2274888"/>
            <a:ext cx="6480175" cy="1587"/>
          </a:xfrm>
          <a:prstGeom prst="straightConnector1">
            <a:avLst/>
          </a:prstGeom>
          <a:ln w="38100">
            <a:solidFill>
              <a:schemeClr val="tx1"/>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152602" name="TextBox 43"/>
          <p:cNvSpPr txBox="1">
            <a:spLocks noChangeArrowheads="1"/>
          </p:cNvSpPr>
          <p:nvPr/>
        </p:nvSpPr>
        <p:spPr bwMode="auto">
          <a:xfrm>
            <a:off x="1258888" y="4868863"/>
            <a:ext cx="1512887" cy="400050"/>
          </a:xfrm>
          <a:prstGeom prst="rect">
            <a:avLst/>
          </a:prstGeom>
          <a:noFill/>
          <a:ln w="9525">
            <a:noFill/>
            <a:miter lim="800000"/>
            <a:headEnd/>
            <a:tailEnd/>
          </a:ln>
        </p:spPr>
        <p:txBody>
          <a:bodyPr>
            <a:spAutoFit/>
          </a:bodyPr>
          <a:lstStyle/>
          <a:p>
            <a:r>
              <a:rPr lang="en-GB" sz="2000" b="1" u="sng">
                <a:cs typeface="Arial" charset="0"/>
              </a:rPr>
              <a:t>A</a:t>
            </a:r>
            <a:r>
              <a:rPr lang="en-GB" sz="2000" b="1">
                <a:cs typeface="Arial" charset="0"/>
              </a:rPr>
              <a:t>ctors</a:t>
            </a:r>
          </a:p>
        </p:txBody>
      </p:sp>
      <p:sp>
        <p:nvSpPr>
          <p:cNvPr id="152603" name="TextBox 44"/>
          <p:cNvSpPr txBox="1">
            <a:spLocks noChangeArrowheads="1"/>
          </p:cNvSpPr>
          <p:nvPr/>
        </p:nvSpPr>
        <p:spPr bwMode="auto">
          <a:xfrm>
            <a:off x="6732588" y="1773238"/>
            <a:ext cx="1800225" cy="400050"/>
          </a:xfrm>
          <a:prstGeom prst="rect">
            <a:avLst/>
          </a:prstGeom>
          <a:noFill/>
          <a:ln w="9525">
            <a:noFill/>
            <a:miter lim="800000"/>
            <a:headEnd/>
            <a:tailEnd/>
          </a:ln>
        </p:spPr>
        <p:txBody>
          <a:bodyPr>
            <a:spAutoFit/>
          </a:bodyPr>
          <a:lstStyle/>
          <a:p>
            <a:r>
              <a:rPr lang="en-GB" sz="2000" b="1" u="sng">
                <a:cs typeface="Arial" charset="0"/>
              </a:rPr>
              <a:t>C</a:t>
            </a:r>
            <a:r>
              <a:rPr lang="en-GB" sz="2000" b="1">
                <a:cs typeface="Arial" charset="0"/>
              </a:rPr>
              <a:t>ustomers</a:t>
            </a:r>
          </a:p>
        </p:txBody>
      </p:sp>
      <p:cxnSp>
        <p:nvCxnSpPr>
          <p:cNvPr id="48" name="Straight Connector 47"/>
          <p:cNvCxnSpPr/>
          <p:nvPr/>
        </p:nvCxnSpPr>
        <p:spPr>
          <a:xfrm flipV="1">
            <a:off x="1187450" y="6308725"/>
            <a:ext cx="7056438" cy="73025"/>
          </a:xfrm>
          <a:prstGeom prst="line">
            <a:avLst/>
          </a:prstGeom>
        </p:spPr>
        <p:style>
          <a:lnRef idx="1">
            <a:schemeClr val="accent1"/>
          </a:lnRef>
          <a:fillRef idx="0">
            <a:schemeClr val="accent1"/>
          </a:fillRef>
          <a:effectRef idx="0">
            <a:schemeClr val="accent1"/>
          </a:effectRef>
          <a:fontRef idx="minor">
            <a:schemeClr val="tx1"/>
          </a:fontRef>
        </p:style>
      </p:cxnSp>
      <p:sp>
        <p:nvSpPr>
          <p:cNvPr id="152605" name="AutoShape 29"/>
          <p:cNvSpPr>
            <a:spLocks noChangeArrowheads="1"/>
          </p:cNvSpPr>
          <p:nvPr/>
        </p:nvSpPr>
        <p:spPr bwMode="auto">
          <a:xfrm>
            <a:off x="5940425" y="5013325"/>
            <a:ext cx="865188" cy="720725"/>
          </a:xfrm>
          <a:prstGeom prst="star32">
            <a:avLst>
              <a:gd name="adj" fmla="val 37500"/>
            </a:avLst>
          </a:prstGeom>
          <a:solidFill>
            <a:srgbClr val="F2F713"/>
          </a:solidFill>
          <a:ln w="9525">
            <a:solidFill>
              <a:schemeClr val="tx1"/>
            </a:solidFill>
            <a:miter lim="800000"/>
            <a:headEnd/>
            <a:tailEnd/>
          </a:ln>
          <a:effectLst/>
        </p:spPr>
        <p:txBody>
          <a:bodyPr wrap="none" anchor="ctr"/>
          <a:lstStyle/>
          <a:p>
            <a:pPr algn="ctr"/>
            <a:r>
              <a:rPr lang="en-GB" sz="1800">
                <a:cs typeface="Arial" charset="0"/>
              </a:rPr>
              <a:t>OIOO</a:t>
            </a:r>
          </a:p>
        </p:txBody>
      </p:sp>
      <p:sp>
        <p:nvSpPr>
          <p:cNvPr id="152606" name="AutoShape 30"/>
          <p:cNvSpPr>
            <a:spLocks noChangeArrowheads="1"/>
          </p:cNvSpPr>
          <p:nvPr/>
        </p:nvSpPr>
        <p:spPr bwMode="auto">
          <a:xfrm>
            <a:off x="6443663" y="2708275"/>
            <a:ext cx="649287" cy="433388"/>
          </a:xfrm>
          <a:prstGeom prst="star32">
            <a:avLst>
              <a:gd name="adj" fmla="val 33130"/>
            </a:avLst>
          </a:prstGeom>
          <a:solidFill>
            <a:srgbClr val="F2F713"/>
          </a:solidFill>
          <a:ln w="9525">
            <a:solidFill>
              <a:schemeClr val="tx1"/>
            </a:solidFill>
            <a:miter lim="800000"/>
            <a:headEnd/>
            <a:tailEnd/>
          </a:ln>
          <a:effectLst/>
        </p:spPr>
        <p:txBody>
          <a:bodyPr wrap="none" anchor="ctr"/>
          <a:lstStyle/>
          <a:p>
            <a:pPr algn="ctr"/>
            <a:endParaRPr lang="en-US" sz="2000">
              <a:cs typeface="Arial" charset="0"/>
            </a:endParaRPr>
          </a:p>
        </p:txBody>
      </p:sp>
      <p:sp>
        <p:nvSpPr>
          <p:cNvPr id="152607" name="AutoShape 31"/>
          <p:cNvSpPr>
            <a:spLocks noChangeArrowheads="1"/>
          </p:cNvSpPr>
          <p:nvPr/>
        </p:nvSpPr>
        <p:spPr bwMode="auto">
          <a:xfrm>
            <a:off x="6227763" y="4581525"/>
            <a:ext cx="649287" cy="433388"/>
          </a:xfrm>
          <a:prstGeom prst="star32">
            <a:avLst>
              <a:gd name="adj" fmla="val 33130"/>
            </a:avLst>
          </a:prstGeom>
          <a:solidFill>
            <a:srgbClr val="F2F713"/>
          </a:solidFill>
          <a:ln w="9525">
            <a:solidFill>
              <a:schemeClr val="tx1"/>
            </a:solidFill>
            <a:miter lim="800000"/>
            <a:headEnd/>
            <a:tailEnd/>
          </a:ln>
          <a:effectLst/>
        </p:spPr>
        <p:txBody>
          <a:bodyPr wrap="none" anchor="ctr"/>
          <a:lstStyle/>
          <a:p>
            <a:pPr algn="ctr"/>
            <a:endParaRPr lang="en-US" sz="2000">
              <a:cs typeface="Arial" charset="0"/>
            </a:endParaRPr>
          </a:p>
        </p:txBody>
      </p:sp>
      <p:sp>
        <p:nvSpPr>
          <p:cNvPr id="152608" name="AutoShape 32"/>
          <p:cNvSpPr>
            <a:spLocks noChangeArrowheads="1"/>
          </p:cNvSpPr>
          <p:nvPr/>
        </p:nvSpPr>
        <p:spPr bwMode="auto">
          <a:xfrm>
            <a:off x="7308850" y="3284538"/>
            <a:ext cx="649288" cy="433387"/>
          </a:xfrm>
          <a:prstGeom prst="star32">
            <a:avLst>
              <a:gd name="adj" fmla="val 33130"/>
            </a:avLst>
          </a:prstGeom>
          <a:solidFill>
            <a:srgbClr val="F2F713"/>
          </a:solidFill>
          <a:ln w="9525">
            <a:solidFill>
              <a:schemeClr val="tx1"/>
            </a:solidFill>
            <a:miter lim="800000"/>
            <a:headEnd/>
            <a:tailEnd/>
          </a:ln>
          <a:effectLst/>
        </p:spPr>
        <p:txBody>
          <a:bodyPr wrap="none" anchor="ctr"/>
          <a:lstStyle/>
          <a:p>
            <a:pPr algn="ctr"/>
            <a:endParaRPr lang="en-US" sz="2000">
              <a:cs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1"/>
          <p:cNvSpPr>
            <a:spLocks noGrp="1"/>
          </p:cNvSpPr>
          <p:nvPr>
            <p:ph type="sldNum" sz="quarter" idx="10"/>
          </p:nvPr>
        </p:nvSpPr>
        <p:spPr/>
        <p:txBody>
          <a:bodyPr/>
          <a:lstStyle/>
          <a:p>
            <a:fld id="{8E08B6DB-F446-456C-B2D4-94399CFC3E1C}" type="slidenum">
              <a:rPr lang="en-GB"/>
              <a:pPr/>
              <a:t>9</a:t>
            </a:fld>
            <a:endParaRPr lang="en-GB"/>
          </a:p>
        </p:txBody>
      </p:sp>
      <p:sp>
        <p:nvSpPr>
          <p:cNvPr id="154626" name="Title 1"/>
          <p:cNvSpPr>
            <a:spLocks noGrp="1"/>
          </p:cNvSpPr>
          <p:nvPr>
            <p:ph type="title" idx="4294967295"/>
          </p:nvPr>
        </p:nvSpPr>
        <p:spPr/>
        <p:txBody>
          <a:bodyPr/>
          <a:lstStyle/>
          <a:p>
            <a:r>
              <a:rPr lang="en-GB"/>
              <a:t>Next steps</a:t>
            </a:r>
          </a:p>
        </p:txBody>
      </p:sp>
      <p:sp>
        <p:nvSpPr>
          <p:cNvPr id="3" name="Slide Number Placeholder 2"/>
          <p:cNvSpPr txBox="1">
            <a:spLocks noGrp="1"/>
          </p:cNvSpPr>
          <p:nvPr/>
        </p:nvSpPr>
        <p:spPr bwMode="auto">
          <a:xfrm>
            <a:off x="4343400" y="152400"/>
            <a:ext cx="685800" cy="457200"/>
          </a:xfrm>
          <a:prstGeom prst="rect">
            <a:avLst/>
          </a:prstGeom>
          <a:noFill/>
          <a:ln>
            <a:miter lim="800000"/>
            <a:headEnd/>
            <a:tailEnd/>
          </a:ln>
        </p:spPr>
        <p:txBody>
          <a:bodyPr anchor="ctr"/>
          <a:lstStyle/>
          <a:p>
            <a:pPr>
              <a:defRPr/>
            </a:pPr>
            <a:fld id="{3D15B1A8-89A7-4C93-B774-40EEFACDA6B7}" type="slidenum">
              <a:rPr lang="en-GB" sz="1400"/>
              <a:pPr>
                <a:defRPr/>
              </a:pPr>
              <a:t>9</a:t>
            </a:fld>
            <a:endParaRPr lang="en-GB" sz="1400" dirty="0"/>
          </a:p>
        </p:txBody>
      </p:sp>
      <p:sp>
        <p:nvSpPr>
          <p:cNvPr id="154628" name="Text Placeholder 3"/>
          <p:cNvSpPr>
            <a:spLocks noGrp="1"/>
          </p:cNvSpPr>
          <p:nvPr>
            <p:ph type="body" idx="4294967295"/>
          </p:nvPr>
        </p:nvSpPr>
        <p:spPr/>
        <p:txBody>
          <a:bodyPr/>
          <a:lstStyle/>
          <a:p>
            <a:r>
              <a:rPr lang="en-GB"/>
              <a:t>Complete the picture and description</a:t>
            </a:r>
          </a:p>
          <a:p>
            <a:pPr lvl="1"/>
            <a:r>
              <a:rPr lang="en-GB"/>
              <a:t>“</a:t>
            </a:r>
            <a:r>
              <a:rPr lang="en-GB" i="1"/>
              <a:t>To do X by Y in order to achieve Z”</a:t>
            </a:r>
          </a:p>
          <a:p>
            <a:pPr lvl="2"/>
            <a:r>
              <a:rPr lang="en-GB"/>
              <a:t>Identify Efficacy, Effectiveness and Efficiency</a:t>
            </a:r>
          </a:p>
          <a:p>
            <a:pPr lvl="3"/>
            <a:r>
              <a:rPr lang="en-GB"/>
              <a:t>Which option generates greater value in the broader system? </a:t>
            </a:r>
          </a:p>
          <a:p>
            <a:pPr lvl="3"/>
            <a:r>
              <a:rPr lang="en-GB"/>
              <a:t>What other options are there?</a:t>
            </a:r>
          </a:p>
          <a:p>
            <a:r>
              <a:rPr lang="en-GB"/>
              <a:t>Means</a:t>
            </a:r>
          </a:p>
          <a:p>
            <a:pPr lvl="1"/>
            <a:r>
              <a:rPr lang="en-GB"/>
              <a:t>Discuss views 1:1 per CATWOE (30 minutes)  </a:t>
            </a:r>
          </a:p>
          <a:p>
            <a:pPr lvl="1"/>
            <a:r>
              <a:rPr lang="en-GB"/>
              <a:t>Develop Rich Pictures and Root Definitions</a:t>
            </a:r>
          </a:p>
          <a:p>
            <a:pPr lvl="1"/>
            <a:r>
              <a:rPr lang="en-GB"/>
              <a:t>Review these next Thursday</a:t>
            </a:r>
          </a:p>
          <a:p>
            <a:endParaRPr lang="en-GB"/>
          </a:p>
          <a:p>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54628">
                                            <p:txEl>
                                              <p:pRg st="5" end="5"/>
                                            </p:txEl>
                                          </p:spTgt>
                                        </p:tgtEl>
                                        <p:attrNameLst>
                                          <p:attrName>style.visibility</p:attrName>
                                        </p:attrNameLst>
                                      </p:cBhvr>
                                      <p:to>
                                        <p:strVal val="visible"/>
                                      </p:to>
                                    </p:set>
                                    <p:animEffect transition="in" filter="box(in)">
                                      <p:cBhvr>
                                        <p:cTn id="7" dur="500"/>
                                        <p:tgtEl>
                                          <p:spTgt spid="154628">
                                            <p:txEl>
                                              <p:pRg st="5" end="5"/>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154628">
                                            <p:txEl>
                                              <p:pRg st="6" end="6"/>
                                            </p:txEl>
                                          </p:spTgt>
                                        </p:tgtEl>
                                        <p:attrNameLst>
                                          <p:attrName>style.visibility</p:attrName>
                                        </p:attrNameLst>
                                      </p:cBhvr>
                                      <p:to>
                                        <p:strVal val="visible"/>
                                      </p:to>
                                    </p:set>
                                    <p:animEffect transition="in" filter="box(in)">
                                      <p:cBhvr>
                                        <p:cTn id="10" dur="500"/>
                                        <p:tgtEl>
                                          <p:spTgt spid="154628">
                                            <p:txEl>
                                              <p:pRg st="6" end="6"/>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154628">
                                            <p:txEl>
                                              <p:pRg st="7" end="7"/>
                                            </p:txEl>
                                          </p:spTgt>
                                        </p:tgtEl>
                                        <p:attrNameLst>
                                          <p:attrName>style.visibility</p:attrName>
                                        </p:attrNameLst>
                                      </p:cBhvr>
                                      <p:to>
                                        <p:strVal val="visible"/>
                                      </p:to>
                                    </p:set>
                                    <p:animEffect transition="in" filter="box(in)">
                                      <p:cBhvr>
                                        <p:cTn id="13" dur="500"/>
                                        <p:tgtEl>
                                          <p:spTgt spid="154628">
                                            <p:txEl>
                                              <p:pRg st="7" end="7"/>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154628">
                                            <p:txEl>
                                              <p:pRg st="8" end="8"/>
                                            </p:txEl>
                                          </p:spTgt>
                                        </p:tgtEl>
                                        <p:attrNameLst>
                                          <p:attrName>style.visibility</p:attrName>
                                        </p:attrNameLst>
                                      </p:cBhvr>
                                      <p:to>
                                        <p:strVal val="visible"/>
                                      </p:to>
                                    </p:set>
                                    <p:animEffect transition="in" filter="box(in)">
                                      <p:cBhvr>
                                        <p:cTn id="16" dur="500"/>
                                        <p:tgtEl>
                                          <p:spTgt spid="15462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IS Presentation">
  <a:themeElements>
    <a:clrScheme name="BIS Presentation 1">
      <a:dk1>
        <a:srgbClr val="000000"/>
      </a:dk1>
      <a:lt1>
        <a:srgbClr val="FFFFFF"/>
      </a:lt1>
      <a:dk2>
        <a:srgbClr val="990000"/>
      </a:dk2>
      <a:lt2>
        <a:srgbClr val="808080"/>
      </a:lt2>
      <a:accent1>
        <a:srgbClr val="3CB6CE"/>
      </a:accent1>
      <a:accent2>
        <a:srgbClr val="003478"/>
      </a:accent2>
      <a:accent3>
        <a:srgbClr val="FFFFFF"/>
      </a:accent3>
      <a:accent4>
        <a:srgbClr val="000000"/>
      </a:accent4>
      <a:accent5>
        <a:srgbClr val="AFD7E3"/>
      </a:accent5>
      <a:accent6>
        <a:srgbClr val="002E6C"/>
      </a:accent6>
      <a:hlink>
        <a:srgbClr val="445511"/>
      </a:hlink>
      <a:folHlink>
        <a:srgbClr val="995588"/>
      </a:folHlink>
    </a:clrScheme>
    <a:fontScheme name="BIS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S Presentation 1">
        <a:dk1>
          <a:srgbClr val="000000"/>
        </a:dk1>
        <a:lt1>
          <a:srgbClr val="FFFFFF"/>
        </a:lt1>
        <a:dk2>
          <a:srgbClr val="990000"/>
        </a:dk2>
        <a:lt2>
          <a:srgbClr val="808080"/>
        </a:lt2>
        <a:accent1>
          <a:srgbClr val="3CB6CE"/>
        </a:accent1>
        <a:accent2>
          <a:srgbClr val="003478"/>
        </a:accent2>
        <a:accent3>
          <a:srgbClr val="FFFFFF"/>
        </a:accent3>
        <a:accent4>
          <a:srgbClr val="000000"/>
        </a:accent4>
        <a:accent5>
          <a:srgbClr val="AFD7E3"/>
        </a:accent5>
        <a:accent6>
          <a:srgbClr val="002E6C"/>
        </a:accent6>
        <a:hlink>
          <a:srgbClr val="445511"/>
        </a:hlink>
        <a:folHlink>
          <a:srgbClr val="995588"/>
        </a:folHlink>
      </a:clrScheme>
      <a:clrMap bg1="lt1" tx1="dk1" bg2="lt2" tx2="dk2" accent1="accent1" accent2="accent2" accent3="accent3" accent4="accent4" accent5="accent5" accent6="accent6" hlink="hlink" folHlink="folHlink"/>
    </a:extraClrScheme>
    <a:extraClrScheme>
      <a:clrScheme name="BIS Presentation 2">
        <a:dk1>
          <a:srgbClr val="000000"/>
        </a:dk1>
        <a:lt1>
          <a:srgbClr val="FFFFFF"/>
        </a:lt1>
        <a:dk2>
          <a:srgbClr val="003478"/>
        </a:dk2>
        <a:lt2>
          <a:srgbClr val="808080"/>
        </a:lt2>
        <a:accent1>
          <a:srgbClr val="3CB6CE"/>
        </a:accent1>
        <a:accent2>
          <a:srgbClr val="003478"/>
        </a:accent2>
        <a:accent3>
          <a:srgbClr val="FFFFFF"/>
        </a:accent3>
        <a:accent4>
          <a:srgbClr val="000000"/>
        </a:accent4>
        <a:accent5>
          <a:srgbClr val="AFD7E3"/>
        </a:accent5>
        <a:accent6>
          <a:srgbClr val="002E6C"/>
        </a:accent6>
        <a:hlink>
          <a:srgbClr val="445511"/>
        </a:hlink>
        <a:folHlink>
          <a:srgbClr val="995588"/>
        </a:folHlink>
      </a:clrScheme>
      <a:clrMap bg1="lt1" tx1="dk1" bg2="lt2" tx2="dk2" accent1="accent1" accent2="accent2" accent3="accent3" accent4="accent4" accent5="accent5" accent6="accent6" hlink="hlink" folHlink="folHlink"/>
    </a:extraClrScheme>
    <a:extraClrScheme>
      <a:clrScheme name="BIS Presentation 3">
        <a:dk1>
          <a:srgbClr val="808080"/>
        </a:dk1>
        <a:lt1>
          <a:srgbClr val="FFFFFF"/>
        </a:lt1>
        <a:dk2>
          <a:srgbClr val="003478"/>
        </a:dk2>
        <a:lt2>
          <a:srgbClr val="FFCC11"/>
        </a:lt2>
        <a:accent1>
          <a:srgbClr val="3CB6CE"/>
        </a:accent1>
        <a:accent2>
          <a:srgbClr val="FFCC11"/>
        </a:accent2>
        <a:accent3>
          <a:srgbClr val="AAAEBE"/>
        </a:accent3>
        <a:accent4>
          <a:srgbClr val="DADADA"/>
        </a:accent4>
        <a:accent5>
          <a:srgbClr val="AFD7E3"/>
        </a:accent5>
        <a:accent6>
          <a:srgbClr val="E7B90E"/>
        </a:accent6>
        <a:hlink>
          <a:srgbClr val="BBEE00"/>
        </a:hlink>
        <a:folHlink>
          <a:srgbClr val="995588"/>
        </a:folHlink>
      </a:clrScheme>
      <a:clrMap bg1="dk2" tx1="lt1" bg2="dk1" tx2="lt2" accent1="accent1" accent2="accent2" accent3="accent3" accent4="accent4" accent5="accent5" accent6="accent6" hlink="hlink" folHlink="folHlink"/>
    </a:extraClrScheme>
    <a:extraClrScheme>
      <a:clrScheme name="BIS Presentation 4">
        <a:dk1>
          <a:srgbClr val="808080"/>
        </a:dk1>
        <a:lt1>
          <a:srgbClr val="FFFFFF"/>
        </a:lt1>
        <a:dk2>
          <a:srgbClr val="000000"/>
        </a:dk2>
        <a:lt2>
          <a:srgbClr val="FFCC11"/>
        </a:lt2>
        <a:accent1>
          <a:srgbClr val="3CB6CE"/>
        </a:accent1>
        <a:accent2>
          <a:srgbClr val="FFCC11"/>
        </a:accent2>
        <a:accent3>
          <a:srgbClr val="AAAAAA"/>
        </a:accent3>
        <a:accent4>
          <a:srgbClr val="DADADA"/>
        </a:accent4>
        <a:accent5>
          <a:srgbClr val="AFD7E3"/>
        </a:accent5>
        <a:accent6>
          <a:srgbClr val="E7B90E"/>
        </a:accent6>
        <a:hlink>
          <a:srgbClr val="BBEE00"/>
        </a:hlink>
        <a:folHlink>
          <a:srgbClr val="995588"/>
        </a:folHlink>
      </a:clrScheme>
      <a:clrMap bg1="dk2" tx1="lt1" bg2="dk1" tx2="lt2" accent1="accent1" accent2="accent2" accent3="accent3" accent4="accent4" accent5="accent5" accent6="accent6" hlink="hlink" folHlink="folHlink"/>
    </a:extraClrScheme>
    <a:extraClrScheme>
      <a:clrScheme name="BIS Presentation 5">
        <a:dk1>
          <a:srgbClr val="808080"/>
        </a:dk1>
        <a:lt1>
          <a:srgbClr val="FFFFFF"/>
        </a:lt1>
        <a:dk2>
          <a:srgbClr val="000000"/>
        </a:dk2>
        <a:lt2>
          <a:srgbClr val="CC0033"/>
        </a:lt2>
        <a:accent1>
          <a:srgbClr val="3CB6CE"/>
        </a:accent1>
        <a:accent2>
          <a:srgbClr val="CC0033"/>
        </a:accent2>
        <a:accent3>
          <a:srgbClr val="AAAAAA"/>
        </a:accent3>
        <a:accent4>
          <a:srgbClr val="DADADA"/>
        </a:accent4>
        <a:accent5>
          <a:srgbClr val="AFD7E3"/>
        </a:accent5>
        <a:accent6>
          <a:srgbClr val="B9002D"/>
        </a:accent6>
        <a:hlink>
          <a:srgbClr val="BBEE00"/>
        </a:hlink>
        <a:folHlink>
          <a:srgbClr val="995588"/>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Refined</Template>
  <TotalTime>4825</TotalTime>
  <Words>4269</Words>
  <Application>Microsoft Office PowerPoint</Application>
  <PresentationFormat>On-screen Show (4:3)</PresentationFormat>
  <Paragraphs>780</Paragraphs>
  <Slides>23</Slides>
  <Notes>21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8" baseType="lpstr">
      <vt:lpstr>Times New Roman</vt:lpstr>
      <vt:lpstr>Arial</vt:lpstr>
      <vt:lpstr>Calibri</vt:lpstr>
      <vt:lpstr>BIS Presentation</vt:lpstr>
      <vt:lpstr>Microsoft Clip Gallery</vt:lpstr>
      <vt:lpstr>  Understanding the Problems   Applying Soft Systems Methodology (SSM) for Better Regulation   Ian Mitchell BA BSc FORS  Operational Research Unit Analytical Decision Support Economics Strategy &amp; Better Regulation  CORNWALLIS XVII - April 2012 </vt:lpstr>
      <vt:lpstr>Introduction</vt:lpstr>
      <vt:lpstr>U is for UNDERSTAND</vt:lpstr>
      <vt:lpstr>U is also for URGENT</vt:lpstr>
      <vt:lpstr>Introduction to BRE</vt:lpstr>
      <vt:lpstr>SSM uses terms to prompt a view </vt:lpstr>
      <vt:lpstr>CATWOE from Tuesday</vt:lpstr>
      <vt:lpstr>Changing the worldview</vt:lpstr>
      <vt:lpstr>Next steps</vt:lpstr>
      <vt:lpstr>Outline </vt:lpstr>
      <vt:lpstr>System - As Is </vt:lpstr>
      <vt:lpstr>Players</vt:lpstr>
      <vt:lpstr>Departments</vt:lpstr>
      <vt:lpstr>Domestic Regulation </vt:lpstr>
      <vt:lpstr>European Transposition</vt:lpstr>
      <vt:lpstr>Regulation Stock</vt:lpstr>
      <vt:lpstr>Enforcement</vt:lpstr>
      <vt:lpstr>CATWOE Elements</vt:lpstr>
      <vt:lpstr>Root Definition</vt:lpstr>
      <vt:lpstr>Changing the System</vt:lpstr>
      <vt:lpstr>System - As Is  FINAL</vt:lpstr>
      <vt:lpstr>System - As It Should Be </vt:lpstr>
      <vt:lpstr>SSM – Lessons Indicated</vt:lpstr>
    </vt:vector>
  </TitlesOfParts>
  <Company>DIUS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rsmith</dc:creator>
  <dc:description>Based on template BIS Presentation v3.2 18-06-2009</dc:description>
  <cp:lastModifiedBy>Ian Mitchell</cp:lastModifiedBy>
  <cp:revision>134</cp:revision>
  <dcterms:created xsi:type="dcterms:W3CDTF">2010-02-01T10:59:15Z</dcterms:created>
  <dcterms:modified xsi:type="dcterms:W3CDTF">2012-03-28T22:12:53Z</dcterms:modified>
</cp:coreProperties>
</file>