
<file path=[Content_Types].xml><?xml version="1.0" encoding="utf-8"?>
<Types xmlns="http://schemas.openxmlformats.org/package/2006/content-types">
  <Override ContentType="application/vnd.openxmlformats-officedocument.presentationml.slide+xml" PartName="/ppt/slides/slide6.xml"/>
  <Override ContentType="application/vnd.openxmlformats-officedocument.presentationml.slide+xml" PartName="/ppt/slides/slide29.xml"/>
  <Override ContentType="application/vnd.openxmlformats-officedocument.presentationml.slideLayout+xml" PartName="/ppt/slideLayouts/slideLayout8.xml"/>
  <Override ContentType="application/vnd.openxmlformats-officedocument.presentationml.slideLayout+xml" PartName="/ppt/slideLayouts/slideLayout19.xml"/>
  <Override ContentType="application/vnd.openxmlformats-officedocument.presentationml.notesSlide+xml" PartName="/ppt/notesSlides/notesSlide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7.xml"/>
  <Override ContentType="application/vnd.openxmlformats-officedocument.presentationml.slideLayout+xml" PartName="/ppt/slideLayouts/slideLayout4.xml"/>
  <Override ContentType="application/vnd.openxmlformats-officedocument.presentationml.slideLayout+xml" PartName="/ppt/slideLayouts/slideLayout6.xml"/>
  <Override ContentType="application/vnd.openxmlformats-officedocument.presentationml.slideLayout+xml" PartName="/ppt/slideLayouts/slideLayout17.xml"/>
  <Override ContentType="application/vnd.openxmlformats-officedocument.theme+xml" PartName="/ppt/theme/theme3.xml"/>
  <Override ContentType="application/vnd.openxmlformats-officedocument.presentationml.slide+xml" PartName="/ppt/slides/slide2.xml"/>
  <Override ContentType="application/vnd.openxmlformats-officedocument.presentationml.slide+xml" PartName="/ppt/slides/slide16.xml"/>
  <Override ContentType="application/vnd.openxmlformats-officedocument.presentationml.slide+xml" PartName="/ppt/slides/slide25.xml"/>
  <Override ContentType="application/vnd.openxmlformats-officedocument.theme+xml" PartName="/ppt/theme/theme1.xml"/>
  <Override ContentType="application/vnd.openxmlformats-officedocument.presentationml.slideLayout+xml" PartName="/ppt/slideLayouts/slideLayout2.xml"/>
  <Override ContentType="application/vnd.openxmlformats-officedocument.presentationml.slideLayout+xml" PartName="/ppt/slideLayouts/slideLayout15.xml"/>
  <Default ContentType="image/x-wmf" Extension="wmf"/>
  <Default ContentType="application/vnd.ms-excel" Extension="xls"/>
  <Default ContentType="application/vnd.openxmlformats-package.relationships+xml" Extension="rels"/>
  <Default ContentType="application/xml" Extension="xml"/>
  <Override ContentType="application/vnd.openxmlformats-officedocument.presentationml.slide+xml" PartName="/ppt/slides/slide14.xml"/>
  <Override ContentType="application/vnd.openxmlformats-officedocument.presentationml.slide+xml" PartName="/ppt/slides/slide23.xml"/>
  <Override ContentType="application/vnd.openxmlformats-officedocument.presentationml.notesMaster+xml" PartName="/ppt/notesMasters/notesMaster1.xml"/>
  <Override ContentType="application/vnd.openxmlformats-officedocument.presentationml.slideLayout+xml" PartName="/ppt/slideLayouts/slideLayout13.xml"/>
  <Override ContentType="application/vnd.openxmlformats-officedocument.presentationml.slideLayout+xml" PartName="/ppt/slideLayouts/slideLayout22.xml"/>
  <Override ContentType="application/vnd.openxmlformats-officedocument.presentationml.slideLayout+xml" PartName="/ppt/slideLayouts/slideLayout24.xml"/>
  <Override ContentType="application/vnd.openxmlformats-officedocument.presentationml.slide+xml" PartName="/ppt/slides/slide10.xml"/>
  <Override ContentType="application/vnd.openxmlformats-officedocument.presentationml.slide+xml" PartName="/ppt/slides/slide12.xml"/>
  <Override ContentType="application/vnd.openxmlformats-officedocument.presentationml.slide+xml" PartName="/ppt/slides/slide21.xml"/>
  <Override ContentType="application/vnd.openxmlformats-officedocument.presentationml.slide+xml" PartName="/ppt/slides/slide30.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slideLayout+xml" PartName="/ppt/slideLayouts/slideLayout20.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handoutMaster+xml" PartName="/ppt/handoutMasters/handoutMaster1.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package.core-properties+xml" PartName="/docProps/core.xml"/>
  <Override ContentType="application/vnd.openxmlformats-officedocument.presentationml.slideMaster+xml" PartName="/ppt/slideMasters/slideMaster2.xml"/>
  <Override ContentType="application/vnd.openxmlformats-officedocument.presentationml.slide+xml" PartName="/ppt/slides/slide5.xml"/>
  <Override ContentType="application/vnd.openxmlformats-officedocument.presentationml.slide+xml" PartName="/ppt/slides/slide19.xml"/>
  <Override ContentType="application/vnd.openxmlformats-officedocument.presentationml.slide+xml" PartName="/ppt/slides/slide28.xml"/>
  <Override ContentType="application/vnd.openxmlformats-officedocument.presentationml.slideLayout+xml" PartName="/ppt/slideLayouts/slideLayout7.xml"/>
  <Override ContentType="application/vnd.openxmlformats-officedocument.theme+xml" PartName="/ppt/theme/theme4.xml"/>
  <Default ContentType="application/vnd.openxmlformats-officedocument.oleObject" Extension="bin"/>
  <Default ContentType="image/png" Extension="png"/>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slide+xml" PartName="/ppt/slides/slide26.xml"/>
  <Override ContentType="application/vnd.openxmlformats-officedocument.presentationml.presProps+xml" PartName="/ppt/presProps.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theme+xml" PartName="/ppt/theme/theme2.xml"/>
  <Override ContentType="application/vnd.openxmlformats-officedocument.presentationml.slide+xml" PartName="/ppt/slides/slide1.xml"/>
  <Override ContentType="application/vnd.openxmlformats-officedocument.presentationml.slide+xml" PartName="/ppt/slides/slide15.xml"/>
  <Override ContentType="application/vnd.openxmlformats-officedocument.presentationml.slide+xml" PartName="/ppt/slides/slide24.xml"/>
  <Override ContentType="application/vnd.openxmlformats-officedocument.presentationml.slideLayout+xml" PartName="/ppt/slideLayouts/slideLayout3.xml"/>
  <Default ContentType="image/jpeg" Extension="jpeg"/>
  <Override ContentType="application/vnd.openxmlformats-officedocument.presentationml.slideLayout+xml" PartName="/ppt/slideLayouts/slideLayout16.xml"/>
  <Default ContentType="image/x-emf" Extension="emf"/>
  <Override ContentType="application/vnd.openxmlformats-officedocument.presentationml.presentation.main+xml" PartName="/ppt/presentation.xml"/>
  <Override ContentType="application/vnd.openxmlformats-officedocument.presentationml.slide+xml" PartName="/ppt/slides/slide13.xml"/>
  <Override ContentType="application/vnd.openxmlformats-officedocument.presentationml.slide+xml" PartName="/ppt/slides/slide22.xml"/>
  <Override ContentType="application/vnd.openxmlformats-officedocument.presentationml.slide+xml" PartName="/ppt/slides/slide31.xml"/>
  <Override ContentType="application/vnd.openxmlformats-officedocument.presentationml.slideLayout+xml" PartName="/ppt/slideLayouts/slideLayout1.xml"/>
  <Override ContentType="application/vnd.openxmlformats-officedocument.presentationml.slideLayout+xml" PartName="/ppt/slideLayouts/slideLayout14.xml"/>
  <Override ContentType="application/vnd.openxmlformats-officedocument.presentationml.slideLayout+xml" PartName="/ppt/slideLayouts/slideLayout23.xml"/>
  <Override ContentType="application/vnd.openxmlformats-officedocument.extended-properties+xml" PartName="/docProps/app.xml"/>
  <Override ContentType="application/vnd.openxmlformats-officedocument.presentationml.slide+xml" PartName="/ppt/slides/slide11.xml"/>
  <Override ContentType="application/vnd.openxmlformats-officedocument.presentationml.slide+xml" PartName="/ppt/slides/slide20.xml"/>
  <Override ContentType="application/vnd.openxmlformats-officedocument.presentationml.slideLayout+xml" PartName="/ppt/slideLayouts/slideLayout12.xml"/>
  <Override ContentType="application/vnd.openxmlformats-officedocument.presentationml.slideLayout+xml" PartName="/ppt/slideLayouts/slideLayout21.xml"/>
  <Override ContentType="application/vnd.openxmlformats-officedocument.presentationml.slideLayout+xml" PartName="/ppt/slideLayouts/slideLayout10.xml"/>
  <Default ContentType="application/vnd.openxmlformats-officedocument.vmlDrawing" Extension="v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34"/>
  </p:notesMasterIdLst>
  <p:handoutMasterIdLst>
    <p:handoutMasterId r:id="rId35"/>
  </p:handoutMasterIdLst>
  <p:sldIdLst>
    <p:sldId id="312" r:id="rId3"/>
    <p:sldId id="311" r:id="rId4"/>
    <p:sldId id="313" r:id="rId5"/>
    <p:sldId id="314" r:id="rId6"/>
    <p:sldId id="274" r:id="rId7"/>
    <p:sldId id="275" r:id="rId8"/>
    <p:sldId id="333" r:id="rId9"/>
    <p:sldId id="315" r:id="rId10"/>
    <p:sldId id="316" r:id="rId11"/>
    <p:sldId id="276" r:id="rId12"/>
    <p:sldId id="277" r:id="rId13"/>
    <p:sldId id="278" r:id="rId14"/>
    <p:sldId id="319" r:id="rId15"/>
    <p:sldId id="280" r:id="rId16"/>
    <p:sldId id="320" r:id="rId17"/>
    <p:sldId id="282" r:id="rId18"/>
    <p:sldId id="321" r:id="rId19"/>
    <p:sldId id="284" r:id="rId20"/>
    <p:sldId id="322" r:id="rId21"/>
    <p:sldId id="283" r:id="rId22"/>
    <p:sldId id="323" r:id="rId23"/>
    <p:sldId id="285" r:id="rId24"/>
    <p:sldId id="325" r:id="rId25"/>
    <p:sldId id="326" r:id="rId26"/>
    <p:sldId id="287" r:id="rId27"/>
    <p:sldId id="327" r:id="rId28"/>
    <p:sldId id="317" r:id="rId29"/>
    <p:sldId id="328" r:id="rId30"/>
    <p:sldId id="329" r:id="rId31"/>
    <p:sldId id="332" r:id="rId32"/>
    <p:sldId id="331" r:id="rId33"/>
  </p:sldIdLst>
  <p:sldSz cx="9144000" cy="6858000" type="screen4x3"/>
  <p:notesSz cx="6881813" cy="9167813"/>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A7"/>
    <a:srgbClr val="C5B2E8"/>
    <a:srgbClr val="A98CDC"/>
    <a:srgbClr val="1BDBBB"/>
    <a:srgbClr val="FF8D3F"/>
    <a:srgbClr val="FF7415"/>
    <a:srgbClr val="00D25F"/>
    <a:srgbClr val="008AF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378" autoAdjust="0"/>
    <p:restoredTop sz="97541" autoAdjust="0"/>
  </p:normalViewPr>
  <p:slideViewPr>
    <p:cSldViewPr>
      <p:cViewPr>
        <p:scale>
          <a:sx n="100" d="100"/>
          <a:sy n="100" d="100"/>
        </p:scale>
        <p:origin x="-264" y="-282"/>
      </p:cViewPr>
      <p:guideLst>
        <p:guide orient="horz" pos="2160"/>
        <p:guide pos="2880"/>
      </p:guideLst>
    </p:cSldViewPr>
  </p:slideViewPr>
  <p:outlineViewPr>
    <p:cViewPr>
      <p:scale>
        <a:sx n="33" d="100"/>
        <a:sy n="33" d="100"/>
      </p:scale>
      <p:origin x="42" y="948"/>
    </p:cViewPr>
  </p:outlineViewPr>
  <p:notesTextViewPr>
    <p:cViewPr>
      <p:scale>
        <a:sx n="100" d="100"/>
        <a:sy n="100" d="100"/>
      </p:scale>
      <p:origin x="0" y="0"/>
    </p:cViewPr>
  </p:notesTextViewPr>
  <p:sorterViewPr>
    <p:cViewPr>
      <p:scale>
        <a:sx n="100" d="100"/>
        <a:sy n="100" d="100"/>
      </p:scale>
      <p:origin x="0" y="294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0"/>
            <a:ext cx="2982742" cy="458391"/>
          </a:xfrm>
          <a:prstGeom prst="rect">
            <a:avLst/>
          </a:prstGeom>
          <a:noFill/>
          <a:ln w="9525">
            <a:noFill/>
            <a:miter lim="800000"/>
            <a:headEnd/>
            <a:tailEnd/>
          </a:ln>
          <a:effectLst/>
        </p:spPr>
        <p:txBody>
          <a:bodyPr vert="horz" wrap="square" lIns="89438" tIns="44718" rIns="89438" bIns="44718" numCol="1" anchor="t" anchorCtr="0" compatLnSpc="1">
            <a:prstTxWarp prst="textNoShape">
              <a:avLst/>
            </a:prstTxWarp>
          </a:bodyPr>
          <a:lstStyle>
            <a:lvl1pPr>
              <a:defRPr sz="1200">
                <a:latin typeface="Arial" charset="0"/>
                <a:ea typeface="+mn-ea"/>
              </a:defRPr>
            </a:lvl1pPr>
          </a:lstStyle>
          <a:p>
            <a:pPr>
              <a:defRPr/>
            </a:pPr>
            <a:endParaRPr lang="en-US"/>
          </a:p>
        </p:txBody>
      </p:sp>
      <p:sp>
        <p:nvSpPr>
          <p:cNvPr id="64515" name="Rectangle 3"/>
          <p:cNvSpPr>
            <a:spLocks noGrp="1" noChangeArrowheads="1"/>
          </p:cNvSpPr>
          <p:nvPr>
            <p:ph type="dt" sz="quarter" idx="1"/>
          </p:nvPr>
        </p:nvSpPr>
        <p:spPr bwMode="auto">
          <a:xfrm>
            <a:off x="3897514" y="0"/>
            <a:ext cx="2982742" cy="458391"/>
          </a:xfrm>
          <a:prstGeom prst="rect">
            <a:avLst/>
          </a:prstGeom>
          <a:noFill/>
          <a:ln w="9525">
            <a:noFill/>
            <a:miter lim="800000"/>
            <a:headEnd/>
            <a:tailEnd/>
          </a:ln>
          <a:effectLst/>
        </p:spPr>
        <p:txBody>
          <a:bodyPr vert="horz" wrap="square" lIns="89438" tIns="44718" rIns="89438" bIns="44718" numCol="1" anchor="t" anchorCtr="0" compatLnSpc="1">
            <a:prstTxWarp prst="textNoShape">
              <a:avLst/>
            </a:prstTxWarp>
          </a:bodyPr>
          <a:lstStyle>
            <a:lvl1pPr algn="r">
              <a:defRPr sz="1200">
                <a:latin typeface="Arial" charset="0"/>
                <a:ea typeface="+mn-ea"/>
              </a:defRPr>
            </a:lvl1pPr>
          </a:lstStyle>
          <a:p>
            <a:pPr>
              <a:defRPr/>
            </a:pPr>
            <a:endParaRPr lang="en-US"/>
          </a:p>
        </p:txBody>
      </p:sp>
      <p:sp>
        <p:nvSpPr>
          <p:cNvPr id="64516" name="Rectangle 4"/>
          <p:cNvSpPr>
            <a:spLocks noGrp="1" noChangeArrowheads="1"/>
          </p:cNvSpPr>
          <p:nvPr>
            <p:ph type="ftr" sz="quarter" idx="2"/>
          </p:nvPr>
        </p:nvSpPr>
        <p:spPr bwMode="auto">
          <a:xfrm>
            <a:off x="1" y="8707874"/>
            <a:ext cx="2982742" cy="458391"/>
          </a:xfrm>
          <a:prstGeom prst="rect">
            <a:avLst/>
          </a:prstGeom>
          <a:noFill/>
          <a:ln w="9525">
            <a:noFill/>
            <a:miter lim="800000"/>
            <a:headEnd/>
            <a:tailEnd/>
          </a:ln>
          <a:effectLst/>
        </p:spPr>
        <p:txBody>
          <a:bodyPr vert="horz" wrap="square" lIns="89438" tIns="44718" rIns="89438" bIns="44718" numCol="1" anchor="b" anchorCtr="0" compatLnSpc="1">
            <a:prstTxWarp prst="textNoShape">
              <a:avLst/>
            </a:prstTxWarp>
          </a:bodyPr>
          <a:lstStyle>
            <a:lvl1pPr>
              <a:defRPr sz="1200">
                <a:latin typeface="Arial" charset="0"/>
                <a:ea typeface="+mn-ea"/>
              </a:defRPr>
            </a:lvl1pPr>
          </a:lstStyle>
          <a:p>
            <a:pPr>
              <a:defRPr/>
            </a:pPr>
            <a:endParaRPr lang="en-US"/>
          </a:p>
        </p:txBody>
      </p:sp>
      <p:sp>
        <p:nvSpPr>
          <p:cNvPr id="64517" name="Rectangle 5"/>
          <p:cNvSpPr>
            <a:spLocks noGrp="1" noChangeArrowheads="1"/>
          </p:cNvSpPr>
          <p:nvPr>
            <p:ph type="sldNum" sz="quarter" idx="3"/>
          </p:nvPr>
        </p:nvSpPr>
        <p:spPr bwMode="auto">
          <a:xfrm>
            <a:off x="3897514" y="8707874"/>
            <a:ext cx="2982742" cy="458391"/>
          </a:xfrm>
          <a:prstGeom prst="rect">
            <a:avLst/>
          </a:prstGeom>
          <a:noFill/>
          <a:ln w="9525">
            <a:noFill/>
            <a:miter lim="800000"/>
            <a:headEnd/>
            <a:tailEnd/>
          </a:ln>
          <a:effectLst/>
        </p:spPr>
        <p:txBody>
          <a:bodyPr vert="horz" wrap="square" lIns="89438" tIns="44718" rIns="89438" bIns="44718" numCol="1" anchor="b" anchorCtr="0" compatLnSpc="1">
            <a:prstTxWarp prst="textNoShape">
              <a:avLst/>
            </a:prstTxWarp>
          </a:bodyPr>
          <a:lstStyle>
            <a:lvl1pPr algn="r">
              <a:defRPr sz="1200">
                <a:latin typeface="Arial" charset="0"/>
                <a:ea typeface="+mn-ea"/>
              </a:defRPr>
            </a:lvl1pPr>
          </a:lstStyle>
          <a:p>
            <a:pPr>
              <a:defRPr/>
            </a:pPr>
            <a:fld id="{E36C0435-6C68-4868-9B9E-DD6B9D2B8B1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1" y="0"/>
            <a:ext cx="2982742" cy="458391"/>
          </a:xfrm>
          <a:prstGeom prst="rect">
            <a:avLst/>
          </a:prstGeom>
          <a:noFill/>
          <a:ln w="9525">
            <a:noFill/>
            <a:miter lim="800000"/>
            <a:headEnd/>
            <a:tailEnd/>
          </a:ln>
          <a:effectLst/>
        </p:spPr>
        <p:txBody>
          <a:bodyPr vert="horz" wrap="square" lIns="91700" tIns="45850" rIns="91700" bIns="45850" numCol="1" anchor="t" anchorCtr="0" compatLnSpc="1">
            <a:prstTxWarp prst="textNoShape">
              <a:avLst/>
            </a:prstTxWarp>
          </a:bodyPr>
          <a:lstStyle>
            <a:lvl1pPr defTabSz="917667">
              <a:defRPr sz="1200">
                <a:latin typeface="Arial" charset="0"/>
                <a:ea typeface="+mn-ea"/>
              </a:defRPr>
            </a:lvl1pPr>
          </a:lstStyle>
          <a:p>
            <a:pPr>
              <a:defRPr/>
            </a:pPr>
            <a:endParaRPr lang="en-US"/>
          </a:p>
        </p:txBody>
      </p:sp>
      <p:sp>
        <p:nvSpPr>
          <p:cNvPr id="36867" name="Rectangle 3"/>
          <p:cNvSpPr>
            <a:spLocks noGrp="1" noChangeArrowheads="1"/>
          </p:cNvSpPr>
          <p:nvPr>
            <p:ph type="dt" idx="1"/>
          </p:nvPr>
        </p:nvSpPr>
        <p:spPr bwMode="auto">
          <a:xfrm>
            <a:off x="3897514" y="0"/>
            <a:ext cx="2982742" cy="458391"/>
          </a:xfrm>
          <a:prstGeom prst="rect">
            <a:avLst/>
          </a:prstGeom>
          <a:noFill/>
          <a:ln w="9525">
            <a:noFill/>
            <a:miter lim="800000"/>
            <a:headEnd/>
            <a:tailEnd/>
          </a:ln>
          <a:effectLst/>
        </p:spPr>
        <p:txBody>
          <a:bodyPr vert="horz" wrap="square" lIns="91700" tIns="45850" rIns="91700" bIns="45850" numCol="1" anchor="t" anchorCtr="0" compatLnSpc="1">
            <a:prstTxWarp prst="textNoShape">
              <a:avLst/>
            </a:prstTxWarp>
          </a:bodyPr>
          <a:lstStyle>
            <a:lvl1pPr algn="r" defTabSz="917667">
              <a:defRPr sz="1200">
                <a:latin typeface="Arial" charset="0"/>
                <a:ea typeface="+mn-ea"/>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50938" y="688975"/>
            <a:ext cx="4579937" cy="3436938"/>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8805" y="4354711"/>
            <a:ext cx="5504204" cy="4125516"/>
          </a:xfrm>
          <a:prstGeom prst="rect">
            <a:avLst/>
          </a:prstGeom>
          <a:noFill/>
          <a:ln w="9525">
            <a:noFill/>
            <a:miter lim="800000"/>
            <a:headEnd/>
            <a:tailEnd/>
          </a:ln>
          <a:effectLst/>
        </p:spPr>
        <p:txBody>
          <a:bodyPr vert="horz" wrap="square" lIns="91700" tIns="45850" rIns="91700" bIns="458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1" y="8707874"/>
            <a:ext cx="2982742" cy="458391"/>
          </a:xfrm>
          <a:prstGeom prst="rect">
            <a:avLst/>
          </a:prstGeom>
          <a:noFill/>
          <a:ln w="9525">
            <a:noFill/>
            <a:miter lim="800000"/>
            <a:headEnd/>
            <a:tailEnd/>
          </a:ln>
          <a:effectLst/>
        </p:spPr>
        <p:txBody>
          <a:bodyPr vert="horz" wrap="square" lIns="91700" tIns="45850" rIns="91700" bIns="45850" numCol="1" anchor="b" anchorCtr="0" compatLnSpc="1">
            <a:prstTxWarp prst="textNoShape">
              <a:avLst/>
            </a:prstTxWarp>
          </a:bodyPr>
          <a:lstStyle>
            <a:lvl1pPr defTabSz="917667">
              <a:defRPr sz="1200">
                <a:latin typeface="Arial" charset="0"/>
                <a:ea typeface="+mn-ea"/>
              </a:defRPr>
            </a:lvl1pPr>
          </a:lstStyle>
          <a:p>
            <a:pPr>
              <a:defRPr/>
            </a:pPr>
            <a:endParaRPr lang="en-US"/>
          </a:p>
        </p:txBody>
      </p:sp>
      <p:sp>
        <p:nvSpPr>
          <p:cNvPr id="36871" name="Rectangle 7"/>
          <p:cNvSpPr>
            <a:spLocks noGrp="1" noChangeArrowheads="1"/>
          </p:cNvSpPr>
          <p:nvPr>
            <p:ph type="sldNum" sz="quarter" idx="5"/>
          </p:nvPr>
        </p:nvSpPr>
        <p:spPr bwMode="auto">
          <a:xfrm>
            <a:off x="3897514" y="8707874"/>
            <a:ext cx="2982742" cy="458391"/>
          </a:xfrm>
          <a:prstGeom prst="rect">
            <a:avLst/>
          </a:prstGeom>
          <a:noFill/>
          <a:ln w="9525">
            <a:noFill/>
            <a:miter lim="800000"/>
            <a:headEnd/>
            <a:tailEnd/>
          </a:ln>
          <a:effectLst/>
        </p:spPr>
        <p:txBody>
          <a:bodyPr vert="horz" wrap="square" lIns="91700" tIns="45850" rIns="91700" bIns="45850" numCol="1" anchor="b" anchorCtr="0" compatLnSpc="1">
            <a:prstTxWarp prst="textNoShape">
              <a:avLst/>
            </a:prstTxWarp>
          </a:bodyPr>
          <a:lstStyle>
            <a:lvl1pPr algn="r" defTabSz="917667">
              <a:defRPr sz="1200">
                <a:latin typeface="Arial" charset="0"/>
                <a:ea typeface="+mn-ea"/>
              </a:defRPr>
            </a:lvl1pPr>
          </a:lstStyle>
          <a:p>
            <a:pPr>
              <a:defRPr/>
            </a:pPr>
            <a:fld id="{716F8703-CCD0-46BF-B3D4-5DADE9E9064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04028FFE-656B-4BAA-A145-1828477562A3}" type="slidenum">
              <a:rPr lang="en-US" smtClean="0"/>
              <a:pPr>
                <a:defRPr/>
              </a:pPr>
              <a:t>24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09A23237-68FC-4CA5-960C-9613D02A52D0}" type="slidenum">
              <a:rPr lang="en-US" smtClean="0"/>
              <a:pPr>
                <a:defRPr/>
              </a:pPr>
              <a:t>25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B120C4DF-D243-4BBB-81AB-E1359795ACA4}" type="slidenum">
              <a:rPr lang="en-US" smtClean="0"/>
              <a:pPr>
                <a:defRPr/>
              </a:pPr>
              <a:t>26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609600"/>
            <a:ext cx="20955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609600"/>
            <a:ext cx="6134100" cy="55165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3810000"/>
          </a:xfrm>
        </p:spPr>
        <p:txBody>
          <a:bodyPr/>
          <a:lstStyle/>
          <a:p>
            <a:pPr lvl="0"/>
            <a:endParaRPr lang="en-US" noProof="0" dirty="0" smtClean="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664983E-50BD-4E06-B135-E9898B2A6A1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04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 name="Rectangle 4"/>
          <p:cNvSpPr>
            <a:spLocks noGrp="1" noChangeArrowheads="1"/>
          </p:cNvSpPr>
          <p:nvPr>
            <p:ph type="dt" sz="half" idx="2"/>
          </p:nvPr>
        </p:nvSpPr>
        <p:spPr>
          <a:xfrm>
            <a:off x="214313" y="200025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sz="1100">
                <a:solidFill>
                  <a:schemeClr val="bg1"/>
                </a:solidFill>
                <a:latin typeface="Arial" charset="0"/>
                <a:ea typeface="+mn-ea"/>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ftr="0" dt="0"/>
  <p:txStyles>
    <p:titleStyle>
      <a:lvl1pPr algn="l" rtl="0" eaLnBrk="0" fontAlgn="base" hangingPunct="0">
        <a:spcBef>
          <a:spcPct val="0"/>
        </a:spcBef>
        <a:spcAft>
          <a:spcPct val="0"/>
        </a:spcAft>
        <a:defRPr sz="3600">
          <a:solidFill>
            <a:srgbClr val="000080"/>
          </a:solidFill>
          <a:latin typeface="+mj-lt"/>
          <a:ea typeface="+mj-ea"/>
          <a:cs typeface="+mj-cs"/>
        </a:defRPr>
      </a:lvl1pPr>
      <a:lvl2pPr algn="l" rtl="0" eaLnBrk="0" fontAlgn="base" hangingPunct="0">
        <a:spcBef>
          <a:spcPct val="0"/>
        </a:spcBef>
        <a:spcAft>
          <a:spcPct val="0"/>
        </a:spcAft>
        <a:defRPr sz="3600">
          <a:solidFill>
            <a:srgbClr val="000080"/>
          </a:solidFill>
          <a:latin typeface="Arial" charset="0"/>
          <a:ea typeface="ＭＳ Ｐゴシック" pitchFamily="96" charset="-128"/>
        </a:defRPr>
      </a:lvl2pPr>
      <a:lvl3pPr algn="l" rtl="0" eaLnBrk="0" fontAlgn="base" hangingPunct="0">
        <a:spcBef>
          <a:spcPct val="0"/>
        </a:spcBef>
        <a:spcAft>
          <a:spcPct val="0"/>
        </a:spcAft>
        <a:defRPr sz="3600">
          <a:solidFill>
            <a:srgbClr val="000080"/>
          </a:solidFill>
          <a:latin typeface="Arial" charset="0"/>
          <a:ea typeface="ＭＳ Ｐゴシック" pitchFamily="96" charset="-128"/>
        </a:defRPr>
      </a:lvl3pPr>
      <a:lvl4pPr algn="l" rtl="0" eaLnBrk="0" fontAlgn="base" hangingPunct="0">
        <a:spcBef>
          <a:spcPct val="0"/>
        </a:spcBef>
        <a:spcAft>
          <a:spcPct val="0"/>
        </a:spcAft>
        <a:defRPr sz="3600">
          <a:solidFill>
            <a:srgbClr val="000080"/>
          </a:solidFill>
          <a:latin typeface="Arial" charset="0"/>
          <a:ea typeface="ＭＳ Ｐゴシック" pitchFamily="96" charset="-128"/>
        </a:defRPr>
      </a:lvl4pPr>
      <a:lvl5pPr algn="l" rtl="0" eaLnBrk="0" fontAlgn="base" hangingPunct="0">
        <a:spcBef>
          <a:spcPct val="0"/>
        </a:spcBef>
        <a:spcAft>
          <a:spcPct val="0"/>
        </a:spcAft>
        <a:defRPr sz="3600">
          <a:solidFill>
            <a:srgbClr val="000080"/>
          </a:solidFill>
          <a:latin typeface="Arial" charset="0"/>
          <a:ea typeface="ＭＳ Ｐゴシック" pitchFamily="96" charset="-128"/>
        </a:defRPr>
      </a:lvl5pPr>
      <a:lvl6pPr marL="457200" algn="l" rtl="0" fontAlgn="base">
        <a:spcBef>
          <a:spcPct val="0"/>
        </a:spcBef>
        <a:spcAft>
          <a:spcPct val="0"/>
        </a:spcAft>
        <a:defRPr sz="3600">
          <a:solidFill>
            <a:srgbClr val="000080"/>
          </a:solidFill>
          <a:latin typeface="Arial" charset="0"/>
          <a:ea typeface="ＭＳ Ｐゴシック" pitchFamily="96" charset="-128"/>
        </a:defRPr>
      </a:lvl6pPr>
      <a:lvl7pPr marL="914400" algn="l" rtl="0" fontAlgn="base">
        <a:spcBef>
          <a:spcPct val="0"/>
        </a:spcBef>
        <a:spcAft>
          <a:spcPct val="0"/>
        </a:spcAft>
        <a:defRPr sz="3600">
          <a:solidFill>
            <a:srgbClr val="000080"/>
          </a:solidFill>
          <a:latin typeface="Arial" charset="0"/>
          <a:ea typeface="ＭＳ Ｐゴシック" pitchFamily="96" charset="-128"/>
        </a:defRPr>
      </a:lvl7pPr>
      <a:lvl8pPr marL="1371600" algn="l" rtl="0" fontAlgn="base">
        <a:spcBef>
          <a:spcPct val="0"/>
        </a:spcBef>
        <a:spcAft>
          <a:spcPct val="0"/>
        </a:spcAft>
        <a:defRPr sz="3600">
          <a:solidFill>
            <a:srgbClr val="000080"/>
          </a:solidFill>
          <a:latin typeface="Arial" charset="0"/>
          <a:ea typeface="ＭＳ Ｐゴシック" pitchFamily="96" charset="-128"/>
        </a:defRPr>
      </a:lvl8pPr>
      <a:lvl9pPr marL="1828800" algn="l" rtl="0" fontAlgn="base">
        <a:spcBef>
          <a:spcPct val="0"/>
        </a:spcBef>
        <a:spcAft>
          <a:spcPct val="0"/>
        </a:spcAft>
        <a:defRPr sz="3600">
          <a:solidFill>
            <a:srgbClr val="000080"/>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800">
          <a:solidFill>
            <a:srgbClr val="333333"/>
          </a:solidFill>
          <a:latin typeface="+mn-lt"/>
          <a:ea typeface="+mn-ea"/>
        </a:defRPr>
      </a:lvl2pPr>
      <a:lvl3pPr marL="1085850" indent="-228600" algn="l" rtl="0" eaLnBrk="0" fontAlgn="base" hangingPunct="0">
        <a:spcBef>
          <a:spcPct val="20000"/>
        </a:spcBef>
        <a:spcAft>
          <a:spcPct val="0"/>
        </a:spcAft>
        <a:buChar char="•"/>
        <a:defRPr sz="2400">
          <a:solidFill>
            <a:srgbClr val="333333"/>
          </a:solidFill>
          <a:latin typeface="+mn-lt"/>
          <a:ea typeface="+mn-ea"/>
        </a:defRPr>
      </a:lvl3pPr>
      <a:lvl4pPr marL="1428750" indent="-228600" algn="l" rtl="0" eaLnBrk="0" fontAlgn="base" hangingPunct="0">
        <a:spcBef>
          <a:spcPct val="20000"/>
        </a:spcBef>
        <a:spcAft>
          <a:spcPct val="0"/>
        </a:spcAft>
        <a:buChar char="–"/>
        <a:defRPr sz="2000">
          <a:solidFill>
            <a:srgbClr val="333333"/>
          </a:solidFill>
          <a:latin typeface="+mn-lt"/>
          <a:ea typeface="+mn-ea"/>
        </a:defRPr>
      </a:lvl4pPr>
      <a:lvl5pPr marL="1771650" indent="-228600" algn="l" rtl="0" eaLnBrk="0" fontAlgn="base" hangingPunct="0">
        <a:spcBef>
          <a:spcPct val="20000"/>
        </a:spcBef>
        <a:spcAft>
          <a:spcPct val="0"/>
        </a:spcAft>
        <a:buChar char="»"/>
        <a:defRPr sz="2000">
          <a:solidFill>
            <a:srgbClr val="333333"/>
          </a:solidFill>
          <a:latin typeface="+mn-lt"/>
          <a:ea typeface="+mn-ea"/>
        </a:defRPr>
      </a:lvl5pPr>
      <a:lvl6pPr marL="2228850" indent="-228600" algn="l" rtl="0" fontAlgn="base">
        <a:spcBef>
          <a:spcPct val="20000"/>
        </a:spcBef>
        <a:spcAft>
          <a:spcPct val="0"/>
        </a:spcAft>
        <a:buChar char="»"/>
        <a:defRPr>
          <a:solidFill>
            <a:srgbClr val="333333"/>
          </a:solidFill>
          <a:latin typeface="+mn-lt"/>
          <a:ea typeface="+mn-ea"/>
        </a:defRPr>
      </a:lvl6pPr>
      <a:lvl7pPr marL="2686050" indent="-228600" algn="l" rtl="0" fontAlgn="base">
        <a:spcBef>
          <a:spcPct val="20000"/>
        </a:spcBef>
        <a:spcAft>
          <a:spcPct val="0"/>
        </a:spcAft>
        <a:buChar char="»"/>
        <a:defRPr>
          <a:solidFill>
            <a:srgbClr val="333333"/>
          </a:solidFill>
          <a:latin typeface="+mn-lt"/>
          <a:ea typeface="+mn-ea"/>
        </a:defRPr>
      </a:lvl7pPr>
      <a:lvl8pPr marL="3143250" indent="-228600" algn="l" rtl="0" fontAlgn="base">
        <a:spcBef>
          <a:spcPct val="20000"/>
        </a:spcBef>
        <a:spcAft>
          <a:spcPct val="0"/>
        </a:spcAft>
        <a:buChar char="»"/>
        <a:defRPr>
          <a:solidFill>
            <a:srgbClr val="333333"/>
          </a:solidFill>
          <a:latin typeface="+mn-lt"/>
          <a:ea typeface="+mn-ea"/>
        </a:defRPr>
      </a:lvl8pPr>
      <a:lvl9pPr marL="3600450" indent="-228600" algn="l" rtl="0" fontAlgn="base">
        <a:spcBef>
          <a:spcPct val="20000"/>
        </a:spcBef>
        <a:spcAft>
          <a:spcPct val="0"/>
        </a:spcAft>
        <a:buChar char="»"/>
        <a:defRPr>
          <a:solidFill>
            <a:srgbClr val="333333"/>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p:txStyles>
    <p:titleStyle>
      <a:lvl1pPr algn="l" rtl="0" eaLnBrk="0" fontAlgn="base" hangingPunct="0">
        <a:spcBef>
          <a:spcPct val="0"/>
        </a:spcBef>
        <a:spcAft>
          <a:spcPct val="0"/>
        </a:spcAft>
        <a:defRPr sz="3600">
          <a:solidFill>
            <a:srgbClr val="000080"/>
          </a:solidFill>
          <a:latin typeface="+mj-lt"/>
          <a:ea typeface="+mj-ea"/>
          <a:cs typeface="+mj-cs"/>
        </a:defRPr>
      </a:lvl1pPr>
      <a:lvl2pPr algn="l" rtl="0" eaLnBrk="0" fontAlgn="base" hangingPunct="0">
        <a:spcBef>
          <a:spcPct val="0"/>
        </a:spcBef>
        <a:spcAft>
          <a:spcPct val="0"/>
        </a:spcAft>
        <a:defRPr sz="3600">
          <a:solidFill>
            <a:srgbClr val="000080"/>
          </a:solidFill>
          <a:latin typeface="Arial" charset="0"/>
          <a:ea typeface="ＭＳ Ｐゴシック" pitchFamily="96" charset="-128"/>
        </a:defRPr>
      </a:lvl2pPr>
      <a:lvl3pPr algn="l" rtl="0" eaLnBrk="0" fontAlgn="base" hangingPunct="0">
        <a:spcBef>
          <a:spcPct val="0"/>
        </a:spcBef>
        <a:spcAft>
          <a:spcPct val="0"/>
        </a:spcAft>
        <a:defRPr sz="3600">
          <a:solidFill>
            <a:srgbClr val="000080"/>
          </a:solidFill>
          <a:latin typeface="Arial" charset="0"/>
          <a:ea typeface="ＭＳ Ｐゴシック" pitchFamily="96" charset="-128"/>
        </a:defRPr>
      </a:lvl3pPr>
      <a:lvl4pPr algn="l" rtl="0" eaLnBrk="0" fontAlgn="base" hangingPunct="0">
        <a:spcBef>
          <a:spcPct val="0"/>
        </a:spcBef>
        <a:spcAft>
          <a:spcPct val="0"/>
        </a:spcAft>
        <a:defRPr sz="3600">
          <a:solidFill>
            <a:srgbClr val="000080"/>
          </a:solidFill>
          <a:latin typeface="Arial" charset="0"/>
          <a:ea typeface="ＭＳ Ｐゴシック" pitchFamily="96" charset="-128"/>
        </a:defRPr>
      </a:lvl4pPr>
      <a:lvl5pPr algn="l" rtl="0" eaLnBrk="0" fontAlgn="base" hangingPunct="0">
        <a:spcBef>
          <a:spcPct val="0"/>
        </a:spcBef>
        <a:spcAft>
          <a:spcPct val="0"/>
        </a:spcAft>
        <a:defRPr sz="3600">
          <a:solidFill>
            <a:srgbClr val="000080"/>
          </a:solidFill>
          <a:latin typeface="Arial" charset="0"/>
          <a:ea typeface="ＭＳ Ｐゴシック" pitchFamily="96" charset="-128"/>
        </a:defRPr>
      </a:lvl5pPr>
      <a:lvl6pPr marL="457200" algn="l" rtl="0" fontAlgn="base">
        <a:spcBef>
          <a:spcPct val="0"/>
        </a:spcBef>
        <a:spcAft>
          <a:spcPct val="0"/>
        </a:spcAft>
        <a:defRPr sz="3600">
          <a:solidFill>
            <a:srgbClr val="000080"/>
          </a:solidFill>
          <a:latin typeface="Arial" charset="0"/>
          <a:ea typeface="ＭＳ Ｐゴシック" pitchFamily="96" charset="-128"/>
        </a:defRPr>
      </a:lvl6pPr>
      <a:lvl7pPr marL="914400" algn="l" rtl="0" fontAlgn="base">
        <a:spcBef>
          <a:spcPct val="0"/>
        </a:spcBef>
        <a:spcAft>
          <a:spcPct val="0"/>
        </a:spcAft>
        <a:defRPr sz="3600">
          <a:solidFill>
            <a:srgbClr val="000080"/>
          </a:solidFill>
          <a:latin typeface="Arial" charset="0"/>
          <a:ea typeface="ＭＳ Ｐゴシック" pitchFamily="96" charset="-128"/>
        </a:defRPr>
      </a:lvl7pPr>
      <a:lvl8pPr marL="1371600" algn="l" rtl="0" fontAlgn="base">
        <a:spcBef>
          <a:spcPct val="0"/>
        </a:spcBef>
        <a:spcAft>
          <a:spcPct val="0"/>
        </a:spcAft>
        <a:defRPr sz="3600">
          <a:solidFill>
            <a:srgbClr val="000080"/>
          </a:solidFill>
          <a:latin typeface="Arial" charset="0"/>
          <a:ea typeface="ＭＳ Ｐゴシック" pitchFamily="96" charset="-128"/>
        </a:defRPr>
      </a:lvl8pPr>
      <a:lvl9pPr marL="1828800" algn="l" rtl="0" fontAlgn="base">
        <a:spcBef>
          <a:spcPct val="0"/>
        </a:spcBef>
        <a:spcAft>
          <a:spcPct val="0"/>
        </a:spcAft>
        <a:defRPr sz="3600">
          <a:solidFill>
            <a:srgbClr val="000080"/>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800">
          <a:solidFill>
            <a:srgbClr val="333333"/>
          </a:solidFill>
          <a:latin typeface="+mn-lt"/>
          <a:ea typeface="+mn-ea"/>
        </a:defRPr>
      </a:lvl2pPr>
      <a:lvl3pPr marL="1085850" indent="-228600" algn="l" rtl="0" eaLnBrk="0" fontAlgn="base" hangingPunct="0">
        <a:spcBef>
          <a:spcPct val="20000"/>
        </a:spcBef>
        <a:spcAft>
          <a:spcPct val="0"/>
        </a:spcAft>
        <a:buChar char="•"/>
        <a:defRPr sz="2400">
          <a:solidFill>
            <a:srgbClr val="333333"/>
          </a:solidFill>
          <a:latin typeface="+mn-lt"/>
          <a:ea typeface="+mn-ea"/>
        </a:defRPr>
      </a:lvl3pPr>
      <a:lvl4pPr marL="1428750" indent="-228600" algn="l" rtl="0" eaLnBrk="0" fontAlgn="base" hangingPunct="0">
        <a:spcBef>
          <a:spcPct val="20000"/>
        </a:spcBef>
        <a:spcAft>
          <a:spcPct val="0"/>
        </a:spcAft>
        <a:buChar char="–"/>
        <a:defRPr sz="2000">
          <a:solidFill>
            <a:srgbClr val="333333"/>
          </a:solidFill>
          <a:latin typeface="+mn-lt"/>
          <a:ea typeface="+mn-ea"/>
        </a:defRPr>
      </a:lvl4pPr>
      <a:lvl5pPr marL="1771650" indent="-228600" algn="l" rtl="0" eaLnBrk="0" fontAlgn="base" hangingPunct="0">
        <a:spcBef>
          <a:spcPct val="20000"/>
        </a:spcBef>
        <a:spcAft>
          <a:spcPct val="0"/>
        </a:spcAft>
        <a:buChar char="»"/>
        <a:defRPr sz="2000">
          <a:solidFill>
            <a:srgbClr val="333333"/>
          </a:solidFill>
          <a:latin typeface="+mn-lt"/>
          <a:ea typeface="+mn-ea"/>
        </a:defRPr>
      </a:lvl5pPr>
      <a:lvl6pPr marL="2228850" indent="-228600" algn="l" rtl="0" fontAlgn="base">
        <a:spcBef>
          <a:spcPct val="20000"/>
        </a:spcBef>
        <a:spcAft>
          <a:spcPct val="0"/>
        </a:spcAft>
        <a:buChar char="»"/>
        <a:defRPr>
          <a:solidFill>
            <a:srgbClr val="333333"/>
          </a:solidFill>
          <a:latin typeface="+mn-lt"/>
          <a:ea typeface="+mn-ea"/>
        </a:defRPr>
      </a:lvl6pPr>
      <a:lvl7pPr marL="2686050" indent="-228600" algn="l" rtl="0" fontAlgn="base">
        <a:spcBef>
          <a:spcPct val="20000"/>
        </a:spcBef>
        <a:spcAft>
          <a:spcPct val="0"/>
        </a:spcAft>
        <a:buChar char="»"/>
        <a:defRPr>
          <a:solidFill>
            <a:srgbClr val="333333"/>
          </a:solidFill>
          <a:latin typeface="+mn-lt"/>
          <a:ea typeface="+mn-ea"/>
        </a:defRPr>
      </a:lvl7pPr>
      <a:lvl8pPr marL="3143250" indent="-228600" algn="l" rtl="0" fontAlgn="base">
        <a:spcBef>
          <a:spcPct val="20000"/>
        </a:spcBef>
        <a:spcAft>
          <a:spcPct val="0"/>
        </a:spcAft>
        <a:buChar char="»"/>
        <a:defRPr>
          <a:solidFill>
            <a:srgbClr val="333333"/>
          </a:solidFill>
          <a:latin typeface="+mn-lt"/>
          <a:ea typeface="+mn-ea"/>
        </a:defRPr>
      </a:lvl8pPr>
      <a:lvl9pPr marL="3600450" indent="-228600" algn="l" rtl="0" fontAlgn="base">
        <a:spcBef>
          <a:spcPct val="20000"/>
        </a:spcBef>
        <a:spcAft>
          <a:spcPct val="0"/>
        </a:spcAft>
        <a:buChar char="»"/>
        <a:defRPr>
          <a:solidFill>
            <a:srgbClr val="333333"/>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arget="../media/image5.wmf" Type="http://schemas.openxmlformats.org/officeDocument/2006/relationships/image"/><Relationship Id="rId2" Target="../slideLayouts/slideLayout13.xml" Type="http://schemas.openxmlformats.org/officeDocument/2006/relationships/slideLayout"/></Relationships>
</file>

<file path=ppt/slides/_rels/slide28.xml.rels><?xml version="1.0" encoding="UTF-8" standalone="yes" ?><Relationships xmlns="http://schemas.openxmlformats.org/package/2006/relationships"><Relationship Id="rId3" Target="../media/image6.wmf" Type="http://schemas.openxmlformats.org/officeDocument/2006/relationships/image"/><Relationship Id="rId2" Target="../slideLayouts/slideLayout13.xml" Type="http://schemas.openxmlformats.org/officeDocument/2006/relationships/slideLayout"/></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13.xml"/><Relationship Id="rId1" Type="http://schemas.openxmlformats.org/officeDocument/2006/relationships/vmlDrawing" Target="../drawings/vmlDrawing4.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arget="../media/image3.emf" Type="http://schemas.openxmlformats.org/officeDocument/2006/relationships/image"/><Relationship Id="rId2" Target="../slideLayouts/slideLayout13.xml" Type="http://schemas.openxmlformats.org/officeDocument/2006/relationships/slideLayout"/></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lstStyle/>
          <a:p>
            <a:r>
              <a:rPr lang="en-US" smtClean="0">
                <a:solidFill>
                  <a:srgbClr val="BAC436"/>
                </a:solidFill>
              </a:rPr>
              <a:t>A Holistic, Cross-Government All Hazards Risk Assessment</a:t>
            </a:r>
          </a:p>
        </p:txBody>
      </p:sp>
      <p:sp>
        <p:nvSpPr>
          <p:cNvPr id="6147" name="Subtitle 2"/>
          <p:cNvSpPr>
            <a:spLocks noGrp="1"/>
          </p:cNvSpPr>
          <p:nvPr>
            <p:ph type="subTitle"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l"/>
            <a:r>
              <a:rPr lang="en-US" sz="2000" smtClean="0">
                <a:solidFill>
                  <a:srgbClr val="BAC436"/>
                </a:solidFill>
              </a:rPr>
              <a:t>Simona Verga, Ph. D.</a:t>
            </a:r>
          </a:p>
          <a:p>
            <a:pPr algn="l"/>
            <a:r>
              <a:rPr lang="en-US" sz="2000" smtClean="0">
                <a:solidFill>
                  <a:srgbClr val="BAC436"/>
                </a:solidFill>
              </a:rPr>
              <a:t>DRDC Centre for Security Science (CSS)</a:t>
            </a:r>
          </a:p>
          <a:p>
            <a:pPr algn="l"/>
            <a:endParaRPr lang="en-US" sz="2400" smtClean="0">
              <a:solidFill>
                <a:srgbClr val="BAC436"/>
              </a:solidFill>
            </a:endParaRPr>
          </a:p>
          <a:p>
            <a:pPr algn="l"/>
            <a:r>
              <a:rPr lang="en-US" sz="2000" smtClean="0">
                <a:solidFill>
                  <a:srgbClr val="BAC436"/>
                </a:solidFill>
              </a:rPr>
              <a:t>Cornwallis XVII, April 2-5, 2012, West Point N.Y.</a:t>
            </a:r>
          </a:p>
          <a:p>
            <a:pPr algn="l"/>
            <a:endParaRPr lang="en-US" sz="2400" smtClean="0">
              <a:solidFill>
                <a:srgbClr val="BAC43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1143000"/>
          </a:xfrm>
        </p:spPr>
        <p:txBody>
          <a:bodyPr/>
          <a:lstStyle/>
          <a:p>
            <a:r>
              <a:rPr lang="en-US" sz="2800" smtClean="0"/>
              <a:t>AHRA Methodology: Risk Analysis</a:t>
            </a:r>
          </a:p>
        </p:txBody>
      </p:sp>
      <p:pic>
        <p:nvPicPr>
          <p:cNvPr id="13315" name="Content Placeholder 4" descr="Diagram for ppt.bmp"/>
          <p:cNvPicPr>
            <a:picLocks noGrp="1" noChangeAspect="1"/>
          </p:cNvPicPr>
          <p:nvPr>
            <p:ph idx="1"/>
          </p:nvPr>
        </p:nvPicPr>
        <p:blipFill>
          <a:blip r:embed="rId2" cstate="print"/>
          <a:srcRect/>
          <a:stretch>
            <a:fillRect/>
          </a:stretch>
        </p:blipFill>
        <p:spPr>
          <a:xfrm>
            <a:off x="762000" y="1066800"/>
            <a:ext cx="7643813" cy="3581400"/>
          </a:xfrm>
        </p:spPr>
      </p:pic>
      <p:sp>
        <p:nvSpPr>
          <p:cNvPr id="6" name="Content Placeholder 2"/>
          <p:cNvSpPr txBox="1">
            <a:spLocks/>
          </p:cNvSpPr>
          <p:nvPr/>
        </p:nvSpPr>
        <p:spPr>
          <a:xfrm>
            <a:off x="533400" y="4724400"/>
            <a:ext cx="8321675" cy="1295400"/>
          </a:xfrm>
          <a:prstGeom prst="rect">
            <a:avLst/>
          </a:prstGeom>
          <a:noFill/>
          <a:ln w="25400" cap="flat" cmpd="sng" algn="ctr">
            <a:noFill/>
            <a:prstDash val="solid"/>
          </a:ln>
          <a:effectLst/>
        </p:spPr>
        <p:txBody>
          <a:bodyPr>
            <a:normAutofit/>
          </a:bodyPr>
          <a:lstStyle/>
          <a:p>
            <a:pPr marL="342900" indent="-228600" fontAlgn="auto">
              <a:spcBef>
                <a:spcPct val="20000"/>
              </a:spcBef>
              <a:spcAft>
                <a:spcPts val="0"/>
              </a:spcAft>
              <a:buFont typeface="Arial" pitchFamily="34" charset="0"/>
              <a:buChar char="•"/>
              <a:defRPr/>
            </a:pPr>
            <a:r>
              <a:rPr lang="en-CA" sz="2400" dirty="0">
                <a:solidFill>
                  <a:schemeClr val="tx2"/>
                </a:solidFill>
                <a:latin typeface="Calibri" pitchFamily="34" charset="0"/>
                <a:ea typeface="+mn-ea"/>
                <a:cs typeface="Calibri" pitchFamily="34" charset="0"/>
              </a:rPr>
              <a:t>A single scenario yields one point on the plot.</a:t>
            </a:r>
          </a:p>
          <a:p>
            <a:pPr marL="342900" indent="-228600" fontAlgn="auto">
              <a:spcBef>
                <a:spcPct val="20000"/>
              </a:spcBef>
              <a:spcAft>
                <a:spcPts val="0"/>
              </a:spcAft>
              <a:buFont typeface="Arial" pitchFamily="34" charset="0"/>
              <a:buChar char="•"/>
              <a:defRPr/>
            </a:pPr>
            <a:r>
              <a:rPr lang="en-CA" sz="2400" dirty="0">
                <a:solidFill>
                  <a:schemeClr val="tx2"/>
                </a:solidFill>
                <a:latin typeface="Calibri" pitchFamily="34" charset="0"/>
                <a:ea typeface="+mn-ea"/>
                <a:cs typeface="Calibri" pitchFamily="34" charset="0"/>
              </a:rPr>
              <a:t>Multiple scenarios provide a ‘picture’ of risk.</a:t>
            </a:r>
          </a:p>
        </p:txBody>
      </p:sp>
      <p:grpSp>
        <p:nvGrpSpPr>
          <p:cNvPr id="13317" name="Group 11"/>
          <p:cNvGrpSpPr>
            <a:grpSpLocks/>
          </p:cNvGrpSpPr>
          <p:nvPr/>
        </p:nvGrpSpPr>
        <p:grpSpPr bwMode="auto">
          <a:xfrm>
            <a:off x="1562100" y="2762250"/>
            <a:ext cx="4381500" cy="1943100"/>
            <a:chOff x="1562100" y="2762250"/>
            <a:chExt cx="4381500" cy="1943100"/>
          </a:xfrm>
        </p:grpSpPr>
        <p:sp>
          <p:nvSpPr>
            <p:cNvPr id="9" name="Rectangle 8"/>
            <p:cNvSpPr/>
            <p:nvPr/>
          </p:nvSpPr>
          <p:spPr>
            <a:xfrm>
              <a:off x="1828800" y="3790950"/>
              <a:ext cx="4114800" cy="914400"/>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495800" y="3657600"/>
              <a:ext cx="990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1562100" y="2762250"/>
              <a:ext cx="304800" cy="1143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228600"/>
            <a:ext cx="7772400" cy="1143000"/>
          </a:xfrm>
        </p:spPr>
        <p:txBody>
          <a:bodyPr/>
          <a:lstStyle/>
          <a:p>
            <a:r>
              <a:rPr lang="en-US" sz="2800" smtClean="0"/>
              <a:t>Risk Analysis – Impact </a:t>
            </a:r>
          </a:p>
        </p:txBody>
      </p:sp>
      <p:sp>
        <p:nvSpPr>
          <p:cNvPr id="9219" name="Content Placeholder 50"/>
          <p:cNvSpPr>
            <a:spLocks noGrp="1"/>
          </p:cNvSpPr>
          <p:nvPr>
            <p:ph idx="1"/>
          </p:nvPr>
        </p:nvSpPr>
        <p:spPr>
          <a:xfrm>
            <a:off x="685800" y="1143000"/>
            <a:ext cx="7772400" cy="3810000"/>
          </a:xfrm>
        </p:spPr>
        <p:txBody>
          <a:bodyPr/>
          <a:lstStyle/>
          <a:p>
            <a:pPr marL="0" lvl="1" indent="-342900">
              <a:buFontTx/>
              <a:buNone/>
              <a:defRPr/>
            </a:pPr>
            <a:r>
              <a:rPr lang="en-US" sz="2400" b="1" dirty="0" smtClean="0">
                <a:latin typeface="Calibri" pitchFamily="34" charset="0"/>
                <a:cs typeface="Calibri" pitchFamily="34" charset="0"/>
              </a:rPr>
              <a:t>Impact –</a:t>
            </a:r>
            <a:r>
              <a:rPr lang="en-US" sz="2400" dirty="0" smtClean="0">
                <a:latin typeface="Calibri" pitchFamily="34" charset="0"/>
                <a:cs typeface="Calibri" pitchFamily="34" charset="0"/>
              </a:rPr>
              <a:t> Six categories </a:t>
            </a:r>
            <a:r>
              <a:rPr lang="en-CA" sz="2400" dirty="0" smtClean="0">
                <a:latin typeface="Calibri" pitchFamily="34" charset="0"/>
              </a:rPr>
              <a:t>capture a significant portion of the spectrum of risks that Canadians face.</a:t>
            </a:r>
            <a:endParaRPr lang="en-US" sz="2400" dirty="0" smtClean="0">
              <a:latin typeface="Calibri" pitchFamily="34" charset="0"/>
              <a:cs typeface="Calibri" pitchFamily="34" charset="0"/>
            </a:endParaRPr>
          </a:p>
          <a:p>
            <a:pPr>
              <a:buFontTx/>
              <a:buNone/>
              <a:defRPr/>
            </a:pPr>
            <a:endParaRPr lang="en-US" sz="2400" dirty="0" smtClean="0">
              <a:latin typeface="Calibri" pitchFamily="34" charset="0"/>
              <a:cs typeface="Calibri" pitchFamily="34" charset="0"/>
            </a:endParaRPr>
          </a:p>
          <a:p>
            <a:pPr>
              <a:defRPr/>
            </a:pPr>
            <a:endParaRPr lang="en-US" sz="2400" dirty="0" smtClean="0">
              <a:latin typeface="Calibri" pitchFamily="34" charset="0"/>
              <a:cs typeface="Calibri" pitchFamily="34" charset="0"/>
            </a:endParaRPr>
          </a:p>
          <a:p>
            <a:pPr>
              <a:defRPr/>
            </a:pPr>
            <a:endParaRPr lang="en-US" sz="2400" dirty="0" smtClean="0">
              <a:latin typeface="Calibri" pitchFamily="34" charset="0"/>
              <a:cs typeface="Calibri" pitchFamily="34" charset="0"/>
            </a:endParaRPr>
          </a:p>
          <a:p>
            <a:pPr>
              <a:defRPr/>
            </a:pPr>
            <a:endParaRPr lang="en-US" sz="2400" dirty="0" smtClean="0">
              <a:latin typeface="Calibri" pitchFamily="34" charset="0"/>
              <a:cs typeface="Calibri" pitchFamily="34" charset="0"/>
            </a:endParaRPr>
          </a:p>
          <a:p>
            <a:pPr>
              <a:defRPr/>
            </a:pPr>
            <a:endParaRPr lang="en-US" sz="2400" dirty="0" smtClean="0">
              <a:latin typeface="Calibri" pitchFamily="34" charset="0"/>
              <a:cs typeface="Calibri" pitchFamily="34" charset="0"/>
            </a:endParaRPr>
          </a:p>
          <a:p>
            <a:pPr marL="514350" indent="-457200" eaLnBrk="1" hangingPunct="1">
              <a:buFontTx/>
              <a:buNone/>
              <a:defRPr/>
            </a:pPr>
            <a:endParaRPr lang="en-US" sz="2400" dirty="0" smtClean="0">
              <a:latin typeface="Calibri" pitchFamily="34" charset="0"/>
              <a:cs typeface="Calibri" pitchFamily="34" charset="0"/>
            </a:endParaRPr>
          </a:p>
          <a:p>
            <a:pPr marL="514350" indent="-457200" eaLnBrk="1" hangingPunct="1">
              <a:defRPr/>
            </a:pPr>
            <a:r>
              <a:rPr lang="en-US" sz="2000" dirty="0" smtClean="0">
                <a:latin typeface="Calibri" pitchFamily="34" charset="0"/>
                <a:cs typeface="Calibri" pitchFamily="34" charset="0"/>
              </a:rPr>
              <a:t>Each category covers a segment of interest to federal EM institutions;</a:t>
            </a:r>
          </a:p>
          <a:p>
            <a:pPr marL="514350" indent="-457200" eaLnBrk="1" hangingPunct="1">
              <a:defRPr/>
            </a:pPr>
            <a:r>
              <a:rPr lang="en-US" sz="2000" dirty="0" smtClean="0">
                <a:latin typeface="Calibri" pitchFamily="34" charset="0"/>
                <a:cs typeface="Calibri" pitchFamily="34" charset="0"/>
              </a:rPr>
              <a:t>Categories are as “orthogonal” as possible, to avoid double-counting of effects;</a:t>
            </a:r>
          </a:p>
          <a:p>
            <a:pPr marL="514350" indent="-457200" eaLnBrk="1" hangingPunct="1">
              <a:defRPr/>
            </a:pPr>
            <a:endParaRPr lang="en-US" sz="2000" dirty="0" smtClean="0">
              <a:latin typeface="Calibri" pitchFamily="34" charset="0"/>
              <a:cs typeface="Calibri" pitchFamily="34" charset="0"/>
            </a:endParaRPr>
          </a:p>
          <a:p>
            <a:pPr>
              <a:buFontTx/>
              <a:buNone/>
              <a:defRPr/>
            </a:pPr>
            <a:endParaRPr lang="en-US" sz="2400" dirty="0" smtClean="0">
              <a:latin typeface="Calibri" pitchFamily="34" charset="0"/>
              <a:cs typeface="Calibri" pitchFamily="34" charset="0"/>
            </a:endParaRPr>
          </a:p>
        </p:txBody>
      </p:sp>
      <p:grpSp>
        <p:nvGrpSpPr>
          <p:cNvPr id="14340" name="Group 9"/>
          <p:cNvGrpSpPr>
            <a:grpSpLocks/>
          </p:cNvGrpSpPr>
          <p:nvPr/>
        </p:nvGrpSpPr>
        <p:grpSpPr bwMode="auto">
          <a:xfrm>
            <a:off x="1219200" y="2133600"/>
            <a:ext cx="6019800" cy="2133600"/>
            <a:chOff x="1219200" y="2209800"/>
            <a:chExt cx="6019800" cy="2133600"/>
          </a:xfrm>
        </p:grpSpPr>
        <p:sp>
          <p:nvSpPr>
            <p:cNvPr id="4" name="Rectangle 3"/>
            <p:cNvSpPr/>
            <p:nvPr/>
          </p:nvSpPr>
          <p:spPr>
            <a:xfrm>
              <a:off x="1219200" y="2209800"/>
              <a:ext cx="1752600" cy="914400"/>
            </a:xfrm>
            <a:prstGeom prst="rect">
              <a:avLst/>
            </a:prstGeom>
            <a:solidFill>
              <a:srgbClr val="FF5757"/>
            </a:solidFill>
            <a:ln>
              <a:solidFill>
                <a:srgbClr val="C00000"/>
              </a:solidFill>
            </a:ln>
            <a:scene3d>
              <a:camera prst="orthographicFront"/>
              <a:lightRig rig="threePt" dir="t"/>
            </a:scene3d>
            <a:sp3d extrusionH="76200">
              <a:bevelB w="165100" prst="coolSlant"/>
              <a:extrusionClr>
                <a:srgbClr val="FF00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People</a:t>
              </a:r>
            </a:p>
          </p:txBody>
        </p:sp>
        <p:sp>
          <p:nvSpPr>
            <p:cNvPr id="5" name="Rectangle 4"/>
            <p:cNvSpPr/>
            <p:nvPr/>
          </p:nvSpPr>
          <p:spPr>
            <a:xfrm>
              <a:off x="3352800" y="2209800"/>
              <a:ext cx="1752600" cy="914400"/>
            </a:xfrm>
            <a:prstGeom prst="rect">
              <a:avLst/>
            </a:prstGeom>
            <a:solidFill>
              <a:srgbClr val="008AF2"/>
            </a:solidFill>
            <a:ln>
              <a:solidFill>
                <a:srgbClr val="00487E"/>
              </a:solidFill>
            </a:ln>
            <a:scene3d>
              <a:camera prst="orthographicFront"/>
              <a:lightRig rig="threePt" dir="t"/>
            </a:scene3d>
            <a:sp3d extrusionH="76200">
              <a:bevelB w="165100" prst="coolSlant"/>
              <a:extrusionClr>
                <a:srgbClr val="FF00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Economy</a:t>
              </a:r>
            </a:p>
          </p:txBody>
        </p:sp>
        <p:sp>
          <p:nvSpPr>
            <p:cNvPr id="6" name="Rectangle 5"/>
            <p:cNvSpPr/>
            <p:nvPr/>
          </p:nvSpPr>
          <p:spPr>
            <a:xfrm>
              <a:off x="5486400" y="2209800"/>
              <a:ext cx="1752600" cy="914400"/>
            </a:xfrm>
            <a:prstGeom prst="rect">
              <a:avLst/>
            </a:prstGeom>
            <a:solidFill>
              <a:srgbClr val="00D25F"/>
            </a:solidFill>
            <a:ln>
              <a:solidFill>
                <a:srgbClr val="004821"/>
              </a:solidFill>
            </a:ln>
            <a:scene3d>
              <a:camera prst="orthographicFront"/>
              <a:lightRig rig="threePt" dir="t"/>
            </a:scene3d>
            <a:sp3d extrusionH="76200">
              <a:bevelB w="165100" prst="coolSlant"/>
              <a:extrusionClr>
                <a:srgbClr val="FF00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Environment</a:t>
              </a:r>
            </a:p>
          </p:txBody>
        </p:sp>
        <p:sp>
          <p:nvSpPr>
            <p:cNvPr id="7" name="Rectangle 6"/>
            <p:cNvSpPr/>
            <p:nvPr/>
          </p:nvSpPr>
          <p:spPr>
            <a:xfrm>
              <a:off x="1219200" y="3429000"/>
              <a:ext cx="1752600" cy="914400"/>
            </a:xfrm>
            <a:prstGeom prst="rect">
              <a:avLst/>
            </a:prstGeom>
            <a:solidFill>
              <a:srgbClr val="FF8D3F"/>
            </a:solidFill>
            <a:ln>
              <a:solidFill>
                <a:srgbClr val="9E4000"/>
              </a:solidFill>
            </a:ln>
            <a:scene3d>
              <a:camera prst="orthographicFront"/>
              <a:lightRig rig="threePt" dir="t"/>
            </a:scene3d>
            <a:sp3d extrusionH="76200">
              <a:bevelB w="165100" prst="coolSlant"/>
              <a:extrusionClr>
                <a:srgbClr val="FF00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Territorial Security</a:t>
              </a:r>
            </a:p>
          </p:txBody>
        </p:sp>
        <p:sp>
          <p:nvSpPr>
            <p:cNvPr id="8" name="Rectangle 7"/>
            <p:cNvSpPr/>
            <p:nvPr/>
          </p:nvSpPr>
          <p:spPr>
            <a:xfrm>
              <a:off x="3352800" y="3429000"/>
              <a:ext cx="1752600" cy="914400"/>
            </a:xfrm>
            <a:prstGeom prst="rect">
              <a:avLst/>
            </a:prstGeom>
            <a:solidFill>
              <a:srgbClr val="1BDBBB"/>
            </a:solidFill>
            <a:ln>
              <a:solidFill>
                <a:srgbClr val="0E7463"/>
              </a:solidFill>
            </a:ln>
            <a:scene3d>
              <a:camera prst="orthographicFront"/>
              <a:lightRig rig="threePt" dir="t"/>
            </a:scene3d>
            <a:sp3d extrusionH="76200">
              <a:bevelB w="165100" prst="coolSlant"/>
              <a:extrusionClr>
                <a:srgbClr val="FF00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Canada’s Reputation &amp; Influence</a:t>
              </a:r>
            </a:p>
          </p:txBody>
        </p:sp>
        <p:sp>
          <p:nvSpPr>
            <p:cNvPr id="9" name="Rectangle 8"/>
            <p:cNvSpPr/>
            <p:nvPr/>
          </p:nvSpPr>
          <p:spPr>
            <a:xfrm>
              <a:off x="5486400" y="3429000"/>
              <a:ext cx="1752600" cy="914400"/>
            </a:xfrm>
            <a:prstGeom prst="rect">
              <a:avLst/>
            </a:prstGeom>
            <a:solidFill>
              <a:srgbClr val="A98CDC"/>
            </a:solidFill>
            <a:ln>
              <a:solidFill>
                <a:srgbClr val="58319F"/>
              </a:solidFill>
            </a:ln>
            <a:scene3d>
              <a:camera prst="orthographicFront"/>
              <a:lightRig rig="threePt" dir="t"/>
            </a:scene3d>
            <a:sp3d extrusionH="76200">
              <a:bevelB w="165100" prst="coolSlant"/>
              <a:extrusionClr>
                <a:srgbClr val="FF00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Society &amp; Psycho-Social</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228600"/>
            <a:ext cx="7772400" cy="1143000"/>
          </a:xfrm>
        </p:spPr>
        <p:txBody>
          <a:bodyPr/>
          <a:lstStyle/>
          <a:p>
            <a:r>
              <a:rPr lang="en-US" sz="2800" smtClean="0"/>
              <a:t>People</a:t>
            </a:r>
          </a:p>
        </p:txBody>
      </p:sp>
      <p:sp>
        <p:nvSpPr>
          <p:cNvPr id="51" name="Content Placeholder 50"/>
          <p:cNvSpPr>
            <a:spLocks noGrp="1"/>
          </p:cNvSpPr>
          <p:nvPr>
            <p:ph idx="1"/>
          </p:nvPr>
        </p:nvSpPr>
        <p:spPr>
          <a:xfrm>
            <a:off x="685800" y="1371600"/>
            <a:ext cx="7772400" cy="4191000"/>
          </a:xfrm>
        </p:spPr>
        <p:txBody>
          <a:bodyPr/>
          <a:lstStyle/>
          <a:p>
            <a:pPr marL="114300" indent="0">
              <a:buFontTx/>
              <a:buNone/>
              <a:defRPr/>
            </a:pPr>
            <a:r>
              <a:rPr lang="en-US" sz="2400" dirty="0" smtClean="0">
                <a:latin typeface="Calibri" pitchFamily="34" charset="0"/>
                <a:cs typeface="Calibri" pitchFamily="34" charset="0"/>
              </a:rPr>
              <a:t>Captures impact of fatality, injury, and chronic disease following a given risk event.</a:t>
            </a:r>
          </a:p>
          <a:p>
            <a:pPr>
              <a:defRPr/>
            </a:pPr>
            <a:r>
              <a:rPr lang="en-US" sz="1800" dirty="0" smtClean="0">
                <a:latin typeface="Calibri" pitchFamily="34" charset="0"/>
                <a:cs typeface="Calibri" pitchFamily="34" charset="0"/>
              </a:rPr>
              <a:t>Estimates of:</a:t>
            </a:r>
          </a:p>
          <a:p>
            <a:pPr lvl="1">
              <a:defRPr/>
            </a:pPr>
            <a:r>
              <a:rPr lang="en-US" sz="1800" dirty="0" smtClean="0">
                <a:latin typeface="Calibri" pitchFamily="34" charset="0"/>
                <a:cs typeface="Calibri" pitchFamily="34" charset="0"/>
              </a:rPr>
              <a:t>Fatalities</a:t>
            </a:r>
          </a:p>
          <a:p>
            <a:pPr lvl="1">
              <a:defRPr/>
            </a:pPr>
            <a:r>
              <a:rPr lang="en-US" sz="1800" dirty="0" smtClean="0">
                <a:latin typeface="Calibri" pitchFamily="34" charset="0"/>
                <a:cs typeface="Calibri" pitchFamily="34" charset="0"/>
              </a:rPr>
              <a:t>Serious Injuries/Hospitalizations </a:t>
            </a:r>
          </a:p>
          <a:p>
            <a:pPr lvl="1">
              <a:defRPr/>
            </a:pPr>
            <a:r>
              <a:rPr lang="en-US" sz="1800" dirty="0" smtClean="0">
                <a:latin typeface="Calibri" pitchFamily="34" charset="0"/>
                <a:cs typeface="Calibri" pitchFamily="34" charset="0"/>
              </a:rPr>
              <a:t>Chronic Illnesses</a:t>
            </a:r>
          </a:p>
          <a:p>
            <a:pPr lvl="1">
              <a:defRPr/>
            </a:pPr>
            <a:r>
              <a:rPr lang="en-US" sz="1800" dirty="0" smtClean="0">
                <a:latin typeface="Calibri" pitchFamily="34" charset="0"/>
                <a:cs typeface="Calibri" pitchFamily="34" charset="0"/>
              </a:rPr>
              <a:t>Mental Illnesses</a:t>
            </a:r>
          </a:p>
          <a:p>
            <a:pPr lvl="1">
              <a:defRPr/>
            </a:pPr>
            <a:r>
              <a:rPr lang="en-US" sz="1800" dirty="0" smtClean="0">
                <a:latin typeface="Calibri" pitchFamily="34" charset="0"/>
                <a:cs typeface="Calibri" pitchFamily="34" charset="0"/>
              </a:rPr>
              <a:t>Displaced or Lacking Basic Necessities</a:t>
            </a:r>
          </a:p>
          <a:p>
            <a:pPr>
              <a:defRPr/>
            </a:pPr>
            <a:endParaRPr lang="en-US" sz="2400" dirty="0" smtClean="0">
              <a:latin typeface="Calibri" pitchFamily="34" charset="0"/>
              <a:cs typeface="Calibri" pitchFamily="34" charset="0"/>
            </a:endParaRPr>
          </a:p>
          <a:p>
            <a:pPr>
              <a:defRPr/>
            </a:pPr>
            <a:endParaRPr lang="en-US" sz="2400" dirty="0" smtClean="0">
              <a:latin typeface="Calibri" pitchFamily="34" charset="0"/>
              <a:cs typeface="Calibri" pitchFamily="34" charset="0"/>
            </a:endParaRPr>
          </a:p>
          <a:p>
            <a:pPr>
              <a:defRPr/>
            </a:pPr>
            <a:r>
              <a:rPr lang="en-US" sz="2000" dirty="0" smtClean="0">
                <a:latin typeface="Calibri" pitchFamily="34" charset="0"/>
                <a:cs typeface="Calibri" pitchFamily="34" charset="0"/>
              </a:rPr>
              <a:t>Diverse impacts are measured using a common burden-of-disease metric called Disability-Adjusted Life Years (DALYs)</a:t>
            </a:r>
          </a:p>
          <a:p>
            <a:pPr>
              <a:defRPr/>
            </a:pPr>
            <a:r>
              <a:rPr lang="en-US" sz="2000" dirty="0" smtClean="0">
                <a:latin typeface="Calibri" pitchFamily="34" charset="0"/>
                <a:cs typeface="Calibri" pitchFamily="34" charset="0"/>
              </a:rPr>
              <a:t>Rating based on </a:t>
            </a:r>
            <a:r>
              <a:rPr lang="en-US" sz="2000" i="1" dirty="0" smtClean="0">
                <a:solidFill>
                  <a:schemeClr val="tx1"/>
                </a:solidFill>
                <a:latin typeface="Calibri" pitchFamily="34" charset="0"/>
                <a:cs typeface="Calibri" pitchFamily="34" charset="0"/>
              </a:rPr>
              <a:t>Fatalities + Fatality equivalent </a:t>
            </a:r>
            <a:r>
              <a:rPr lang="en-US" sz="2000" dirty="0" smtClean="0">
                <a:latin typeface="Calibri" pitchFamily="34" charset="0"/>
                <a:cs typeface="Calibri" pitchFamily="34" charset="0"/>
              </a:rPr>
              <a:t>estimates</a:t>
            </a:r>
          </a:p>
          <a:p>
            <a:pPr>
              <a:buFontTx/>
              <a:buNone/>
              <a:defRPr/>
            </a:pPr>
            <a:endParaRPr lang="en-US" sz="2400" dirty="0">
              <a:latin typeface="Calibri" pitchFamily="34" charset="0"/>
              <a:cs typeface="Calibri" pitchFamily="34" charset="0"/>
            </a:endParaRPr>
          </a:p>
        </p:txBody>
      </p:sp>
      <p:grpSp>
        <p:nvGrpSpPr>
          <p:cNvPr id="15364" name="Group 12"/>
          <p:cNvGrpSpPr>
            <a:grpSpLocks/>
          </p:cNvGrpSpPr>
          <p:nvPr/>
        </p:nvGrpSpPr>
        <p:grpSpPr bwMode="auto">
          <a:xfrm>
            <a:off x="3303588" y="2971800"/>
            <a:ext cx="5688012" cy="1981200"/>
            <a:chOff x="3303588" y="3276600"/>
            <a:chExt cx="5688012" cy="1981200"/>
          </a:xfrm>
        </p:grpSpPr>
        <p:grpSp>
          <p:nvGrpSpPr>
            <p:cNvPr id="15365" name="Group 3"/>
            <p:cNvGrpSpPr>
              <a:grpSpLocks/>
            </p:cNvGrpSpPr>
            <p:nvPr/>
          </p:nvGrpSpPr>
          <p:grpSpPr bwMode="auto">
            <a:xfrm>
              <a:off x="3303588" y="3276600"/>
              <a:ext cx="5688012" cy="923925"/>
              <a:chOff x="2915816" y="3573016"/>
              <a:chExt cx="5688632" cy="923330"/>
            </a:xfrm>
          </p:grpSpPr>
          <p:sp>
            <p:nvSpPr>
              <p:cNvPr id="5" name="TextBox 4"/>
              <p:cNvSpPr txBox="1"/>
              <p:nvPr/>
            </p:nvSpPr>
            <p:spPr>
              <a:xfrm>
                <a:off x="5292562" y="3573016"/>
                <a:ext cx="3311886" cy="92333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marL="0" lvl="2" algn="ctr">
                  <a:defRPr/>
                </a:pPr>
                <a:r>
                  <a:rPr lang="en-US" dirty="0"/>
                  <a:t>Proportion leading to Death </a:t>
                </a:r>
              </a:p>
              <a:p>
                <a:pPr marL="0" lvl="2" algn="ctr">
                  <a:defRPr/>
                </a:pPr>
                <a:r>
                  <a:rPr lang="en-US" b="1" i="1" dirty="0"/>
                  <a:t>AND/OR </a:t>
                </a:r>
              </a:p>
              <a:p>
                <a:pPr marL="0" lvl="2" algn="ctr">
                  <a:defRPr/>
                </a:pPr>
                <a:r>
                  <a:rPr lang="en-US" dirty="0"/>
                  <a:t>Duration with Severity</a:t>
                </a:r>
              </a:p>
            </p:txBody>
          </p:sp>
          <p:cxnSp>
            <p:nvCxnSpPr>
              <p:cNvPr id="6" name="Straight Arrow Connector 5"/>
              <p:cNvCxnSpPr>
                <a:stCxn id="5" idx="1"/>
              </p:cNvCxnSpPr>
              <p:nvPr/>
            </p:nvCxnSpPr>
            <p:spPr>
              <a:xfrm flipH="1" flipV="1">
                <a:off x="4644791" y="3573016"/>
                <a:ext cx="647771" cy="461665"/>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2915816" y="3933147"/>
                <a:ext cx="2376746" cy="114226"/>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1"/>
              </p:cNvCxnSpPr>
              <p:nvPr/>
            </p:nvCxnSpPr>
            <p:spPr>
              <a:xfrm flipH="1">
                <a:off x="2915816" y="4034681"/>
                <a:ext cx="2376746" cy="258595"/>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1"/>
              </p:cNvCxnSpPr>
              <p:nvPr/>
            </p:nvCxnSpPr>
            <p:spPr>
              <a:xfrm flipH="1">
                <a:off x="4644791" y="4034681"/>
                <a:ext cx="647771" cy="461665"/>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11" name="Rectangle 10"/>
            <p:cNvSpPr/>
            <p:nvPr/>
          </p:nvSpPr>
          <p:spPr>
            <a:xfrm>
              <a:off x="6019800" y="4495800"/>
              <a:ext cx="2743200" cy="762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Compute a </a:t>
              </a:r>
              <a:r>
                <a:rPr lang="en-US" i="1" dirty="0">
                  <a:solidFill>
                    <a:schemeClr val="tx2"/>
                  </a:solidFill>
                </a:rPr>
                <a:t>fatality equivalent </a:t>
              </a:r>
              <a:r>
                <a:rPr lang="en-US" dirty="0">
                  <a:solidFill>
                    <a:schemeClr val="tx2"/>
                  </a:solidFill>
                </a:rPr>
                <a:t>estimate</a:t>
              </a:r>
            </a:p>
          </p:txBody>
        </p:sp>
        <p:sp>
          <p:nvSpPr>
            <p:cNvPr id="12" name="Down Arrow 11"/>
            <p:cNvSpPr/>
            <p:nvPr/>
          </p:nvSpPr>
          <p:spPr>
            <a:xfrm>
              <a:off x="7162800" y="4191000"/>
              <a:ext cx="304800" cy="304800"/>
            </a:xfrm>
            <a:prstGeom prst="downArrow">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228600"/>
            <a:ext cx="7772400" cy="1143000"/>
          </a:xfrm>
        </p:spPr>
        <p:txBody>
          <a:bodyPr/>
          <a:lstStyle/>
          <a:p>
            <a:r>
              <a:rPr lang="en-US" sz="2800" smtClean="0"/>
              <a:t>People</a:t>
            </a:r>
          </a:p>
        </p:txBody>
      </p:sp>
      <p:graphicFrame>
        <p:nvGraphicFramePr>
          <p:cNvPr id="14" name="Content Placeholder 3"/>
          <p:cNvGraphicFramePr>
            <a:graphicFrameLocks/>
          </p:cNvGraphicFramePr>
          <p:nvPr/>
        </p:nvGraphicFramePr>
        <p:xfrm>
          <a:off x="1008063" y="1371600"/>
          <a:ext cx="5088566" cy="4046100"/>
        </p:xfrm>
        <a:graphic>
          <a:graphicData uri="http://schemas.openxmlformats.org/drawingml/2006/table">
            <a:tbl>
              <a:tblPr firstRow="1" bandRow="1">
                <a:tableStyleId>{5940675A-B579-460E-94D1-54222C63F5DA}</a:tableStyleId>
              </a:tblPr>
              <a:tblGrid>
                <a:gridCol w="2544283"/>
                <a:gridCol w="2544283"/>
              </a:tblGrid>
              <a:tr h="381000">
                <a:tc>
                  <a:txBody>
                    <a:bodyPr/>
                    <a:lstStyle/>
                    <a:p>
                      <a:pPr marL="0" marR="0" algn="ctr">
                        <a:lnSpc>
                          <a:spcPct val="115000"/>
                        </a:lnSpc>
                        <a:spcBef>
                          <a:spcPts val="0"/>
                        </a:spcBef>
                        <a:spcAft>
                          <a:spcPts val="0"/>
                        </a:spcAft>
                      </a:pPr>
                      <a:r>
                        <a:rPr lang="en-US" sz="1400" b="1" dirty="0" smtClean="0">
                          <a:latin typeface="Calibri"/>
                          <a:ea typeface="Calibri"/>
                          <a:cs typeface="Calibri"/>
                        </a:rPr>
                        <a:t>Impact </a:t>
                      </a:r>
                      <a:r>
                        <a:rPr lang="en-US" sz="1400" b="1" dirty="0">
                          <a:latin typeface="Calibri"/>
                          <a:ea typeface="Calibri"/>
                          <a:cs typeface="Calibri"/>
                        </a:rPr>
                        <a:t>Score</a:t>
                      </a:r>
                      <a:endParaRPr lang="en-US" sz="1400" dirty="0">
                        <a:latin typeface="Calibri"/>
                        <a:ea typeface="Calibri"/>
                        <a:cs typeface="Times New Roman"/>
                      </a:endParaRPr>
                    </a:p>
                  </a:txBody>
                  <a:tcPr marL="73025" marR="73025" marT="0" marB="0">
                    <a:solidFill>
                      <a:srgbClr val="FF2525">
                        <a:alpha val="70000"/>
                      </a:srgbClr>
                    </a:solidFill>
                  </a:tcPr>
                </a:tc>
                <a:tc>
                  <a:txBody>
                    <a:bodyPr/>
                    <a:lstStyle/>
                    <a:p>
                      <a:pPr marL="0" marR="0" algn="ctr">
                        <a:lnSpc>
                          <a:spcPct val="115000"/>
                        </a:lnSpc>
                        <a:spcBef>
                          <a:spcPts val="0"/>
                        </a:spcBef>
                        <a:spcAft>
                          <a:spcPts val="0"/>
                        </a:spcAft>
                      </a:pPr>
                      <a:r>
                        <a:rPr lang="en-US" sz="1400" b="1" dirty="0" smtClean="0">
                          <a:latin typeface="Calibri"/>
                          <a:ea typeface="Calibri"/>
                          <a:cs typeface="Calibri"/>
                        </a:rPr>
                        <a:t>Fatality-Equivalents</a:t>
                      </a:r>
                      <a:endParaRPr lang="en-US" sz="1400" dirty="0">
                        <a:latin typeface="Calibri"/>
                        <a:ea typeface="Calibri"/>
                        <a:cs typeface="Times New Roman"/>
                      </a:endParaRPr>
                    </a:p>
                  </a:txBody>
                  <a:tcPr marL="73025" marR="73025" marT="0" marB="0">
                    <a:solidFill>
                      <a:srgbClr val="FF2525">
                        <a:alpha val="70000"/>
                      </a:srgbClr>
                    </a:solidFill>
                  </a:tcPr>
                </a:tc>
              </a:tr>
              <a:tr h="305425">
                <a:tc>
                  <a:txBody>
                    <a:bodyPr/>
                    <a:lstStyle/>
                    <a:p>
                      <a:pPr marL="0" marR="0" algn="ctr">
                        <a:lnSpc>
                          <a:spcPct val="115000"/>
                        </a:lnSpc>
                        <a:spcBef>
                          <a:spcPts val="0"/>
                        </a:spcBef>
                        <a:spcAft>
                          <a:spcPts val="0"/>
                        </a:spcAft>
                      </a:pPr>
                      <a:r>
                        <a:rPr lang="en-US" sz="1400" dirty="0">
                          <a:latin typeface="Calibri"/>
                          <a:ea typeface="Calibri"/>
                          <a:cs typeface="Calibri"/>
                        </a:rPr>
                        <a:t>No Impact</a:t>
                      </a:r>
                      <a:endParaRPr lang="en-US" sz="1400" dirty="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No Impact</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dirty="0">
                          <a:latin typeface="Calibri"/>
                          <a:ea typeface="Calibri"/>
                          <a:cs typeface="Calibri"/>
                        </a:rPr>
                        <a:t>0</a:t>
                      </a:r>
                      <a:endParaRPr lang="en-US" sz="1400" dirty="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dirty="0">
                          <a:latin typeface="Calibri"/>
                          <a:ea typeface="Calibri"/>
                          <a:cs typeface="Calibri"/>
                        </a:rPr>
                        <a:t>0.5</a:t>
                      </a:r>
                      <a:endParaRPr lang="en-US" sz="1400" dirty="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dirty="0">
                          <a:latin typeface="Calibri"/>
                          <a:ea typeface="Calibri"/>
                          <a:cs typeface="Calibri"/>
                        </a:rPr>
                        <a:t>1</a:t>
                      </a:r>
                      <a:endParaRPr lang="en-US" sz="1400" dirty="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10</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dirty="0">
                          <a:latin typeface="Calibri"/>
                          <a:ea typeface="Calibri"/>
                          <a:cs typeface="Calibri"/>
                        </a:rPr>
                        <a:t>1.5</a:t>
                      </a:r>
                      <a:endParaRPr lang="en-US" sz="1400" dirty="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30</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dirty="0">
                          <a:latin typeface="Calibri"/>
                          <a:ea typeface="Calibri"/>
                          <a:cs typeface="Calibri"/>
                        </a:rPr>
                        <a:t>2</a:t>
                      </a:r>
                      <a:endParaRPr lang="en-US" sz="1400" dirty="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100</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a:latin typeface="Calibri"/>
                          <a:ea typeface="Calibri"/>
                          <a:cs typeface="Calibri"/>
                        </a:rPr>
                        <a:t>2.5</a:t>
                      </a:r>
                      <a:endParaRPr lang="en-US" sz="140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300</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a:latin typeface="Calibri"/>
                          <a:ea typeface="Calibri"/>
                          <a:cs typeface="Calibri"/>
                        </a:rPr>
                        <a:t>3</a:t>
                      </a:r>
                      <a:endParaRPr lang="en-US" sz="140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1,000</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a:latin typeface="Calibri"/>
                          <a:ea typeface="Calibri"/>
                          <a:cs typeface="Calibri"/>
                        </a:rPr>
                        <a:t>3.5</a:t>
                      </a:r>
                      <a:endParaRPr lang="en-US" sz="140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3,000</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dirty="0">
                          <a:latin typeface="Calibri"/>
                          <a:ea typeface="Calibri"/>
                          <a:cs typeface="Calibri"/>
                        </a:rPr>
                        <a:t>4</a:t>
                      </a:r>
                      <a:endParaRPr lang="en-US" sz="1400" dirty="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10,000</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a:latin typeface="Calibri"/>
                          <a:ea typeface="Calibri"/>
                          <a:cs typeface="Calibri"/>
                        </a:rPr>
                        <a:t>4.5</a:t>
                      </a:r>
                      <a:endParaRPr lang="en-US" sz="140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30,000</a:t>
                      </a:r>
                      <a:endParaRPr lang="en-US" sz="1400" dirty="0">
                        <a:latin typeface="Calibri"/>
                        <a:ea typeface="Calibri"/>
                        <a:cs typeface="Times New Roman"/>
                      </a:endParaRPr>
                    </a:p>
                  </a:txBody>
                  <a:tcPr marL="73025" marR="73025" marT="0" marB="0" anchor="ctr">
                    <a:solidFill>
                      <a:srgbClr val="FF2525">
                        <a:alpha val="70000"/>
                      </a:srgbClr>
                    </a:solidFill>
                  </a:tcPr>
                </a:tc>
              </a:tr>
              <a:tr h="305425">
                <a:tc>
                  <a:txBody>
                    <a:bodyPr/>
                    <a:lstStyle/>
                    <a:p>
                      <a:pPr marL="0" marR="0" algn="ctr">
                        <a:lnSpc>
                          <a:spcPct val="115000"/>
                        </a:lnSpc>
                        <a:spcBef>
                          <a:spcPts val="0"/>
                        </a:spcBef>
                        <a:spcAft>
                          <a:spcPts val="0"/>
                        </a:spcAft>
                      </a:pPr>
                      <a:r>
                        <a:rPr lang="en-US" sz="1400" dirty="0" smtClean="0">
                          <a:latin typeface="Calibri"/>
                          <a:ea typeface="Calibri"/>
                          <a:cs typeface="Times New Roman"/>
                        </a:rPr>
                        <a:t>5</a:t>
                      </a:r>
                      <a:endParaRPr lang="en-US" sz="1400" dirty="0">
                        <a:latin typeface="Calibri"/>
                        <a:ea typeface="Calibri"/>
                        <a:cs typeface="Times New Roman"/>
                      </a:endParaRPr>
                    </a:p>
                  </a:txBody>
                  <a:tcPr marL="73025" marR="73025" marT="0" marB="0" anchor="ctr">
                    <a:solidFill>
                      <a:srgbClr val="FF2525">
                        <a:alpha val="70000"/>
                      </a:srgbClr>
                    </a:solidFill>
                  </a:tcPr>
                </a:tc>
                <a:tc>
                  <a:txBody>
                    <a:bodyPr/>
                    <a:lstStyle/>
                    <a:p>
                      <a:pPr marL="0" marR="0" algn="ctr">
                        <a:lnSpc>
                          <a:spcPct val="115000"/>
                        </a:lnSpc>
                        <a:spcBef>
                          <a:spcPts val="0"/>
                        </a:spcBef>
                        <a:spcAft>
                          <a:spcPts val="0"/>
                        </a:spcAft>
                      </a:pPr>
                      <a:r>
                        <a:rPr lang="en-US" sz="1400" dirty="0" smtClean="0">
                          <a:latin typeface="Calibri"/>
                          <a:ea typeface="Calibri"/>
                          <a:cs typeface="Times New Roman"/>
                        </a:rPr>
                        <a:t>100,000</a:t>
                      </a:r>
                      <a:endParaRPr lang="en-US" sz="1400" dirty="0">
                        <a:latin typeface="Calibri"/>
                        <a:ea typeface="Calibri"/>
                        <a:cs typeface="Times New Roman"/>
                      </a:endParaRPr>
                    </a:p>
                  </a:txBody>
                  <a:tcPr marL="73025" marR="73025" marT="0" marB="0" anchor="ctr">
                    <a:solidFill>
                      <a:srgbClr val="FF2525">
                        <a:alpha val="70000"/>
                      </a:srgb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228600"/>
            <a:ext cx="7772400" cy="1143000"/>
          </a:xfrm>
        </p:spPr>
        <p:txBody>
          <a:bodyPr/>
          <a:lstStyle/>
          <a:p>
            <a:r>
              <a:rPr lang="en-US" sz="2800" smtClean="0"/>
              <a:t>Economy</a:t>
            </a:r>
          </a:p>
        </p:txBody>
      </p:sp>
      <p:sp>
        <p:nvSpPr>
          <p:cNvPr id="17411" name="Content Placeholder 2"/>
          <p:cNvSpPr>
            <a:spLocks noGrp="1"/>
          </p:cNvSpPr>
          <p:nvPr>
            <p:ph idx="1"/>
          </p:nvPr>
        </p:nvSpPr>
        <p:spPr>
          <a:xfrm>
            <a:off x="685800" y="1295400"/>
            <a:ext cx="7772400" cy="3810000"/>
          </a:xfrm>
        </p:spPr>
        <p:txBody>
          <a:bodyPr/>
          <a:lstStyle/>
          <a:p>
            <a:pPr>
              <a:buFontTx/>
              <a:buNone/>
            </a:pPr>
            <a:r>
              <a:rPr lang="en-US" sz="2400" b="1" smtClean="0">
                <a:latin typeface="Calibri" pitchFamily="34" charset="0"/>
              </a:rPr>
              <a:t>Sum of Direct &amp; Indirect Loss</a:t>
            </a:r>
          </a:p>
          <a:p>
            <a:r>
              <a:rPr lang="en-US" sz="2400" b="1" smtClean="0">
                <a:latin typeface="Calibri" pitchFamily="34" charset="0"/>
              </a:rPr>
              <a:t>Direct:</a:t>
            </a:r>
            <a:r>
              <a:rPr lang="en-US" sz="2400" smtClean="0">
                <a:latin typeface="Calibri" pitchFamily="34" charset="0"/>
              </a:rPr>
              <a:t> Immediate economic damage to assets</a:t>
            </a:r>
          </a:p>
          <a:p>
            <a:pPr lvl="1"/>
            <a:r>
              <a:rPr lang="en-US" sz="2400" smtClean="0">
                <a:latin typeface="Calibri" pitchFamily="34" charset="0"/>
              </a:rPr>
              <a:t>Residential structures, Hospitals, Road Infrastructure, Manufacturing facilities, Airports</a:t>
            </a:r>
          </a:p>
          <a:p>
            <a:r>
              <a:rPr lang="en-US" sz="2400" b="1" smtClean="0">
                <a:latin typeface="Calibri" pitchFamily="34" charset="0"/>
              </a:rPr>
              <a:t>Indirect: </a:t>
            </a:r>
            <a:r>
              <a:rPr lang="en-US" sz="2400" smtClean="0">
                <a:latin typeface="Calibri" pitchFamily="34" charset="0"/>
              </a:rPr>
              <a:t>Interruption in flows of goods and services</a:t>
            </a:r>
          </a:p>
          <a:p>
            <a:pPr lvl="1"/>
            <a:r>
              <a:rPr lang="en-US" sz="2400" smtClean="0">
                <a:latin typeface="Calibri" pitchFamily="34" charset="0"/>
              </a:rPr>
              <a:t>Lost production of goods or provision of services due to supply chain interruption, limited by duration</a:t>
            </a:r>
          </a:p>
          <a:p>
            <a:r>
              <a:rPr lang="en-US" sz="2400" b="1" smtClean="0">
                <a:latin typeface="Calibri" pitchFamily="34" charset="0"/>
              </a:rPr>
              <a:t>Mitigation Factors: </a:t>
            </a:r>
            <a:r>
              <a:rPr lang="en-US" sz="2400" smtClean="0">
                <a:latin typeface="Calibri" pitchFamily="34" charset="0"/>
              </a:rPr>
              <a:t>indirect costs with a ‘negative-cost’ component </a:t>
            </a:r>
          </a:p>
          <a:p>
            <a:pPr lvl="1"/>
            <a:r>
              <a:rPr lang="en-US" sz="2400" smtClean="0">
                <a:latin typeface="Calibri" pitchFamily="34" charset="0"/>
              </a:rPr>
              <a:t>e.g. consumer demand shift following BSE outbreak</a:t>
            </a:r>
          </a:p>
          <a:p>
            <a:pPr>
              <a:buFontTx/>
              <a:buNone/>
            </a:pPr>
            <a:endParaRPr lang="en-US" sz="2400" smtClean="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228600"/>
            <a:ext cx="7772400" cy="1143000"/>
          </a:xfrm>
        </p:spPr>
        <p:txBody>
          <a:bodyPr/>
          <a:lstStyle/>
          <a:p>
            <a:r>
              <a:rPr lang="en-US" sz="2800" smtClean="0"/>
              <a:t>Economy</a:t>
            </a:r>
          </a:p>
        </p:txBody>
      </p:sp>
      <p:graphicFrame>
        <p:nvGraphicFramePr>
          <p:cNvPr id="5" name="Content Placeholder 3"/>
          <p:cNvGraphicFramePr>
            <a:graphicFrameLocks noGrp="1"/>
          </p:cNvGraphicFramePr>
          <p:nvPr>
            <p:ph idx="1"/>
          </p:nvPr>
        </p:nvGraphicFramePr>
        <p:xfrm>
          <a:off x="990600" y="1295400"/>
          <a:ext cx="5040560" cy="4248478"/>
        </p:xfrm>
        <a:graphic>
          <a:graphicData uri="http://schemas.openxmlformats.org/drawingml/2006/table">
            <a:tbl>
              <a:tblPr firstRow="1" bandRow="1">
                <a:tableStyleId>{5940675A-B579-460E-94D1-54222C63F5DA}</a:tableStyleId>
              </a:tblPr>
              <a:tblGrid>
                <a:gridCol w="2520280"/>
                <a:gridCol w="2520280"/>
              </a:tblGrid>
              <a:tr h="326806">
                <a:tc>
                  <a:txBody>
                    <a:bodyPr/>
                    <a:lstStyle/>
                    <a:p>
                      <a:pPr marL="0" marR="0" algn="ctr">
                        <a:lnSpc>
                          <a:spcPct val="115000"/>
                        </a:lnSpc>
                        <a:spcBef>
                          <a:spcPts val="0"/>
                        </a:spcBef>
                        <a:spcAft>
                          <a:spcPts val="0"/>
                        </a:spcAft>
                      </a:pPr>
                      <a:r>
                        <a:rPr lang="en-US" sz="1400" b="1" dirty="0" smtClean="0">
                          <a:latin typeface="Calibri"/>
                          <a:ea typeface="Calibri"/>
                          <a:cs typeface="Calibri"/>
                        </a:rPr>
                        <a:t>Impact </a:t>
                      </a:r>
                      <a:r>
                        <a:rPr lang="en-US" sz="1400" b="1" dirty="0">
                          <a:latin typeface="Calibri"/>
                          <a:ea typeface="Calibri"/>
                          <a:cs typeface="Calibri"/>
                        </a:rPr>
                        <a:t>Score</a:t>
                      </a:r>
                      <a:endParaRPr lang="en-US" sz="1400" dirty="0">
                        <a:latin typeface="Calibri"/>
                        <a:ea typeface="Calibri"/>
                        <a:cs typeface="Times New Roman"/>
                      </a:endParaRPr>
                    </a:p>
                  </a:txBody>
                  <a:tcPr marL="73025" marR="73025" marT="0" marB="0">
                    <a:solidFill>
                      <a:srgbClr val="008AF2">
                        <a:alpha val="70000"/>
                      </a:srgbClr>
                    </a:solidFill>
                  </a:tcPr>
                </a:tc>
                <a:tc>
                  <a:txBody>
                    <a:bodyPr/>
                    <a:lstStyle/>
                    <a:p>
                      <a:pPr marL="0" marR="0" algn="ctr">
                        <a:lnSpc>
                          <a:spcPct val="115000"/>
                        </a:lnSpc>
                        <a:spcBef>
                          <a:spcPts val="0"/>
                        </a:spcBef>
                        <a:spcAft>
                          <a:spcPts val="0"/>
                        </a:spcAft>
                      </a:pPr>
                      <a:r>
                        <a:rPr lang="en-US" sz="1400" b="1" dirty="0">
                          <a:latin typeface="Calibri"/>
                          <a:ea typeface="Calibri"/>
                          <a:cs typeface="Calibri"/>
                        </a:rPr>
                        <a:t>Total Economic Loss</a:t>
                      </a:r>
                      <a:endParaRPr lang="en-US" sz="1400" dirty="0">
                        <a:latin typeface="Calibri"/>
                        <a:ea typeface="Calibri"/>
                        <a:cs typeface="Times New Roman"/>
                      </a:endParaRPr>
                    </a:p>
                  </a:txBody>
                  <a:tcPr marL="73025" marR="73025" marT="0" marB="0">
                    <a:solidFill>
                      <a:srgbClr val="008AF2">
                        <a:alpha val="70000"/>
                      </a:srgbClr>
                    </a:solidFill>
                  </a:tcPr>
                </a:tc>
              </a:tr>
              <a:tr h="326806">
                <a:tc>
                  <a:txBody>
                    <a:bodyPr/>
                    <a:lstStyle/>
                    <a:p>
                      <a:pPr marL="0" marR="0" algn="ctr">
                        <a:lnSpc>
                          <a:spcPct val="115000"/>
                        </a:lnSpc>
                        <a:spcBef>
                          <a:spcPts val="0"/>
                        </a:spcBef>
                        <a:spcAft>
                          <a:spcPts val="0"/>
                        </a:spcAft>
                      </a:pPr>
                      <a:r>
                        <a:rPr lang="en-US" sz="1400" dirty="0">
                          <a:latin typeface="Calibri"/>
                          <a:ea typeface="Calibri"/>
                          <a:cs typeface="Calibri"/>
                        </a:rPr>
                        <a:t>No Impact</a:t>
                      </a:r>
                      <a:endParaRPr lang="en-US" sz="1400" dirty="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No impact</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dirty="0">
                          <a:latin typeface="Calibri"/>
                          <a:ea typeface="Calibri"/>
                          <a:cs typeface="Calibri"/>
                        </a:rPr>
                        <a:t>0</a:t>
                      </a:r>
                      <a:endParaRPr lang="en-US" sz="1400" dirty="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$10M</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dirty="0">
                          <a:latin typeface="Calibri"/>
                          <a:ea typeface="Calibri"/>
                          <a:cs typeface="Calibri"/>
                        </a:rPr>
                        <a:t>0.5</a:t>
                      </a:r>
                      <a:endParaRPr lang="en-US" sz="1400" dirty="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$30M</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dirty="0">
                          <a:latin typeface="Calibri"/>
                          <a:ea typeface="Calibri"/>
                          <a:cs typeface="Calibri"/>
                        </a:rPr>
                        <a:t>1</a:t>
                      </a:r>
                      <a:endParaRPr lang="en-US" sz="1400" dirty="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$100M</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dirty="0">
                          <a:latin typeface="Calibri"/>
                          <a:ea typeface="Calibri"/>
                          <a:cs typeface="Calibri"/>
                        </a:rPr>
                        <a:t>1.5</a:t>
                      </a:r>
                      <a:endParaRPr lang="en-US" sz="1400" dirty="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$300M</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dirty="0">
                          <a:latin typeface="Calibri"/>
                          <a:ea typeface="Calibri"/>
                          <a:cs typeface="Calibri"/>
                        </a:rPr>
                        <a:t>2</a:t>
                      </a:r>
                      <a:endParaRPr lang="en-US" sz="1400" dirty="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$1B</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dirty="0">
                          <a:latin typeface="Calibri"/>
                          <a:ea typeface="Calibri"/>
                          <a:cs typeface="Calibri"/>
                        </a:rPr>
                        <a:t>2.5</a:t>
                      </a:r>
                      <a:endParaRPr lang="en-US" sz="1400" dirty="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$3B</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a:latin typeface="Calibri"/>
                          <a:ea typeface="Calibri"/>
                          <a:cs typeface="Calibri"/>
                        </a:rPr>
                        <a:t>3</a:t>
                      </a:r>
                      <a:endParaRPr lang="en-US" sz="140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$10B</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a:latin typeface="Calibri"/>
                          <a:ea typeface="Calibri"/>
                          <a:cs typeface="Calibri"/>
                        </a:rPr>
                        <a:t>3.5</a:t>
                      </a:r>
                      <a:endParaRPr lang="en-US" sz="140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$30B</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a:latin typeface="Calibri"/>
                          <a:ea typeface="Calibri"/>
                          <a:cs typeface="Calibri"/>
                        </a:rPr>
                        <a:t>4</a:t>
                      </a:r>
                      <a:endParaRPr lang="en-US" sz="140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$100B</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a:latin typeface="Calibri"/>
                          <a:ea typeface="Calibri"/>
                          <a:cs typeface="Calibri"/>
                        </a:rPr>
                        <a:t>4.5</a:t>
                      </a:r>
                      <a:endParaRPr lang="en-US" sz="140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$300B</a:t>
                      </a:r>
                      <a:endParaRPr lang="en-US" sz="1400" dirty="0">
                        <a:latin typeface="Calibri"/>
                        <a:ea typeface="Calibri"/>
                        <a:cs typeface="Times New Roman"/>
                      </a:endParaRPr>
                    </a:p>
                  </a:txBody>
                  <a:tcPr marL="73025" marR="73025" marT="0" marB="0" anchor="ctr">
                    <a:solidFill>
                      <a:srgbClr val="008AF2">
                        <a:alpha val="70000"/>
                      </a:srgbClr>
                    </a:solidFill>
                  </a:tcPr>
                </a:tc>
              </a:tr>
              <a:tr h="326806">
                <a:tc>
                  <a:txBody>
                    <a:bodyPr/>
                    <a:lstStyle/>
                    <a:p>
                      <a:pPr marL="0" marR="0" algn="ctr">
                        <a:lnSpc>
                          <a:spcPct val="115000"/>
                        </a:lnSpc>
                        <a:spcBef>
                          <a:spcPts val="0"/>
                        </a:spcBef>
                        <a:spcAft>
                          <a:spcPts val="0"/>
                        </a:spcAft>
                      </a:pPr>
                      <a:r>
                        <a:rPr lang="en-US" sz="1400" dirty="0">
                          <a:latin typeface="Calibri"/>
                          <a:ea typeface="Calibri"/>
                          <a:cs typeface="Calibri"/>
                        </a:rPr>
                        <a:t>5</a:t>
                      </a:r>
                      <a:endParaRPr lang="en-US" sz="1400" dirty="0">
                        <a:latin typeface="Calibri"/>
                        <a:ea typeface="Calibri"/>
                        <a:cs typeface="Times New Roman"/>
                      </a:endParaRPr>
                    </a:p>
                  </a:txBody>
                  <a:tcPr marL="73025" marR="73025" marT="0" marB="0" anchor="ctr">
                    <a:solidFill>
                      <a:srgbClr val="008AF2">
                        <a:alpha val="70000"/>
                      </a:srgbClr>
                    </a:solidFill>
                  </a:tcPr>
                </a:tc>
                <a:tc>
                  <a:txBody>
                    <a:bodyPr/>
                    <a:lstStyle/>
                    <a:p>
                      <a:pPr marL="0" marR="0" algn="ctr">
                        <a:lnSpc>
                          <a:spcPct val="115000"/>
                        </a:lnSpc>
                        <a:spcBef>
                          <a:spcPts val="0"/>
                        </a:spcBef>
                        <a:spcAft>
                          <a:spcPts val="0"/>
                        </a:spcAft>
                      </a:pPr>
                      <a:r>
                        <a:rPr lang="en-US" sz="1400" dirty="0">
                          <a:latin typeface="Calibri"/>
                          <a:ea typeface="Calibri"/>
                          <a:cs typeface="Calibri"/>
                        </a:rPr>
                        <a:t>$1,000B</a:t>
                      </a:r>
                      <a:endParaRPr lang="en-US" sz="1400" dirty="0">
                        <a:latin typeface="Calibri"/>
                        <a:ea typeface="Calibri"/>
                        <a:cs typeface="Times New Roman"/>
                      </a:endParaRPr>
                    </a:p>
                  </a:txBody>
                  <a:tcPr marL="73025" marR="73025" marT="0" marB="0" anchor="ctr">
                    <a:solidFill>
                      <a:srgbClr val="008AF2">
                        <a:alpha val="70000"/>
                      </a:srgbClr>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228600"/>
            <a:ext cx="7772400" cy="1143000"/>
          </a:xfrm>
        </p:spPr>
        <p:txBody>
          <a:bodyPr/>
          <a:lstStyle/>
          <a:p>
            <a:r>
              <a:rPr lang="en-US" sz="2800" smtClean="0"/>
              <a:t>Environment</a:t>
            </a:r>
          </a:p>
        </p:txBody>
      </p:sp>
      <p:sp>
        <p:nvSpPr>
          <p:cNvPr id="3" name="Content Placeholder 2"/>
          <p:cNvSpPr>
            <a:spLocks noGrp="1"/>
          </p:cNvSpPr>
          <p:nvPr>
            <p:ph idx="1"/>
          </p:nvPr>
        </p:nvSpPr>
        <p:spPr>
          <a:xfrm>
            <a:off x="685800" y="1371600"/>
            <a:ext cx="7772400" cy="3810000"/>
          </a:xfrm>
        </p:spPr>
        <p:txBody>
          <a:bodyPr/>
          <a:lstStyle/>
          <a:p>
            <a:pPr marL="114300" indent="0" eaLnBrk="1" fontAlgn="auto" hangingPunct="1">
              <a:spcAft>
                <a:spcPts val="0"/>
              </a:spcAft>
              <a:buFont typeface="Arial" pitchFamily="34" charset="0"/>
              <a:buNone/>
              <a:defRPr/>
            </a:pPr>
            <a:r>
              <a:rPr lang="en-US" sz="2400" b="1" dirty="0" smtClean="0">
                <a:latin typeface="Calibri" pitchFamily="34" charset="0"/>
                <a:cs typeface="Calibri" pitchFamily="34" charset="0"/>
              </a:rPr>
              <a:t>Measures extent of disruption to normal societal function leading to sustained adverse </a:t>
            </a:r>
            <a:r>
              <a:rPr lang="en-US" sz="2400" b="1" dirty="0" err="1" smtClean="0">
                <a:latin typeface="Calibri" pitchFamily="34" charset="0"/>
                <a:cs typeface="Calibri" pitchFamily="34" charset="0"/>
              </a:rPr>
              <a:t>behaviour</a:t>
            </a:r>
            <a:r>
              <a:rPr lang="en-US" sz="2400" b="1" dirty="0" smtClean="0">
                <a:latin typeface="Calibri" pitchFamily="34" charset="0"/>
                <a:cs typeface="Calibri" pitchFamily="34" charset="0"/>
              </a:rPr>
              <a:t> change.</a:t>
            </a:r>
          </a:p>
          <a:p>
            <a:pPr marL="114300" indent="0" eaLnBrk="1" fontAlgn="auto" hangingPunct="1">
              <a:spcAft>
                <a:spcPts val="0"/>
              </a:spcAft>
              <a:buFont typeface="Arial" pitchFamily="34" charset="0"/>
              <a:buNone/>
              <a:defRPr/>
            </a:pPr>
            <a:endParaRPr lang="en-US" sz="800" b="1" dirty="0" smtClean="0">
              <a:latin typeface="Calibri" pitchFamily="34" charset="0"/>
              <a:cs typeface="Calibri" pitchFamily="34" charset="0"/>
            </a:endParaRPr>
          </a:p>
          <a:p>
            <a:pPr marL="114300" indent="0" eaLnBrk="1" fontAlgn="auto" hangingPunct="1">
              <a:spcAft>
                <a:spcPts val="0"/>
              </a:spcAft>
              <a:buFont typeface="Arial" pitchFamily="34" charset="0"/>
              <a:buNone/>
              <a:defRPr/>
            </a:pPr>
            <a:r>
              <a:rPr lang="en-US" sz="2400" dirty="0" smtClean="0">
                <a:latin typeface="Calibri" pitchFamily="34" charset="0"/>
                <a:cs typeface="Calibri" pitchFamily="34" charset="0"/>
              </a:rPr>
              <a:t>Considers:</a:t>
            </a:r>
          </a:p>
          <a:p>
            <a:pPr marL="347472" indent="-347472" eaLnBrk="1" fontAlgn="auto" hangingPunct="1">
              <a:spcAft>
                <a:spcPts val="0"/>
              </a:spcAft>
              <a:defRPr/>
            </a:pPr>
            <a:r>
              <a:rPr lang="en-US" sz="2400" dirty="0" smtClean="0">
                <a:latin typeface="Calibri" pitchFamily="34" charset="0"/>
                <a:cs typeface="Calibri" pitchFamily="34" charset="0"/>
              </a:rPr>
              <a:t>Nature and Complexity of Response Required</a:t>
            </a:r>
          </a:p>
          <a:p>
            <a:pPr marL="347472" indent="-347472" eaLnBrk="1" fontAlgn="auto" hangingPunct="1">
              <a:spcAft>
                <a:spcPts val="0"/>
              </a:spcAft>
              <a:defRPr/>
            </a:pPr>
            <a:r>
              <a:rPr lang="en-US" sz="2400" dirty="0" smtClean="0">
                <a:latin typeface="Calibri" pitchFamily="34" charset="0"/>
                <a:cs typeface="Calibri" pitchFamily="34" charset="0"/>
              </a:rPr>
              <a:t>Severity of Environmental Impacts</a:t>
            </a:r>
          </a:p>
          <a:p>
            <a:pPr marL="347472" indent="-347472" eaLnBrk="1" fontAlgn="auto" hangingPunct="1">
              <a:spcAft>
                <a:spcPts val="0"/>
              </a:spcAft>
              <a:defRPr/>
            </a:pPr>
            <a:r>
              <a:rPr lang="en-US" sz="2400" dirty="0" smtClean="0">
                <a:latin typeface="Calibri" pitchFamily="34" charset="0"/>
                <a:cs typeface="Calibri" pitchFamily="34" charset="0"/>
              </a:rPr>
              <a:t>Geographical Extent of Damage</a:t>
            </a:r>
          </a:p>
          <a:p>
            <a:pPr marL="347472" indent="-347472" eaLnBrk="1" fontAlgn="auto" hangingPunct="1">
              <a:spcAft>
                <a:spcPts val="0"/>
              </a:spcAft>
              <a:defRPr/>
            </a:pPr>
            <a:r>
              <a:rPr lang="en-US" sz="2400" dirty="0" smtClean="0">
                <a:latin typeface="Calibri" pitchFamily="34" charset="0"/>
                <a:cs typeface="Calibri" pitchFamily="34" charset="0"/>
              </a:rPr>
              <a:t>Duration of Impact</a:t>
            </a:r>
          </a:p>
          <a:p>
            <a:pPr>
              <a:buFontTx/>
              <a:buNone/>
              <a:defRPr/>
            </a:pPr>
            <a:endParaRPr lang="en-US" sz="24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228600"/>
            <a:ext cx="7772400" cy="1143000"/>
          </a:xfrm>
        </p:spPr>
        <p:txBody>
          <a:bodyPr/>
          <a:lstStyle/>
          <a:p>
            <a:r>
              <a:rPr lang="en-US" sz="2800" smtClean="0"/>
              <a:t>Environment</a:t>
            </a:r>
          </a:p>
        </p:txBody>
      </p:sp>
      <p:graphicFrame>
        <p:nvGraphicFramePr>
          <p:cNvPr id="5" name="Content Placeholder 3"/>
          <p:cNvGraphicFramePr>
            <a:graphicFrameLocks noGrp="1"/>
          </p:cNvGraphicFramePr>
          <p:nvPr>
            <p:ph idx="1"/>
          </p:nvPr>
        </p:nvGraphicFramePr>
        <p:xfrm>
          <a:off x="468313" y="1143000"/>
          <a:ext cx="5018856" cy="4501370"/>
        </p:xfrm>
        <a:graphic>
          <a:graphicData uri="http://schemas.openxmlformats.org/drawingml/2006/table">
            <a:tbl>
              <a:tblPr firstRow="1" bandRow="1">
                <a:tableStyleId>{5940675A-B579-460E-94D1-54222C63F5DA}</a:tableStyleId>
              </a:tblPr>
              <a:tblGrid>
                <a:gridCol w="1132656"/>
                <a:gridCol w="3886200"/>
              </a:tblGrid>
              <a:tr h="330445">
                <a:tc>
                  <a:txBody>
                    <a:bodyPr/>
                    <a:lstStyle/>
                    <a:p>
                      <a:pPr marL="0" marR="0" algn="ctr">
                        <a:lnSpc>
                          <a:spcPct val="115000"/>
                        </a:lnSpc>
                        <a:spcBef>
                          <a:spcPts val="0"/>
                        </a:spcBef>
                        <a:spcAft>
                          <a:spcPts val="0"/>
                        </a:spcAft>
                      </a:pPr>
                      <a:r>
                        <a:rPr lang="en-US" sz="1400" b="1" dirty="0">
                          <a:latin typeface="Calibri"/>
                          <a:ea typeface="Calibri"/>
                          <a:cs typeface="Calibri"/>
                        </a:rPr>
                        <a:t>Impact Score</a:t>
                      </a:r>
                      <a:endParaRPr lang="en-US" sz="1400" dirty="0">
                        <a:latin typeface="Calibri"/>
                        <a:ea typeface="Calibri"/>
                        <a:cs typeface="Times New Roman"/>
                      </a:endParaRPr>
                    </a:p>
                  </a:txBody>
                  <a:tcPr marL="73025" marR="73025" marT="0" marB="0">
                    <a:solidFill>
                      <a:srgbClr val="00D25F">
                        <a:alpha val="66000"/>
                      </a:srgbClr>
                    </a:solidFill>
                  </a:tcPr>
                </a:tc>
                <a:tc>
                  <a:txBody>
                    <a:bodyPr/>
                    <a:lstStyle/>
                    <a:p>
                      <a:pPr marL="0" marR="0" algn="l">
                        <a:lnSpc>
                          <a:spcPct val="115000"/>
                        </a:lnSpc>
                        <a:spcBef>
                          <a:spcPts val="0"/>
                        </a:spcBef>
                        <a:spcAft>
                          <a:spcPts val="0"/>
                        </a:spcAft>
                      </a:pPr>
                      <a:r>
                        <a:rPr lang="en-US" sz="1400" b="1" dirty="0" smtClean="0">
                          <a:latin typeface="Calibri"/>
                          <a:ea typeface="Calibri"/>
                          <a:cs typeface="Times New Roman"/>
                        </a:rPr>
                        <a:t>Environmental</a:t>
                      </a:r>
                      <a:r>
                        <a:rPr lang="en-US" sz="1400" b="1" baseline="0" dirty="0" smtClean="0">
                          <a:latin typeface="Calibri"/>
                          <a:ea typeface="Calibri"/>
                          <a:cs typeface="Times New Roman"/>
                        </a:rPr>
                        <a:t> response</a:t>
                      </a:r>
                      <a:endParaRPr lang="en-US" sz="1400" dirty="0">
                        <a:latin typeface="Calibri"/>
                        <a:ea typeface="Calibri"/>
                        <a:cs typeface="Times New Roman"/>
                      </a:endParaRPr>
                    </a:p>
                  </a:txBody>
                  <a:tcPr marL="73025" marR="73025" marT="0" marB="0">
                    <a:solidFill>
                      <a:srgbClr val="00D25F">
                        <a:alpha val="66000"/>
                      </a:srgbClr>
                    </a:solidFill>
                  </a:tcPr>
                </a:tc>
              </a:tr>
              <a:tr h="330445">
                <a:tc>
                  <a:txBody>
                    <a:bodyPr/>
                    <a:lstStyle/>
                    <a:p>
                      <a:pPr marL="0" marR="0" algn="ctr">
                        <a:lnSpc>
                          <a:spcPct val="115000"/>
                        </a:lnSpc>
                        <a:spcBef>
                          <a:spcPts val="0"/>
                        </a:spcBef>
                        <a:spcAft>
                          <a:spcPts val="0"/>
                        </a:spcAft>
                      </a:pPr>
                      <a:r>
                        <a:rPr lang="en-US" sz="1400" dirty="0">
                          <a:latin typeface="Calibri"/>
                          <a:ea typeface="Calibri"/>
                          <a:cs typeface="Calibri"/>
                        </a:rPr>
                        <a:t>No Impact</a:t>
                      </a:r>
                      <a:endParaRPr lang="en-US" sz="1400" dirty="0">
                        <a:latin typeface="Calibri"/>
                        <a:ea typeface="Calibri"/>
                        <a:cs typeface="Times New Roman"/>
                      </a:endParaRPr>
                    </a:p>
                  </a:txBody>
                  <a:tcPr marL="73025" marR="73025" marT="0" marB="0" anchor="ctr">
                    <a:solidFill>
                      <a:srgbClr val="00D25F">
                        <a:alpha val="66000"/>
                      </a:srgbClr>
                    </a:solidFill>
                  </a:tcPr>
                </a:tc>
                <a:tc>
                  <a:txBody>
                    <a:bodyPr/>
                    <a:lstStyle/>
                    <a:p>
                      <a:pPr marL="0" marR="0" algn="l">
                        <a:lnSpc>
                          <a:spcPct val="115000"/>
                        </a:lnSpc>
                        <a:spcBef>
                          <a:spcPts val="0"/>
                        </a:spcBef>
                        <a:spcAft>
                          <a:spcPts val="0"/>
                        </a:spcAft>
                      </a:pPr>
                      <a:r>
                        <a:rPr lang="en-US" sz="1400" dirty="0">
                          <a:latin typeface="Calibri"/>
                          <a:ea typeface="Calibri"/>
                          <a:cs typeface="Calibri"/>
                        </a:rPr>
                        <a:t>No impact</a:t>
                      </a:r>
                      <a:endParaRPr lang="en-US" sz="1400" dirty="0">
                        <a:latin typeface="Calibri"/>
                        <a:ea typeface="Calibri"/>
                        <a:cs typeface="Times New Roman"/>
                      </a:endParaRPr>
                    </a:p>
                  </a:txBody>
                  <a:tcPr marL="73025" marR="73025" marT="0" marB="0" anchor="ctr">
                    <a:solidFill>
                      <a:srgbClr val="00D25F">
                        <a:alpha val="66000"/>
                      </a:srgbClr>
                    </a:solidFill>
                  </a:tcPr>
                </a:tc>
              </a:tr>
              <a:tr h="462291">
                <a:tc>
                  <a:txBody>
                    <a:bodyPr/>
                    <a:lstStyle/>
                    <a:p>
                      <a:pPr algn="ctr">
                        <a:spcAft>
                          <a:spcPts val="0"/>
                        </a:spcAft>
                      </a:pPr>
                      <a:r>
                        <a:rPr lang="en-CA" sz="1400" dirty="0">
                          <a:effectLst/>
                          <a:latin typeface="Calibri" pitchFamily="34" charset="0"/>
                          <a:ea typeface="Times New Roman"/>
                          <a:cs typeface="Times New Roman"/>
                        </a:rPr>
                        <a:t>0</a:t>
                      </a:r>
                    </a:p>
                  </a:txBody>
                  <a:tcPr marL="68580" marR="68580" marT="0" marB="0">
                    <a:solidFill>
                      <a:srgbClr val="00D25F">
                        <a:alpha val="66000"/>
                      </a:srgbClr>
                    </a:solidFill>
                  </a:tcPr>
                </a:tc>
                <a:tc>
                  <a:txBody>
                    <a:bodyPr/>
                    <a:lstStyle/>
                    <a:p>
                      <a:pPr>
                        <a:spcAft>
                          <a:spcPts val="0"/>
                        </a:spcAft>
                      </a:pPr>
                      <a:r>
                        <a:rPr lang="en-CA" sz="1400" dirty="0">
                          <a:effectLst/>
                          <a:latin typeface="Calibri" pitchFamily="34" charset="0"/>
                          <a:ea typeface="Times New Roman"/>
                          <a:cs typeface="Times New Roman"/>
                        </a:rPr>
                        <a:t>Some local general response, but no specialized response</a:t>
                      </a:r>
                    </a:p>
                    <a:p>
                      <a:pPr>
                        <a:spcAft>
                          <a:spcPts val="0"/>
                        </a:spcAft>
                      </a:pPr>
                      <a:r>
                        <a:rPr lang="en-CA" sz="1400" dirty="0">
                          <a:effectLst/>
                          <a:latin typeface="Calibri" pitchFamily="34" charset="0"/>
                          <a:ea typeface="Times New Roman"/>
                          <a:cs typeface="Times New Roman"/>
                        </a:rPr>
                        <a:t> </a:t>
                      </a:r>
                    </a:p>
                  </a:txBody>
                  <a:tcPr marL="68580" marR="68580" marT="0" marB="0">
                    <a:solidFill>
                      <a:srgbClr val="00D25F">
                        <a:alpha val="66000"/>
                      </a:srgbClr>
                    </a:solidFill>
                  </a:tcPr>
                </a:tc>
              </a:tr>
              <a:tr h="616388">
                <a:tc>
                  <a:txBody>
                    <a:bodyPr/>
                    <a:lstStyle/>
                    <a:p>
                      <a:pPr algn="ctr">
                        <a:spcAft>
                          <a:spcPts val="0"/>
                        </a:spcAft>
                      </a:pPr>
                      <a:r>
                        <a:rPr lang="en-CA" sz="1400" dirty="0">
                          <a:effectLst/>
                          <a:latin typeface="Calibri" pitchFamily="34" charset="0"/>
                          <a:ea typeface="Times New Roman"/>
                          <a:cs typeface="Times New Roman"/>
                        </a:rPr>
                        <a:t>1</a:t>
                      </a:r>
                    </a:p>
                  </a:txBody>
                  <a:tcPr marL="68580" marR="68580" marT="0" marB="0">
                    <a:solidFill>
                      <a:srgbClr val="00D25F">
                        <a:alpha val="66000"/>
                      </a:srgbClr>
                    </a:solidFill>
                  </a:tcPr>
                </a:tc>
                <a:tc>
                  <a:txBody>
                    <a:bodyPr/>
                    <a:lstStyle/>
                    <a:p>
                      <a:pPr>
                        <a:spcAft>
                          <a:spcPts val="0"/>
                        </a:spcAft>
                      </a:pPr>
                      <a:r>
                        <a:rPr lang="en-CA" sz="1400" dirty="0">
                          <a:effectLst/>
                          <a:latin typeface="Calibri" pitchFamily="34" charset="0"/>
                          <a:ea typeface="Times New Roman"/>
                          <a:cs typeface="Times New Roman"/>
                        </a:rPr>
                        <a:t>Some local specialized response, and surveillance &amp; monitoring from federal authorities</a:t>
                      </a:r>
                    </a:p>
                    <a:p>
                      <a:pPr>
                        <a:spcAft>
                          <a:spcPts val="0"/>
                        </a:spcAft>
                      </a:pPr>
                      <a:r>
                        <a:rPr lang="en-CA" sz="1400" dirty="0">
                          <a:effectLst/>
                          <a:latin typeface="Calibri" pitchFamily="34" charset="0"/>
                          <a:ea typeface="Times New Roman"/>
                          <a:cs typeface="Times New Roman"/>
                        </a:rPr>
                        <a:t> </a:t>
                      </a:r>
                    </a:p>
                  </a:txBody>
                  <a:tcPr marL="68580" marR="68580" marT="0" marB="0">
                    <a:solidFill>
                      <a:srgbClr val="00D25F">
                        <a:alpha val="66000"/>
                      </a:srgbClr>
                    </a:solidFill>
                  </a:tcPr>
                </a:tc>
              </a:tr>
              <a:tr h="462291">
                <a:tc>
                  <a:txBody>
                    <a:bodyPr/>
                    <a:lstStyle/>
                    <a:p>
                      <a:pPr algn="ctr">
                        <a:spcAft>
                          <a:spcPts val="0"/>
                        </a:spcAft>
                      </a:pPr>
                      <a:r>
                        <a:rPr lang="en-CA" sz="1400" dirty="0">
                          <a:effectLst/>
                          <a:latin typeface="Calibri" pitchFamily="34" charset="0"/>
                          <a:ea typeface="Times New Roman"/>
                          <a:cs typeface="Times New Roman"/>
                        </a:rPr>
                        <a:t>2</a:t>
                      </a:r>
                    </a:p>
                  </a:txBody>
                  <a:tcPr marL="68580" marR="68580" marT="0" marB="0">
                    <a:solidFill>
                      <a:srgbClr val="00D25F">
                        <a:alpha val="66000"/>
                      </a:srgbClr>
                    </a:solidFill>
                  </a:tcPr>
                </a:tc>
                <a:tc>
                  <a:txBody>
                    <a:bodyPr/>
                    <a:lstStyle/>
                    <a:p>
                      <a:pPr>
                        <a:spcAft>
                          <a:spcPts val="0"/>
                        </a:spcAft>
                      </a:pPr>
                      <a:r>
                        <a:rPr lang="en-CA" sz="1400" dirty="0">
                          <a:effectLst/>
                          <a:latin typeface="Calibri" pitchFamily="34" charset="0"/>
                          <a:ea typeface="Times New Roman"/>
                          <a:cs typeface="Times New Roman"/>
                        </a:rPr>
                        <a:t>Multi-regional general response, and notification from federal authorities</a:t>
                      </a:r>
                    </a:p>
                    <a:p>
                      <a:pPr>
                        <a:spcAft>
                          <a:spcPts val="0"/>
                        </a:spcAft>
                      </a:pPr>
                      <a:r>
                        <a:rPr lang="en-CA" sz="1400" dirty="0">
                          <a:effectLst/>
                          <a:latin typeface="Calibri" pitchFamily="34" charset="0"/>
                          <a:ea typeface="Times New Roman"/>
                          <a:cs typeface="Times New Roman"/>
                        </a:rPr>
                        <a:t> </a:t>
                      </a:r>
                    </a:p>
                  </a:txBody>
                  <a:tcPr marL="68580" marR="68580" marT="0" marB="0">
                    <a:solidFill>
                      <a:srgbClr val="00D25F">
                        <a:alpha val="66000"/>
                      </a:srgbClr>
                    </a:solidFill>
                  </a:tcPr>
                </a:tc>
              </a:tr>
              <a:tr h="616388">
                <a:tc>
                  <a:txBody>
                    <a:bodyPr/>
                    <a:lstStyle/>
                    <a:p>
                      <a:pPr algn="ctr">
                        <a:spcAft>
                          <a:spcPts val="0"/>
                        </a:spcAft>
                      </a:pPr>
                      <a:r>
                        <a:rPr lang="en-CA" sz="1400" dirty="0">
                          <a:effectLst/>
                          <a:latin typeface="Calibri" pitchFamily="34" charset="0"/>
                          <a:ea typeface="Times New Roman"/>
                          <a:cs typeface="Times New Roman"/>
                        </a:rPr>
                        <a:t>3</a:t>
                      </a:r>
                    </a:p>
                  </a:txBody>
                  <a:tcPr marL="68580" marR="68580" marT="0" marB="0">
                    <a:solidFill>
                      <a:srgbClr val="00D25F">
                        <a:alpha val="66000"/>
                      </a:srgbClr>
                    </a:solidFill>
                  </a:tcPr>
                </a:tc>
                <a:tc>
                  <a:txBody>
                    <a:bodyPr/>
                    <a:lstStyle/>
                    <a:p>
                      <a:pPr>
                        <a:spcAft>
                          <a:spcPts val="0"/>
                        </a:spcAft>
                      </a:pPr>
                      <a:r>
                        <a:rPr lang="en-CA" sz="1400" dirty="0">
                          <a:effectLst/>
                          <a:latin typeface="Calibri" pitchFamily="34" charset="0"/>
                          <a:ea typeface="Times New Roman"/>
                          <a:cs typeface="Times New Roman"/>
                        </a:rPr>
                        <a:t>Multi-functional, multi-regional specialized response, and notification from federal authorities</a:t>
                      </a:r>
                    </a:p>
                    <a:p>
                      <a:pPr>
                        <a:spcAft>
                          <a:spcPts val="0"/>
                        </a:spcAft>
                      </a:pPr>
                      <a:r>
                        <a:rPr lang="en-CA" sz="1400" dirty="0">
                          <a:effectLst/>
                          <a:latin typeface="Calibri" pitchFamily="34" charset="0"/>
                          <a:ea typeface="Times New Roman"/>
                          <a:cs typeface="Times New Roman"/>
                        </a:rPr>
                        <a:t> </a:t>
                      </a:r>
                    </a:p>
                  </a:txBody>
                  <a:tcPr marL="68580" marR="68580" marT="0" marB="0">
                    <a:solidFill>
                      <a:srgbClr val="00D25F">
                        <a:alpha val="66000"/>
                      </a:srgbClr>
                    </a:solidFill>
                  </a:tcPr>
                </a:tc>
              </a:tr>
              <a:tr h="616388">
                <a:tc>
                  <a:txBody>
                    <a:bodyPr/>
                    <a:lstStyle/>
                    <a:p>
                      <a:pPr algn="ctr">
                        <a:spcAft>
                          <a:spcPts val="0"/>
                        </a:spcAft>
                      </a:pPr>
                      <a:r>
                        <a:rPr lang="en-CA" sz="1400" dirty="0">
                          <a:effectLst/>
                          <a:latin typeface="Calibri" pitchFamily="34" charset="0"/>
                          <a:ea typeface="Times New Roman"/>
                          <a:cs typeface="Times New Roman"/>
                        </a:rPr>
                        <a:t>4</a:t>
                      </a:r>
                    </a:p>
                  </a:txBody>
                  <a:tcPr marL="68580" marR="68580" marT="0" marB="0">
                    <a:solidFill>
                      <a:srgbClr val="00D25F">
                        <a:alpha val="66000"/>
                      </a:srgbClr>
                    </a:solidFill>
                  </a:tcPr>
                </a:tc>
                <a:tc>
                  <a:txBody>
                    <a:bodyPr/>
                    <a:lstStyle/>
                    <a:p>
                      <a:pPr>
                        <a:spcAft>
                          <a:spcPts val="0"/>
                        </a:spcAft>
                      </a:pPr>
                      <a:r>
                        <a:rPr lang="en-CA" sz="1400" dirty="0">
                          <a:effectLst/>
                          <a:latin typeface="Calibri" pitchFamily="34" charset="0"/>
                          <a:ea typeface="Times New Roman"/>
                          <a:cs typeface="Times New Roman"/>
                        </a:rPr>
                        <a:t>Multi-functional, multi-jurisdictional specialized response, and mobilization from federal authorities</a:t>
                      </a:r>
                    </a:p>
                    <a:p>
                      <a:pPr>
                        <a:spcAft>
                          <a:spcPts val="0"/>
                        </a:spcAft>
                      </a:pPr>
                      <a:r>
                        <a:rPr lang="en-CA" sz="1400" dirty="0">
                          <a:effectLst/>
                          <a:latin typeface="Calibri" pitchFamily="34" charset="0"/>
                          <a:ea typeface="Times New Roman"/>
                          <a:cs typeface="Times New Roman"/>
                        </a:rPr>
                        <a:t> </a:t>
                      </a:r>
                    </a:p>
                  </a:txBody>
                  <a:tcPr marL="68580" marR="68580" marT="0" marB="0">
                    <a:solidFill>
                      <a:srgbClr val="00D25F">
                        <a:alpha val="66000"/>
                      </a:srgbClr>
                    </a:solidFill>
                  </a:tcPr>
                </a:tc>
              </a:tr>
              <a:tr h="462291">
                <a:tc>
                  <a:txBody>
                    <a:bodyPr/>
                    <a:lstStyle/>
                    <a:p>
                      <a:pPr algn="ctr">
                        <a:spcAft>
                          <a:spcPts val="0"/>
                        </a:spcAft>
                      </a:pPr>
                      <a:r>
                        <a:rPr lang="en-CA" sz="1400" dirty="0">
                          <a:effectLst/>
                          <a:latin typeface="Calibri" pitchFamily="34" charset="0"/>
                          <a:ea typeface="Times New Roman"/>
                          <a:cs typeface="Times New Roman"/>
                        </a:rPr>
                        <a:t>5</a:t>
                      </a:r>
                    </a:p>
                  </a:txBody>
                  <a:tcPr marL="68580" marR="68580" marT="0" marB="0">
                    <a:solidFill>
                      <a:srgbClr val="00D25F">
                        <a:alpha val="66000"/>
                      </a:srgbClr>
                    </a:solidFill>
                  </a:tcPr>
                </a:tc>
                <a:tc>
                  <a:txBody>
                    <a:bodyPr/>
                    <a:lstStyle/>
                    <a:p>
                      <a:pPr>
                        <a:spcAft>
                          <a:spcPts val="0"/>
                        </a:spcAft>
                      </a:pPr>
                      <a:r>
                        <a:rPr lang="en-CA" sz="1400" dirty="0">
                          <a:effectLst/>
                          <a:latin typeface="Calibri" pitchFamily="34" charset="0"/>
                          <a:ea typeface="Times New Roman"/>
                          <a:cs typeface="Times New Roman"/>
                        </a:rPr>
                        <a:t>Multi-functional, national and international, specialized response, and rapid mobilization from federal authorities</a:t>
                      </a:r>
                    </a:p>
                  </a:txBody>
                  <a:tcPr marL="68580" marR="68580" marT="0" marB="0">
                    <a:solidFill>
                      <a:srgbClr val="00D25F">
                        <a:alpha val="66000"/>
                      </a:srgbClr>
                    </a:solidFill>
                  </a:tcPr>
                </a:tc>
              </a:tr>
            </a:tbl>
          </a:graphicData>
        </a:graphic>
      </p:graphicFrame>
      <p:graphicFrame>
        <p:nvGraphicFramePr>
          <p:cNvPr id="6" name="Content Placeholder 3"/>
          <p:cNvGraphicFramePr>
            <a:graphicFrameLocks/>
          </p:cNvGraphicFramePr>
          <p:nvPr/>
        </p:nvGraphicFramePr>
        <p:xfrm>
          <a:off x="5697538" y="1143000"/>
          <a:ext cx="3141798" cy="3367889"/>
        </p:xfrm>
        <a:graphic>
          <a:graphicData uri="http://schemas.openxmlformats.org/drawingml/2006/table">
            <a:tbl>
              <a:tblPr firstRow="1" bandRow="1">
                <a:tableStyleId>{5940675A-B579-460E-94D1-54222C63F5DA}</a:tableStyleId>
              </a:tblPr>
              <a:tblGrid>
                <a:gridCol w="3141798"/>
              </a:tblGrid>
              <a:tr h="381000">
                <a:tc>
                  <a:txBody>
                    <a:bodyPr/>
                    <a:lstStyle/>
                    <a:p>
                      <a:pPr marL="0" marR="0" algn="l">
                        <a:lnSpc>
                          <a:spcPct val="115000"/>
                        </a:lnSpc>
                        <a:spcBef>
                          <a:spcPts val="0"/>
                        </a:spcBef>
                        <a:spcAft>
                          <a:spcPts val="0"/>
                        </a:spcAft>
                      </a:pPr>
                      <a:r>
                        <a:rPr lang="en-US" sz="1400" b="1" dirty="0" smtClean="0">
                          <a:latin typeface="Calibri"/>
                          <a:ea typeface="Calibri"/>
                          <a:cs typeface="Calibri"/>
                        </a:rPr>
                        <a:t>Nature</a:t>
                      </a:r>
                      <a:r>
                        <a:rPr lang="en-US" sz="1400" b="1" baseline="0" dirty="0" smtClean="0">
                          <a:latin typeface="Calibri"/>
                          <a:ea typeface="Calibri"/>
                          <a:cs typeface="Calibri"/>
                        </a:rPr>
                        <a:t> of Environmental Effects:</a:t>
                      </a:r>
                      <a:endParaRPr lang="en-US" sz="1400" dirty="0">
                        <a:latin typeface="Calibri"/>
                        <a:ea typeface="Calibri"/>
                        <a:cs typeface="Times New Roman"/>
                      </a:endParaRPr>
                    </a:p>
                  </a:txBody>
                  <a:tcPr marL="73025" marR="73025" marT="0" marB="0">
                    <a:solidFill>
                      <a:schemeClr val="bg1"/>
                    </a:solidFill>
                  </a:tcPr>
                </a:tc>
              </a:tr>
              <a:tr h="321320">
                <a:tc>
                  <a:txBody>
                    <a:bodyPr/>
                    <a:lstStyle/>
                    <a:p>
                      <a:pPr lvl="0"/>
                      <a:r>
                        <a:rPr lang="en-CA" sz="1400" dirty="0" smtClean="0">
                          <a:latin typeface="Calibri" pitchFamily="34" charset="0"/>
                        </a:rPr>
                        <a:t>Environmental losses from air pollution</a:t>
                      </a:r>
                      <a:endParaRPr lang="en-CA" sz="1400" dirty="0">
                        <a:latin typeface="Calibri" pitchFamily="34" charset="0"/>
                      </a:endParaRPr>
                    </a:p>
                  </a:txBody>
                  <a:tcPr marL="73025" marR="73025" marT="0" marB="0" anchor="ctr">
                    <a:solidFill>
                      <a:schemeClr val="bg1"/>
                    </a:solidFill>
                  </a:tcPr>
                </a:tc>
              </a:tr>
              <a:tr h="395538">
                <a:tc>
                  <a:txBody>
                    <a:bodyPr/>
                    <a:lstStyle/>
                    <a:p>
                      <a:pPr marL="0" lvl="0" algn="l" defTabSz="914400" rtl="0" eaLnBrk="1" latinLnBrk="0" hangingPunct="1">
                        <a:spcAft>
                          <a:spcPts val="0"/>
                        </a:spcAft>
                      </a:pPr>
                      <a:r>
                        <a:rPr lang="en-CA" sz="1400" kern="1200" dirty="0" smtClean="0">
                          <a:solidFill>
                            <a:schemeClr val="tx1"/>
                          </a:solidFill>
                          <a:latin typeface="Calibri" pitchFamily="34" charset="0"/>
                          <a:ea typeface="+mn-ea"/>
                          <a:cs typeface="+mn-cs"/>
                        </a:rPr>
                        <a:t>Loss of rare or endangered species </a:t>
                      </a:r>
                      <a:r>
                        <a:rPr lang="en-CA" sz="1400" kern="1200" dirty="0">
                          <a:solidFill>
                            <a:schemeClr val="tx1"/>
                          </a:solidFill>
                          <a:latin typeface="Calibri" pitchFamily="34" charset="0"/>
                          <a:ea typeface="+mn-ea"/>
                          <a:cs typeface="+mn-cs"/>
                        </a:rPr>
                        <a:t> </a:t>
                      </a:r>
                    </a:p>
                  </a:txBody>
                  <a:tcPr marL="68580" marR="68580" marT="0" marB="0">
                    <a:solidFill>
                      <a:schemeClr val="bg1"/>
                    </a:solidFill>
                  </a:tcPr>
                </a:tc>
              </a:tr>
              <a:tr h="436149">
                <a:tc>
                  <a:txBody>
                    <a:bodyPr/>
                    <a:lstStyle/>
                    <a:p>
                      <a:pPr marL="0" lvl="0" algn="l" defTabSz="914400" rtl="0" eaLnBrk="1" latinLnBrk="0" hangingPunct="1"/>
                      <a:r>
                        <a:rPr lang="en-CA" sz="1400" kern="1200" dirty="0" smtClean="0">
                          <a:solidFill>
                            <a:schemeClr val="tx1"/>
                          </a:solidFill>
                          <a:latin typeface="Calibri" pitchFamily="34" charset="0"/>
                          <a:ea typeface="+mn-ea"/>
                          <a:cs typeface="+mn-cs"/>
                        </a:rPr>
                        <a:t>Reductions in species diversity</a:t>
                      </a:r>
                      <a:endParaRPr lang="en-CA" sz="1400" kern="1200" dirty="0">
                        <a:solidFill>
                          <a:schemeClr val="tx1"/>
                        </a:solidFill>
                        <a:latin typeface="Calibri" pitchFamily="34" charset="0"/>
                        <a:ea typeface="+mn-ea"/>
                        <a:cs typeface="+mn-cs"/>
                      </a:endParaRPr>
                    </a:p>
                  </a:txBody>
                  <a:tcPr marL="68580" marR="68580" marT="0" marB="0">
                    <a:solidFill>
                      <a:schemeClr val="bg1"/>
                    </a:solidFill>
                  </a:tcPr>
                </a:tc>
              </a:tr>
              <a:tr h="449525">
                <a:tc>
                  <a:txBody>
                    <a:bodyPr/>
                    <a:lstStyle/>
                    <a:p>
                      <a:pPr marL="0" lvl="0" algn="l" defTabSz="914400" rtl="0" eaLnBrk="1" latinLnBrk="0" hangingPunct="1"/>
                      <a:r>
                        <a:rPr lang="en-CA" sz="1400" kern="1200" dirty="0" smtClean="0">
                          <a:solidFill>
                            <a:schemeClr val="tx1"/>
                          </a:solidFill>
                          <a:latin typeface="Calibri" pitchFamily="34" charset="0"/>
                          <a:ea typeface="+mn-ea"/>
                          <a:cs typeface="+mn-cs"/>
                        </a:rPr>
                        <a:t>Loss of critical/productive habitat </a:t>
                      </a:r>
                      <a:r>
                        <a:rPr lang="en-CA" sz="1400" kern="1200" dirty="0">
                          <a:solidFill>
                            <a:schemeClr val="tx1"/>
                          </a:solidFill>
                          <a:latin typeface="Calibri" pitchFamily="34" charset="0"/>
                          <a:ea typeface="+mn-ea"/>
                          <a:cs typeface="+mn-cs"/>
                        </a:rPr>
                        <a:t> </a:t>
                      </a:r>
                    </a:p>
                  </a:txBody>
                  <a:tcPr marL="68580" marR="68580" marT="0" marB="0">
                    <a:solidFill>
                      <a:schemeClr val="bg1"/>
                    </a:solidFill>
                  </a:tcPr>
                </a:tc>
              </a:tr>
              <a:tr h="4446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kern="1200" dirty="0" smtClean="0">
                          <a:solidFill>
                            <a:schemeClr val="tx1"/>
                          </a:solidFill>
                          <a:latin typeface="Calibri" pitchFamily="34" charset="0"/>
                          <a:ea typeface="+mn-ea"/>
                          <a:cs typeface="+mn-cs"/>
                        </a:rPr>
                        <a:t>Transformation of natural landscapes</a:t>
                      </a:r>
                    </a:p>
                  </a:txBody>
                  <a:tcPr marL="68580" marR="68580" marT="0" marB="0">
                    <a:solidFill>
                      <a:schemeClr val="bg1"/>
                    </a:solidFill>
                  </a:tcPr>
                </a:tc>
              </a:tr>
              <a:tr h="490136">
                <a:tc>
                  <a:txBody>
                    <a:bodyPr/>
                    <a:lstStyle/>
                    <a:p>
                      <a:pPr marL="0" lvl="0" algn="l" defTabSz="914400" rtl="0" eaLnBrk="1" latinLnBrk="0" hangingPunct="1"/>
                      <a:r>
                        <a:rPr lang="en-CA" sz="1400" kern="1200" dirty="0" smtClean="0">
                          <a:solidFill>
                            <a:schemeClr val="tx1"/>
                          </a:solidFill>
                          <a:latin typeface="Calibri" pitchFamily="34" charset="0"/>
                          <a:ea typeface="+mn-ea"/>
                          <a:cs typeface="+mn-cs"/>
                        </a:rPr>
                        <a:t>Loss of current use of lands resources</a:t>
                      </a:r>
                      <a:endParaRPr lang="en-CA" sz="1400" kern="1200" dirty="0">
                        <a:solidFill>
                          <a:schemeClr val="tx1"/>
                        </a:solidFill>
                        <a:latin typeface="Calibri" pitchFamily="34" charset="0"/>
                        <a:ea typeface="+mn-ea"/>
                        <a:cs typeface="+mn-cs"/>
                      </a:endParaRPr>
                    </a:p>
                  </a:txBody>
                  <a:tcPr marL="68580" marR="68580" marT="0" marB="0">
                    <a:solidFill>
                      <a:schemeClr val="bg1"/>
                    </a:solidFill>
                  </a:tcPr>
                </a:tc>
              </a:tr>
              <a:tr h="449525">
                <a:tc>
                  <a:txBody>
                    <a:bodyPr/>
                    <a:lstStyle/>
                    <a:p>
                      <a:pPr marL="0" lvl="0" algn="l" defTabSz="914400" rtl="0" eaLnBrk="1" latinLnBrk="0" hangingPunct="1"/>
                      <a:r>
                        <a:rPr lang="en-CA" sz="1400" kern="1200" dirty="0" smtClean="0">
                          <a:solidFill>
                            <a:schemeClr val="tx1"/>
                          </a:solidFill>
                          <a:latin typeface="Calibri" pitchFamily="34" charset="0"/>
                          <a:ea typeface="+mn-ea"/>
                          <a:cs typeface="+mn-cs"/>
                        </a:rPr>
                        <a:t>Loss of current use of water resources</a:t>
                      </a:r>
                      <a:endParaRPr lang="en-CA" sz="1400" kern="1200" dirty="0">
                        <a:solidFill>
                          <a:schemeClr val="tx1"/>
                        </a:solidFill>
                        <a:latin typeface="Calibri" pitchFamily="34" charset="0"/>
                        <a:ea typeface="+mn-ea"/>
                        <a:cs typeface="+mn-cs"/>
                      </a:endParaRPr>
                    </a:p>
                  </a:txBody>
                  <a:tcPr marL="68580" marR="68580" marT="0" marB="0">
                    <a:solidFill>
                      <a:schemeClr val="bg1"/>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09600" y="228600"/>
            <a:ext cx="7772400" cy="1143000"/>
          </a:xfrm>
        </p:spPr>
        <p:txBody>
          <a:bodyPr/>
          <a:lstStyle/>
          <a:p>
            <a:r>
              <a:rPr lang="en-US" sz="2800" smtClean="0"/>
              <a:t>Territorial Security</a:t>
            </a:r>
          </a:p>
        </p:txBody>
      </p:sp>
      <p:sp>
        <p:nvSpPr>
          <p:cNvPr id="3" name="Content Placeholder 2"/>
          <p:cNvSpPr>
            <a:spLocks noGrp="1"/>
          </p:cNvSpPr>
          <p:nvPr>
            <p:ph idx="1"/>
          </p:nvPr>
        </p:nvSpPr>
        <p:spPr>
          <a:xfrm>
            <a:off x="685800" y="1295400"/>
            <a:ext cx="7772400" cy="3810000"/>
          </a:xfrm>
        </p:spPr>
        <p:txBody>
          <a:bodyPr/>
          <a:lstStyle/>
          <a:p>
            <a:pPr marL="114300" indent="0" eaLnBrk="1" fontAlgn="auto" hangingPunct="1">
              <a:spcAft>
                <a:spcPts val="0"/>
              </a:spcAft>
              <a:buFont typeface="Arial" pitchFamily="34" charset="0"/>
              <a:buNone/>
              <a:defRPr/>
            </a:pPr>
            <a:r>
              <a:rPr lang="en-US" sz="2200" dirty="0" smtClean="0">
                <a:latin typeface="Calibri" pitchFamily="34" charset="0"/>
                <a:cs typeface="Calibri" pitchFamily="34" charset="0"/>
              </a:rPr>
              <a:t>Captures conditions in which there is a loss in the ability to provide basic security or border security – rating based on:</a:t>
            </a:r>
          </a:p>
          <a:p>
            <a:pPr eaLnBrk="1" fontAlgn="auto" hangingPunct="1">
              <a:spcAft>
                <a:spcPts val="0"/>
              </a:spcAft>
              <a:buFont typeface="Arial" pitchFamily="34" charset="0"/>
              <a:buChar char="•"/>
              <a:defRPr/>
            </a:pPr>
            <a:r>
              <a:rPr lang="en-US" sz="2200" dirty="0" smtClean="0">
                <a:latin typeface="Calibri" pitchFamily="34" charset="0"/>
                <a:cs typeface="Calibri" pitchFamily="34" charset="0"/>
              </a:rPr>
              <a:t>Severity of the scenario on territorial security:</a:t>
            </a:r>
          </a:p>
          <a:p>
            <a:pPr marL="640080" lvl="1" eaLnBrk="1" fontAlgn="auto" hangingPunct="1">
              <a:spcAft>
                <a:spcPts val="0"/>
              </a:spcAft>
              <a:buFont typeface="Arial" pitchFamily="34" charset="0"/>
              <a:buChar char="−"/>
              <a:defRPr/>
            </a:pPr>
            <a:r>
              <a:rPr lang="en-US" sz="2000" dirty="0" smtClean="0">
                <a:latin typeface="Calibri" pitchFamily="34" charset="0"/>
                <a:cs typeface="Calibri" pitchFamily="34" charset="0"/>
              </a:rPr>
              <a:t>Significant CBRN event, occupation of Canadian territory, annexation of Canadian territory, war, civil war, inability to maintain border integrity, loss of capability to provide basic security to Canadians, permanent loss of territory due to ecological and/or geological change</a:t>
            </a:r>
          </a:p>
          <a:p>
            <a:pPr eaLnBrk="1" fontAlgn="auto" hangingPunct="1">
              <a:spcAft>
                <a:spcPts val="0"/>
              </a:spcAft>
              <a:buFont typeface="Arial" pitchFamily="34" charset="0"/>
              <a:buChar char="•"/>
              <a:defRPr/>
            </a:pPr>
            <a:r>
              <a:rPr lang="en-US" sz="2200" dirty="0" smtClean="0">
                <a:latin typeface="Calibri" pitchFamily="34" charset="0"/>
                <a:cs typeface="Calibri" pitchFamily="34" charset="0"/>
              </a:rPr>
              <a:t>Area affected</a:t>
            </a:r>
          </a:p>
          <a:p>
            <a:pPr eaLnBrk="1" fontAlgn="auto" hangingPunct="1">
              <a:spcAft>
                <a:spcPts val="0"/>
              </a:spcAft>
              <a:buFont typeface="Arial" pitchFamily="34" charset="0"/>
              <a:buChar char="•"/>
              <a:defRPr/>
            </a:pPr>
            <a:r>
              <a:rPr lang="en-US" sz="2200" dirty="0" smtClean="0">
                <a:latin typeface="Calibri" pitchFamily="34" charset="0"/>
                <a:cs typeface="Calibri" pitchFamily="34" charset="0"/>
              </a:rPr>
              <a:t>Duration of the effects</a:t>
            </a:r>
          </a:p>
          <a:p>
            <a:pPr eaLnBrk="1" fontAlgn="auto" hangingPunct="1">
              <a:spcAft>
                <a:spcPts val="0"/>
              </a:spcAft>
              <a:buFont typeface="Arial" pitchFamily="34" charset="0"/>
              <a:buChar char="•"/>
              <a:defRPr/>
            </a:pPr>
            <a:r>
              <a:rPr lang="en-US" sz="2200" dirty="0" smtClean="0">
                <a:latin typeface="Calibri" pitchFamily="34" charset="0"/>
                <a:cs typeface="Calibri" pitchFamily="34" charset="0"/>
              </a:rPr>
              <a:t>Population density of affected area</a:t>
            </a:r>
          </a:p>
          <a:p>
            <a:pPr>
              <a:buFontTx/>
              <a:buNone/>
              <a:defRPr/>
            </a:pPr>
            <a:endParaRPr lang="en-US" sz="24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09600" y="228600"/>
            <a:ext cx="7772400" cy="1143000"/>
          </a:xfrm>
        </p:spPr>
        <p:txBody>
          <a:bodyPr/>
          <a:lstStyle/>
          <a:p>
            <a:r>
              <a:rPr lang="en-US" sz="2800" smtClean="0"/>
              <a:t>Territorial Security</a:t>
            </a:r>
          </a:p>
        </p:txBody>
      </p:sp>
      <p:graphicFrame>
        <p:nvGraphicFramePr>
          <p:cNvPr id="5" name="Content Placeholder 3"/>
          <p:cNvGraphicFramePr>
            <a:graphicFrameLocks noGrp="1"/>
          </p:cNvGraphicFramePr>
          <p:nvPr>
            <p:ph idx="1"/>
          </p:nvPr>
        </p:nvGraphicFramePr>
        <p:xfrm>
          <a:off x="395288" y="1103313"/>
          <a:ext cx="8443912" cy="5310008"/>
        </p:xfrm>
        <a:graphic>
          <a:graphicData uri="http://schemas.openxmlformats.org/drawingml/2006/table">
            <a:tbl>
              <a:tblPr/>
              <a:tblGrid>
                <a:gridCol w="2111375"/>
                <a:gridCol w="2111375"/>
                <a:gridCol w="2109787"/>
                <a:gridCol w="2111375"/>
              </a:tblGrid>
              <a:tr h="3016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ＭＳ Ｐゴシック" pitchFamily="34" charset="-128"/>
                        </a:rPr>
                        <a:t>Impact Score</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ＭＳ Ｐゴシック" pitchFamily="34" charset="-128"/>
                        </a:rPr>
                        <a:t>Size of Impact (km</a:t>
                      </a:r>
                      <a:r>
                        <a:rPr kumimoji="0" lang="en-US" sz="1100" b="1" i="0" u="none" strike="noStrike" cap="none" normalizeH="0" baseline="30000" smtClean="0">
                          <a:ln>
                            <a:noFill/>
                          </a:ln>
                          <a:solidFill>
                            <a:schemeClr val="tx1"/>
                          </a:solidFill>
                          <a:effectLst/>
                          <a:latin typeface="Calibri" pitchFamily="34" charset="0"/>
                          <a:ea typeface="ＭＳ Ｐゴシック" pitchFamily="34" charset="-128"/>
                        </a:rPr>
                        <a:t>2</a:t>
                      </a:r>
                      <a:r>
                        <a:rPr kumimoji="0" lang="en-US" sz="1100" b="1" i="0" u="none" strike="noStrike" cap="none" normalizeH="0" baseline="0" smtClean="0">
                          <a:ln>
                            <a:noFill/>
                          </a:ln>
                          <a:solidFill>
                            <a:schemeClr val="tx1"/>
                          </a:solidFill>
                          <a:effectLst/>
                          <a:latin typeface="Calibri" pitchFamily="34" charset="0"/>
                          <a:ea typeface="ＭＳ Ｐゴシック" pitchFamily="34" charset="-128"/>
                        </a:rPr>
                        <a:t>)</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20638" marR="0" lvl="0" indent="-20638" algn="ctr"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ＭＳ Ｐゴシック" pitchFamily="34" charset="-128"/>
                        </a:rPr>
                        <a:t>Density modifier</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ＭＳ Ｐゴシック" pitchFamily="34" charset="-128"/>
                        </a:rPr>
                        <a:t>Density of area affected or at risk</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ＭＳ Ｐゴシック" pitchFamily="34" charset="-128"/>
                        </a:rPr>
                        <a:t>(People per km</a:t>
                      </a:r>
                      <a:r>
                        <a:rPr kumimoji="0" lang="en-US" sz="1100" b="1" i="0" u="none" strike="noStrike" cap="none" normalizeH="0" baseline="30000" smtClean="0">
                          <a:ln>
                            <a:noFill/>
                          </a:ln>
                          <a:solidFill>
                            <a:schemeClr val="tx1"/>
                          </a:solidFill>
                          <a:effectLst/>
                          <a:latin typeface="Calibri" pitchFamily="34" charset="0"/>
                          <a:ea typeface="ＭＳ Ｐゴシック" pitchFamily="34" charset="-128"/>
                        </a:rPr>
                        <a:t>2</a:t>
                      </a:r>
                      <a:r>
                        <a:rPr kumimoji="0" lang="en-US" sz="1100" b="1" i="0" u="none" strike="noStrike" cap="none" normalizeH="0" baseline="0" smtClean="0">
                          <a:ln>
                            <a:noFill/>
                          </a:ln>
                          <a:solidFill>
                            <a:schemeClr val="tx1"/>
                          </a:solidFill>
                          <a:effectLst/>
                          <a:latin typeface="Calibri" pitchFamily="34" charset="0"/>
                          <a:ea typeface="ＭＳ Ｐゴシック" pitchFamily="34" charset="-128"/>
                        </a:rPr>
                        <a:t>)</a:t>
                      </a:r>
                      <a:endParaRPr kumimoji="0" lang="en-US" sz="1600" b="0" i="0" u="none" strike="noStrike" cap="none" normalizeH="0" baseline="0" smtClean="0">
                        <a:ln>
                          <a:noFill/>
                        </a:ln>
                        <a:solidFill>
                          <a:schemeClr val="tx1"/>
                        </a:solidFill>
                        <a:effectLst/>
                        <a:latin typeface="Calibri" pitchFamily="34" charset="0"/>
                        <a:ea typeface="ＭＳ Ｐゴシック" pitchFamily="34" charset="-128"/>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No Impact</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336675" algn="ctr"/>
                          <a:tab pos="1774825" algn="l"/>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No impact</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0.1</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0.3</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3,000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2</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10,000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2.5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30,000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+2</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100,000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Extent modifier</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Number of indices that apply</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300,000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 index</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4</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1,000,000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A few indices (3 indices)</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4.5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3,000,000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Multiple indices (10 indices)</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10,000,000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rowSpan="11" gridSpan="2">
                  <a:txBody>
                    <a:bodyPr/>
                    <a:lstStyle/>
                    <a:p>
                      <a:pPr marL="342900" marR="0" lvl="0" indent="-34290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1200" b="0" i="0" u="none" strike="noStrike" cap="none" normalizeH="0" baseline="0" smtClean="0">
                          <a:ln>
                            <a:noFill/>
                          </a:ln>
                          <a:solidFill>
                            <a:schemeClr val="tx1"/>
                          </a:solidFill>
                          <a:effectLst/>
                          <a:latin typeface="Calibri" pitchFamily="34" charset="0"/>
                          <a:ea typeface="ＭＳ Ｐゴシック" pitchFamily="34" charset="-128"/>
                        </a:rPr>
                        <a:t>Permanent loss of territory due to ecological and/or geological change</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1200" b="0" i="0" u="none" strike="noStrike" cap="none" normalizeH="0" baseline="0" smtClean="0">
                          <a:ln>
                            <a:noFill/>
                          </a:ln>
                          <a:solidFill>
                            <a:schemeClr val="tx1"/>
                          </a:solidFill>
                          <a:effectLst/>
                          <a:latin typeface="Calibri" pitchFamily="34" charset="0"/>
                          <a:ea typeface="ＭＳ Ｐゴシック" pitchFamily="34" charset="-128"/>
                        </a:rPr>
                        <a:t>Loss of capability to provide basic security to Canadians</a:t>
                      </a:r>
                    </a:p>
                    <a:p>
                      <a:pPr marL="342900" marR="0" lvl="0" indent="-34290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1200" b="0" i="0" u="none" strike="noStrike" cap="none" normalizeH="0" baseline="0" smtClean="0">
                          <a:ln>
                            <a:noFill/>
                          </a:ln>
                          <a:solidFill>
                            <a:schemeClr val="tx1"/>
                          </a:solidFill>
                          <a:effectLst/>
                          <a:latin typeface="Calibri" pitchFamily="34" charset="0"/>
                          <a:ea typeface="ＭＳ Ｐゴシック" pitchFamily="34" charset="-128"/>
                        </a:rPr>
                        <a:t>Inability to maintain border integrity</a:t>
                      </a:r>
                    </a:p>
                    <a:p>
                      <a:pPr marL="342900" marR="0" lvl="0" indent="-34290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1200" b="0" i="0" u="none" strike="noStrike" cap="none" normalizeH="0" baseline="0" smtClean="0">
                          <a:ln>
                            <a:noFill/>
                          </a:ln>
                          <a:solidFill>
                            <a:schemeClr val="tx1"/>
                          </a:solidFill>
                          <a:effectLst/>
                          <a:latin typeface="Calibri" pitchFamily="34" charset="0"/>
                          <a:ea typeface="ＭＳ Ｐゴシック" pitchFamily="34" charset="-128"/>
                        </a:rPr>
                        <a:t>Civil war</a:t>
                      </a:r>
                    </a:p>
                    <a:p>
                      <a:pPr marL="342900" marR="0" lvl="0" indent="-34290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1200" b="0" i="0" u="none" strike="noStrike" cap="none" normalizeH="0" baseline="0" smtClean="0">
                          <a:ln>
                            <a:noFill/>
                          </a:ln>
                          <a:solidFill>
                            <a:schemeClr val="tx1"/>
                          </a:solidFill>
                          <a:effectLst/>
                          <a:latin typeface="Calibri" pitchFamily="34" charset="0"/>
                          <a:ea typeface="ＭＳ Ｐゴシック" pitchFamily="34" charset="-128"/>
                        </a:rPr>
                        <a:t>War</a:t>
                      </a:r>
                    </a:p>
                    <a:p>
                      <a:pPr marL="342900" marR="0" lvl="0" indent="-34290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1200" b="0" i="0" u="none" strike="noStrike" cap="none" normalizeH="0" baseline="0" smtClean="0">
                          <a:ln>
                            <a:noFill/>
                          </a:ln>
                          <a:solidFill>
                            <a:schemeClr val="tx1"/>
                          </a:solidFill>
                          <a:effectLst/>
                          <a:latin typeface="Calibri" pitchFamily="34" charset="0"/>
                          <a:ea typeface="ＭＳ Ｐゴシック" pitchFamily="34" charset="-128"/>
                        </a:rPr>
                        <a:t>Annexation of Canadian territory (counts as two indices)</a:t>
                      </a:r>
                    </a:p>
                    <a:p>
                      <a:pPr marL="342900" marR="0" lvl="0" indent="-34290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1200" b="0" i="0" u="none" strike="noStrike" cap="none" normalizeH="0" baseline="0" smtClean="0">
                          <a:ln>
                            <a:noFill/>
                          </a:ln>
                          <a:solidFill>
                            <a:schemeClr val="tx1"/>
                          </a:solidFill>
                          <a:effectLst/>
                          <a:latin typeface="Calibri" pitchFamily="34" charset="0"/>
                          <a:ea typeface="ＭＳ Ｐゴシック" pitchFamily="34" charset="-128"/>
                        </a:rPr>
                        <a:t>Occupation of Canadian territory (counts as two indices)</a:t>
                      </a:r>
                    </a:p>
                  </a:txBody>
                  <a:tcPr marL="114300" marR="1143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rowSpan="11" h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Duration modifier</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Duration of disruption</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-2</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 hour</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 hours</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 hours (about ½ day)</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 day</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 days (about ½ week)</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+0.5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10 days</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 month</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+1.5</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3 months</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r h="223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+2</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ＭＳ Ｐゴシック" pitchFamily="34" charset="-128"/>
                        </a:rPr>
                        <a:t>1year+</a:t>
                      </a:r>
                      <a:endParaRPr kumimoji="0" lang="en-US"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73025" marR="730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8D3F"/>
                    </a:solidFill>
                  </a:tcPr>
                </a:tc>
                <a:tc gridSpan="2" vMerge="1">
                  <a:txBody>
                    <a:bodyPr/>
                    <a:lstStyle/>
                    <a:p>
                      <a:endParaRPr lang="en-US"/>
                    </a:p>
                  </a:txBody>
                  <a:tcPr/>
                </a:tc>
                <a:tc hMerge="1"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304800"/>
            <a:ext cx="7772400" cy="1143000"/>
          </a:xfrm>
        </p:spPr>
        <p:txBody>
          <a:bodyPr/>
          <a:lstStyle/>
          <a:p>
            <a:r>
              <a:rPr lang="en-US" sz="2800" dirty="0" smtClean="0"/>
              <a:t>Global Risk Environment</a:t>
            </a:r>
          </a:p>
        </p:txBody>
      </p:sp>
      <p:sp>
        <p:nvSpPr>
          <p:cNvPr id="7171" name="Content Placeholder 2"/>
          <p:cNvSpPr>
            <a:spLocks noGrp="1"/>
          </p:cNvSpPr>
          <p:nvPr>
            <p:ph idx="1"/>
          </p:nvPr>
        </p:nvSpPr>
        <p:spPr>
          <a:xfrm>
            <a:off x="685800" y="1219200"/>
            <a:ext cx="7772400" cy="3810000"/>
          </a:xfrm>
        </p:spPr>
        <p:txBody>
          <a:bodyPr/>
          <a:lstStyle/>
          <a:p>
            <a:r>
              <a:rPr lang="en-US" sz="2400" smtClean="0">
                <a:latin typeface="Calibri" pitchFamily="34" charset="0"/>
              </a:rPr>
              <a:t>Increased risk exposure:</a:t>
            </a:r>
          </a:p>
          <a:p>
            <a:pPr lvl="1"/>
            <a:r>
              <a:rPr lang="en-US" sz="2000" smtClean="0">
                <a:latin typeface="Calibri" pitchFamily="34" charset="0"/>
              </a:rPr>
              <a:t>Climate change and implications (severe weather, arctic, etc.) </a:t>
            </a:r>
          </a:p>
          <a:p>
            <a:pPr lvl="1"/>
            <a:r>
              <a:rPr lang="en-US" sz="2000" smtClean="0">
                <a:latin typeface="Calibri" pitchFamily="34" charset="0"/>
              </a:rPr>
              <a:t>Increased demographic pressures</a:t>
            </a:r>
          </a:p>
          <a:p>
            <a:pPr lvl="1"/>
            <a:r>
              <a:rPr lang="en-US" sz="2000" smtClean="0">
                <a:latin typeface="Calibri" pitchFamily="34" charset="0"/>
              </a:rPr>
              <a:t>Emerging diseases and new pandemics</a:t>
            </a:r>
          </a:p>
          <a:p>
            <a:pPr lvl="1"/>
            <a:r>
              <a:rPr lang="en-US" sz="2000" smtClean="0">
                <a:latin typeface="Calibri" pitchFamily="34" charset="0"/>
              </a:rPr>
              <a:t>Emerging technologies </a:t>
            </a:r>
          </a:p>
          <a:p>
            <a:pPr lvl="1"/>
            <a:r>
              <a:rPr lang="en-US" sz="2000" smtClean="0">
                <a:latin typeface="Calibri" pitchFamily="34" charset="0"/>
              </a:rPr>
              <a:t>Increased interconnectedness of cyber systems</a:t>
            </a:r>
          </a:p>
          <a:p>
            <a:pPr lvl="1"/>
            <a:r>
              <a:rPr lang="en-US" sz="2000" smtClean="0">
                <a:latin typeface="Calibri" pitchFamily="34" charset="0"/>
              </a:rPr>
              <a:t>Complex interdependencies of critical infrastructure</a:t>
            </a:r>
          </a:p>
          <a:p>
            <a:pPr lvl="1"/>
            <a:r>
              <a:rPr lang="en-US" sz="2000" smtClean="0">
                <a:latin typeface="Calibri" pitchFamily="34" charset="0"/>
              </a:rPr>
              <a:t>Terrorism/foreign interference</a:t>
            </a:r>
          </a:p>
          <a:p>
            <a:r>
              <a:rPr lang="en-US" sz="2400" smtClean="0">
                <a:latin typeface="Calibri" pitchFamily="34" charset="0"/>
              </a:rPr>
              <a:t>Risk management can overlap single-organizational mandates</a:t>
            </a:r>
          </a:p>
          <a:p>
            <a:r>
              <a:rPr lang="en-US" sz="2400" smtClean="0">
                <a:latin typeface="Calibri" pitchFamily="34" charset="0"/>
              </a:rPr>
              <a:t>Increased need for collective planning processes to manage risks to society that arise from all hazards. </a:t>
            </a:r>
            <a:endParaRPr lang="en-US" smtClean="0">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09600" y="228600"/>
            <a:ext cx="7772400" cy="1143000"/>
          </a:xfrm>
        </p:spPr>
        <p:txBody>
          <a:bodyPr/>
          <a:lstStyle/>
          <a:p>
            <a:r>
              <a:rPr lang="en-US" sz="2800" smtClean="0"/>
              <a:t>Canada’s Reputation &amp; Influence</a:t>
            </a:r>
          </a:p>
        </p:txBody>
      </p:sp>
      <p:sp>
        <p:nvSpPr>
          <p:cNvPr id="3" name="Content Placeholder 2"/>
          <p:cNvSpPr>
            <a:spLocks noGrp="1"/>
          </p:cNvSpPr>
          <p:nvPr>
            <p:ph idx="1"/>
          </p:nvPr>
        </p:nvSpPr>
        <p:spPr>
          <a:xfrm>
            <a:off x="685800" y="1295400"/>
            <a:ext cx="7772400" cy="3810000"/>
          </a:xfrm>
        </p:spPr>
        <p:txBody>
          <a:bodyPr/>
          <a:lstStyle/>
          <a:p>
            <a:pPr marL="347472" indent="-347472" eaLnBrk="1" fontAlgn="auto" hangingPunct="1">
              <a:spcAft>
                <a:spcPts val="600"/>
              </a:spcAft>
              <a:defRPr/>
            </a:pPr>
            <a:r>
              <a:rPr lang="en-US" sz="2400" dirty="0" smtClean="0">
                <a:latin typeface="Calibri" pitchFamily="34" charset="0"/>
                <a:cs typeface="Calibri" pitchFamily="34" charset="0"/>
              </a:rPr>
              <a:t>Reflects shifts in views towards Canada by foreign governments, international actors and populations</a:t>
            </a:r>
          </a:p>
          <a:p>
            <a:pPr marL="347472" indent="-347472" eaLnBrk="1" fontAlgn="auto" hangingPunct="1">
              <a:spcAft>
                <a:spcPts val="600"/>
              </a:spcAft>
              <a:defRPr/>
            </a:pPr>
            <a:r>
              <a:rPr lang="en-US" sz="2400" dirty="0" smtClean="0">
                <a:latin typeface="Calibri" pitchFamily="34" charset="0"/>
                <a:cs typeface="Calibri" pitchFamily="34" charset="0"/>
              </a:rPr>
              <a:t>Based on a non-exhaustive list of effects on Canada’s international position, the Government of Canada and/or Canadians</a:t>
            </a:r>
          </a:p>
          <a:p>
            <a:pPr marL="347472" indent="-347472" eaLnBrk="1" fontAlgn="auto" hangingPunct="1">
              <a:spcAft>
                <a:spcPts val="600"/>
              </a:spcAft>
              <a:defRPr/>
            </a:pPr>
            <a:r>
              <a:rPr lang="en-US" sz="2400" dirty="0" smtClean="0">
                <a:latin typeface="Calibri" pitchFamily="34" charset="0"/>
                <a:cs typeface="Calibri" pitchFamily="34" charset="0"/>
              </a:rPr>
              <a:t>Impact Levels include No Impact, Insignificant, Minor, Significant, Major or Severe</a:t>
            </a:r>
          </a:p>
          <a:p>
            <a:pPr marL="514350" lvl="1" indent="-347472" eaLnBrk="1" fontAlgn="auto" hangingPunct="1">
              <a:spcAft>
                <a:spcPts val="600"/>
              </a:spcAft>
              <a:defRPr/>
            </a:pPr>
            <a:r>
              <a:rPr lang="en-US" sz="2200" dirty="0" smtClean="0">
                <a:latin typeface="Calibri" pitchFamily="34" charset="0"/>
                <a:cs typeface="Calibri" pitchFamily="34" charset="0"/>
              </a:rPr>
              <a:t>E.g. Minor trade agreements being cancelled would result in</a:t>
            </a:r>
            <a:br>
              <a:rPr lang="en-US" sz="2200" dirty="0" smtClean="0">
                <a:latin typeface="Calibri" pitchFamily="34" charset="0"/>
                <a:cs typeface="Calibri" pitchFamily="34" charset="0"/>
              </a:rPr>
            </a:br>
            <a:r>
              <a:rPr lang="en-US" sz="2200" b="1" i="1" dirty="0" smtClean="0">
                <a:latin typeface="Calibri" pitchFamily="34" charset="0"/>
                <a:cs typeface="Calibri" pitchFamily="34" charset="0"/>
              </a:rPr>
              <a:t>Significant damage to Canadian reputation/prestige</a:t>
            </a:r>
          </a:p>
          <a:p>
            <a:pPr marL="640080" lvl="1" eaLnBrk="1" fontAlgn="auto" hangingPunct="1">
              <a:spcAft>
                <a:spcPts val="600"/>
              </a:spcAft>
              <a:buFont typeface="Arial" pitchFamily="34" charset="0"/>
              <a:buChar char="–"/>
              <a:defRPr/>
            </a:pPr>
            <a:endParaRPr lang="en-US" sz="2000" dirty="0" smtClean="0">
              <a:latin typeface="Calibri" pitchFamily="34" charset="0"/>
              <a:cs typeface="Calibri" pitchFamily="34" charset="0"/>
            </a:endParaRPr>
          </a:p>
          <a:p>
            <a:pPr eaLnBrk="1" fontAlgn="auto" hangingPunct="1">
              <a:spcAft>
                <a:spcPts val="600"/>
              </a:spcAft>
              <a:buFont typeface="Arial" pitchFamily="34" charset="0"/>
              <a:buChar char="•"/>
              <a:defRPr/>
            </a:pPr>
            <a:endParaRPr lang="en-US" sz="24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09600" y="228600"/>
            <a:ext cx="7772400" cy="1143000"/>
          </a:xfrm>
        </p:spPr>
        <p:txBody>
          <a:bodyPr/>
          <a:lstStyle/>
          <a:p>
            <a:r>
              <a:rPr lang="en-US" sz="2800" smtClean="0"/>
              <a:t>Canada’s Reputation &amp; Influence</a:t>
            </a:r>
          </a:p>
        </p:txBody>
      </p:sp>
      <p:graphicFrame>
        <p:nvGraphicFramePr>
          <p:cNvPr id="5" name="Content Placeholder 3"/>
          <p:cNvGraphicFramePr>
            <a:graphicFrameLocks noGrp="1"/>
          </p:cNvGraphicFramePr>
          <p:nvPr>
            <p:ph idx="1"/>
          </p:nvPr>
        </p:nvGraphicFramePr>
        <p:xfrm>
          <a:off x="1042988" y="1219200"/>
          <a:ext cx="6912768" cy="5006340"/>
        </p:xfrm>
        <a:graphic>
          <a:graphicData uri="http://schemas.openxmlformats.org/drawingml/2006/table">
            <a:tbl>
              <a:tblPr firstRow="1" bandRow="1">
                <a:tableStyleId>{5940675A-B579-460E-94D1-54222C63F5DA}</a:tableStyleId>
              </a:tblPr>
              <a:tblGrid>
                <a:gridCol w="1166192"/>
                <a:gridCol w="5746576"/>
              </a:tblGrid>
              <a:tr h="326806">
                <a:tc>
                  <a:txBody>
                    <a:bodyPr/>
                    <a:lstStyle/>
                    <a:p>
                      <a:pPr algn="ctr">
                        <a:spcAft>
                          <a:spcPts val="0"/>
                        </a:spcAft>
                        <a:tabLst>
                          <a:tab pos="1028700" algn="l"/>
                        </a:tabLst>
                      </a:pPr>
                      <a:r>
                        <a:rPr lang="en-CA" sz="1400" b="1" dirty="0" smtClean="0">
                          <a:effectLst/>
                          <a:latin typeface="Calibri" pitchFamily="34" charset="0"/>
                          <a:ea typeface="Times New Roman"/>
                          <a:cs typeface="Times New Roman"/>
                        </a:rPr>
                        <a:t>Impact Score</a:t>
                      </a:r>
                      <a:endParaRPr lang="en-CA" sz="1400" dirty="0">
                        <a:effectLst/>
                        <a:latin typeface="Calibri" pitchFamily="34" charset="0"/>
                        <a:ea typeface="Times New Roman"/>
                        <a:cs typeface="Times New Roman"/>
                      </a:endParaRPr>
                    </a:p>
                  </a:txBody>
                  <a:tcPr marL="68580" marR="68580" marT="0" marB="0">
                    <a:solidFill>
                      <a:srgbClr val="1BDBBB"/>
                    </a:solidFill>
                  </a:tcPr>
                </a:tc>
                <a:tc>
                  <a:txBody>
                    <a:bodyPr/>
                    <a:lstStyle/>
                    <a:p>
                      <a:pPr>
                        <a:spcAft>
                          <a:spcPts val="0"/>
                        </a:spcAft>
                        <a:tabLst>
                          <a:tab pos="1028700" algn="l"/>
                        </a:tabLst>
                      </a:pPr>
                      <a:r>
                        <a:rPr lang="en-CA" sz="1400" b="1">
                          <a:effectLst/>
                          <a:latin typeface="Calibri" pitchFamily="34" charset="0"/>
                          <a:ea typeface="Times New Roman"/>
                          <a:cs typeface="Times New Roman"/>
                        </a:rPr>
                        <a:t>Repercussions</a:t>
                      </a:r>
                      <a:endParaRPr lang="en-CA" sz="1400">
                        <a:effectLst/>
                        <a:latin typeface="Calibri" pitchFamily="34" charset="0"/>
                        <a:ea typeface="Times New Roman"/>
                        <a:cs typeface="Times New Roman"/>
                      </a:endParaRPr>
                    </a:p>
                  </a:txBody>
                  <a:tcPr marL="68580" marR="68580" marT="0" marB="0">
                    <a:solidFill>
                      <a:srgbClr val="1BDBBB"/>
                    </a:solidFill>
                  </a:tcPr>
                </a:tc>
              </a:tr>
              <a:tr h="282794">
                <a:tc>
                  <a:txBody>
                    <a:bodyPr/>
                    <a:lstStyle/>
                    <a:p>
                      <a:pPr algn="ctr">
                        <a:spcAft>
                          <a:spcPts val="0"/>
                        </a:spcAft>
                        <a:tabLst>
                          <a:tab pos="1028700" algn="l"/>
                        </a:tabLst>
                      </a:pPr>
                      <a:r>
                        <a:rPr lang="en-CA" sz="1400" dirty="0">
                          <a:effectLst/>
                          <a:latin typeface="Calibri" pitchFamily="34" charset="0"/>
                          <a:ea typeface="Times New Roman"/>
                          <a:cs typeface="Times New Roman"/>
                        </a:rPr>
                        <a:t>0</a:t>
                      </a:r>
                    </a:p>
                  </a:txBody>
                  <a:tcPr marL="68580" marR="68580" marT="0" marB="0">
                    <a:solidFill>
                      <a:srgbClr val="1BDBBB"/>
                    </a:solidFill>
                  </a:tcPr>
                </a:tc>
                <a:tc>
                  <a:txBody>
                    <a:bodyPr/>
                    <a:lstStyle/>
                    <a:p>
                      <a:pPr>
                        <a:spcAft>
                          <a:spcPts val="300"/>
                        </a:spcAft>
                        <a:tabLst>
                          <a:tab pos="1028700" algn="l"/>
                        </a:tabLst>
                      </a:pPr>
                      <a:r>
                        <a:rPr lang="en-CA" sz="1400" dirty="0">
                          <a:effectLst/>
                          <a:latin typeface="Calibri" pitchFamily="34" charset="0"/>
                          <a:ea typeface="Times New Roman"/>
                          <a:cs typeface="Times New Roman"/>
                        </a:rPr>
                        <a:t>No damage to Canada’s reputation and </a:t>
                      </a:r>
                      <a:r>
                        <a:rPr lang="en-CA" sz="1400" dirty="0" smtClean="0">
                          <a:effectLst/>
                          <a:latin typeface="Calibri" pitchFamily="34" charset="0"/>
                          <a:ea typeface="Times New Roman"/>
                          <a:cs typeface="Times New Roman"/>
                        </a:rPr>
                        <a:t>influence</a:t>
                      </a:r>
                      <a:endParaRPr lang="en-CA" sz="1400" dirty="0">
                        <a:effectLst/>
                        <a:latin typeface="Calibri" pitchFamily="34" charset="0"/>
                        <a:ea typeface="Times New Roman"/>
                        <a:cs typeface="Times New Roman"/>
                      </a:endParaRPr>
                    </a:p>
                  </a:txBody>
                  <a:tcPr marL="68580" marR="68580" marT="0" marB="0">
                    <a:solidFill>
                      <a:srgbClr val="1BDBBB"/>
                    </a:solidFill>
                  </a:tcPr>
                </a:tc>
              </a:tr>
              <a:tr h="762000">
                <a:tc>
                  <a:txBody>
                    <a:bodyPr/>
                    <a:lstStyle/>
                    <a:p>
                      <a:pPr algn="ctr">
                        <a:spcAft>
                          <a:spcPts val="0"/>
                        </a:spcAft>
                        <a:tabLst>
                          <a:tab pos="1028700" algn="l"/>
                        </a:tabLst>
                      </a:pPr>
                      <a:r>
                        <a:rPr lang="en-CA" sz="1400" dirty="0">
                          <a:effectLst/>
                          <a:latin typeface="Calibri" pitchFamily="34" charset="0"/>
                          <a:ea typeface="Times New Roman"/>
                          <a:cs typeface="Times New Roman"/>
                        </a:rPr>
                        <a:t>1</a:t>
                      </a:r>
                    </a:p>
                  </a:txBody>
                  <a:tcPr marL="68580" marR="68580" marT="0" marB="0">
                    <a:solidFill>
                      <a:srgbClr val="1BDBBB"/>
                    </a:solidFill>
                  </a:tcPr>
                </a:tc>
                <a:tc>
                  <a:txBody>
                    <a:bodyPr/>
                    <a:lstStyle/>
                    <a:p>
                      <a:pPr>
                        <a:spcAft>
                          <a:spcPts val="300"/>
                        </a:spcAft>
                        <a:tabLst>
                          <a:tab pos="1028700" algn="l"/>
                        </a:tabLst>
                      </a:pPr>
                      <a:r>
                        <a:rPr lang="en-CA" sz="1400" dirty="0">
                          <a:effectLst/>
                          <a:latin typeface="Calibri" pitchFamily="34" charset="0"/>
                          <a:ea typeface="Times New Roman"/>
                          <a:cs typeface="Times New Roman"/>
                        </a:rPr>
                        <a:t>Insignificant damage to Canada’s reputation and influence</a:t>
                      </a:r>
                    </a:p>
                    <a:p>
                      <a:pPr marL="342900" lvl="0" indent="-342900">
                        <a:spcAft>
                          <a:spcPts val="300"/>
                        </a:spcAft>
                        <a:buFont typeface="Arial"/>
                        <a:buChar char="-"/>
                        <a:tabLst>
                          <a:tab pos="228600" algn="l"/>
                          <a:tab pos="1028700" algn="l"/>
                        </a:tabLst>
                      </a:pPr>
                      <a:r>
                        <a:rPr lang="en-CA" sz="1400" i="1" dirty="0">
                          <a:effectLst/>
                          <a:latin typeface="Calibri" pitchFamily="34" charset="0"/>
                          <a:ea typeface="Times New Roman"/>
                          <a:cs typeface="Times New Roman"/>
                        </a:rPr>
                        <a:t>Minor, short term and localised reaction that is limited to small groups of individuals and has no repercussions for Canada or </a:t>
                      </a:r>
                      <a:r>
                        <a:rPr lang="en-CA" sz="1400" i="1" dirty="0" smtClean="0">
                          <a:effectLst/>
                          <a:latin typeface="Calibri" pitchFamily="34" charset="0"/>
                          <a:ea typeface="Times New Roman"/>
                          <a:cs typeface="Times New Roman"/>
                        </a:rPr>
                        <a:t>Canadians</a:t>
                      </a:r>
                      <a:endParaRPr lang="en-CA" sz="1400" dirty="0">
                        <a:effectLst/>
                        <a:latin typeface="Calibri" pitchFamily="34" charset="0"/>
                        <a:ea typeface="Times New Roman"/>
                        <a:cs typeface="Times New Roman"/>
                      </a:endParaRPr>
                    </a:p>
                  </a:txBody>
                  <a:tcPr marL="68580" marR="68580" marT="0" marB="0">
                    <a:solidFill>
                      <a:srgbClr val="1BDBBB"/>
                    </a:solidFill>
                  </a:tcPr>
                </a:tc>
              </a:tr>
              <a:tr h="762000">
                <a:tc>
                  <a:txBody>
                    <a:bodyPr/>
                    <a:lstStyle/>
                    <a:p>
                      <a:pPr algn="ctr">
                        <a:spcAft>
                          <a:spcPts val="0"/>
                        </a:spcAft>
                        <a:tabLst>
                          <a:tab pos="1028700" algn="l"/>
                        </a:tabLst>
                      </a:pPr>
                      <a:r>
                        <a:rPr lang="en-CA" sz="1400" dirty="0">
                          <a:effectLst/>
                          <a:latin typeface="Calibri" pitchFamily="34" charset="0"/>
                          <a:ea typeface="Times New Roman"/>
                          <a:cs typeface="Times New Roman"/>
                        </a:rPr>
                        <a:t>2</a:t>
                      </a:r>
                    </a:p>
                  </a:txBody>
                  <a:tcPr marL="68580" marR="68580" marT="0" marB="0">
                    <a:solidFill>
                      <a:srgbClr val="1BDBBB"/>
                    </a:solidFill>
                  </a:tcPr>
                </a:tc>
                <a:tc>
                  <a:txBody>
                    <a:bodyPr/>
                    <a:lstStyle/>
                    <a:p>
                      <a:pPr>
                        <a:spcAft>
                          <a:spcPts val="300"/>
                        </a:spcAft>
                        <a:tabLst>
                          <a:tab pos="1028700" algn="l"/>
                        </a:tabLst>
                      </a:pPr>
                      <a:r>
                        <a:rPr lang="en-CA" sz="1400" dirty="0">
                          <a:effectLst/>
                          <a:latin typeface="Calibri" pitchFamily="34" charset="0"/>
                          <a:ea typeface="Times New Roman"/>
                          <a:cs typeface="Times New Roman"/>
                        </a:rPr>
                        <a:t>Minor damage to Canada’s reputation and influence</a:t>
                      </a:r>
                    </a:p>
                    <a:p>
                      <a:pPr marL="342900" lvl="0" indent="-342900">
                        <a:spcAft>
                          <a:spcPts val="300"/>
                        </a:spcAft>
                        <a:buFont typeface="Arial"/>
                        <a:buChar char="-"/>
                        <a:tabLst>
                          <a:tab pos="228600" algn="l"/>
                          <a:tab pos="1028700" algn="l"/>
                        </a:tabLst>
                      </a:pPr>
                      <a:r>
                        <a:rPr lang="en-CA" sz="1400" i="1" dirty="0">
                          <a:effectLst/>
                          <a:latin typeface="Calibri" pitchFamily="34" charset="0"/>
                          <a:ea typeface="Times New Roman"/>
                          <a:cs typeface="Times New Roman"/>
                        </a:rPr>
                        <a:t>Minor, medium- to long-term, international reaction by groups of individuals that has a minor effect on Canada or </a:t>
                      </a:r>
                      <a:r>
                        <a:rPr lang="en-CA" sz="1400" i="1" dirty="0" smtClean="0">
                          <a:effectLst/>
                          <a:latin typeface="Calibri" pitchFamily="34" charset="0"/>
                          <a:ea typeface="Times New Roman"/>
                          <a:cs typeface="Times New Roman"/>
                        </a:rPr>
                        <a:t>Canadians</a:t>
                      </a:r>
                      <a:endParaRPr lang="en-CA" sz="1400" dirty="0">
                        <a:effectLst/>
                        <a:latin typeface="Calibri" pitchFamily="34" charset="0"/>
                        <a:ea typeface="Times New Roman"/>
                        <a:cs typeface="Times New Roman"/>
                      </a:endParaRPr>
                    </a:p>
                  </a:txBody>
                  <a:tcPr marL="68580" marR="68580" marT="0" marB="0">
                    <a:solidFill>
                      <a:srgbClr val="1BDBBB"/>
                    </a:solidFill>
                  </a:tcPr>
                </a:tc>
              </a:tr>
              <a:tr h="990600">
                <a:tc>
                  <a:txBody>
                    <a:bodyPr/>
                    <a:lstStyle/>
                    <a:p>
                      <a:pPr algn="ctr">
                        <a:spcAft>
                          <a:spcPts val="0"/>
                        </a:spcAft>
                        <a:tabLst>
                          <a:tab pos="1028700" algn="l"/>
                        </a:tabLst>
                      </a:pPr>
                      <a:r>
                        <a:rPr lang="en-CA" sz="1400" dirty="0">
                          <a:effectLst/>
                          <a:latin typeface="Calibri" pitchFamily="34" charset="0"/>
                          <a:ea typeface="Times New Roman"/>
                          <a:cs typeface="Times New Roman"/>
                        </a:rPr>
                        <a:t>3</a:t>
                      </a:r>
                    </a:p>
                  </a:txBody>
                  <a:tcPr marL="68580" marR="68580" marT="0" marB="0">
                    <a:solidFill>
                      <a:srgbClr val="1BDBBB"/>
                    </a:solidFill>
                  </a:tcPr>
                </a:tc>
                <a:tc>
                  <a:txBody>
                    <a:bodyPr/>
                    <a:lstStyle/>
                    <a:p>
                      <a:pPr>
                        <a:spcAft>
                          <a:spcPts val="300"/>
                        </a:spcAft>
                        <a:tabLst>
                          <a:tab pos="1028700" algn="l"/>
                        </a:tabLst>
                      </a:pPr>
                      <a:r>
                        <a:rPr lang="en-CA" sz="1400" dirty="0">
                          <a:effectLst/>
                          <a:latin typeface="Calibri" pitchFamily="34" charset="0"/>
                          <a:ea typeface="Times New Roman"/>
                          <a:cs typeface="Times New Roman"/>
                        </a:rPr>
                        <a:t>Significant damage to Canada’s reputation and influence</a:t>
                      </a:r>
                    </a:p>
                    <a:p>
                      <a:pPr marL="342900" lvl="0" indent="-342900">
                        <a:spcAft>
                          <a:spcPts val="300"/>
                        </a:spcAft>
                        <a:buFont typeface="Arial"/>
                        <a:buChar char="-"/>
                        <a:tabLst>
                          <a:tab pos="228600" algn="l"/>
                          <a:tab pos="1028700" algn="l"/>
                        </a:tabLst>
                      </a:pPr>
                      <a:r>
                        <a:rPr lang="en-CA" sz="1400" i="1" dirty="0">
                          <a:effectLst/>
                          <a:latin typeface="Calibri" pitchFamily="34" charset="0"/>
                          <a:ea typeface="Times New Roman"/>
                          <a:cs typeface="Times New Roman"/>
                        </a:rPr>
                        <a:t>Significant, short to medium-term, international reaction by groups of individuals, foreign governments and/or organizations that has a medium term effect on Canada and </a:t>
                      </a:r>
                      <a:r>
                        <a:rPr lang="en-CA" sz="1400" i="1" dirty="0" smtClean="0">
                          <a:effectLst/>
                          <a:latin typeface="Calibri" pitchFamily="34" charset="0"/>
                          <a:ea typeface="Times New Roman"/>
                          <a:cs typeface="Times New Roman"/>
                        </a:rPr>
                        <a:t>Canadians</a:t>
                      </a:r>
                      <a:endParaRPr lang="en-CA" sz="1400" dirty="0">
                        <a:effectLst/>
                        <a:latin typeface="Calibri" pitchFamily="34" charset="0"/>
                        <a:ea typeface="Times New Roman"/>
                        <a:cs typeface="Times New Roman"/>
                      </a:endParaRPr>
                    </a:p>
                  </a:txBody>
                  <a:tcPr marL="68580" marR="68580" marT="0" marB="0">
                    <a:solidFill>
                      <a:srgbClr val="1BDBBB"/>
                    </a:solidFill>
                  </a:tcPr>
                </a:tc>
              </a:tr>
              <a:tr h="990600">
                <a:tc>
                  <a:txBody>
                    <a:bodyPr/>
                    <a:lstStyle/>
                    <a:p>
                      <a:pPr algn="ctr">
                        <a:spcAft>
                          <a:spcPts val="0"/>
                        </a:spcAft>
                        <a:tabLst>
                          <a:tab pos="1028700" algn="l"/>
                        </a:tabLst>
                      </a:pPr>
                      <a:r>
                        <a:rPr lang="en-CA" sz="1400" dirty="0">
                          <a:effectLst/>
                          <a:latin typeface="Calibri" pitchFamily="34" charset="0"/>
                          <a:ea typeface="Times New Roman"/>
                          <a:cs typeface="Times New Roman"/>
                        </a:rPr>
                        <a:t>4</a:t>
                      </a:r>
                    </a:p>
                  </a:txBody>
                  <a:tcPr marL="68580" marR="68580" marT="0" marB="0">
                    <a:solidFill>
                      <a:srgbClr val="1BDBBB"/>
                    </a:solidFill>
                  </a:tcPr>
                </a:tc>
                <a:tc>
                  <a:txBody>
                    <a:bodyPr/>
                    <a:lstStyle/>
                    <a:p>
                      <a:pPr>
                        <a:spcAft>
                          <a:spcPts val="300"/>
                        </a:spcAft>
                        <a:tabLst>
                          <a:tab pos="1028700" algn="l"/>
                        </a:tabLst>
                      </a:pPr>
                      <a:r>
                        <a:rPr lang="en-CA" sz="1400" dirty="0">
                          <a:effectLst/>
                          <a:latin typeface="Calibri" pitchFamily="34" charset="0"/>
                          <a:ea typeface="Times New Roman"/>
                          <a:cs typeface="Times New Roman"/>
                        </a:rPr>
                        <a:t>Major damage to Canada’s reputation and influence </a:t>
                      </a:r>
                    </a:p>
                    <a:p>
                      <a:pPr marL="342900" lvl="0" indent="-342900">
                        <a:spcAft>
                          <a:spcPts val="300"/>
                        </a:spcAft>
                        <a:buFont typeface="Arial"/>
                        <a:buChar char="-"/>
                        <a:tabLst>
                          <a:tab pos="228600" algn="l"/>
                          <a:tab pos="1028700" algn="l"/>
                        </a:tabLst>
                      </a:pPr>
                      <a:r>
                        <a:rPr lang="en-CA" sz="1400" i="1" dirty="0">
                          <a:effectLst/>
                          <a:latin typeface="Calibri" pitchFamily="34" charset="0"/>
                          <a:ea typeface="Times New Roman"/>
                          <a:cs typeface="Times New Roman"/>
                        </a:rPr>
                        <a:t>Major, short- to medium-term, widespread reaction by large groups, foreign governments and/or organizations that has a long lasting effect on Canada and </a:t>
                      </a:r>
                      <a:r>
                        <a:rPr lang="en-CA" sz="1400" i="1" dirty="0" smtClean="0">
                          <a:effectLst/>
                          <a:latin typeface="Calibri" pitchFamily="34" charset="0"/>
                          <a:ea typeface="Times New Roman"/>
                          <a:cs typeface="Times New Roman"/>
                        </a:rPr>
                        <a:t>Canadians</a:t>
                      </a:r>
                      <a:endParaRPr lang="en-CA" sz="1400" dirty="0">
                        <a:effectLst/>
                        <a:latin typeface="Calibri" pitchFamily="34" charset="0"/>
                        <a:ea typeface="Times New Roman"/>
                        <a:cs typeface="Times New Roman"/>
                      </a:endParaRPr>
                    </a:p>
                  </a:txBody>
                  <a:tcPr marL="68580" marR="68580" marT="0" marB="0">
                    <a:solidFill>
                      <a:srgbClr val="1BDBBB"/>
                    </a:solidFill>
                  </a:tcPr>
                </a:tc>
              </a:tr>
              <a:tr h="326806">
                <a:tc>
                  <a:txBody>
                    <a:bodyPr/>
                    <a:lstStyle/>
                    <a:p>
                      <a:pPr algn="ctr">
                        <a:spcAft>
                          <a:spcPts val="0"/>
                        </a:spcAft>
                        <a:tabLst>
                          <a:tab pos="1028700" algn="l"/>
                        </a:tabLst>
                      </a:pPr>
                      <a:r>
                        <a:rPr lang="en-CA" sz="1400" dirty="0">
                          <a:effectLst/>
                          <a:latin typeface="Calibri" pitchFamily="34" charset="0"/>
                          <a:ea typeface="Times New Roman"/>
                          <a:cs typeface="Times New Roman"/>
                        </a:rPr>
                        <a:t>5</a:t>
                      </a:r>
                    </a:p>
                  </a:txBody>
                  <a:tcPr marL="68580" marR="68580" marT="0" marB="0">
                    <a:solidFill>
                      <a:srgbClr val="1BDBBB"/>
                    </a:solidFill>
                  </a:tcPr>
                </a:tc>
                <a:tc>
                  <a:txBody>
                    <a:bodyPr/>
                    <a:lstStyle/>
                    <a:p>
                      <a:pPr>
                        <a:spcAft>
                          <a:spcPts val="300"/>
                        </a:spcAft>
                        <a:tabLst>
                          <a:tab pos="1028700" algn="l"/>
                        </a:tabLst>
                      </a:pPr>
                      <a:r>
                        <a:rPr lang="en-CA" sz="1400" dirty="0">
                          <a:effectLst/>
                          <a:latin typeface="Calibri" pitchFamily="34" charset="0"/>
                          <a:ea typeface="Times New Roman"/>
                          <a:cs typeface="Times New Roman"/>
                        </a:rPr>
                        <a:t>Severe damage to Canada’s reputation and influence</a:t>
                      </a:r>
                    </a:p>
                    <a:p>
                      <a:pPr marL="342900" lvl="0" indent="-342900">
                        <a:spcAft>
                          <a:spcPts val="300"/>
                        </a:spcAft>
                        <a:buFont typeface="Arial"/>
                        <a:buChar char="-"/>
                        <a:tabLst>
                          <a:tab pos="228600" algn="l"/>
                          <a:tab pos="1028700" algn="l"/>
                        </a:tabLst>
                      </a:pPr>
                      <a:r>
                        <a:rPr lang="en-CA" sz="1400" i="1" dirty="0">
                          <a:effectLst/>
                          <a:latin typeface="Calibri" pitchFamily="34" charset="0"/>
                          <a:ea typeface="Times New Roman"/>
                          <a:cs typeface="Times New Roman"/>
                        </a:rPr>
                        <a:t>Major, long term, widespread reaction by large groups, foreign governments and/or organizations that has a lasting effect on Canada and </a:t>
                      </a:r>
                      <a:r>
                        <a:rPr lang="en-CA" sz="1400" i="1" dirty="0" smtClean="0">
                          <a:effectLst/>
                          <a:latin typeface="Calibri" pitchFamily="34" charset="0"/>
                          <a:ea typeface="Times New Roman"/>
                          <a:cs typeface="Times New Roman"/>
                        </a:rPr>
                        <a:t>Canadians</a:t>
                      </a:r>
                      <a:endParaRPr lang="en-CA" sz="1400" dirty="0">
                        <a:effectLst/>
                        <a:latin typeface="Calibri" pitchFamily="34" charset="0"/>
                        <a:ea typeface="Times New Roman"/>
                        <a:cs typeface="Times New Roman"/>
                      </a:endParaRPr>
                    </a:p>
                  </a:txBody>
                  <a:tcPr marL="68580" marR="68580" marT="0" marB="0">
                    <a:solidFill>
                      <a:srgbClr val="1BDBBB"/>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228600"/>
            <a:ext cx="7772400" cy="1143000"/>
          </a:xfrm>
        </p:spPr>
        <p:txBody>
          <a:bodyPr/>
          <a:lstStyle/>
          <a:p>
            <a:r>
              <a:rPr lang="en-US" sz="2800" smtClean="0"/>
              <a:t>Society &amp; Psycho-Social</a:t>
            </a:r>
          </a:p>
        </p:txBody>
      </p:sp>
      <p:sp>
        <p:nvSpPr>
          <p:cNvPr id="3" name="Content Placeholder 2"/>
          <p:cNvSpPr>
            <a:spLocks noGrp="1"/>
          </p:cNvSpPr>
          <p:nvPr>
            <p:ph idx="1"/>
          </p:nvPr>
        </p:nvSpPr>
        <p:spPr>
          <a:xfrm>
            <a:off x="685800" y="1143000"/>
            <a:ext cx="7772400" cy="3810000"/>
          </a:xfrm>
        </p:spPr>
        <p:txBody>
          <a:bodyPr/>
          <a:lstStyle/>
          <a:p>
            <a:pPr marL="114300" indent="0" eaLnBrk="1" hangingPunct="1">
              <a:buFontTx/>
              <a:buNone/>
            </a:pPr>
            <a:r>
              <a:rPr lang="en-US" sz="2400" b="1" dirty="0" smtClean="0">
                <a:latin typeface="Calibri" pitchFamily="34" charset="0"/>
              </a:rPr>
              <a:t>Measures extent of disruption to normal societal function leading to sustained adverse </a:t>
            </a:r>
            <a:r>
              <a:rPr lang="en-US" sz="2400" b="1" dirty="0" err="1" smtClean="0">
                <a:latin typeface="Calibri" pitchFamily="34" charset="0"/>
              </a:rPr>
              <a:t>behaviour</a:t>
            </a:r>
            <a:r>
              <a:rPr lang="en-US" sz="2400" b="1" dirty="0" smtClean="0">
                <a:latin typeface="Calibri" pitchFamily="34" charset="0"/>
              </a:rPr>
              <a:t> change.</a:t>
            </a:r>
          </a:p>
          <a:p>
            <a:pPr marL="114300" indent="0" eaLnBrk="1" hangingPunct="1">
              <a:buFontTx/>
              <a:buNone/>
            </a:pPr>
            <a:endParaRPr lang="en-US" sz="800" b="1" dirty="0" smtClean="0">
              <a:latin typeface="Calibri" pitchFamily="34" charset="0"/>
            </a:endParaRPr>
          </a:p>
          <a:p>
            <a:pPr marL="347472" indent="-347472" eaLnBrk="1" hangingPunct="1"/>
            <a:r>
              <a:rPr lang="en-US" sz="2200" dirty="0" smtClean="0">
                <a:latin typeface="Calibri" pitchFamily="34" charset="0"/>
              </a:rPr>
              <a:t>Considers:</a:t>
            </a:r>
          </a:p>
          <a:p>
            <a:pPr lvl="1" eaLnBrk="1" hangingPunct="1">
              <a:buFont typeface="Calibri" pitchFamily="34" charset="0"/>
              <a:buChar char="–"/>
            </a:pPr>
            <a:r>
              <a:rPr lang="en-US" sz="2200" dirty="0" smtClean="0">
                <a:latin typeface="Calibri" pitchFamily="34" charset="0"/>
              </a:rPr>
              <a:t>Number of People Affected</a:t>
            </a:r>
          </a:p>
          <a:p>
            <a:pPr lvl="1" eaLnBrk="1" hangingPunct="1">
              <a:buFont typeface="Calibri" pitchFamily="34" charset="0"/>
              <a:buChar char="–"/>
            </a:pPr>
            <a:r>
              <a:rPr lang="en-US" sz="2200" dirty="0" smtClean="0">
                <a:latin typeface="Calibri" pitchFamily="34" charset="0"/>
              </a:rPr>
              <a:t>Nature and Severity of Disruption</a:t>
            </a:r>
          </a:p>
          <a:p>
            <a:pPr lvl="1" eaLnBrk="1" hangingPunct="1">
              <a:buFont typeface="Calibri" pitchFamily="34" charset="0"/>
              <a:buChar char="–"/>
            </a:pPr>
            <a:r>
              <a:rPr lang="en-US" sz="2200" dirty="0" smtClean="0">
                <a:latin typeface="Calibri" pitchFamily="34" charset="0"/>
              </a:rPr>
              <a:t>Duration of Impact</a:t>
            </a:r>
          </a:p>
          <a:p>
            <a:pPr marL="347472" indent="-347472" eaLnBrk="1" hangingPunct="1"/>
            <a:r>
              <a:rPr lang="en-US" sz="2200" dirty="0" smtClean="0">
                <a:latin typeface="Calibri" pitchFamily="34" charset="0"/>
              </a:rPr>
              <a:t>Two dimensions:</a:t>
            </a:r>
          </a:p>
          <a:p>
            <a:pPr lvl="1" eaLnBrk="1" hangingPunct="1">
              <a:buFontTx/>
              <a:buAutoNum type="arabicPeriod"/>
            </a:pPr>
            <a:r>
              <a:rPr lang="en-US" sz="2200" dirty="0" smtClean="0">
                <a:latin typeface="Calibri" pitchFamily="34" charset="0"/>
              </a:rPr>
              <a:t> Public outrage</a:t>
            </a:r>
          </a:p>
          <a:p>
            <a:pPr lvl="1" eaLnBrk="1" hangingPunct="1">
              <a:buFontTx/>
              <a:buAutoNum type="arabicPeriod"/>
            </a:pPr>
            <a:r>
              <a:rPr lang="en-US" sz="2200" dirty="0" smtClean="0">
                <a:latin typeface="Calibri" pitchFamily="34" charset="0"/>
              </a:rPr>
              <a:t> Public anxiety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228600"/>
            <a:ext cx="7772400" cy="1143000"/>
          </a:xfrm>
        </p:spPr>
        <p:txBody>
          <a:bodyPr/>
          <a:lstStyle/>
          <a:p>
            <a:r>
              <a:rPr lang="en-US" sz="2800" smtClean="0"/>
              <a:t>Society &amp; Psycho-Social</a:t>
            </a:r>
          </a:p>
        </p:txBody>
      </p:sp>
      <p:graphicFrame>
        <p:nvGraphicFramePr>
          <p:cNvPr id="5" name="Content Placeholder 3"/>
          <p:cNvGraphicFramePr>
            <a:graphicFrameLocks noGrp="1"/>
          </p:cNvGraphicFramePr>
          <p:nvPr/>
        </p:nvGraphicFramePr>
        <p:xfrm>
          <a:off x="123825" y="22225"/>
          <a:ext cx="8915400" cy="6826124"/>
        </p:xfrm>
        <a:graphic>
          <a:graphicData uri="http://schemas.openxmlformats.org/drawingml/2006/table">
            <a:tbl>
              <a:tblPr/>
              <a:tblGrid>
                <a:gridCol w="838200"/>
                <a:gridCol w="3768725"/>
                <a:gridCol w="4308475"/>
              </a:tblGrid>
              <a:tr h="2476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Impact</a:t>
                      </a:r>
                      <a:endParaRPr kumimoji="0" lang="en-US" sz="10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Score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Public outrage descriptor</a:t>
                      </a:r>
                      <a:endParaRPr kumimoji="0" lang="en-US" sz="10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Public anxiety descriptor</a:t>
                      </a:r>
                      <a:endParaRPr kumimoji="0" lang="en-US" sz="10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r>
              <a:tr h="153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No Impact</a:t>
                      </a:r>
                      <a:endParaRPr kumimoji="0" lang="en-US"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No Impact</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No Impact</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r>
              <a:tr h="153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0</a:t>
                      </a:r>
                      <a:endParaRPr kumimoji="0" lang="en-US"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Insignificant</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Insignificant: no changes in people’s normal routine</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r>
              <a:tr h="473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0.5-1</a:t>
                      </a:r>
                      <a:endParaRPr kumimoji="0" lang="en-US"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Insignificant</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No authority or person perceived to be culpable or incompetent</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Impact targeted on one particular group associated with the government (rather than being indiscriminate)</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Little symbolic value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Minor anxiety but no change in people’s behaviors</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Short term avoidance of transport modes</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Risk to children or future generations limited</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Strong public familiarity with / understanding of the risk and its consequences</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Less than a thousand people feel more vulnerable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r>
              <a:tr h="473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1.5-2</a:t>
                      </a:r>
                      <a:endParaRPr kumimoji="0" lang="en-US"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Significant but localized and temporary</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Consequences are largely one-off</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Public acceptance that the risk was a natural disaster or avoidable and largely not caused/exacerbated by human failure</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Little symbolic value of site or target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Minor, localized and temporary changes in people’s normal routines</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Short to medium-term avoidance of transport modes</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Good public understanding of the risk</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Thousands of people feel more vulnerable (but less than 10,000 people)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r>
              <a:tr h="946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2.5-3</a:t>
                      </a:r>
                      <a:endParaRPr kumimoji="0" lang="en-US"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Serious, widespread</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Consequences will not just be on-off, but still short-term</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High impact on those perceived as vulnerable (i.e. elderly, women, children)</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Public perception that the disruptive outcome was a result of someone/the government’s failure</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High symbolic value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Moderate anxiety leading to medium to short-term changes in peoples’ routines</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Medium term avoidance of some modes of transport</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Shortage of essential supplies due to panic-buying</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Conceivable that the event could occur again</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Impact was indiscriminate (as opposed to being focused on a specific group such as government officials or industrial workers)</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Lack of control/helplessness</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Some concern about potential health risk to future generations</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Limited public understanding of the risk</a:t>
                      </a:r>
                    </a:p>
                    <a:p>
                      <a:pPr marL="90488" marR="0" lvl="0" indent="-90488" algn="just" defTabSz="914400" rtl="0" eaLnBrk="1" fontAlgn="base" latinLnBrk="0" hangingPunct="1">
                        <a:lnSpc>
                          <a:spcPct val="100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Tens of thousands of people feel more vulnerable (but less than 100,000 people)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r>
              <a:tr h="11969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3.5-4</a:t>
                      </a:r>
                      <a:endParaRPr kumimoji="0" lang="en-US"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Serious national-wide concern, with strong calls for government action</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The adverse impact was intentional/ malicious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Domestic pressure for resignations; public perception that government/ person significantly failed</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Risk results from human action rather than natural causes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Consequences will be medium-term rather than just one-off</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Indiscriminate and very significant impact</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Significant impact on those perceived as vulnerable (i.e. elderly, women, children)</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Very high symbolic value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High levels of anxiety leading to sustained changes in people’s normal routines</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Intense and widespread information seeking by the public</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High levels of concern about risks to children or future generations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High levels of concern that catastrophic event could occur again</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Impact was indiscriminate and affected large (but less than</a:t>
                      </a:r>
                      <a:r>
                        <a:rPr kumimoji="0" lang="en-US" sz="900" b="0" i="0" u="none" strike="noStrike" cap="none" normalizeH="0" baseline="0" smtClean="0">
                          <a:ln>
                            <a:noFill/>
                          </a:ln>
                          <a:solidFill>
                            <a:srgbClr val="231F20"/>
                          </a:solidFill>
                          <a:effectLst/>
                          <a:latin typeface="Calibri" pitchFamily="34" charset="0"/>
                          <a:ea typeface="ＭＳ Ｐゴシック" pitchFamily="34" charset="-128"/>
                        </a:rPr>
                        <a:t> 1,000,000) number of people (as opposed to being focused on a specific group </a:t>
                      </a: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such as government officials or industrial workers)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Significant sense of lack of control/helplessness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Lack of informed public knowledge or understanding of the risk</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Millions of people feel more vulnerable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r>
              <a:tr h="17129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ＭＳ Ｐゴシック" pitchFamily="34" charset="-128"/>
                        </a:rPr>
                        <a:t>4.5-5</a:t>
                      </a:r>
                      <a:endParaRPr kumimoji="0" lang="en-US"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Extreme, nation-wide, sustained</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Widespread calls for severe governmental reprisal (i.e. the adverse impact was intentional/malicious)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Persistent domestic pressure for resignations at national/CEO level</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Consequences will be long-term rather than one-off</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Risk results from human action rather than natural causes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Indiscriminate and catastrophic impact</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Severe impact on those perceived as vulnerable (i.e. elderly, women, children)</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Very high symbolic value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c>
                  <a:txBody>
                    <a:bodyPr/>
                    <a:lstStyle/>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Extreme, widespread, prolonged</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Widespread avoidance of an area</a:t>
                      </a:r>
                      <a:endPar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Social conflict and community tensions resulting from fear-induced behavior</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Severe loss of confidence in government’s ability to protect citizens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Severe and prolonged loss of confidence in the financial markets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Significant concern about risks to children or future generations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Significant concern that catastrophic event could occur again</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Severe sense of lack of control/helplessness</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Impact was indiscriminate and directly affected very large (i.e.,</a:t>
                      </a:r>
                      <a:r>
                        <a:rPr kumimoji="0" lang="en-US" sz="900" b="0" i="0" u="none" strike="noStrike" cap="none" normalizeH="0" baseline="0" smtClean="0">
                          <a:ln>
                            <a:noFill/>
                          </a:ln>
                          <a:solidFill>
                            <a:srgbClr val="231F20"/>
                          </a:solidFill>
                          <a:effectLst/>
                          <a:latin typeface="Calibri" pitchFamily="34" charset="0"/>
                          <a:ea typeface="ＭＳ Ｐゴシック" pitchFamily="34" charset="-128"/>
                        </a:rPr>
                        <a:t> 10,000,000 or more) number of people; perception that the adverse consequences could happen to anyone</a:t>
                      </a:r>
                      <a:endParaRPr kumimoji="0" lang="en-US" sz="900" b="0" i="0" u="none" strike="noStrike" cap="none" normalizeH="0" baseline="0" smtClean="0">
                        <a:ln>
                          <a:noFill/>
                        </a:ln>
                        <a:solidFill>
                          <a:schemeClr val="tx1"/>
                        </a:solidFill>
                        <a:effectLst/>
                        <a:latin typeface="Calibri" pitchFamily="34" charset="0"/>
                        <a:ea typeface="ＭＳ Ｐゴシック" pitchFamily="34" charset="-128"/>
                      </a:endParaRP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Very little informed public knowledge or understanding of the risk</a:t>
                      </a:r>
                    </a:p>
                    <a:p>
                      <a:pPr marL="90488" marR="0" lvl="0" indent="-90488" algn="just" defTabSz="914400" rtl="0" eaLnBrk="1" fontAlgn="base" latinLnBrk="0" hangingPunct="1">
                        <a:lnSpc>
                          <a:spcPct val="115000"/>
                        </a:lnSpc>
                        <a:spcBef>
                          <a:spcPct val="0"/>
                        </a:spcBef>
                        <a:spcAft>
                          <a:spcPct val="0"/>
                        </a:spcAft>
                        <a:buClrTx/>
                        <a:buSzTx/>
                        <a:buFont typeface="Symbol" pitchFamily="18" charset="2"/>
                        <a:buChar char=""/>
                        <a:tabLst>
                          <a:tab pos="158750" algn="l"/>
                        </a:tabLst>
                      </a:pPr>
                      <a:r>
                        <a:rPr kumimoji="0" lang="en-US" sz="900" b="0" i="0" u="none" strike="noStrike" cap="none" normalizeH="0" baseline="0" smtClean="0">
                          <a:ln>
                            <a:noFill/>
                          </a:ln>
                          <a:solidFill>
                            <a:schemeClr val="tx1"/>
                          </a:solidFill>
                          <a:effectLst/>
                          <a:latin typeface="Calibri" pitchFamily="34" charset="0"/>
                          <a:ea typeface="ＭＳ Ｐゴシック" pitchFamily="34" charset="-128"/>
                        </a:rPr>
                        <a:t>Significant proportions of people feel more vulnerable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B2E8"/>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Content Placeholder 6"/>
          <p:cNvSpPr>
            <a:spLocks noGrp="1"/>
          </p:cNvSpPr>
          <p:nvPr>
            <p:ph idx="1"/>
          </p:nvPr>
        </p:nvSpPr>
        <p:spPr>
          <a:xfrm>
            <a:off x="609600" y="1295400"/>
            <a:ext cx="7772400" cy="4572000"/>
          </a:xfrm>
        </p:spPr>
        <p:txBody>
          <a:bodyPr/>
          <a:lstStyle/>
          <a:p>
            <a:pPr marL="0">
              <a:buFontTx/>
              <a:buNone/>
              <a:defRPr/>
            </a:pPr>
            <a:r>
              <a:rPr lang="en-US" sz="2400" b="1" dirty="0" smtClean="0">
                <a:latin typeface="Calibri" pitchFamily="34" charset="0"/>
                <a:cs typeface="Calibri" pitchFamily="34" charset="0"/>
              </a:rPr>
              <a:t>Likelihood:</a:t>
            </a:r>
            <a:r>
              <a:rPr lang="en-US" sz="2400" dirty="0" smtClean="0">
                <a:latin typeface="Calibri" pitchFamily="34" charset="0"/>
                <a:cs typeface="Calibri" pitchFamily="34" charset="0"/>
              </a:rPr>
              <a:t> To provide estimates, experts draw on historical data of comparable Canadian and international cases, as well as modeling and analysis. </a:t>
            </a:r>
          </a:p>
          <a:p>
            <a:pPr>
              <a:buFontTx/>
              <a:buNone/>
              <a:defRPr/>
            </a:pPr>
            <a:endParaRPr lang="en-US" sz="800" dirty="0" smtClean="0">
              <a:latin typeface="Calibri" pitchFamily="34" charset="0"/>
              <a:cs typeface="Calibri" pitchFamily="34" charset="0"/>
            </a:endParaRPr>
          </a:p>
          <a:p>
            <a:pPr>
              <a:defRPr/>
            </a:pPr>
            <a:r>
              <a:rPr lang="en-US" sz="2000" b="1" dirty="0" smtClean="0">
                <a:latin typeface="Calibri" pitchFamily="34" charset="0"/>
                <a:cs typeface="Calibri" pitchFamily="34" charset="0"/>
              </a:rPr>
              <a:t>Natural / health hazards</a:t>
            </a:r>
            <a:r>
              <a:rPr lang="en-US" sz="2000" dirty="0" smtClean="0">
                <a:latin typeface="Calibri" pitchFamily="34" charset="0"/>
                <a:cs typeface="Calibri" pitchFamily="34" charset="0"/>
              </a:rPr>
              <a:t>: Quantitative approach by which experts draw on historical data to determine the probability. </a:t>
            </a:r>
          </a:p>
          <a:p>
            <a:pPr>
              <a:defRPr/>
            </a:pPr>
            <a:r>
              <a:rPr lang="en-US" sz="2000" b="1" dirty="0" smtClean="0">
                <a:latin typeface="Calibri" pitchFamily="34" charset="0"/>
                <a:cs typeface="Calibri" pitchFamily="34" charset="0"/>
              </a:rPr>
              <a:t>Malicious threats</a:t>
            </a:r>
            <a:r>
              <a:rPr lang="en-US" sz="2000" dirty="0" smtClean="0">
                <a:latin typeface="Calibri" pitchFamily="34" charset="0"/>
                <a:cs typeface="Calibri" pitchFamily="34" charset="0"/>
              </a:rPr>
              <a:t>: Through elicitation, experts provide qualitative judgment by considering overall capability (technical feasibility and enabling capabilities) and intent. </a:t>
            </a:r>
          </a:p>
          <a:p>
            <a:pPr>
              <a:defRPr/>
            </a:pPr>
            <a:endParaRPr lang="en-US" sz="2000" dirty="0" smtClean="0">
              <a:latin typeface="Calibri" pitchFamily="34" charset="0"/>
              <a:cs typeface="Calibri" pitchFamily="34" charset="0"/>
            </a:endParaRPr>
          </a:p>
          <a:p>
            <a:pPr eaLnBrk="1" hangingPunct="1">
              <a:buFontTx/>
              <a:buNone/>
              <a:defRPr/>
            </a:pPr>
            <a:endParaRPr lang="en-US" sz="2000" dirty="0" smtClean="0">
              <a:latin typeface="Calibri" pitchFamily="34" charset="0"/>
              <a:cs typeface="Calibri" pitchFamily="34" charset="0"/>
            </a:endParaRPr>
          </a:p>
          <a:p>
            <a:pPr lvl="1" eaLnBrk="1" hangingPunct="1">
              <a:buFontTx/>
              <a:buNone/>
              <a:defRPr/>
            </a:pPr>
            <a:endParaRPr lang="en-US" sz="2000" dirty="0" smtClean="0">
              <a:latin typeface="Calibri" pitchFamily="34" charset="0"/>
              <a:cs typeface="Calibri" pitchFamily="34" charset="0"/>
            </a:endParaRPr>
          </a:p>
        </p:txBody>
      </p:sp>
      <p:sp>
        <p:nvSpPr>
          <p:cNvPr id="27651" name="Title 1"/>
          <p:cNvSpPr>
            <a:spLocks noGrp="1"/>
          </p:cNvSpPr>
          <p:nvPr>
            <p:ph type="title"/>
          </p:nvPr>
        </p:nvSpPr>
        <p:spPr>
          <a:xfrm>
            <a:off x="685800" y="228600"/>
            <a:ext cx="7772400" cy="1143000"/>
          </a:xfrm>
        </p:spPr>
        <p:txBody>
          <a:bodyPr/>
          <a:lstStyle/>
          <a:p>
            <a:r>
              <a:rPr lang="en-US" sz="2800" smtClean="0"/>
              <a:t>Risk Analysis - Likelihood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85800" y="228600"/>
            <a:ext cx="7772400" cy="1143000"/>
          </a:xfrm>
        </p:spPr>
        <p:txBody>
          <a:bodyPr/>
          <a:lstStyle/>
          <a:p>
            <a:r>
              <a:rPr lang="en-US" sz="2800" smtClean="0"/>
              <a:t>Non-Malicious Likelihood</a:t>
            </a:r>
          </a:p>
        </p:txBody>
      </p:sp>
      <p:graphicFrame>
        <p:nvGraphicFramePr>
          <p:cNvPr id="5" name="Content Placeholder 3"/>
          <p:cNvGraphicFramePr>
            <a:graphicFrameLocks noGrp="1"/>
          </p:cNvGraphicFramePr>
          <p:nvPr>
            <p:ph idx="1"/>
          </p:nvPr>
        </p:nvGraphicFramePr>
        <p:xfrm>
          <a:off x="990600" y="1295400"/>
          <a:ext cx="5904656" cy="4651193"/>
        </p:xfrm>
        <a:graphic>
          <a:graphicData uri="http://schemas.openxmlformats.org/drawingml/2006/table">
            <a:tbl>
              <a:tblPr firstRow="1" bandRow="1">
                <a:tableStyleId>{5940675A-B579-460E-94D1-54222C63F5DA}</a:tableStyleId>
              </a:tblPr>
              <a:tblGrid>
                <a:gridCol w="2952328"/>
                <a:gridCol w="2952328"/>
              </a:tblGrid>
              <a:tr h="384043">
                <a:tc>
                  <a:txBody>
                    <a:bodyPr/>
                    <a:lstStyle/>
                    <a:p>
                      <a:pPr algn="ctr">
                        <a:spcAft>
                          <a:spcPts val="0"/>
                        </a:spcAft>
                      </a:pPr>
                      <a:r>
                        <a:rPr lang="en-CA" sz="1400" b="1" dirty="0">
                          <a:effectLst/>
                          <a:latin typeface="Calibri" pitchFamily="34" charset="0"/>
                          <a:ea typeface="Times New Roman"/>
                          <a:cs typeface="Times New Roman"/>
                        </a:rPr>
                        <a:t>Likelihood </a:t>
                      </a:r>
                      <a:r>
                        <a:rPr lang="en-CA" sz="1400" b="1" dirty="0" smtClean="0">
                          <a:effectLst/>
                          <a:latin typeface="Calibri" pitchFamily="34" charset="0"/>
                          <a:ea typeface="Times New Roman"/>
                          <a:cs typeface="Times New Roman"/>
                        </a:rPr>
                        <a:t>Score</a:t>
                      </a:r>
                      <a:endParaRPr lang="en-CA" sz="2000" dirty="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400" b="1" dirty="0">
                          <a:effectLst/>
                          <a:latin typeface="Calibri" pitchFamily="34" charset="0"/>
                          <a:ea typeface="Times New Roman"/>
                          <a:cs typeface="Times New Roman"/>
                        </a:rPr>
                        <a:t>Estimated frequency, once every X years, where X is:</a:t>
                      </a:r>
                      <a:endParaRPr lang="en-CA" sz="2000" dirty="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0</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dirty="0" smtClean="0">
                          <a:effectLst/>
                          <a:latin typeface="Calibri" pitchFamily="34" charset="0"/>
                          <a:ea typeface="Times New Roman"/>
                          <a:cs typeface="Times New Roman"/>
                        </a:rPr>
                        <a:t>100,000</a:t>
                      </a:r>
                      <a:endParaRPr lang="en-CA" sz="2400" dirty="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0.5</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a:effectLst/>
                          <a:latin typeface="Calibri" pitchFamily="34" charset="0"/>
                          <a:ea typeface="Times New Roman"/>
                          <a:cs typeface="Times New Roman"/>
                        </a:rPr>
                        <a:t>30,000</a:t>
                      </a:r>
                      <a:endParaRPr lang="en-CA" sz="240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1</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a:effectLst/>
                          <a:latin typeface="Calibri" pitchFamily="34" charset="0"/>
                          <a:ea typeface="Times New Roman"/>
                          <a:cs typeface="Times New Roman"/>
                        </a:rPr>
                        <a:t>10,000</a:t>
                      </a:r>
                      <a:endParaRPr lang="en-CA" sz="240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1.5</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a:effectLst/>
                          <a:latin typeface="Calibri" pitchFamily="34" charset="0"/>
                          <a:ea typeface="Times New Roman"/>
                          <a:cs typeface="Times New Roman"/>
                        </a:rPr>
                        <a:t>3,000</a:t>
                      </a:r>
                      <a:endParaRPr lang="en-CA" sz="240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2</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a:effectLst/>
                          <a:latin typeface="Calibri" pitchFamily="34" charset="0"/>
                          <a:ea typeface="Times New Roman"/>
                          <a:cs typeface="Times New Roman"/>
                        </a:rPr>
                        <a:t>1,000</a:t>
                      </a:r>
                      <a:endParaRPr lang="en-CA" sz="240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2.5</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a:effectLst/>
                          <a:latin typeface="Calibri" pitchFamily="34" charset="0"/>
                          <a:ea typeface="Times New Roman"/>
                          <a:cs typeface="Times New Roman"/>
                        </a:rPr>
                        <a:t>300</a:t>
                      </a:r>
                      <a:endParaRPr lang="en-CA" sz="240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3</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a:effectLst/>
                          <a:latin typeface="Calibri" pitchFamily="34" charset="0"/>
                          <a:ea typeface="Times New Roman"/>
                          <a:cs typeface="Times New Roman"/>
                        </a:rPr>
                        <a:t>100</a:t>
                      </a:r>
                      <a:endParaRPr lang="en-CA" sz="240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3.5</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a:effectLst/>
                          <a:latin typeface="Calibri" pitchFamily="34" charset="0"/>
                          <a:ea typeface="Times New Roman"/>
                          <a:cs typeface="Times New Roman"/>
                        </a:rPr>
                        <a:t>30</a:t>
                      </a:r>
                      <a:endParaRPr lang="en-CA" sz="240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4</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a:effectLst/>
                          <a:latin typeface="Calibri" pitchFamily="34" charset="0"/>
                          <a:ea typeface="Times New Roman"/>
                          <a:cs typeface="Times New Roman"/>
                        </a:rPr>
                        <a:t>10</a:t>
                      </a:r>
                      <a:endParaRPr lang="en-CA" sz="240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4.5</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a:effectLst/>
                          <a:latin typeface="Calibri" pitchFamily="34" charset="0"/>
                          <a:ea typeface="Times New Roman"/>
                          <a:cs typeface="Times New Roman"/>
                        </a:rPr>
                        <a:t>3</a:t>
                      </a:r>
                      <a:endParaRPr lang="en-CA" sz="2400">
                        <a:effectLst/>
                        <a:latin typeface="Calibri" pitchFamily="34" charset="0"/>
                        <a:ea typeface="Times New Roman"/>
                        <a:cs typeface="Times New Roman"/>
                      </a:endParaRPr>
                    </a:p>
                  </a:txBody>
                  <a:tcPr marL="68580" marR="68580" marT="0" marB="0">
                    <a:solidFill>
                      <a:srgbClr val="FFFFA7"/>
                    </a:solidFill>
                  </a:tcPr>
                </a:tc>
              </a:tr>
              <a:tr h="384043">
                <a:tc>
                  <a:txBody>
                    <a:bodyPr/>
                    <a:lstStyle/>
                    <a:p>
                      <a:pPr algn="ctr">
                        <a:spcAft>
                          <a:spcPts val="0"/>
                        </a:spcAft>
                      </a:pPr>
                      <a:r>
                        <a:rPr lang="en-CA" sz="1600" b="1">
                          <a:solidFill>
                            <a:srgbClr val="000000"/>
                          </a:solidFill>
                          <a:effectLst/>
                          <a:latin typeface="Calibri" pitchFamily="34" charset="0"/>
                          <a:ea typeface="Times New Roman"/>
                          <a:cs typeface="Times New Roman"/>
                        </a:rPr>
                        <a:t>5</a:t>
                      </a:r>
                      <a:endParaRPr lang="en-CA" sz="2400">
                        <a:effectLst/>
                        <a:latin typeface="Calibri" pitchFamily="34" charset="0"/>
                        <a:ea typeface="Times New Roman"/>
                        <a:cs typeface="Times New Roman"/>
                      </a:endParaRPr>
                    </a:p>
                  </a:txBody>
                  <a:tcPr marL="68580" marR="68580" marT="0" marB="0">
                    <a:solidFill>
                      <a:srgbClr val="FFFFA7"/>
                    </a:solidFill>
                  </a:tcPr>
                </a:tc>
                <a:tc>
                  <a:txBody>
                    <a:bodyPr/>
                    <a:lstStyle/>
                    <a:p>
                      <a:pPr algn="ctr">
                        <a:spcAft>
                          <a:spcPts val="0"/>
                        </a:spcAft>
                      </a:pPr>
                      <a:r>
                        <a:rPr lang="en-CA" sz="1600" dirty="0">
                          <a:effectLst/>
                          <a:latin typeface="Calibri" pitchFamily="34" charset="0"/>
                          <a:ea typeface="Times New Roman"/>
                          <a:cs typeface="Times New Roman"/>
                        </a:rPr>
                        <a:t>1</a:t>
                      </a:r>
                      <a:endParaRPr lang="en-CA" sz="2400" dirty="0">
                        <a:effectLst/>
                        <a:latin typeface="Calibri" pitchFamily="34" charset="0"/>
                        <a:ea typeface="Times New Roman"/>
                        <a:cs typeface="Times New Roman"/>
                      </a:endParaRPr>
                    </a:p>
                  </a:txBody>
                  <a:tcPr marL="68580" marR="68580" marT="0" marB="0">
                    <a:solidFill>
                      <a:srgbClr val="FFFFA7"/>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228600"/>
            <a:ext cx="7772400" cy="1143000"/>
          </a:xfrm>
        </p:spPr>
        <p:txBody>
          <a:bodyPr/>
          <a:lstStyle/>
          <a:p>
            <a:r>
              <a:rPr lang="en-US" sz="2800" smtClean="0"/>
              <a:t>Malicious Likelihood</a:t>
            </a:r>
          </a:p>
        </p:txBody>
      </p:sp>
      <p:sp>
        <p:nvSpPr>
          <p:cNvPr id="6" name="Flowchart: Alternate Process 5"/>
          <p:cNvSpPr/>
          <p:nvPr/>
        </p:nvSpPr>
        <p:spPr>
          <a:xfrm>
            <a:off x="2768600" y="4883150"/>
            <a:ext cx="1079500" cy="700088"/>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100" dirty="0">
                <a:solidFill>
                  <a:schemeClr val="tx1"/>
                </a:solidFill>
                <a:latin typeface="Calibri" pitchFamily="34" charset="0"/>
                <a:cs typeface="Calibri" pitchFamily="34" charset="0"/>
              </a:rPr>
              <a:t>Accessibility of Target or System</a:t>
            </a:r>
          </a:p>
        </p:txBody>
      </p:sp>
      <p:sp>
        <p:nvSpPr>
          <p:cNvPr id="7" name="Flowchart: Alternate Process 6"/>
          <p:cNvSpPr/>
          <p:nvPr/>
        </p:nvSpPr>
        <p:spPr>
          <a:xfrm>
            <a:off x="4946650" y="4883150"/>
            <a:ext cx="1000125" cy="612775"/>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100" dirty="0">
                <a:solidFill>
                  <a:schemeClr val="tx1"/>
                </a:solidFill>
                <a:latin typeface="Calibri" pitchFamily="34" charset="0"/>
                <a:cs typeface="Calibri" pitchFamily="34" charset="0"/>
              </a:rPr>
              <a:t>Critical  information</a:t>
            </a:r>
          </a:p>
        </p:txBody>
      </p:sp>
      <p:sp>
        <p:nvSpPr>
          <p:cNvPr id="8" name="Flowchart: Alternate Process 7"/>
          <p:cNvSpPr/>
          <p:nvPr/>
        </p:nvSpPr>
        <p:spPr>
          <a:xfrm>
            <a:off x="6156325" y="4883150"/>
            <a:ext cx="1228725" cy="612775"/>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100" dirty="0">
                <a:solidFill>
                  <a:schemeClr val="tx1"/>
                </a:solidFill>
                <a:latin typeface="Calibri" pitchFamily="34" charset="0"/>
                <a:cs typeface="Calibri" pitchFamily="34" charset="0"/>
              </a:rPr>
              <a:t>Organizational capability</a:t>
            </a:r>
          </a:p>
        </p:txBody>
      </p:sp>
      <p:sp>
        <p:nvSpPr>
          <p:cNvPr id="9" name="Flowchart: Alternate Process 8"/>
          <p:cNvSpPr/>
          <p:nvPr/>
        </p:nvSpPr>
        <p:spPr>
          <a:xfrm>
            <a:off x="1812925" y="4906963"/>
            <a:ext cx="909638" cy="612775"/>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100" dirty="0">
                <a:solidFill>
                  <a:schemeClr val="tx1"/>
                </a:solidFill>
                <a:latin typeface="Calibri" pitchFamily="34" charset="0"/>
                <a:cs typeface="Calibri" pitchFamily="34" charset="0"/>
              </a:rPr>
              <a:t>Special equipment</a:t>
            </a:r>
          </a:p>
        </p:txBody>
      </p:sp>
      <p:sp>
        <p:nvSpPr>
          <p:cNvPr id="10" name="Flowchart: Alternate Process 9"/>
          <p:cNvSpPr/>
          <p:nvPr/>
        </p:nvSpPr>
        <p:spPr>
          <a:xfrm>
            <a:off x="3894138" y="4879975"/>
            <a:ext cx="1008062" cy="644525"/>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100" dirty="0">
                <a:solidFill>
                  <a:schemeClr val="tx1"/>
                </a:solidFill>
                <a:latin typeface="Calibri" pitchFamily="34" charset="0"/>
                <a:cs typeface="Calibri" pitchFamily="34" charset="0"/>
              </a:rPr>
              <a:t>Specialized technical expertise</a:t>
            </a:r>
          </a:p>
        </p:txBody>
      </p:sp>
      <p:sp>
        <p:nvSpPr>
          <p:cNvPr id="11" name="Flowchart: Alternate Process 10"/>
          <p:cNvSpPr/>
          <p:nvPr/>
        </p:nvSpPr>
        <p:spPr>
          <a:xfrm>
            <a:off x="914400" y="4924425"/>
            <a:ext cx="860425" cy="612775"/>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100" dirty="0">
                <a:solidFill>
                  <a:schemeClr val="tx1"/>
                </a:solidFill>
                <a:latin typeface="Calibri" pitchFamily="34" charset="0"/>
                <a:cs typeface="Calibri" pitchFamily="34" charset="0"/>
              </a:rPr>
              <a:t>Special materials</a:t>
            </a:r>
          </a:p>
        </p:txBody>
      </p:sp>
      <p:sp>
        <p:nvSpPr>
          <p:cNvPr id="12" name="Flowchart: Alternate Process 11"/>
          <p:cNvSpPr/>
          <p:nvPr/>
        </p:nvSpPr>
        <p:spPr>
          <a:xfrm>
            <a:off x="1266825" y="2370138"/>
            <a:ext cx="1016000" cy="717550"/>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300" dirty="0">
                <a:solidFill>
                  <a:schemeClr val="tx1"/>
                </a:solidFill>
                <a:latin typeface="Calibri" pitchFamily="34" charset="0"/>
                <a:cs typeface="Calibri" pitchFamily="34" charset="0"/>
              </a:rPr>
              <a:t>Intent</a:t>
            </a:r>
          </a:p>
        </p:txBody>
      </p:sp>
      <p:sp>
        <p:nvSpPr>
          <p:cNvPr id="13" name="Flowchart: Alternate Process 12"/>
          <p:cNvSpPr/>
          <p:nvPr/>
        </p:nvSpPr>
        <p:spPr>
          <a:xfrm>
            <a:off x="7434263" y="4883150"/>
            <a:ext cx="1147762" cy="612775"/>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100" dirty="0">
                <a:solidFill>
                  <a:schemeClr val="tx1"/>
                </a:solidFill>
                <a:latin typeface="Calibri" pitchFamily="34" charset="0"/>
                <a:cs typeface="Calibri" pitchFamily="34" charset="0"/>
              </a:rPr>
              <a:t>Logistical or financial support</a:t>
            </a:r>
          </a:p>
        </p:txBody>
      </p:sp>
      <p:sp>
        <p:nvSpPr>
          <p:cNvPr id="14" name="Flowchart: Alternate Process 13"/>
          <p:cNvSpPr/>
          <p:nvPr/>
        </p:nvSpPr>
        <p:spPr>
          <a:xfrm>
            <a:off x="2778125" y="3432175"/>
            <a:ext cx="1065213" cy="700088"/>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300" dirty="0">
                <a:solidFill>
                  <a:schemeClr val="tx1"/>
                </a:solidFill>
                <a:latin typeface="Calibri" pitchFamily="34" charset="0"/>
                <a:cs typeface="Calibri" pitchFamily="34" charset="0"/>
              </a:rPr>
              <a:t>Technical Feasibility</a:t>
            </a:r>
          </a:p>
        </p:txBody>
      </p:sp>
      <p:sp>
        <p:nvSpPr>
          <p:cNvPr id="15" name="Flowchart: Alternate Process 14"/>
          <p:cNvSpPr/>
          <p:nvPr/>
        </p:nvSpPr>
        <p:spPr>
          <a:xfrm>
            <a:off x="4756150" y="2363788"/>
            <a:ext cx="1066800" cy="700087"/>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300" dirty="0">
                <a:solidFill>
                  <a:schemeClr val="tx1"/>
                </a:solidFill>
                <a:latin typeface="Calibri" pitchFamily="34" charset="0"/>
                <a:cs typeface="Calibri" pitchFamily="34" charset="0"/>
              </a:rPr>
              <a:t>Overall Capability</a:t>
            </a:r>
          </a:p>
        </p:txBody>
      </p:sp>
      <p:sp>
        <p:nvSpPr>
          <p:cNvPr id="16" name="Flowchart: Alternate Process 15"/>
          <p:cNvSpPr/>
          <p:nvPr/>
        </p:nvSpPr>
        <p:spPr>
          <a:xfrm>
            <a:off x="6819900" y="3432175"/>
            <a:ext cx="1095375" cy="700088"/>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300" dirty="0">
                <a:solidFill>
                  <a:schemeClr val="tx1"/>
                </a:solidFill>
                <a:latin typeface="Calibri" pitchFamily="34" charset="0"/>
                <a:cs typeface="Calibri" pitchFamily="34" charset="0"/>
              </a:rPr>
              <a:t>Enabling</a:t>
            </a:r>
          </a:p>
          <a:p>
            <a:pPr algn="ctr">
              <a:defRPr/>
            </a:pPr>
            <a:r>
              <a:rPr lang="en-CA" sz="1300" dirty="0">
                <a:solidFill>
                  <a:schemeClr val="tx1"/>
                </a:solidFill>
                <a:latin typeface="Calibri" pitchFamily="34" charset="0"/>
                <a:cs typeface="Calibri" pitchFamily="34" charset="0"/>
              </a:rPr>
              <a:t>Capability</a:t>
            </a:r>
          </a:p>
        </p:txBody>
      </p:sp>
      <p:cxnSp>
        <p:nvCxnSpPr>
          <p:cNvPr id="17" name="Straight Connector 16"/>
          <p:cNvCxnSpPr>
            <a:stCxn id="14" idx="2"/>
            <a:endCxn id="11" idx="0"/>
          </p:cNvCxnSpPr>
          <p:nvPr/>
        </p:nvCxnSpPr>
        <p:spPr>
          <a:xfrm flipH="1">
            <a:off x="1344613" y="4132263"/>
            <a:ext cx="1966912" cy="792162"/>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4" idx="2"/>
            <a:endCxn id="9" idx="0"/>
          </p:cNvCxnSpPr>
          <p:nvPr/>
        </p:nvCxnSpPr>
        <p:spPr>
          <a:xfrm flipH="1">
            <a:off x="2266950" y="4132263"/>
            <a:ext cx="1044575" cy="7747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4" idx="0"/>
            <a:endCxn id="15" idx="2"/>
          </p:cNvCxnSpPr>
          <p:nvPr/>
        </p:nvCxnSpPr>
        <p:spPr>
          <a:xfrm flipV="1">
            <a:off x="3311525" y="3063875"/>
            <a:ext cx="1978025" cy="3683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6" idx="0"/>
            <a:endCxn id="15" idx="2"/>
          </p:cNvCxnSpPr>
          <p:nvPr/>
        </p:nvCxnSpPr>
        <p:spPr>
          <a:xfrm flipH="1" flipV="1">
            <a:off x="5289550" y="3063875"/>
            <a:ext cx="2078038" cy="3683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6" idx="0"/>
            <a:endCxn id="14" idx="2"/>
          </p:cNvCxnSpPr>
          <p:nvPr/>
        </p:nvCxnSpPr>
        <p:spPr>
          <a:xfrm flipV="1">
            <a:off x="3308350" y="4132263"/>
            <a:ext cx="3175" cy="7508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0" idx="0"/>
            <a:endCxn id="14" idx="2"/>
          </p:cNvCxnSpPr>
          <p:nvPr/>
        </p:nvCxnSpPr>
        <p:spPr>
          <a:xfrm flipH="1" flipV="1">
            <a:off x="3311525" y="4132263"/>
            <a:ext cx="1085850" cy="747712"/>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0"/>
            <a:endCxn id="14" idx="2"/>
          </p:cNvCxnSpPr>
          <p:nvPr/>
        </p:nvCxnSpPr>
        <p:spPr>
          <a:xfrm flipH="1" flipV="1">
            <a:off x="3311525" y="4132263"/>
            <a:ext cx="2135188" cy="7508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8" idx="0"/>
            <a:endCxn id="16" idx="2"/>
          </p:cNvCxnSpPr>
          <p:nvPr/>
        </p:nvCxnSpPr>
        <p:spPr>
          <a:xfrm flipV="1">
            <a:off x="6770688" y="4132263"/>
            <a:ext cx="596900" cy="7508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6" idx="2"/>
            <a:endCxn id="13" idx="0"/>
          </p:cNvCxnSpPr>
          <p:nvPr/>
        </p:nvCxnSpPr>
        <p:spPr>
          <a:xfrm>
            <a:off x="7367588" y="4132263"/>
            <a:ext cx="639762" cy="7508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Flowchart: Alternate Process 25"/>
          <p:cNvSpPr/>
          <p:nvPr/>
        </p:nvSpPr>
        <p:spPr>
          <a:xfrm>
            <a:off x="2944813" y="1344613"/>
            <a:ext cx="1014412" cy="717550"/>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300" dirty="0">
                <a:solidFill>
                  <a:schemeClr val="tx1"/>
                </a:solidFill>
                <a:latin typeface="Calibri" pitchFamily="34" charset="0"/>
                <a:cs typeface="Calibri" pitchFamily="34" charset="0"/>
              </a:rPr>
              <a:t>Likelihood Estimate</a:t>
            </a:r>
          </a:p>
        </p:txBody>
      </p:sp>
      <p:cxnSp>
        <p:nvCxnSpPr>
          <p:cNvPr id="27" name="Straight Connector 26"/>
          <p:cNvCxnSpPr>
            <a:stCxn id="15" idx="0"/>
            <a:endCxn id="26" idx="2"/>
          </p:cNvCxnSpPr>
          <p:nvPr/>
        </p:nvCxnSpPr>
        <p:spPr>
          <a:xfrm flipH="1" flipV="1">
            <a:off x="3451225" y="2062163"/>
            <a:ext cx="1838325" cy="30162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2" idx="0"/>
            <a:endCxn id="26" idx="2"/>
          </p:cNvCxnSpPr>
          <p:nvPr/>
        </p:nvCxnSpPr>
        <p:spPr>
          <a:xfrm flipV="1">
            <a:off x="1774825" y="2062163"/>
            <a:ext cx="1676400" cy="30797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228600"/>
            <a:ext cx="7772400" cy="1143000"/>
          </a:xfrm>
        </p:spPr>
        <p:txBody>
          <a:bodyPr/>
          <a:lstStyle/>
          <a:p>
            <a:r>
              <a:rPr lang="en-US" smtClean="0" sz="2800"/>
              <a:t>Risk Evaluation – Consequences</a:t>
            </a:r>
          </a:p>
        </p:txBody>
      </p:sp>
      <p:sp>
        <p:nvSpPr>
          <p:cNvPr id="2052" name="Content Placeholder 2"/>
          <p:cNvSpPr>
            <a:spLocks noGrp="1"/>
          </p:cNvSpPr>
          <p:nvPr>
            <p:ph idx="1"/>
          </p:nvPr>
        </p:nvSpPr>
        <p:spPr>
          <a:xfrm>
            <a:off x="685800" y="1143000"/>
            <a:ext cx="7772400" cy="3810000"/>
          </a:xfrm>
        </p:spPr>
        <p:txBody>
          <a:bodyPr/>
          <a:lstStyle/>
          <a:p>
            <a:r>
              <a:rPr b="1" lang="en-CA" smtClean="0" sz="2400">
                <a:latin charset="0" pitchFamily="34" typeface="Calibri"/>
              </a:rPr>
              <a:t>Diverse impacts are aggregated into a single measure of consequences</a:t>
            </a:r>
          </a:p>
          <a:p>
            <a:pPr lvl="1"/>
            <a:r>
              <a:rPr lang="en-US" smtClean="0" sz="2000">
                <a:latin charset="0" pitchFamily="34" typeface="Calibri"/>
              </a:rPr>
              <a:t>“Order of magnitude” rating approach for quantitative assessments – logarithmic scale with half scores;</a:t>
            </a:r>
          </a:p>
          <a:p>
            <a:pPr lvl="2"/>
            <a:r>
              <a:rPr lang="en-US" smtClean="0" sz="1800">
                <a:latin charset="0" pitchFamily="34" typeface="Calibri"/>
              </a:rPr>
              <a:t>E.g., Health category: for 1 fatality, the risk score is 0, since 1=10</a:t>
            </a:r>
            <a:r>
              <a:rPr baseline="30000" lang="en-US" smtClean="0" sz="1800">
                <a:latin charset="0" pitchFamily="34" typeface="Calibri"/>
              </a:rPr>
              <a:t>0</a:t>
            </a:r>
            <a:r>
              <a:rPr lang="en-US" smtClean="0" sz="1800">
                <a:latin charset="0" pitchFamily="34" typeface="Calibri"/>
              </a:rPr>
              <a:t>, while 300 fatalities will produce a rating of 2.5, since 300=10</a:t>
            </a:r>
            <a:r>
              <a:rPr baseline="30000" lang="en-US" smtClean="0" sz="1800">
                <a:latin charset="0" pitchFamily="34" typeface="Calibri"/>
              </a:rPr>
              <a:t>2.5</a:t>
            </a:r>
            <a:endParaRPr baseline="30000" lang="en-CA" smtClean="0" sz="1800">
              <a:latin charset="0" pitchFamily="34" typeface="Calibri"/>
            </a:endParaRPr>
          </a:p>
          <a:p>
            <a:pPr lvl="1"/>
            <a:r>
              <a:rPr lang="en-CA" smtClean="0" sz="2000">
                <a:latin charset="0" pitchFamily="34" typeface="Calibri"/>
              </a:rPr>
              <a:t>Rolling up the impact categories into a single composite score requires strong societal value judgements for equivalency of ratings in different categories (e.g., 1 fatality ≈ $ 10M)</a:t>
            </a:r>
          </a:p>
          <a:p>
            <a:pPr lvl="1"/>
            <a:r>
              <a:rPr lang="en-US" smtClean="0" sz="2000">
                <a:latin charset="0" pitchFamily="34" typeface="Calibri"/>
              </a:rPr>
              <a:t>Assuming equivalency of ratings has been established (i.e., impact categories have been calibrated), one can calculate a “Consequence Score”:</a:t>
            </a:r>
            <a:endParaRPr lang="en-CA" smtClean="0" sz="2000">
              <a:latin charset="0" pitchFamily="34" typeface="Calibri"/>
            </a:endParaRPr>
          </a:p>
          <a:p>
            <a:endParaRPr lang="en-US" smtClean="0"/>
          </a:p>
        </p:txBody>
      </p:sp>
      <p:pic>
        <p:nvPicPr>
          <p:cNvPr id="2050" name="Object 4"/>
          <p:cNvPicPr>
            <a:picLocks noChangeAspect="1"/>
          </p:cNvPicPr>
          <p:nvPr/>
        </p:nvPicPr>
        <p:blipFill>
          <a:blip r:embed="rId3"/>
          <a:srcRect/>
          <a:stretch>
            <a:fillRect/>
          </a:stretch>
        </p:blipFill>
        <p:spPr bwMode="auto">
          <a:xfrm>
            <a:off x="4191000" y="4953000"/>
            <a:ext cx="2211388" cy="796925"/>
          </a:xfrm>
          <a:prstGeom prst="rect"/>
          <a:noFill/>
        </p:spPr>
      </p:pic>
    </p:spTree>
  </p:cSld>
  <p:clrMapOvr>
    <a:masterClrMapping/>
  </p:clrMapOvr>
  <p:timing>
    <p:tnLst>
      <p:par>
        <p:cTn dur="indefinite" id="1" nodeType="tmRoot" restart="never"/>
      </p:par>
    </p:tnLst>
  </p:timing>
</p:sld>
</file>

<file path=ppt/slides/slide2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075" name="Title 1"/>
          <p:cNvSpPr>
            <a:spLocks noGrp="1"/>
          </p:cNvSpPr>
          <p:nvPr>
            <p:ph type="title"/>
          </p:nvPr>
        </p:nvSpPr>
        <p:spPr>
          <a:xfrm>
            <a:off x="685800" y="228600"/>
            <a:ext cx="7772400" cy="1143000"/>
          </a:xfrm>
        </p:spPr>
        <p:txBody>
          <a:bodyPr/>
          <a:lstStyle/>
          <a:p>
            <a:r>
              <a:rPr lang="en-US" smtClean="0" sz="2800"/>
              <a:t>Risk Evaluation – Likelihood</a:t>
            </a:r>
          </a:p>
        </p:txBody>
      </p:sp>
      <p:sp>
        <p:nvSpPr>
          <p:cNvPr id="3076" name="Content Placeholder 2"/>
          <p:cNvSpPr>
            <a:spLocks noGrp="1"/>
          </p:cNvSpPr>
          <p:nvPr>
            <p:ph idx="1"/>
          </p:nvPr>
        </p:nvSpPr>
        <p:spPr>
          <a:xfrm>
            <a:off x="685800" y="1371600"/>
            <a:ext cx="7772400" cy="3810000"/>
          </a:xfrm>
        </p:spPr>
        <p:txBody>
          <a:bodyPr/>
          <a:lstStyle/>
          <a:p>
            <a:pPr eaLnBrk="1" hangingPunct="1"/>
            <a:r>
              <a:rPr b="1" lang="en-US" smtClean="0" sz="2400">
                <a:latin charset="0" pitchFamily="34" typeface="Calibri"/>
              </a:rPr>
              <a:t>Non-malicious likelihood </a:t>
            </a:r>
            <a:r>
              <a:rPr lang="en-US" smtClean="0" sz="2400">
                <a:latin charset="0" pitchFamily="34" typeface="Calibri"/>
              </a:rPr>
              <a:t>tables are formulated as “one event every </a:t>
            </a:r>
            <a:r>
              <a:rPr lang="en-US" smtClean="0" sz="2400">
                <a:solidFill>
                  <a:schemeClr val="bg1"/>
                </a:solidFill>
                <a:latin charset="0" pitchFamily="34" typeface="Calibri"/>
              </a:rPr>
              <a:t>xx  </a:t>
            </a:r>
            <a:r>
              <a:rPr lang="en-US" smtClean="0" sz="2400">
                <a:latin charset="0" pitchFamily="34" typeface="Calibri"/>
              </a:rPr>
              <a:t>        years”, where </a:t>
            </a:r>
            <a:r>
              <a:rPr i="1" lang="en-US" smtClean="0" sz="2400">
                <a:latin charset="0" pitchFamily="18" typeface="Times New Roman"/>
                <a:cs charset="0" pitchFamily="18" typeface="Times New Roman"/>
              </a:rPr>
              <a:t>S</a:t>
            </a:r>
            <a:r>
              <a:rPr baseline="-25000" i="1" lang="en-US" smtClean="0" sz="2400">
                <a:latin charset="0" pitchFamily="18" typeface="Times New Roman"/>
                <a:cs charset="0" pitchFamily="18" typeface="Times New Roman"/>
              </a:rPr>
              <a:t>L</a:t>
            </a:r>
            <a:r>
              <a:rPr lang="en-US" smtClean="0" sz="2400">
                <a:latin charset="0" pitchFamily="34" typeface="Calibri"/>
              </a:rPr>
              <a:t> is the associated likelihood score</a:t>
            </a:r>
            <a:endParaRPr lang="en-US" smtClean="0" sz="800">
              <a:latin charset="0" pitchFamily="34" typeface="Calibri"/>
            </a:endParaRPr>
          </a:p>
          <a:p>
            <a:pPr eaLnBrk="1" hangingPunct="1" lvl="1"/>
            <a:r>
              <a:rPr lang="en-US" smtClean="0" sz="2000">
                <a:latin charset="0" pitchFamily="34" typeface="Calibri"/>
              </a:rPr>
              <a:t>The rating scheme was designed to produce the highest rating, 5, for the highest frequency considered, which is once a year or more frequent: e.g., 1/10</a:t>
            </a:r>
            <a:r>
              <a:rPr baseline="30000" lang="en-US" smtClean="0" sz="2000">
                <a:latin charset="0" pitchFamily="34" typeface="Calibri"/>
              </a:rPr>
              <a:t>(5-5)</a:t>
            </a:r>
          </a:p>
          <a:p>
            <a:pPr eaLnBrk="1" hangingPunct="1" lvl="1"/>
            <a:endParaRPr baseline="30000" lang="en-US" smtClean="0" sz="800">
              <a:latin charset="0" pitchFamily="34" typeface="Calibri"/>
            </a:endParaRPr>
          </a:p>
          <a:p>
            <a:pPr eaLnBrk="1" hangingPunct="1"/>
            <a:r>
              <a:rPr b="1" lang="en-US" smtClean="0" sz="2400">
                <a:latin charset="0" pitchFamily="34" typeface="Calibri"/>
              </a:rPr>
              <a:t>Malicious likelihood </a:t>
            </a:r>
            <a:r>
              <a:rPr lang="en-US" smtClean="0" sz="2400">
                <a:latin charset="0" pitchFamily="34" typeface="Calibri"/>
              </a:rPr>
              <a:t>scores, based qualitative judgments, are also expressed on a 0 – 5 scale; however, the two scales do not necessarily map onto each other.</a:t>
            </a:r>
          </a:p>
        </p:txBody>
      </p:sp>
      <p:pic>
        <p:nvPicPr>
          <p:cNvPr id="3074" name="Object 7"/>
          <p:cNvPicPr>
            <a:picLocks noChangeAspect="1"/>
          </p:cNvPicPr>
          <p:nvPr/>
        </p:nvPicPr>
        <p:blipFill>
          <a:blip r:embed="rId3"/>
          <a:srcRect/>
          <a:stretch>
            <a:fillRect/>
          </a:stretch>
        </p:blipFill>
        <p:spPr bwMode="auto">
          <a:xfrm>
            <a:off x="2652713" y="1724025"/>
            <a:ext cx="866775" cy="447675"/>
          </a:xfrm>
          <a:prstGeom prst="rect"/>
          <a:noFill/>
        </p:spPr>
      </p:pic>
    </p:spTree>
  </p:cSld>
  <p:clrMapOvr>
    <a:masterClrMapping/>
  </p:clrMapOvr>
  <p:timing>
    <p:tnLst>
      <p:par>
        <p:cTn dur="indefinite" id="1" nodeType="tmRoot" restart="never"/>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228600"/>
            <a:ext cx="7772400" cy="1143000"/>
          </a:xfrm>
        </p:spPr>
        <p:txBody>
          <a:bodyPr/>
          <a:lstStyle/>
          <a:p>
            <a:r>
              <a:rPr lang="en-US" sz="2800" smtClean="0"/>
              <a:t>Risk Evaluation – Comparing Risk Scenarios</a:t>
            </a:r>
          </a:p>
        </p:txBody>
      </p:sp>
      <p:sp>
        <p:nvSpPr>
          <p:cNvPr id="30723" name="Content Placeholder 2"/>
          <p:cNvSpPr>
            <a:spLocks noGrp="1"/>
          </p:cNvSpPr>
          <p:nvPr>
            <p:ph idx="1"/>
          </p:nvPr>
        </p:nvSpPr>
        <p:spPr>
          <a:xfrm>
            <a:off x="685800" y="1371600"/>
            <a:ext cx="7772400" cy="3810000"/>
          </a:xfrm>
        </p:spPr>
        <p:txBody>
          <a:bodyPr/>
          <a:lstStyle/>
          <a:p>
            <a:pPr eaLnBrk="1" hangingPunct="1">
              <a:buFontTx/>
              <a:buNone/>
            </a:pPr>
            <a:r>
              <a:rPr lang="en-US" sz="2400" b="1" smtClean="0">
                <a:latin typeface="Calibri" pitchFamily="34" charset="0"/>
              </a:rPr>
              <a:t>Goal: Bring diverse risks into the same high-level view</a:t>
            </a:r>
          </a:p>
          <a:p>
            <a:pPr eaLnBrk="1" hangingPunct="1"/>
            <a:r>
              <a:rPr lang="en-US" sz="2400" smtClean="0">
                <a:latin typeface="Calibri" pitchFamily="34" charset="0"/>
              </a:rPr>
              <a:t>Joint presentation of both the likelihood and consequence dimensions.</a:t>
            </a:r>
          </a:p>
          <a:p>
            <a:pPr eaLnBrk="1" hangingPunct="1"/>
            <a:r>
              <a:rPr lang="en-US" sz="2400" smtClean="0">
                <a:latin typeface="Calibri" pitchFamily="34" charset="0"/>
              </a:rPr>
              <a:t>Isorisk contours given by </a:t>
            </a:r>
            <a:r>
              <a:rPr lang="en-US" sz="2400" i="1" smtClean="0">
                <a:latin typeface="Times New Roman" pitchFamily="18" charset="0"/>
                <a:cs typeface="Times New Roman" pitchFamily="18" charset="0"/>
              </a:rPr>
              <a:t>S</a:t>
            </a:r>
            <a:r>
              <a:rPr lang="en-US" sz="2400" i="1" baseline="-25000" smtClean="0">
                <a:latin typeface="Times New Roman" pitchFamily="18" charset="0"/>
                <a:cs typeface="Times New Roman" pitchFamily="18" charset="0"/>
              </a:rPr>
              <a:t>R</a:t>
            </a:r>
            <a:r>
              <a:rPr lang="en-US" sz="2400" i="1" smtClean="0">
                <a:latin typeface="Times New Roman" pitchFamily="18" charset="0"/>
                <a:cs typeface="Times New Roman" pitchFamily="18" charset="0"/>
              </a:rPr>
              <a:t> = S</a:t>
            </a:r>
            <a:r>
              <a:rPr lang="en-US" sz="2400" i="1" baseline="-25000" smtClean="0">
                <a:latin typeface="Times New Roman" pitchFamily="18" charset="0"/>
                <a:cs typeface="Times New Roman" pitchFamily="18" charset="0"/>
              </a:rPr>
              <a:t>C</a:t>
            </a:r>
            <a:r>
              <a:rPr lang="en-US" sz="2400" i="1" smtClean="0">
                <a:latin typeface="Times New Roman" pitchFamily="18" charset="0"/>
                <a:cs typeface="Times New Roman" pitchFamily="18" charset="0"/>
              </a:rPr>
              <a:t> + S</a:t>
            </a:r>
            <a:r>
              <a:rPr lang="en-US" sz="2400" i="1" baseline="-25000" smtClean="0">
                <a:latin typeface="Times New Roman" pitchFamily="18" charset="0"/>
                <a:cs typeface="Times New Roman" pitchFamily="18" charset="0"/>
              </a:rPr>
              <a:t>L</a:t>
            </a:r>
            <a:r>
              <a:rPr lang="en-US" sz="2400" i="1" smtClean="0">
                <a:latin typeface="Times New Roman" pitchFamily="18" charset="0"/>
                <a:cs typeface="Times New Roman" pitchFamily="18" charset="0"/>
              </a:rPr>
              <a:t> </a:t>
            </a:r>
            <a:r>
              <a:rPr lang="en-US" sz="2400" smtClean="0">
                <a:latin typeface="Calibri" pitchFamily="34" charset="0"/>
                <a:cs typeface="Times New Roman" pitchFamily="18" charset="0"/>
              </a:rPr>
              <a:t>on a Consequences vs Likelihood scatter plot </a:t>
            </a:r>
          </a:p>
          <a:p>
            <a:pPr eaLnBrk="1" hangingPunct="1"/>
            <a:r>
              <a:rPr lang="en-US" sz="2400" smtClean="0">
                <a:latin typeface="Calibri" pitchFamily="34" charset="0"/>
              </a:rPr>
              <a:t>Can be used to compare similar events (e.g., outbreak A versus outbreak B), or very diverse events (infestations versus winter storms).</a:t>
            </a:r>
          </a:p>
          <a:p>
            <a:pPr eaLnBrk="1" hangingPunct="1"/>
            <a:r>
              <a:rPr lang="en-US" sz="2400" smtClean="0">
                <a:latin typeface="Calibri" pitchFamily="34" charset="0"/>
              </a:rPr>
              <a:t>Requires calibration of malicious likelihood against the non-malicious frequency scale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304800"/>
            <a:ext cx="8305800" cy="1143000"/>
          </a:xfrm>
        </p:spPr>
        <p:txBody>
          <a:bodyPr/>
          <a:lstStyle/>
          <a:p>
            <a:r>
              <a:rPr lang="en-US" sz="2800" dirty="0" smtClean="0"/>
              <a:t>The Federal All-Hazards Risk Assessment (AHRA)</a:t>
            </a:r>
          </a:p>
        </p:txBody>
      </p:sp>
      <p:sp>
        <p:nvSpPr>
          <p:cNvPr id="8195" name="Content Placeholder 2"/>
          <p:cNvSpPr>
            <a:spLocks noGrp="1"/>
          </p:cNvSpPr>
          <p:nvPr>
            <p:ph idx="1"/>
          </p:nvPr>
        </p:nvSpPr>
        <p:spPr>
          <a:xfrm>
            <a:off x="685800" y="1371600"/>
            <a:ext cx="7772400" cy="3810000"/>
          </a:xfrm>
        </p:spPr>
        <p:txBody>
          <a:bodyPr/>
          <a:lstStyle/>
          <a:p>
            <a:pPr>
              <a:buFontTx/>
              <a:buNone/>
            </a:pPr>
            <a:r>
              <a:rPr lang="en-US" sz="2000" b="1" i="1" smtClean="0">
                <a:latin typeface="Calibri" pitchFamily="34" charset="0"/>
              </a:rPr>
              <a:t>Purpose </a:t>
            </a:r>
          </a:p>
          <a:p>
            <a:r>
              <a:rPr lang="en-US" sz="2000" smtClean="0">
                <a:latin typeface="Calibri" pitchFamily="34" charset="0"/>
              </a:rPr>
              <a:t>Support effective EM planning in federal institutions through a coordinated approach to risk assessment.</a:t>
            </a:r>
            <a:endParaRPr lang="en-US" sz="2000" i="1" smtClean="0">
              <a:latin typeface="Calibri" pitchFamily="34" charset="0"/>
            </a:endParaRPr>
          </a:p>
          <a:p>
            <a:pPr>
              <a:buFontTx/>
              <a:buNone/>
            </a:pPr>
            <a:r>
              <a:rPr lang="en-US" sz="2000" b="1" i="1" smtClean="0">
                <a:latin typeface="Calibri" pitchFamily="34" charset="0"/>
              </a:rPr>
              <a:t>Federal Scope </a:t>
            </a:r>
          </a:p>
          <a:p>
            <a:r>
              <a:rPr lang="en-US" sz="2000" smtClean="0">
                <a:latin typeface="Calibri" pitchFamily="34" charset="0"/>
              </a:rPr>
              <a:t>Supports federal priority setting by considering risk events that are significant enough to require federal involvement.</a:t>
            </a:r>
            <a:endParaRPr lang="en-US" sz="2000" i="1" smtClean="0">
              <a:latin typeface="Calibri" pitchFamily="34" charset="0"/>
            </a:endParaRPr>
          </a:p>
          <a:p>
            <a:pPr>
              <a:buFontTx/>
              <a:buNone/>
            </a:pPr>
            <a:r>
              <a:rPr lang="en-US" sz="2000" b="1" i="1" smtClean="0">
                <a:latin typeface="Calibri" pitchFamily="34" charset="0"/>
              </a:rPr>
              <a:t>All Hazards Approach </a:t>
            </a:r>
          </a:p>
          <a:p>
            <a:r>
              <a:rPr lang="en-US" sz="2000" smtClean="0">
                <a:latin typeface="Calibri" pitchFamily="34" charset="0"/>
              </a:rPr>
              <a:t>Aims to develop a mechanism for a comparative assessment and rating of risk events derived from all hazards (regardless of the source or vector, whether malicious or non-malicious). </a:t>
            </a:r>
          </a:p>
          <a:p>
            <a:pPr>
              <a:buFontTx/>
              <a:buNone/>
            </a:pPr>
            <a:r>
              <a:rPr lang="en-US" sz="2000" b="1" i="1" smtClean="0">
                <a:latin typeface="Calibri" pitchFamily="34" charset="0"/>
              </a:rPr>
              <a:t>Integrated Approach </a:t>
            </a:r>
          </a:p>
          <a:p>
            <a:r>
              <a:rPr lang="en-US" sz="2000" smtClean="0">
                <a:latin typeface="Calibri" pitchFamily="34" charset="0"/>
              </a:rPr>
              <a:t>Provides a Government of Canada picture rather than an individual perspective from each department. </a:t>
            </a:r>
          </a:p>
          <a:p>
            <a:endParaRPr lang="en-US" sz="2000" smtClean="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4"/>
          <p:cNvGrpSpPr>
            <a:grpSpLocks/>
          </p:cNvGrpSpPr>
          <p:nvPr/>
        </p:nvGrpSpPr>
        <p:grpSpPr bwMode="auto">
          <a:xfrm>
            <a:off x="1171575" y="625475"/>
            <a:ext cx="6753225" cy="5851525"/>
            <a:chOff x="996" y="223"/>
            <a:chExt cx="4014" cy="3686"/>
          </a:xfrm>
        </p:grpSpPr>
        <p:graphicFrame>
          <p:nvGraphicFramePr>
            <p:cNvPr id="2101" name="Object 53"/>
            <p:cNvGraphicFramePr>
              <a:graphicFrameLocks/>
            </p:cNvGraphicFramePr>
            <p:nvPr/>
          </p:nvGraphicFramePr>
          <p:xfrm>
            <a:off x="996" y="223"/>
            <a:ext cx="3950" cy="3685"/>
          </p:xfrm>
          <a:graphic>
            <a:graphicData uri="http://schemas.openxmlformats.org/presentationml/2006/ole">
              <p:oleObj spid="_x0000_s58370" name="Chart" r:id="rId3" imgW="5562600" imgH="5276763" progId="Excel.Sheet.8">
                <p:embed/>
              </p:oleObj>
            </a:graphicData>
          </a:graphic>
        </p:graphicFrame>
        <p:sp>
          <p:nvSpPr>
            <p:cNvPr id="2061" name="Oval 13"/>
            <p:cNvSpPr>
              <a:spLocks noChangeArrowheads="1"/>
            </p:cNvSpPr>
            <p:nvPr/>
          </p:nvSpPr>
          <p:spPr bwMode="auto">
            <a:xfrm>
              <a:off x="3771" y="2688"/>
              <a:ext cx="708" cy="1221"/>
            </a:xfrm>
            <a:prstGeom prst="ellipse">
              <a:avLst/>
            </a:prstGeom>
            <a:solidFill>
              <a:srgbClr val="666699">
                <a:alpha val="14999"/>
              </a:srgbClr>
            </a:solidFill>
            <a:ln w="6350">
              <a:solidFill>
                <a:srgbClr val="666699"/>
              </a:solidFill>
              <a:round/>
              <a:headEnd/>
              <a:tailEnd/>
            </a:ln>
            <a:effectLst/>
          </p:spPr>
          <p:txBody>
            <a:bodyPr wrap="none" anchor="ctr"/>
            <a:lstStyle/>
            <a:p>
              <a:endParaRPr lang="en-US"/>
            </a:p>
          </p:txBody>
        </p:sp>
        <p:sp>
          <p:nvSpPr>
            <p:cNvPr id="2056" name="Oval 8"/>
            <p:cNvSpPr>
              <a:spLocks noChangeArrowheads="1"/>
            </p:cNvSpPr>
            <p:nvPr/>
          </p:nvSpPr>
          <p:spPr bwMode="auto">
            <a:xfrm>
              <a:off x="3236" y="1266"/>
              <a:ext cx="1065" cy="1221"/>
            </a:xfrm>
            <a:prstGeom prst="ellipse">
              <a:avLst/>
            </a:prstGeom>
            <a:solidFill>
              <a:srgbClr val="666699">
                <a:alpha val="14999"/>
              </a:srgbClr>
            </a:solidFill>
            <a:ln w="6350">
              <a:solidFill>
                <a:srgbClr val="666699"/>
              </a:solidFill>
              <a:round/>
              <a:headEnd/>
              <a:tailEnd/>
            </a:ln>
            <a:effectLst/>
          </p:spPr>
          <p:txBody>
            <a:bodyPr wrap="none" anchor="ctr"/>
            <a:lstStyle/>
            <a:p>
              <a:endParaRPr lang="en-US"/>
            </a:p>
          </p:txBody>
        </p:sp>
        <p:sp>
          <p:nvSpPr>
            <p:cNvPr id="2057" name="Oval 9"/>
            <p:cNvSpPr>
              <a:spLocks noChangeArrowheads="1"/>
            </p:cNvSpPr>
            <p:nvPr/>
          </p:nvSpPr>
          <p:spPr bwMode="auto">
            <a:xfrm>
              <a:off x="1456" y="2343"/>
              <a:ext cx="1785" cy="927"/>
            </a:xfrm>
            <a:prstGeom prst="ellipse">
              <a:avLst/>
            </a:prstGeom>
            <a:solidFill>
              <a:srgbClr val="666699">
                <a:alpha val="14999"/>
              </a:srgbClr>
            </a:solidFill>
            <a:ln w="6350">
              <a:solidFill>
                <a:srgbClr val="666699"/>
              </a:solidFill>
              <a:round/>
              <a:headEnd/>
              <a:tailEnd/>
            </a:ln>
            <a:effectLst/>
          </p:spPr>
          <p:txBody>
            <a:bodyPr wrap="none" anchor="ctr"/>
            <a:lstStyle/>
            <a:p>
              <a:endParaRPr lang="en-US"/>
            </a:p>
          </p:txBody>
        </p:sp>
        <p:sp>
          <p:nvSpPr>
            <p:cNvPr id="2059" name="Oval 11"/>
            <p:cNvSpPr>
              <a:spLocks noChangeArrowheads="1"/>
            </p:cNvSpPr>
            <p:nvPr/>
          </p:nvSpPr>
          <p:spPr bwMode="auto">
            <a:xfrm>
              <a:off x="3236" y="898"/>
              <a:ext cx="1774" cy="1526"/>
            </a:xfrm>
            <a:prstGeom prst="ellipse">
              <a:avLst/>
            </a:prstGeom>
            <a:solidFill>
              <a:srgbClr val="666699">
                <a:alpha val="14999"/>
              </a:srgbClr>
            </a:solidFill>
            <a:ln w="6350">
              <a:solidFill>
                <a:srgbClr val="666699"/>
              </a:solidFill>
              <a:round/>
              <a:headEnd/>
              <a:tailEnd/>
            </a:ln>
            <a:effectLst/>
          </p:spPr>
          <p:txBody>
            <a:bodyPr wrap="none" anchor="ctr"/>
            <a:lstStyle/>
            <a:p>
              <a:endParaRPr lang="en-US"/>
            </a:p>
          </p:txBody>
        </p:sp>
        <p:sp>
          <p:nvSpPr>
            <p:cNvPr id="2060" name="Oval 12"/>
            <p:cNvSpPr>
              <a:spLocks noChangeArrowheads="1"/>
            </p:cNvSpPr>
            <p:nvPr/>
          </p:nvSpPr>
          <p:spPr bwMode="auto">
            <a:xfrm>
              <a:off x="3944" y="2343"/>
              <a:ext cx="357" cy="927"/>
            </a:xfrm>
            <a:prstGeom prst="ellipse">
              <a:avLst/>
            </a:prstGeom>
            <a:solidFill>
              <a:srgbClr val="666699">
                <a:alpha val="14999"/>
              </a:srgbClr>
            </a:solidFill>
            <a:ln w="6350">
              <a:solidFill>
                <a:srgbClr val="666699"/>
              </a:solidFill>
              <a:round/>
              <a:headEnd/>
              <a:tailEnd/>
            </a:ln>
            <a:effectLst/>
          </p:spPr>
          <p:txBody>
            <a:bodyPr wrap="none" anchor="ctr"/>
            <a:lstStyle/>
            <a:p>
              <a:endParaRPr lang="en-US"/>
            </a:p>
          </p:txBody>
        </p:sp>
        <p:sp>
          <p:nvSpPr>
            <p:cNvPr id="2065" name="Oval 17"/>
            <p:cNvSpPr>
              <a:spLocks noChangeArrowheads="1"/>
            </p:cNvSpPr>
            <p:nvPr/>
          </p:nvSpPr>
          <p:spPr bwMode="auto">
            <a:xfrm>
              <a:off x="3236" y="587"/>
              <a:ext cx="357" cy="921"/>
            </a:xfrm>
            <a:prstGeom prst="ellipse">
              <a:avLst/>
            </a:prstGeom>
            <a:solidFill>
              <a:srgbClr val="666699">
                <a:alpha val="14999"/>
              </a:srgbClr>
            </a:solidFill>
            <a:ln w="6350">
              <a:solidFill>
                <a:srgbClr val="666699"/>
              </a:solidFill>
              <a:round/>
              <a:headEnd/>
              <a:tailEnd/>
            </a:ln>
            <a:effectLst/>
          </p:spPr>
          <p:txBody>
            <a:bodyPr wrap="none" anchor="ctr"/>
            <a:lstStyle/>
            <a:p>
              <a:endParaRPr lang="en-US"/>
            </a:p>
          </p:txBody>
        </p:sp>
      </p:grpSp>
      <p:sp>
        <p:nvSpPr>
          <p:cNvPr id="14" name="Title 1"/>
          <p:cNvSpPr>
            <a:spLocks noGrp="1"/>
          </p:cNvSpPr>
          <p:nvPr>
            <p:ph type="title"/>
          </p:nvPr>
        </p:nvSpPr>
        <p:spPr>
          <a:xfrm>
            <a:off x="685800" y="76200"/>
            <a:ext cx="7772400" cy="1143000"/>
          </a:xfrm>
        </p:spPr>
        <p:txBody>
          <a:bodyPr/>
          <a:lstStyle/>
          <a:p>
            <a:r>
              <a:rPr lang="en-US" sz="2800" dirty="0" smtClean="0"/>
              <a:t>Risk Evaluation – Example of Results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228600"/>
            <a:ext cx="7772400" cy="1143000"/>
          </a:xfrm>
        </p:spPr>
        <p:txBody>
          <a:bodyPr/>
          <a:lstStyle/>
          <a:p>
            <a:r>
              <a:rPr lang="en-US" sz="2800" smtClean="0"/>
              <a:t>Summary </a:t>
            </a:r>
          </a:p>
        </p:txBody>
      </p:sp>
      <p:sp>
        <p:nvSpPr>
          <p:cNvPr id="32771" name="Content Placeholder 2"/>
          <p:cNvSpPr>
            <a:spLocks noGrp="1"/>
          </p:cNvSpPr>
          <p:nvPr>
            <p:ph idx="1"/>
          </p:nvPr>
        </p:nvSpPr>
        <p:spPr>
          <a:xfrm>
            <a:off x="685800" y="1143000"/>
            <a:ext cx="7772400" cy="3810000"/>
          </a:xfrm>
        </p:spPr>
        <p:txBody>
          <a:bodyPr/>
          <a:lstStyle/>
          <a:p>
            <a:r>
              <a:rPr lang="en-US" dirty="0" smtClean="0">
                <a:latin typeface="Calibri" pitchFamily="34" charset="0"/>
              </a:rPr>
              <a:t>Increased need for collective planning processes to manage risks to society. </a:t>
            </a:r>
          </a:p>
          <a:p>
            <a:r>
              <a:rPr lang="en-US" dirty="0" smtClean="0">
                <a:latin typeface="Calibri" pitchFamily="34" charset="0"/>
              </a:rPr>
              <a:t>Canadian Federal AHRA – Aims to develop a mechanism for a comparative assessment of risk events derived from all hazards</a:t>
            </a:r>
            <a:endParaRPr lang="en-CA" dirty="0" smtClean="0">
              <a:latin typeface="Calibri" pitchFamily="34" charset="0"/>
            </a:endParaRPr>
          </a:p>
          <a:p>
            <a:r>
              <a:rPr lang="en-CA" dirty="0" smtClean="0">
                <a:latin typeface="Calibri" pitchFamily="34" charset="0"/>
              </a:rPr>
              <a:t>Six impact categories capture a significant portion of the spectrum of risks that Canadians face</a:t>
            </a:r>
          </a:p>
          <a:p>
            <a:r>
              <a:rPr lang="en-CA" dirty="0" smtClean="0">
                <a:latin typeface="Calibri" pitchFamily="34" charset="0"/>
              </a:rPr>
              <a:t>Goal: whole-of-government, high-level view of risks to Canadians.</a:t>
            </a:r>
          </a:p>
          <a:p>
            <a:pPr eaLnBrk="1" hangingPunct="1"/>
            <a:endParaRPr lang="en-US" dirty="0" smtClean="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685800" y="304800"/>
            <a:ext cx="8458200" cy="1143000"/>
          </a:xfrm>
        </p:spPr>
        <p:txBody>
          <a:bodyPr/>
          <a:lstStyle/>
          <a:p>
            <a:r>
              <a:rPr lang="en-US" sz="2800" dirty="0" smtClean="0"/>
              <a:t>The Federal All-Hazards Risk Assessment (AHRA)</a:t>
            </a: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02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pSp>
        <p:nvGrpSpPr>
          <p:cNvPr id="2" name="Group 3"/>
          <p:cNvGrpSpPr>
            <a:grpSpLocks/>
          </p:cNvGrpSpPr>
          <p:nvPr/>
        </p:nvGrpSpPr>
        <p:grpSpPr bwMode="auto">
          <a:xfrm>
            <a:off x="609600" y="1371600"/>
            <a:ext cx="7848600" cy="4648200"/>
            <a:chOff x="1551" y="8463"/>
            <a:chExt cx="9061" cy="4209"/>
          </a:xfrm>
        </p:grpSpPr>
        <p:grpSp>
          <p:nvGrpSpPr>
            <p:cNvPr id="3" name="Group 4"/>
            <p:cNvGrpSpPr>
              <a:grpSpLocks/>
            </p:cNvGrpSpPr>
            <p:nvPr/>
          </p:nvGrpSpPr>
          <p:grpSpPr bwMode="auto">
            <a:xfrm>
              <a:off x="1551" y="8463"/>
              <a:ext cx="9061" cy="4209"/>
              <a:chOff x="1551" y="8463"/>
              <a:chExt cx="9061" cy="4209"/>
            </a:xfrm>
          </p:grpSpPr>
          <p:sp>
            <p:nvSpPr>
              <p:cNvPr id="4" name="AutoShape 5"/>
              <p:cNvSpPr>
                <a:spLocks noChangeArrowheads="1"/>
              </p:cNvSpPr>
              <p:nvPr/>
            </p:nvSpPr>
            <p:spPr bwMode="auto">
              <a:xfrm>
                <a:off x="1551" y="8463"/>
                <a:ext cx="9061" cy="4209"/>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Text Box 6"/>
              <p:cNvSpPr txBox="1">
                <a:spLocks noChangeArrowheads="1"/>
              </p:cNvSpPr>
              <p:nvPr/>
            </p:nvSpPr>
            <p:spPr bwMode="auto">
              <a:xfrm>
                <a:off x="1665" y="8936"/>
                <a:ext cx="1038" cy="35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Setting the context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031" name="Group 7"/>
              <p:cNvGrpSpPr>
                <a:grpSpLocks/>
              </p:cNvGrpSpPr>
              <p:nvPr/>
            </p:nvGrpSpPr>
            <p:grpSpPr bwMode="auto">
              <a:xfrm>
                <a:off x="2791" y="8936"/>
                <a:ext cx="4840" cy="1961"/>
                <a:chOff x="2791" y="8485"/>
                <a:chExt cx="4840" cy="1961"/>
              </a:xfrm>
            </p:grpSpPr>
            <p:sp>
              <p:nvSpPr>
                <p:cNvPr id="1032" name="AutoShape 8"/>
                <p:cNvSpPr>
                  <a:spLocks noChangeArrowheads="1"/>
                </p:cNvSpPr>
                <p:nvPr/>
              </p:nvSpPr>
              <p:spPr bwMode="auto">
                <a:xfrm>
                  <a:off x="2791" y="8485"/>
                  <a:ext cx="4840" cy="1961"/>
                </a:xfrm>
                <a:prstGeom prst="flowChartProcess">
                  <a:avLst/>
                </a:prstGeom>
                <a:solidFill>
                  <a:srgbClr val="CCDCAC"/>
                </a:solidFill>
                <a:ln w="9525">
                  <a:solidFill>
                    <a:srgbClr val="404F2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3" name="Text Box 9"/>
                <p:cNvSpPr txBox="1">
                  <a:spLocks noChangeArrowheads="1"/>
                </p:cNvSpPr>
                <p:nvPr/>
              </p:nvSpPr>
              <p:spPr bwMode="auto">
                <a:xfrm>
                  <a:off x="2880" y="8991"/>
                  <a:ext cx="930" cy="1329"/>
                </a:xfrm>
                <a:prstGeom prst="rect">
                  <a:avLst/>
                </a:prstGeom>
                <a:solidFill>
                  <a:srgbClr val="CCDCAC"/>
                </a:solidFill>
                <a:ln w="9525">
                  <a:solidFill>
                    <a:srgbClr val="404F2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smtClean="0">
                      <a:ln>
                        <a:noFill/>
                      </a:ln>
                      <a:solidFill>
                        <a:schemeClr val="tx1"/>
                      </a:solidFill>
                      <a:effectLst/>
                      <a:latin typeface="Calibri" pitchFamily="34" charset="0"/>
                      <a:cs typeface="Arial" pitchFamily="34" charset="0"/>
                    </a:rPr>
                    <a:t>Step 1: AHRA context</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3897" y="9000"/>
                  <a:ext cx="1376" cy="1329"/>
                </a:xfrm>
                <a:prstGeom prst="rect">
                  <a:avLst/>
                </a:prstGeom>
                <a:solidFill>
                  <a:srgbClr val="CCDCAC"/>
                </a:solidFill>
                <a:ln w="9525">
                  <a:solidFill>
                    <a:srgbClr val="404F21"/>
                  </a:solidFill>
                  <a:miter lim="800000"/>
                  <a:headEnd/>
                  <a:tailEnd/>
                </a:ln>
              </p:spPr>
              <p:txBody>
                <a:bodyPr vert="horz" wrap="square" lIns="91440" tIns="45720" rIns="4572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smtClean="0">
                      <a:ln>
                        <a:noFill/>
                      </a:ln>
                      <a:solidFill>
                        <a:schemeClr val="tx1"/>
                      </a:solidFill>
                      <a:effectLst/>
                      <a:latin typeface="Calibri" pitchFamily="34" charset="0"/>
                      <a:cs typeface="Arial" pitchFamily="34" charset="0"/>
                    </a:rPr>
                    <a:t>Step 2: Risk identification</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5386" y="8989"/>
                  <a:ext cx="930" cy="1329"/>
                </a:xfrm>
                <a:prstGeom prst="rect">
                  <a:avLst/>
                </a:prstGeom>
                <a:solidFill>
                  <a:srgbClr val="CCDCAC"/>
                </a:solidFill>
                <a:ln w="9525">
                  <a:solidFill>
                    <a:srgbClr val="404F21"/>
                  </a:solidFill>
                  <a:miter lim="800000"/>
                  <a:headEnd/>
                  <a:tailEnd/>
                </a:ln>
              </p:spPr>
              <p:txBody>
                <a:bodyPr vert="horz" wrap="square" lIns="91440" tIns="45720" rIns="4572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Step 3: Risk analysis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Text Box 12"/>
                <p:cNvSpPr txBox="1">
                  <a:spLocks noChangeArrowheads="1"/>
                </p:cNvSpPr>
                <p:nvPr/>
              </p:nvSpPr>
              <p:spPr bwMode="auto">
                <a:xfrm>
                  <a:off x="6414" y="8987"/>
                  <a:ext cx="1127" cy="1329"/>
                </a:xfrm>
                <a:prstGeom prst="rect">
                  <a:avLst/>
                </a:prstGeom>
                <a:solidFill>
                  <a:srgbClr val="CCDCAC"/>
                </a:solidFill>
                <a:ln w="9525">
                  <a:solidFill>
                    <a:srgbClr val="404F21"/>
                  </a:solidFill>
                  <a:miter lim="800000"/>
                  <a:headEnd/>
                  <a:tailEnd/>
                </a:ln>
              </p:spPr>
              <p:txBody>
                <a:bodyPr vert="horz" wrap="square" lIns="91440" tIns="45720" rIns="4572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Step 4: Risk evaluation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Text Box 13"/>
                <p:cNvSpPr txBox="1">
                  <a:spLocks noChangeArrowheads="1"/>
                </p:cNvSpPr>
                <p:nvPr/>
              </p:nvSpPr>
              <p:spPr bwMode="auto">
                <a:xfrm>
                  <a:off x="4248" y="8541"/>
                  <a:ext cx="1678" cy="376"/>
                </a:xfrm>
                <a:prstGeom prst="rect">
                  <a:avLst/>
                </a:prstGeom>
                <a:solidFill>
                  <a:srgbClr val="CCDCAC"/>
                </a:solidFill>
                <a:ln w="9525">
                  <a:solidFill>
                    <a:srgbClr val="CCDCAC"/>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smtClean="0">
                      <a:ln>
                        <a:noFill/>
                      </a:ln>
                      <a:solidFill>
                        <a:schemeClr val="tx1"/>
                      </a:solidFill>
                      <a:effectLst/>
                      <a:latin typeface="Calibri" pitchFamily="34" charset="0"/>
                      <a:cs typeface="Arial" pitchFamily="34" charset="0"/>
                    </a:rPr>
                    <a:t>AHRA Process</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grpSp>
          <p:sp>
            <p:nvSpPr>
              <p:cNvPr id="1038" name="Text Box 14"/>
              <p:cNvSpPr txBox="1">
                <a:spLocks noChangeArrowheads="1"/>
              </p:cNvSpPr>
              <p:nvPr/>
            </p:nvSpPr>
            <p:spPr bwMode="auto">
              <a:xfrm>
                <a:off x="3352" y="8479"/>
                <a:ext cx="5210" cy="37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Government-wide All-Hazards Risk Management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Text Box 15"/>
              <p:cNvSpPr txBox="1">
                <a:spLocks noChangeArrowheads="1"/>
              </p:cNvSpPr>
              <p:nvPr/>
            </p:nvSpPr>
            <p:spPr bwMode="auto">
              <a:xfrm>
                <a:off x="7754" y="8936"/>
                <a:ext cx="1263" cy="1961"/>
              </a:xfrm>
              <a:prstGeom prst="rect">
                <a:avLst/>
              </a:prstGeom>
              <a:solidFill>
                <a:srgbClr val="FFFFFF"/>
              </a:solidFill>
              <a:ln w="9525">
                <a:solidFill>
                  <a:srgbClr val="000000"/>
                </a:solidFill>
                <a:miter lim="800000"/>
                <a:headEnd/>
                <a:tailEnd/>
              </a:ln>
            </p:spPr>
            <p:txBody>
              <a:bodyPr vert="horz" wrap="square" lIns="91440" tIns="45720" rIns="4572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Government-wide risk treatment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0" name="Text Box 16"/>
              <p:cNvSpPr txBox="1">
                <a:spLocks noChangeArrowheads="1"/>
              </p:cNvSpPr>
              <p:nvPr/>
            </p:nvSpPr>
            <p:spPr bwMode="auto">
              <a:xfrm>
                <a:off x="9161" y="8936"/>
                <a:ext cx="1263" cy="1961"/>
              </a:xfrm>
              <a:prstGeom prst="rect">
                <a:avLst/>
              </a:prstGeom>
              <a:solidFill>
                <a:srgbClr val="FFFFFF"/>
              </a:solidFill>
              <a:ln w="9525">
                <a:solidFill>
                  <a:srgbClr val="000000"/>
                </a:solidFill>
                <a:miter lim="800000"/>
                <a:headEnd/>
                <a:tailEnd/>
              </a:ln>
            </p:spPr>
            <p:txBody>
              <a:bodyPr vert="horz" wrap="square" lIns="91440" tIns="45720" rIns="4572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Government-wide risk monitoring and review</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041" name="Group 17"/>
              <p:cNvGrpSpPr>
                <a:grpSpLocks/>
              </p:cNvGrpSpPr>
              <p:nvPr/>
            </p:nvGrpSpPr>
            <p:grpSpPr bwMode="auto">
              <a:xfrm>
                <a:off x="7700" y="11016"/>
                <a:ext cx="1384" cy="1454"/>
                <a:chOff x="7733" y="11249"/>
                <a:chExt cx="1384" cy="1287"/>
              </a:xfrm>
            </p:grpSpPr>
            <p:sp>
              <p:nvSpPr>
                <p:cNvPr id="1042" name="AutoShape 18"/>
                <p:cNvSpPr>
                  <a:spLocks noChangeArrowheads="1"/>
                </p:cNvSpPr>
                <p:nvPr/>
              </p:nvSpPr>
              <p:spPr bwMode="auto">
                <a:xfrm>
                  <a:off x="7920" y="11249"/>
                  <a:ext cx="1197" cy="1084"/>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3" name="AutoShape 19"/>
                <p:cNvSpPr>
                  <a:spLocks noChangeArrowheads="1"/>
                </p:cNvSpPr>
                <p:nvPr/>
              </p:nvSpPr>
              <p:spPr bwMode="auto">
                <a:xfrm>
                  <a:off x="7831" y="11332"/>
                  <a:ext cx="1237" cy="109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4" name="Text Box 20"/>
                <p:cNvSpPr txBox="1">
                  <a:spLocks noChangeArrowheads="1"/>
                </p:cNvSpPr>
                <p:nvPr/>
              </p:nvSpPr>
              <p:spPr bwMode="auto">
                <a:xfrm>
                  <a:off x="7733" y="11414"/>
                  <a:ext cx="1280" cy="1122"/>
                </a:xfrm>
                <a:prstGeom prst="rect">
                  <a:avLst/>
                </a:prstGeom>
                <a:solidFill>
                  <a:srgbClr val="FFFFFF"/>
                </a:solidFill>
                <a:ln w="9525">
                  <a:solidFill>
                    <a:srgbClr val="000000"/>
                  </a:solidFill>
                  <a:miter lim="800000"/>
                  <a:headEnd/>
                  <a:tailEnd/>
                </a:ln>
              </p:spPr>
              <p:txBody>
                <a:bodyPr vert="horz" wrap="square" lIns="91440" tIns="45720" rIns="4572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Department risk treatment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045" name="Group 21"/>
              <p:cNvGrpSpPr>
                <a:grpSpLocks/>
              </p:cNvGrpSpPr>
              <p:nvPr/>
            </p:nvGrpSpPr>
            <p:grpSpPr bwMode="auto">
              <a:xfrm>
                <a:off x="9161" y="11014"/>
                <a:ext cx="1384" cy="1454"/>
                <a:chOff x="7733" y="11249"/>
                <a:chExt cx="1384" cy="1287"/>
              </a:xfrm>
            </p:grpSpPr>
            <p:sp>
              <p:nvSpPr>
                <p:cNvPr id="1046" name="AutoShape 22"/>
                <p:cNvSpPr>
                  <a:spLocks noChangeArrowheads="1"/>
                </p:cNvSpPr>
                <p:nvPr/>
              </p:nvSpPr>
              <p:spPr bwMode="auto">
                <a:xfrm>
                  <a:off x="7920" y="11249"/>
                  <a:ext cx="1197" cy="1084"/>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7" name="AutoShape 23"/>
                <p:cNvSpPr>
                  <a:spLocks noChangeArrowheads="1"/>
                </p:cNvSpPr>
                <p:nvPr/>
              </p:nvSpPr>
              <p:spPr bwMode="auto">
                <a:xfrm>
                  <a:off x="7831" y="11332"/>
                  <a:ext cx="1237" cy="109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8" name="Text Box 24"/>
                <p:cNvSpPr txBox="1">
                  <a:spLocks noChangeArrowheads="1"/>
                </p:cNvSpPr>
                <p:nvPr/>
              </p:nvSpPr>
              <p:spPr bwMode="auto">
                <a:xfrm>
                  <a:off x="7733" y="11414"/>
                  <a:ext cx="1280" cy="1122"/>
                </a:xfrm>
                <a:prstGeom prst="rect">
                  <a:avLst/>
                </a:prstGeom>
                <a:solidFill>
                  <a:srgbClr val="FFFFFF"/>
                </a:solidFill>
                <a:ln w="9525">
                  <a:solidFill>
                    <a:srgbClr val="000000"/>
                  </a:solidFill>
                  <a:miter lim="800000"/>
                  <a:headEnd/>
                  <a:tailEnd/>
                </a:ln>
              </p:spPr>
              <p:txBody>
                <a:bodyPr vert="horz" wrap="square" lIns="91440" tIns="45720" rIns="4572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Department risk monitoring and review</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49" name="AutoShape 25"/>
              <p:cNvSpPr>
                <a:spLocks noChangeArrowheads="1"/>
              </p:cNvSpPr>
              <p:nvPr/>
            </p:nvSpPr>
            <p:spPr bwMode="auto">
              <a:xfrm>
                <a:off x="3024" y="11027"/>
                <a:ext cx="4607" cy="1284"/>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0" name="AutoShape 26"/>
              <p:cNvSpPr>
                <a:spLocks noChangeArrowheads="1"/>
              </p:cNvSpPr>
              <p:nvPr/>
            </p:nvSpPr>
            <p:spPr bwMode="auto">
              <a:xfrm>
                <a:off x="2922" y="11108"/>
                <a:ext cx="4619" cy="1281"/>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1" name="AutoShape 27"/>
              <p:cNvSpPr>
                <a:spLocks noChangeArrowheads="1"/>
              </p:cNvSpPr>
              <p:nvPr/>
            </p:nvSpPr>
            <p:spPr bwMode="auto">
              <a:xfrm>
                <a:off x="2791" y="11200"/>
                <a:ext cx="4669" cy="1268"/>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052" name="Text Box 28"/>
            <p:cNvSpPr txBox="1">
              <a:spLocks noChangeArrowheads="1"/>
            </p:cNvSpPr>
            <p:nvPr/>
          </p:nvSpPr>
          <p:spPr bwMode="auto">
            <a:xfrm>
              <a:off x="2922" y="11452"/>
              <a:ext cx="4034" cy="77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smtClean="0">
                  <a:ln>
                    <a:noFill/>
                  </a:ln>
                  <a:solidFill>
                    <a:schemeClr val="tx1"/>
                  </a:solidFill>
                  <a:effectLst/>
                  <a:latin typeface="Calibri" pitchFamily="34" charset="0"/>
                  <a:cs typeface="Arial" pitchFamily="34" charset="0"/>
                </a:rPr>
                <a:t>Departmental risk assessment activities</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
            <a:ext cx="7772400" cy="1143000"/>
          </a:xfrm>
        </p:spPr>
        <p:txBody>
          <a:bodyPr/>
          <a:lstStyle/>
          <a:p>
            <a:r>
              <a:rPr lang="en-CA" sz="2800" smtClean="0"/>
              <a:t>AHRA Process</a:t>
            </a:r>
            <a:endParaRPr lang="en-US" sz="2800" smtClean="0"/>
          </a:p>
        </p:txBody>
      </p:sp>
      <p:grpSp>
        <p:nvGrpSpPr>
          <p:cNvPr id="9219" name="Canvas 110"/>
          <p:cNvGrpSpPr>
            <a:grpSpLocks noGrp="1"/>
          </p:cNvGrpSpPr>
          <p:nvPr>
            <p:ph idx="1"/>
          </p:nvPr>
        </p:nvGrpSpPr>
        <p:grpSpPr bwMode="auto">
          <a:xfrm>
            <a:off x="533400" y="1143000"/>
            <a:ext cx="8077200" cy="4953000"/>
            <a:chOff x="1357" y="3250"/>
            <a:chExt cx="9548" cy="8164"/>
          </a:xfrm>
        </p:grpSpPr>
        <p:sp>
          <p:nvSpPr>
            <p:cNvPr id="9220" name="AutoShape 46"/>
            <p:cNvSpPr>
              <a:spLocks noChangeAspect="1" noChangeArrowheads="1"/>
            </p:cNvSpPr>
            <p:nvPr/>
          </p:nvSpPr>
          <p:spPr bwMode="auto">
            <a:xfrm>
              <a:off x="1357" y="3250"/>
              <a:ext cx="9548" cy="8164"/>
            </a:xfrm>
            <a:prstGeom prst="rect">
              <a:avLst/>
            </a:prstGeom>
            <a:noFill/>
            <a:ln w="9525">
              <a:noFill/>
              <a:miter lim="800000"/>
              <a:headEnd/>
              <a:tailEnd/>
            </a:ln>
          </p:spPr>
          <p:txBody>
            <a:bodyPr/>
            <a:lstStyle/>
            <a:p>
              <a:endParaRPr lang="en-CA"/>
            </a:p>
          </p:txBody>
        </p:sp>
        <p:sp>
          <p:nvSpPr>
            <p:cNvPr id="9221" name="Line 26"/>
            <p:cNvSpPr>
              <a:spLocks noChangeShapeType="1"/>
            </p:cNvSpPr>
            <p:nvPr/>
          </p:nvSpPr>
          <p:spPr bwMode="auto">
            <a:xfrm>
              <a:off x="8604" y="6742"/>
              <a:ext cx="0" cy="573"/>
            </a:xfrm>
            <a:prstGeom prst="line">
              <a:avLst/>
            </a:prstGeom>
            <a:noFill/>
            <a:ln w="25400">
              <a:solidFill>
                <a:srgbClr val="000000"/>
              </a:solidFill>
              <a:round/>
              <a:headEnd/>
              <a:tailEnd type="triangle" w="lg" len="lg"/>
            </a:ln>
          </p:spPr>
          <p:txBody>
            <a:bodyPr/>
            <a:lstStyle/>
            <a:p>
              <a:endParaRPr lang="en-US"/>
            </a:p>
          </p:txBody>
        </p:sp>
        <p:sp>
          <p:nvSpPr>
            <p:cNvPr id="9222" name="Text Box 27"/>
            <p:cNvSpPr txBox="1">
              <a:spLocks noChangeArrowheads="1"/>
            </p:cNvSpPr>
            <p:nvPr/>
          </p:nvSpPr>
          <p:spPr bwMode="auto">
            <a:xfrm>
              <a:off x="1440" y="3467"/>
              <a:ext cx="5349" cy="1215"/>
            </a:xfrm>
            <a:prstGeom prst="rect">
              <a:avLst/>
            </a:prstGeom>
            <a:noFill/>
            <a:ln w="9525">
              <a:noFill/>
              <a:miter lim="800000"/>
              <a:headEnd/>
              <a:tailEnd/>
            </a:ln>
          </p:spPr>
          <p:txBody>
            <a:bodyPr lIns="76810" tIns="38405" rIns="76810" bIns="38405"/>
            <a:lstStyle/>
            <a:p>
              <a:r>
                <a:rPr lang="en-US" sz="2000">
                  <a:solidFill>
                    <a:srgbClr val="000000"/>
                  </a:solidFill>
                  <a:latin typeface="Calibri" pitchFamily="34" charset="0"/>
                  <a:ea typeface="Times New Roman" pitchFamily="18" charset="0"/>
                  <a:cs typeface="Calibri" pitchFamily="34" charset="0"/>
                </a:rPr>
                <a:t>1. Threats and hazards are identified that could impact Canada in the next 5 years.</a:t>
              </a:r>
            </a:p>
            <a:p>
              <a:endParaRPr lang="en-US" sz="2000">
                <a:ea typeface="Times New Roman" pitchFamily="18" charset="0"/>
                <a:cs typeface="Arial" charset="0"/>
              </a:endParaRPr>
            </a:p>
          </p:txBody>
        </p:sp>
        <p:sp>
          <p:nvSpPr>
            <p:cNvPr id="9223" name="Text Box 28"/>
            <p:cNvSpPr txBox="1">
              <a:spLocks noChangeArrowheads="1"/>
            </p:cNvSpPr>
            <p:nvPr/>
          </p:nvSpPr>
          <p:spPr bwMode="auto">
            <a:xfrm>
              <a:off x="1440" y="4883"/>
              <a:ext cx="5156" cy="1496"/>
            </a:xfrm>
            <a:prstGeom prst="rect">
              <a:avLst/>
            </a:prstGeom>
            <a:noFill/>
            <a:ln w="9525">
              <a:noFill/>
              <a:miter lim="800000"/>
              <a:headEnd/>
              <a:tailEnd/>
            </a:ln>
          </p:spPr>
          <p:txBody>
            <a:bodyPr lIns="76810" tIns="38405" rIns="76810" bIns="38405"/>
            <a:lstStyle/>
            <a:p>
              <a:r>
                <a:rPr lang="en-US" sz="2000">
                  <a:solidFill>
                    <a:srgbClr val="000000"/>
                  </a:solidFill>
                  <a:latin typeface="Calibri" pitchFamily="34" charset="0"/>
                  <a:ea typeface="Times New Roman" pitchFamily="18" charset="0"/>
                  <a:cs typeface="Calibri" pitchFamily="34" charset="0"/>
                </a:rPr>
                <a:t>2. Based on these threats and hazards, risk scenarios are prepared.</a:t>
              </a:r>
            </a:p>
          </p:txBody>
        </p:sp>
        <p:grpSp>
          <p:nvGrpSpPr>
            <p:cNvPr id="9224" name="Group 29"/>
            <p:cNvGrpSpPr>
              <a:grpSpLocks/>
            </p:cNvGrpSpPr>
            <p:nvPr/>
          </p:nvGrpSpPr>
          <p:grpSpPr bwMode="auto">
            <a:xfrm>
              <a:off x="6562" y="5404"/>
              <a:ext cx="4204" cy="1243"/>
              <a:chOff x="2109" y="1797"/>
              <a:chExt cx="1270" cy="590"/>
            </a:xfrm>
          </p:grpSpPr>
          <p:sp>
            <p:nvSpPr>
              <p:cNvPr id="9260" name="Rectangle 30"/>
              <p:cNvSpPr>
                <a:spLocks noChangeArrowheads="1"/>
              </p:cNvSpPr>
              <p:nvPr/>
            </p:nvSpPr>
            <p:spPr bwMode="auto">
              <a:xfrm>
                <a:off x="2109" y="1797"/>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61" name="Rectangle 31"/>
              <p:cNvSpPr>
                <a:spLocks noChangeArrowheads="1"/>
              </p:cNvSpPr>
              <p:nvPr/>
            </p:nvSpPr>
            <p:spPr bwMode="auto">
              <a:xfrm>
                <a:off x="2154" y="1842"/>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62" name="Rectangle 32"/>
              <p:cNvSpPr>
                <a:spLocks noChangeArrowheads="1"/>
              </p:cNvSpPr>
              <p:nvPr/>
            </p:nvSpPr>
            <p:spPr bwMode="auto">
              <a:xfrm>
                <a:off x="2200" y="1888"/>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63" name="Rectangle 33"/>
              <p:cNvSpPr>
                <a:spLocks noChangeArrowheads="1"/>
              </p:cNvSpPr>
              <p:nvPr/>
            </p:nvSpPr>
            <p:spPr bwMode="auto">
              <a:xfrm>
                <a:off x="2245" y="1933"/>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64" name="Rectangle 34"/>
              <p:cNvSpPr>
                <a:spLocks noChangeArrowheads="1"/>
              </p:cNvSpPr>
              <p:nvPr/>
            </p:nvSpPr>
            <p:spPr bwMode="auto">
              <a:xfrm>
                <a:off x="2290" y="1979"/>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latin typeface="Calibri" pitchFamily="34" charset="0"/>
                    <a:ea typeface="Times New Roman" pitchFamily="18" charset="0"/>
                    <a:cs typeface="Calibri" pitchFamily="34" charset="0"/>
                  </a:rPr>
                  <a:t>Risk Identification &amp; Scenario Development</a:t>
                </a:r>
                <a:endParaRPr lang="en-US">
                  <a:ea typeface="Times New Roman" pitchFamily="18" charset="0"/>
                  <a:cs typeface="Arial" charset="0"/>
                </a:endParaRPr>
              </a:p>
            </p:txBody>
          </p:sp>
        </p:grpSp>
        <p:sp>
          <p:nvSpPr>
            <p:cNvPr id="9225" name="Text Box 35"/>
            <p:cNvSpPr txBox="1">
              <a:spLocks noChangeArrowheads="1"/>
            </p:cNvSpPr>
            <p:nvPr/>
          </p:nvSpPr>
          <p:spPr bwMode="auto">
            <a:xfrm>
              <a:off x="1447" y="6390"/>
              <a:ext cx="5322" cy="1336"/>
            </a:xfrm>
            <a:prstGeom prst="rect">
              <a:avLst/>
            </a:prstGeom>
            <a:noFill/>
            <a:ln w="9525">
              <a:noFill/>
              <a:miter lim="800000"/>
              <a:headEnd/>
              <a:tailEnd/>
            </a:ln>
          </p:spPr>
          <p:txBody>
            <a:bodyPr lIns="76810" tIns="38405" rIns="76810" bIns="38405"/>
            <a:lstStyle/>
            <a:p>
              <a:r>
                <a:rPr lang="en-US" sz="2000">
                  <a:solidFill>
                    <a:srgbClr val="000000"/>
                  </a:solidFill>
                  <a:latin typeface="Calibri" pitchFamily="34" charset="0"/>
                  <a:ea typeface="Times New Roman" pitchFamily="18" charset="0"/>
                  <a:cs typeface="Calibri" pitchFamily="34" charset="0"/>
                </a:rPr>
                <a:t>3. For each scenario, the likelihood and the severity of the impacts are estimated, and combined to generate an estimate of risk.</a:t>
              </a:r>
            </a:p>
          </p:txBody>
        </p:sp>
        <p:grpSp>
          <p:nvGrpSpPr>
            <p:cNvPr id="9226" name="Group 36"/>
            <p:cNvGrpSpPr>
              <a:grpSpLocks/>
            </p:cNvGrpSpPr>
            <p:nvPr/>
          </p:nvGrpSpPr>
          <p:grpSpPr bwMode="auto">
            <a:xfrm>
              <a:off x="7266" y="7410"/>
              <a:ext cx="3058" cy="1241"/>
              <a:chOff x="2109" y="1797"/>
              <a:chExt cx="1270" cy="590"/>
            </a:xfrm>
          </p:grpSpPr>
          <p:sp>
            <p:nvSpPr>
              <p:cNvPr id="9255" name="Rectangle 37"/>
              <p:cNvSpPr>
                <a:spLocks noChangeArrowheads="1"/>
              </p:cNvSpPr>
              <p:nvPr/>
            </p:nvSpPr>
            <p:spPr bwMode="auto">
              <a:xfrm>
                <a:off x="2109" y="1797"/>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56" name="Rectangle 38"/>
              <p:cNvSpPr>
                <a:spLocks noChangeArrowheads="1"/>
              </p:cNvSpPr>
              <p:nvPr/>
            </p:nvSpPr>
            <p:spPr bwMode="auto">
              <a:xfrm>
                <a:off x="2154" y="1842"/>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57" name="Rectangle 39"/>
              <p:cNvSpPr>
                <a:spLocks noChangeArrowheads="1"/>
              </p:cNvSpPr>
              <p:nvPr/>
            </p:nvSpPr>
            <p:spPr bwMode="auto">
              <a:xfrm>
                <a:off x="2200" y="1888"/>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58" name="Rectangle 40"/>
              <p:cNvSpPr>
                <a:spLocks noChangeArrowheads="1"/>
              </p:cNvSpPr>
              <p:nvPr/>
            </p:nvSpPr>
            <p:spPr bwMode="auto">
              <a:xfrm>
                <a:off x="2245" y="1933"/>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59" name="Rectangle 41"/>
              <p:cNvSpPr>
                <a:spLocks noChangeArrowheads="1"/>
              </p:cNvSpPr>
              <p:nvPr/>
            </p:nvSpPr>
            <p:spPr bwMode="auto">
              <a:xfrm>
                <a:off x="2290" y="1979"/>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latin typeface="Calibri" pitchFamily="34" charset="0"/>
                    <a:ea typeface="Times New Roman" pitchFamily="18" charset="0"/>
                    <a:cs typeface="Calibri" pitchFamily="34" charset="0"/>
                  </a:rPr>
                  <a:t>Risk Analysis</a:t>
                </a:r>
                <a:endParaRPr lang="en-US">
                  <a:ea typeface="Times New Roman" pitchFamily="18" charset="0"/>
                  <a:cs typeface="Arial" charset="0"/>
                </a:endParaRPr>
              </a:p>
            </p:txBody>
          </p:sp>
        </p:grpSp>
        <p:grpSp>
          <p:nvGrpSpPr>
            <p:cNvPr id="9227" name="Group 42"/>
            <p:cNvGrpSpPr>
              <a:grpSpLocks/>
            </p:cNvGrpSpPr>
            <p:nvPr/>
          </p:nvGrpSpPr>
          <p:grpSpPr bwMode="auto">
            <a:xfrm>
              <a:off x="6883" y="9416"/>
              <a:ext cx="3917" cy="1815"/>
              <a:chOff x="3560" y="2296"/>
              <a:chExt cx="1542" cy="862"/>
            </a:xfrm>
          </p:grpSpPr>
          <p:grpSp>
            <p:nvGrpSpPr>
              <p:cNvPr id="9237" name="Group 24"/>
              <p:cNvGrpSpPr>
                <a:grpSpLocks/>
              </p:cNvGrpSpPr>
              <p:nvPr/>
            </p:nvGrpSpPr>
            <p:grpSpPr bwMode="auto">
              <a:xfrm>
                <a:off x="3560" y="2296"/>
                <a:ext cx="1270" cy="590"/>
                <a:chOff x="2109" y="1797"/>
                <a:chExt cx="1270" cy="590"/>
              </a:xfrm>
            </p:grpSpPr>
            <p:sp>
              <p:nvSpPr>
                <p:cNvPr id="9250" name="Rectangle 44"/>
                <p:cNvSpPr>
                  <a:spLocks noChangeArrowheads="1"/>
                </p:cNvSpPr>
                <p:nvPr/>
              </p:nvSpPr>
              <p:spPr bwMode="auto">
                <a:xfrm>
                  <a:off x="2109" y="1797"/>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51" name="Rectangle 45"/>
                <p:cNvSpPr>
                  <a:spLocks noChangeArrowheads="1"/>
                </p:cNvSpPr>
                <p:nvPr/>
              </p:nvSpPr>
              <p:spPr bwMode="auto">
                <a:xfrm>
                  <a:off x="2154" y="1842"/>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52" name="Rectangle 46"/>
                <p:cNvSpPr>
                  <a:spLocks noChangeArrowheads="1"/>
                </p:cNvSpPr>
                <p:nvPr/>
              </p:nvSpPr>
              <p:spPr bwMode="auto">
                <a:xfrm>
                  <a:off x="2200" y="1888"/>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53" name="Rectangle 47"/>
                <p:cNvSpPr>
                  <a:spLocks noChangeArrowheads="1"/>
                </p:cNvSpPr>
                <p:nvPr/>
              </p:nvSpPr>
              <p:spPr bwMode="auto">
                <a:xfrm>
                  <a:off x="2245" y="1933"/>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54" name="Rectangle 48"/>
                <p:cNvSpPr>
                  <a:spLocks noChangeArrowheads="1"/>
                </p:cNvSpPr>
                <p:nvPr/>
              </p:nvSpPr>
              <p:spPr bwMode="auto">
                <a:xfrm>
                  <a:off x="2290" y="1979"/>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All-government</a:t>
                  </a:r>
                  <a:endParaRPr lang="en-US" sz="600">
                    <a:ea typeface="Times New Roman" pitchFamily="18" charset="0"/>
                    <a:cs typeface="Arial" charset="0"/>
                  </a:endParaRPr>
                </a:p>
                <a:p>
                  <a:pPr algn="ctr" eaLnBrk="0" hangingPunct="0"/>
                  <a:r>
                    <a:rPr lang="en-US" sz="1500">
                      <a:solidFill>
                        <a:srgbClr val="000000"/>
                      </a:solidFill>
                      <a:ea typeface="Times New Roman" pitchFamily="18" charset="0"/>
                      <a:cs typeface="Arial" charset="0"/>
                    </a:rPr>
                    <a:t>Risk estimates</a:t>
                  </a:r>
                  <a:endParaRPr lang="en-US">
                    <a:ea typeface="Times New Roman" pitchFamily="18" charset="0"/>
                    <a:cs typeface="Arial" charset="0"/>
                  </a:endParaRPr>
                </a:p>
              </p:txBody>
            </p:sp>
          </p:grpSp>
          <p:grpSp>
            <p:nvGrpSpPr>
              <p:cNvPr id="9238" name="Group 49"/>
              <p:cNvGrpSpPr>
                <a:grpSpLocks/>
              </p:cNvGrpSpPr>
              <p:nvPr/>
            </p:nvGrpSpPr>
            <p:grpSpPr bwMode="auto">
              <a:xfrm>
                <a:off x="3696" y="2432"/>
                <a:ext cx="1270" cy="590"/>
                <a:chOff x="2109" y="1797"/>
                <a:chExt cx="1270" cy="590"/>
              </a:xfrm>
            </p:grpSpPr>
            <p:sp>
              <p:nvSpPr>
                <p:cNvPr id="9245" name="Rectangle 50"/>
                <p:cNvSpPr>
                  <a:spLocks noChangeArrowheads="1"/>
                </p:cNvSpPr>
                <p:nvPr/>
              </p:nvSpPr>
              <p:spPr bwMode="auto">
                <a:xfrm>
                  <a:off x="2109" y="1797"/>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46" name="Rectangle 51"/>
                <p:cNvSpPr>
                  <a:spLocks noChangeArrowheads="1"/>
                </p:cNvSpPr>
                <p:nvPr/>
              </p:nvSpPr>
              <p:spPr bwMode="auto">
                <a:xfrm>
                  <a:off x="2154" y="1842"/>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47" name="Rectangle 52"/>
                <p:cNvSpPr>
                  <a:spLocks noChangeArrowheads="1"/>
                </p:cNvSpPr>
                <p:nvPr/>
              </p:nvSpPr>
              <p:spPr bwMode="auto">
                <a:xfrm>
                  <a:off x="2200" y="1888"/>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48" name="Rectangle 53"/>
                <p:cNvSpPr>
                  <a:spLocks noChangeArrowheads="1"/>
                </p:cNvSpPr>
                <p:nvPr/>
              </p:nvSpPr>
              <p:spPr bwMode="auto">
                <a:xfrm>
                  <a:off x="2245" y="1933"/>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49" name="Rectangle 54"/>
                <p:cNvSpPr>
                  <a:spLocks noChangeArrowheads="1"/>
                </p:cNvSpPr>
                <p:nvPr/>
              </p:nvSpPr>
              <p:spPr bwMode="auto">
                <a:xfrm>
                  <a:off x="2290" y="1979"/>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All-government</a:t>
                  </a:r>
                  <a:endParaRPr lang="en-US" sz="600">
                    <a:ea typeface="Times New Roman" pitchFamily="18" charset="0"/>
                    <a:cs typeface="Arial" charset="0"/>
                  </a:endParaRPr>
                </a:p>
                <a:p>
                  <a:pPr algn="ctr" eaLnBrk="0" hangingPunct="0"/>
                  <a:r>
                    <a:rPr lang="en-US" sz="1500">
                      <a:solidFill>
                        <a:srgbClr val="000000"/>
                      </a:solidFill>
                      <a:ea typeface="Times New Roman" pitchFamily="18" charset="0"/>
                      <a:cs typeface="Arial" charset="0"/>
                    </a:rPr>
                    <a:t>Risk estimates</a:t>
                  </a:r>
                  <a:endParaRPr lang="en-US">
                    <a:ea typeface="Times New Roman" pitchFamily="18" charset="0"/>
                    <a:cs typeface="Arial" charset="0"/>
                  </a:endParaRPr>
                </a:p>
              </p:txBody>
            </p:sp>
          </p:grpSp>
          <p:grpSp>
            <p:nvGrpSpPr>
              <p:cNvPr id="9239" name="Group 55"/>
              <p:cNvGrpSpPr>
                <a:grpSpLocks/>
              </p:cNvGrpSpPr>
              <p:nvPr/>
            </p:nvGrpSpPr>
            <p:grpSpPr bwMode="auto">
              <a:xfrm>
                <a:off x="3832" y="2568"/>
                <a:ext cx="1270" cy="590"/>
                <a:chOff x="2109" y="1797"/>
                <a:chExt cx="1270" cy="590"/>
              </a:xfrm>
            </p:grpSpPr>
            <p:sp>
              <p:nvSpPr>
                <p:cNvPr id="9240" name="Rectangle 56"/>
                <p:cNvSpPr>
                  <a:spLocks noChangeArrowheads="1"/>
                </p:cNvSpPr>
                <p:nvPr/>
              </p:nvSpPr>
              <p:spPr bwMode="auto">
                <a:xfrm>
                  <a:off x="2109" y="1797"/>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41" name="Rectangle 57"/>
                <p:cNvSpPr>
                  <a:spLocks noChangeArrowheads="1"/>
                </p:cNvSpPr>
                <p:nvPr/>
              </p:nvSpPr>
              <p:spPr bwMode="auto">
                <a:xfrm>
                  <a:off x="2154" y="1842"/>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42" name="Rectangle 58"/>
                <p:cNvSpPr>
                  <a:spLocks noChangeArrowheads="1"/>
                </p:cNvSpPr>
                <p:nvPr/>
              </p:nvSpPr>
              <p:spPr bwMode="auto">
                <a:xfrm>
                  <a:off x="2200" y="1888"/>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43" name="Rectangle 59"/>
                <p:cNvSpPr>
                  <a:spLocks noChangeArrowheads="1"/>
                </p:cNvSpPr>
                <p:nvPr/>
              </p:nvSpPr>
              <p:spPr bwMode="auto">
                <a:xfrm>
                  <a:off x="2245" y="1933"/>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44" name="Rectangle 60"/>
                <p:cNvSpPr>
                  <a:spLocks noChangeArrowheads="1"/>
                </p:cNvSpPr>
                <p:nvPr/>
              </p:nvSpPr>
              <p:spPr bwMode="auto">
                <a:xfrm>
                  <a:off x="2290" y="1979"/>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latin typeface="Calibri" pitchFamily="34" charset="0"/>
                      <a:ea typeface="Times New Roman" pitchFamily="18" charset="0"/>
                      <a:cs typeface="Calibri" pitchFamily="34" charset="0"/>
                    </a:rPr>
                    <a:t>Risk Evaluation</a:t>
                  </a:r>
                  <a:endParaRPr lang="en-US">
                    <a:ea typeface="Times New Roman" pitchFamily="18" charset="0"/>
                    <a:cs typeface="Arial" charset="0"/>
                  </a:endParaRPr>
                </a:p>
              </p:txBody>
            </p:sp>
          </p:grpSp>
        </p:grpSp>
        <p:sp>
          <p:nvSpPr>
            <p:cNvPr id="9228" name="Text Box 61"/>
            <p:cNvSpPr txBox="1">
              <a:spLocks noChangeArrowheads="1"/>
            </p:cNvSpPr>
            <p:nvPr/>
          </p:nvSpPr>
          <p:spPr bwMode="auto">
            <a:xfrm>
              <a:off x="1447" y="8776"/>
              <a:ext cx="5254" cy="2005"/>
            </a:xfrm>
            <a:prstGeom prst="rect">
              <a:avLst/>
            </a:prstGeom>
            <a:noFill/>
            <a:ln w="9525">
              <a:noFill/>
              <a:miter lim="800000"/>
              <a:headEnd/>
              <a:tailEnd/>
            </a:ln>
          </p:spPr>
          <p:txBody>
            <a:bodyPr lIns="76810" tIns="38405" rIns="76810" bIns="38405"/>
            <a:lstStyle/>
            <a:p>
              <a:r>
                <a:rPr lang="en-US" sz="2000">
                  <a:solidFill>
                    <a:srgbClr val="000000"/>
                  </a:solidFill>
                  <a:latin typeface="Calibri" pitchFamily="34" charset="0"/>
                  <a:ea typeface="Times New Roman" pitchFamily="18" charset="0"/>
                  <a:cs typeface="Calibri" pitchFamily="34" charset="0"/>
                </a:rPr>
                <a:t>4. Collectively, these risk estimates represent a picture of “all hazards” risk to the federal government and inform federal emergency management planning.</a:t>
              </a:r>
            </a:p>
          </p:txBody>
        </p:sp>
        <p:sp>
          <p:nvSpPr>
            <p:cNvPr id="9229" name="Line 62"/>
            <p:cNvSpPr>
              <a:spLocks noChangeShapeType="1"/>
            </p:cNvSpPr>
            <p:nvPr/>
          </p:nvSpPr>
          <p:spPr bwMode="auto">
            <a:xfrm>
              <a:off x="8604" y="4792"/>
              <a:ext cx="0" cy="573"/>
            </a:xfrm>
            <a:prstGeom prst="line">
              <a:avLst/>
            </a:prstGeom>
            <a:noFill/>
            <a:ln w="25400">
              <a:solidFill>
                <a:srgbClr val="000000"/>
              </a:solidFill>
              <a:round/>
              <a:headEnd/>
              <a:tailEnd type="triangle" w="lg" len="lg"/>
            </a:ln>
          </p:spPr>
          <p:txBody>
            <a:bodyPr/>
            <a:lstStyle/>
            <a:p>
              <a:endParaRPr lang="en-US"/>
            </a:p>
          </p:txBody>
        </p:sp>
        <p:sp>
          <p:nvSpPr>
            <p:cNvPr id="9230" name="Line 63"/>
            <p:cNvSpPr>
              <a:spLocks noChangeShapeType="1"/>
            </p:cNvSpPr>
            <p:nvPr/>
          </p:nvSpPr>
          <p:spPr bwMode="auto">
            <a:xfrm>
              <a:off x="8604" y="8746"/>
              <a:ext cx="0" cy="573"/>
            </a:xfrm>
            <a:prstGeom prst="line">
              <a:avLst/>
            </a:prstGeom>
            <a:noFill/>
            <a:ln w="25400">
              <a:solidFill>
                <a:srgbClr val="000000"/>
              </a:solidFill>
              <a:round/>
              <a:headEnd/>
              <a:tailEnd type="triangle" w="lg" len="lg"/>
            </a:ln>
          </p:spPr>
          <p:txBody>
            <a:bodyPr/>
            <a:lstStyle/>
            <a:p>
              <a:endParaRPr lang="en-US"/>
            </a:p>
          </p:txBody>
        </p:sp>
        <p:grpSp>
          <p:nvGrpSpPr>
            <p:cNvPr id="9231" name="Group 64"/>
            <p:cNvGrpSpPr>
              <a:grpSpLocks/>
            </p:cNvGrpSpPr>
            <p:nvPr/>
          </p:nvGrpSpPr>
          <p:grpSpPr bwMode="auto">
            <a:xfrm>
              <a:off x="7169" y="3398"/>
              <a:ext cx="2675" cy="1243"/>
              <a:chOff x="2109" y="1797"/>
              <a:chExt cx="1270" cy="590"/>
            </a:xfrm>
          </p:grpSpPr>
          <p:sp>
            <p:nvSpPr>
              <p:cNvPr id="9232" name="Rectangle 65"/>
              <p:cNvSpPr>
                <a:spLocks noChangeArrowheads="1"/>
              </p:cNvSpPr>
              <p:nvPr/>
            </p:nvSpPr>
            <p:spPr bwMode="auto">
              <a:xfrm>
                <a:off x="2109" y="1797"/>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33" name="Rectangle 66"/>
              <p:cNvSpPr>
                <a:spLocks noChangeArrowheads="1"/>
              </p:cNvSpPr>
              <p:nvPr/>
            </p:nvSpPr>
            <p:spPr bwMode="auto">
              <a:xfrm>
                <a:off x="2154" y="1842"/>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34" name="Rectangle 67"/>
              <p:cNvSpPr>
                <a:spLocks noChangeArrowheads="1"/>
              </p:cNvSpPr>
              <p:nvPr/>
            </p:nvSpPr>
            <p:spPr bwMode="auto">
              <a:xfrm>
                <a:off x="2200" y="1888"/>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35" name="Rectangle 68"/>
              <p:cNvSpPr>
                <a:spLocks noChangeArrowheads="1"/>
              </p:cNvSpPr>
              <p:nvPr/>
            </p:nvSpPr>
            <p:spPr bwMode="auto">
              <a:xfrm>
                <a:off x="2245" y="1933"/>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ea typeface="Times New Roman" pitchFamily="18" charset="0"/>
                    <a:cs typeface="Arial" charset="0"/>
                  </a:rPr>
                  <a:t>Risk scenarios</a:t>
                </a:r>
                <a:endParaRPr lang="en-US">
                  <a:ea typeface="Times New Roman" pitchFamily="18" charset="0"/>
                  <a:cs typeface="Arial" charset="0"/>
                </a:endParaRPr>
              </a:p>
            </p:txBody>
          </p:sp>
          <p:sp>
            <p:nvSpPr>
              <p:cNvPr id="9236" name="Rectangle 69"/>
              <p:cNvSpPr>
                <a:spLocks noChangeArrowheads="1"/>
              </p:cNvSpPr>
              <p:nvPr/>
            </p:nvSpPr>
            <p:spPr bwMode="auto">
              <a:xfrm>
                <a:off x="2290" y="1979"/>
                <a:ext cx="1089" cy="408"/>
              </a:xfrm>
              <a:prstGeom prst="rect">
                <a:avLst/>
              </a:prstGeom>
              <a:solidFill>
                <a:srgbClr val="FFFFFF"/>
              </a:solidFill>
              <a:ln w="9525">
                <a:solidFill>
                  <a:srgbClr val="000000"/>
                </a:solidFill>
                <a:miter lim="800000"/>
                <a:headEnd/>
                <a:tailEnd/>
              </a:ln>
            </p:spPr>
            <p:txBody>
              <a:bodyPr lIns="76810" tIns="38405" rIns="76810" bIns="38405" anchor="ctr"/>
              <a:lstStyle/>
              <a:p>
                <a:pPr algn="ctr"/>
                <a:r>
                  <a:rPr lang="en-US" sz="1500">
                    <a:solidFill>
                      <a:srgbClr val="000000"/>
                    </a:solidFill>
                    <a:latin typeface="Calibri" pitchFamily="34" charset="0"/>
                    <a:ea typeface="Times New Roman" pitchFamily="18" charset="0"/>
                    <a:cs typeface="Calibri" pitchFamily="34" charset="0"/>
                  </a:rPr>
                  <a:t>Setting the Context</a:t>
                </a:r>
                <a:endParaRPr lang="en-US">
                  <a:ea typeface="Times New Roman" pitchFamily="18" charset="0"/>
                  <a:cs typeface="Arial" charset="0"/>
                </a:endParaRPr>
              </a:p>
            </p:txBody>
          </p:sp>
        </p:gr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CA" sz="2800" smtClean="0"/>
              <a:t>Setting the Context</a:t>
            </a:r>
            <a:endParaRPr lang="en-US" sz="2800" smtClean="0"/>
          </a:p>
        </p:txBody>
      </p:sp>
      <p:sp>
        <p:nvSpPr>
          <p:cNvPr id="10243" name="Content Placeholder 50"/>
          <p:cNvSpPr>
            <a:spLocks noGrp="1"/>
          </p:cNvSpPr>
          <p:nvPr>
            <p:ph idx="1"/>
          </p:nvPr>
        </p:nvSpPr>
        <p:spPr>
          <a:xfrm>
            <a:off x="685800" y="1828800"/>
            <a:ext cx="7772400" cy="3810000"/>
          </a:xfrm>
        </p:spPr>
        <p:txBody>
          <a:bodyPr/>
          <a:lstStyle/>
          <a:p>
            <a:r>
              <a:rPr lang="en-CA" sz="2400" b="1" smtClean="0">
                <a:latin typeface="Calibri" pitchFamily="34" charset="0"/>
              </a:rPr>
              <a:t>Events that could happen within the next 5 years</a:t>
            </a:r>
            <a:r>
              <a:rPr lang="en-CA" sz="2400" smtClean="0">
                <a:latin typeface="Calibri" pitchFamily="34" charset="0"/>
              </a:rPr>
              <a:t>:</a:t>
            </a:r>
          </a:p>
          <a:p>
            <a:pPr lvl="1"/>
            <a:r>
              <a:rPr lang="en-CA" sz="2400" smtClean="0">
                <a:latin typeface="Calibri" pitchFamily="34" charset="0"/>
              </a:rPr>
              <a:t>Scope Includes Rare Events</a:t>
            </a:r>
          </a:p>
          <a:p>
            <a:pPr lvl="1"/>
            <a:r>
              <a:rPr lang="en-CA" sz="2400" smtClean="0">
                <a:latin typeface="Calibri" pitchFamily="34" charset="0"/>
              </a:rPr>
              <a:t>Current scope excludes scenarios that require more time to emerge as threats.</a:t>
            </a:r>
          </a:p>
          <a:p>
            <a:pPr lvl="1"/>
            <a:endParaRPr lang="en-CA" sz="2400" smtClean="0">
              <a:latin typeface="Calibri" pitchFamily="34" charset="0"/>
            </a:endParaRPr>
          </a:p>
          <a:p>
            <a:r>
              <a:rPr lang="en-CA" sz="2400" b="1" smtClean="0">
                <a:latin typeface="Calibri" pitchFamily="34" charset="0"/>
              </a:rPr>
              <a:t>Federal role</a:t>
            </a:r>
            <a:r>
              <a:rPr lang="en-CA" sz="2400" smtClean="0">
                <a:latin typeface="Calibri" pitchFamily="34" charset="0"/>
              </a:rPr>
              <a:t>: focus on emergencies that are likely to require federal involvement.</a:t>
            </a:r>
          </a:p>
          <a:p>
            <a:pPr>
              <a:buFontTx/>
              <a:buNone/>
            </a:pPr>
            <a:endParaRPr lang="en-US" sz="2400" smtClean="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1027" name="Title 1"/>
          <p:cNvSpPr>
            <a:spLocks noGrp="1"/>
          </p:cNvSpPr>
          <p:nvPr>
            <p:ph type="title"/>
          </p:nvPr>
        </p:nvSpPr>
        <p:spPr>
          <a:xfrm>
            <a:off x="685800" y="304800"/>
            <a:ext cx="7772400" cy="1143000"/>
          </a:xfrm>
        </p:spPr>
        <p:txBody>
          <a:bodyPr/>
          <a:lstStyle/>
          <a:p>
            <a:r>
              <a:rPr lang="en-US" smtClean="0" sz="2800"/>
              <a:t>The All-Hazards Risk Taxonomy</a:t>
            </a: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p:spPr>
        <p:txBody>
          <a:bodyPr anchor="ctr" wrap="none">
            <a:spAutoFit/>
          </a:bodyPr>
          <a:lstStyle/>
          <a:p>
            <a:endParaRPr lang="en-US"/>
          </a:p>
        </p:txBody>
      </p:sp>
      <p:sp>
        <p:nvSpPr>
          <p:cNvPr id="1029" name="Rectangle 6"/>
          <p:cNvSpPr>
            <a:spLocks noChangeArrowheads="1"/>
          </p:cNvSpPr>
          <p:nvPr/>
        </p:nvSpPr>
        <p:spPr bwMode="auto">
          <a:xfrm>
            <a:off x="0" y="0"/>
            <a:ext cx="9144000" cy="0"/>
          </a:xfrm>
          <a:prstGeom prst="rect">
            <a:avLst/>
          </a:prstGeom>
          <a:noFill/>
          <a:ln w="9525">
            <a:noFill/>
            <a:miter lim="800000"/>
            <a:headEnd/>
            <a:tailEnd/>
          </a:ln>
        </p:spPr>
        <p:txBody>
          <a:bodyPr anchor="ctr" wrap="none">
            <a:spAutoFit/>
          </a:bodyPr>
          <a:lstStyle/>
          <a:p>
            <a:endParaRPr lang="en-US"/>
          </a:p>
        </p:txBody>
      </p:sp>
      <p:pic>
        <p:nvPicPr>
          <p:cNvPr id="1026" name="Object 5"/>
          <p:cNvPicPr>
            <a:picLocks noChangeAspect="1"/>
          </p:cNvPicPr>
          <p:nvPr/>
        </p:nvPicPr>
        <p:blipFill>
          <a:blip r:embed="rId3"/>
          <a:srcRect/>
          <a:stretch>
            <a:fillRect/>
          </a:stretch>
        </p:blipFill>
        <p:spPr bwMode="auto">
          <a:xfrm>
            <a:off x="274638" y="1219200"/>
            <a:ext cx="8428037" cy="4953000"/>
          </a:xfrm>
          <a:prstGeom prst="rect"/>
          <a:noFill/>
        </p:spPr>
      </p:pic>
    </p:spTree>
  </p:cSld>
  <p:clrMapOvr>
    <a:masterClrMapping/>
  </p:clrMapOvr>
  <p:timing>
    <p:tnLst>
      <p:par>
        <p:cTn dur="indefinite" id="1" nodeType="tmRoot" restart="never"/>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0"/>
            <a:ext cx="7772400" cy="1143000"/>
          </a:xfrm>
        </p:spPr>
        <p:txBody>
          <a:bodyPr/>
          <a:lstStyle/>
          <a:p>
            <a:r>
              <a:rPr lang="en-US" sz="2800" dirty="0" smtClean="0"/>
              <a:t>Risk Identification</a:t>
            </a:r>
          </a:p>
        </p:txBody>
      </p:sp>
      <p:sp>
        <p:nvSpPr>
          <p:cNvPr id="3" name="Content Placeholder 2"/>
          <p:cNvSpPr>
            <a:spLocks noGrp="1"/>
          </p:cNvSpPr>
          <p:nvPr>
            <p:ph idx="1"/>
          </p:nvPr>
        </p:nvSpPr>
        <p:spPr>
          <a:xfrm>
            <a:off x="304800" y="1143000"/>
            <a:ext cx="3962400" cy="3810000"/>
          </a:xfrm>
        </p:spPr>
        <p:txBody>
          <a:bodyPr/>
          <a:lstStyle/>
          <a:p>
            <a:pPr marL="0">
              <a:buFontTx/>
              <a:buNone/>
              <a:defRPr/>
            </a:pPr>
            <a:r>
              <a:rPr lang="en-US" sz="2000" b="1" dirty="0" smtClean="0">
                <a:latin typeface="Calibri" pitchFamily="34" charset="0"/>
                <a:cs typeface="Calibri" pitchFamily="34" charset="0"/>
              </a:rPr>
              <a:t>Step 1: Identification of Top Threats and Hazards </a:t>
            </a:r>
          </a:p>
          <a:p>
            <a:pPr>
              <a:defRPr/>
            </a:pPr>
            <a:r>
              <a:rPr lang="en-US" sz="2000" dirty="0" smtClean="0">
                <a:latin typeface="Calibri" pitchFamily="34" charset="0"/>
                <a:cs typeface="Calibri" pitchFamily="34" charset="0"/>
              </a:rPr>
              <a:t>Each year, federal organizations bring forward their top threats and hazards. </a:t>
            </a:r>
          </a:p>
          <a:p>
            <a:pPr>
              <a:defRPr/>
            </a:pPr>
            <a:r>
              <a:rPr lang="en-US" sz="2000" dirty="0" smtClean="0">
                <a:latin typeface="Calibri" pitchFamily="34" charset="0"/>
                <a:cs typeface="Calibri" pitchFamily="34" charset="0"/>
              </a:rPr>
              <a:t>An Interdepartmental Risk Assessment Working Group is mandated to select those threats and hazards that will be retained for risk assessment. </a:t>
            </a:r>
          </a:p>
          <a:p>
            <a:pPr>
              <a:defRPr/>
            </a:pPr>
            <a:r>
              <a:rPr lang="en-US" sz="2000" dirty="0" smtClean="0">
                <a:latin typeface="Calibri" pitchFamily="34" charset="0"/>
                <a:cs typeface="Calibri" pitchFamily="34" charset="0"/>
              </a:rPr>
              <a:t>2010-2011: 16 threats and hazards were retained. </a:t>
            </a:r>
          </a:p>
          <a:p>
            <a:pPr>
              <a:defRPr/>
            </a:pPr>
            <a:r>
              <a:rPr lang="en-US" sz="2000" dirty="0" smtClean="0">
                <a:latin typeface="Calibri" pitchFamily="34" charset="0"/>
                <a:cs typeface="Calibri" pitchFamily="34" charset="0"/>
              </a:rPr>
              <a:t>2011-2012: 12 threats and hazards were retained. </a:t>
            </a:r>
          </a:p>
          <a:p>
            <a:pPr>
              <a:defRPr/>
            </a:pPr>
            <a:endParaRPr lang="en-US" sz="2000" dirty="0">
              <a:latin typeface="Calibri" pitchFamily="34" charset="0"/>
              <a:cs typeface="Calibri" pitchFamily="34" charset="0"/>
            </a:endParaRPr>
          </a:p>
        </p:txBody>
      </p:sp>
      <p:graphicFrame>
        <p:nvGraphicFramePr>
          <p:cNvPr id="7" name="Table 6"/>
          <p:cNvGraphicFramePr>
            <a:graphicFrameLocks noGrp="1"/>
          </p:cNvGraphicFramePr>
          <p:nvPr/>
        </p:nvGraphicFramePr>
        <p:xfrm>
          <a:off x="4267200" y="228600"/>
          <a:ext cx="4572000" cy="6125613"/>
        </p:xfrm>
        <a:graphic>
          <a:graphicData uri="http://schemas.openxmlformats.org/drawingml/2006/table">
            <a:tbl>
              <a:tblPr firstRow="1" bandRow="1">
                <a:tableStyleId>{5C22544A-7EE6-4342-B048-85BDC9FD1C3A}</a:tableStyleId>
              </a:tblPr>
              <a:tblGrid>
                <a:gridCol w="2590800"/>
                <a:gridCol w="1981200"/>
              </a:tblGrid>
              <a:tr h="4029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latin typeface="Calibri" pitchFamily="34" charset="0"/>
                          <a:cs typeface="Calibri" pitchFamily="34" charset="0"/>
                        </a:rPr>
                        <a:t>List of T&amp;H (Unrated)</a:t>
                      </a:r>
                      <a:endParaRPr lang="en-US" b="1" dirty="0">
                        <a:solidFill>
                          <a:schemeClr val="tx1"/>
                        </a:solidFill>
                        <a:latin typeface="Calibri" pitchFamily="34" charset="0"/>
                        <a:cs typeface="Calibri" pitchFamily="34" charset="0"/>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endParaRPr lang="en-US" b="0" dirty="0">
                        <a:solidFill>
                          <a:schemeClr val="tx1"/>
                        </a:solidFill>
                        <a:latin typeface="Calibri" pitchFamily="34" charset="0"/>
                        <a:cs typeface="Calibri" pitchFamily="34" charset="0"/>
                      </a:endParaRP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3106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latin typeface="Calibri" pitchFamily="34" charset="0"/>
                          <a:cs typeface="Calibri" pitchFamily="34" charset="0"/>
                        </a:rPr>
                        <a:t>2010-2011:</a:t>
                      </a:r>
                      <a:endParaRPr lang="en-US" b="0" dirty="0">
                        <a:solidFill>
                          <a:schemeClr val="tx1"/>
                        </a:solidFill>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r>
                        <a:rPr lang="en-US" sz="1800" b="0" dirty="0" smtClean="0">
                          <a:solidFill>
                            <a:schemeClr val="tx1"/>
                          </a:solidFill>
                          <a:latin typeface="Calibri" pitchFamily="34" charset="0"/>
                          <a:cs typeface="Calibri" pitchFamily="34" charset="0"/>
                        </a:rPr>
                        <a:t>2011-2012: </a:t>
                      </a:r>
                      <a:endParaRPr lang="en-US" b="0" dirty="0">
                        <a:solidFill>
                          <a:schemeClr val="tx1"/>
                        </a:solidFill>
                      </a:endParaRP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4086935">
                <a:tc>
                  <a:txBody>
                    <a:bodyPr/>
                    <a:lstStyle/>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Terrorism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Foreign interference/espionage (cyber)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Breach of information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Explosions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Oil incident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Accidental and/or intentional chemical event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Aircraft disasters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Marine disasters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Rail disasters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Pandemic (e.g. pandemic influenza)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Emerging respiratory infectious disease outbreak </a:t>
                      </a:r>
                    </a:p>
                    <a:p>
                      <a:pPr marL="91440" indent="-91440">
                        <a:spcBef>
                          <a:spcPts val="0"/>
                        </a:spcBef>
                        <a:spcAft>
                          <a:spcPts val="300"/>
                        </a:spcAft>
                        <a:buFont typeface="Arial" pitchFamily="34" charset="0"/>
                        <a:buChar char="•"/>
                      </a:pPr>
                      <a:r>
                        <a:rPr lang="en-US" sz="1400" b="0" dirty="0" err="1" smtClean="0">
                          <a:solidFill>
                            <a:srgbClr val="640000"/>
                          </a:solidFill>
                          <a:latin typeface="Calibri" pitchFamily="34" charset="0"/>
                          <a:cs typeface="Calibri" pitchFamily="34" charset="0"/>
                        </a:rPr>
                        <a:t>Foodborne</a:t>
                      </a:r>
                      <a:r>
                        <a:rPr lang="en-US" sz="1400" b="0" dirty="0" smtClean="0">
                          <a:solidFill>
                            <a:srgbClr val="640000"/>
                          </a:solidFill>
                          <a:latin typeface="Calibri" pitchFamily="34" charset="0"/>
                          <a:cs typeface="Calibri" pitchFamily="34" charset="0"/>
                        </a:rPr>
                        <a:t> infectious disease outbreak </a:t>
                      </a:r>
                    </a:p>
                    <a:p>
                      <a:pPr marL="91440" indent="-91440">
                        <a:spcBef>
                          <a:spcPts val="0"/>
                        </a:spcBef>
                        <a:spcAft>
                          <a:spcPts val="300"/>
                        </a:spcAft>
                        <a:buFont typeface="Arial" pitchFamily="34" charset="0"/>
                        <a:buChar char="•"/>
                      </a:pPr>
                      <a:r>
                        <a:rPr lang="en-US" sz="1400" b="0" dirty="0" err="1" smtClean="0">
                          <a:solidFill>
                            <a:srgbClr val="640000"/>
                          </a:solidFill>
                          <a:latin typeface="Calibri" pitchFamily="34" charset="0"/>
                          <a:cs typeface="Calibri" pitchFamily="34" charset="0"/>
                        </a:rPr>
                        <a:t>Zoonotic</a:t>
                      </a:r>
                      <a:r>
                        <a:rPr lang="en-US" sz="1400" b="0" dirty="0" smtClean="0">
                          <a:solidFill>
                            <a:srgbClr val="640000"/>
                          </a:solidFill>
                          <a:latin typeface="Calibri" pitchFamily="34" charset="0"/>
                          <a:cs typeface="Calibri" pitchFamily="34" charset="0"/>
                        </a:rPr>
                        <a:t> infectious disease outbreak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Non-</a:t>
                      </a:r>
                      <a:r>
                        <a:rPr lang="en-US" sz="1400" b="0" dirty="0" err="1" smtClean="0">
                          <a:solidFill>
                            <a:srgbClr val="640000"/>
                          </a:solidFill>
                          <a:latin typeface="Calibri" pitchFamily="34" charset="0"/>
                          <a:cs typeface="Calibri" pitchFamily="34" charset="0"/>
                        </a:rPr>
                        <a:t>zoonotic</a:t>
                      </a:r>
                      <a:r>
                        <a:rPr lang="en-US" sz="1400" b="0" dirty="0" smtClean="0">
                          <a:solidFill>
                            <a:srgbClr val="640000"/>
                          </a:solidFill>
                          <a:latin typeface="Calibri" pitchFamily="34" charset="0"/>
                          <a:cs typeface="Calibri" pitchFamily="34" charset="0"/>
                        </a:rPr>
                        <a:t> animal disease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Floods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Hurricanes</a:t>
                      </a:r>
                      <a:endParaRPr lang="en-US" sz="1400" b="0" dirty="0">
                        <a:solidFill>
                          <a:srgbClr val="640000"/>
                        </a:solidFill>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Cyber attack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Terrorism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Influx of Illegal Migrants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Radiological or Nuclear Accident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Marine pollutants/Accidental Chemical Event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Earthquakes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Floods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Hurricanes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Pandemic </a:t>
                      </a:r>
                    </a:p>
                    <a:p>
                      <a:pPr marL="91440" indent="-91440">
                        <a:spcBef>
                          <a:spcPts val="0"/>
                        </a:spcBef>
                        <a:spcAft>
                          <a:spcPts val="300"/>
                        </a:spcAft>
                        <a:buFont typeface="Arial" pitchFamily="34" charset="0"/>
                        <a:buChar char="•"/>
                      </a:pPr>
                      <a:r>
                        <a:rPr lang="en-US" sz="1400" b="0" dirty="0" err="1" smtClean="0">
                          <a:solidFill>
                            <a:srgbClr val="640000"/>
                          </a:solidFill>
                          <a:latin typeface="Calibri" pitchFamily="34" charset="0"/>
                          <a:cs typeface="Calibri" pitchFamily="34" charset="0"/>
                        </a:rPr>
                        <a:t>Foodborne</a:t>
                      </a:r>
                      <a:r>
                        <a:rPr lang="en-US" sz="1400" b="0" dirty="0" smtClean="0">
                          <a:solidFill>
                            <a:srgbClr val="640000"/>
                          </a:solidFill>
                          <a:latin typeface="Calibri" pitchFamily="34" charset="0"/>
                          <a:cs typeface="Calibri" pitchFamily="34" charset="0"/>
                        </a:rPr>
                        <a:t> Outbreak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Extreme Weather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Extreme Space Weather</a:t>
                      </a:r>
                      <a:endParaRPr lang="en-US" sz="1400" b="0" dirty="0">
                        <a:solidFill>
                          <a:srgbClr val="640000"/>
                        </a:solidFill>
                      </a:endParaRP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0"/>
            <a:ext cx="7772400" cy="1143000"/>
          </a:xfrm>
        </p:spPr>
        <p:txBody>
          <a:bodyPr/>
          <a:lstStyle/>
          <a:p>
            <a:r>
              <a:rPr lang="en-US" sz="2800" smtClean="0"/>
              <a:t>Scenario Development</a:t>
            </a:r>
          </a:p>
        </p:txBody>
      </p:sp>
      <p:sp>
        <p:nvSpPr>
          <p:cNvPr id="3" name="Content Placeholder 2"/>
          <p:cNvSpPr>
            <a:spLocks noGrp="1"/>
          </p:cNvSpPr>
          <p:nvPr>
            <p:ph idx="1"/>
          </p:nvPr>
        </p:nvSpPr>
        <p:spPr>
          <a:xfrm>
            <a:off x="381000" y="1143000"/>
            <a:ext cx="3810000" cy="3810000"/>
          </a:xfrm>
        </p:spPr>
        <p:txBody>
          <a:bodyPr/>
          <a:lstStyle/>
          <a:p>
            <a:pPr marL="0">
              <a:buFontTx/>
              <a:buNone/>
              <a:defRPr/>
            </a:pPr>
            <a:r>
              <a:rPr lang="en-US" sz="2000" b="1" dirty="0" smtClean="0">
                <a:latin typeface="Calibri" pitchFamily="34" charset="0"/>
                <a:cs typeface="Calibri" pitchFamily="34" charset="0"/>
              </a:rPr>
              <a:t>Step 2: Developing Risk Scenarios</a:t>
            </a:r>
          </a:p>
          <a:p>
            <a:pPr>
              <a:defRPr/>
            </a:pPr>
            <a:r>
              <a:rPr lang="en-US" sz="2000" dirty="0" smtClean="0">
                <a:latin typeface="Calibri" pitchFamily="34" charset="0"/>
                <a:cs typeface="Calibri" pitchFamily="34" charset="0"/>
              </a:rPr>
              <a:t>Out of the threats/hazards retained, approximately 10 Risk Scenarios are developed;</a:t>
            </a:r>
          </a:p>
          <a:p>
            <a:pPr>
              <a:defRPr/>
            </a:pPr>
            <a:r>
              <a:rPr lang="en-US" sz="2000" dirty="0" smtClean="0">
                <a:latin typeface="Calibri" pitchFamily="34" charset="0"/>
                <a:cs typeface="Calibri" pitchFamily="34" charset="0"/>
              </a:rPr>
              <a:t>Multiple institutions involved in each scenario, emphasizing the interconnected nature of Canada’s risk environment. </a:t>
            </a:r>
          </a:p>
          <a:p>
            <a:pPr>
              <a:defRPr/>
            </a:pPr>
            <a:r>
              <a:rPr lang="en-US" sz="2000" dirty="0" smtClean="0">
                <a:latin typeface="Calibri" pitchFamily="34" charset="0"/>
                <a:cs typeface="Calibri" pitchFamily="34" charset="0"/>
              </a:rPr>
              <a:t>Generally, new scenarios are sought each year, to build a comprehensive set of scenarios over time. </a:t>
            </a:r>
          </a:p>
          <a:p>
            <a:pPr>
              <a:defRPr/>
            </a:pPr>
            <a:r>
              <a:rPr lang="en-US" sz="2000" dirty="0" smtClean="0">
                <a:latin typeface="Calibri" pitchFamily="34" charset="0"/>
                <a:cs typeface="Calibri" pitchFamily="34" charset="0"/>
              </a:rPr>
              <a:t>Possibility of developing composite scenarios with variants. </a:t>
            </a:r>
          </a:p>
          <a:p>
            <a:pPr>
              <a:defRPr/>
            </a:pPr>
            <a:endParaRPr lang="en-US" sz="2000" dirty="0">
              <a:latin typeface="Calibri" pitchFamily="34" charset="0"/>
              <a:cs typeface="Calibri" pitchFamily="34" charset="0"/>
            </a:endParaRPr>
          </a:p>
        </p:txBody>
      </p:sp>
      <p:graphicFrame>
        <p:nvGraphicFramePr>
          <p:cNvPr id="4" name="Table 3"/>
          <p:cNvGraphicFramePr>
            <a:graphicFrameLocks noGrp="1"/>
          </p:cNvGraphicFramePr>
          <p:nvPr/>
        </p:nvGraphicFramePr>
        <p:xfrm>
          <a:off x="4267200" y="228600"/>
          <a:ext cx="4648200" cy="6186573"/>
        </p:xfrm>
        <a:graphic>
          <a:graphicData uri="http://schemas.openxmlformats.org/drawingml/2006/table">
            <a:tbl>
              <a:tblPr firstRow="1" bandRow="1">
                <a:tableStyleId>{5C22544A-7EE6-4342-B048-85BDC9FD1C3A}</a:tableStyleId>
              </a:tblPr>
              <a:tblGrid>
                <a:gridCol w="2438400"/>
                <a:gridCol w="2209800"/>
              </a:tblGrid>
              <a:tr h="4029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latin typeface="Calibri" pitchFamily="34" charset="0"/>
                          <a:cs typeface="Calibri" pitchFamily="34" charset="0"/>
                        </a:rPr>
                        <a:t>List of event scenarios</a:t>
                      </a:r>
                      <a:endParaRPr lang="en-US" b="1" dirty="0">
                        <a:solidFill>
                          <a:schemeClr val="tx1"/>
                        </a:solidFill>
                        <a:latin typeface="Calibri" pitchFamily="34" charset="0"/>
                        <a:cs typeface="Calibri" pitchFamily="34" charset="0"/>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endParaRPr lang="en-US" b="0" dirty="0">
                        <a:solidFill>
                          <a:schemeClr val="tx1"/>
                        </a:solidFill>
                        <a:latin typeface="Calibri" pitchFamily="34" charset="0"/>
                        <a:cs typeface="Calibri" pitchFamily="34" charset="0"/>
                      </a:endParaRP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3106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latin typeface="Calibri" pitchFamily="34" charset="0"/>
                          <a:cs typeface="Calibri" pitchFamily="34" charset="0"/>
                        </a:rPr>
                        <a:t>2010-2011:</a:t>
                      </a:r>
                      <a:endParaRPr lang="en-US" b="0" dirty="0">
                        <a:solidFill>
                          <a:schemeClr val="tx1"/>
                        </a:solidFill>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r>
                        <a:rPr lang="en-US" sz="1800" b="0" dirty="0" smtClean="0">
                          <a:solidFill>
                            <a:schemeClr val="tx1"/>
                          </a:solidFill>
                          <a:latin typeface="Calibri" pitchFamily="34" charset="0"/>
                          <a:cs typeface="Calibri" pitchFamily="34" charset="0"/>
                        </a:rPr>
                        <a:t>2011-2012: </a:t>
                      </a:r>
                      <a:endParaRPr lang="en-US" b="0" dirty="0">
                        <a:solidFill>
                          <a:schemeClr val="tx1"/>
                        </a:solidFill>
                      </a:endParaRP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4086935">
                <a:tc>
                  <a:txBody>
                    <a:bodyPr/>
                    <a:lstStyle/>
                    <a:p>
                      <a:r>
                        <a:rPr lang="en-US" sz="1400" b="1" kern="1200" baseline="0" dirty="0" smtClean="0">
                          <a:solidFill>
                            <a:schemeClr val="dk1"/>
                          </a:solidFill>
                          <a:latin typeface="Calibri" pitchFamily="34" charset="0"/>
                          <a:ea typeface="+mn-ea"/>
                          <a:cs typeface="Calibri" pitchFamily="34" charset="0"/>
                        </a:rPr>
                        <a:t>Health:</a:t>
                      </a:r>
                      <a:endParaRPr lang="en-US" sz="1400" kern="1200" baseline="0" dirty="0" smtClean="0">
                        <a:solidFill>
                          <a:schemeClr val="dk1"/>
                        </a:solidFill>
                        <a:latin typeface="Calibri" pitchFamily="34" charset="0"/>
                        <a:ea typeface="+mn-ea"/>
                        <a:cs typeface="Calibri" pitchFamily="34" charset="0"/>
                      </a:endParaRPr>
                    </a:p>
                    <a:p>
                      <a:pPr marL="91440" indent="-91440">
                        <a:spcAft>
                          <a:spcPts val="300"/>
                        </a:spcAft>
                        <a:buFont typeface="Arial" pitchFamily="34" charset="0"/>
                        <a:buChar char="•"/>
                      </a:pPr>
                      <a:r>
                        <a:rPr lang="en-US" sz="1400" kern="1200" baseline="0" dirty="0" smtClean="0">
                          <a:solidFill>
                            <a:srgbClr val="640000"/>
                          </a:solidFill>
                          <a:latin typeface="Calibri" pitchFamily="34" charset="0"/>
                          <a:ea typeface="+mn-ea"/>
                          <a:cs typeface="Calibri" pitchFamily="34" charset="0"/>
                        </a:rPr>
                        <a:t>Emerging </a:t>
                      </a:r>
                      <a:r>
                        <a:rPr lang="en-US" sz="1400" kern="1200" baseline="0" dirty="0" err="1" smtClean="0">
                          <a:solidFill>
                            <a:srgbClr val="640000"/>
                          </a:solidFill>
                          <a:latin typeface="Calibri" pitchFamily="34" charset="0"/>
                          <a:ea typeface="+mn-ea"/>
                          <a:cs typeface="Calibri" pitchFamily="34" charset="0"/>
                        </a:rPr>
                        <a:t>zoonotic</a:t>
                      </a:r>
                      <a:r>
                        <a:rPr lang="en-US" sz="1400" kern="1200" baseline="0" dirty="0" smtClean="0">
                          <a:solidFill>
                            <a:srgbClr val="640000"/>
                          </a:solidFill>
                          <a:latin typeface="Calibri" pitchFamily="34" charset="0"/>
                          <a:ea typeface="+mn-ea"/>
                          <a:cs typeface="Calibri" pitchFamily="34" charset="0"/>
                        </a:rPr>
                        <a:t> respiratory pathogen outbreak </a:t>
                      </a:r>
                    </a:p>
                    <a:p>
                      <a:pPr marL="91440" marR="0" indent="-91440" algn="l" defTabSz="914400" rtl="0" eaLnBrk="1" fontAlgn="auto" latinLnBrk="0" hangingPunct="1">
                        <a:lnSpc>
                          <a:spcPct val="100000"/>
                        </a:lnSpc>
                        <a:spcBef>
                          <a:spcPts val="0"/>
                        </a:spcBef>
                        <a:spcAft>
                          <a:spcPts val="300"/>
                        </a:spcAft>
                        <a:buClrTx/>
                        <a:buSzTx/>
                        <a:buFont typeface="Arial" pitchFamily="34" charset="0"/>
                        <a:buChar char="•"/>
                        <a:tabLst/>
                        <a:defRPr/>
                      </a:pPr>
                      <a:r>
                        <a:rPr lang="en-US" sz="1400" kern="1200" baseline="0" dirty="0" err="1" smtClean="0">
                          <a:solidFill>
                            <a:srgbClr val="640000"/>
                          </a:solidFill>
                          <a:latin typeface="Calibri" pitchFamily="34" charset="0"/>
                          <a:ea typeface="+mn-ea"/>
                          <a:cs typeface="Calibri" pitchFamily="34" charset="0"/>
                        </a:rPr>
                        <a:t>Listeriosis</a:t>
                      </a:r>
                      <a:r>
                        <a:rPr lang="en-US" sz="1400" kern="1200" baseline="0" dirty="0" smtClean="0">
                          <a:solidFill>
                            <a:srgbClr val="640000"/>
                          </a:solidFill>
                          <a:latin typeface="Calibri" pitchFamily="34" charset="0"/>
                          <a:ea typeface="+mn-ea"/>
                          <a:cs typeface="Calibri" pitchFamily="34" charset="0"/>
                        </a:rPr>
                        <a:t> outbreak </a:t>
                      </a:r>
                    </a:p>
                    <a:p>
                      <a:pPr marL="91440" marR="0" indent="-91440" algn="l" defTabSz="914400" rtl="0" eaLnBrk="1" fontAlgn="auto" latinLnBrk="0" hangingPunct="1">
                        <a:lnSpc>
                          <a:spcPct val="100000"/>
                        </a:lnSpc>
                        <a:spcBef>
                          <a:spcPts val="0"/>
                        </a:spcBef>
                        <a:spcAft>
                          <a:spcPts val="300"/>
                        </a:spcAft>
                        <a:buClrTx/>
                        <a:buSzTx/>
                        <a:buFont typeface="Arial" pitchFamily="34" charset="0"/>
                        <a:buChar char="•"/>
                        <a:tabLst/>
                        <a:defRPr/>
                      </a:pPr>
                      <a:r>
                        <a:rPr lang="en-US" sz="1400" kern="1200" baseline="0" dirty="0" smtClean="0">
                          <a:solidFill>
                            <a:srgbClr val="640000"/>
                          </a:solidFill>
                          <a:latin typeface="Calibri" pitchFamily="34" charset="0"/>
                          <a:ea typeface="+mn-ea"/>
                          <a:cs typeface="Calibri" pitchFamily="34" charset="0"/>
                        </a:rPr>
                        <a:t>Foot-and-mouth disease outbreak </a:t>
                      </a:r>
                    </a:p>
                    <a:p>
                      <a:endParaRPr lang="en-US" sz="1400" b="1" kern="1200" baseline="0" dirty="0" smtClean="0">
                        <a:solidFill>
                          <a:schemeClr val="dk1"/>
                        </a:solidFill>
                        <a:latin typeface="Calibri" pitchFamily="34" charset="0"/>
                        <a:ea typeface="+mn-ea"/>
                        <a:cs typeface="Calibri" pitchFamily="34" charset="0"/>
                      </a:endParaRPr>
                    </a:p>
                    <a:p>
                      <a:r>
                        <a:rPr lang="en-US" sz="1400" b="1" kern="1200" baseline="0" dirty="0" smtClean="0">
                          <a:solidFill>
                            <a:schemeClr val="dk1"/>
                          </a:solidFill>
                          <a:latin typeface="Calibri" pitchFamily="34" charset="0"/>
                          <a:ea typeface="+mn-ea"/>
                          <a:cs typeface="Calibri" pitchFamily="34" charset="0"/>
                        </a:rPr>
                        <a:t>Natural: </a:t>
                      </a:r>
                      <a:endParaRPr lang="en-US" sz="1400" kern="1200" baseline="0" dirty="0" smtClean="0">
                        <a:solidFill>
                          <a:schemeClr val="dk1"/>
                        </a:solidFill>
                        <a:latin typeface="Calibri" pitchFamily="34" charset="0"/>
                        <a:ea typeface="+mn-ea"/>
                        <a:cs typeface="Calibri" pitchFamily="34" charset="0"/>
                      </a:endParaRPr>
                    </a:p>
                    <a:p>
                      <a:pPr marL="91440" indent="-91440">
                        <a:spcAft>
                          <a:spcPts val="300"/>
                        </a:spcAft>
                        <a:buFont typeface="Arial" pitchFamily="34" charset="0"/>
                        <a:buChar char="•"/>
                      </a:pPr>
                      <a:r>
                        <a:rPr lang="en-US" sz="1400" kern="1200" baseline="0" dirty="0" smtClean="0">
                          <a:solidFill>
                            <a:srgbClr val="640000"/>
                          </a:solidFill>
                          <a:latin typeface="Calibri" pitchFamily="34" charset="0"/>
                          <a:ea typeface="+mn-ea"/>
                          <a:cs typeface="Calibri" pitchFamily="34" charset="0"/>
                        </a:rPr>
                        <a:t>Hurricanes </a:t>
                      </a:r>
                    </a:p>
                    <a:p>
                      <a:pPr marL="91440" marR="0" indent="-91440" algn="l" defTabSz="914400" rtl="0" eaLnBrk="1" fontAlgn="auto" latinLnBrk="0" hangingPunct="1">
                        <a:lnSpc>
                          <a:spcPct val="100000"/>
                        </a:lnSpc>
                        <a:spcBef>
                          <a:spcPts val="0"/>
                        </a:spcBef>
                        <a:spcAft>
                          <a:spcPts val="300"/>
                        </a:spcAft>
                        <a:buClrTx/>
                        <a:buSzTx/>
                        <a:buFont typeface="Arial" pitchFamily="34" charset="0"/>
                        <a:buChar char="•"/>
                        <a:tabLst/>
                        <a:defRPr/>
                      </a:pPr>
                      <a:r>
                        <a:rPr lang="en-US" sz="1400" kern="1200" baseline="0" dirty="0" smtClean="0">
                          <a:solidFill>
                            <a:srgbClr val="640000"/>
                          </a:solidFill>
                          <a:latin typeface="Calibri" pitchFamily="34" charset="0"/>
                          <a:ea typeface="+mn-ea"/>
                          <a:cs typeface="Calibri" pitchFamily="34" charset="0"/>
                        </a:rPr>
                        <a:t>Flood </a:t>
                      </a:r>
                    </a:p>
                    <a:p>
                      <a:r>
                        <a:rPr lang="en-US" sz="1400" kern="1200" baseline="0" dirty="0" smtClean="0">
                          <a:solidFill>
                            <a:schemeClr val="dk1"/>
                          </a:solidFill>
                          <a:latin typeface="Calibri" pitchFamily="34" charset="0"/>
                          <a:ea typeface="+mn-ea"/>
                          <a:cs typeface="Calibri"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smtClean="0">
                          <a:solidFill>
                            <a:schemeClr val="dk1"/>
                          </a:solidFill>
                          <a:latin typeface="Calibri" pitchFamily="34" charset="0"/>
                          <a:ea typeface="+mn-ea"/>
                          <a:cs typeface="Calibri" pitchFamily="34" charset="0"/>
                        </a:rPr>
                        <a:t>Unintentional: </a:t>
                      </a:r>
                    </a:p>
                    <a:p>
                      <a:pPr marL="91440" marR="0" indent="-91440" algn="l" defTabSz="914400" rtl="0" eaLnBrk="1" fontAlgn="auto" latinLnBrk="0" hangingPunct="1">
                        <a:lnSpc>
                          <a:spcPct val="100000"/>
                        </a:lnSpc>
                        <a:spcBef>
                          <a:spcPts val="0"/>
                        </a:spcBef>
                        <a:spcAft>
                          <a:spcPts val="300"/>
                        </a:spcAft>
                        <a:buClrTx/>
                        <a:buSzTx/>
                        <a:buFont typeface="Arial" pitchFamily="34" charset="0"/>
                        <a:buChar char="•"/>
                        <a:tabLst/>
                        <a:defRPr/>
                      </a:pPr>
                      <a:r>
                        <a:rPr lang="en-US" sz="1400" kern="1200" baseline="0" dirty="0" smtClean="0">
                          <a:solidFill>
                            <a:srgbClr val="640000"/>
                          </a:solidFill>
                          <a:latin typeface="Calibri" pitchFamily="34" charset="0"/>
                          <a:ea typeface="+mn-ea"/>
                          <a:cs typeface="Calibri" pitchFamily="34" charset="0"/>
                        </a:rPr>
                        <a:t>Marine oil spill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smtClean="0">
                        <a:solidFill>
                          <a:schemeClr val="dk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u="none" kern="1200" baseline="0" dirty="0" smtClean="0">
                          <a:solidFill>
                            <a:schemeClr val="dk1"/>
                          </a:solidFill>
                          <a:latin typeface="Calibri" pitchFamily="34" charset="0"/>
                          <a:ea typeface="+mn-ea"/>
                          <a:cs typeface="Calibri" pitchFamily="34" charset="0"/>
                        </a:rPr>
                        <a:t>Malicious:</a:t>
                      </a:r>
                      <a:endParaRPr lang="en-US" sz="1400" b="1" u="sng" kern="1200" baseline="0" dirty="0" smtClean="0">
                        <a:solidFill>
                          <a:schemeClr val="dk1"/>
                        </a:solidFill>
                        <a:latin typeface="Calibri" pitchFamily="34" charset="0"/>
                        <a:ea typeface="+mn-ea"/>
                        <a:cs typeface="Calibri" pitchFamily="34" charset="0"/>
                      </a:endParaRPr>
                    </a:p>
                    <a:p>
                      <a:pPr marL="91440" indent="-91440">
                        <a:spcAft>
                          <a:spcPts val="300"/>
                        </a:spcAft>
                        <a:buFont typeface="Arial" pitchFamily="34" charset="0"/>
                        <a:buChar char="•"/>
                      </a:pPr>
                      <a:r>
                        <a:rPr lang="en-US" sz="1400" kern="1200" baseline="0" dirty="0" smtClean="0">
                          <a:solidFill>
                            <a:srgbClr val="640000"/>
                          </a:solidFill>
                          <a:latin typeface="Calibri" pitchFamily="34" charset="0"/>
                          <a:ea typeface="+mn-ea"/>
                          <a:cs typeface="Calibri" pitchFamily="34" charset="0"/>
                        </a:rPr>
                        <a:t>Aircraft disaster (cargo) </a:t>
                      </a:r>
                    </a:p>
                    <a:p>
                      <a:pPr marL="91440" indent="-91440">
                        <a:spcAft>
                          <a:spcPts val="300"/>
                        </a:spcAft>
                        <a:buFont typeface="Arial" pitchFamily="34" charset="0"/>
                        <a:buChar char="•"/>
                      </a:pPr>
                      <a:r>
                        <a:rPr lang="en-US" sz="1400" kern="1200" baseline="0" dirty="0" smtClean="0">
                          <a:solidFill>
                            <a:srgbClr val="640000"/>
                          </a:solidFill>
                          <a:latin typeface="Calibri" pitchFamily="34" charset="0"/>
                          <a:ea typeface="+mn-ea"/>
                          <a:cs typeface="Calibri" pitchFamily="34" charset="0"/>
                        </a:rPr>
                        <a:t>Aircraft disaster (passenger) </a:t>
                      </a:r>
                    </a:p>
                    <a:p>
                      <a:pPr marL="91440" indent="-91440">
                        <a:spcAft>
                          <a:spcPts val="300"/>
                        </a:spcAft>
                        <a:buFont typeface="Arial" pitchFamily="34" charset="0"/>
                        <a:buChar char="•"/>
                      </a:pPr>
                      <a:r>
                        <a:rPr lang="en-US" sz="1400" kern="1200" baseline="0" dirty="0" smtClean="0">
                          <a:solidFill>
                            <a:srgbClr val="640000"/>
                          </a:solidFill>
                          <a:latin typeface="Calibri" pitchFamily="34" charset="0"/>
                          <a:ea typeface="+mn-ea"/>
                          <a:cs typeface="Calibri" pitchFamily="34" charset="0"/>
                        </a:rPr>
                        <a:t>Chemical release incident </a:t>
                      </a:r>
                    </a:p>
                    <a:p>
                      <a:pPr marL="91440" indent="-91440">
                        <a:spcAft>
                          <a:spcPts val="300"/>
                        </a:spcAft>
                        <a:buFont typeface="Arial" pitchFamily="34" charset="0"/>
                        <a:buChar char="•"/>
                      </a:pPr>
                      <a:r>
                        <a:rPr lang="en-US" sz="1400" kern="1200" baseline="0" dirty="0" smtClean="0">
                          <a:solidFill>
                            <a:srgbClr val="640000"/>
                          </a:solidFill>
                          <a:latin typeface="Calibri" pitchFamily="34" charset="0"/>
                          <a:ea typeface="+mn-ea"/>
                          <a:cs typeface="Calibri" pitchFamily="34" charset="0"/>
                        </a:rPr>
                        <a:t>Cyber incident </a:t>
                      </a:r>
                    </a:p>
                    <a:p>
                      <a:endParaRPr lang="en-US" sz="1400" kern="1200" baseline="0" dirty="0" smtClean="0">
                        <a:solidFill>
                          <a:schemeClr val="dk1"/>
                        </a:solidFill>
                        <a:latin typeface="Calibri" pitchFamily="34" charset="0"/>
                        <a:ea typeface="+mn-ea"/>
                        <a:cs typeface="Calibri" pitchFamily="34" charset="0"/>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Calibri" pitchFamily="34" charset="0"/>
                          <a:ea typeface="+mn-ea"/>
                          <a:cs typeface="Calibri" pitchFamily="34" charset="0"/>
                        </a:rPr>
                        <a:t>Health:</a:t>
                      </a:r>
                      <a:endParaRPr kumimoji="0" lang="en-US" sz="1400" b="0" i="0" u="none" strike="noStrike" kern="1200" cap="none" spc="0" normalizeH="0" baseline="0" noProof="0" dirty="0" smtClean="0">
                        <a:ln>
                          <a:noFill/>
                        </a:ln>
                        <a:solidFill>
                          <a:srgbClr val="000000"/>
                        </a:solidFill>
                        <a:effectLst/>
                        <a:uLnTx/>
                        <a:uFillTx/>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300"/>
                        </a:spcAft>
                        <a:buClrTx/>
                        <a:buSzTx/>
                        <a:buFont typeface="Arial" pitchFamily="34" charset="0"/>
                        <a:buChar char="•"/>
                        <a:tabLst/>
                        <a:defRPr/>
                      </a:pPr>
                      <a:r>
                        <a:rPr lang="en-US" sz="1800" b="0" dirty="0" smtClean="0">
                          <a:solidFill>
                            <a:srgbClr val="640000"/>
                          </a:solidFill>
                          <a:latin typeface="Calibri" pitchFamily="34" charset="0"/>
                          <a:cs typeface="Calibri" pitchFamily="34" charset="0"/>
                        </a:rPr>
                        <a:t> </a:t>
                      </a:r>
                      <a:r>
                        <a:rPr lang="en-US" sz="1400" b="0" dirty="0" smtClean="0">
                          <a:solidFill>
                            <a:srgbClr val="640000"/>
                          </a:solidFill>
                          <a:latin typeface="Calibri" pitchFamily="34" charset="0"/>
                          <a:cs typeface="Calibri" pitchFamily="34" charset="0"/>
                        </a:rPr>
                        <a:t>Pandemic</a:t>
                      </a:r>
                      <a:r>
                        <a:rPr lang="en-US" sz="1400" b="0" baseline="0" dirty="0" smtClean="0">
                          <a:solidFill>
                            <a:srgbClr val="640000"/>
                          </a:solidFill>
                          <a:latin typeface="Calibri" pitchFamily="34" charset="0"/>
                          <a:cs typeface="Calibri" pitchFamily="34" charset="0"/>
                        </a:rPr>
                        <a:t> </a:t>
                      </a:r>
                      <a:r>
                        <a:rPr lang="en-US" sz="1400" b="0" dirty="0" smtClean="0">
                          <a:solidFill>
                            <a:srgbClr val="640000"/>
                          </a:solidFill>
                          <a:latin typeface="Calibri" pitchFamily="34" charset="0"/>
                          <a:cs typeface="Calibri" pitchFamily="34" charset="0"/>
                        </a:rPr>
                        <a:t>human disease </a:t>
                      </a:r>
                    </a:p>
                    <a:p>
                      <a:pPr marL="0" marR="0" indent="0" algn="l" defTabSz="914400" rtl="0" eaLnBrk="1" fontAlgn="auto" latinLnBrk="0" hangingPunct="1">
                        <a:lnSpc>
                          <a:spcPct val="100000"/>
                        </a:lnSpc>
                        <a:spcBef>
                          <a:spcPts val="0"/>
                        </a:spcBef>
                        <a:spcAft>
                          <a:spcPts val="300"/>
                        </a:spcAft>
                        <a:buClrTx/>
                        <a:buSzTx/>
                        <a:buFont typeface="Arial" pitchFamily="34" charset="0"/>
                        <a:buChar char="•"/>
                        <a:tabLst/>
                        <a:defRPr/>
                      </a:pPr>
                      <a:r>
                        <a:rPr lang="en-US" sz="1400" b="0" dirty="0" smtClean="0">
                          <a:solidFill>
                            <a:srgbClr val="640000"/>
                          </a:solidFill>
                          <a:latin typeface="Calibri" pitchFamily="34" charset="0"/>
                          <a:cs typeface="Calibri" pitchFamily="34" charset="0"/>
                        </a:rPr>
                        <a:t> </a:t>
                      </a:r>
                      <a:r>
                        <a:rPr lang="en-US" sz="1400" b="0" dirty="0" err="1" smtClean="0">
                          <a:solidFill>
                            <a:srgbClr val="640000"/>
                          </a:solidFill>
                          <a:latin typeface="Calibri" pitchFamily="34" charset="0"/>
                          <a:cs typeface="Calibri" pitchFamily="34" charset="0"/>
                        </a:rPr>
                        <a:t>Foodborne</a:t>
                      </a:r>
                      <a:r>
                        <a:rPr lang="en-US" sz="1400" b="0" dirty="0" smtClean="0">
                          <a:solidFill>
                            <a:srgbClr val="640000"/>
                          </a:solidFill>
                          <a:latin typeface="Calibri" pitchFamily="34" charset="0"/>
                          <a:cs typeface="Calibri" pitchFamily="34" charset="0"/>
                        </a:rPr>
                        <a:t> outbreak </a:t>
                      </a:r>
                    </a:p>
                    <a:p>
                      <a:pPr marL="0" marR="0" indent="0" algn="l" defTabSz="914400" rtl="0" eaLnBrk="1" fontAlgn="auto" latinLnBrk="0" hangingPunct="1">
                        <a:lnSpc>
                          <a:spcPct val="100000"/>
                        </a:lnSpc>
                        <a:spcBef>
                          <a:spcPts val="0"/>
                        </a:spcBef>
                        <a:spcAft>
                          <a:spcPts val="300"/>
                        </a:spcAft>
                        <a:buClrTx/>
                        <a:buSzTx/>
                        <a:buFont typeface="Arial" pitchFamily="34" charset="0"/>
                        <a:buChar char="•"/>
                        <a:tabLst/>
                        <a:defRPr/>
                      </a:pPr>
                      <a:endParaRPr lang="en-US" sz="1400" b="0" dirty="0" smtClean="0">
                        <a:solidFill>
                          <a:srgbClr val="640000"/>
                        </a:solidFill>
                        <a:latin typeface="Calibri" pitchFamily="34" charset="0"/>
                        <a:cs typeface="Calibri"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Calibri" pitchFamily="34" charset="0"/>
                          <a:ea typeface="+mn-ea"/>
                          <a:cs typeface="Calibri" pitchFamily="34" charset="0"/>
                        </a:rPr>
                        <a:t>Natural: </a:t>
                      </a:r>
                      <a:endParaRPr lang="en-US" sz="1400" b="0" dirty="0" smtClean="0">
                        <a:solidFill>
                          <a:srgbClr val="640000"/>
                        </a:solidFill>
                        <a:latin typeface="Calibri" pitchFamily="34" charset="0"/>
                        <a:cs typeface="Calibri" pitchFamily="34" charset="0"/>
                      </a:endParaRP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Earthquake</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Hurricane</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Ice storm</a:t>
                      </a:r>
                    </a:p>
                    <a:p>
                      <a:pPr>
                        <a:spcBef>
                          <a:spcPts val="0"/>
                        </a:spcBef>
                        <a:spcAft>
                          <a:spcPts val="300"/>
                        </a:spcAft>
                        <a:buFont typeface="Arial" pitchFamily="34" charset="0"/>
                        <a:buChar char="•"/>
                      </a:pPr>
                      <a:endParaRPr lang="en-US" sz="1400" b="0" dirty="0" smtClean="0">
                        <a:solidFill>
                          <a:srgbClr val="640000"/>
                        </a:solidFill>
                        <a:latin typeface="Calibri" pitchFamily="34" charset="0"/>
                        <a:cs typeface="Calibri"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Calibri" pitchFamily="34" charset="0"/>
                          <a:ea typeface="+mn-ea"/>
                          <a:cs typeface="Calibri" pitchFamily="34" charset="0"/>
                        </a:rPr>
                        <a:t>Unintentional: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Nuclear accident/ technical failure </a:t>
                      </a: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Marine pollutants</a:t>
                      </a:r>
                      <a:r>
                        <a:rPr lang="en-US" sz="1400" b="0" baseline="0" dirty="0" smtClean="0">
                          <a:solidFill>
                            <a:srgbClr val="640000"/>
                          </a:solidFill>
                          <a:latin typeface="Calibri" pitchFamily="34" charset="0"/>
                          <a:cs typeface="Calibri" pitchFamily="34" charset="0"/>
                        </a:rPr>
                        <a:t> – a</a:t>
                      </a:r>
                      <a:r>
                        <a:rPr lang="en-US" sz="1400" b="0" dirty="0" smtClean="0">
                          <a:solidFill>
                            <a:srgbClr val="640000"/>
                          </a:solidFill>
                          <a:latin typeface="Calibri" pitchFamily="34" charset="0"/>
                          <a:cs typeface="Calibri" pitchFamily="34" charset="0"/>
                        </a:rPr>
                        <a:t>ccidental chemical event </a:t>
                      </a:r>
                    </a:p>
                    <a:p>
                      <a:pPr>
                        <a:spcBef>
                          <a:spcPts val="0"/>
                        </a:spcBef>
                        <a:spcAft>
                          <a:spcPts val="300"/>
                        </a:spcAft>
                        <a:buFont typeface="Arial" pitchFamily="34" charset="0"/>
                        <a:buChar char="•"/>
                      </a:pPr>
                      <a:endParaRPr lang="en-US" sz="1400" b="0" dirty="0" smtClean="0">
                        <a:solidFill>
                          <a:srgbClr val="640000"/>
                        </a:solidFill>
                        <a:latin typeface="Calibri" pitchFamily="34" charset="0"/>
                        <a:cs typeface="Calibri" pitchFamily="34" charset="0"/>
                      </a:endParaRPr>
                    </a:p>
                    <a:p>
                      <a:pPr marL="0" marR="0" lvl="0" indent="0" algn="l" defTabSz="914400" rtl="0" eaLnBrk="1" fontAlgn="auto" latinLnBrk="0" hangingPunct="1">
                        <a:lnSpc>
                          <a:spcPct val="100000"/>
                        </a:lnSpc>
                        <a:spcBef>
                          <a:spcPts val="0"/>
                        </a:spcBef>
                        <a:spcAft>
                          <a:spcPts val="300"/>
                        </a:spcAft>
                        <a:buClrTx/>
                        <a:buSzTx/>
                        <a:buFont typeface="Arial" pitchFamily="34" charset="0"/>
                        <a:buChar char="•"/>
                        <a:tabLst/>
                        <a:defRPr/>
                      </a:pPr>
                      <a:r>
                        <a:rPr kumimoji="0" lang="en-US" sz="1400" b="1" i="0" u="none" strike="noStrike" kern="1200" cap="none" spc="0" normalizeH="0" baseline="0" noProof="0" dirty="0" smtClean="0">
                          <a:ln>
                            <a:noFill/>
                          </a:ln>
                          <a:solidFill>
                            <a:srgbClr val="000000"/>
                          </a:solidFill>
                          <a:effectLst/>
                          <a:uLnTx/>
                          <a:uFillTx/>
                          <a:latin typeface="Calibri" pitchFamily="34" charset="0"/>
                          <a:ea typeface="+mn-ea"/>
                          <a:cs typeface="Calibri" pitchFamily="34" charset="0"/>
                        </a:rPr>
                        <a:t>Unintentional Social/ Intentional Criminal </a:t>
                      </a:r>
                      <a:endParaRPr lang="en-US" sz="1400" b="0" dirty="0" smtClean="0">
                        <a:solidFill>
                          <a:srgbClr val="640000"/>
                        </a:solidFill>
                        <a:latin typeface="Calibri" pitchFamily="34" charset="0"/>
                        <a:cs typeface="Calibri" pitchFamily="34" charset="0"/>
                      </a:endParaRP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Influx of Illegal migrants </a:t>
                      </a:r>
                    </a:p>
                    <a:p>
                      <a:pPr>
                        <a:spcBef>
                          <a:spcPts val="0"/>
                        </a:spcBef>
                        <a:spcAft>
                          <a:spcPts val="300"/>
                        </a:spcAft>
                        <a:buFont typeface="Arial" pitchFamily="34" charset="0"/>
                        <a:buChar char="•"/>
                      </a:pPr>
                      <a:endParaRPr lang="en-US" sz="1400" b="0" dirty="0" smtClean="0">
                        <a:solidFill>
                          <a:srgbClr val="640000"/>
                        </a:solidFill>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300"/>
                        </a:spcAft>
                        <a:buClrTx/>
                        <a:buSzTx/>
                        <a:buFont typeface="Arial" pitchFamily="34" charset="0"/>
                        <a:buChar char="•"/>
                        <a:tabLst/>
                        <a:defRPr/>
                      </a:pPr>
                      <a:r>
                        <a:rPr lang="en-US" sz="1400" b="1" u="none" kern="1200" baseline="0" dirty="0" smtClean="0">
                          <a:solidFill>
                            <a:schemeClr val="dk1"/>
                          </a:solidFill>
                          <a:latin typeface="Calibri" pitchFamily="34" charset="0"/>
                          <a:ea typeface="+mn-ea"/>
                          <a:cs typeface="Calibri" pitchFamily="34" charset="0"/>
                        </a:rPr>
                        <a:t>Malicious:</a:t>
                      </a:r>
                      <a:endParaRPr lang="en-US" sz="1400" b="1" u="sng" kern="1200" baseline="0" dirty="0" smtClean="0">
                        <a:solidFill>
                          <a:schemeClr val="dk1"/>
                        </a:solidFill>
                        <a:latin typeface="Calibri" pitchFamily="34" charset="0"/>
                        <a:ea typeface="+mn-ea"/>
                        <a:cs typeface="Calibri" pitchFamily="34" charset="0"/>
                      </a:endParaRPr>
                    </a:p>
                    <a:p>
                      <a:pPr marL="91440" indent="-91440">
                        <a:spcBef>
                          <a:spcPts val="0"/>
                        </a:spcBef>
                        <a:spcAft>
                          <a:spcPts val="300"/>
                        </a:spcAft>
                        <a:buFont typeface="Arial" pitchFamily="34" charset="0"/>
                        <a:buChar char="•"/>
                      </a:pPr>
                      <a:r>
                        <a:rPr lang="en-US" sz="1400" b="0" dirty="0" smtClean="0">
                          <a:solidFill>
                            <a:srgbClr val="640000"/>
                          </a:solidFill>
                          <a:latin typeface="Calibri" pitchFamily="34" charset="0"/>
                          <a:cs typeface="Calibri" pitchFamily="34" charset="0"/>
                        </a:rPr>
                        <a:t>Cyber</a:t>
                      </a:r>
                      <a:r>
                        <a:rPr lang="en-US" sz="1400" b="0" baseline="0" dirty="0" smtClean="0">
                          <a:solidFill>
                            <a:srgbClr val="640000"/>
                          </a:solidFill>
                          <a:latin typeface="Calibri" pitchFamily="34" charset="0"/>
                          <a:cs typeface="Calibri" pitchFamily="34" charset="0"/>
                        </a:rPr>
                        <a:t> attack</a:t>
                      </a:r>
                    </a:p>
                    <a:p>
                      <a:pPr marL="91440" indent="-91440">
                        <a:spcBef>
                          <a:spcPts val="0"/>
                        </a:spcBef>
                        <a:spcAft>
                          <a:spcPts val="300"/>
                        </a:spcAft>
                        <a:buFont typeface="Arial" pitchFamily="34" charset="0"/>
                        <a:buChar char="•"/>
                      </a:pPr>
                      <a:r>
                        <a:rPr lang="en-US" sz="1400" b="0" baseline="0" dirty="0" smtClean="0">
                          <a:solidFill>
                            <a:srgbClr val="640000"/>
                          </a:solidFill>
                          <a:latin typeface="Calibri" pitchFamily="34" charset="0"/>
                          <a:cs typeface="Calibri" pitchFamily="34" charset="0"/>
                        </a:rPr>
                        <a:t>Terrorism event</a:t>
                      </a:r>
                      <a:endParaRPr lang="en-US" sz="1400" b="0" dirty="0" smtClean="0">
                        <a:solidFill>
                          <a:srgbClr val="640000"/>
                        </a:solidFill>
                        <a:latin typeface="Calibri" pitchFamily="34" charset="0"/>
                        <a:cs typeface="Calibri" pitchFamily="34" charset="0"/>
                      </a:endParaRP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7991</TotalTime>
  <Words>2858</Words>
  <Application>Microsoft Office PowerPoint</Application>
  <PresentationFormat>On-screen Show (4:3)</PresentationFormat>
  <Paragraphs>573</Paragraphs>
  <Slides>31</Slides>
  <Notes>3</Notes>
  <HiddenSlides>0</HiddenSlides>
  <MMClips>0</MMClips>
  <ScaleCrop>false</ScaleCrop>
  <HeadingPairs>
    <vt:vector size="6" baseType="variant">
      <vt:variant>
        <vt:lpstr>Theme</vt:lpstr>
      </vt:variant>
      <vt:variant>
        <vt:i4>2</vt:i4>
      </vt:variant>
      <vt:variant>
        <vt:lpstr>Embedded OLE Servers</vt:lpstr>
      </vt:variant>
      <vt:variant>
        <vt:i4>3</vt:i4>
      </vt:variant>
      <vt:variant>
        <vt:lpstr>Slide Titles</vt:lpstr>
      </vt:variant>
      <vt:variant>
        <vt:i4>31</vt:i4>
      </vt:variant>
    </vt:vector>
  </HeadingPairs>
  <TitlesOfParts>
    <vt:vector size="36" baseType="lpstr">
      <vt:lpstr>1_Blank Presentation</vt:lpstr>
      <vt:lpstr>Blank Presentation</vt:lpstr>
      <vt:lpstr>Microsoft Office Visio Drawing</vt:lpstr>
      <vt:lpstr>Equation</vt:lpstr>
      <vt:lpstr>Chart</vt:lpstr>
      <vt:lpstr>A Holistic, Cross-Government All Hazards Risk Assessment</vt:lpstr>
      <vt:lpstr>Global Risk Environment</vt:lpstr>
      <vt:lpstr>The Federal All-Hazards Risk Assessment (AHRA)</vt:lpstr>
      <vt:lpstr>The Federal All-Hazards Risk Assessment (AHRA)</vt:lpstr>
      <vt:lpstr>AHRA Process</vt:lpstr>
      <vt:lpstr>Setting the Context</vt:lpstr>
      <vt:lpstr>The All-Hazards Risk Taxonomy</vt:lpstr>
      <vt:lpstr>Risk Identification</vt:lpstr>
      <vt:lpstr>Scenario Development</vt:lpstr>
      <vt:lpstr>AHRA Methodology: Risk Analysis</vt:lpstr>
      <vt:lpstr>Risk Analysis – Impact </vt:lpstr>
      <vt:lpstr>People</vt:lpstr>
      <vt:lpstr>People</vt:lpstr>
      <vt:lpstr>Economy</vt:lpstr>
      <vt:lpstr>Economy</vt:lpstr>
      <vt:lpstr>Environment</vt:lpstr>
      <vt:lpstr>Environment</vt:lpstr>
      <vt:lpstr>Territorial Security</vt:lpstr>
      <vt:lpstr>Territorial Security</vt:lpstr>
      <vt:lpstr>Canada’s Reputation &amp; Influence</vt:lpstr>
      <vt:lpstr>Canada’s Reputation &amp; Influence</vt:lpstr>
      <vt:lpstr>Society &amp; Psycho-Social</vt:lpstr>
      <vt:lpstr>Society &amp; Psycho-Social</vt:lpstr>
      <vt:lpstr>Risk Analysis - Likelihood</vt:lpstr>
      <vt:lpstr>Non-Malicious Likelihood</vt:lpstr>
      <vt:lpstr>Malicious Likelihood</vt:lpstr>
      <vt:lpstr>Risk Evaluation – Consequences</vt:lpstr>
      <vt:lpstr>Risk Evaluation – Likelihood</vt:lpstr>
      <vt:lpstr>Risk Evaluation – Comparing Risk Scenarios</vt:lpstr>
      <vt:lpstr>Risk Evaluation – Example of Results</vt:lpstr>
      <vt:lpstr>Summary </vt:lpstr>
    </vt:vector>
  </TitlesOfParts>
  <Company>DND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dvidosa</dc:creator>
  <cp:lastModifiedBy>sverga</cp:lastModifiedBy>
  <cp:revision>472</cp:revision>
  <dcterms:created xsi:type="dcterms:W3CDTF">2008-11-19T16:45:14Z</dcterms:created>
  <dcterms:modified xsi:type="dcterms:W3CDTF">2012-04-02T17:04:18Z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681405</vt:lpwstr>
  </property>
  <property fmtid="{D5CDD505-2E9C-101B-9397-08002B2CF9AE}" name="NXPowerLiteSettings" pid="3">
    <vt:lpwstr>F7000400038000</vt:lpwstr>
  </property>
  <property fmtid="{D5CDD505-2E9C-101B-9397-08002B2CF9AE}" name="NXPowerLiteVersion" pid="4">
    <vt:lpwstr>D5.0.6</vt:lpwstr>
  </property>
</Properties>
</file>