
<file path=[Content_Types].xml><?xml version="1.0" encoding="utf-8"?>
<Types xmlns="http://schemas.openxmlformats.org/package/2006/content-types">
  <Override PartName="/ppt/notesSlides/notesSlide29.xml" ContentType="application/vnd.openxmlformats-officedocument.presentationml.notesSlide+xml"/>
  <Override PartName="/ppt/notesSlides/notesSlide10.xml" ContentType="application/vnd.openxmlformats-officedocument.presentationml.notesSlide+xml"/>
  <Override PartName="/ppt/slides/slide5.xml" ContentType="application/vnd.openxmlformats-officedocument.presentationml.slide+xml"/>
  <Override PartName="/ppt/slideLayouts/slideLayout5.xml" ContentType="application/vnd.openxmlformats-officedocument.presentationml.slideLayout+xml"/>
  <Override PartName="/ppt/slides/slide20.xml" ContentType="application/vnd.openxmlformats-officedocument.presentationml.slide+xml"/>
  <Override PartName="/ppt/slides/slide15.xml" ContentType="application/vnd.openxmlformats-officedocument.presentationml.slide+xml"/>
  <Override PartName="/ppt/notesSlides/notesSlide24.xml" ContentType="application/vnd.openxmlformats-officedocument.presentationml.notesSlide+xml"/>
  <Override PartName="/ppt/notesSlides/notesSlide19.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0.xml" ContentType="application/vnd.openxmlformats-officedocument.presentationml.slide+xml"/>
  <Override PartName="/ppt/notesSlides/notesSlide14.xml" ContentType="application/vnd.openxmlformats-officedocument.presentationml.notesSlide+xml"/>
  <Override PartName="/ppt/slides/slide27.xml" ContentType="application/vnd.openxmlformats-officedocument.presentationml.slide+xml"/>
  <Override PartName="/ppt/theme/theme1.xml" ContentType="application/vnd.openxmlformats-officedocument.theme+xml"/>
  <Default Extension="rels" ContentType="application/vnd.openxmlformats-package.relationships+xml"/>
  <Override PartName="/ppt/slides/slide7.xml" ContentType="application/vnd.openxmlformats-officedocument.presentationml.slide+xml"/>
  <Default Extension="doc" ContentType="application/msword"/>
  <Override PartName="/ppt/slideLayouts/slideLayout7.xml" ContentType="application/vnd.openxmlformats-officedocument.presentationml.slideLayout+xml"/>
  <Override PartName="/ppt/slides/slide22.xml" ContentType="application/vnd.openxmlformats-officedocument.presentationml.slide+xml"/>
  <Override PartName="/ppt/notesSlides/notesSlide8.xml" ContentType="application/vnd.openxmlformats-officedocument.presentationml.notesSlide+xml"/>
  <Override PartName="/ppt/slides/slide17.xml" ContentType="application/vnd.openxmlformats-officedocument.presentationml.slide+xml"/>
  <Override PartName="/ppt/notesSlides/notesSlide26.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notesSlides/notesSlide6.xml" ContentType="application/vnd.openxmlformats-officedocument.presentationml.notesSlide+xml"/>
  <Default Extension="jpeg" ContentType="image/jpeg"/>
  <Override PartName="/ppt/slides/slide12.xml" ContentType="application/vnd.openxmlformats-officedocument.presentationml.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slides/slide29.xml" ContentType="application/vnd.openxmlformats-officedocument.presentationml.slide+xml"/>
  <Override PartName="/ppt/notesSlides/notesSlide1.xml" ContentType="application/vnd.openxmlformats-officedocument.presentationml.notesSlide+xml"/>
  <Override PartName="/ppt/notesSlides/notesSlide11.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24.xml" ContentType="application/vnd.openxmlformats-officedocument.presentationml.slide+xml"/>
  <Override PartName="/ppt/slideLayouts/slideLayout11.xml" ContentType="application/vnd.openxmlformats-officedocument.presentationml.slideLayout+xml"/>
  <Override PartName="/ppt/slides/slide19.xml" ContentType="application/vnd.openxmlformats-officedocument.presentationml.slide+xml"/>
  <Override PartName="/ppt/notesSlides/notesSlide28.xml" ContentType="application/vnd.openxmlformats-officedocument.presentationml.notesSlide+xml"/>
  <Override PartName="/ppt/slides/slide4.xml" ContentType="application/vnd.openxmlformats-officedocument.presentationml.slide+xml"/>
  <Override PartName="/ppt/slideLayouts/slideLayout4.xml" ContentType="application/vnd.openxmlformats-officedocument.presentationml.slideLayout+xml"/>
  <Default Extension="xml" ContentType="application/xml"/>
  <Override PartName="/ppt/slides/slide14.xml" ContentType="application/vnd.openxmlformats-officedocument.presentationml.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ppt/notesSlides/notesSlide3.xml" ContentType="application/vnd.openxmlformats-officedocument.presentationml.notesSlide+xml"/>
  <Override PartName="/ppt/notesSlides/notesSlide1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s/slide6.xml" ContentType="application/vnd.openxmlformats-officedocument.presentationml.slide+xml"/>
  <Override PartName="/ppt/slideLayouts/slideLayout6.xml" ContentType="application/vnd.openxmlformats-officedocument.presentationml.slideLayout+xml"/>
  <Override PartName="/ppt/slides/slide21.xml" ContentType="application/vnd.openxmlformats-officedocument.presentationml.slide+xml"/>
  <Override PartName="/ppt/slides/slide16.xml" ContentType="application/vnd.openxmlformats-officedocument.presentationml.slide+xml"/>
  <Override PartName="/ppt/notesSlides/notesSlide25.xml" ContentType="application/vnd.openxmlformats-officedocument.presentationml.notesSlide+xml"/>
  <Override PartName="/ppt/slides/slide1.xml" ContentType="application/vnd.openxmlformats-officedocument.presentationml.slide+xml"/>
  <Override PartName="/ppt/slideLayouts/slideLayout1.xml" ContentType="application/vnd.openxmlformats-officedocument.presentationml.slideLayout+xml"/>
  <Override PartName="/ppt/notesSlides/notesSlide5.xml" ContentType="application/vnd.openxmlformats-officedocument.presentationml.notesSlide+xml"/>
  <Default Extension="bin" ContentType="application/vnd.openxmlformats-officedocument.presentationml.printerSettings"/>
  <Override PartName="/ppt/notesSlides/notesSlide20.xml" ContentType="application/vnd.openxmlformats-officedocument.presentationml.notesSlide+xml"/>
  <Override PartName="/ppt/slides/slide11.xml" ContentType="application/vnd.openxmlformats-officedocument.presentationml.slide+xml"/>
  <Override PartName="/ppt/notesSlides/notesSlide15.xml" ContentType="application/vnd.openxmlformats-officedocument.presentationml.notesSlide+xml"/>
  <Override PartName="/ppt/slides/slide28.xml" ContentType="application/vnd.openxmlformats-officedocument.presentationml.slid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slides/slide8.xml" ContentType="application/vnd.openxmlformats-officedocument.presentationml.slide+xml"/>
  <Override PartName="/ppt/slideLayouts/slideLayout8.xml" ContentType="application/vnd.openxmlformats-officedocument.presentationml.slideLayout+xml"/>
  <Override PartName="/ppt/slides/slide23.xml" ContentType="application/vnd.openxmlformats-officedocument.presentationml.slide+xml"/>
  <Override PartName="/ppt/notesSlides/notesSlide9.xml" ContentType="application/vnd.openxmlformats-officedocument.presentationml.notesSlide+xml"/>
  <Override PartName="/ppt/slideLayouts/slideLayout10.xml" ContentType="application/vnd.openxmlformats-officedocument.presentationml.slideLayout+xml"/>
  <Override PartName="/ppt/slides/slide18.xml" ContentType="application/vnd.openxmlformats-officedocument.presentationml.slide+xml"/>
  <Override PartName="/ppt/notesSlides/notesSlide27.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Default Extension="pict" ContentType="image/pict"/>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s/slide13.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docProps/app.xml" ContentType="application/vnd.openxmlformats-officedocument.extended-properties+xml"/>
  <Default Extension="vml" ContentType="application/vnd.openxmlformats-officedocument.vmlDrawing"/>
  <Override PartName="/ppt/notesSlides/notesSlide12.xml" ContentType="application/vnd.openxmlformats-officedocument.presentationml.notesSlide+xml"/>
  <Override PartName="/ppt/slides/slide2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p:sldMasterIdLst>
    <p:sldMasterId id="2147483649" r:id="rId1"/>
  </p:sldMasterIdLst>
  <p:notesMasterIdLst>
    <p:notesMasterId r:id="rId31"/>
  </p:notesMasterIdLst>
  <p:sldIdLst>
    <p:sldId id="256" r:id="rId2"/>
    <p:sldId id="257" r:id="rId3"/>
    <p:sldId id="258" r:id="rId4"/>
    <p:sldId id="259" r:id="rId5"/>
    <p:sldId id="263" r:id="rId6"/>
    <p:sldId id="261" r:id="rId7"/>
    <p:sldId id="264" r:id="rId8"/>
    <p:sldId id="265"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1pPr>
    <a:lvl2pPr marL="4572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2pPr>
    <a:lvl3pPr marL="9144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3pPr>
    <a:lvl4pPr marL="13716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4pPr>
    <a:lvl5pPr marL="1828800" algn="l" rtl="0" fontAlgn="base">
      <a:spcBef>
        <a:spcPct val="0"/>
      </a:spcBef>
      <a:spcAft>
        <a:spcPct val="0"/>
      </a:spcAft>
      <a:defRPr sz="2400"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sz="2400" kern="1200">
        <a:solidFill>
          <a:schemeClr val="tx1"/>
        </a:solidFill>
        <a:latin typeface="Arial" pitchFamily="-123" charset="0"/>
        <a:ea typeface="ＭＳ Ｐゴシック" pitchFamily="-123" charset="-128"/>
        <a:cs typeface="ＭＳ Ｐゴシック" pitchFamily="-12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showOutlineIcons="0">
    <p:restoredLeft sz="15620"/>
    <p:restoredTop sz="94660"/>
  </p:normalViewPr>
  <p:slideViewPr>
    <p:cSldViewPr>
      <p:cViewPr varScale="1">
        <p:scale>
          <a:sx n="150" d="100"/>
          <a:sy n="150" d="100"/>
        </p:scale>
        <p:origin x="-36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 Type="http://schemas.openxmlformats.org/officeDocument/2006/relationships/slideMaster" Target="slideMasters/slideMaster1.xml"/><Relationship Id="rId19" Type="http://schemas.openxmlformats.org/officeDocument/2006/relationships/slide" Target="slides/slide18.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8" Type="http://schemas.openxmlformats.org/officeDocument/2006/relationships/slide" Target="slides/slide17.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ict"/></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ict"/><Relationship Id="rId2" Type="http://schemas.openxmlformats.org/officeDocument/2006/relationships/image" Target="../media/image4.pict"/></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ict"/><Relationship Id="rId2" Type="http://schemas.openxmlformats.org/officeDocument/2006/relationships/image" Target="../media/image6.pict"/></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ict"/><Relationship Id="rId2" Type="http://schemas.openxmlformats.org/officeDocument/2006/relationships/image" Target="../media/image8.pict"/></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pict"/></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pict"/></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pict"/><Relationship Id="rId2" Type="http://schemas.openxmlformats.org/officeDocument/2006/relationships/image" Target="../media/image12.pict"/></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pict"/><Relationship Id="rId2" Type="http://schemas.openxmlformats.org/officeDocument/2006/relationships/image" Target="../media/image14.pict"/></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pict"/><Relationship Id="rId2" Type="http://schemas.openxmlformats.org/officeDocument/2006/relationships/image" Target="../media/image16.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66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fld id="{4B815F6E-0739-4399-AB21-C140138D4AB4}" type="datetime1">
              <a:rPr lang="en-US"/>
              <a:pPr>
                <a:defRPr/>
              </a:pPr>
              <a:t>3/28/12</a:t>
            </a:fld>
            <a:endParaRPr lang="en-US"/>
          </a:p>
        </p:txBody>
      </p:sp>
      <p:sp>
        <p:nvSpPr>
          <p:cNvPr id="13316" name="Placeholder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6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66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A573E772-998A-4C3C-965E-DA6D6BB2E21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ＭＳ Ｐゴシック" pitchFamily="-123" charset="-128"/>
      </a:defRPr>
    </a:lvl1pPr>
    <a:lvl2pPr marL="4572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123" charset="0"/>
        <a:ea typeface="ＭＳ Ｐゴシック" pitchFamily="-123"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Placeholder 2"/>
          <p:cNvSpPr>
            <a:spLocks noGrp="1" noRot="1" noChangeAspect="1" noChangeArrowheads="1" noTextEdit="1"/>
          </p:cNvSpPr>
          <p:nvPr>
            <p:ph type="sldImg"/>
          </p:nvPr>
        </p:nvSpPr>
        <p:spPr>
          <a:ln/>
        </p:spPr>
      </p:sp>
      <p:sp>
        <p:nvSpPr>
          <p:cNvPr id="111619" name="Placeholder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Placeholder 2"/>
          <p:cNvSpPr>
            <a:spLocks noGrp="1" noRot="1" noChangeAspect="1" noChangeArrowheads="1" noTextEdit="1"/>
          </p:cNvSpPr>
          <p:nvPr>
            <p:ph type="sldImg"/>
          </p:nvPr>
        </p:nvSpPr>
        <p:spPr>
          <a:ln/>
        </p:spPr>
      </p:sp>
      <p:sp>
        <p:nvSpPr>
          <p:cNvPr id="112643" name="Placeholder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6" name="Placeholder 2"/>
          <p:cNvSpPr>
            <a:spLocks noGrp="1" noRot="1" noChangeAspect="1" noChangeArrowheads="1" noTextEdit="1"/>
          </p:cNvSpPr>
          <p:nvPr>
            <p:ph type="sldImg"/>
          </p:nvPr>
        </p:nvSpPr>
        <p:spPr>
          <a:ln/>
        </p:spPr>
      </p:sp>
      <p:sp>
        <p:nvSpPr>
          <p:cNvPr id="113667" name="Placeholder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Placeholder 2"/>
          <p:cNvSpPr>
            <a:spLocks noGrp="1" noRot="1" noChangeArrowheads="1"/>
          </p:cNvSpPr>
          <p:nvPr>
            <p:ph type="sldImg"/>
          </p:nvPr>
        </p:nvSpPr>
        <p:spPr>
          <a:solidFill>
            <a:srgbClr val="FFFFFF"/>
          </a:solidFill>
          <a:ln/>
        </p:spPr>
      </p:sp>
      <p:sp>
        <p:nvSpPr>
          <p:cNvPr id="36866"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5" name="Placeholder 2"/>
          <p:cNvSpPr>
            <a:spLocks noGrp="1" noRot="1" noChangeArrowheads="1"/>
          </p:cNvSpPr>
          <p:nvPr>
            <p:ph type="sldImg"/>
          </p:nvPr>
        </p:nvSpPr>
        <p:spPr>
          <a:solidFill>
            <a:srgbClr val="FFFFFF"/>
          </a:solidFill>
          <a:ln/>
        </p:spPr>
      </p:sp>
      <p:sp>
        <p:nvSpPr>
          <p:cNvPr id="77826"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Placeholder 2"/>
          <p:cNvSpPr>
            <a:spLocks noGrp="1" noRot="1" noChangeArrowheads="1"/>
          </p:cNvSpPr>
          <p:nvPr>
            <p:ph type="sldImg"/>
          </p:nvPr>
        </p:nvSpPr>
        <p:spPr>
          <a:solidFill>
            <a:srgbClr val="FFFFFF"/>
          </a:solidFill>
          <a:ln/>
        </p:spPr>
      </p:sp>
      <p:sp>
        <p:nvSpPr>
          <p:cNvPr id="79874"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Placeholder 2"/>
          <p:cNvSpPr>
            <a:spLocks noGrp="1" noRot="1" noChangeArrowheads="1"/>
          </p:cNvSpPr>
          <p:nvPr>
            <p:ph type="sldImg"/>
          </p:nvPr>
        </p:nvSpPr>
        <p:spPr>
          <a:solidFill>
            <a:srgbClr val="FFFFFF"/>
          </a:solidFill>
          <a:ln/>
        </p:spPr>
      </p:sp>
      <p:sp>
        <p:nvSpPr>
          <p:cNvPr id="81922"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69" name="Placeholder 2"/>
          <p:cNvSpPr>
            <a:spLocks noGrp="1" noRot="1" noChangeArrowheads="1"/>
          </p:cNvSpPr>
          <p:nvPr>
            <p:ph type="sldImg"/>
          </p:nvPr>
        </p:nvSpPr>
        <p:spPr>
          <a:solidFill>
            <a:srgbClr val="FFFFFF"/>
          </a:solidFill>
          <a:ln/>
        </p:spPr>
      </p:sp>
      <p:sp>
        <p:nvSpPr>
          <p:cNvPr id="83970"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6017" name="Placeholder 2"/>
          <p:cNvSpPr>
            <a:spLocks noGrp="1" noRot="1" noChangeArrowheads="1"/>
          </p:cNvSpPr>
          <p:nvPr>
            <p:ph type="sldImg"/>
          </p:nvPr>
        </p:nvSpPr>
        <p:spPr>
          <a:solidFill>
            <a:srgbClr val="FFFFFF"/>
          </a:solidFill>
          <a:ln/>
        </p:spPr>
      </p:sp>
      <p:sp>
        <p:nvSpPr>
          <p:cNvPr id="86018"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5" name="Placeholder 2"/>
          <p:cNvSpPr>
            <a:spLocks noGrp="1" noRot="1" noChangeArrowheads="1"/>
          </p:cNvSpPr>
          <p:nvPr>
            <p:ph type="sldImg"/>
          </p:nvPr>
        </p:nvSpPr>
        <p:spPr>
          <a:solidFill>
            <a:srgbClr val="FFFFFF"/>
          </a:solidFill>
          <a:ln/>
        </p:spPr>
      </p:sp>
      <p:sp>
        <p:nvSpPr>
          <p:cNvPr id="88066"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3" name="Placeholder 2"/>
          <p:cNvSpPr>
            <a:spLocks noGrp="1" noRot="1" noChangeArrowheads="1"/>
          </p:cNvSpPr>
          <p:nvPr>
            <p:ph type="sldImg"/>
          </p:nvPr>
        </p:nvSpPr>
        <p:spPr>
          <a:solidFill>
            <a:srgbClr val="FFFFFF"/>
          </a:solidFill>
          <a:ln/>
        </p:spPr>
      </p:sp>
      <p:sp>
        <p:nvSpPr>
          <p:cNvPr id="90114"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pPr eaLnBrk="1" hangingPunct="1"/>
            <a:r>
              <a:rPr lang="en-US" smtClean="0"/>
              <a:t>It is well documented in the literature that there is a definite relationship between terrorism and crime such as drug trafficking. The main objectives of this study is to evaluate the relationship between terrorism , drug trafficking and policy making. This is an area that of great interest to policymakers in DoD. Our approach will be to utilize systems dynamics based models to examine the relationship. Furthermore, it is the hope that this effort will provide the basis for future development off decision aid tools to support policy makers in combating the threat.</a:t>
            </a:r>
          </a:p>
        </p:txBody>
      </p:sp>
      <p:sp>
        <p:nvSpPr>
          <p:cNvPr id="16387" name="Slide Number Placeholder 3"/>
          <p:cNvSpPr>
            <a:spLocks noGrp="1"/>
          </p:cNvSpPr>
          <p:nvPr>
            <p:ph type="sldNum" sz="quarter" idx="5"/>
          </p:nvPr>
        </p:nvSpPr>
        <p:spPr>
          <a:noFill/>
        </p:spPr>
        <p:txBody>
          <a:bodyPr/>
          <a:lstStyle/>
          <a:p>
            <a:fld id="{C992FE45-A349-446E-9BC3-C8457DA944E2}"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1" name="Placeholder 2"/>
          <p:cNvSpPr>
            <a:spLocks noGrp="1" noRot="1" noChangeArrowheads="1"/>
          </p:cNvSpPr>
          <p:nvPr>
            <p:ph type="sldImg"/>
          </p:nvPr>
        </p:nvSpPr>
        <p:spPr>
          <a:solidFill>
            <a:srgbClr val="FFFFFF"/>
          </a:solidFill>
          <a:ln/>
        </p:spPr>
      </p:sp>
      <p:sp>
        <p:nvSpPr>
          <p:cNvPr id="92162"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09" name="Placeholder 2"/>
          <p:cNvSpPr>
            <a:spLocks noGrp="1" noRot="1" noChangeArrowheads="1"/>
          </p:cNvSpPr>
          <p:nvPr>
            <p:ph type="sldImg"/>
          </p:nvPr>
        </p:nvSpPr>
        <p:spPr>
          <a:solidFill>
            <a:srgbClr val="FFFFFF"/>
          </a:solidFill>
          <a:ln/>
        </p:spPr>
      </p:sp>
      <p:sp>
        <p:nvSpPr>
          <p:cNvPr id="94210"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7" name="Placeholder 2"/>
          <p:cNvSpPr>
            <a:spLocks noGrp="1" noRot="1" noChangeArrowheads="1"/>
          </p:cNvSpPr>
          <p:nvPr>
            <p:ph type="sldImg"/>
          </p:nvPr>
        </p:nvSpPr>
        <p:spPr>
          <a:solidFill>
            <a:srgbClr val="FFFFFF"/>
          </a:solidFill>
          <a:ln/>
        </p:spPr>
      </p:sp>
      <p:sp>
        <p:nvSpPr>
          <p:cNvPr id="96258"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8305" name="Placeholder 2"/>
          <p:cNvSpPr>
            <a:spLocks noGrp="1" noRot="1" noChangeArrowheads="1"/>
          </p:cNvSpPr>
          <p:nvPr>
            <p:ph type="sldImg"/>
          </p:nvPr>
        </p:nvSpPr>
        <p:spPr>
          <a:solidFill>
            <a:srgbClr val="FFFFFF"/>
          </a:solidFill>
          <a:ln/>
        </p:spPr>
      </p:sp>
      <p:sp>
        <p:nvSpPr>
          <p:cNvPr id="98306"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3" name="Placeholder 2"/>
          <p:cNvSpPr>
            <a:spLocks noGrp="1" noRot="1" noChangeArrowheads="1"/>
          </p:cNvSpPr>
          <p:nvPr>
            <p:ph type="sldImg"/>
          </p:nvPr>
        </p:nvSpPr>
        <p:spPr>
          <a:solidFill>
            <a:srgbClr val="FFFFFF"/>
          </a:solidFill>
          <a:ln/>
        </p:spPr>
      </p:sp>
      <p:sp>
        <p:nvSpPr>
          <p:cNvPr id="100354"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1" name="Placeholder 2"/>
          <p:cNvSpPr>
            <a:spLocks noGrp="1" noRot="1" noChangeArrowheads="1"/>
          </p:cNvSpPr>
          <p:nvPr>
            <p:ph type="sldImg"/>
          </p:nvPr>
        </p:nvSpPr>
        <p:spPr>
          <a:solidFill>
            <a:srgbClr val="FFFFFF"/>
          </a:solidFill>
          <a:ln/>
        </p:spPr>
      </p:sp>
      <p:sp>
        <p:nvSpPr>
          <p:cNvPr id="102402"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49" name="Placeholder 2"/>
          <p:cNvSpPr>
            <a:spLocks noGrp="1" noRot="1" noChangeArrowheads="1"/>
          </p:cNvSpPr>
          <p:nvPr>
            <p:ph type="sldImg"/>
          </p:nvPr>
        </p:nvSpPr>
        <p:spPr>
          <a:solidFill>
            <a:srgbClr val="FFFFFF"/>
          </a:solidFill>
          <a:ln/>
        </p:spPr>
      </p:sp>
      <p:sp>
        <p:nvSpPr>
          <p:cNvPr id="104450"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7" name="Placeholder 2"/>
          <p:cNvSpPr>
            <a:spLocks noGrp="1" noRot="1" noChangeArrowheads="1"/>
          </p:cNvSpPr>
          <p:nvPr>
            <p:ph type="sldImg"/>
          </p:nvPr>
        </p:nvSpPr>
        <p:spPr>
          <a:solidFill>
            <a:srgbClr val="FFFFFF"/>
          </a:solidFill>
          <a:ln/>
        </p:spPr>
      </p:sp>
      <p:sp>
        <p:nvSpPr>
          <p:cNvPr id="106498"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8545" name="Placeholder 2"/>
          <p:cNvSpPr>
            <a:spLocks noGrp="1" noRot="1" noChangeArrowheads="1"/>
          </p:cNvSpPr>
          <p:nvPr>
            <p:ph type="sldImg"/>
          </p:nvPr>
        </p:nvSpPr>
        <p:spPr>
          <a:solidFill>
            <a:srgbClr val="FFFFFF"/>
          </a:solidFill>
          <a:ln/>
        </p:spPr>
      </p:sp>
      <p:sp>
        <p:nvSpPr>
          <p:cNvPr id="108546"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0593" name="Placeholder 2"/>
          <p:cNvSpPr>
            <a:spLocks noGrp="1" noRot="1" noChangeArrowheads="1"/>
          </p:cNvSpPr>
          <p:nvPr>
            <p:ph type="sldImg"/>
          </p:nvPr>
        </p:nvSpPr>
        <p:spPr>
          <a:solidFill>
            <a:srgbClr val="FFFFFF"/>
          </a:solidFill>
          <a:ln/>
        </p:spPr>
      </p:sp>
      <p:sp>
        <p:nvSpPr>
          <p:cNvPr id="110594" name="Placeholder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p:spPr>
        <p:txBody>
          <a:bodyPr/>
          <a:lstStyle/>
          <a:p>
            <a:pPr eaLnBrk="1" hangingPunct="1"/>
            <a:r>
              <a:rPr lang="en-US" smtClean="0"/>
              <a:t>The models that were developed to support this effort are listed on this chart.</a:t>
            </a:r>
          </a:p>
        </p:txBody>
      </p:sp>
      <p:sp>
        <p:nvSpPr>
          <p:cNvPr id="18435" name="Slide Number Placeholder 3"/>
          <p:cNvSpPr>
            <a:spLocks noGrp="1"/>
          </p:cNvSpPr>
          <p:nvPr>
            <p:ph type="sldNum" sz="quarter" idx="5"/>
          </p:nvPr>
        </p:nvSpPr>
        <p:spPr>
          <a:noFill/>
        </p:spPr>
        <p:txBody>
          <a:bodyPr/>
          <a:lstStyle/>
          <a:p>
            <a:fld id="{7FBB6F43-659C-4254-B27A-75A20640CB55}"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pPr eaLnBrk="1" hangingPunct="1"/>
            <a:r>
              <a:rPr lang="en-US" smtClean="0"/>
              <a:t>The outcomes of these models provide a number of options. More specifically, they outline the relationships between deprivation of resources to  individuals resulting in disaffection and ultimate acts of terrorism. The deprivation of individuals leading to violence that ultimately lead to increased level of deprivation.  The other outcomes include the dynamics of policy making to the various needs and threats and the impact of corruption on policy making.</a:t>
            </a:r>
          </a:p>
        </p:txBody>
      </p:sp>
      <p:sp>
        <p:nvSpPr>
          <p:cNvPr id="20483" name="Slide Number Placeholder 3"/>
          <p:cNvSpPr>
            <a:spLocks noGrp="1"/>
          </p:cNvSpPr>
          <p:nvPr>
            <p:ph type="sldNum" sz="quarter" idx="5"/>
          </p:nvPr>
        </p:nvSpPr>
        <p:spPr>
          <a:noFill/>
        </p:spPr>
        <p:txBody>
          <a:bodyPr/>
          <a:lstStyle/>
          <a:p>
            <a:fld id="{8A5D0403-F314-46BA-968C-1AA63D3E7C93}"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pPr eaLnBrk="1" hangingPunct="1"/>
            <a:r>
              <a:rPr lang="en-US" smtClean="0"/>
              <a:t>The global threats of transnational organized crime(TOC) are listed in the Presidents Strategy to Combat TOC and are summarized in this chart in various regions of the world. . In the Western Hemisphere, the border region of Paraguay, Brazil and Argentina is well known for violent extremist groups activity in drug trafficking, human trafficking, arms trafficking, and money laundering. The significant TOC activity in Mexico  is making the US border quite vulnerable to violence. Through the Meridia Initiative, the U.S. is partnering with Mexico to strengthen its law enforcement, judiciary, and correctional institutions to bring security to the border communities. The success of the collective action by the U.S. and Columbia against the Fuerzas Armadas Revolucionarias de Columbia (FARC), a designated terrorist organization by the U.S. and European Union, is well known. The U.S. assistance involved bridging military capability gaps, and interagency efforts helped build capacity in judiciary, security forces, and development programs. Now Columbia is an exporter of law enforcement and justice sector capabilities. In Afghanistan and Southeast Asia, the Taliban and other drug funded terrorist groups threaten the efforts of the government and the coalition in building a democracy in the region. The insurgency is criminally driven in some areas. Furthermore the relationship of the Taliban with Latin American drug trafficking organizations (DTOs) and the Hezbollah have been well documented. In the other regions of the world, the threats are briefly summarized in the remainder of the chart.</a:t>
            </a:r>
          </a:p>
        </p:txBody>
      </p:sp>
      <p:sp>
        <p:nvSpPr>
          <p:cNvPr id="22531" name="Slide Number Placeholder 3"/>
          <p:cNvSpPr>
            <a:spLocks noGrp="1"/>
          </p:cNvSpPr>
          <p:nvPr>
            <p:ph type="sldNum" sz="quarter" idx="5"/>
          </p:nvPr>
        </p:nvSpPr>
        <p:spPr>
          <a:noFill/>
        </p:spPr>
        <p:txBody>
          <a:bodyPr/>
          <a:lstStyle/>
          <a:p>
            <a:fld id="{7B894B2B-9B72-4635-A3E8-8ED3CCA798EA}"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pPr eaLnBrk="1" hangingPunct="1"/>
            <a:r>
              <a:rPr lang="en-US" smtClean="0"/>
              <a:t>This charts outlines the trends in crime, terror and drug trafficking. The Department of Justice Priority Organization Targets list has 29 out of 63  associated with terrorist groups. In the Department of State list,19 out of 43 terrorist organizations have ties with drug trafficking organizations (DTOs).While the groups overlap in different pipeline structures, they often make alliances of convenience. The expansion  of drug trafficking is well noted in a number of countries including Russia, China, and the Balkans by developing their own distribution networks. In Latin America, the cartels are utilizing criminal organizations in West Africa to assist in the movement of cocaine to Western Europe.</a:t>
            </a:r>
          </a:p>
        </p:txBody>
      </p:sp>
      <p:sp>
        <p:nvSpPr>
          <p:cNvPr id="24579" name="Slide Number Placeholder 3"/>
          <p:cNvSpPr>
            <a:spLocks noGrp="1"/>
          </p:cNvSpPr>
          <p:nvPr>
            <p:ph type="sldNum" sz="quarter" idx="5"/>
          </p:nvPr>
        </p:nvSpPr>
        <p:spPr>
          <a:noFill/>
        </p:spPr>
        <p:txBody>
          <a:bodyPr/>
          <a:lstStyle/>
          <a:p>
            <a:fld id="{182B6A10-9393-43F1-B270-CC1A9A185AF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a:ln/>
        </p:spPr>
        <p:txBody>
          <a:bodyPr/>
          <a:lstStyle/>
          <a:p>
            <a:pPr eaLnBrk="1" hangingPunct="1"/>
            <a:r>
              <a:rPr lang="en-US" smtClean="0"/>
              <a:t>In July 2011, The administration published its strategy to combat TOC. The main elements of the strategy are listed in this chart. </a:t>
            </a:r>
          </a:p>
        </p:txBody>
      </p:sp>
      <p:sp>
        <p:nvSpPr>
          <p:cNvPr id="26627" name="Slide Number Placeholder 3"/>
          <p:cNvSpPr>
            <a:spLocks noGrp="1"/>
          </p:cNvSpPr>
          <p:nvPr>
            <p:ph type="sldNum" sz="quarter" idx="5"/>
          </p:nvPr>
        </p:nvSpPr>
        <p:spPr>
          <a:noFill/>
        </p:spPr>
        <p:txBody>
          <a:bodyPr/>
          <a:lstStyle/>
          <a:p>
            <a:fld id="{911ADBF4-F68A-4FBE-95FA-ACA04F47AC52}"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a:ln/>
        </p:spPr>
        <p:txBody>
          <a:bodyPr/>
          <a:lstStyle/>
          <a:p>
            <a:pPr eaLnBrk="1" hangingPunct="1"/>
            <a:r>
              <a:rPr lang="en-US" smtClean="0"/>
              <a:t>The new capabilities that are cited in the July 2011 Presidential document to combat TOC are listed in this chart. They range from an executive order to establish sanctions programs to block property and financial transactions, to denying entry by transnational criminals, to a reward program for TOC information, to a new Interagency Threat Mitigatioin Working Group to coordinate the efforts to combat TOC.</a:t>
            </a:r>
          </a:p>
        </p:txBody>
      </p:sp>
      <p:sp>
        <p:nvSpPr>
          <p:cNvPr id="28675" name="Slide Number Placeholder 3"/>
          <p:cNvSpPr>
            <a:spLocks noGrp="1"/>
          </p:cNvSpPr>
          <p:nvPr>
            <p:ph type="sldNum" sz="quarter" idx="5"/>
          </p:nvPr>
        </p:nvSpPr>
        <p:spPr>
          <a:noFill/>
        </p:spPr>
        <p:txBody>
          <a:bodyPr/>
          <a:lstStyle/>
          <a:p>
            <a:fld id="{27D9FA7C-A189-43C3-9437-FAF9A4441F77}"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p:spPr>
        <p:txBody>
          <a:bodyPr/>
          <a:lstStyle/>
          <a:p>
            <a:pPr eaLnBrk="1" hangingPunct="1"/>
            <a:r>
              <a:rPr lang="en-US" smtClean="0"/>
              <a:t>This chart lists some of the drug and terrorism alliances as highlighted in the previous charts. There wer indictments of DTOs in Columbia and venezuela and the FARC for moving cocaine through Liberia to Europe. The FARC is also noted for its ties to the Sinaloa cartel along the Ecuadorian border. Furthermore, West African syndicates cooperate with Al Qaeda operatives in Mghreb in illicit smuggling operations</a:t>
            </a:r>
          </a:p>
        </p:txBody>
      </p:sp>
      <p:sp>
        <p:nvSpPr>
          <p:cNvPr id="30723" name="Slide Number Placeholder 3"/>
          <p:cNvSpPr>
            <a:spLocks noGrp="1"/>
          </p:cNvSpPr>
          <p:nvPr>
            <p:ph type="sldNum" sz="quarter" idx="5"/>
          </p:nvPr>
        </p:nvSpPr>
        <p:spPr>
          <a:noFill/>
        </p:spPr>
        <p:txBody>
          <a:bodyPr/>
          <a:lstStyle/>
          <a:p>
            <a:fld id="{78235E67-2609-43C1-AB5A-60B4BAC943CF}"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685800" y="2286000"/>
            <a:ext cx="7772400" cy="1143000"/>
          </a:xfrm>
        </p:spPr>
        <p:txBody>
          <a:bodyPr/>
          <a:lstStyle>
            <a:lvl1pPr algn="r">
              <a:defRPr/>
            </a:lvl1pPr>
          </a:lstStyle>
          <a:p>
            <a:r>
              <a:rPr lang="en-US"/>
              <a:t>Click to edit Master title style</a:t>
            </a:r>
          </a:p>
        </p:txBody>
      </p:sp>
      <p:sp>
        <p:nvSpPr>
          <p:cNvPr id="64515" name="Rectangle 3"/>
          <p:cNvSpPr>
            <a:spLocks noGrp="1" noChangeArrowheads="1"/>
          </p:cNvSpPr>
          <p:nvPr>
            <p:ph type="subTitle" idx="1"/>
          </p:nvPr>
        </p:nvSpPr>
        <p:spPr>
          <a:xfrm>
            <a:off x="2057400" y="3810000"/>
            <a:ext cx="6400800" cy="1752600"/>
          </a:xfrm>
        </p:spPr>
        <p:txBody>
          <a:bodyPr/>
          <a:lstStyle>
            <a:lvl1pPr marL="0" indent="0" algn="r">
              <a:buFont typeface="Wingdings" pitchFamily="-123"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D8E822E5-E594-43BF-B8D3-D96E07A2E897}" type="datetime1">
              <a:rPr lang="en-US"/>
              <a:pPr>
                <a:defRPr/>
              </a:pPr>
              <a:t>3/28/12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6" name="Rectangle 6"/>
          <p:cNvSpPr>
            <a:spLocks noGrp="1" noChangeArrowheads="1"/>
          </p:cNvSpPr>
          <p:nvPr>
            <p:ph type="sldNum" sz="quarter" idx="12"/>
          </p:nvPr>
        </p:nvSpPr>
        <p:spPr>
          <a:ln/>
        </p:spPr>
        <p:txBody>
          <a:bodyPr/>
          <a:lstStyle>
            <a:lvl1pPr>
              <a:defRPr/>
            </a:lvl1pPr>
          </a:lstStyle>
          <a:p>
            <a:pPr>
              <a:defRPr/>
            </a:pPr>
            <a:fld id="{B467714A-6985-4E5E-AD1A-DAD59896F62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026EE82-BF25-445E-BD4A-54C4B287A0FF}" type="datetime1">
              <a:rPr lang="en-US"/>
              <a:pPr>
                <a:defRPr/>
              </a:pPr>
              <a:t>3/28/12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6" name="Rectangle 6"/>
          <p:cNvSpPr>
            <a:spLocks noGrp="1" noChangeArrowheads="1"/>
          </p:cNvSpPr>
          <p:nvPr>
            <p:ph type="sldNum" sz="quarter" idx="12"/>
          </p:nvPr>
        </p:nvSpPr>
        <p:spPr>
          <a:ln/>
        </p:spPr>
        <p:txBody>
          <a:bodyPr/>
          <a:lstStyle>
            <a:lvl1pPr>
              <a:defRPr/>
            </a:lvl1pPr>
          </a:lstStyle>
          <a:p>
            <a:pPr>
              <a:defRPr/>
            </a:pPr>
            <a:fld id="{C0D3240C-09A5-41DF-B17F-72DEBA34AB5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DF9CEE2E-2F78-4DCD-837E-D9086694AC8E}" type="datetime1">
              <a:rPr lang="en-US"/>
              <a:pPr>
                <a:defRPr/>
              </a:pPr>
              <a:t>3/28/12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6" name="Rectangle 6"/>
          <p:cNvSpPr>
            <a:spLocks noGrp="1" noChangeArrowheads="1"/>
          </p:cNvSpPr>
          <p:nvPr>
            <p:ph type="sldNum" sz="quarter" idx="12"/>
          </p:nvPr>
        </p:nvSpPr>
        <p:spPr>
          <a:ln/>
        </p:spPr>
        <p:txBody>
          <a:bodyPr/>
          <a:lstStyle>
            <a:lvl1pPr>
              <a:defRPr/>
            </a:lvl1pPr>
          </a:lstStyle>
          <a:p>
            <a:pPr>
              <a:defRPr/>
            </a:pPr>
            <a:fld id="{F9FEAC7A-E5BC-4322-B603-D977222BAC4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04F152FA-C5AE-4A99-B3FC-4016B19EE98B}" type="datetime1">
              <a:rPr lang="en-US"/>
              <a:pPr>
                <a:defRPr/>
              </a:pPr>
              <a:t>3/28/12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6" name="Rectangle 6"/>
          <p:cNvSpPr>
            <a:spLocks noGrp="1" noChangeArrowheads="1"/>
          </p:cNvSpPr>
          <p:nvPr>
            <p:ph type="sldNum" sz="quarter" idx="12"/>
          </p:nvPr>
        </p:nvSpPr>
        <p:spPr>
          <a:ln/>
        </p:spPr>
        <p:txBody>
          <a:bodyPr/>
          <a:lstStyle>
            <a:lvl1pPr>
              <a:defRPr/>
            </a:lvl1pPr>
          </a:lstStyle>
          <a:p>
            <a:pPr>
              <a:defRPr/>
            </a:pPr>
            <a:fld id="{A4D5231F-D3ED-43B5-AFBD-F687DF9F060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9B9EE5A-0BE4-4803-B47D-99BC2B48379A}" type="datetime1">
              <a:rPr lang="en-US"/>
              <a:pPr>
                <a:defRPr/>
              </a:pPr>
              <a:t>3/28/12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6" name="Rectangle 6"/>
          <p:cNvSpPr>
            <a:spLocks noGrp="1" noChangeArrowheads="1"/>
          </p:cNvSpPr>
          <p:nvPr>
            <p:ph type="sldNum" sz="quarter" idx="12"/>
          </p:nvPr>
        </p:nvSpPr>
        <p:spPr>
          <a:ln/>
        </p:spPr>
        <p:txBody>
          <a:bodyPr/>
          <a:lstStyle>
            <a:lvl1pPr>
              <a:defRPr/>
            </a:lvl1pPr>
          </a:lstStyle>
          <a:p>
            <a:pPr>
              <a:defRPr/>
            </a:pPr>
            <a:fld id="{A904A9B0-E846-46BB-8D6F-5017D208067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7832B2E-2FE2-4EBB-96AC-E90C054922B4}" type="datetime1">
              <a:rPr lang="en-US"/>
              <a:pPr>
                <a:defRPr/>
              </a:pPr>
              <a:t>3/28/12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7" name="Rectangle 6"/>
          <p:cNvSpPr>
            <a:spLocks noGrp="1" noChangeArrowheads="1"/>
          </p:cNvSpPr>
          <p:nvPr>
            <p:ph type="sldNum" sz="quarter" idx="12"/>
          </p:nvPr>
        </p:nvSpPr>
        <p:spPr>
          <a:ln/>
        </p:spPr>
        <p:txBody>
          <a:bodyPr/>
          <a:lstStyle>
            <a:lvl1pPr>
              <a:defRPr/>
            </a:lvl1pPr>
          </a:lstStyle>
          <a:p>
            <a:pPr>
              <a:defRPr/>
            </a:pPr>
            <a:fld id="{960FDC6F-E35B-4242-9901-A3FE29007B3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C99486A9-A290-4521-96AD-6BDBE9E7D846}" type="datetime1">
              <a:rPr lang="en-US"/>
              <a:pPr>
                <a:defRPr/>
              </a:pPr>
              <a:t>3/28/12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9" name="Rectangle 6"/>
          <p:cNvSpPr>
            <a:spLocks noGrp="1" noChangeArrowheads="1"/>
          </p:cNvSpPr>
          <p:nvPr>
            <p:ph type="sldNum" sz="quarter" idx="12"/>
          </p:nvPr>
        </p:nvSpPr>
        <p:spPr>
          <a:ln/>
        </p:spPr>
        <p:txBody>
          <a:bodyPr/>
          <a:lstStyle>
            <a:lvl1pPr>
              <a:defRPr/>
            </a:lvl1pPr>
          </a:lstStyle>
          <a:p>
            <a:pPr>
              <a:defRPr/>
            </a:pPr>
            <a:fld id="{6103E89F-8846-4F9B-944F-7B9351405B5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57E454D1-ED45-46F3-A8F7-57F323171812}" type="datetime1">
              <a:rPr lang="en-US"/>
              <a:pPr>
                <a:defRPr/>
              </a:pPr>
              <a:t>3/28/12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5" name="Rectangle 6"/>
          <p:cNvSpPr>
            <a:spLocks noGrp="1" noChangeArrowheads="1"/>
          </p:cNvSpPr>
          <p:nvPr>
            <p:ph type="sldNum" sz="quarter" idx="12"/>
          </p:nvPr>
        </p:nvSpPr>
        <p:spPr>
          <a:ln/>
        </p:spPr>
        <p:txBody>
          <a:bodyPr/>
          <a:lstStyle>
            <a:lvl1pPr>
              <a:defRPr/>
            </a:lvl1pPr>
          </a:lstStyle>
          <a:p>
            <a:pPr>
              <a:defRPr/>
            </a:pPr>
            <a:fld id="{6079DCF8-B939-4D4B-8354-C05BF09DD0A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BDCD5BF-37BF-4803-BC62-A1219A2D05F9}" type="datetime1">
              <a:rPr lang="en-US"/>
              <a:pPr>
                <a:defRPr/>
              </a:pPr>
              <a:t>3/28/12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4" name="Rectangle 6"/>
          <p:cNvSpPr>
            <a:spLocks noGrp="1" noChangeArrowheads="1"/>
          </p:cNvSpPr>
          <p:nvPr>
            <p:ph type="sldNum" sz="quarter" idx="12"/>
          </p:nvPr>
        </p:nvSpPr>
        <p:spPr>
          <a:ln/>
        </p:spPr>
        <p:txBody>
          <a:bodyPr/>
          <a:lstStyle>
            <a:lvl1pPr>
              <a:defRPr/>
            </a:lvl1pPr>
          </a:lstStyle>
          <a:p>
            <a:pPr>
              <a:defRPr/>
            </a:pPr>
            <a:fld id="{3FE7E2B2-F0C4-4B9E-A20A-09F6DDBB79E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7898EFE-5F5F-44F4-9209-D04FD2BA9BA9}" type="datetime1">
              <a:rPr lang="en-US"/>
              <a:pPr>
                <a:defRPr/>
              </a:pPr>
              <a:t>3/28/12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7" name="Rectangle 6"/>
          <p:cNvSpPr>
            <a:spLocks noGrp="1" noChangeArrowheads="1"/>
          </p:cNvSpPr>
          <p:nvPr>
            <p:ph type="sldNum" sz="quarter" idx="12"/>
          </p:nvPr>
        </p:nvSpPr>
        <p:spPr>
          <a:ln/>
        </p:spPr>
        <p:txBody>
          <a:bodyPr/>
          <a:lstStyle>
            <a:lvl1pPr>
              <a:defRPr/>
            </a:lvl1pPr>
          </a:lstStyle>
          <a:p>
            <a:pPr>
              <a:defRPr/>
            </a:pPr>
            <a:fld id="{CD3CAA70-F105-4A0F-AD94-7592DACCC09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F6091C6-3E54-45CD-ACB9-47BBBBD7CFC5}" type="datetime1">
              <a:rPr lang="en-US"/>
              <a:pPr>
                <a:defRPr/>
              </a:pPr>
              <a:t>3/28/12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Woodcock and Musa 2012</a:t>
            </a:r>
          </a:p>
        </p:txBody>
      </p:sp>
      <p:sp>
        <p:nvSpPr>
          <p:cNvPr id="7" name="Rectangle 6"/>
          <p:cNvSpPr>
            <a:spLocks noGrp="1" noChangeArrowheads="1"/>
          </p:cNvSpPr>
          <p:nvPr>
            <p:ph type="sldNum" sz="quarter" idx="12"/>
          </p:nvPr>
        </p:nvSpPr>
        <p:spPr>
          <a:ln/>
        </p:spPr>
        <p:txBody>
          <a:bodyPr/>
          <a:lstStyle>
            <a:lvl1pPr>
              <a:defRPr/>
            </a:lvl1pPr>
          </a:lstStyle>
          <a:p>
            <a:pPr>
              <a:defRPr/>
            </a:pPr>
            <a:fld id="{533FC73C-B340-4725-9467-EFB1062A1B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a:outerShdw blurRad="50800" dist="12700" dir="8100000" algn="ctr" rotWithShape="0">
              <a:srgbClr val="FFFFFF">
                <a:alpha val="75000"/>
              </a:srgbClr>
            </a:outerShdw>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349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a:outerShdw blurRad="50800" dist="12700" dir="8100000" algn="ctr" rotWithShape="0">
              <a:srgbClr val="FFFFFF">
                <a:alpha val="75000"/>
              </a:srgbClr>
            </a:outerShdw>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349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solidFill>
                  <a:srgbClr val="FFFFFF"/>
                </a:solidFill>
                <a:latin typeface="+mn-lt"/>
                <a:ea typeface="+mn-ea"/>
                <a:cs typeface="+mn-cs"/>
              </a:defRPr>
            </a:lvl1pPr>
          </a:lstStyle>
          <a:p>
            <a:pPr>
              <a:defRPr/>
            </a:pPr>
            <a:fld id="{EC55354E-761F-48E0-990C-6D1FBBC52B0C}" type="datetime1">
              <a:rPr lang="en-US"/>
              <a:pPr>
                <a:defRPr/>
              </a:pPr>
              <a:t>3/28/12</a:t>
            </a:fld>
            <a:endParaRPr lang="en-US"/>
          </a:p>
        </p:txBody>
      </p:sp>
      <p:sp>
        <p:nvSpPr>
          <p:cNvPr id="6349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mn-lt"/>
                <a:ea typeface="+mn-ea"/>
                <a:cs typeface="+mn-cs"/>
              </a:defRPr>
            </a:lvl1pPr>
          </a:lstStyle>
          <a:p>
            <a:pPr>
              <a:defRPr/>
            </a:pPr>
            <a:r>
              <a:rPr lang="en-US"/>
              <a:t>Woodcock and Musa 2012</a:t>
            </a:r>
          </a:p>
        </p:txBody>
      </p:sp>
      <p:sp>
        <p:nvSpPr>
          <p:cNvPr id="6349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ea typeface="+mn-ea"/>
                <a:cs typeface="+mn-cs"/>
              </a:defRPr>
            </a:lvl1pPr>
          </a:lstStyle>
          <a:p>
            <a:pPr>
              <a:defRPr/>
            </a:pPr>
            <a:fld id="{A6003C68-0D6F-4D67-9ADB-BC52E4BBA50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2pPr>
      <a:lvl3pPr algn="ctr" rtl="0" eaLnBrk="0" fontAlgn="base" hangingPunct="0">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3pPr>
      <a:lvl4pPr algn="ctr" rtl="0" eaLnBrk="0" fontAlgn="base" hangingPunct="0">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4pPr>
      <a:lvl5pPr algn="ctr" rtl="0" eaLnBrk="0" fontAlgn="base" hangingPunct="0">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5pPr>
      <a:lvl6pPr marL="457200" algn="ctr" rtl="0" fontAlgn="base">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6pPr>
      <a:lvl7pPr marL="914400" algn="ctr" rtl="0" fontAlgn="base">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7pPr>
      <a:lvl8pPr marL="1371600" algn="ctr" rtl="0" fontAlgn="base">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8pPr>
      <a:lvl9pPr marL="1828800" algn="ctr" rtl="0" fontAlgn="base">
        <a:spcBef>
          <a:spcPct val="0"/>
        </a:spcBef>
        <a:spcAft>
          <a:spcPct val="0"/>
        </a:spcAft>
        <a:defRPr sz="4400">
          <a:solidFill>
            <a:schemeClr val="tx2"/>
          </a:solidFill>
          <a:latin typeface="Times New Roman" pitchFamily="-123" charset="0"/>
          <a:ea typeface="MS Pゴシック" pitchFamily="-92" charset="-128"/>
          <a:cs typeface="MS Pゴシック" pitchFamily="-92" charset="-128"/>
        </a:defRPr>
      </a:lvl9pPr>
    </p:titleStyle>
    <p:bodyStyle>
      <a:lvl1pPr marL="342900" indent="-342900" algn="l" rtl="0" eaLnBrk="0" fontAlgn="base" hangingPunct="0">
        <a:spcBef>
          <a:spcPct val="20000"/>
        </a:spcBef>
        <a:spcAft>
          <a:spcPct val="0"/>
        </a:spcAft>
        <a:buFont typeface="Wingdings" pitchFamily="-123"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123" charset="2"/>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Font typeface="Wingdings" pitchFamily="-123" charset="2"/>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Font typeface="Wingdings" pitchFamily="-123" charset="2"/>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Font typeface="Wingdings" pitchFamily="-123" charset="2"/>
        <a:buChar char="§"/>
        <a:defRPr sz="2000">
          <a:solidFill>
            <a:schemeClr val="tx1"/>
          </a:solidFill>
          <a:latin typeface="+mn-lt"/>
          <a:ea typeface="+mn-ea"/>
          <a:cs typeface="+mn-cs"/>
        </a:defRPr>
      </a:lvl5pPr>
      <a:lvl6pPr marL="2514600" indent="-228600" algn="l" rtl="0" fontAlgn="base">
        <a:spcBef>
          <a:spcPct val="20000"/>
        </a:spcBef>
        <a:spcAft>
          <a:spcPct val="0"/>
        </a:spcAft>
        <a:buFont typeface="Wingdings" pitchFamily="-123" charset="2"/>
        <a:buChar char="§"/>
        <a:defRPr sz="2000">
          <a:solidFill>
            <a:schemeClr val="tx1"/>
          </a:solidFill>
          <a:latin typeface="+mn-lt"/>
          <a:ea typeface="+mn-ea"/>
          <a:cs typeface="+mn-cs"/>
        </a:defRPr>
      </a:lvl6pPr>
      <a:lvl7pPr marL="2971800" indent="-228600" algn="l" rtl="0" fontAlgn="base">
        <a:spcBef>
          <a:spcPct val="20000"/>
        </a:spcBef>
        <a:spcAft>
          <a:spcPct val="0"/>
        </a:spcAft>
        <a:buFont typeface="Wingdings" pitchFamily="-123" charset="2"/>
        <a:buChar char="§"/>
        <a:defRPr sz="2000">
          <a:solidFill>
            <a:schemeClr val="tx1"/>
          </a:solidFill>
          <a:latin typeface="+mn-lt"/>
          <a:ea typeface="+mn-ea"/>
          <a:cs typeface="+mn-cs"/>
        </a:defRPr>
      </a:lvl7pPr>
      <a:lvl8pPr marL="3429000" indent="-228600" algn="l" rtl="0" fontAlgn="base">
        <a:spcBef>
          <a:spcPct val="20000"/>
        </a:spcBef>
        <a:spcAft>
          <a:spcPct val="0"/>
        </a:spcAft>
        <a:buFont typeface="Wingdings" pitchFamily="-123" charset="2"/>
        <a:buChar char="§"/>
        <a:defRPr sz="2000">
          <a:solidFill>
            <a:schemeClr val="tx1"/>
          </a:solidFill>
          <a:latin typeface="+mn-lt"/>
          <a:ea typeface="+mn-ea"/>
          <a:cs typeface="+mn-cs"/>
        </a:defRPr>
      </a:lvl8pPr>
      <a:lvl9pPr marL="3886200" indent="-228600" algn="l" rtl="0" fontAlgn="base">
        <a:spcBef>
          <a:spcPct val="20000"/>
        </a:spcBef>
        <a:spcAft>
          <a:spcPct val="0"/>
        </a:spcAft>
        <a:buFont typeface="Wingdings" pitchFamily="-123"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vmlDrawing" Target="../drawings/vmlDrawing1.vml"/><Relationship Id="rId2" Type="http://schemas.openxmlformats.org/officeDocument/2006/relationships/slideLayout" Target="../slideLayouts/slideLayout7.xml"/><Relationship Id="rId3" Type="http://schemas.openxmlformats.org/officeDocument/2006/relationships/notesSlide" Target="../notesSlides/notesSlide13.xml"/><Relationship Id="rId4" Type="http://schemas.openxmlformats.org/officeDocument/2006/relationships/oleObject" Target="../embeddings/oleObject1.doc"/></Relationships>
</file>

<file path=ppt/slides/_rels/slide14.xml.rels><?xml version="1.0" encoding="UTF-8" standalone="yes"?>
<Relationships xmlns="http://schemas.openxmlformats.org/package/2006/relationships"><Relationship Id="rId1" Type="http://schemas.openxmlformats.org/officeDocument/2006/relationships/vmlDrawing" Target="../drawings/vmlDrawing2.vml"/><Relationship Id="rId2" Type="http://schemas.openxmlformats.org/officeDocument/2006/relationships/slideLayout" Target="../slideLayouts/slideLayout7.xml"/><Relationship Id="rId3" Type="http://schemas.openxmlformats.org/officeDocument/2006/relationships/notesSlide" Target="../notesSlides/notesSlide14.xml"/><Relationship Id="rId4" Type="http://schemas.openxmlformats.org/officeDocument/2006/relationships/oleObject" Target="../embeddings/oleObject2.doc"/><Relationship Id="rId5" Type="http://schemas.openxmlformats.org/officeDocument/2006/relationships/oleObject" Target="../embeddings/oleObject3.doc"/></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7.xml"/><Relationship Id="rId3" Type="http://schemas.openxmlformats.org/officeDocument/2006/relationships/notesSlide" Target="../notesSlides/notesSlide16.xml"/><Relationship Id="rId4" Type="http://schemas.openxmlformats.org/officeDocument/2006/relationships/oleObject" Target="../embeddings/oleObject4.doc"/><Relationship Id="rId5" Type="http://schemas.openxmlformats.org/officeDocument/2006/relationships/oleObject" Target="../embeddings/oleObject5.doc"/></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vmlDrawing" Target="../drawings/vmlDrawing4.vml"/><Relationship Id="rId2" Type="http://schemas.openxmlformats.org/officeDocument/2006/relationships/slideLayout" Target="../slideLayouts/slideLayout7.xml"/><Relationship Id="rId3" Type="http://schemas.openxmlformats.org/officeDocument/2006/relationships/notesSlide" Target="../notesSlides/notesSlide19.xml"/><Relationship Id="rId4" Type="http://schemas.openxmlformats.org/officeDocument/2006/relationships/oleObject" Target="../embeddings/oleObject6.doc"/><Relationship Id="rId5" Type="http://schemas.openxmlformats.org/officeDocument/2006/relationships/oleObject" Target="../embeddings/oleObject7.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vmlDrawing" Target="../drawings/vmlDrawing5.vml"/><Relationship Id="rId2" Type="http://schemas.openxmlformats.org/officeDocument/2006/relationships/slideLayout" Target="../slideLayouts/slideLayout7.xml"/><Relationship Id="rId3" Type="http://schemas.openxmlformats.org/officeDocument/2006/relationships/notesSlide" Target="../notesSlides/notesSlide21.xml"/><Relationship Id="rId4" Type="http://schemas.openxmlformats.org/officeDocument/2006/relationships/oleObject" Target="../embeddings/oleObject8.doc"/></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vmlDrawing" Target="../drawings/vmlDrawing6.vml"/><Relationship Id="rId2" Type="http://schemas.openxmlformats.org/officeDocument/2006/relationships/slideLayout" Target="../slideLayouts/slideLayout7.xml"/><Relationship Id="rId3" Type="http://schemas.openxmlformats.org/officeDocument/2006/relationships/notesSlide" Target="../notesSlides/notesSlide23.xml"/><Relationship Id="rId4" Type="http://schemas.openxmlformats.org/officeDocument/2006/relationships/oleObject" Target="../embeddings/oleObject9.doc"/></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vmlDrawing" Target="../drawings/vmlDrawing7.vml"/><Relationship Id="rId2" Type="http://schemas.openxmlformats.org/officeDocument/2006/relationships/slideLayout" Target="../slideLayouts/slideLayout7.xml"/><Relationship Id="rId3" Type="http://schemas.openxmlformats.org/officeDocument/2006/relationships/notesSlide" Target="../notesSlides/notesSlide25.xml"/><Relationship Id="rId4" Type="http://schemas.openxmlformats.org/officeDocument/2006/relationships/oleObject" Target="../embeddings/oleObject10.doc"/><Relationship Id="rId5" Type="http://schemas.openxmlformats.org/officeDocument/2006/relationships/oleObject" Target="../embeddings/oleObject11.doc"/></Relationships>
</file>

<file path=ppt/slides/_rels/slide26.xml.rels><?xml version="1.0" encoding="UTF-8" standalone="yes"?>
<Relationships xmlns="http://schemas.openxmlformats.org/package/2006/relationships"><Relationship Id="rId1" Type="http://schemas.openxmlformats.org/officeDocument/2006/relationships/vmlDrawing" Target="../drawings/vmlDrawing8.vml"/><Relationship Id="rId2" Type="http://schemas.openxmlformats.org/officeDocument/2006/relationships/slideLayout" Target="../slideLayouts/slideLayout7.xml"/><Relationship Id="rId3" Type="http://schemas.openxmlformats.org/officeDocument/2006/relationships/notesSlide" Target="../notesSlides/notesSlide26.xml"/><Relationship Id="rId4" Type="http://schemas.openxmlformats.org/officeDocument/2006/relationships/oleObject" Target="../embeddings/oleObject12.doc"/><Relationship Id="rId5" Type="http://schemas.openxmlformats.org/officeDocument/2006/relationships/oleObject" Target="../embeddings/oleObject13.doc"/></Relationships>
</file>

<file path=ppt/slides/_rels/slide27.xml.rels><?xml version="1.0" encoding="UTF-8" standalone="yes"?>
<Relationships xmlns="http://schemas.openxmlformats.org/package/2006/relationships"><Relationship Id="rId1" Type="http://schemas.openxmlformats.org/officeDocument/2006/relationships/vmlDrawing" Target="../drawings/vmlDrawing9.vml"/><Relationship Id="rId2" Type="http://schemas.openxmlformats.org/officeDocument/2006/relationships/slideLayout" Target="../slideLayouts/slideLayout7.xml"/><Relationship Id="rId3" Type="http://schemas.openxmlformats.org/officeDocument/2006/relationships/notesSlide" Target="../notesSlides/notesSlide27.xml"/><Relationship Id="rId4" Type="http://schemas.openxmlformats.org/officeDocument/2006/relationships/oleObject" Target="../embeddings/oleObject14.doc"/><Relationship Id="rId5" Type="http://schemas.openxmlformats.org/officeDocument/2006/relationships/oleObject" Target="../embeddings/oleObject15.doc"/></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D9EC9450-DE7D-4DD3-ABD8-5FEAABBFAE51}" type="slidenum">
              <a:rPr lang="en-US"/>
              <a:pPr>
                <a:defRPr/>
              </a:pPr>
              <a:t>1</a:t>
            </a:fld>
            <a:endParaRPr lang="en-US"/>
          </a:p>
        </p:txBody>
      </p:sp>
      <p:sp>
        <p:nvSpPr>
          <p:cNvPr id="2" name="Title 1"/>
          <p:cNvSpPr>
            <a:spLocks noGrp="1"/>
          </p:cNvSpPr>
          <p:nvPr>
            <p:ph type="ctrTitle" idx="4294967295"/>
          </p:nvPr>
        </p:nvSpPr>
        <p:spPr>
          <a:xfrm>
            <a:off x="685800" y="2130425"/>
            <a:ext cx="7772400" cy="1470025"/>
          </a:xfrm>
        </p:spPr>
        <p:txBody>
          <a:bodyPr>
            <a:normAutofit fontScale="90000"/>
          </a:bodyPr>
          <a:lstStyle/>
          <a:p>
            <a:pPr eaLnBrk="1" hangingPunct="1">
              <a:defRPr/>
            </a:pPr>
            <a:r>
              <a:rPr lang="en-US" sz="4000"/>
              <a:t>Modeling the Combined Terrorist-Narcotics Trafficker</a:t>
            </a:r>
            <a:br>
              <a:rPr lang="en-US" sz="4000"/>
            </a:br>
            <a:r>
              <a:rPr lang="en-US" sz="4000"/>
              <a:t>Threat to National Security</a:t>
            </a:r>
            <a:br>
              <a:rPr lang="en-US" sz="4000"/>
            </a:br>
            <a:endParaRPr lang="en-US" sz="4000"/>
          </a:p>
        </p:txBody>
      </p:sp>
      <p:sp>
        <p:nvSpPr>
          <p:cNvPr id="3" name="Subtitle 2"/>
          <p:cNvSpPr>
            <a:spLocks noGrp="1"/>
          </p:cNvSpPr>
          <p:nvPr>
            <p:ph type="subTitle" idx="4294967295"/>
          </p:nvPr>
        </p:nvSpPr>
        <p:spPr>
          <a:xfrm>
            <a:off x="1549400" y="4059238"/>
            <a:ext cx="6045200" cy="1593850"/>
          </a:xfrm>
        </p:spPr>
        <p:txBody>
          <a:bodyPr>
            <a:normAutofit/>
          </a:bodyPr>
          <a:lstStyle/>
          <a:p>
            <a:pPr marL="0" indent="0" algn="ctr" eaLnBrk="1" hangingPunct="1">
              <a:buFont typeface="Wingdings" pitchFamily="-123" charset="2"/>
              <a:buNone/>
              <a:defRPr/>
            </a:pPr>
            <a:r>
              <a:rPr lang="en-US" sz="2800">
                <a:solidFill>
                  <a:srgbClr val="898989"/>
                </a:solidFill>
              </a:rPr>
              <a:t>Alexander Woodcock and Samuel Musa</a:t>
            </a:r>
          </a:p>
          <a:p>
            <a:pPr marL="0" indent="0" algn="ctr" eaLnBrk="1" hangingPunct="1">
              <a:buFont typeface="Wingdings" pitchFamily="-123" charset="2"/>
              <a:buNone/>
              <a:defRPr/>
            </a:pPr>
            <a:r>
              <a:rPr lang="en-US" sz="2000">
                <a:solidFill>
                  <a:srgbClr val="898989"/>
                </a:solidFill>
              </a:rPr>
              <a:t>National Defense University</a:t>
            </a:r>
            <a:endParaRPr lang="en-US">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87B4D9C4-8808-40DC-89DE-5E60B4440DF3}" type="slidenum">
              <a:rPr lang="en-US" sz="1400">
                <a:latin typeface="+mn-lt"/>
                <a:ea typeface="+mn-ea"/>
                <a:cs typeface="+mn-cs"/>
              </a:rPr>
              <a:pPr algn="r" eaLnBrk="0" hangingPunct="0">
                <a:defRPr/>
              </a:pPr>
              <a:t>10</a:t>
            </a:fld>
            <a:endParaRPr lang="en-US" sz="1400">
              <a:latin typeface="+mn-lt"/>
              <a:ea typeface="+mn-ea"/>
              <a:cs typeface="+mn-cs"/>
            </a:endParaRPr>
          </a:p>
        </p:txBody>
      </p:sp>
      <p:sp>
        <p:nvSpPr>
          <p:cNvPr id="23553" name="Title 1"/>
          <p:cNvSpPr>
            <a:spLocks noGrp="1"/>
          </p:cNvSpPr>
          <p:nvPr>
            <p:ph type="title" idx="4294967295"/>
          </p:nvPr>
        </p:nvSpPr>
        <p:spPr/>
        <p:txBody>
          <a:bodyPr/>
          <a:lstStyle/>
          <a:p>
            <a:pPr eaLnBrk="1" hangingPunct="1">
              <a:defRPr/>
            </a:pPr>
            <a:r>
              <a:rPr lang="en-US"/>
              <a:t>Drug-Terrorism Alliances</a:t>
            </a:r>
          </a:p>
        </p:txBody>
      </p:sp>
      <p:sp>
        <p:nvSpPr>
          <p:cNvPr id="3" name="Content Placeholder 2"/>
          <p:cNvSpPr>
            <a:spLocks noGrp="1"/>
          </p:cNvSpPr>
          <p:nvPr>
            <p:ph idx="4294967295"/>
          </p:nvPr>
        </p:nvSpPr>
        <p:spPr/>
        <p:txBody>
          <a:bodyPr>
            <a:normAutofit/>
          </a:bodyPr>
          <a:lstStyle/>
          <a:p>
            <a:pPr eaLnBrk="1" hangingPunct="1">
              <a:lnSpc>
                <a:spcPct val="90000"/>
              </a:lnSpc>
              <a:defRPr/>
            </a:pPr>
            <a:r>
              <a:rPr lang="en-US" sz="2700"/>
              <a:t>Drug trafficking organizations (DTO) in Colombia and Venezuela and terrorist organization FARC of Colombia were indicted for moving cocaine through Liberia to Europe </a:t>
            </a:r>
          </a:p>
          <a:p>
            <a:pPr eaLnBrk="1" hangingPunct="1">
              <a:lnSpc>
                <a:spcPct val="90000"/>
              </a:lnSpc>
              <a:defRPr/>
            </a:pPr>
            <a:r>
              <a:rPr lang="en-US" sz="2700"/>
              <a:t>There is evidence that the FARC operating on the Ecuadorian border has developed ties to the Sinaloa cartel, which operates inside the Ecuadorian border </a:t>
            </a:r>
          </a:p>
          <a:p>
            <a:pPr eaLnBrk="1" hangingPunct="1">
              <a:lnSpc>
                <a:spcPct val="90000"/>
              </a:lnSpc>
              <a:defRPr/>
            </a:pPr>
            <a:r>
              <a:rPr lang="en-US" sz="2700"/>
              <a:t>It is also well known that West African criminal syndicates cooperate in illicit smuggling operations with Al Qaeda operatives in Islamic Maghreb (AQIM)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39F16A84-8A7C-408D-A4F6-A7894799C246}" type="slidenum">
              <a:rPr lang="en-US" sz="1400">
                <a:latin typeface="+mn-lt"/>
                <a:ea typeface="+mn-ea"/>
                <a:cs typeface="+mn-cs"/>
              </a:rPr>
              <a:pPr algn="r" eaLnBrk="0" hangingPunct="0">
                <a:defRPr/>
              </a:pPr>
              <a:t>11</a:t>
            </a:fld>
            <a:endParaRPr lang="en-US" sz="1400">
              <a:latin typeface="+mn-lt"/>
              <a:ea typeface="+mn-ea"/>
              <a:cs typeface="+mn-cs"/>
            </a:endParaRPr>
          </a:p>
        </p:txBody>
      </p:sp>
      <p:sp>
        <p:nvSpPr>
          <p:cNvPr id="24577" name="Title 1"/>
          <p:cNvSpPr>
            <a:spLocks noGrp="1"/>
          </p:cNvSpPr>
          <p:nvPr>
            <p:ph type="title" idx="4294967295"/>
          </p:nvPr>
        </p:nvSpPr>
        <p:spPr/>
        <p:txBody>
          <a:bodyPr/>
          <a:lstStyle/>
          <a:p>
            <a:pPr eaLnBrk="1" hangingPunct="1">
              <a:defRPr/>
            </a:pPr>
            <a:r>
              <a:rPr lang="en-US"/>
              <a:t>Specific Cases</a:t>
            </a:r>
          </a:p>
        </p:txBody>
      </p:sp>
      <p:sp>
        <p:nvSpPr>
          <p:cNvPr id="24578" name="Content Placeholder 2"/>
          <p:cNvSpPr>
            <a:spLocks noGrp="1"/>
          </p:cNvSpPr>
          <p:nvPr>
            <p:ph idx="4294967295"/>
          </p:nvPr>
        </p:nvSpPr>
        <p:spPr>
          <a:xfrm>
            <a:off x="685800" y="1524000"/>
            <a:ext cx="7772400" cy="4114800"/>
          </a:xfrm>
        </p:spPr>
        <p:txBody>
          <a:bodyPr/>
          <a:lstStyle/>
          <a:p>
            <a:pPr eaLnBrk="1" hangingPunct="1">
              <a:defRPr/>
            </a:pPr>
            <a:r>
              <a:rPr lang="en-US" sz="1800"/>
              <a:t>Hezbollah group has been working with the Mexican drug cartels to use the existing drug pipelines to penetrate the U.S. homeland</a:t>
            </a:r>
          </a:p>
          <a:p>
            <a:pPr eaLnBrk="1" hangingPunct="1">
              <a:defRPr/>
            </a:pPr>
            <a:r>
              <a:rPr lang="en-US" sz="1800"/>
              <a:t>Two parallel terrorist networks growing in Latin America. One is operated by Hezbollah, and another is managed by Qods operatives. These networks cooperate to carry out various criminal activities including narcotics smuggling</a:t>
            </a:r>
          </a:p>
          <a:p>
            <a:pPr eaLnBrk="1" hangingPunct="1">
              <a:defRPr/>
            </a:pPr>
            <a:r>
              <a:rPr lang="en-US" sz="1800"/>
              <a:t>More than 80 operatives in at least 12 countries throughout the region with greatest concern are regions of Brazil, Venezuela, and the Southern Cone</a:t>
            </a:r>
          </a:p>
          <a:p>
            <a:pPr eaLnBrk="1" hangingPunct="1">
              <a:defRPr/>
            </a:pPr>
            <a:r>
              <a:rPr lang="en-US" sz="1800"/>
              <a:t>There have been several reports on Hezbollah’s financial ties to the contraband center of the Tri-Border region of Paraguay, Argentina, and Brazil, and the contributions of the Lebanese diaspora on Isle Margarita and other locations</a:t>
            </a:r>
          </a:p>
          <a:p>
            <a:pPr eaLnBrk="1" hangingPunct="1">
              <a:defRPr/>
            </a:pPr>
            <a:r>
              <a:rPr lang="en-US" sz="1800"/>
              <a:t>Operation Red Coalition began in May 2011 when an Iranian-American from Corpus Christi, Texas, approached a DEA informant seeking the help of a Mexican drug cartel to assassinate the Saudi ambassador. The Iranian-American thought he was dealing with a member of the feared Zetas Mexican drug organization, according to agents. This led to the arrest of the suspect on October 11, 2011. </a:t>
            </a:r>
          </a:p>
          <a:p>
            <a:pPr eaLnBrk="1" hangingPunct="1">
              <a:buFont typeface="Wingdings" pitchFamily="-123" charset="2"/>
              <a:buNone/>
              <a:defRPr/>
            </a:pPr>
            <a:endParaRPr lang="en-US" sz="1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2"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43"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6194DFBE-F183-44B3-955F-DEC24807C132}" type="slidenum">
              <a:rPr lang="en-US" sz="1400">
                <a:latin typeface="+mn-lt"/>
                <a:ea typeface="+mn-ea"/>
                <a:cs typeface="+mn-cs"/>
              </a:rPr>
              <a:pPr algn="r" eaLnBrk="0" hangingPunct="0">
                <a:defRPr/>
              </a:pPr>
              <a:t>12</a:t>
            </a:fld>
            <a:endParaRPr lang="en-US" sz="1400">
              <a:latin typeface="+mn-lt"/>
              <a:ea typeface="+mn-ea"/>
              <a:cs typeface="+mn-cs"/>
            </a:endParaRPr>
          </a:p>
        </p:txBody>
      </p:sp>
      <p:sp>
        <p:nvSpPr>
          <p:cNvPr id="35843" name="Rectangle 2"/>
          <p:cNvSpPr>
            <a:spLocks noChangeArrowheads="1"/>
          </p:cNvSpPr>
          <p:nvPr/>
        </p:nvSpPr>
        <p:spPr bwMode="auto">
          <a:xfrm>
            <a:off x="3886200" y="15240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Double Agent Conversion Model</a:t>
            </a:r>
          </a:p>
        </p:txBody>
      </p:sp>
      <p:sp>
        <p:nvSpPr>
          <p:cNvPr id="35844" name="Rectangle 3"/>
          <p:cNvSpPr>
            <a:spLocks noChangeArrowheads="1"/>
          </p:cNvSpPr>
          <p:nvPr/>
        </p:nvSpPr>
        <p:spPr bwMode="auto">
          <a:xfrm>
            <a:off x="5692775" y="15240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Double Agent</a:t>
            </a:r>
          </a:p>
          <a:p>
            <a:pPr algn="ctr" eaLnBrk="0" hangingPunct="0"/>
            <a:r>
              <a:rPr lang="en-US" sz="1200"/>
              <a:t>Policy Cycle Model</a:t>
            </a:r>
          </a:p>
        </p:txBody>
      </p:sp>
      <p:sp>
        <p:nvSpPr>
          <p:cNvPr id="35845" name="Rectangle 4"/>
          <p:cNvSpPr>
            <a:spLocks noChangeArrowheads="1"/>
          </p:cNvSpPr>
          <p:nvPr/>
        </p:nvSpPr>
        <p:spPr bwMode="auto">
          <a:xfrm>
            <a:off x="2035175" y="15240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46" name="Rectangle 5"/>
          <p:cNvSpPr>
            <a:spLocks noChangeArrowheads="1"/>
          </p:cNvSpPr>
          <p:nvPr/>
        </p:nvSpPr>
        <p:spPr bwMode="auto">
          <a:xfrm>
            <a:off x="1882775" y="1371600"/>
            <a:ext cx="5486400" cy="762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47" name="Rectangle 6"/>
          <p:cNvSpPr>
            <a:spLocks noChangeArrowheads="1"/>
          </p:cNvSpPr>
          <p:nvPr/>
        </p:nvSpPr>
        <p:spPr bwMode="auto">
          <a:xfrm>
            <a:off x="3581400" y="36576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48" name="Line 7"/>
          <p:cNvSpPr>
            <a:spLocks noChangeShapeType="1"/>
          </p:cNvSpPr>
          <p:nvPr/>
        </p:nvSpPr>
        <p:spPr bwMode="auto">
          <a:xfrm>
            <a:off x="4572000" y="3352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49" name="Rectangle 8"/>
          <p:cNvSpPr>
            <a:spLocks noChangeArrowheads="1"/>
          </p:cNvSpPr>
          <p:nvPr/>
        </p:nvSpPr>
        <p:spPr bwMode="auto">
          <a:xfrm>
            <a:off x="2819400" y="2590800"/>
            <a:ext cx="3505200" cy="762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50" name="Rectangle 9"/>
          <p:cNvSpPr>
            <a:spLocks noChangeArrowheads="1"/>
          </p:cNvSpPr>
          <p:nvPr/>
        </p:nvSpPr>
        <p:spPr bwMode="auto">
          <a:xfrm>
            <a:off x="3810000" y="4419600"/>
            <a:ext cx="1565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Generation</a:t>
            </a:r>
          </a:p>
          <a:p>
            <a:pPr algn="ctr" eaLnBrk="0" hangingPunct="0"/>
            <a:r>
              <a:rPr lang="en-US" sz="1200"/>
              <a:t>Model </a:t>
            </a:r>
          </a:p>
        </p:txBody>
      </p:sp>
      <p:sp>
        <p:nvSpPr>
          <p:cNvPr id="35851" name="Rectangle 10"/>
          <p:cNvSpPr>
            <a:spLocks noChangeArrowheads="1"/>
          </p:cNvSpPr>
          <p:nvPr/>
        </p:nvSpPr>
        <p:spPr bwMode="auto">
          <a:xfrm>
            <a:off x="2971800" y="2667000"/>
            <a:ext cx="3200400" cy="639763"/>
          </a:xfrm>
          <a:prstGeom prst="rect">
            <a:avLst/>
          </a:prstGeom>
          <a:noFill/>
          <a:ln w="9525">
            <a:noFill/>
            <a:miter lim="800000"/>
            <a:headEnd/>
            <a:tailEnd/>
          </a:ln>
        </p:spPr>
        <p:txBody>
          <a:bodyPr>
            <a:prstTxWarp prst="textNoShape">
              <a:avLst/>
            </a:prstTxWarp>
            <a:spAutoFit/>
          </a:bodyPr>
          <a:lstStyle/>
          <a:p>
            <a:pPr algn="ctr" eaLnBrk="0" hangingPunct="0"/>
            <a:r>
              <a:rPr lang="en-US" sz="1200"/>
              <a:t>Societal Deprivation, Disaffection, Recruitment, Advanced Terrorist Training, and Narco-Terrorist Support Model </a:t>
            </a:r>
          </a:p>
        </p:txBody>
      </p:sp>
      <p:sp>
        <p:nvSpPr>
          <p:cNvPr id="35852" name="Rectangle 11"/>
          <p:cNvSpPr>
            <a:spLocks noChangeArrowheads="1"/>
          </p:cNvSpPr>
          <p:nvPr/>
        </p:nvSpPr>
        <p:spPr bwMode="auto">
          <a:xfrm>
            <a:off x="3581400" y="3657600"/>
            <a:ext cx="19208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Entity Security and Terrorist Activity Models </a:t>
            </a:r>
          </a:p>
        </p:txBody>
      </p:sp>
      <p:sp>
        <p:nvSpPr>
          <p:cNvPr id="35853" name="Rectangle 12"/>
          <p:cNvSpPr>
            <a:spLocks noChangeArrowheads="1"/>
          </p:cNvSpPr>
          <p:nvPr/>
        </p:nvSpPr>
        <p:spPr bwMode="auto">
          <a:xfrm>
            <a:off x="1517650" y="3657600"/>
            <a:ext cx="16065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Policy Cycle</a:t>
            </a:r>
          </a:p>
          <a:p>
            <a:pPr algn="ctr" eaLnBrk="0" hangingPunct="0"/>
            <a:r>
              <a:rPr lang="en-US" sz="1200"/>
              <a:t>Model </a:t>
            </a:r>
          </a:p>
        </p:txBody>
      </p:sp>
      <p:sp>
        <p:nvSpPr>
          <p:cNvPr id="35854" name="Rectangle 13"/>
          <p:cNvSpPr>
            <a:spLocks noChangeArrowheads="1"/>
          </p:cNvSpPr>
          <p:nvPr/>
        </p:nvSpPr>
        <p:spPr bwMode="auto">
          <a:xfrm>
            <a:off x="6148388" y="3657600"/>
            <a:ext cx="1471612"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Social Policy Cycle</a:t>
            </a:r>
          </a:p>
          <a:p>
            <a:pPr algn="ctr" eaLnBrk="0" hangingPunct="0"/>
            <a:r>
              <a:rPr lang="en-US" sz="1200"/>
              <a:t>Model </a:t>
            </a:r>
          </a:p>
        </p:txBody>
      </p:sp>
      <p:sp>
        <p:nvSpPr>
          <p:cNvPr id="35855" name="Rectangle 14"/>
          <p:cNvSpPr>
            <a:spLocks noChangeArrowheads="1"/>
          </p:cNvSpPr>
          <p:nvPr/>
        </p:nvSpPr>
        <p:spPr bwMode="auto">
          <a:xfrm>
            <a:off x="3581400" y="44196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56" name="Line 15"/>
          <p:cNvSpPr>
            <a:spLocks noChangeShapeType="1"/>
          </p:cNvSpPr>
          <p:nvPr/>
        </p:nvSpPr>
        <p:spPr bwMode="auto">
          <a:xfrm>
            <a:off x="4572000" y="4114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57" name="Rectangle 16"/>
          <p:cNvSpPr>
            <a:spLocks noChangeArrowheads="1"/>
          </p:cNvSpPr>
          <p:nvPr/>
        </p:nvSpPr>
        <p:spPr bwMode="auto">
          <a:xfrm>
            <a:off x="5867400" y="36576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58" name="Rectangle 17"/>
          <p:cNvSpPr>
            <a:spLocks noChangeArrowheads="1"/>
          </p:cNvSpPr>
          <p:nvPr/>
        </p:nvSpPr>
        <p:spPr bwMode="auto">
          <a:xfrm>
            <a:off x="1295400" y="36576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59" name="Line 18"/>
          <p:cNvSpPr>
            <a:spLocks noChangeShapeType="1"/>
          </p:cNvSpPr>
          <p:nvPr/>
        </p:nvSpPr>
        <p:spPr bwMode="auto">
          <a:xfrm flipH="1">
            <a:off x="3276600" y="3810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0" name="Line 19"/>
          <p:cNvSpPr>
            <a:spLocks noChangeShapeType="1"/>
          </p:cNvSpPr>
          <p:nvPr/>
        </p:nvSpPr>
        <p:spPr bwMode="auto">
          <a:xfrm>
            <a:off x="3276600" y="3962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1" name="Line 20"/>
          <p:cNvSpPr>
            <a:spLocks noChangeShapeType="1"/>
          </p:cNvSpPr>
          <p:nvPr/>
        </p:nvSpPr>
        <p:spPr bwMode="auto">
          <a:xfrm flipH="1">
            <a:off x="5562600" y="3810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2" name="Line 21"/>
          <p:cNvSpPr>
            <a:spLocks noChangeShapeType="1"/>
          </p:cNvSpPr>
          <p:nvPr/>
        </p:nvSpPr>
        <p:spPr bwMode="auto">
          <a:xfrm>
            <a:off x="5562600" y="3962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3" name="Line 22"/>
          <p:cNvSpPr>
            <a:spLocks noChangeShapeType="1"/>
          </p:cNvSpPr>
          <p:nvPr/>
        </p:nvSpPr>
        <p:spPr bwMode="auto">
          <a:xfrm>
            <a:off x="6019800" y="3352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4" name="Line 23"/>
          <p:cNvSpPr>
            <a:spLocks noChangeShapeType="1"/>
          </p:cNvSpPr>
          <p:nvPr/>
        </p:nvSpPr>
        <p:spPr bwMode="auto">
          <a:xfrm flipV="1">
            <a:off x="6172200" y="3352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5" name="Line 24"/>
          <p:cNvSpPr>
            <a:spLocks noChangeShapeType="1"/>
          </p:cNvSpPr>
          <p:nvPr/>
        </p:nvSpPr>
        <p:spPr bwMode="auto">
          <a:xfrm>
            <a:off x="2971800" y="3352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6" name="Line 25"/>
          <p:cNvSpPr>
            <a:spLocks noChangeShapeType="1"/>
          </p:cNvSpPr>
          <p:nvPr/>
        </p:nvSpPr>
        <p:spPr bwMode="auto">
          <a:xfrm flipV="1">
            <a:off x="3124200" y="3352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7" name="Line 26"/>
          <p:cNvSpPr>
            <a:spLocks noChangeShapeType="1"/>
          </p:cNvSpPr>
          <p:nvPr/>
        </p:nvSpPr>
        <p:spPr bwMode="auto">
          <a:xfrm>
            <a:off x="5562600" y="4648200"/>
            <a:ext cx="1295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68" name="Line 27"/>
          <p:cNvSpPr>
            <a:spLocks noChangeShapeType="1"/>
          </p:cNvSpPr>
          <p:nvPr/>
        </p:nvSpPr>
        <p:spPr bwMode="auto">
          <a:xfrm flipV="1">
            <a:off x="6858000" y="4114800"/>
            <a:ext cx="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69" name="Line 28"/>
          <p:cNvSpPr>
            <a:spLocks noChangeShapeType="1"/>
          </p:cNvSpPr>
          <p:nvPr/>
        </p:nvSpPr>
        <p:spPr bwMode="auto">
          <a:xfrm>
            <a:off x="2286000" y="4648200"/>
            <a:ext cx="1295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35870" name="Line 29"/>
          <p:cNvSpPr>
            <a:spLocks noChangeShapeType="1"/>
          </p:cNvSpPr>
          <p:nvPr/>
        </p:nvSpPr>
        <p:spPr bwMode="auto">
          <a:xfrm flipV="1">
            <a:off x="2286000" y="4114800"/>
            <a:ext cx="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71" name="Rectangle 30"/>
          <p:cNvSpPr>
            <a:spLocks noChangeArrowheads="1"/>
          </p:cNvSpPr>
          <p:nvPr/>
        </p:nvSpPr>
        <p:spPr bwMode="auto">
          <a:xfrm>
            <a:off x="990600" y="1219200"/>
            <a:ext cx="7162800" cy="40386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72" name="Rectangle 31"/>
          <p:cNvSpPr>
            <a:spLocks noChangeArrowheads="1"/>
          </p:cNvSpPr>
          <p:nvPr/>
        </p:nvSpPr>
        <p:spPr bwMode="auto">
          <a:xfrm>
            <a:off x="2035175" y="15240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Counter-Narcotics Disruption Model</a:t>
            </a:r>
          </a:p>
        </p:txBody>
      </p:sp>
      <p:sp>
        <p:nvSpPr>
          <p:cNvPr id="35873" name="Rectangle 32"/>
          <p:cNvSpPr>
            <a:spLocks noChangeArrowheads="1"/>
          </p:cNvSpPr>
          <p:nvPr/>
        </p:nvSpPr>
        <p:spPr bwMode="auto">
          <a:xfrm>
            <a:off x="3863975" y="15240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74" name="Rectangle 33"/>
          <p:cNvSpPr>
            <a:spLocks noChangeArrowheads="1"/>
          </p:cNvSpPr>
          <p:nvPr/>
        </p:nvSpPr>
        <p:spPr bwMode="auto">
          <a:xfrm>
            <a:off x="5692775" y="15240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75" name="Line 34"/>
          <p:cNvSpPr>
            <a:spLocks noChangeShapeType="1"/>
          </p:cNvSpPr>
          <p:nvPr/>
        </p:nvSpPr>
        <p:spPr bwMode="auto">
          <a:xfrm flipH="1">
            <a:off x="3559175" y="1676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76" name="Line 35"/>
          <p:cNvSpPr>
            <a:spLocks noChangeShapeType="1"/>
          </p:cNvSpPr>
          <p:nvPr/>
        </p:nvSpPr>
        <p:spPr bwMode="auto">
          <a:xfrm>
            <a:off x="3559175" y="18288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77" name="Line 36"/>
          <p:cNvSpPr>
            <a:spLocks noChangeShapeType="1"/>
          </p:cNvSpPr>
          <p:nvPr/>
        </p:nvSpPr>
        <p:spPr bwMode="auto">
          <a:xfrm flipH="1">
            <a:off x="5387975" y="1676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78" name="Line 37"/>
          <p:cNvSpPr>
            <a:spLocks noChangeShapeType="1"/>
          </p:cNvSpPr>
          <p:nvPr/>
        </p:nvSpPr>
        <p:spPr bwMode="auto">
          <a:xfrm>
            <a:off x="5387975" y="18288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79" name="Line 38"/>
          <p:cNvSpPr>
            <a:spLocks noChangeShapeType="1"/>
          </p:cNvSpPr>
          <p:nvPr/>
        </p:nvSpPr>
        <p:spPr bwMode="auto">
          <a:xfrm>
            <a:off x="4572000" y="2133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35880" name="Rectangle 39"/>
          <p:cNvSpPr>
            <a:spLocks noChangeArrowheads="1"/>
          </p:cNvSpPr>
          <p:nvPr/>
        </p:nvSpPr>
        <p:spPr bwMode="auto">
          <a:xfrm>
            <a:off x="1143000" y="2438400"/>
            <a:ext cx="6858000" cy="2590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35881" name="Rectangle 40"/>
          <p:cNvSpPr>
            <a:spLocks noChangeArrowheads="1"/>
          </p:cNvSpPr>
          <p:nvPr/>
        </p:nvSpPr>
        <p:spPr bwMode="auto">
          <a:xfrm>
            <a:off x="1408113" y="609600"/>
            <a:ext cx="6211887" cy="396875"/>
          </a:xfrm>
          <a:prstGeom prst="rect">
            <a:avLst/>
          </a:prstGeom>
          <a:noFill/>
          <a:ln w="9525">
            <a:noFill/>
            <a:miter lim="800000"/>
            <a:headEnd/>
            <a:tailEnd/>
          </a:ln>
        </p:spPr>
        <p:txBody>
          <a:bodyPr wrap="none">
            <a:prstTxWarp prst="textNoShape">
              <a:avLst/>
            </a:prstTxWarp>
            <a:spAutoFit/>
          </a:bodyPr>
          <a:lstStyle/>
          <a:p>
            <a:pPr algn="ctr" eaLnBrk="0" hangingPunct="0"/>
            <a:r>
              <a:rPr lang="en-US" sz="2000"/>
              <a:t>Model-Based Analyses of Counter-narcotics Activities</a:t>
            </a:r>
          </a:p>
        </p:txBody>
      </p:sp>
      <p:sp>
        <p:nvSpPr>
          <p:cNvPr id="35882" name="Rectangle 41"/>
          <p:cNvSpPr>
            <a:spLocks noChangeArrowheads="1"/>
          </p:cNvSpPr>
          <p:nvPr/>
        </p:nvSpPr>
        <p:spPr bwMode="auto">
          <a:xfrm>
            <a:off x="228600" y="5387975"/>
            <a:ext cx="7772400" cy="915988"/>
          </a:xfrm>
          <a:prstGeom prst="rect">
            <a:avLst/>
          </a:prstGeom>
          <a:noFill/>
          <a:ln w="9525">
            <a:noFill/>
            <a:miter lim="800000"/>
            <a:headEnd/>
            <a:tailEnd/>
          </a:ln>
        </p:spPr>
        <p:txBody>
          <a:bodyPr>
            <a:prstTxWarp prst="textNoShape">
              <a:avLst/>
            </a:prstTxWarp>
            <a:spAutoFit/>
          </a:bodyPr>
          <a:lstStyle/>
          <a:p>
            <a:pPr lvl="2" algn="just" eaLnBrk="0" hangingPunct="0"/>
            <a:r>
              <a:rPr lang="en-US" sz="1800"/>
              <a:t>Prototype model-based analyses of counter-narcotics activities involved studies of the impact of creating double agents and of the possible synergy of terrorist and trafficker activities.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22"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2AE41568-8AB4-49E9-BEF1-1EF5DFAF8D7B}" type="slidenum">
              <a:rPr lang="en-US" sz="1400">
                <a:latin typeface="+mn-lt"/>
                <a:ea typeface="+mn-ea"/>
                <a:cs typeface="+mn-cs"/>
              </a:rPr>
              <a:pPr algn="r" eaLnBrk="0" hangingPunct="0">
                <a:defRPr/>
              </a:pPr>
              <a:t>13</a:t>
            </a:fld>
            <a:endParaRPr lang="en-US" sz="1400">
              <a:latin typeface="+mn-lt"/>
              <a:ea typeface="+mn-ea"/>
              <a:cs typeface="+mn-cs"/>
            </a:endParaRPr>
          </a:p>
        </p:txBody>
      </p:sp>
      <p:sp>
        <p:nvSpPr>
          <p:cNvPr id="76824" name="Rectangle 2"/>
          <p:cNvSpPr>
            <a:spLocks noChangeArrowheads="1"/>
          </p:cNvSpPr>
          <p:nvPr/>
        </p:nvSpPr>
        <p:spPr bwMode="auto">
          <a:xfrm>
            <a:off x="3810000" y="10795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Double Agent Conversion</a:t>
            </a:r>
          </a:p>
        </p:txBody>
      </p:sp>
      <p:sp>
        <p:nvSpPr>
          <p:cNvPr id="76825" name="Rectangle 3"/>
          <p:cNvSpPr>
            <a:spLocks noChangeArrowheads="1"/>
          </p:cNvSpPr>
          <p:nvPr/>
        </p:nvSpPr>
        <p:spPr bwMode="auto">
          <a:xfrm>
            <a:off x="2057400" y="10668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Double Agent Conversion Effort</a:t>
            </a:r>
          </a:p>
        </p:txBody>
      </p:sp>
      <p:sp>
        <p:nvSpPr>
          <p:cNvPr id="76826" name="Rectangle 4"/>
          <p:cNvSpPr>
            <a:spLocks noChangeArrowheads="1"/>
          </p:cNvSpPr>
          <p:nvPr/>
        </p:nvSpPr>
        <p:spPr bwMode="auto">
          <a:xfrm>
            <a:off x="3810000" y="18288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Narcotics Detection Effort</a:t>
            </a:r>
          </a:p>
        </p:txBody>
      </p:sp>
      <p:sp>
        <p:nvSpPr>
          <p:cNvPr id="76827" name="Rectangle 5"/>
          <p:cNvSpPr>
            <a:spLocks noChangeArrowheads="1"/>
          </p:cNvSpPr>
          <p:nvPr/>
        </p:nvSpPr>
        <p:spPr bwMode="auto">
          <a:xfrm>
            <a:off x="5562600" y="1828800"/>
            <a:ext cx="15017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Narcotics Detection</a:t>
            </a:r>
          </a:p>
        </p:txBody>
      </p:sp>
      <p:sp>
        <p:nvSpPr>
          <p:cNvPr id="76828" name="Rectangle 6"/>
          <p:cNvSpPr>
            <a:spLocks noChangeArrowheads="1"/>
          </p:cNvSpPr>
          <p:nvPr/>
        </p:nvSpPr>
        <p:spPr bwMode="auto">
          <a:xfrm>
            <a:off x="5584825" y="1143000"/>
            <a:ext cx="1501775" cy="274638"/>
          </a:xfrm>
          <a:prstGeom prst="rect">
            <a:avLst/>
          </a:prstGeom>
          <a:noFill/>
          <a:ln w="9525">
            <a:noFill/>
            <a:miter lim="800000"/>
            <a:headEnd/>
            <a:tailEnd/>
          </a:ln>
        </p:spPr>
        <p:txBody>
          <a:bodyPr>
            <a:prstTxWarp prst="textNoShape">
              <a:avLst/>
            </a:prstTxWarp>
            <a:spAutoFit/>
          </a:bodyPr>
          <a:lstStyle/>
          <a:p>
            <a:pPr algn="ctr" eaLnBrk="0" hangingPunct="0"/>
            <a:r>
              <a:rPr lang="en-US" sz="1200"/>
              <a:t>Narcotics Capture</a:t>
            </a:r>
          </a:p>
        </p:txBody>
      </p:sp>
      <p:sp>
        <p:nvSpPr>
          <p:cNvPr id="76829" name="Rectangle 7"/>
          <p:cNvSpPr>
            <a:spLocks noChangeArrowheads="1"/>
          </p:cNvSpPr>
          <p:nvPr/>
        </p:nvSpPr>
        <p:spPr bwMode="auto">
          <a:xfrm>
            <a:off x="3863975" y="1066800"/>
            <a:ext cx="1371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0" name="Rectangle 8"/>
          <p:cNvSpPr>
            <a:spLocks noChangeArrowheads="1"/>
          </p:cNvSpPr>
          <p:nvPr/>
        </p:nvSpPr>
        <p:spPr bwMode="auto">
          <a:xfrm>
            <a:off x="2133600" y="1066800"/>
            <a:ext cx="1371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1" name="Rectangle 9"/>
          <p:cNvSpPr>
            <a:spLocks noChangeArrowheads="1"/>
          </p:cNvSpPr>
          <p:nvPr/>
        </p:nvSpPr>
        <p:spPr bwMode="auto">
          <a:xfrm>
            <a:off x="3886200" y="1828800"/>
            <a:ext cx="1371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2" name="Rectangle 10"/>
          <p:cNvSpPr>
            <a:spLocks noChangeArrowheads="1"/>
          </p:cNvSpPr>
          <p:nvPr/>
        </p:nvSpPr>
        <p:spPr bwMode="auto">
          <a:xfrm>
            <a:off x="5638800" y="1828800"/>
            <a:ext cx="1371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3" name="Rectangle 11"/>
          <p:cNvSpPr>
            <a:spLocks noChangeArrowheads="1"/>
          </p:cNvSpPr>
          <p:nvPr/>
        </p:nvSpPr>
        <p:spPr bwMode="auto">
          <a:xfrm>
            <a:off x="5638800" y="1066800"/>
            <a:ext cx="1371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4" name="Line 12"/>
          <p:cNvSpPr>
            <a:spLocks noChangeShapeType="1"/>
          </p:cNvSpPr>
          <p:nvPr/>
        </p:nvSpPr>
        <p:spPr bwMode="auto">
          <a:xfrm>
            <a:off x="3505200" y="12954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6835" name="Line 13"/>
          <p:cNvSpPr>
            <a:spLocks noChangeShapeType="1"/>
          </p:cNvSpPr>
          <p:nvPr/>
        </p:nvSpPr>
        <p:spPr bwMode="auto">
          <a:xfrm>
            <a:off x="4572000" y="1524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6836" name="Line 14"/>
          <p:cNvSpPr>
            <a:spLocks noChangeShapeType="1"/>
          </p:cNvSpPr>
          <p:nvPr/>
        </p:nvSpPr>
        <p:spPr bwMode="auto">
          <a:xfrm>
            <a:off x="5257800" y="20574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6837" name="Line 15"/>
          <p:cNvSpPr>
            <a:spLocks noChangeShapeType="1"/>
          </p:cNvSpPr>
          <p:nvPr/>
        </p:nvSpPr>
        <p:spPr bwMode="auto">
          <a:xfrm flipV="1">
            <a:off x="6324600" y="1524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76838" name="Rectangle 16"/>
          <p:cNvSpPr>
            <a:spLocks noChangeArrowheads="1"/>
          </p:cNvSpPr>
          <p:nvPr/>
        </p:nvSpPr>
        <p:spPr bwMode="auto">
          <a:xfrm>
            <a:off x="1981200" y="914400"/>
            <a:ext cx="5181600" cy="1524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76839" name="Rectangle 17"/>
          <p:cNvSpPr>
            <a:spLocks noChangeArrowheads="1"/>
          </p:cNvSpPr>
          <p:nvPr/>
        </p:nvSpPr>
        <p:spPr bwMode="auto">
          <a:xfrm>
            <a:off x="457200" y="2589213"/>
            <a:ext cx="8153400" cy="915987"/>
          </a:xfrm>
          <a:prstGeom prst="rect">
            <a:avLst/>
          </a:prstGeom>
          <a:noFill/>
          <a:ln w="9525">
            <a:noFill/>
            <a:miter lim="800000"/>
            <a:headEnd/>
            <a:tailEnd/>
          </a:ln>
        </p:spPr>
        <p:txBody>
          <a:bodyPr>
            <a:prstTxWarp prst="textNoShape">
              <a:avLst/>
            </a:prstTxWarp>
            <a:spAutoFit/>
          </a:bodyPr>
          <a:lstStyle/>
          <a:p>
            <a:pPr algn="ctr" eaLnBrk="0" hangingPunct="0"/>
            <a:r>
              <a:rPr lang="en-US" sz="1800"/>
              <a:t>A prototype model illustrates the processes involved in the conversion of traffickers to double agents and use of the information that they provide to identify and capture or disrupt illicit narcotics products</a:t>
            </a:r>
          </a:p>
        </p:txBody>
      </p:sp>
      <p:graphicFrame>
        <p:nvGraphicFramePr>
          <p:cNvPr id="76820" name="Object 20"/>
          <p:cNvGraphicFramePr>
            <a:graphicFrameLocks noChangeAspect="1"/>
          </p:cNvGraphicFramePr>
          <p:nvPr/>
        </p:nvGraphicFramePr>
        <p:xfrm>
          <a:off x="1905000" y="3986213"/>
          <a:ext cx="5334000" cy="1500187"/>
        </p:xfrm>
        <a:graphic>
          <a:graphicData uri="http://schemas.openxmlformats.org/presentationml/2006/ole">
            <p:oleObj spid="_x0000_s76820" name="Document" r:id="rId4" imgW="4062984" imgH="1143000" progId="Word.Document.8">
              <p:embed/>
            </p:oleObj>
          </a:graphicData>
        </a:graphic>
      </p:graphicFrame>
      <p:sp>
        <p:nvSpPr>
          <p:cNvPr id="76840" name="Rectangle 19"/>
          <p:cNvSpPr>
            <a:spLocks noChangeArrowheads="1"/>
          </p:cNvSpPr>
          <p:nvPr/>
        </p:nvSpPr>
        <p:spPr bwMode="auto">
          <a:xfrm>
            <a:off x="685800" y="5781675"/>
            <a:ext cx="7953375" cy="641350"/>
          </a:xfrm>
          <a:prstGeom prst="rect">
            <a:avLst/>
          </a:prstGeom>
          <a:noFill/>
          <a:ln w="9525">
            <a:noFill/>
            <a:miter lim="800000"/>
            <a:headEnd/>
            <a:tailEnd/>
          </a:ln>
        </p:spPr>
        <p:txBody>
          <a:bodyPr>
            <a:prstTxWarp prst="textNoShape">
              <a:avLst/>
            </a:prstTxWarp>
            <a:spAutoFit/>
          </a:bodyPr>
          <a:lstStyle/>
          <a:p>
            <a:pPr algn="ctr" eaLnBrk="0" hangingPunct="0"/>
            <a:r>
              <a:rPr lang="en-US" sz="1800"/>
              <a:t>Impact of narcotics trafficker conversion efforts on the creation of trafficker double agents</a:t>
            </a:r>
          </a:p>
        </p:txBody>
      </p:sp>
      <p:sp>
        <p:nvSpPr>
          <p:cNvPr id="76841" name="Rectangle 20"/>
          <p:cNvSpPr>
            <a:spLocks noChangeArrowheads="1"/>
          </p:cNvSpPr>
          <p:nvPr/>
        </p:nvSpPr>
        <p:spPr bwMode="auto">
          <a:xfrm>
            <a:off x="1752600" y="304800"/>
            <a:ext cx="5605463" cy="457200"/>
          </a:xfrm>
          <a:prstGeom prst="rect">
            <a:avLst/>
          </a:prstGeom>
          <a:noFill/>
          <a:ln w="9525">
            <a:noFill/>
            <a:miter lim="800000"/>
            <a:headEnd/>
            <a:tailEnd/>
          </a:ln>
        </p:spPr>
        <p:txBody>
          <a:bodyPr wrap="none">
            <a:prstTxWarp prst="textNoShape">
              <a:avLst/>
            </a:prstTxWarp>
            <a:spAutoFit/>
          </a:bodyPr>
          <a:lstStyle/>
          <a:p>
            <a:pPr eaLnBrk="0" hangingPunct="0"/>
            <a:r>
              <a:rPr lang="en-US"/>
              <a:t>The Impact of Double Agent Conversion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9"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7D9C68C6-E0F2-4241-A1F6-00FB186B50F9}" type="slidenum">
              <a:rPr lang="en-US" sz="1400">
                <a:latin typeface="+mn-lt"/>
                <a:ea typeface="+mn-ea"/>
                <a:cs typeface="+mn-cs"/>
              </a:rPr>
              <a:pPr algn="r" eaLnBrk="0" hangingPunct="0">
                <a:defRPr/>
              </a:pPr>
              <a:t>14</a:t>
            </a:fld>
            <a:endParaRPr lang="en-US" sz="1400">
              <a:latin typeface="+mn-lt"/>
              <a:ea typeface="+mn-ea"/>
              <a:cs typeface="+mn-cs"/>
            </a:endParaRPr>
          </a:p>
        </p:txBody>
      </p:sp>
      <p:graphicFrame>
        <p:nvGraphicFramePr>
          <p:cNvPr id="78852" name="Object 4"/>
          <p:cNvGraphicFramePr>
            <a:graphicFrameLocks noChangeAspect="1"/>
          </p:cNvGraphicFramePr>
          <p:nvPr/>
        </p:nvGraphicFramePr>
        <p:xfrm>
          <a:off x="228600" y="933450"/>
          <a:ext cx="4191000" cy="2419350"/>
        </p:xfrm>
        <a:graphic>
          <a:graphicData uri="http://schemas.openxmlformats.org/presentationml/2006/ole">
            <p:oleObj spid="_x0000_s78852" name="Document" r:id="rId4" imgW="3840480" imgH="2215896" progId="Word.Document.8">
              <p:embed/>
            </p:oleObj>
          </a:graphicData>
        </a:graphic>
      </p:graphicFrame>
      <p:sp>
        <p:nvSpPr>
          <p:cNvPr id="78859" name="Rectangle 3"/>
          <p:cNvSpPr>
            <a:spLocks noChangeArrowheads="1"/>
          </p:cNvSpPr>
          <p:nvPr/>
        </p:nvSpPr>
        <p:spPr bwMode="auto">
          <a:xfrm>
            <a:off x="4648200" y="1238250"/>
            <a:ext cx="4191000" cy="1465263"/>
          </a:xfrm>
          <a:prstGeom prst="rect">
            <a:avLst/>
          </a:prstGeom>
          <a:noFill/>
          <a:ln w="9525">
            <a:noFill/>
            <a:miter lim="800000"/>
            <a:headEnd/>
            <a:tailEnd/>
          </a:ln>
        </p:spPr>
        <p:txBody>
          <a:bodyPr>
            <a:prstTxWarp prst="textNoShape">
              <a:avLst/>
            </a:prstTxWarp>
            <a:spAutoFit/>
          </a:bodyPr>
          <a:lstStyle/>
          <a:p>
            <a:pPr algn="ctr" eaLnBrk="0" hangingPunct="0"/>
            <a:r>
              <a:rPr lang="en-US" sz="1800"/>
              <a:t>Number and size of narcotics disruptions without counter-narcotics intelligence efforts. Some 3376 tons are seized in 68 events during a notional 360-day time period. </a:t>
            </a:r>
          </a:p>
        </p:txBody>
      </p:sp>
      <p:sp>
        <p:nvSpPr>
          <p:cNvPr id="78860" name="Rectangle 4"/>
          <p:cNvSpPr>
            <a:spLocks noChangeArrowheads="1"/>
          </p:cNvSpPr>
          <p:nvPr/>
        </p:nvSpPr>
        <p:spPr bwMode="auto">
          <a:xfrm>
            <a:off x="914400" y="3429000"/>
            <a:ext cx="6934200" cy="457200"/>
          </a:xfrm>
          <a:prstGeom prst="rect">
            <a:avLst/>
          </a:prstGeom>
          <a:noFill/>
          <a:ln w="9525">
            <a:noFill/>
            <a:miter lim="800000"/>
            <a:headEnd/>
            <a:tailEnd/>
          </a:ln>
        </p:spPr>
        <p:txBody>
          <a:bodyPr>
            <a:prstTxWarp prst="textNoShape">
              <a:avLst/>
            </a:prstTxWarp>
            <a:spAutoFit/>
          </a:bodyPr>
          <a:lstStyle/>
          <a:p>
            <a:pPr algn="ctr" eaLnBrk="0" hangingPunct="0"/>
            <a:r>
              <a:rPr lang="en-US"/>
              <a:t>Modeling Actual Narcotics Capture Activities</a:t>
            </a:r>
          </a:p>
        </p:txBody>
      </p:sp>
      <p:graphicFrame>
        <p:nvGraphicFramePr>
          <p:cNvPr id="78855" name="Object 7"/>
          <p:cNvGraphicFramePr>
            <a:graphicFrameLocks noChangeAspect="1"/>
          </p:cNvGraphicFramePr>
          <p:nvPr/>
        </p:nvGraphicFramePr>
        <p:xfrm>
          <a:off x="1279525" y="4191000"/>
          <a:ext cx="6721475" cy="849313"/>
        </p:xfrm>
        <a:graphic>
          <a:graphicData uri="http://schemas.openxmlformats.org/presentationml/2006/ole">
            <p:oleObj spid="_x0000_s78855" name="Document" r:id="rId5" imgW="4907280" imgH="621792" progId="Word.Document.8">
              <p:embed/>
            </p:oleObj>
          </a:graphicData>
        </a:graphic>
      </p:graphicFrame>
      <p:sp>
        <p:nvSpPr>
          <p:cNvPr id="78861" name="Rectangle 6"/>
          <p:cNvSpPr>
            <a:spLocks noChangeArrowheads="1"/>
          </p:cNvSpPr>
          <p:nvPr/>
        </p:nvSpPr>
        <p:spPr bwMode="auto">
          <a:xfrm>
            <a:off x="911225" y="5260975"/>
            <a:ext cx="7394575" cy="915988"/>
          </a:xfrm>
          <a:prstGeom prst="rect">
            <a:avLst/>
          </a:prstGeom>
          <a:noFill/>
          <a:ln w="9525">
            <a:noFill/>
            <a:miter lim="800000"/>
            <a:headEnd/>
            <a:tailEnd/>
          </a:ln>
        </p:spPr>
        <p:txBody>
          <a:bodyPr>
            <a:prstTxWarp prst="textNoShape">
              <a:avLst/>
            </a:prstTxWarp>
            <a:spAutoFit/>
          </a:bodyPr>
          <a:lstStyle/>
          <a:p>
            <a:pPr algn="ctr" eaLnBrk="0" hangingPunct="0"/>
            <a:r>
              <a:rPr lang="en-US" sz="1800"/>
              <a:t>Estimated cocaine shipments and actual cocaine seizures or disruptions (</a:t>
            </a:r>
            <a:r>
              <a:rPr lang="en-US" sz="1800" i="1"/>
              <a:t>Narco</a:t>
            </a:r>
            <a:r>
              <a:rPr lang="en-US" sz="1800"/>
              <a:t> </a:t>
            </a:r>
            <a:r>
              <a:rPr lang="en-US" sz="1800" i="1"/>
              <a:t>Seized</a:t>
            </a:r>
            <a:r>
              <a:rPr lang="en-US" sz="1800"/>
              <a:t>) can be used to set parameters for the random process model</a:t>
            </a:r>
          </a:p>
        </p:txBody>
      </p:sp>
      <p:sp>
        <p:nvSpPr>
          <p:cNvPr id="78862" name="Rectangle 7"/>
          <p:cNvSpPr>
            <a:spLocks noChangeArrowheads="1"/>
          </p:cNvSpPr>
          <p:nvPr/>
        </p:nvSpPr>
        <p:spPr bwMode="auto">
          <a:xfrm>
            <a:off x="1752600" y="304800"/>
            <a:ext cx="5605463" cy="457200"/>
          </a:xfrm>
          <a:prstGeom prst="rect">
            <a:avLst/>
          </a:prstGeom>
          <a:noFill/>
          <a:ln w="9525">
            <a:noFill/>
            <a:miter lim="800000"/>
            <a:headEnd/>
            <a:tailEnd/>
          </a:ln>
        </p:spPr>
        <p:txBody>
          <a:bodyPr wrap="none">
            <a:prstTxWarp prst="textNoShape">
              <a:avLst/>
            </a:prstTxWarp>
            <a:spAutoFit/>
          </a:bodyPr>
          <a:lstStyle/>
          <a:p>
            <a:pPr eaLnBrk="0" hangingPunct="0"/>
            <a:r>
              <a:rPr lang="en-US"/>
              <a:t>The Impact of Double Agent Conversion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27"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D90D6E19-13A0-4EA9-B199-18B139215A77}" type="slidenum">
              <a:rPr lang="en-US" sz="1400">
                <a:latin typeface="+mn-lt"/>
                <a:ea typeface="+mn-ea"/>
                <a:cs typeface="+mn-cs"/>
              </a:rPr>
              <a:pPr algn="r" eaLnBrk="0" hangingPunct="0">
                <a:defRPr/>
              </a:pPr>
              <a:t>15</a:t>
            </a:fld>
            <a:endParaRPr lang="en-US" sz="1400">
              <a:latin typeface="+mn-lt"/>
              <a:ea typeface="+mn-ea"/>
              <a:cs typeface="+mn-cs"/>
            </a:endParaRPr>
          </a:p>
        </p:txBody>
      </p:sp>
      <p:sp>
        <p:nvSpPr>
          <p:cNvPr id="80899" name="Rectangle 2"/>
          <p:cNvSpPr>
            <a:spLocks noChangeArrowheads="1"/>
          </p:cNvSpPr>
          <p:nvPr/>
        </p:nvSpPr>
        <p:spPr bwMode="auto">
          <a:xfrm>
            <a:off x="4724400" y="27432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00" name="Rectangle 3"/>
          <p:cNvSpPr>
            <a:spLocks noChangeArrowheads="1"/>
          </p:cNvSpPr>
          <p:nvPr/>
        </p:nvSpPr>
        <p:spPr bwMode="auto">
          <a:xfrm>
            <a:off x="2041525" y="1371600"/>
            <a:ext cx="19970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 Problem for Government</a:t>
            </a:r>
          </a:p>
        </p:txBody>
      </p:sp>
      <p:sp>
        <p:nvSpPr>
          <p:cNvPr id="80901" name="Rectangle 4"/>
          <p:cNvSpPr>
            <a:spLocks noChangeArrowheads="1"/>
          </p:cNvSpPr>
          <p:nvPr/>
        </p:nvSpPr>
        <p:spPr bwMode="auto">
          <a:xfrm>
            <a:off x="4953000" y="1371600"/>
            <a:ext cx="17938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I: Agenda Setting</a:t>
            </a:r>
          </a:p>
        </p:txBody>
      </p:sp>
      <p:sp>
        <p:nvSpPr>
          <p:cNvPr id="80902" name="Rectangle 5"/>
          <p:cNvSpPr>
            <a:spLocks noChangeArrowheads="1"/>
          </p:cNvSpPr>
          <p:nvPr/>
        </p:nvSpPr>
        <p:spPr bwMode="auto">
          <a:xfrm>
            <a:off x="4914900" y="2057400"/>
            <a:ext cx="20478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II: Policy Formulation</a:t>
            </a:r>
          </a:p>
        </p:txBody>
      </p:sp>
      <p:sp>
        <p:nvSpPr>
          <p:cNvPr id="80903" name="Rectangle 6"/>
          <p:cNvSpPr>
            <a:spLocks noChangeArrowheads="1"/>
          </p:cNvSpPr>
          <p:nvPr/>
        </p:nvSpPr>
        <p:spPr bwMode="auto">
          <a:xfrm>
            <a:off x="4781550" y="2773363"/>
            <a:ext cx="2327275" cy="274637"/>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III: Policy Implementation</a:t>
            </a:r>
          </a:p>
        </p:txBody>
      </p:sp>
      <p:sp>
        <p:nvSpPr>
          <p:cNvPr id="80904" name="Rectangle 7"/>
          <p:cNvSpPr>
            <a:spLocks noChangeArrowheads="1"/>
          </p:cNvSpPr>
          <p:nvPr/>
        </p:nvSpPr>
        <p:spPr bwMode="auto">
          <a:xfrm>
            <a:off x="3505200" y="3429000"/>
            <a:ext cx="2014538"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IV: Policy Evaluation</a:t>
            </a:r>
          </a:p>
        </p:txBody>
      </p:sp>
      <p:sp>
        <p:nvSpPr>
          <p:cNvPr id="80905" name="Rectangle 8"/>
          <p:cNvSpPr>
            <a:spLocks noChangeArrowheads="1"/>
          </p:cNvSpPr>
          <p:nvPr/>
        </p:nvSpPr>
        <p:spPr bwMode="auto">
          <a:xfrm>
            <a:off x="2133600" y="2743200"/>
            <a:ext cx="17938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V: Policy Change</a:t>
            </a:r>
          </a:p>
        </p:txBody>
      </p:sp>
      <p:sp>
        <p:nvSpPr>
          <p:cNvPr id="80906" name="Rectangle 9"/>
          <p:cNvSpPr>
            <a:spLocks noChangeArrowheads="1"/>
          </p:cNvSpPr>
          <p:nvPr/>
        </p:nvSpPr>
        <p:spPr bwMode="auto">
          <a:xfrm>
            <a:off x="1981200" y="2057400"/>
            <a:ext cx="21066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Stage VI: Policy Termination</a:t>
            </a:r>
          </a:p>
        </p:txBody>
      </p:sp>
      <p:sp>
        <p:nvSpPr>
          <p:cNvPr id="80907" name="Rectangle 10"/>
          <p:cNvSpPr>
            <a:spLocks noChangeArrowheads="1"/>
          </p:cNvSpPr>
          <p:nvPr/>
        </p:nvSpPr>
        <p:spPr bwMode="auto">
          <a:xfrm>
            <a:off x="4724400" y="13716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08" name="Rectangle 11"/>
          <p:cNvSpPr>
            <a:spLocks noChangeArrowheads="1"/>
          </p:cNvSpPr>
          <p:nvPr/>
        </p:nvSpPr>
        <p:spPr bwMode="auto">
          <a:xfrm>
            <a:off x="4724400" y="20574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09" name="Rectangle 12"/>
          <p:cNvSpPr>
            <a:spLocks noChangeArrowheads="1"/>
          </p:cNvSpPr>
          <p:nvPr/>
        </p:nvSpPr>
        <p:spPr bwMode="auto">
          <a:xfrm>
            <a:off x="1828800" y="13716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10" name="Line 13"/>
          <p:cNvSpPr>
            <a:spLocks noChangeShapeType="1"/>
          </p:cNvSpPr>
          <p:nvPr/>
        </p:nvSpPr>
        <p:spPr bwMode="auto">
          <a:xfrm>
            <a:off x="4191000" y="1524000"/>
            <a:ext cx="533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1" name="Line 14"/>
          <p:cNvSpPr>
            <a:spLocks noChangeShapeType="1"/>
          </p:cNvSpPr>
          <p:nvPr/>
        </p:nvSpPr>
        <p:spPr bwMode="auto">
          <a:xfrm>
            <a:off x="5867400" y="16764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2" name="Line 15"/>
          <p:cNvSpPr>
            <a:spLocks noChangeShapeType="1"/>
          </p:cNvSpPr>
          <p:nvPr/>
        </p:nvSpPr>
        <p:spPr bwMode="auto">
          <a:xfrm>
            <a:off x="5867400" y="23622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3" name="Rectangle 16"/>
          <p:cNvSpPr>
            <a:spLocks noChangeArrowheads="1"/>
          </p:cNvSpPr>
          <p:nvPr/>
        </p:nvSpPr>
        <p:spPr bwMode="auto">
          <a:xfrm>
            <a:off x="1828800" y="20574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14" name="Rectangle 17"/>
          <p:cNvSpPr>
            <a:spLocks noChangeArrowheads="1"/>
          </p:cNvSpPr>
          <p:nvPr/>
        </p:nvSpPr>
        <p:spPr bwMode="auto">
          <a:xfrm>
            <a:off x="1828800" y="27432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15" name="Rectangle 18"/>
          <p:cNvSpPr>
            <a:spLocks noChangeArrowheads="1"/>
          </p:cNvSpPr>
          <p:nvPr/>
        </p:nvSpPr>
        <p:spPr bwMode="auto">
          <a:xfrm>
            <a:off x="3276600" y="3429000"/>
            <a:ext cx="2362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16" name="Line 19"/>
          <p:cNvSpPr>
            <a:spLocks noChangeShapeType="1"/>
          </p:cNvSpPr>
          <p:nvPr/>
        </p:nvSpPr>
        <p:spPr bwMode="auto">
          <a:xfrm>
            <a:off x="5257800" y="30480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7" name="Line 20"/>
          <p:cNvSpPr>
            <a:spLocks noChangeShapeType="1"/>
          </p:cNvSpPr>
          <p:nvPr/>
        </p:nvSpPr>
        <p:spPr bwMode="auto">
          <a:xfrm flipV="1">
            <a:off x="3733800" y="30480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8" name="Line 21"/>
          <p:cNvSpPr>
            <a:spLocks noChangeShapeType="1"/>
          </p:cNvSpPr>
          <p:nvPr/>
        </p:nvSpPr>
        <p:spPr bwMode="auto">
          <a:xfrm flipV="1">
            <a:off x="3048000" y="16764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19" name="Line 22"/>
          <p:cNvSpPr>
            <a:spLocks noChangeShapeType="1"/>
          </p:cNvSpPr>
          <p:nvPr/>
        </p:nvSpPr>
        <p:spPr bwMode="auto">
          <a:xfrm flipV="1">
            <a:off x="3048000" y="23622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0920" name="Rectangle 23"/>
          <p:cNvSpPr>
            <a:spLocks noChangeArrowheads="1"/>
          </p:cNvSpPr>
          <p:nvPr/>
        </p:nvSpPr>
        <p:spPr bwMode="auto">
          <a:xfrm>
            <a:off x="1676400" y="1219200"/>
            <a:ext cx="5562600" cy="2667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0921" name="Rectangle 24"/>
          <p:cNvSpPr>
            <a:spLocks noChangeArrowheads="1"/>
          </p:cNvSpPr>
          <p:nvPr/>
        </p:nvSpPr>
        <p:spPr bwMode="auto">
          <a:xfrm>
            <a:off x="381000" y="3962400"/>
            <a:ext cx="8305800" cy="1920875"/>
          </a:xfrm>
          <a:prstGeom prst="rect">
            <a:avLst/>
          </a:prstGeom>
          <a:noFill/>
          <a:ln w="9525">
            <a:noFill/>
            <a:miter lim="800000"/>
            <a:headEnd/>
            <a:tailEnd/>
          </a:ln>
        </p:spPr>
        <p:txBody>
          <a:bodyPr>
            <a:prstTxWarp prst="textNoShape">
              <a:avLst/>
            </a:prstTxWarp>
            <a:spAutoFit/>
          </a:bodyPr>
          <a:lstStyle/>
          <a:p>
            <a:pPr algn="ctr" eaLnBrk="0" hangingPunct="0"/>
            <a:r>
              <a:rPr lang="en-US" sz="2000"/>
              <a:t>The Policy Cycle can involve actions that identify a problem for a government, setting an agenda, and formulating, implementing evaluating, changing and/or terminating a policy in order to address identified problems (Modified after Lester and Stewart, 2000). A modified Policy Cycle model provides a basis for assessing the impact of corruption on counter-narcotics activities</a:t>
            </a:r>
          </a:p>
        </p:txBody>
      </p:sp>
      <p:sp>
        <p:nvSpPr>
          <p:cNvPr id="80922" name="Rectangle 25"/>
          <p:cNvSpPr>
            <a:spLocks noChangeArrowheads="1"/>
          </p:cNvSpPr>
          <p:nvPr/>
        </p:nvSpPr>
        <p:spPr bwMode="auto">
          <a:xfrm>
            <a:off x="685800" y="304800"/>
            <a:ext cx="7959725" cy="822325"/>
          </a:xfrm>
          <a:prstGeom prst="rect">
            <a:avLst/>
          </a:prstGeom>
          <a:noFill/>
          <a:ln w="9525">
            <a:noFill/>
            <a:miter lim="800000"/>
            <a:headEnd/>
            <a:tailEnd/>
          </a:ln>
        </p:spPr>
        <p:txBody>
          <a:bodyPr wrap="none">
            <a:prstTxWarp prst="textNoShape">
              <a:avLst/>
            </a:prstTxWarp>
            <a:spAutoFit/>
          </a:bodyPr>
          <a:lstStyle/>
          <a:p>
            <a:pPr algn="ctr" eaLnBrk="0" hangingPunct="0"/>
            <a:r>
              <a:rPr lang="en-US"/>
              <a:t>Policy Cycle Models can represent the impact of Counter-</a:t>
            </a:r>
          </a:p>
          <a:p>
            <a:pPr algn="ctr" eaLnBrk="0" hangingPunct="0"/>
            <a:r>
              <a:rPr lang="en-US"/>
              <a:t>narcotics policy-making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9"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A044E8B0-6963-4434-947D-AAE173068E7B}" type="slidenum">
              <a:rPr lang="en-US" sz="1400">
                <a:latin typeface="+mn-lt"/>
                <a:ea typeface="+mn-ea"/>
                <a:cs typeface="+mn-cs"/>
              </a:rPr>
              <a:pPr algn="r" eaLnBrk="0" hangingPunct="0">
                <a:defRPr/>
              </a:pPr>
              <a:t>16</a:t>
            </a:fld>
            <a:endParaRPr lang="en-US" sz="1400">
              <a:latin typeface="+mn-lt"/>
              <a:ea typeface="+mn-ea"/>
              <a:cs typeface="+mn-cs"/>
            </a:endParaRPr>
          </a:p>
        </p:txBody>
      </p:sp>
      <p:graphicFrame>
        <p:nvGraphicFramePr>
          <p:cNvPr id="82948" name="Object 4"/>
          <p:cNvGraphicFramePr>
            <a:graphicFrameLocks noChangeAspect="1"/>
          </p:cNvGraphicFramePr>
          <p:nvPr/>
        </p:nvGraphicFramePr>
        <p:xfrm>
          <a:off x="304800" y="1384300"/>
          <a:ext cx="4191000" cy="1296988"/>
        </p:xfrm>
        <a:graphic>
          <a:graphicData uri="http://schemas.openxmlformats.org/presentationml/2006/ole">
            <p:oleObj spid="_x0000_s82948" name="Document" r:id="rId4" imgW="3160776" imgH="978408" progId="Word.Document.8">
              <p:embed/>
            </p:oleObj>
          </a:graphicData>
        </a:graphic>
      </p:graphicFrame>
      <p:sp>
        <p:nvSpPr>
          <p:cNvPr id="82954" name="Rectangle 3"/>
          <p:cNvSpPr>
            <a:spLocks noChangeArrowheads="1"/>
          </p:cNvSpPr>
          <p:nvPr/>
        </p:nvSpPr>
        <p:spPr bwMode="auto">
          <a:xfrm>
            <a:off x="4724400" y="1231900"/>
            <a:ext cx="3886200" cy="1739900"/>
          </a:xfrm>
          <a:prstGeom prst="rect">
            <a:avLst/>
          </a:prstGeom>
          <a:noFill/>
          <a:ln w="9525">
            <a:noFill/>
            <a:miter lim="800000"/>
            <a:headEnd/>
            <a:tailEnd/>
          </a:ln>
        </p:spPr>
        <p:txBody>
          <a:bodyPr>
            <a:prstTxWarp prst="textNoShape">
              <a:avLst/>
            </a:prstTxWarp>
            <a:spAutoFit/>
          </a:bodyPr>
          <a:lstStyle/>
          <a:p>
            <a:pPr algn="ctr" eaLnBrk="0" hangingPunct="0"/>
            <a:r>
              <a:rPr lang="en-US" sz="1800"/>
              <a:t>Increased rates of policy (</a:t>
            </a:r>
            <a:r>
              <a:rPr lang="en-US" sz="1800" i="1"/>
              <a:t>PCM Param</a:t>
            </a:r>
            <a:r>
              <a:rPr lang="en-US" sz="1800"/>
              <a:t>) information transfer from 0 to 0.1 (10% per time step) increase the amount of disturbed narcotics shipments and number of converted double agents (</a:t>
            </a:r>
            <a:r>
              <a:rPr lang="en-US" sz="1800" i="1"/>
              <a:t>Doubl</a:t>
            </a:r>
            <a:r>
              <a:rPr lang="en-US" sz="1800"/>
              <a:t> </a:t>
            </a:r>
            <a:r>
              <a:rPr lang="en-US" sz="1800" i="1"/>
              <a:t>Agnts</a:t>
            </a:r>
            <a:r>
              <a:rPr lang="en-US" sz="1800"/>
              <a:t>) </a:t>
            </a:r>
          </a:p>
        </p:txBody>
      </p:sp>
      <p:graphicFrame>
        <p:nvGraphicFramePr>
          <p:cNvPr id="82950" name="Object 6"/>
          <p:cNvGraphicFramePr>
            <a:graphicFrameLocks noChangeAspect="1"/>
          </p:cNvGraphicFramePr>
          <p:nvPr/>
        </p:nvGraphicFramePr>
        <p:xfrm>
          <a:off x="304800" y="4195763"/>
          <a:ext cx="4191000" cy="1290637"/>
        </p:xfrm>
        <a:graphic>
          <a:graphicData uri="http://schemas.openxmlformats.org/presentationml/2006/ole">
            <p:oleObj spid="_x0000_s82950" name="Document" r:id="rId5" imgW="3261360" imgH="1005840" progId="Word.Document.8">
              <p:embed/>
            </p:oleObj>
          </a:graphicData>
        </a:graphic>
      </p:graphicFrame>
      <p:sp>
        <p:nvSpPr>
          <p:cNvPr id="82955" name="Rectangle 5"/>
          <p:cNvSpPr>
            <a:spLocks noChangeArrowheads="1"/>
          </p:cNvSpPr>
          <p:nvPr/>
        </p:nvSpPr>
        <p:spPr bwMode="auto">
          <a:xfrm>
            <a:off x="4572000" y="3975100"/>
            <a:ext cx="4419600" cy="1739900"/>
          </a:xfrm>
          <a:prstGeom prst="rect">
            <a:avLst/>
          </a:prstGeom>
          <a:noFill/>
          <a:ln w="9525">
            <a:noFill/>
            <a:miter lim="800000"/>
            <a:headEnd/>
            <a:tailEnd/>
          </a:ln>
        </p:spPr>
        <p:txBody>
          <a:bodyPr>
            <a:prstTxWarp prst="textNoShape">
              <a:avLst/>
            </a:prstTxWarp>
            <a:spAutoFit/>
          </a:bodyPr>
          <a:lstStyle/>
          <a:p>
            <a:pPr algn="ctr" eaLnBrk="0" hangingPunct="0"/>
            <a:r>
              <a:rPr lang="en-US" sz="1800"/>
              <a:t>Increased levels of corruption (</a:t>
            </a:r>
            <a:r>
              <a:rPr lang="en-US" sz="1800" i="1"/>
              <a:t>Corrupt Lvl</a:t>
            </a:r>
            <a:r>
              <a:rPr lang="en-US" sz="1800"/>
              <a:t>) can off-set the impact of increased policy information transfer rates, reducing the amount of disturbed narcotics shipments and the number of double agents (</a:t>
            </a:r>
            <a:r>
              <a:rPr lang="en-US" sz="1800" i="1"/>
              <a:t>Doubl Agnts</a:t>
            </a:r>
            <a:r>
              <a:rPr lang="en-US" sz="1800"/>
              <a:t>).</a:t>
            </a:r>
          </a:p>
        </p:txBody>
      </p:sp>
      <p:sp>
        <p:nvSpPr>
          <p:cNvPr id="82956" name="Rectangle 6"/>
          <p:cNvSpPr>
            <a:spLocks noChangeArrowheads="1"/>
          </p:cNvSpPr>
          <p:nvPr/>
        </p:nvSpPr>
        <p:spPr bwMode="auto">
          <a:xfrm>
            <a:off x="2286000" y="3124200"/>
            <a:ext cx="4446588" cy="701675"/>
          </a:xfrm>
          <a:prstGeom prst="rect">
            <a:avLst/>
          </a:prstGeom>
          <a:noFill/>
          <a:ln w="9525">
            <a:noFill/>
            <a:miter lim="800000"/>
            <a:headEnd/>
            <a:tailEnd/>
          </a:ln>
        </p:spPr>
        <p:txBody>
          <a:bodyPr wrap="none">
            <a:prstTxWarp prst="textNoShape">
              <a:avLst/>
            </a:prstTxWarp>
            <a:spAutoFit/>
          </a:bodyPr>
          <a:lstStyle/>
          <a:p>
            <a:pPr eaLnBrk="0" hangingPunct="0"/>
            <a:r>
              <a:rPr lang="en-US" sz="2000" b="1"/>
              <a:t>Assessing the impact of corruption</a:t>
            </a:r>
          </a:p>
          <a:p>
            <a:pPr eaLnBrk="0" hangingPunct="0"/>
            <a:r>
              <a:rPr lang="en-US" sz="2000" b="1"/>
              <a:t>on counter-narcotics activities</a:t>
            </a:r>
          </a:p>
        </p:txBody>
      </p:sp>
      <p:sp>
        <p:nvSpPr>
          <p:cNvPr id="82957" name="Rectangle 7"/>
          <p:cNvSpPr>
            <a:spLocks noChangeArrowheads="1"/>
          </p:cNvSpPr>
          <p:nvPr/>
        </p:nvSpPr>
        <p:spPr bwMode="auto">
          <a:xfrm>
            <a:off x="1371600" y="228600"/>
            <a:ext cx="5867400" cy="701675"/>
          </a:xfrm>
          <a:prstGeom prst="rect">
            <a:avLst/>
          </a:prstGeom>
          <a:noFill/>
          <a:ln w="9525">
            <a:noFill/>
            <a:miter lim="800000"/>
            <a:headEnd/>
            <a:tailEnd/>
          </a:ln>
        </p:spPr>
        <p:txBody>
          <a:bodyPr>
            <a:prstTxWarp prst="textNoShape">
              <a:avLst/>
            </a:prstTxWarp>
            <a:spAutoFit/>
          </a:bodyPr>
          <a:lstStyle/>
          <a:p>
            <a:pPr algn="ctr" eaLnBrk="0" hangingPunct="0"/>
            <a:r>
              <a:rPr lang="en-US" sz="2000" b="1"/>
              <a:t>Assessing the impact of policy-making speed</a:t>
            </a:r>
          </a:p>
          <a:p>
            <a:pPr algn="ctr" eaLnBrk="0" hangingPunct="0"/>
            <a:r>
              <a:rPr lang="en-US" sz="2000" b="1"/>
              <a:t> on counter-narcotics activities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30"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C4768A8F-E6A2-44D2-827E-A6E7C622AAE2}" type="slidenum">
              <a:rPr lang="en-US" sz="1400">
                <a:latin typeface="+mn-lt"/>
                <a:ea typeface="+mn-ea"/>
                <a:cs typeface="+mn-cs"/>
              </a:rPr>
              <a:pPr algn="r" eaLnBrk="0" hangingPunct="0">
                <a:defRPr/>
              </a:pPr>
              <a:t>17</a:t>
            </a:fld>
            <a:endParaRPr lang="en-US" sz="1400">
              <a:latin typeface="+mn-lt"/>
              <a:ea typeface="+mn-ea"/>
              <a:cs typeface="+mn-cs"/>
            </a:endParaRPr>
          </a:p>
        </p:txBody>
      </p:sp>
      <p:sp>
        <p:nvSpPr>
          <p:cNvPr id="84995" name="Rectangle 2"/>
          <p:cNvSpPr>
            <a:spLocks noChangeArrowheads="1"/>
          </p:cNvSpPr>
          <p:nvPr/>
        </p:nvSpPr>
        <p:spPr bwMode="auto">
          <a:xfrm>
            <a:off x="3657600" y="26670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4996" name="Line 3"/>
          <p:cNvSpPr>
            <a:spLocks noChangeShapeType="1"/>
          </p:cNvSpPr>
          <p:nvPr/>
        </p:nvSpPr>
        <p:spPr bwMode="auto">
          <a:xfrm>
            <a:off x="4648200" y="2362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4997" name="Rectangle 4"/>
          <p:cNvSpPr>
            <a:spLocks noChangeArrowheads="1"/>
          </p:cNvSpPr>
          <p:nvPr/>
        </p:nvSpPr>
        <p:spPr bwMode="auto">
          <a:xfrm>
            <a:off x="2895600" y="1600200"/>
            <a:ext cx="3505200" cy="7620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4998" name="Rectangle 5"/>
          <p:cNvSpPr>
            <a:spLocks noChangeArrowheads="1"/>
          </p:cNvSpPr>
          <p:nvPr/>
        </p:nvSpPr>
        <p:spPr bwMode="auto">
          <a:xfrm>
            <a:off x="3886200" y="3429000"/>
            <a:ext cx="1565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Generation</a:t>
            </a:r>
          </a:p>
          <a:p>
            <a:pPr algn="ctr" eaLnBrk="0" hangingPunct="0"/>
            <a:r>
              <a:rPr lang="en-US" sz="1200"/>
              <a:t>Model </a:t>
            </a:r>
          </a:p>
        </p:txBody>
      </p:sp>
      <p:sp>
        <p:nvSpPr>
          <p:cNvPr id="84999" name="Rectangle 6"/>
          <p:cNvSpPr>
            <a:spLocks noChangeArrowheads="1"/>
          </p:cNvSpPr>
          <p:nvPr/>
        </p:nvSpPr>
        <p:spPr bwMode="auto">
          <a:xfrm>
            <a:off x="3048000" y="1676400"/>
            <a:ext cx="3200400" cy="639763"/>
          </a:xfrm>
          <a:prstGeom prst="rect">
            <a:avLst/>
          </a:prstGeom>
          <a:noFill/>
          <a:ln w="9525">
            <a:noFill/>
            <a:miter lim="800000"/>
            <a:headEnd/>
            <a:tailEnd/>
          </a:ln>
        </p:spPr>
        <p:txBody>
          <a:bodyPr>
            <a:prstTxWarp prst="textNoShape">
              <a:avLst/>
            </a:prstTxWarp>
            <a:spAutoFit/>
          </a:bodyPr>
          <a:lstStyle/>
          <a:p>
            <a:pPr algn="ctr" eaLnBrk="0" hangingPunct="0"/>
            <a:r>
              <a:rPr lang="en-US" sz="1200"/>
              <a:t>Societal Deprivation, Disaffection, Recruitment, Advanced Terrorist Training, and Narco-Terrorist Support Model </a:t>
            </a:r>
          </a:p>
        </p:txBody>
      </p:sp>
      <p:sp>
        <p:nvSpPr>
          <p:cNvPr id="85000" name="Rectangle 7"/>
          <p:cNvSpPr>
            <a:spLocks noChangeArrowheads="1"/>
          </p:cNvSpPr>
          <p:nvPr/>
        </p:nvSpPr>
        <p:spPr bwMode="auto">
          <a:xfrm>
            <a:off x="3657600" y="2667000"/>
            <a:ext cx="1920875" cy="457200"/>
          </a:xfrm>
          <a:prstGeom prst="rect">
            <a:avLst/>
          </a:prstGeom>
          <a:noFill/>
          <a:ln w="9525">
            <a:noFill/>
            <a:miter lim="800000"/>
            <a:headEnd/>
            <a:tailEnd/>
          </a:ln>
        </p:spPr>
        <p:txBody>
          <a:bodyPr>
            <a:prstTxWarp prst="textNoShape">
              <a:avLst/>
            </a:prstTxWarp>
            <a:spAutoFit/>
          </a:bodyPr>
          <a:lstStyle/>
          <a:p>
            <a:pPr algn="ctr" eaLnBrk="0" hangingPunct="0"/>
            <a:r>
              <a:rPr lang="en-US" sz="1200"/>
              <a:t>Entity Security and Terrorist Activity Models </a:t>
            </a:r>
          </a:p>
        </p:txBody>
      </p:sp>
      <p:sp>
        <p:nvSpPr>
          <p:cNvPr id="85001" name="Rectangle 8"/>
          <p:cNvSpPr>
            <a:spLocks noChangeArrowheads="1"/>
          </p:cNvSpPr>
          <p:nvPr/>
        </p:nvSpPr>
        <p:spPr bwMode="auto">
          <a:xfrm>
            <a:off x="1593850" y="2667000"/>
            <a:ext cx="16065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Policy Cycle</a:t>
            </a:r>
          </a:p>
          <a:p>
            <a:pPr algn="ctr" eaLnBrk="0" hangingPunct="0"/>
            <a:r>
              <a:rPr lang="en-US" sz="1200"/>
              <a:t>Model </a:t>
            </a:r>
          </a:p>
        </p:txBody>
      </p:sp>
      <p:sp>
        <p:nvSpPr>
          <p:cNvPr id="85002" name="Rectangle 9"/>
          <p:cNvSpPr>
            <a:spLocks noChangeArrowheads="1"/>
          </p:cNvSpPr>
          <p:nvPr/>
        </p:nvSpPr>
        <p:spPr bwMode="auto">
          <a:xfrm>
            <a:off x="6224588" y="2667000"/>
            <a:ext cx="1471612"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Social Policy Cycle</a:t>
            </a:r>
          </a:p>
          <a:p>
            <a:pPr algn="ctr" eaLnBrk="0" hangingPunct="0"/>
            <a:r>
              <a:rPr lang="en-US" sz="1200"/>
              <a:t>Model </a:t>
            </a:r>
          </a:p>
        </p:txBody>
      </p:sp>
      <p:sp>
        <p:nvSpPr>
          <p:cNvPr id="85003" name="Rectangle 10"/>
          <p:cNvSpPr>
            <a:spLocks noChangeArrowheads="1"/>
          </p:cNvSpPr>
          <p:nvPr/>
        </p:nvSpPr>
        <p:spPr bwMode="auto">
          <a:xfrm>
            <a:off x="3657600" y="34290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5004" name="Line 11"/>
          <p:cNvSpPr>
            <a:spLocks noChangeShapeType="1"/>
          </p:cNvSpPr>
          <p:nvPr/>
        </p:nvSpPr>
        <p:spPr bwMode="auto">
          <a:xfrm>
            <a:off x="4648200" y="3124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05" name="Rectangle 12"/>
          <p:cNvSpPr>
            <a:spLocks noChangeArrowheads="1"/>
          </p:cNvSpPr>
          <p:nvPr/>
        </p:nvSpPr>
        <p:spPr bwMode="auto">
          <a:xfrm>
            <a:off x="5943600" y="26670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5006" name="Rectangle 13"/>
          <p:cNvSpPr>
            <a:spLocks noChangeArrowheads="1"/>
          </p:cNvSpPr>
          <p:nvPr/>
        </p:nvSpPr>
        <p:spPr bwMode="auto">
          <a:xfrm>
            <a:off x="1371600" y="2667000"/>
            <a:ext cx="1981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5007" name="Line 14"/>
          <p:cNvSpPr>
            <a:spLocks noChangeShapeType="1"/>
          </p:cNvSpPr>
          <p:nvPr/>
        </p:nvSpPr>
        <p:spPr bwMode="auto">
          <a:xfrm flipH="1">
            <a:off x="3352800" y="2819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08" name="Line 15"/>
          <p:cNvSpPr>
            <a:spLocks noChangeShapeType="1"/>
          </p:cNvSpPr>
          <p:nvPr/>
        </p:nvSpPr>
        <p:spPr bwMode="auto">
          <a:xfrm>
            <a:off x="3352800" y="29718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09" name="Line 16"/>
          <p:cNvSpPr>
            <a:spLocks noChangeShapeType="1"/>
          </p:cNvSpPr>
          <p:nvPr/>
        </p:nvSpPr>
        <p:spPr bwMode="auto">
          <a:xfrm flipH="1">
            <a:off x="5638800" y="2819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0" name="Line 17"/>
          <p:cNvSpPr>
            <a:spLocks noChangeShapeType="1"/>
          </p:cNvSpPr>
          <p:nvPr/>
        </p:nvSpPr>
        <p:spPr bwMode="auto">
          <a:xfrm>
            <a:off x="5638800" y="29718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1" name="Line 18"/>
          <p:cNvSpPr>
            <a:spLocks noChangeShapeType="1"/>
          </p:cNvSpPr>
          <p:nvPr/>
        </p:nvSpPr>
        <p:spPr bwMode="auto">
          <a:xfrm>
            <a:off x="6096000" y="2362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2" name="Line 19"/>
          <p:cNvSpPr>
            <a:spLocks noChangeShapeType="1"/>
          </p:cNvSpPr>
          <p:nvPr/>
        </p:nvSpPr>
        <p:spPr bwMode="auto">
          <a:xfrm flipV="1">
            <a:off x="6248400" y="2362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3" name="Line 20"/>
          <p:cNvSpPr>
            <a:spLocks noChangeShapeType="1"/>
          </p:cNvSpPr>
          <p:nvPr/>
        </p:nvSpPr>
        <p:spPr bwMode="auto">
          <a:xfrm>
            <a:off x="3048000" y="2362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4" name="Line 21"/>
          <p:cNvSpPr>
            <a:spLocks noChangeShapeType="1"/>
          </p:cNvSpPr>
          <p:nvPr/>
        </p:nvSpPr>
        <p:spPr bwMode="auto">
          <a:xfrm flipV="1">
            <a:off x="3200400" y="2362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5" name="Line 22"/>
          <p:cNvSpPr>
            <a:spLocks noChangeShapeType="1"/>
          </p:cNvSpPr>
          <p:nvPr/>
        </p:nvSpPr>
        <p:spPr bwMode="auto">
          <a:xfrm>
            <a:off x="5638800" y="3657600"/>
            <a:ext cx="1295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85016" name="Line 23"/>
          <p:cNvSpPr>
            <a:spLocks noChangeShapeType="1"/>
          </p:cNvSpPr>
          <p:nvPr/>
        </p:nvSpPr>
        <p:spPr bwMode="auto">
          <a:xfrm flipV="1">
            <a:off x="6934200" y="3124200"/>
            <a:ext cx="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7" name="Line 24"/>
          <p:cNvSpPr>
            <a:spLocks noChangeShapeType="1"/>
          </p:cNvSpPr>
          <p:nvPr/>
        </p:nvSpPr>
        <p:spPr bwMode="auto">
          <a:xfrm>
            <a:off x="2362200" y="3657600"/>
            <a:ext cx="1295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85018" name="Line 25"/>
          <p:cNvSpPr>
            <a:spLocks noChangeShapeType="1"/>
          </p:cNvSpPr>
          <p:nvPr/>
        </p:nvSpPr>
        <p:spPr bwMode="auto">
          <a:xfrm flipV="1">
            <a:off x="2362200" y="3124200"/>
            <a:ext cx="0" cy="533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5019" name="Rectangle 26"/>
          <p:cNvSpPr>
            <a:spLocks noChangeArrowheads="1"/>
          </p:cNvSpPr>
          <p:nvPr/>
        </p:nvSpPr>
        <p:spPr bwMode="auto">
          <a:xfrm>
            <a:off x="1219200" y="1447800"/>
            <a:ext cx="6858000" cy="2590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5020" name="Rectangle 27"/>
          <p:cNvSpPr>
            <a:spLocks noChangeArrowheads="1"/>
          </p:cNvSpPr>
          <p:nvPr/>
        </p:nvSpPr>
        <p:spPr bwMode="auto">
          <a:xfrm>
            <a:off x="2014538" y="285750"/>
            <a:ext cx="5300662" cy="822325"/>
          </a:xfrm>
          <a:prstGeom prst="rect">
            <a:avLst/>
          </a:prstGeom>
          <a:noFill/>
          <a:ln w="9525">
            <a:noFill/>
            <a:miter lim="800000"/>
            <a:headEnd/>
            <a:tailEnd/>
          </a:ln>
        </p:spPr>
        <p:txBody>
          <a:bodyPr wrap="none">
            <a:prstTxWarp prst="textNoShape">
              <a:avLst/>
            </a:prstTxWarp>
            <a:spAutoFit/>
          </a:bodyPr>
          <a:lstStyle/>
          <a:p>
            <a:pPr algn="ctr" eaLnBrk="0" hangingPunct="0"/>
            <a:r>
              <a:rPr lang="en-US"/>
              <a:t>Building and using combined terrorist-</a:t>
            </a:r>
          </a:p>
          <a:p>
            <a:pPr algn="ctr" eaLnBrk="0" hangingPunct="0"/>
            <a:r>
              <a:rPr lang="en-US"/>
              <a:t>narcotics trafficker Models</a:t>
            </a:r>
          </a:p>
        </p:txBody>
      </p:sp>
      <p:sp>
        <p:nvSpPr>
          <p:cNvPr id="85021" name="Rectangle 28"/>
          <p:cNvSpPr>
            <a:spLocks noChangeArrowheads="1"/>
          </p:cNvSpPr>
          <p:nvPr/>
        </p:nvSpPr>
        <p:spPr bwMode="auto">
          <a:xfrm>
            <a:off x="1000125" y="4341813"/>
            <a:ext cx="7381875" cy="915987"/>
          </a:xfrm>
          <a:prstGeom prst="rect">
            <a:avLst/>
          </a:prstGeom>
          <a:noFill/>
          <a:ln w="9525">
            <a:noFill/>
            <a:miter lim="800000"/>
            <a:headEnd/>
            <a:tailEnd/>
          </a:ln>
        </p:spPr>
        <p:txBody>
          <a:bodyPr>
            <a:prstTxWarp prst="textNoShape">
              <a:avLst/>
            </a:prstTxWarp>
            <a:spAutoFit/>
          </a:bodyPr>
          <a:lstStyle/>
          <a:p>
            <a:pPr algn="ctr" eaLnBrk="0" hangingPunct="0"/>
            <a:r>
              <a:rPr lang="en-US" sz="1800"/>
              <a:t>Insights gained from modeling the combined terrorist-narcotics trafficker threat to national security can provide guidance to policy- and decision-makers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44"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A0E41BC8-D11E-4E54-9F32-1DFE2DD5279A}" type="slidenum">
              <a:rPr lang="en-US" sz="1400">
                <a:latin typeface="+mn-lt"/>
                <a:ea typeface="+mn-ea"/>
                <a:cs typeface="+mn-cs"/>
              </a:rPr>
              <a:pPr algn="r" eaLnBrk="0" hangingPunct="0">
                <a:defRPr/>
              </a:pPr>
              <a:t>18</a:t>
            </a:fld>
            <a:endParaRPr lang="en-US" sz="1400">
              <a:latin typeface="+mn-lt"/>
              <a:ea typeface="+mn-ea"/>
              <a:cs typeface="+mn-cs"/>
            </a:endParaRPr>
          </a:p>
        </p:txBody>
      </p:sp>
      <p:sp>
        <p:nvSpPr>
          <p:cNvPr id="87043" name="Rectangle 2"/>
          <p:cNvSpPr>
            <a:spLocks noChangeArrowheads="1"/>
          </p:cNvSpPr>
          <p:nvPr/>
        </p:nvSpPr>
        <p:spPr bwMode="auto">
          <a:xfrm>
            <a:off x="4038600" y="838200"/>
            <a:ext cx="7429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Affected</a:t>
            </a:r>
          </a:p>
        </p:txBody>
      </p:sp>
      <p:sp>
        <p:nvSpPr>
          <p:cNvPr id="87044" name="Rectangle 3"/>
          <p:cNvSpPr>
            <a:spLocks noChangeArrowheads="1"/>
          </p:cNvSpPr>
          <p:nvPr/>
        </p:nvSpPr>
        <p:spPr bwMode="auto">
          <a:xfrm>
            <a:off x="3930650" y="1447800"/>
            <a:ext cx="9461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Disaffected</a:t>
            </a:r>
          </a:p>
        </p:txBody>
      </p:sp>
      <p:sp>
        <p:nvSpPr>
          <p:cNvPr id="87045" name="Rectangle 4"/>
          <p:cNvSpPr>
            <a:spLocks noChangeArrowheads="1"/>
          </p:cNvSpPr>
          <p:nvPr/>
        </p:nvSpPr>
        <p:spPr bwMode="auto">
          <a:xfrm>
            <a:off x="3962400" y="838200"/>
            <a:ext cx="9144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46" name="Line 5"/>
          <p:cNvSpPr>
            <a:spLocks noChangeShapeType="1"/>
          </p:cNvSpPr>
          <p:nvPr/>
        </p:nvSpPr>
        <p:spPr bwMode="auto">
          <a:xfrm>
            <a:off x="4267200" y="1143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47" name="Rectangle 6"/>
          <p:cNvSpPr>
            <a:spLocks noChangeArrowheads="1"/>
          </p:cNvSpPr>
          <p:nvPr/>
        </p:nvSpPr>
        <p:spPr bwMode="auto">
          <a:xfrm>
            <a:off x="3962400" y="1447800"/>
            <a:ext cx="9144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48" name="Line 7"/>
          <p:cNvSpPr>
            <a:spLocks noChangeShapeType="1"/>
          </p:cNvSpPr>
          <p:nvPr/>
        </p:nvSpPr>
        <p:spPr bwMode="auto">
          <a:xfrm flipV="1">
            <a:off x="4572000" y="1143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49" name="Rectangle 8"/>
          <p:cNvSpPr>
            <a:spLocks noChangeArrowheads="1"/>
          </p:cNvSpPr>
          <p:nvPr/>
        </p:nvSpPr>
        <p:spPr bwMode="auto">
          <a:xfrm>
            <a:off x="2590800" y="838200"/>
            <a:ext cx="8953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Casualties</a:t>
            </a:r>
          </a:p>
        </p:txBody>
      </p:sp>
      <p:sp>
        <p:nvSpPr>
          <p:cNvPr id="87050" name="Rectangle 9"/>
          <p:cNvSpPr>
            <a:spLocks noChangeArrowheads="1"/>
          </p:cNvSpPr>
          <p:nvPr/>
        </p:nvSpPr>
        <p:spPr bwMode="auto">
          <a:xfrm>
            <a:off x="2590800" y="1447800"/>
            <a:ext cx="8953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Casualties</a:t>
            </a:r>
          </a:p>
        </p:txBody>
      </p:sp>
      <p:sp>
        <p:nvSpPr>
          <p:cNvPr id="87051" name="Rectangle 10"/>
          <p:cNvSpPr>
            <a:spLocks noChangeArrowheads="1"/>
          </p:cNvSpPr>
          <p:nvPr/>
        </p:nvSpPr>
        <p:spPr bwMode="auto">
          <a:xfrm>
            <a:off x="5419725" y="1447800"/>
            <a:ext cx="15144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Policy Cycle Impact</a:t>
            </a:r>
          </a:p>
        </p:txBody>
      </p:sp>
      <p:sp>
        <p:nvSpPr>
          <p:cNvPr id="87052" name="Rectangle 11"/>
          <p:cNvSpPr>
            <a:spLocks noChangeArrowheads="1"/>
          </p:cNvSpPr>
          <p:nvPr/>
        </p:nvSpPr>
        <p:spPr bwMode="auto">
          <a:xfrm>
            <a:off x="5403850" y="762000"/>
            <a:ext cx="1547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&amp; Casualty</a:t>
            </a:r>
          </a:p>
          <a:p>
            <a:pPr algn="ctr" eaLnBrk="0" hangingPunct="0"/>
            <a:r>
              <a:rPr lang="en-US" sz="1200"/>
              <a:t>Impact</a:t>
            </a:r>
          </a:p>
        </p:txBody>
      </p:sp>
      <p:sp>
        <p:nvSpPr>
          <p:cNvPr id="87053" name="Rectangle 12"/>
          <p:cNvSpPr>
            <a:spLocks noChangeArrowheads="1"/>
          </p:cNvSpPr>
          <p:nvPr/>
        </p:nvSpPr>
        <p:spPr bwMode="auto">
          <a:xfrm>
            <a:off x="2590800" y="838200"/>
            <a:ext cx="9144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54" name="Rectangle 13"/>
          <p:cNvSpPr>
            <a:spLocks noChangeArrowheads="1"/>
          </p:cNvSpPr>
          <p:nvPr/>
        </p:nvSpPr>
        <p:spPr bwMode="auto">
          <a:xfrm>
            <a:off x="2590800" y="1447800"/>
            <a:ext cx="9144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55" name="Rectangle 14"/>
          <p:cNvSpPr>
            <a:spLocks noChangeArrowheads="1"/>
          </p:cNvSpPr>
          <p:nvPr/>
        </p:nvSpPr>
        <p:spPr bwMode="auto">
          <a:xfrm>
            <a:off x="5334000" y="14478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56" name="Rectangle 15"/>
          <p:cNvSpPr>
            <a:spLocks noChangeArrowheads="1"/>
          </p:cNvSpPr>
          <p:nvPr/>
        </p:nvSpPr>
        <p:spPr bwMode="auto">
          <a:xfrm>
            <a:off x="5334000" y="7620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57" name="Line 16"/>
          <p:cNvSpPr>
            <a:spLocks noChangeShapeType="1"/>
          </p:cNvSpPr>
          <p:nvPr/>
        </p:nvSpPr>
        <p:spPr bwMode="auto">
          <a:xfrm flipH="1">
            <a:off x="4876800" y="16002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58" name="Line 17"/>
          <p:cNvSpPr>
            <a:spLocks noChangeShapeType="1"/>
          </p:cNvSpPr>
          <p:nvPr/>
        </p:nvSpPr>
        <p:spPr bwMode="auto">
          <a:xfrm flipH="1">
            <a:off x="4876800" y="9906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59" name="Line 18"/>
          <p:cNvSpPr>
            <a:spLocks noChangeShapeType="1"/>
          </p:cNvSpPr>
          <p:nvPr/>
        </p:nvSpPr>
        <p:spPr bwMode="auto">
          <a:xfrm flipH="1">
            <a:off x="3505200" y="9906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60" name="Line 19"/>
          <p:cNvSpPr>
            <a:spLocks noChangeShapeType="1"/>
          </p:cNvSpPr>
          <p:nvPr/>
        </p:nvSpPr>
        <p:spPr bwMode="auto">
          <a:xfrm flipH="1">
            <a:off x="3505200" y="16002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61" name="Rectangle 20"/>
          <p:cNvSpPr>
            <a:spLocks noChangeArrowheads="1"/>
          </p:cNvSpPr>
          <p:nvPr/>
        </p:nvSpPr>
        <p:spPr bwMode="auto">
          <a:xfrm>
            <a:off x="3544888" y="2057400"/>
            <a:ext cx="1709737"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Recruitment of</a:t>
            </a:r>
          </a:p>
          <a:p>
            <a:pPr algn="ctr" eaLnBrk="0" hangingPunct="0"/>
            <a:r>
              <a:rPr lang="en-US" sz="1200"/>
              <a:t>Disaffected Individuals</a:t>
            </a:r>
          </a:p>
        </p:txBody>
      </p:sp>
      <p:sp>
        <p:nvSpPr>
          <p:cNvPr id="87062" name="Rectangle 21"/>
          <p:cNvSpPr>
            <a:spLocks noChangeArrowheads="1"/>
          </p:cNvSpPr>
          <p:nvPr/>
        </p:nvSpPr>
        <p:spPr bwMode="auto">
          <a:xfrm>
            <a:off x="3810000" y="2819400"/>
            <a:ext cx="1166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Basic Terrorist</a:t>
            </a:r>
          </a:p>
          <a:p>
            <a:pPr algn="ctr" eaLnBrk="0" hangingPunct="0"/>
            <a:r>
              <a:rPr lang="en-US" sz="1200"/>
              <a:t>Training</a:t>
            </a:r>
          </a:p>
        </p:txBody>
      </p:sp>
      <p:sp>
        <p:nvSpPr>
          <p:cNvPr id="87063" name="Rectangle 22"/>
          <p:cNvSpPr>
            <a:spLocks noChangeArrowheads="1"/>
          </p:cNvSpPr>
          <p:nvPr/>
        </p:nvSpPr>
        <p:spPr bwMode="auto">
          <a:xfrm>
            <a:off x="3709988" y="3581400"/>
            <a:ext cx="1471612"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Advanced Terrorist</a:t>
            </a:r>
          </a:p>
          <a:p>
            <a:pPr algn="ctr" eaLnBrk="0" hangingPunct="0"/>
            <a:r>
              <a:rPr lang="en-US" sz="1200"/>
              <a:t>Training</a:t>
            </a:r>
          </a:p>
        </p:txBody>
      </p:sp>
      <p:sp>
        <p:nvSpPr>
          <p:cNvPr id="87064" name="Rectangle 23"/>
          <p:cNvSpPr>
            <a:spLocks noChangeArrowheads="1"/>
          </p:cNvSpPr>
          <p:nvPr/>
        </p:nvSpPr>
        <p:spPr bwMode="auto">
          <a:xfrm>
            <a:off x="3505200" y="2057400"/>
            <a:ext cx="1752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65" name="Line 24"/>
          <p:cNvSpPr>
            <a:spLocks noChangeShapeType="1"/>
          </p:cNvSpPr>
          <p:nvPr/>
        </p:nvSpPr>
        <p:spPr bwMode="auto">
          <a:xfrm>
            <a:off x="4419600" y="1752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66" name="Rectangle 25"/>
          <p:cNvSpPr>
            <a:spLocks noChangeArrowheads="1"/>
          </p:cNvSpPr>
          <p:nvPr/>
        </p:nvSpPr>
        <p:spPr bwMode="auto">
          <a:xfrm>
            <a:off x="3657600" y="2819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67" name="Line 26"/>
          <p:cNvSpPr>
            <a:spLocks noChangeShapeType="1"/>
          </p:cNvSpPr>
          <p:nvPr/>
        </p:nvSpPr>
        <p:spPr bwMode="auto">
          <a:xfrm>
            <a:off x="4419600" y="2514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68" name="Rectangle 27"/>
          <p:cNvSpPr>
            <a:spLocks noChangeArrowheads="1"/>
          </p:cNvSpPr>
          <p:nvPr/>
        </p:nvSpPr>
        <p:spPr bwMode="auto">
          <a:xfrm>
            <a:off x="3657600" y="3581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69" name="Line 28"/>
          <p:cNvSpPr>
            <a:spLocks noChangeShapeType="1"/>
          </p:cNvSpPr>
          <p:nvPr/>
        </p:nvSpPr>
        <p:spPr bwMode="auto">
          <a:xfrm>
            <a:off x="4419600" y="3276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70" name="Rectangle 29"/>
          <p:cNvSpPr>
            <a:spLocks noChangeArrowheads="1"/>
          </p:cNvSpPr>
          <p:nvPr/>
        </p:nvSpPr>
        <p:spPr bwMode="auto">
          <a:xfrm>
            <a:off x="5638800" y="2819400"/>
            <a:ext cx="1208088"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Narco-Terrorist</a:t>
            </a:r>
          </a:p>
          <a:p>
            <a:pPr algn="ctr" eaLnBrk="0" hangingPunct="0"/>
            <a:r>
              <a:rPr lang="en-US" sz="1200"/>
              <a:t>Personnel</a:t>
            </a:r>
          </a:p>
        </p:txBody>
      </p:sp>
      <p:sp>
        <p:nvSpPr>
          <p:cNvPr id="87071" name="Rectangle 30"/>
          <p:cNvSpPr>
            <a:spLocks noChangeArrowheads="1"/>
          </p:cNvSpPr>
          <p:nvPr/>
        </p:nvSpPr>
        <p:spPr bwMode="auto">
          <a:xfrm>
            <a:off x="5486400" y="3581400"/>
            <a:ext cx="1547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Available Trained</a:t>
            </a:r>
          </a:p>
          <a:p>
            <a:pPr algn="ctr" eaLnBrk="0" hangingPunct="0"/>
            <a:r>
              <a:rPr lang="en-US" sz="1200"/>
              <a:t>Advanced Terrorists</a:t>
            </a:r>
          </a:p>
        </p:txBody>
      </p:sp>
      <p:sp>
        <p:nvSpPr>
          <p:cNvPr id="87072" name="Line 31"/>
          <p:cNvSpPr>
            <a:spLocks noChangeShapeType="1"/>
          </p:cNvSpPr>
          <p:nvPr/>
        </p:nvSpPr>
        <p:spPr bwMode="auto">
          <a:xfrm>
            <a:off x="5181600" y="3810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73" name="Rectangle 32"/>
          <p:cNvSpPr>
            <a:spLocks noChangeArrowheads="1"/>
          </p:cNvSpPr>
          <p:nvPr/>
        </p:nvSpPr>
        <p:spPr bwMode="auto">
          <a:xfrm>
            <a:off x="5486400" y="3581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74" name="Rectangle 33"/>
          <p:cNvSpPr>
            <a:spLocks noChangeArrowheads="1"/>
          </p:cNvSpPr>
          <p:nvPr/>
        </p:nvSpPr>
        <p:spPr bwMode="auto">
          <a:xfrm>
            <a:off x="5486400" y="2819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75" name="Line 34"/>
          <p:cNvSpPr>
            <a:spLocks noChangeShapeType="1"/>
          </p:cNvSpPr>
          <p:nvPr/>
        </p:nvSpPr>
        <p:spPr bwMode="auto">
          <a:xfrm flipH="1">
            <a:off x="5181600" y="3048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76" name="Rectangle 35"/>
          <p:cNvSpPr>
            <a:spLocks noChangeArrowheads="1"/>
          </p:cNvSpPr>
          <p:nvPr/>
        </p:nvSpPr>
        <p:spPr bwMode="auto">
          <a:xfrm>
            <a:off x="1676400" y="609600"/>
            <a:ext cx="5486400" cy="35814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77" name="Rectangle 36"/>
          <p:cNvSpPr>
            <a:spLocks noChangeArrowheads="1"/>
          </p:cNvSpPr>
          <p:nvPr/>
        </p:nvSpPr>
        <p:spPr bwMode="auto">
          <a:xfrm>
            <a:off x="1930400" y="3581400"/>
            <a:ext cx="1311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Narco-Terrorist</a:t>
            </a:r>
          </a:p>
          <a:p>
            <a:pPr algn="ctr" eaLnBrk="0" hangingPunct="0"/>
            <a:r>
              <a:rPr lang="en-US" sz="1200"/>
              <a:t>Training Support</a:t>
            </a:r>
          </a:p>
        </p:txBody>
      </p:sp>
      <p:sp>
        <p:nvSpPr>
          <p:cNvPr id="87078" name="Rectangle 37"/>
          <p:cNvSpPr>
            <a:spLocks noChangeArrowheads="1"/>
          </p:cNvSpPr>
          <p:nvPr/>
        </p:nvSpPr>
        <p:spPr bwMode="auto">
          <a:xfrm>
            <a:off x="1828800" y="3581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79" name="Line 38"/>
          <p:cNvSpPr>
            <a:spLocks noChangeShapeType="1"/>
          </p:cNvSpPr>
          <p:nvPr/>
        </p:nvSpPr>
        <p:spPr bwMode="auto">
          <a:xfrm>
            <a:off x="3352800" y="3810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80" name="Rectangle 39"/>
          <p:cNvSpPr>
            <a:spLocks noChangeArrowheads="1"/>
          </p:cNvSpPr>
          <p:nvPr/>
        </p:nvSpPr>
        <p:spPr bwMode="auto">
          <a:xfrm>
            <a:off x="5557838" y="2057400"/>
            <a:ext cx="1395412"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Narco-Terrorist</a:t>
            </a:r>
          </a:p>
          <a:p>
            <a:pPr algn="ctr" eaLnBrk="0" hangingPunct="0"/>
            <a:r>
              <a:rPr lang="en-US" sz="1200"/>
              <a:t>Corruption Impact</a:t>
            </a:r>
          </a:p>
        </p:txBody>
      </p:sp>
      <p:sp>
        <p:nvSpPr>
          <p:cNvPr id="87081" name="Rectangle 40"/>
          <p:cNvSpPr>
            <a:spLocks noChangeArrowheads="1"/>
          </p:cNvSpPr>
          <p:nvPr/>
        </p:nvSpPr>
        <p:spPr bwMode="auto">
          <a:xfrm>
            <a:off x="5486400" y="2057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87082" name="Line 41"/>
          <p:cNvSpPr>
            <a:spLocks noChangeShapeType="1"/>
          </p:cNvSpPr>
          <p:nvPr/>
        </p:nvSpPr>
        <p:spPr bwMode="auto">
          <a:xfrm flipV="1">
            <a:off x="6248400" y="1752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87083" name="Rectangle 42"/>
          <p:cNvSpPr>
            <a:spLocks noChangeArrowheads="1"/>
          </p:cNvSpPr>
          <p:nvPr/>
        </p:nvSpPr>
        <p:spPr bwMode="auto">
          <a:xfrm>
            <a:off x="758825" y="4308475"/>
            <a:ext cx="7699375" cy="1311275"/>
          </a:xfrm>
          <a:prstGeom prst="rect">
            <a:avLst/>
          </a:prstGeom>
          <a:noFill/>
          <a:ln w="9525">
            <a:noFill/>
            <a:miter lim="800000"/>
            <a:headEnd/>
            <a:tailEnd/>
          </a:ln>
        </p:spPr>
        <p:txBody>
          <a:bodyPr>
            <a:prstTxWarp prst="textNoShape">
              <a:avLst/>
            </a:prstTxWarp>
            <a:spAutoFit/>
          </a:bodyPr>
          <a:lstStyle/>
          <a:p>
            <a:pPr algn="ctr" eaLnBrk="0" hangingPunct="0"/>
            <a:r>
              <a:rPr lang="en-US" sz="2000"/>
              <a:t>Key activities of the Societal Deprivation, Affection, Disaffection, Advanced Terrorist Recruitment, Training, and Narco-Terrorist Support Model generate notional trained terrorists who are available to undertake terrorist activities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7"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CF1C54F1-CBDF-4A60-8738-973A7BCA2543}" type="slidenum">
              <a:rPr lang="en-US" sz="1400">
                <a:latin typeface="+mn-lt"/>
                <a:ea typeface="+mn-ea"/>
                <a:cs typeface="+mn-cs"/>
              </a:rPr>
              <a:pPr algn="r" eaLnBrk="0" hangingPunct="0">
                <a:defRPr/>
              </a:pPr>
              <a:t>19</a:t>
            </a:fld>
            <a:endParaRPr lang="en-US" sz="1400">
              <a:latin typeface="+mn-lt"/>
              <a:ea typeface="+mn-ea"/>
              <a:cs typeface="+mn-cs"/>
            </a:endParaRPr>
          </a:p>
        </p:txBody>
      </p:sp>
      <p:graphicFrame>
        <p:nvGraphicFramePr>
          <p:cNvPr id="89092" name="Object 4"/>
          <p:cNvGraphicFramePr>
            <a:graphicFrameLocks noChangeAspect="1"/>
          </p:cNvGraphicFramePr>
          <p:nvPr/>
        </p:nvGraphicFramePr>
        <p:xfrm>
          <a:off x="381000" y="685800"/>
          <a:ext cx="4248150" cy="2438400"/>
        </p:xfrm>
        <a:graphic>
          <a:graphicData uri="http://schemas.openxmlformats.org/presentationml/2006/ole">
            <p:oleObj spid="_x0000_s89092" name="Document" r:id="rId4" imgW="3770376" imgH="2164080" progId="Word.Document.8">
              <p:embed/>
            </p:oleObj>
          </a:graphicData>
        </a:graphic>
      </p:graphicFrame>
      <p:sp>
        <p:nvSpPr>
          <p:cNvPr id="89098" name="Rectangle 3"/>
          <p:cNvSpPr>
            <a:spLocks noChangeArrowheads="1"/>
          </p:cNvSpPr>
          <p:nvPr/>
        </p:nvSpPr>
        <p:spPr bwMode="auto">
          <a:xfrm>
            <a:off x="4800600" y="1143000"/>
            <a:ext cx="4143375" cy="1465263"/>
          </a:xfrm>
          <a:prstGeom prst="rect">
            <a:avLst/>
          </a:prstGeom>
          <a:noFill/>
          <a:ln w="9525">
            <a:noFill/>
            <a:miter lim="800000"/>
            <a:headEnd/>
            <a:tailEnd/>
          </a:ln>
        </p:spPr>
        <p:txBody>
          <a:bodyPr>
            <a:prstTxWarp prst="textNoShape">
              <a:avLst/>
            </a:prstTxWarp>
            <a:spAutoFit/>
          </a:bodyPr>
          <a:lstStyle/>
          <a:p>
            <a:pPr algn="ctr" eaLnBrk="0" hangingPunct="0"/>
            <a:r>
              <a:rPr lang="en-US" sz="1800"/>
              <a:t>Model-generated numbers of notional basic and advanced terrorists. In this particular case some 574 basic terrorists and 37 advanced terrorists were produced</a:t>
            </a:r>
          </a:p>
        </p:txBody>
      </p:sp>
      <p:graphicFrame>
        <p:nvGraphicFramePr>
          <p:cNvPr id="89094" name="Object 6"/>
          <p:cNvGraphicFramePr>
            <a:graphicFrameLocks noChangeAspect="1"/>
          </p:cNvGraphicFramePr>
          <p:nvPr/>
        </p:nvGraphicFramePr>
        <p:xfrm>
          <a:off x="914400" y="3581400"/>
          <a:ext cx="3276600" cy="2098675"/>
        </p:xfrm>
        <a:graphic>
          <a:graphicData uri="http://schemas.openxmlformats.org/presentationml/2006/ole">
            <p:oleObj spid="_x0000_s89094" name="Document" r:id="rId5" imgW="2368296" imgH="1517904" progId="Word.Document.8">
              <p:embed/>
            </p:oleObj>
          </a:graphicData>
        </a:graphic>
      </p:graphicFrame>
      <p:sp>
        <p:nvSpPr>
          <p:cNvPr id="89099" name="Rectangle 5"/>
          <p:cNvSpPr>
            <a:spLocks noChangeArrowheads="1"/>
          </p:cNvSpPr>
          <p:nvPr/>
        </p:nvSpPr>
        <p:spPr bwMode="auto">
          <a:xfrm>
            <a:off x="4343400" y="3505200"/>
            <a:ext cx="4572000" cy="2563813"/>
          </a:xfrm>
          <a:prstGeom prst="rect">
            <a:avLst/>
          </a:prstGeom>
          <a:noFill/>
          <a:ln w="9525">
            <a:noFill/>
            <a:miter lim="800000"/>
            <a:headEnd/>
            <a:tailEnd/>
          </a:ln>
        </p:spPr>
        <p:txBody>
          <a:bodyPr>
            <a:prstTxWarp prst="textNoShape">
              <a:avLst/>
            </a:prstTxWarp>
            <a:spAutoFit/>
          </a:bodyPr>
          <a:lstStyle/>
          <a:p>
            <a:pPr algn="ctr" eaLnBrk="0" hangingPunct="0"/>
            <a:r>
              <a:rPr lang="en-US" sz="1800"/>
              <a:t>(a) Trafficker-supplied (</a:t>
            </a:r>
            <a:r>
              <a:rPr lang="en-US" sz="1800" i="1"/>
              <a:t>Traff Staff</a:t>
            </a:r>
            <a:r>
              <a:rPr lang="en-US" sz="1800"/>
              <a:t>) personnel can train to become terrorists with basic (</a:t>
            </a:r>
            <a:r>
              <a:rPr lang="en-US" sz="1800" i="1"/>
              <a:t>Basic Terr</a:t>
            </a:r>
            <a:r>
              <a:rPr lang="en-US" sz="1800"/>
              <a:t>) and advanced (</a:t>
            </a:r>
            <a:r>
              <a:rPr lang="en-US" sz="1800" i="1"/>
              <a:t>Adv Terr</a:t>
            </a:r>
            <a:r>
              <a:rPr lang="en-US" sz="1800"/>
              <a:t>) training;  </a:t>
            </a:r>
          </a:p>
          <a:p>
            <a:pPr algn="ctr" eaLnBrk="0" hangingPunct="0"/>
            <a:r>
              <a:rPr lang="en-US" sz="1800"/>
              <a:t>(b) Trafficker supplied personnel can be combined with disaffected individuals recruited from the general population (</a:t>
            </a:r>
            <a:r>
              <a:rPr lang="en-US" sz="1800" i="1"/>
              <a:t>Recrt Rte</a:t>
            </a:r>
            <a:r>
              <a:rPr lang="en-US" sz="1800"/>
              <a:t>) to provide terrorists with basic and advanced training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A2012781-4B22-4D6F-920D-4109EA42D5E1}" type="slidenum">
              <a:rPr lang="en-US"/>
              <a:pPr>
                <a:defRPr/>
              </a:pPr>
              <a:t>2</a:t>
            </a:fld>
            <a:endParaRPr lang="en-US"/>
          </a:p>
        </p:txBody>
      </p:sp>
      <p:sp>
        <p:nvSpPr>
          <p:cNvPr id="14337" name="Title 1"/>
          <p:cNvSpPr>
            <a:spLocks noGrp="1"/>
          </p:cNvSpPr>
          <p:nvPr>
            <p:ph type="title" idx="4294967295"/>
          </p:nvPr>
        </p:nvSpPr>
        <p:spPr/>
        <p:txBody>
          <a:bodyPr/>
          <a:lstStyle/>
          <a:p>
            <a:pPr eaLnBrk="1" hangingPunct="1">
              <a:defRPr/>
            </a:pPr>
            <a:r>
              <a:rPr lang="en-US"/>
              <a:t>Objectives</a:t>
            </a:r>
          </a:p>
        </p:txBody>
      </p:sp>
      <p:sp>
        <p:nvSpPr>
          <p:cNvPr id="14338" name="Content Placeholder 2"/>
          <p:cNvSpPr>
            <a:spLocks noGrp="1"/>
          </p:cNvSpPr>
          <p:nvPr>
            <p:ph idx="4294967295"/>
          </p:nvPr>
        </p:nvSpPr>
        <p:spPr/>
        <p:txBody>
          <a:bodyPr/>
          <a:lstStyle/>
          <a:p>
            <a:pPr eaLnBrk="1" hangingPunct="1">
              <a:defRPr/>
            </a:pPr>
            <a:r>
              <a:rPr lang="en-US"/>
              <a:t>Examine relationship between terrorism, drug trafficking and policy making through the development, implementation, and use of a series of systems dynamics-based models</a:t>
            </a:r>
          </a:p>
          <a:p>
            <a:pPr eaLnBrk="1" hangingPunct="1">
              <a:defRPr/>
            </a:pPr>
            <a:r>
              <a:rPr lang="en-US"/>
              <a:t>Provide the basis for future development of a decision aid to support policy-makers in combating the narco-terror threat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5"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03862B38-5235-4E59-97D1-B7B1BBB7E60B}" type="slidenum">
              <a:rPr lang="en-US" sz="1400">
                <a:latin typeface="+mn-lt"/>
                <a:ea typeface="+mn-ea"/>
                <a:cs typeface="+mn-cs"/>
              </a:rPr>
              <a:pPr algn="r" eaLnBrk="0" hangingPunct="0">
                <a:defRPr/>
              </a:pPr>
              <a:t>20</a:t>
            </a:fld>
            <a:endParaRPr lang="en-US" sz="1400">
              <a:latin typeface="+mn-lt"/>
              <a:ea typeface="+mn-ea"/>
              <a:cs typeface="+mn-cs"/>
            </a:endParaRPr>
          </a:p>
        </p:txBody>
      </p:sp>
      <p:sp>
        <p:nvSpPr>
          <p:cNvPr id="91139" name="Rectangle 2"/>
          <p:cNvSpPr>
            <a:spLocks noChangeArrowheads="1"/>
          </p:cNvSpPr>
          <p:nvPr/>
        </p:nvSpPr>
        <p:spPr bwMode="auto">
          <a:xfrm>
            <a:off x="2209800" y="1554163"/>
            <a:ext cx="742950" cy="274637"/>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Affected</a:t>
            </a:r>
          </a:p>
        </p:txBody>
      </p:sp>
      <p:sp>
        <p:nvSpPr>
          <p:cNvPr id="91140" name="Rectangle 3"/>
          <p:cNvSpPr>
            <a:spLocks noChangeArrowheads="1"/>
          </p:cNvSpPr>
          <p:nvPr/>
        </p:nvSpPr>
        <p:spPr bwMode="auto">
          <a:xfrm>
            <a:off x="2133600" y="2392363"/>
            <a:ext cx="946150" cy="274637"/>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Disaffected</a:t>
            </a:r>
          </a:p>
        </p:txBody>
      </p:sp>
      <p:sp>
        <p:nvSpPr>
          <p:cNvPr id="91141" name="Rectangle 4"/>
          <p:cNvSpPr>
            <a:spLocks noChangeArrowheads="1"/>
          </p:cNvSpPr>
          <p:nvPr/>
        </p:nvSpPr>
        <p:spPr bwMode="auto">
          <a:xfrm>
            <a:off x="3886200" y="1066800"/>
            <a:ext cx="14970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Sensitivity</a:t>
            </a:r>
          </a:p>
        </p:txBody>
      </p:sp>
      <p:sp>
        <p:nvSpPr>
          <p:cNvPr id="91142" name="Rectangle 5"/>
          <p:cNvSpPr>
            <a:spLocks noChangeArrowheads="1"/>
          </p:cNvSpPr>
          <p:nvPr/>
        </p:nvSpPr>
        <p:spPr bwMode="auto">
          <a:xfrm>
            <a:off x="3811588" y="2743200"/>
            <a:ext cx="16319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Violent Social Activity</a:t>
            </a:r>
          </a:p>
        </p:txBody>
      </p:sp>
      <p:sp>
        <p:nvSpPr>
          <p:cNvPr id="91143" name="Rectangle 6"/>
          <p:cNvSpPr>
            <a:spLocks noChangeArrowheads="1"/>
          </p:cNvSpPr>
          <p:nvPr/>
        </p:nvSpPr>
        <p:spPr bwMode="auto">
          <a:xfrm>
            <a:off x="3810000" y="10668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44" name="Rectangle 7"/>
          <p:cNvSpPr>
            <a:spLocks noChangeArrowheads="1"/>
          </p:cNvSpPr>
          <p:nvPr/>
        </p:nvSpPr>
        <p:spPr bwMode="auto">
          <a:xfrm>
            <a:off x="1524000" y="914400"/>
            <a:ext cx="6096000" cy="2971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45" name="Rectangle 8"/>
          <p:cNvSpPr>
            <a:spLocks noChangeArrowheads="1"/>
          </p:cNvSpPr>
          <p:nvPr/>
        </p:nvSpPr>
        <p:spPr bwMode="auto">
          <a:xfrm>
            <a:off x="3733800" y="1828800"/>
            <a:ext cx="1752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46" name="Line 9"/>
          <p:cNvSpPr>
            <a:spLocks noChangeShapeType="1"/>
          </p:cNvSpPr>
          <p:nvPr/>
        </p:nvSpPr>
        <p:spPr bwMode="auto">
          <a:xfrm>
            <a:off x="4953000" y="13716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47" name="Line 10"/>
          <p:cNvSpPr>
            <a:spLocks noChangeShapeType="1"/>
          </p:cNvSpPr>
          <p:nvPr/>
        </p:nvSpPr>
        <p:spPr bwMode="auto">
          <a:xfrm>
            <a:off x="4953000" y="22860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48" name="Rectangle 11"/>
          <p:cNvSpPr>
            <a:spLocks noChangeArrowheads="1"/>
          </p:cNvSpPr>
          <p:nvPr/>
        </p:nvSpPr>
        <p:spPr bwMode="auto">
          <a:xfrm>
            <a:off x="5943600" y="1828800"/>
            <a:ext cx="13779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Warning</a:t>
            </a:r>
          </a:p>
          <a:p>
            <a:pPr algn="ctr" eaLnBrk="0" hangingPunct="0"/>
            <a:r>
              <a:rPr lang="en-US" sz="1200"/>
              <a:t>Threshold</a:t>
            </a:r>
          </a:p>
        </p:txBody>
      </p:sp>
      <p:sp>
        <p:nvSpPr>
          <p:cNvPr id="91149" name="Rectangle 12"/>
          <p:cNvSpPr>
            <a:spLocks noChangeArrowheads="1"/>
          </p:cNvSpPr>
          <p:nvPr/>
        </p:nvSpPr>
        <p:spPr bwMode="auto">
          <a:xfrm>
            <a:off x="5867400" y="18288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50" name="Line 13"/>
          <p:cNvSpPr>
            <a:spLocks noChangeShapeType="1"/>
          </p:cNvSpPr>
          <p:nvPr/>
        </p:nvSpPr>
        <p:spPr bwMode="auto">
          <a:xfrm flipH="1">
            <a:off x="5486400" y="20574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51" name="Rectangle 14"/>
          <p:cNvSpPr>
            <a:spLocks noChangeArrowheads="1"/>
          </p:cNvSpPr>
          <p:nvPr/>
        </p:nvSpPr>
        <p:spPr bwMode="auto">
          <a:xfrm>
            <a:off x="3810000" y="1828800"/>
            <a:ext cx="1547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Affected/Disaffected</a:t>
            </a:r>
          </a:p>
          <a:p>
            <a:pPr algn="ctr" eaLnBrk="0" hangingPunct="0"/>
            <a:r>
              <a:rPr lang="en-US" sz="1200"/>
              <a:t>Ratio</a:t>
            </a:r>
          </a:p>
        </p:txBody>
      </p:sp>
      <p:sp>
        <p:nvSpPr>
          <p:cNvPr id="91152" name="Line 15"/>
          <p:cNvSpPr>
            <a:spLocks noChangeShapeType="1"/>
          </p:cNvSpPr>
          <p:nvPr/>
        </p:nvSpPr>
        <p:spPr bwMode="auto">
          <a:xfrm>
            <a:off x="3124200" y="1600200"/>
            <a:ext cx="15240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53" name="Rectangle 16"/>
          <p:cNvSpPr>
            <a:spLocks noChangeArrowheads="1"/>
          </p:cNvSpPr>
          <p:nvPr/>
        </p:nvSpPr>
        <p:spPr bwMode="auto">
          <a:xfrm>
            <a:off x="2057400" y="1524000"/>
            <a:ext cx="10668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54" name="Rectangle 17"/>
          <p:cNvSpPr>
            <a:spLocks noChangeArrowheads="1"/>
          </p:cNvSpPr>
          <p:nvPr/>
        </p:nvSpPr>
        <p:spPr bwMode="auto">
          <a:xfrm>
            <a:off x="2057400" y="2349500"/>
            <a:ext cx="10668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55" name="Line 18"/>
          <p:cNvSpPr>
            <a:spLocks noChangeShapeType="1"/>
          </p:cNvSpPr>
          <p:nvPr/>
        </p:nvSpPr>
        <p:spPr bwMode="auto">
          <a:xfrm>
            <a:off x="4648200" y="16002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56" name="Line 19"/>
          <p:cNvSpPr>
            <a:spLocks noChangeShapeType="1"/>
          </p:cNvSpPr>
          <p:nvPr/>
        </p:nvSpPr>
        <p:spPr bwMode="auto">
          <a:xfrm flipV="1">
            <a:off x="4648200" y="22860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57" name="Rectangle 20"/>
          <p:cNvSpPr>
            <a:spLocks noChangeArrowheads="1"/>
          </p:cNvSpPr>
          <p:nvPr/>
        </p:nvSpPr>
        <p:spPr bwMode="auto">
          <a:xfrm>
            <a:off x="3810000" y="27432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58" name="Rectangle 21"/>
          <p:cNvSpPr>
            <a:spLocks noChangeArrowheads="1"/>
          </p:cNvSpPr>
          <p:nvPr/>
        </p:nvSpPr>
        <p:spPr bwMode="auto">
          <a:xfrm>
            <a:off x="3802063" y="3429000"/>
            <a:ext cx="1684337"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Enhanced Deprivation</a:t>
            </a:r>
          </a:p>
        </p:txBody>
      </p:sp>
      <p:sp>
        <p:nvSpPr>
          <p:cNvPr id="91159" name="Rectangle 22"/>
          <p:cNvSpPr>
            <a:spLocks noChangeArrowheads="1"/>
          </p:cNvSpPr>
          <p:nvPr/>
        </p:nvSpPr>
        <p:spPr bwMode="auto">
          <a:xfrm>
            <a:off x="5943600" y="2743200"/>
            <a:ext cx="14208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Multiplier</a:t>
            </a:r>
          </a:p>
        </p:txBody>
      </p:sp>
      <p:sp>
        <p:nvSpPr>
          <p:cNvPr id="91160" name="Line 23"/>
          <p:cNvSpPr>
            <a:spLocks noChangeShapeType="1"/>
          </p:cNvSpPr>
          <p:nvPr/>
        </p:nvSpPr>
        <p:spPr bwMode="auto">
          <a:xfrm>
            <a:off x="2971800" y="2667000"/>
            <a:ext cx="0" cy="8382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61" name="Line 24"/>
          <p:cNvSpPr>
            <a:spLocks noChangeShapeType="1"/>
          </p:cNvSpPr>
          <p:nvPr/>
        </p:nvSpPr>
        <p:spPr bwMode="auto">
          <a:xfrm>
            <a:off x="2971800" y="3505200"/>
            <a:ext cx="685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62" name="Rectangle 25"/>
          <p:cNvSpPr>
            <a:spLocks noChangeArrowheads="1"/>
          </p:cNvSpPr>
          <p:nvPr/>
        </p:nvSpPr>
        <p:spPr bwMode="auto">
          <a:xfrm>
            <a:off x="3657600" y="3429000"/>
            <a:ext cx="19050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63" name="Rectangle 26"/>
          <p:cNvSpPr>
            <a:spLocks noChangeArrowheads="1"/>
          </p:cNvSpPr>
          <p:nvPr/>
        </p:nvSpPr>
        <p:spPr bwMode="auto">
          <a:xfrm>
            <a:off x="5867400" y="27432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64" name="Line 27"/>
          <p:cNvSpPr>
            <a:spLocks noChangeShapeType="1"/>
          </p:cNvSpPr>
          <p:nvPr/>
        </p:nvSpPr>
        <p:spPr bwMode="auto">
          <a:xfrm>
            <a:off x="5638800" y="2895600"/>
            <a:ext cx="0" cy="3048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65" name="Line 28"/>
          <p:cNvSpPr>
            <a:spLocks noChangeShapeType="1"/>
          </p:cNvSpPr>
          <p:nvPr/>
        </p:nvSpPr>
        <p:spPr bwMode="auto">
          <a:xfrm flipH="1">
            <a:off x="5562600" y="3581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66" name="Line 29"/>
          <p:cNvSpPr>
            <a:spLocks noChangeShapeType="1"/>
          </p:cNvSpPr>
          <p:nvPr/>
        </p:nvSpPr>
        <p:spPr bwMode="auto">
          <a:xfrm>
            <a:off x="4953000" y="30480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67" name="Rectangle 30"/>
          <p:cNvSpPr>
            <a:spLocks noChangeArrowheads="1"/>
          </p:cNvSpPr>
          <p:nvPr/>
        </p:nvSpPr>
        <p:spPr bwMode="auto">
          <a:xfrm>
            <a:off x="2667000" y="1981200"/>
            <a:ext cx="9715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Satisfaction</a:t>
            </a:r>
          </a:p>
        </p:txBody>
      </p:sp>
      <p:sp>
        <p:nvSpPr>
          <p:cNvPr id="91168" name="Rectangle 31"/>
          <p:cNvSpPr>
            <a:spLocks noChangeArrowheads="1"/>
          </p:cNvSpPr>
          <p:nvPr/>
        </p:nvSpPr>
        <p:spPr bwMode="auto">
          <a:xfrm>
            <a:off x="1676400" y="1981200"/>
            <a:ext cx="914400" cy="2286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69" name="Rectangle 32"/>
          <p:cNvSpPr>
            <a:spLocks noChangeArrowheads="1"/>
          </p:cNvSpPr>
          <p:nvPr/>
        </p:nvSpPr>
        <p:spPr bwMode="auto">
          <a:xfrm>
            <a:off x="2667000" y="1981200"/>
            <a:ext cx="914400" cy="2286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70" name="Rectangle 33"/>
          <p:cNvSpPr>
            <a:spLocks noChangeArrowheads="1"/>
          </p:cNvSpPr>
          <p:nvPr/>
        </p:nvSpPr>
        <p:spPr bwMode="auto">
          <a:xfrm>
            <a:off x="1676400" y="1981200"/>
            <a:ext cx="9556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Deprivation</a:t>
            </a:r>
          </a:p>
        </p:txBody>
      </p:sp>
      <p:sp>
        <p:nvSpPr>
          <p:cNvPr id="91171" name="Line 34"/>
          <p:cNvSpPr>
            <a:spLocks noChangeShapeType="1"/>
          </p:cNvSpPr>
          <p:nvPr/>
        </p:nvSpPr>
        <p:spPr bwMode="auto">
          <a:xfrm>
            <a:off x="3124200" y="2514600"/>
            <a:ext cx="15240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72" name="Line 35"/>
          <p:cNvSpPr>
            <a:spLocks noChangeShapeType="1"/>
          </p:cNvSpPr>
          <p:nvPr/>
        </p:nvSpPr>
        <p:spPr bwMode="auto">
          <a:xfrm flipV="1">
            <a:off x="2895600" y="18288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73" name="Line 36"/>
          <p:cNvSpPr>
            <a:spLocks noChangeShapeType="1"/>
          </p:cNvSpPr>
          <p:nvPr/>
        </p:nvSpPr>
        <p:spPr bwMode="auto">
          <a:xfrm flipV="1">
            <a:off x="2895600" y="2209800"/>
            <a:ext cx="0" cy="152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74" name="Line 37"/>
          <p:cNvSpPr>
            <a:spLocks noChangeShapeType="1"/>
          </p:cNvSpPr>
          <p:nvPr/>
        </p:nvSpPr>
        <p:spPr bwMode="auto">
          <a:xfrm flipV="1">
            <a:off x="2286000" y="1828800"/>
            <a:ext cx="0" cy="152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75" name="Line 38"/>
          <p:cNvSpPr>
            <a:spLocks noChangeShapeType="1"/>
          </p:cNvSpPr>
          <p:nvPr/>
        </p:nvSpPr>
        <p:spPr bwMode="auto">
          <a:xfrm>
            <a:off x="2286000" y="22098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76" name="Rectangle 39"/>
          <p:cNvSpPr>
            <a:spLocks noChangeArrowheads="1"/>
          </p:cNvSpPr>
          <p:nvPr/>
        </p:nvSpPr>
        <p:spPr bwMode="auto">
          <a:xfrm>
            <a:off x="6034088" y="3352800"/>
            <a:ext cx="13874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Terrorist Casualty</a:t>
            </a:r>
          </a:p>
          <a:p>
            <a:pPr algn="ctr" eaLnBrk="0" hangingPunct="0"/>
            <a:r>
              <a:rPr lang="en-US" sz="1200"/>
              <a:t>Events</a:t>
            </a:r>
          </a:p>
        </p:txBody>
      </p:sp>
      <p:sp>
        <p:nvSpPr>
          <p:cNvPr id="91177" name="Line 40"/>
          <p:cNvSpPr>
            <a:spLocks noChangeShapeType="1"/>
          </p:cNvSpPr>
          <p:nvPr/>
        </p:nvSpPr>
        <p:spPr bwMode="auto">
          <a:xfrm flipH="1">
            <a:off x="5334000" y="3200400"/>
            <a:ext cx="3048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78" name="Line 41"/>
          <p:cNvSpPr>
            <a:spLocks noChangeShapeType="1"/>
          </p:cNvSpPr>
          <p:nvPr/>
        </p:nvSpPr>
        <p:spPr bwMode="auto">
          <a:xfrm flipH="1">
            <a:off x="5638800" y="2895600"/>
            <a:ext cx="228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79" name="Line 42"/>
          <p:cNvSpPr>
            <a:spLocks noChangeShapeType="1"/>
          </p:cNvSpPr>
          <p:nvPr/>
        </p:nvSpPr>
        <p:spPr bwMode="auto">
          <a:xfrm>
            <a:off x="5334000" y="32004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80" name="Rectangle 43"/>
          <p:cNvSpPr>
            <a:spLocks noChangeArrowheads="1"/>
          </p:cNvSpPr>
          <p:nvPr/>
        </p:nvSpPr>
        <p:spPr bwMode="auto">
          <a:xfrm>
            <a:off x="5867400" y="33528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81" name="Line 44"/>
          <p:cNvSpPr>
            <a:spLocks noChangeShapeType="1"/>
          </p:cNvSpPr>
          <p:nvPr/>
        </p:nvSpPr>
        <p:spPr bwMode="auto">
          <a:xfrm flipH="1">
            <a:off x="1905000" y="3657600"/>
            <a:ext cx="1752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82" name="Line 45"/>
          <p:cNvSpPr>
            <a:spLocks noChangeShapeType="1"/>
          </p:cNvSpPr>
          <p:nvPr/>
        </p:nvSpPr>
        <p:spPr bwMode="auto">
          <a:xfrm flipV="1">
            <a:off x="1905000" y="2209800"/>
            <a:ext cx="0" cy="1447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83" name="Rectangle 46"/>
          <p:cNvSpPr>
            <a:spLocks noChangeArrowheads="1"/>
          </p:cNvSpPr>
          <p:nvPr/>
        </p:nvSpPr>
        <p:spPr bwMode="auto">
          <a:xfrm>
            <a:off x="5851525" y="1143000"/>
            <a:ext cx="16160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Affection/Disaffection</a:t>
            </a:r>
          </a:p>
          <a:p>
            <a:pPr algn="ctr" eaLnBrk="0" hangingPunct="0"/>
            <a:r>
              <a:rPr lang="en-US" sz="1200"/>
              <a:t>Ratio Policy Concern</a:t>
            </a:r>
          </a:p>
        </p:txBody>
      </p:sp>
      <p:sp>
        <p:nvSpPr>
          <p:cNvPr id="91184" name="Rectangle 47"/>
          <p:cNvSpPr>
            <a:spLocks noChangeArrowheads="1"/>
          </p:cNvSpPr>
          <p:nvPr/>
        </p:nvSpPr>
        <p:spPr bwMode="auto">
          <a:xfrm>
            <a:off x="5867400" y="11430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1185" name="Line 48"/>
          <p:cNvSpPr>
            <a:spLocks noChangeShapeType="1"/>
          </p:cNvSpPr>
          <p:nvPr/>
        </p:nvSpPr>
        <p:spPr bwMode="auto">
          <a:xfrm flipV="1">
            <a:off x="6629400" y="16002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86" name="Line 49"/>
          <p:cNvSpPr>
            <a:spLocks noChangeShapeType="1"/>
          </p:cNvSpPr>
          <p:nvPr/>
        </p:nvSpPr>
        <p:spPr bwMode="auto">
          <a:xfrm flipV="1">
            <a:off x="5334000" y="1524000"/>
            <a:ext cx="0" cy="3048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1187" name="Line 50"/>
          <p:cNvSpPr>
            <a:spLocks noChangeShapeType="1"/>
          </p:cNvSpPr>
          <p:nvPr/>
        </p:nvSpPr>
        <p:spPr bwMode="auto">
          <a:xfrm>
            <a:off x="5334000" y="1524000"/>
            <a:ext cx="533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1188" name="Rectangle 51"/>
          <p:cNvSpPr>
            <a:spLocks noChangeArrowheads="1"/>
          </p:cNvSpPr>
          <p:nvPr/>
        </p:nvSpPr>
        <p:spPr bwMode="auto">
          <a:xfrm>
            <a:off x="720725" y="4219575"/>
            <a:ext cx="7508875" cy="1465263"/>
          </a:xfrm>
          <a:prstGeom prst="rect">
            <a:avLst/>
          </a:prstGeom>
          <a:noFill/>
          <a:ln w="9525">
            <a:noFill/>
            <a:miter lim="800000"/>
            <a:headEnd/>
            <a:tailEnd/>
          </a:ln>
        </p:spPr>
        <p:txBody>
          <a:bodyPr>
            <a:prstTxWarp prst="textNoShape">
              <a:avLst/>
            </a:prstTxWarp>
            <a:spAutoFit/>
          </a:bodyPr>
          <a:lstStyle/>
          <a:p>
            <a:pPr algn="ctr" eaLnBrk="0" hangingPunct="0"/>
            <a:r>
              <a:rPr lang="en-US" sz="1800"/>
              <a:t>The Violence Generation Model calculates the level of violence based on notional levels of affection and disaffection caused by deprivation and satisfaction, social violence sensitivity, and the violence warning threshold. Enhanced deprivation can be caused by feelings of insecurity and threat due to violence and terrorist-generated casualties</a:t>
            </a:r>
          </a:p>
        </p:txBody>
      </p:sp>
      <p:sp>
        <p:nvSpPr>
          <p:cNvPr id="91189" name="Rectangle 52"/>
          <p:cNvSpPr>
            <a:spLocks noChangeArrowheads="1"/>
          </p:cNvSpPr>
          <p:nvPr/>
        </p:nvSpPr>
        <p:spPr bwMode="auto">
          <a:xfrm>
            <a:off x="3730625" y="200025"/>
            <a:ext cx="184150" cy="457200"/>
          </a:xfrm>
          <a:prstGeom prst="rect">
            <a:avLst/>
          </a:prstGeom>
          <a:noFill/>
          <a:ln w="9525">
            <a:noFill/>
            <a:miter lim="800000"/>
            <a:headEnd/>
            <a:tailEnd/>
          </a:ln>
        </p:spPr>
        <p:txBody>
          <a:bodyPr wrap="none">
            <a:prstTxWarp prst="textNoShape">
              <a:avLst/>
            </a:prstTxWarp>
            <a:spAutoFit/>
          </a:bodyPr>
          <a:lstStyle/>
          <a:p>
            <a:pPr eaLnBrk="0" hangingPunct="0"/>
            <a:endParaRPr lang="en-US"/>
          </a:p>
        </p:txBody>
      </p:sp>
      <p:sp>
        <p:nvSpPr>
          <p:cNvPr id="91190" name="Rectangle 53"/>
          <p:cNvSpPr>
            <a:spLocks noChangeArrowheads="1"/>
          </p:cNvSpPr>
          <p:nvPr/>
        </p:nvSpPr>
        <p:spPr bwMode="auto">
          <a:xfrm>
            <a:off x="2235200" y="304800"/>
            <a:ext cx="4470400" cy="457200"/>
          </a:xfrm>
          <a:prstGeom prst="rect">
            <a:avLst/>
          </a:prstGeom>
          <a:noFill/>
          <a:ln w="9525">
            <a:noFill/>
            <a:miter lim="800000"/>
            <a:headEnd/>
            <a:tailEnd/>
          </a:ln>
        </p:spPr>
        <p:txBody>
          <a:bodyPr wrap="none">
            <a:prstTxWarp prst="textNoShape">
              <a:avLst/>
            </a:prstTxWarp>
            <a:spAutoFit/>
          </a:bodyPr>
          <a:lstStyle/>
          <a:p>
            <a:pPr eaLnBrk="0" hangingPunct="0"/>
            <a:r>
              <a:rPr lang="en-US"/>
              <a:t>The Violence Generation Model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6066DAAD-74D9-41D3-9CC7-6D7FF2ADF141}" type="slidenum">
              <a:rPr lang="en-US" sz="1400">
                <a:latin typeface="+mn-lt"/>
                <a:ea typeface="+mn-ea"/>
                <a:cs typeface="+mn-cs"/>
              </a:rPr>
              <a:pPr algn="r" eaLnBrk="0" hangingPunct="0">
                <a:defRPr/>
              </a:pPr>
              <a:t>21</a:t>
            </a:fld>
            <a:endParaRPr lang="en-US" sz="1400">
              <a:latin typeface="+mn-lt"/>
              <a:ea typeface="+mn-ea"/>
              <a:cs typeface="+mn-cs"/>
            </a:endParaRPr>
          </a:p>
        </p:txBody>
      </p:sp>
      <p:graphicFrame>
        <p:nvGraphicFramePr>
          <p:cNvPr id="93188" name="Object 4"/>
          <p:cNvGraphicFramePr>
            <a:graphicFrameLocks noChangeAspect="1"/>
          </p:cNvGraphicFramePr>
          <p:nvPr/>
        </p:nvGraphicFramePr>
        <p:xfrm>
          <a:off x="1981200" y="1271588"/>
          <a:ext cx="4876800" cy="2809875"/>
        </p:xfrm>
        <a:graphic>
          <a:graphicData uri="http://schemas.openxmlformats.org/presentationml/2006/ole">
            <p:oleObj spid="_x0000_s93188" name="Document" r:id="rId4" imgW="3697224" imgH="2130552" progId="Word.Document.8">
              <p:embed/>
            </p:oleObj>
          </a:graphicData>
        </a:graphic>
      </p:graphicFrame>
      <p:sp>
        <p:nvSpPr>
          <p:cNvPr id="93192" name="Rectangle 3"/>
          <p:cNvSpPr>
            <a:spLocks noChangeArrowheads="1"/>
          </p:cNvSpPr>
          <p:nvPr/>
        </p:nvSpPr>
        <p:spPr bwMode="auto">
          <a:xfrm>
            <a:off x="304800" y="4343400"/>
            <a:ext cx="8534400" cy="1190625"/>
          </a:xfrm>
          <a:prstGeom prst="rect">
            <a:avLst/>
          </a:prstGeom>
          <a:noFill/>
          <a:ln w="9525">
            <a:noFill/>
            <a:miter lim="800000"/>
            <a:headEnd/>
            <a:tailEnd/>
          </a:ln>
        </p:spPr>
        <p:txBody>
          <a:bodyPr>
            <a:prstTxWarp prst="textNoShape">
              <a:avLst/>
            </a:prstTxWarp>
            <a:spAutoFit/>
          </a:bodyPr>
          <a:lstStyle/>
          <a:p>
            <a:pPr algn="ctr" eaLnBrk="0" hangingPunct="0"/>
            <a:r>
              <a:rPr lang="en-US" sz="1800"/>
              <a:t>Model-generated output shows the production of violent activity (</a:t>
            </a:r>
            <a:r>
              <a:rPr lang="en-US" sz="1800" i="1"/>
              <a:t>Violence</a:t>
            </a:r>
            <a:r>
              <a:rPr lang="en-US" sz="1800"/>
              <a:t>) and </a:t>
            </a:r>
            <a:r>
              <a:rPr lang="en-US" sz="1800" i="1"/>
              <a:t>AD Concern </a:t>
            </a:r>
            <a:r>
              <a:rPr lang="en-US" sz="1800"/>
              <a:t>output</a:t>
            </a:r>
            <a:r>
              <a:rPr lang="en-US" sz="1800" i="1"/>
              <a:t> </a:t>
            </a:r>
            <a:r>
              <a:rPr lang="en-US" sz="1800"/>
              <a:t>when the ratio of affected to disaffected individuals rises above the </a:t>
            </a:r>
            <a:r>
              <a:rPr lang="en-US" sz="1800" i="1"/>
              <a:t>AD POL Warn </a:t>
            </a:r>
            <a:r>
              <a:rPr lang="en-US" sz="1800"/>
              <a:t>threshold. The </a:t>
            </a:r>
            <a:r>
              <a:rPr lang="en-US" sz="1800" i="1"/>
              <a:t>AD Concern</a:t>
            </a:r>
            <a:r>
              <a:rPr lang="en-US" sz="1800"/>
              <a:t> output triggers policy cycle-based activities that generate instructions for creating a new policy (</a:t>
            </a:r>
            <a:r>
              <a:rPr lang="en-US" sz="1800" i="1"/>
              <a:t>Soc New Pol)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4"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5F97FA0C-D7E0-4597-AED8-0A24A31D27D1}" type="slidenum">
              <a:rPr lang="en-US" sz="1400">
                <a:latin typeface="+mn-lt"/>
                <a:ea typeface="+mn-ea"/>
                <a:cs typeface="+mn-cs"/>
              </a:rPr>
              <a:pPr algn="r" eaLnBrk="0" hangingPunct="0">
                <a:defRPr/>
              </a:pPr>
              <a:t>22</a:t>
            </a:fld>
            <a:endParaRPr lang="en-US" sz="1400">
              <a:latin typeface="+mn-lt"/>
              <a:ea typeface="+mn-ea"/>
              <a:cs typeface="+mn-cs"/>
            </a:endParaRPr>
          </a:p>
        </p:txBody>
      </p:sp>
      <p:sp>
        <p:nvSpPr>
          <p:cNvPr id="95235" name="Rectangle 2"/>
          <p:cNvSpPr>
            <a:spLocks noChangeArrowheads="1"/>
          </p:cNvSpPr>
          <p:nvPr/>
        </p:nvSpPr>
        <p:spPr bwMode="auto">
          <a:xfrm>
            <a:off x="4049713" y="3276600"/>
            <a:ext cx="1141412"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Level</a:t>
            </a:r>
          </a:p>
        </p:txBody>
      </p:sp>
      <p:sp>
        <p:nvSpPr>
          <p:cNvPr id="95236" name="Rectangle 3"/>
          <p:cNvSpPr>
            <a:spLocks noChangeArrowheads="1"/>
          </p:cNvSpPr>
          <p:nvPr/>
        </p:nvSpPr>
        <p:spPr bwMode="auto">
          <a:xfrm>
            <a:off x="6019800" y="2514600"/>
            <a:ext cx="10985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Damage and </a:t>
            </a:r>
          </a:p>
          <a:p>
            <a:pPr algn="ctr" eaLnBrk="0" hangingPunct="0"/>
            <a:r>
              <a:rPr lang="en-US" sz="1200"/>
              <a:t>Casualties</a:t>
            </a:r>
          </a:p>
        </p:txBody>
      </p:sp>
      <p:sp>
        <p:nvSpPr>
          <p:cNvPr id="95237" name="Rectangle 4"/>
          <p:cNvSpPr>
            <a:spLocks noChangeArrowheads="1"/>
          </p:cNvSpPr>
          <p:nvPr/>
        </p:nvSpPr>
        <p:spPr bwMode="auto">
          <a:xfrm>
            <a:off x="3808413" y="3276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38" name="Rectangle 5"/>
          <p:cNvSpPr>
            <a:spLocks noChangeArrowheads="1"/>
          </p:cNvSpPr>
          <p:nvPr/>
        </p:nvSpPr>
        <p:spPr bwMode="auto">
          <a:xfrm>
            <a:off x="5791200" y="25146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39" name="Rectangle 6"/>
          <p:cNvSpPr>
            <a:spLocks noChangeArrowheads="1"/>
          </p:cNvSpPr>
          <p:nvPr/>
        </p:nvSpPr>
        <p:spPr bwMode="auto">
          <a:xfrm>
            <a:off x="3886200" y="1447800"/>
            <a:ext cx="13874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Potential Terrorist</a:t>
            </a:r>
          </a:p>
          <a:p>
            <a:pPr algn="ctr" eaLnBrk="0" hangingPunct="0"/>
            <a:r>
              <a:rPr lang="en-US" sz="1200"/>
              <a:t>Events</a:t>
            </a:r>
          </a:p>
        </p:txBody>
      </p:sp>
      <p:sp>
        <p:nvSpPr>
          <p:cNvPr id="95240" name="Rectangle 7"/>
          <p:cNvSpPr>
            <a:spLocks noChangeArrowheads="1"/>
          </p:cNvSpPr>
          <p:nvPr/>
        </p:nvSpPr>
        <p:spPr bwMode="auto">
          <a:xfrm>
            <a:off x="1905000" y="1905000"/>
            <a:ext cx="14716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Advanced Terrorist</a:t>
            </a:r>
          </a:p>
          <a:p>
            <a:pPr algn="ctr" eaLnBrk="0" hangingPunct="0"/>
            <a:r>
              <a:rPr lang="en-US" sz="1200"/>
              <a:t>Team Size</a:t>
            </a:r>
          </a:p>
        </p:txBody>
      </p:sp>
      <p:sp>
        <p:nvSpPr>
          <p:cNvPr id="95241" name="Rectangle 8"/>
          <p:cNvSpPr>
            <a:spLocks noChangeArrowheads="1"/>
          </p:cNvSpPr>
          <p:nvPr/>
        </p:nvSpPr>
        <p:spPr bwMode="auto">
          <a:xfrm>
            <a:off x="1371600" y="685800"/>
            <a:ext cx="6324600" cy="35814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42" name="Rectangle 9"/>
          <p:cNvSpPr>
            <a:spLocks noChangeArrowheads="1"/>
          </p:cNvSpPr>
          <p:nvPr/>
        </p:nvSpPr>
        <p:spPr bwMode="auto">
          <a:xfrm>
            <a:off x="5943600" y="1447800"/>
            <a:ext cx="13700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Risk and Security</a:t>
            </a:r>
          </a:p>
          <a:p>
            <a:pPr algn="ctr" eaLnBrk="0" hangingPunct="0"/>
            <a:r>
              <a:rPr lang="en-US" sz="1200"/>
              <a:t>Assessments</a:t>
            </a:r>
          </a:p>
        </p:txBody>
      </p:sp>
      <p:sp>
        <p:nvSpPr>
          <p:cNvPr id="95243" name="Rectangle 10"/>
          <p:cNvSpPr>
            <a:spLocks noChangeArrowheads="1"/>
          </p:cNvSpPr>
          <p:nvPr/>
        </p:nvSpPr>
        <p:spPr bwMode="auto">
          <a:xfrm>
            <a:off x="1828800" y="914400"/>
            <a:ext cx="1547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Available Trained</a:t>
            </a:r>
          </a:p>
          <a:p>
            <a:pPr algn="ctr" eaLnBrk="0" hangingPunct="0"/>
            <a:r>
              <a:rPr lang="en-US" sz="1200"/>
              <a:t>Advanced Terrorists</a:t>
            </a:r>
          </a:p>
        </p:txBody>
      </p:sp>
      <p:sp>
        <p:nvSpPr>
          <p:cNvPr id="95244" name="Rectangle 11"/>
          <p:cNvSpPr>
            <a:spLocks noChangeArrowheads="1"/>
          </p:cNvSpPr>
          <p:nvPr/>
        </p:nvSpPr>
        <p:spPr bwMode="auto">
          <a:xfrm>
            <a:off x="1828800" y="9144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45" name="Rectangle 12"/>
          <p:cNvSpPr>
            <a:spLocks noChangeArrowheads="1"/>
          </p:cNvSpPr>
          <p:nvPr/>
        </p:nvSpPr>
        <p:spPr bwMode="auto">
          <a:xfrm>
            <a:off x="5791200" y="14478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46" name="Rectangle 13"/>
          <p:cNvSpPr>
            <a:spLocks noChangeArrowheads="1"/>
          </p:cNvSpPr>
          <p:nvPr/>
        </p:nvSpPr>
        <p:spPr bwMode="auto">
          <a:xfrm>
            <a:off x="5954713" y="3276600"/>
            <a:ext cx="12604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Losses</a:t>
            </a:r>
          </a:p>
        </p:txBody>
      </p:sp>
      <p:sp>
        <p:nvSpPr>
          <p:cNvPr id="95247" name="Rectangle 14"/>
          <p:cNvSpPr>
            <a:spLocks noChangeArrowheads="1"/>
          </p:cNvSpPr>
          <p:nvPr/>
        </p:nvSpPr>
        <p:spPr bwMode="auto">
          <a:xfrm>
            <a:off x="5802313" y="3276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48" name="Rectangle 15"/>
          <p:cNvSpPr>
            <a:spLocks noChangeArrowheads="1"/>
          </p:cNvSpPr>
          <p:nvPr/>
        </p:nvSpPr>
        <p:spPr bwMode="auto">
          <a:xfrm>
            <a:off x="1917700" y="3276600"/>
            <a:ext cx="15224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Investment</a:t>
            </a:r>
          </a:p>
        </p:txBody>
      </p:sp>
      <p:sp>
        <p:nvSpPr>
          <p:cNvPr id="95249" name="Rectangle 16"/>
          <p:cNvSpPr>
            <a:spLocks noChangeArrowheads="1"/>
          </p:cNvSpPr>
          <p:nvPr/>
        </p:nvSpPr>
        <p:spPr bwMode="auto">
          <a:xfrm>
            <a:off x="1828800" y="3276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50" name="Rectangle 17"/>
          <p:cNvSpPr>
            <a:spLocks noChangeArrowheads="1"/>
          </p:cNvSpPr>
          <p:nvPr/>
        </p:nvSpPr>
        <p:spPr bwMode="auto">
          <a:xfrm>
            <a:off x="3962400" y="2514600"/>
            <a:ext cx="12176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Actual Terrorist</a:t>
            </a:r>
          </a:p>
          <a:p>
            <a:pPr algn="ctr" eaLnBrk="0" hangingPunct="0"/>
            <a:r>
              <a:rPr lang="en-US" sz="1200"/>
              <a:t>Events</a:t>
            </a:r>
          </a:p>
        </p:txBody>
      </p:sp>
      <p:sp>
        <p:nvSpPr>
          <p:cNvPr id="95251" name="Rectangle 18"/>
          <p:cNvSpPr>
            <a:spLocks noChangeArrowheads="1"/>
          </p:cNvSpPr>
          <p:nvPr/>
        </p:nvSpPr>
        <p:spPr bwMode="auto">
          <a:xfrm>
            <a:off x="3810000" y="14478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52" name="Line 19"/>
          <p:cNvSpPr>
            <a:spLocks noChangeShapeType="1"/>
          </p:cNvSpPr>
          <p:nvPr/>
        </p:nvSpPr>
        <p:spPr bwMode="auto">
          <a:xfrm>
            <a:off x="3352800" y="1219200"/>
            <a:ext cx="1219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53" name="Line 20"/>
          <p:cNvSpPr>
            <a:spLocks noChangeShapeType="1"/>
          </p:cNvSpPr>
          <p:nvPr/>
        </p:nvSpPr>
        <p:spPr bwMode="auto">
          <a:xfrm>
            <a:off x="3352800" y="2133600"/>
            <a:ext cx="1219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54" name="Rectangle 21"/>
          <p:cNvSpPr>
            <a:spLocks noChangeArrowheads="1"/>
          </p:cNvSpPr>
          <p:nvPr/>
        </p:nvSpPr>
        <p:spPr bwMode="auto">
          <a:xfrm>
            <a:off x="1828800" y="19050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55" name="Rectangle 22"/>
          <p:cNvSpPr>
            <a:spLocks noChangeArrowheads="1"/>
          </p:cNvSpPr>
          <p:nvPr/>
        </p:nvSpPr>
        <p:spPr bwMode="auto">
          <a:xfrm>
            <a:off x="3810000" y="2514600"/>
            <a:ext cx="1524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56" name="Line 23"/>
          <p:cNvSpPr>
            <a:spLocks noChangeShapeType="1"/>
          </p:cNvSpPr>
          <p:nvPr/>
        </p:nvSpPr>
        <p:spPr bwMode="auto">
          <a:xfrm>
            <a:off x="2514600" y="2362200"/>
            <a:ext cx="0" cy="3048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57" name="Line 24"/>
          <p:cNvSpPr>
            <a:spLocks noChangeShapeType="1"/>
          </p:cNvSpPr>
          <p:nvPr/>
        </p:nvSpPr>
        <p:spPr bwMode="auto">
          <a:xfrm>
            <a:off x="2514600" y="2667000"/>
            <a:ext cx="1295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58" name="Line 25"/>
          <p:cNvSpPr>
            <a:spLocks noChangeShapeType="1"/>
          </p:cNvSpPr>
          <p:nvPr/>
        </p:nvSpPr>
        <p:spPr bwMode="auto">
          <a:xfrm>
            <a:off x="4572000" y="12192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59" name="Line 26"/>
          <p:cNvSpPr>
            <a:spLocks noChangeShapeType="1"/>
          </p:cNvSpPr>
          <p:nvPr/>
        </p:nvSpPr>
        <p:spPr bwMode="auto">
          <a:xfrm flipV="1">
            <a:off x="4572000" y="19050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0" name="Line 27"/>
          <p:cNvSpPr>
            <a:spLocks noChangeShapeType="1"/>
          </p:cNvSpPr>
          <p:nvPr/>
        </p:nvSpPr>
        <p:spPr bwMode="auto">
          <a:xfrm flipV="1">
            <a:off x="4572000" y="2971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1" name="Line 28"/>
          <p:cNvSpPr>
            <a:spLocks noChangeShapeType="1"/>
          </p:cNvSpPr>
          <p:nvPr/>
        </p:nvSpPr>
        <p:spPr bwMode="auto">
          <a:xfrm flipH="1">
            <a:off x="1524000" y="1143000"/>
            <a:ext cx="3048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62" name="Line 29"/>
          <p:cNvSpPr>
            <a:spLocks noChangeShapeType="1"/>
          </p:cNvSpPr>
          <p:nvPr/>
        </p:nvSpPr>
        <p:spPr bwMode="auto">
          <a:xfrm>
            <a:off x="1524000" y="1143000"/>
            <a:ext cx="0" cy="1676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63" name="Line 30"/>
          <p:cNvSpPr>
            <a:spLocks noChangeShapeType="1"/>
          </p:cNvSpPr>
          <p:nvPr/>
        </p:nvSpPr>
        <p:spPr bwMode="auto">
          <a:xfrm>
            <a:off x="1524000" y="2819400"/>
            <a:ext cx="2286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4" name="Line 31"/>
          <p:cNvSpPr>
            <a:spLocks noChangeShapeType="1"/>
          </p:cNvSpPr>
          <p:nvPr/>
        </p:nvSpPr>
        <p:spPr bwMode="auto">
          <a:xfrm>
            <a:off x="3429000" y="34290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5" name="Line 32"/>
          <p:cNvSpPr>
            <a:spLocks noChangeShapeType="1"/>
          </p:cNvSpPr>
          <p:nvPr/>
        </p:nvSpPr>
        <p:spPr bwMode="auto">
          <a:xfrm>
            <a:off x="5410200" y="34290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6" name="Line 33"/>
          <p:cNvSpPr>
            <a:spLocks noChangeShapeType="1"/>
          </p:cNvSpPr>
          <p:nvPr/>
        </p:nvSpPr>
        <p:spPr bwMode="auto">
          <a:xfrm>
            <a:off x="5334000" y="27432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7" name="Line 34"/>
          <p:cNvSpPr>
            <a:spLocks noChangeShapeType="1"/>
          </p:cNvSpPr>
          <p:nvPr/>
        </p:nvSpPr>
        <p:spPr bwMode="auto">
          <a:xfrm>
            <a:off x="5334000" y="16764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68" name="Line 35"/>
          <p:cNvSpPr>
            <a:spLocks noChangeShapeType="1"/>
          </p:cNvSpPr>
          <p:nvPr/>
        </p:nvSpPr>
        <p:spPr bwMode="auto">
          <a:xfrm flipV="1">
            <a:off x="4572000" y="2286000"/>
            <a:ext cx="0" cy="228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69" name="Line 36"/>
          <p:cNvSpPr>
            <a:spLocks noChangeShapeType="1"/>
          </p:cNvSpPr>
          <p:nvPr/>
        </p:nvSpPr>
        <p:spPr bwMode="auto">
          <a:xfrm>
            <a:off x="4572000" y="2286000"/>
            <a:ext cx="1981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70" name="Line 37"/>
          <p:cNvSpPr>
            <a:spLocks noChangeShapeType="1"/>
          </p:cNvSpPr>
          <p:nvPr/>
        </p:nvSpPr>
        <p:spPr bwMode="auto">
          <a:xfrm flipV="1">
            <a:off x="6553200" y="1905000"/>
            <a:ext cx="0" cy="3810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71" name="Rectangle 38"/>
          <p:cNvSpPr>
            <a:spLocks noChangeArrowheads="1"/>
          </p:cNvSpPr>
          <p:nvPr/>
        </p:nvSpPr>
        <p:spPr bwMode="auto">
          <a:xfrm>
            <a:off x="5962650" y="838200"/>
            <a:ext cx="12763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Terrorist Losses</a:t>
            </a:r>
          </a:p>
        </p:txBody>
      </p:sp>
      <p:sp>
        <p:nvSpPr>
          <p:cNvPr id="95272" name="Line 39"/>
          <p:cNvSpPr>
            <a:spLocks noChangeShapeType="1"/>
          </p:cNvSpPr>
          <p:nvPr/>
        </p:nvSpPr>
        <p:spPr bwMode="auto">
          <a:xfrm>
            <a:off x="4953000" y="2971800"/>
            <a:ext cx="0" cy="152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73" name="Line 40"/>
          <p:cNvSpPr>
            <a:spLocks noChangeShapeType="1"/>
          </p:cNvSpPr>
          <p:nvPr/>
        </p:nvSpPr>
        <p:spPr bwMode="auto">
          <a:xfrm>
            <a:off x="4953000" y="3124200"/>
            <a:ext cx="25908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74" name="Line 41"/>
          <p:cNvSpPr>
            <a:spLocks noChangeShapeType="1"/>
          </p:cNvSpPr>
          <p:nvPr/>
        </p:nvSpPr>
        <p:spPr bwMode="auto">
          <a:xfrm flipH="1" flipV="1">
            <a:off x="7543800" y="990600"/>
            <a:ext cx="0" cy="2133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75" name="Rectangle 42"/>
          <p:cNvSpPr>
            <a:spLocks noChangeArrowheads="1"/>
          </p:cNvSpPr>
          <p:nvPr/>
        </p:nvSpPr>
        <p:spPr bwMode="auto">
          <a:xfrm>
            <a:off x="5791200" y="8382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76" name="Line 43"/>
          <p:cNvSpPr>
            <a:spLocks noChangeShapeType="1"/>
          </p:cNvSpPr>
          <p:nvPr/>
        </p:nvSpPr>
        <p:spPr bwMode="auto">
          <a:xfrm flipH="1">
            <a:off x="7391400" y="990600"/>
            <a:ext cx="152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77" name="Line 44"/>
          <p:cNvSpPr>
            <a:spLocks noChangeShapeType="1"/>
          </p:cNvSpPr>
          <p:nvPr/>
        </p:nvSpPr>
        <p:spPr bwMode="auto">
          <a:xfrm flipH="1">
            <a:off x="3352800" y="990600"/>
            <a:ext cx="2438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78" name="Rectangle 45"/>
          <p:cNvSpPr>
            <a:spLocks noChangeArrowheads="1"/>
          </p:cNvSpPr>
          <p:nvPr/>
        </p:nvSpPr>
        <p:spPr bwMode="auto">
          <a:xfrm>
            <a:off x="1916113" y="3810000"/>
            <a:ext cx="1725612"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Policy Actions</a:t>
            </a:r>
          </a:p>
        </p:txBody>
      </p:sp>
      <p:sp>
        <p:nvSpPr>
          <p:cNvPr id="95279" name="Rectangle 46"/>
          <p:cNvSpPr>
            <a:spLocks noChangeArrowheads="1"/>
          </p:cNvSpPr>
          <p:nvPr/>
        </p:nvSpPr>
        <p:spPr bwMode="auto">
          <a:xfrm>
            <a:off x="1824038" y="3810000"/>
            <a:ext cx="19050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5280" name="Line 47"/>
          <p:cNvSpPr>
            <a:spLocks noChangeShapeType="1"/>
          </p:cNvSpPr>
          <p:nvPr/>
        </p:nvSpPr>
        <p:spPr bwMode="auto">
          <a:xfrm>
            <a:off x="4125913" y="2971800"/>
            <a:ext cx="0" cy="152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81" name="Line 48"/>
          <p:cNvSpPr>
            <a:spLocks noChangeShapeType="1"/>
          </p:cNvSpPr>
          <p:nvPr/>
        </p:nvSpPr>
        <p:spPr bwMode="auto">
          <a:xfrm>
            <a:off x="1535113" y="3124200"/>
            <a:ext cx="25908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82" name="Line 49"/>
          <p:cNvSpPr>
            <a:spLocks noChangeShapeType="1"/>
          </p:cNvSpPr>
          <p:nvPr/>
        </p:nvSpPr>
        <p:spPr bwMode="auto">
          <a:xfrm>
            <a:off x="1535113" y="3124200"/>
            <a:ext cx="0" cy="8382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5283" name="Line 50"/>
          <p:cNvSpPr>
            <a:spLocks noChangeShapeType="1"/>
          </p:cNvSpPr>
          <p:nvPr/>
        </p:nvSpPr>
        <p:spPr bwMode="auto">
          <a:xfrm>
            <a:off x="1535113" y="3962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84" name="Line 51"/>
          <p:cNvSpPr>
            <a:spLocks noChangeShapeType="1"/>
          </p:cNvSpPr>
          <p:nvPr/>
        </p:nvSpPr>
        <p:spPr bwMode="auto">
          <a:xfrm flipV="1">
            <a:off x="2678113" y="35814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5285" name="Rectangle 52"/>
          <p:cNvSpPr>
            <a:spLocks noChangeArrowheads="1"/>
          </p:cNvSpPr>
          <p:nvPr/>
        </p:nvSpPr>
        <p:spPr bwMode="auto">
          <a:xfrm>
            <a:off x="838200" y="4625975"/>
            <a:ext cx="7467600" cy="1465263"/>
          </a:xfrm>
          <a:prstGeom prst="rect">
            <a:avLst/>
          </a:prstGeom>
          <a:noFill/>
          <a:ln w="9525">
            <a:noFill/>
            <a:miter lim="800000"/>
            <a:headEnd/>
            <a:tailEnd/>
          </a:ln>
        </p:spPr>
        <p:txBody>
          <a:bodyPr>
            <a:prstTxWarp prst="textNoShape">
              <a:avLst/>
            </a:prstTxWarp>
            <a:spAutoFit/>
          </a:bodyPr>
          <a:lstStyle/>
          <a:p>
            <a:pPr algn="ctr" eaLnBrk="0" hangingPunct="0"/>
            <a:r>
              <a:rPr lang="en-US" sz="1800"/>
              <a:t>Entity Security and Terrorist Activity models calculate the level of security based on security investment and losses. Security investment levels can be increased due to government policy actions. Terrorist events can take place when adequate advanced trained terrorists are available and the security level is sufficiently low</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6"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755BCD4A-04E9-438C-BD9A-B2F90FC10290}" type="slidenum">
              <a:rPr lang="en-US" sz="1400">
                <a:latin typeface="+mn-lt"/>
                <a:ea typeface="+mn-ea"/>
                <a:cs typeface="+mn-cs"/>
              </a:rPr>
              <a:pPr algn="r" eaLnBrk="0" hangingPunct="0">
                <a:defRPr/>
              </a:pPr>
              <a:t>23</a:t>
            </a:fld>
            <a:endParaRPr lang="en-US" sz="1400">
              <a:latin typeface="+mn-lt"/>
              <a:ea typeface="+mn-ea"/>
              <a:cs typeface="+mn-cs"/>
            </a:endParaRPr>
          </a:p>
        </p:txBody>
      </p:sp>
      <p:graphicFrame>
        <p:nvGraphicFramePr>
          <p:cNvPr id="97284" name="Object 4"/>
          <p:cNvGraphicFramePr>
            <a:graphicFrameLocks noChangeAspect="1"/>
          </p:cNvGraphicFramePr>
          <p:nvPr/>
        </p:nvGraphicFramePr>
        <p:xfrm>
          <a:off x="2286000" y="1752600"/>
          <a:ext cx="4724400" cy="1446213"/>
        </p:xfrm>
        <a:graphic>
          <a:graphicData uri="http://schemas.openxmlformats.org/presentationml/2006/ole">
            <p:oleObj spid="_x0000_s97284" name="Document" r:id="rId4" imgW="3453384" imgH="1057656" progId="Word.Document.8">
              <p:embed/>
            </p:oleObj>
          </a:graphicData>
        </a:graphic>
      </p:graphicFrame>
      <p:sp>
        <p:nvSpPr>
          <p:cNvPr id="97288" name="Rectangle 3"/>
          <p:cNvSpPr>
            <a:spLocks noChangeArrowheads="1"/>
          </p:cNvSpPr>
          <p:nvPr/>
        </p:nvSpPr>
        <p:spPr bwMode="auto">
          <a:xfrm>
            <a:off x="685800" y="3470275"/>
            <a:ext cx="7543800" cy="2838450"/>
          </a:xfrm>
          <a:prstGeom prst="rect">
            <a:avLst/>
          </a:prstGeom>
          <a:noFill/>
          <a:ln w="9525">
            <a:noFill/>
            <a:miter lim="800000"/>
            <a:headEnd/>
            <a:tailEnd/>
          </a:ln>
        </p:spPr>
        <p:txBody>
          <a:bodyPr>
            <a:prstTxWarp prst="textNoShape">
              <a:avLst/>
            </a:prstTxWarp>
            <a:spAutoFit/>
          </a:bodyPr>
          <a:lstStyle/>
          <a:p>
            <a:pPr algn="ctr" eaLnBrk="0" hangingPunct="0"/>
            <a:r>
              <a:rPr lang="en-US" sz="1800"/>
              <a:t>Selected output from the Entity Security and Terrorist Activity Models with a security investment rate of 0% per time step, an initial security level of 100, and a security loss rate of 0.0004 (0.04% per time step). </a:t>
            </a:r>
          </a:p>
          <a:p>
            <a:pPr algn="ctr" eaLnBrk="0" hangingPunct="0"/>
            <a:endParaRPr lang="en-US" sz="1800"/>
          </a:p>
          <a:p>
            <a:pPr algn="ctr" eaLnBrk="0" hangingPunct="0"/>
            <a:r>
              <a:rPr lang="en-US" sz="1800"/>
              <a:t>Increasing the terrorist team size (</a:t>
            </a:r>
            <a:r>
              <a:rPr lang="en-US" sz="1800" i="1"/>
              <a:t>Team Size</a:t>
            </a:r>
            <a:r>
              <a:rPr lang="en-US" sz="1800"/>
              <a:t>) reduces the total number of actual terrorist events (</a:t>
            </a:r>
            <a:r>
              <a:rPr lang="en-US" sz="1800" i="1"/>
              <a:t>Terr</a:t>
            </a:r>
            <a:r>
              <a:rPr lang="en-US" sz="1800"/>
              <a:t> </a:t>
            </a:r>
            <a:r>
              <a:rPr lang="en-US" sz="1800" i="1"/>
              <a:t>Evnts</a:t>
            </a:r>
            <a:r>
              <a:rPr lang="en-US" sz="1800"/>
              <a:t>) due to staffing considerations. </a:t>
            </a:r>
          </a:p>
          <a:p>
            <a:pPr algn="ctr" eaLnBrk="0" hangingPunct="0"/>
            <a:endParaRPr lang="en-US" sz="1800"/>
          </a:p>
          <a:p>
            <a:pPr algn="ctr" eaLnBrk="0" hangingPunct="0"/>
            <a:r>
              <a:rPr lang="en-US" sz="1800"/>
              <a:t>Smaller teams can become involved in a larger number of events and may generate more total casualties (</a:t>
            </a:r>
            <a:r>
              <a:rPr lang="en-US" sz="1800" i="1"/>
              <a:t>Tot Casults</a:t>
            </a:r>
            <a:r>
              <a:rPr lang="en-US" sz="1800"/>
              <a:t>) and fewer terrorist losses (</a:t>
            </a:r>
            <a:r>
              <a:rPr lang="en-US" sz="1800" i="1"/>
              <a:t>Terrst Loss)</a:t>
            </a:r>
          </a:p>
        </p:txBody>
      </p:sp>
      <p:sp>
        <p:nvSpPr>
          <p:cNvPr id="97289" name="Rectangle 4"/>
          <p:cNvSpPr>
            <a:spLocks noChangeArrowheads="1"/>
          </p:cNvSpPr>
          <p:nvPr/>
        </p:nvSpPr>
        <p:spPr bwMode="auto">
          <a:xfrm>
            <a:off x="1143000" y="609600"/>
            <a:ext cx="7061200" cy="822325"/>
          </a:xfrm>
          <a:prstGeom prst="rect">
            <a:avLst/>
          </a:prstGeom>
          <a:noFill/>
          <a:ln w="9525">
            <a:noFill/>
            <a:miter lim="800000"/>
            <a:headEnd/>
            <a:tailEnd/>
          </a:ln>
        </p:spPr>
        <p:txBody>
          <a:bodyPr wrap="none">
            <a:prstTxWarp prst="textNoShape">
              <a:avLst/>
            </a:prstTxWarp>
            <a:spAutoFit/>
          </a:bodyPr>
          <a:lstStyle/>
          <a:p>
            <a:pPr algn="ctr" eaLnBrk="0" hangingPunct="0"/>
            <a:r>
              <a:rPr lang="en-US"/>
              <a:t>Impact of security investment and loss and terrorist</a:t>
            </a:r>
          </a:p>
          <a:p>
            <a:pPr algn="ctr" eaLnBrk="0" hangingPunct="0"/>
            <a:r>
              <a:rPr lang="en-US"/>
              <a:t>availability on terrorist outcomes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53"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2980208B-86E8-4C0D-9063-7EDCE6C72E70}" type="slidenum">
              <a:rPr lang="en-US" sz="1400">
                <a:latin typeface="+mn-lt"/>
                <a:ea typeface="+mn-ea"/>
                <a:cs typeface="+mn-cs"/>
              </a:rPr>
              <a:pPr algn="r" eaLnBrk="0" hangingPunct="0">
                <a:defRPr/>
              </a:pPr>
              <a:t>24</a:t>
            </a:fld>
            <a:endParaRPr lang="en-US" sz="1400">
              <a:latin typeface="+mn-lt"/>
              <a:ea typeface="+mn-ea"/>
              <a:cs typeface="+mn-cs"/>
            </a:endParaRPr>
          </a:p>
        </p:txBody>
      </p:sp>
      <p:sp>
        <p:nvSpPr>
          <p:cNvPr id="99331" name="Rectangle 2"/>
          <p:cNvSpPr>
            <a:spLocks noChangeArrowheads="1"/>
          </p:cNvSpPr>
          <p:nvPr/>
        </p:nvSpPr>
        <p:spPr bwMode="auto">
          <a:xfrm>
            <a:off x="3625850" y="3581400"/>
            <a:ext cx="1184275" cy="639763"/>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Formulate and</a:t>
            </a:r>
          </a:p>
          <a:p>
            <a:pPr algn="ctr" eaLnBrk="0" hangingPunct="0"/>
            <a:r>
              <a:rPr lang="en-US" sz="1200"/>
              <a:t>Implement</a:t>
            </a:r>
          </a:p>
          <a:p>
            <a:pPr algn="ctr" eaLnBrk="0" hangingPunct="0"/>
            <a:r>
              <a:rPr lang="en-US" sz="1200"/>
              <a:t>Security Policy</a:t>
            </a:r>
          </a:p>
        </p:txBody>
      </p:sp>
      <p:sp>
        <p:nvSpPr>
          <p:cNvPr id="99332" name="Rectangle 3"/>
          <p:cNvSpPr>
            <a:spLocks noChangeArrowheads="1"/>
          </p:cNvSpPr>
          <p:nvPr/>
        </p:nvSpPr>
        <p:spPr bwMode="auto">
          <a:xfrm>
            <a:off x="3581400" y="3581400"/>
            <a:ext cx="1295400" cy="685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33" name="Rectangle 4"/>
          <p:cNvSpPr>
            <a:spLocks noChangeArrowheads="1"/>
          </p:cNvSpPr>
          <p:nvPr/>
        </p:nvSpPr>
        <p:spPr bwMode="auto">
          <a:xfrm>
            <a:off x="1371600" y="3657600"/>
            <a:ext cx="1905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34" name="Rectangle 5"/>
          <p:cNvSpPr>
            <a:spLocks noChangeArrowheads="1"/>
          </p:cNvSpPr>
          <p:nvPr/>
        </p:nvSpPr>
        <p:spPr bwMode="auto">
          <a:xfrm>
            <a:off x="1447800" y="3657600"/>
            <a:ext cx="17764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a:t>
            </a:r>
          </a:p>
          <a:p>
            <a:pPr algn="ctr" eaLnBrk="0" hangingPunct="0"/>
            <a:r>
              <a:rPr lang="en-US" sz="1200"/>
              <a:t>Related Policy Concern</a:t>
            </a:r>
          </a:p>
        </p:txBody>
      </p:sp>
      <p:sp>
        <p:nvSpPr>
          <p:cNvPr id="99335" name="Rectangle 6"/>
          <p:cNvSpPr>
            <a:spLocks noChangeArrowheads="1"/>
          </p:cNvSpPr>
          <p:nvPr/>
        </p:nvSpPr>
        <p:spPr bwMode="auto">
          <a:xfrm>
            <a:off x="3810000" y="4572000"/>
            <a:ext cx="8953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Corruption</a:t>
            </a:r>
          </a:p>
          <a:p>
            <a:pPr algn="ctr" eaLnBrk="0" hangingPunct="0"/>
            <a:r>
              <a:rPr lang="en-US" sz="1200"/>
              <a:t>Losses</a:t>
            </a:r>
          </a:p>
        </p:txBody>
      </p:sp>
      <p:sp>
        <p:nvSpPr>
          <p:cNvPr id="99336" name="Rectangle 7"/>
          <p:cNvSpPr>
            <a:spLocks noChangeArrowheads="1"/>
          </p:cNvSpPr>
          <p:nvPr/>
        </p:nvSpPr>
        <p:spPr bwMode="auto">
          <a:xfrm>
            <a:off x="5181600" y="3657600"/>
            <a:ext cx="1184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Evaluate</a:t>
            </a:r>
          </a:p>
          <a:p>
            <a:pPr algn="ctr" eaLnBrk="0" hangingPunct="0"/>
            <a:r>
              <a:rPr lang="en-US" sz="1200"/>
              <a:t>Security Policy</a:t>
            </a:r>
          </a:p>
        </p:txBody>
      </p:sp>
      <p:sp>
        <p:nvSpPr>
          <p:cNvPr id="99337" name="Rectangle 8"/>
          <p:cNvSpPr>
            <a:spLocks noChangeArrowheads="1"/>
          </p:cNvSpPr>
          <p:nvPr/>
        </p:nvSpPr>
        <p:spPr bwMode="auto">
          <a:xfrm>
            <a:off x="6740525" y="4572000"/>
            <a:ext cx="1184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Policy</a:t>
            </a:r>
          </a:p>
          <a:p>
            <a:pPr algn="ctr" eaLnBrk="0" hangingPunct="0"/>
            <a:r>
              <a:rPr lang="en-US" sz="1200"/>
              <a:t>Termination</a:t>
            </a:r>
          </a:p>
        </p:txBody>
      </p:sp>
      <p:sp>
        <p:nvSpPr>
          <p:cNvPr id="99338" name="Rectangle 9"/>
          <p:cNvSpPr>
            <a:spLocks noChangeArrowheads="1"/>
          </p:cNvSpPr>
          <p:nvPr/>
        </p:nvSpPr>
        <p:spPr bwMode="auto">
          <a:xfrm>
            <a:off x="5297488" y="4572000"/>
            <a:ext cx="10826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New Security</a:t>
            </a:r>
          </a:p>
          <a:p>
            <a:pPr algn="ctr" eaLnBrk="0" hangingPunct="0"/>
            <a:r>
              <a:rPr lang="en-US" sz="1200"/>
              <a:t>Policy</a:t>
            </a:r>
          </a:p>
        </p:txBody>
      </p:sp>
      <p:sp>
        <p:nvSpPr>
          <p:cNvPr id="99339" name="Rectangle 10"/>
          <p:cNvSpPr>
            <a:spLocks noChangeArrowheads="1"/>
          </p:cNvSpPr>
          <p:nvPr/>
        </p:nvSpPr>
        <p:spPr bwMode="auto">
          <a:xfrm>
            <a:off x="3733800" y="4572000"/>
            <a:ext cx="990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40" name="Rectangle 11"/>
          <p:cNvSpPr>
            <a:spLocks noChangeArrowheads="1"/>
          </p:cNvSpPr>
          <p:nvPr/>
        </p:nvSpPr>
        <p:spPr bwMode="auto">
          <a:xfrm>
            <a:off x="5181600" y="3657600"/>
            <a:ext cx="1143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41" name="Rectangle 12"/>
          <p:cNvSpPr>
            <a:spLocks noChangeArrowheads="1"/>
          </p:cNvSpPr>
          <p:nvPr/>
        </p:nvSpPr>
        <p:spPr bwMode="auto">
          <a:xfrm>
            <a:off x="6705600" y="3657600"/>
            <a:ext cx="11938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42" name="Rectangle 13"/>
          <p:cNvSpPr>
            <a:spLocks noChangeArrowheads="1"/>
          </p:cNvSpPr>
          <p:nvPr/>
        </p:nvSpPr>
        <p:spPr bwMode="auto">
          <a:xfrm>
            <a:off x="6740525" y="3657600"/>
            <a:ext cx="11842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Change</a:t>
            </a:r>
          </a:p>
          <a:p>
            <a:pPr algn="ctr" eaLnBrk="0" hangingPunct="0"/>
            <a:r>
              <a:rPr lang="en-US" sz="1200"/>
              <a:t>Security Policy</a:t>
            </a:r>
          </a:p>
        </p:txBody>
      </p:sp>
      <p:sp>
        <p:nvSpPr>
          <p:cNvPr id="99343" name="Line 14"/>
          <p:cNvSpPr>
            <a:spLocks noChangeShapeType="1"/>
          </p:cNvSpPr>
          <p:nvPr/>
        </p:nvSpPr>
        <p:spPr bwMode="auto">
          <a:xfrm>
            <a:off x="3276600" y="38862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44" name="Line 15"/>
          <p:cNvSpPr>
            <a:spLocks noChangeShapeType="1"/>
          </p:cNvSpPr>
          <p:nvPr/>
        </p:nvSpPr>
        <p:spPr bwMode="auto">
          <a:xfrm>
            <a:off x="4876800" y="38862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45" name="Rectangle 16"/>
          <p:cNvSpPr>
            <a:spLocks noChangeArrowheads="1"/>
          </p:cNvSpPr>
          <p:nvPr/>
        </p:nvSpPr>
        <p:spPr bwMode="auto">
          <a:xfrm>
            <a:off x="6705600" y="45720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46" name="Rectangle 17"/>
          <p:cNvSpPr>
            <a:spLocks noChangeArrowheads="1"/>
          </p:cNvSpPr>
          <p:nvPr/>
        </p:nvSpPr>
        <p:spPr bwMode="auto">
          <a:xfrm>
            <a:off x="5181600" y="4572000"/>
            <a:ext cx="1219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47" name="Line 18"/>
          <p:cNvSpPr>
            <a:spLocks noChangeShapeType="1"/>
          </p:cNvSpPr>
          <p:nvPr/>
        </p:nvSpPr>
        <p:spPr bwMode="auto">
          <a:xfrm>
            <a:off x="7620000" y="41148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48" name="Line 19"/>
          <p:cNvSpPr>
            <a:spLocks noChangeShapeType="1"/>
          </p:cNvSpPr>
          <p:nvPr/>
        </p:nvSpPr>
        <p:spPr bwMode="auto">
          <a:xfrm>
            <a:off x="7010400" y="4114800"/>
            <a:ext cx="0" cy="228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9349" name="Line 20"/>
          <p:cNvSpPr>
            <a:spLocks noChangeShapeType="1"/>
          </p:cNvSpPr>
          <p:nvPr/>
        </p:nvSpPr>
        <p:spPr bwMode="auto">
          <a:xfrm flipH="1">
            <a:off x="5791200" y="4343400"/>
            <a:ext cx="1219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9350" name="Line 21"/>
          <p:cNvSpPr>
            <a:spLocks noChangeShapeType="1"/>
          </p:cNvSpPr>
          <p:nvPr/>
        </p:nvSpPr>
        <p:spPr bwMode="auto">
          <a:xfrm>
            <a:off x="5791200" y="43434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51" name="Line 22"/>
          <p:cNvSpPr>
            <a:spLocks noChangeShapeType="1"/>
          </p:cNvSpPr>
          <p:nvPr/>
        </p:nvSpPr>
        <p:spPr bwMode="auto">
          <a:xfrm>
            <a:off x="4724400" y="48006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52" name="Line 23"/>
          <p:cNvSpPr>
            <a:spLocks noChangeShapeType="1"/>
          </p:cNvSpPr>
          <p:nvPr/>
        </p:nvSpPr>
        <p:spPr bwMode="auto">
          <a:xfrm flipV="1">
            <a:off x="4267200" y="4267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53" name="Rectangle 24"/>
          <p:cNvSpPr>
            <a:spLocks noChangeArrowheads="1"/>
          </p:cNvSpPr>
          <p:nvPr/>
        </p:nvSpPr>
        <p:spPr bwMode="auto">
          <a:xfrm>
            <a:off x="1219200" y="3505200"/>
            <a:ext cx="6858000" cy="16764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54" name="Rectangle 25"/>
          <p:cNvSpPr>
            <a:spLocks noChangeArrowheads="1"/>
          </p:cNvSpPr>
          <p:nvPr/>
        </p:nvSpPr>
        <p:spPr bwMode="auto">
          <a:xfrm>
            <a:off x="3786188" y="1066800"/>
            <a:ext cx="1166812" cy="639763"/>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Formulate and</a:t>
            </a:r>
          </a:p>
          <a:p>
            <a:pPr algn="ctr" eaLnBrk="0" hangingPunct="0"/>
            <a:r>
              <a:rPr lang="en-US" sz="1200"/>
              <a:t>Implement</a:t>
            </a:r>
          </a:p>
          <a:p>
            <a:pPr algn="ctr" eaLnBrk="0" hangingPunct="0"/>
            <a:r>
              <a:rPr lang="en-US" sz="1200"/>
              <a:t>Social Policy</a:t>
            </a:r>
          </a:p>
        </p:txBody>
      </p:sp>
      <p:sp>
        <p:nvSpPr>
          <p:cNvPr id="99355" name="Rectangle 26"/>
          <p:cNvSpPr>
            <a:spLocks noChangeArrowheads="1"/>
          </p:cNvSpPr>
          <p:nvPr/>
        </p:nvSpPr>
        <p:spPr bwMode="auto">
          <a:xfrm>
            <a:off x="3733800" y="1066800"/>
            <a:ext cx="1295400" cy="685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56" name="Rectangle 27"/>
          <p:cNvSpPr>
            <a:spLocks noChangeArrowheads="1"/>
          </p:cNvSpPr>
          <p:nvPr/>
        </p:nvSpPr>
        <p:spPr bwMode="auto">
          <a:xfrm>
            <a:off x="1524000" y="1143000"/>
            <a:ext cx="19050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57" name="Rectangle 28"/>
          <p:cNvSpPr>
            <a:spLocks noChangeArrowheads="1"/>
          </p:cNvSpPr>
          <p:nvPr/>
        </p:nvSpPr>
        <p:spPr bwMode="auto">
          <a:xfrm>
            <a:off x="1600200" y="1143000"/>
            <a:ext cx="17764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Affection/Disaffection-</a:t>
            </a:r>
          </a:p>
          <a:p>
            <a:pPr algn="ctr" eaLnBrk="0" hangingPunct="0"/>
            <a:r>
              <a:rPr lang="en-US" sz="1200"/>
              <a:t>Related Policy Concern</a:t>
            </a:r>
          </a:p>
        </p:txBody>
      </p:sp>
      <p:sp>
        <p:nvSpPr>
          <p:cNvPr id="99358" name="Rectangle 29"/>
          <p:cNvSpPr>
            <a:spLocks noChangeArrowheads="1"/>
          </p:cNvSpPr>
          <p:nvPr/>
        </p:nvSpPr>
        <p:spPr bwMode="auto">
          <a:xfrm>
            <a:off x="3962400" y="2057400"/>
            <a:ext cx="8953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Corruption</a:t>
            </a:r>
          </a:p>
          <a:p>
            <a:pPr algn="ctr" eaLnBrk="0" hangingPunct="0"/>
            <a:r>
              <a:rPr lang="en-US" sz="1200"/>
              <a:t>Losses</a:t>
            </a:r>
          </a:p>
        </p:txBody>
      </p:sp>
      <p:sp>
        <p:nvSpPr>
          <p:cNvPr id="99359" name="Rectangle 30"/>
          <p:cNvSpPr>
            <a:spLocks noChangeArrowheads="1"/>
          </p:cNvSpPr>
          <p:nvPr/>
        </p:nvSpPr>
        <p:spPr bwMode="auto">
          <a:xfrm>
            <a:off x="5324475" y="1143000"/>
            <a:ext cx="10477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Evaluate</a:t>
            </a:r>
          </a:p>
          <a:p>
            <a:pPr algn="ctr" eaLnBrk="0" hangingPunct="0"/>
            <a:r>
              <a:rPr lang="en-US" sz="1200"/>
              <a:t>Social Policy</a:t>
            </a:r>
          </a:p>
        </p:txBody>
      </p:sp>
      <p:sp>
        <p:nvSpPr>
          <p:cNvPr id="99360" name="Rectangle 31"/>
          <p:cNvSpPr>
            <a:spLocks noChangeArrowheads="1"/>
          </p:cNvSpPr>
          <p:nvPr/>
        </p:nvSpPr>
        <p:spPr bwMode="auto">
          <a:xfrm>
            <a:off x="6724650" y="2057400"/>
            <a:ext cx="10477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Social Policy</a:t>
            </a:r>
          </a:p>
          <a:p>
            <a:pPr algn="ctr" eaLnBrk="0" hangingPunct="0"/>
            <a:r>
              <a:rPr lang="en-US" sz="1200"/>
              <a:t>Termination</a:t>
            </a:r>
          </a:p>
        </p:txBody>
      </p:sp>
      <p:sp>
        <p:nvSpPr>
          <p:cNvPr id="99361" name="Rectangle 32"/>
          <p:cNvSpPr>
            <a:spLocks noChangeArrowheads="1"/>
          </p:cNvSpPr>
          <p:nvPr/>
        </p:nvSpPr>
        <p:spPr bwMode="auto">
          <a:xfrm>
            <a:off x="5410200" y="2057400"/>
            <a:ext cx="9461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New Social</a:t>
            </a:r>
          </a:p>
          <a:p>
            <a:pPr algn="ctr" eaLnBrk="0" hangingPunct="0"/>
            <a:r>
              <a:rPr lang="en-US" sz="1200"/>
              <a:t>Policy</a:t>
            </a:r>
          </a:p>
        </p:txBody>
      </p:sp>
      <p:sp>
        <p:nvSpPr>
          <p:cNvPr id="99362" name="Rectangle 33"/>
          <p:cNvSpPr>
            <a:spLocks noChangeArrowheads="1"/>
          </p:cNvSpPr>
          <p:nvPr/>
        </p:nvSpPr>
        <p:spPr bwMode="auto">
          <a:xfrm>
            <a:off x="3886200" y="2057400"/>
            <a:ext cx="9906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63" name="Rectangle 34"/>
          <p:cNvSpPr>
            <a:spLocks noChangeArrowheads="1"/>
          </p:cNvSpPr>
          <p:nvPr/>
        </p:nvSpPr>
        <p:spPr bwMode="auto">
          <a:xfrm>
            <a:off x="5334000" y="1143000"/>
            <a:ext cx="10668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64" name="Rectangle 35"/>
          <p:cNvSpPr>
            <a:spLocks noChangeArrowheads="1"/>
          </p:cNvSpPr>
          <p:nvPr/>
        </p:nvSpPr>
        <p:spPr bwMode="auto">
          <a:xfrm>
            <a:off x="6705600" y="1143000"/>
            <a:ext cx="10668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65" name="Rectangle 36"/>
          <p:cNvSpPr>
            <a:spLocks noChangeArrowheads="1"/>
          </p:cNvSpPr>
          <p:nvPr/>
        </p:nvSpPr>
        <p:spPr bwMode="auto">
          <a:xfrm>
            <a:off x="6705600" y="1143000"/>
            <a:ext cx="10477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Change</a:t>
            </a:r>
          </a:p>
          <a:p>
            <a:pPr algn="ctr" eaLnBrk="0" hangingPunct="0"/>
            <a:r>
              <a:rPr lang="en-US" sz="1200"/>
              <a:t>Social Policy</a:t>
            </a:r>
          </a:p>
        </p:txBody>
      </p:sp>
      <p:sp>
        <p:nvSpPr>
          <p:cNvPr id="99366" name="Line 37"/>
          <p:cNvSpPr>
            <a:spLocks noChangeShapeType="1"/>
          </p:cNvSpPr>
          <p:nvPr/>
        </p:nvSpPr>
        <p:spPr bwMode="auto">
          <a:xfrm>
            <a:off x="3429000" y="13716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67" name="Line 38"/>
          <p:cNvSpPr>
            <a:spLocks noChangeShapeType="1"/>
          </p:cNvSpPr>
          <p:nvPr/>
        </p:nvSpPr>
        <p:spPr bwMode="auto">
          <a:xfrm>
            <a:off x="5029200" y="13716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68" name="Line 39"/>
          <p:cNvSpPr>
            <a:spLocks noChangeShapeType="1"/>
          </p:cNvSpPr>
          <p:nvPr/>
        </p:nvSpPr>
        <p:spPr bwMode="auto">
          <a:xfrm>
            <a:off x="6400800" y="13716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69" name="Rectangle 40"/>
          <p:cNvSpPr>
            <a:spLocks noChangeArrowheads="1"/>
          </p:cNvSpPr>
          <p:nvPr/>
        </p:nvSpPr>
        <p:spPr bwMode="auto">
          <a:xfrm>
            <a:off x="6705600" y="2057400"/>
            <a:ext cx="10668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70" name="Rectangle 41"/>
          <p:cNvSpPr>
            <a:spLocks noChangeArrowheads="1"/>
          </p:cNvSpPr>
          <p:nvPr/>
        </p:nvSpPr>
        <p:spPr bwMode="auto">
          <a:xfrm>
            <a:off x="5334000" y="2057400"/>
            <a:ext cx="10668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71" name="Line 42"/>
          <p:cNvSpPr>
            <a:spLocks noChangeShapeType="1"/>
          </p:cNvSpPr>
          <p:nvPr/>
        </p:nvSpPr>
        <p:spPr bwMode="auto">
          <a:xfrm>
            <a:off x="7543800" y="16002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72" name="Line 43"/>
          <p:cNvSpPr>
            <a:spLocks noChangeShapeType="1"/>
          </p:cNvSpPr>
          <p:nvPr/>
        </p:nvSpPr>
        <p:spPr bwMode="auto">
          <a:xfrm>
            <a:off x="6934200" y="1600200"/>
            <a:ext cx="0" cy="228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9373" name="Line 44"/>
          <p:cNvSpPr>
            <a:spLocks noChangeShapeType="1"/>
          </p:cNvSpPr>
          <p:nvPr/>
        </p:nvSpPr>
        <p:spPr bwMode="auto">
          <a:xfrm flipH="1">
            <a:off x="5867400" y="1828800"/>
            <a:ext cx="10668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99374" name="Line 45"/>
          <p:cNvSpPr>
            <a:spLocks noChangeShapeType="1"/>
          </p:cNvSpPr>
          <p:nvPr/>
        </p:nvSpPr>
        <p:spPr bwMode="auto">
          <a:xfrm>
            <a:off x="5867400" y="1828800"/>
            <a:ext cx="0" cy="2286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75" name="Line 46"/>
          <p:cNvSpPr>
            <a:spLocks noChangeShapeType="1"/>
          </p:cNvSpPr>
          <p:nvPr/>
        </p:nvSpPr>
        <p:spPr bwMode="auto">
          <a:xfrm>
            <a:off x="4876800" y="2286000"/>
            <a:ext cx="4572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76" name="Line 47"/>
          <p:cNvSpPr>
            <a:spLocks noChangeShapeType="1"/>
          </p:cNvSpPr>
          <p:nvPr/>
        </p:nvSpPr>
        <p:spPr bwMode="auto">
          <a:xfrm flipV="1">
            <a:off x="4419600" y="1752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77" name="Rectangle 48"/>
          <p:cNvSpPr>
            <a:spLocks noChangeArrowheads="1"/>
          </p:cNvSpPr>
          <p:nvPr/>
        </p:nvSpPr>
        <p:spPr bwMode="auto">
          <a:xfrm>
            <a:off x="1371600" y="990600"/>
            <a:ext cx="6553200" cy="16764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99378" name="Line 49"/>
          <p:cNvSpPr>
            <a:spLocks noChangeShapeType="1"/>
          </p:cNvSpPr>
          <p:nvPr/>
        </p:nvSpPr>
        <p:spPr bwMode="auto">
          <a:xfrm>
            <a:off x="6324600" y="38862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99379" name="Rectangle 50"/>
          <p:cNvSpPr>
            <a:spLocks noChangeArrowheads="1"/>
          </p:cNvSpPr>
          <p:nvPr/>
        </p:nvSpPr>
        <p:spPr bwMode="auto">
          <a:xfrm>
            <a:off x="1524000" y="2825750"/>
            <a:ext cx="6297613" cy="396875"/>
          </a:xfrm>
          <a:prstGeom prst="rect">
            <a:avLst/>
          </a:prstGeom>
          <a:noFill/>
          <a:ln w="9525">
            <a:noFill/>
            <a:miter lim="800000"/>
            <a:headEnd/>
            <a:tailEnd/>
          </a:ln>
        </p:spPr>
        <p:txBody>
          <a:bodyPr wrap="none">
            <a:prstTxWarp prst="textNoShape">
              <a:avLst/>
            </a:prstTxWarp>
            <a:spAutoFit/>
          </a:bodyPr>
          <a:lstStyle/>
          <a:p>
            <a:pPr algn="ctr" eaLnBrk="0" hangingPunct="0"/>
            <a:r>
              <a:rPr lang="en-US" sz="2000"/>
              <a:t>A Social Policy Cycle Model for Violence Management</a:t>
            </a:r>
          </a:p>
        </p:txBody>
      </p:sp>
      <p:sp>
        <p:nvSpPr>
          <p:cNvPr id="99380" name="Rectangle 51"/>
          <p:cNvSpPr>
            <a:spLocks noChangeArrowheads="1"/>
          </p:cNvSpPr>
          <p:nvPr/>
        </p:nvSpPr>
        <p:spPr bwMode="auto">
          <a:xfrm>
            <a:off x="835025" y="5410200"/>
            <a:ext cx="7699375" cy="701675"/>
          </a:xfrm>
          <a:prstGeom prst="rect">
            <a:avLst/>
          </a:prstGeom>
          <a:noFill/>
          <a:ln w="9525">
            <a:noFill/>
            <a:miter lim="800000"/>
            <a:headEnd/>
            <a:tailEnd/>
          </a:ln>
        </p:spPr>
        <p:txBody>
          <a:bodyPr>
            <a:prstTxWarp prst="textNoShape">
              <a:avLst/>
            </a:prstTxWarp>
            <a:spAutoFit/>
          </a:bodyPr>
          <a:lstStyle/>
          <a:p>
            <a:pPr algn="ctr" eaLnBrk="0" hangingPunct="0"/>
            <a:r>
              <a:rPr lang="en-US" sz="2000"/>
              <a:t>A Security Policy Cycle Model for Entity Security Management</a:t>
            </a:r>
          </a:p>
          <a:p>
            <a:pPr algn="ctr" eaLnBrk="0" hangingPunct="0"/>
            <a:endParaRPr lang="en-US" sz="20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8"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CCA9394C-F260-4D3D-BE5D-AE22941A5D90}" type="slidenum">
              <a:rPr lang="en-US" sz="1400">
                <a:latin typeface="+mn-lt"/>
                <a:ea typeface="+mn-ea"/>
                <a:cs typeface="+mn-cs"/>
              </a:rPr>
              <a:pPr algn="r" eaLnBrk="0" hangingPunct="0">
                <a:defRPr/>
              </a:pPr>
              <a:t>25</a:t>
            </a:fld>
            <a:endParaRPr lang="en-US" sz="1400">
              <a:latin typeface="+mn-lt"/>
              <a:ea typeface="+mn-ea"/>
              <a:cs typeface="+mn-cs"/>
            </a:endParaRPr>
          </a:p>
        </p:txBody>
      </p:sp>
      <p:graphicFrame>
        <p:nvGraphicFramePr>
          <p:cNvPr id="101380" name="Object 4"/>
          <p:cNvGraphicFramePr>
            <a:graphicFrameLocks noChangeAspect="1"/>
          </p:cNvGraphicFramePr>
          <p:nvPr/>
        </p:nvGraphicFramePr>
        <p:xfrm>
          <a:off x="457200" y="762000"/>
          <a:ext cx="4287838" cy="2459038"/>
        </p:xfrm>
        <a:graphic>
          <a:graphicData uri="http://schemas.openxmlformats.org/presentationml/2006/ole">
            <p:oleObj spid="_x0000_s101380" name="Document" r:id="rId4" imgW="3697224" imgH="2121408" progId="Word.Document.8">
              <p:embed/>
            </p:oleObj>
          </a:graphicData>
        </a:graphic>
      </p:graphicFrame>
      <p:graphicFrame>
        <p:nvGraphicFramePr>
          <p:cNvPr id="101381" name="Object 5"/>
          <p:cNvGraphicFramePr>
            <a:graphicFrameLocks noChangeAspect="1"/>
          </p:cNvGraphicFramePr>
          <p:nvPr/>
        </p:nvGraphicFramePr>
        <p:xfrm>
          <a:off x="457200" y="3448050"/>
          <a:ext cx="4267200" cy="2455863"/>
        </p:xfrm>
        <a:graphic>
          <a:graphicData uri="http://schemas.openxmlformats.org/presentationml/2006/ole">
            <p:oleObj spid="_x0000_s101381" name="Document" r:id="rId5" imgW="3770376" imgH="2170176" progId="Word.Document.8">
              <p:embed/>
            </p:oleObj>
          </a:graphicData>
        </a:graphic>
      </p:graphicFrame>
      <p:sp>
        <p:nvSpPr>
          <p:cNvPr id="101385" name="Rectangle 4"/>
          <p:cNvSpPr>
            <a:spLocks noChangeArrowheads="1"/>
          </p:cNvSpPr>
          <p:nvPr/>
        </p:nvSpPr>
        <p:spPr bwMode="auto">
          <a:xfrm>
            <a:off x="4876800" y="1066800"/>
            <a:ext cx="3886200" cy="1465263"/>
          </a:xfrm>
          <a:prstGeom prst="rect">
            <a:avLst/>
          </a:prstGeom>
          <a:noFill/>
          <a:ln w="9525">
            <a:noFill/>
            <a:miter lim="800000"/>
            <a:headEnd/>
            <a:tailEnd/>
          </a:ln>
        </p:spPr>
        <p:txBody>
          <a:bodyPr>
            <a:prstTxWarp prst="textNoShape">
              <a:avLst/>
            </a:prstTxWarp>
            <a:spAutoFit/>
          </a:bodyPr>
          <a:lstStyle/>
          <a:p>
            <a:pPr algn="ctr" eaLnBrk="0" hangingPunct="0"/>
            <a:r>
              <a:rPr lang="en-US" sz="1800"/>
              <a:t>Social Policy Cycle parameters set at 0.8 and corruption 0.0 generates a single burst of violent activity (</a:t>
            </a:r>
            <a:r>
              <a:rPr lang="en-US" sz="1800" i="1"/>
              <a:t>Violence</a:t>
            </a:r>
            <a:r>
              <a:rPr lang="en-US" sz="1800"/>
              <a:t>) when </a:t>
            </a:r>
            <a:r>
              <a:rPr lang="en-US" sz="1800" i="1"/>
              <a:t>AF DF Ratio</a:t>
            </a:r>
            <a:r>
              <a:rPr lang="en-US" sz="1800"/>
              <a:t> exceeds </a:t>
            </a:r>
            <a:r>
              <a:rPr lang="en-US" sz="1800" i="1"/>
              <a:t>AD POL Warn</a:t>
            </a:r>
            <a:r>
              <a:rPr lang="en-US" sz="1800"/>
              <a:t> threshold</a:t>
            </a:r>
          </a:p>
        </p:txBody>
      </p:sp>
      <p:sp>
        <p:nvSpPr>
          <p:cNvPr id="101386" name="Rectangle 5"/>
          <p:cNvSpPr>
            <a:spLocks noChangeArrowheads="1"/>
          </p:cNvSpPr>
          <p:nvPr/>
        </p:nvSpPr>
        <p:spPr bwMode="auto">
          <a:xfrm>
            <a:off x="4949825" y="3505200"/>
            <a:ext cx="3813175" cy="2289175"/>
          </a:xfrm>
          <a:prstGeom prst="rect">
            <a:avLst/>
          </a:prstGeom>
          <a:noFill/>
          <a:ln w="9525">
            <a:noFill/>
            <a:miter lim="800000"/>
            <a:headEnd/>
            <a:tailEnd/>
          </a:ln>
        </p:spPr>
        <p:txBody>
          <a:bodyPr>
            <a:prstTxWarp prst="textNoShape">
              <a:avLst/>
            </a:prstTxWarp>
            <a:spAutoFit/>
          </a:bodyPr>
          <a:lstStyle/>
          <a:p>
            <a:pPr algn="ctr" eaLnBrk="0" hangingPunct="0"/>
            <a:r>
              <a:rPr lang="en-US" sz="1800"/>
              <a:t>Setting the Social Policy Cycle parameters at 0.8 and corruption parameters at 0.04 generated bursts of violent activity followed by continuous violence due to an inability of a government entity to reduce disaffection to sufficiently low levels caused by corruption</a:t>
            </a:r>
          </a:p>
        </p:txBody>
      </p:sp>
      <p:sp>
        <p:nvSpPr>
          <p:cNvPr id="101387" name="Rectangle 6"/>
          <p:cNvSpPr>
            <a:spLocks noChangeArrowheads="1"/>
          </p:cNvSpPr>
          <p:nvPr/>
        </p:nvSpPr>
        <p:spPr bwMode="auto">
          <a:xfrm>
            <a:off x="3352800" y="152400"/>
            <a:ext cx="2711450" cy="396875"/>
          </a:xfrm>
          <a:prstGeom prst="rect">
            <a:avLst/>
          </a:prstGeom>
          <a:noFill/>
          <a:ln w="9525">
            <a:noFill/>
            <a:miter lim="800000"/>
            <a:headEnd/>
            <a:tailEnd/>
          </a:ln>
        </p:spPr>
        <p:txBody>
          <a:bodyPr wrap="none">
            <a:prstTxWarp prst="textNoShape">
              <a:avLst/>
            </a:prstTxWarp>
            <a:spAutoFit/>
          </a:bodyPr>
          <a:lstStyle/>
          <a:p>
            <a:pPr eaLnBrk="0" hangingPunct="0"/>
            <a:r>
              <a:rPr lang="en-US" sz="2000"/>
              <a:t>Violence Management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8"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9F3F34E2-C2A6-410A-A17D-C29C4E21A785}" type="slidenum">
              <a:rPr lang="en-US" sz="1400">
                <a:latin typeface="+mn-lt"/>
                <a:ea typeface="+mn-ea"/>
                <a:cs typeface="+mn-cs"/>
              </a:rPr>
              <a:pPr algn="r" eaLnBrk="0" hangingPunct="0">
                <a:defRPr/>
              </a:pPr>
              <a:t>26</a:t>
            </a:fld>
            <a:endParaRPr lang="en-US" sz="1400">
              <a:latin typeface="+mn-lt"/>
              <a:ea typeface="+mn-ea"/>
              <a:cs typeface="+mn-cs"/>
            </a:endParaRPr>
          </a:p>
        </p:txBody>
      </p:sp>
      <p:graphicFrame>
        <p:nvGraphicFramePr>
          <p:cNvPr id="103428" name="Object 4"/>
          <p:cNvGraphicFramePr>
            <a:graphicFrameLocks noChangeAspect="1"/>
          </p:cNvGraphicFramePr>
          <p:nvPr/>
        </p:nvGraphicFramePr>
        <p:xfrm>
          <a:off x="381000" y="904875"/>
          <a:ext cx="4114800" cy="2371725"/>
        </p:xfrm>
        <a:graphic>
          <a:graphicData uri="http://schemas.openxmlformats.org/presentationml/2006/ole">
            <p:oleObj spid="_x0000_s103428" name="Document" r:id="rId4" imgW="3831336" imgH="2209800" progId="Word.Document.8">
              <p:embed/>
            </p:oleObj>
          </a:graphicData>
        </a:graphic>
      </p:graphicFrame>
      <p:sp>
        <p:nvSpPr>
          <p:cNvPr id="103434" name="Rectangle 3"/>
          <p:cNvSpPr>
            <a:spLocks noChangeArrowheads="1"/>
          </p:cNvSpPr>
          <p:nvPr/>
        </p:nvSpPr>
        <p:spPr bwMode="auto">
          <a:xfrm>
            <a:off x="4648200" y="1219200"/>
            <a:ext cx="4295775" cy="1739900"/>
          </a:xfrm>
          <a:prstGeom prst="rect">
            <a:avLst/>
          </a:prstGeom>
          <a:noFill/>
          <a:ln w="9525">
            <a:noFill/>
            <a:miter lim="800000"/>
            <a:headEnd/>
            <a:tailEnd/>
          </a:ln>
        </p:spPr>
        <p:txBody>
          <a:bodyPr>
            <a:prstTxWarp prst="textNoShape">
              <a:avLst/>
            </a:prstTxWarp>
            <a:spAutoFit/>
          </a:bodyPr>
          <a:lstStyle/>
          <a:p>
            <a:pPr algn="ctr" eaLnBrk="0" hangingPunct="0"/>
            <a:r>
              <a:rPr lang="en-US" sz="1800"/>
              <a:t>Social policy cycle parameters set at 0.1 and corruption 0.0 generate a longer period of violence compared with the situation involving parameter values of 0.8 when the </a:t>
            </a:r>
            <a:r>
              <a:rPr lang="en-US" sz="1800" i="1"/>
              <a:t>AF DF Ratio</a:t>
            </a:r>
            <a:r>
              <a:rPr lang="en-US" sz="1800"/>
              <a:t> exceeds the </a:t>
            </a:r>
            <a:r>
              <a:rPr lang="en-US" sz="1800" i="1"/>
              <a:t>AD POL Warn</a:t>
            </a:r>
            <a:r>
              <a:rPr lang="en-US" sz="1800"/>
              <a:t> threshold</a:t>
            </a:r>
          </a:p>
        </p:txBody>
      </p:sp>
      <p:graphicFrame>
        <p:nvGraphicFramePr>
          <p:cNvPr id="103430" name="Object 6"/>
          <p:cNvGraphicFramePr>
            <a:graphicFrameLocks noChangeAspect="1"/>
          </p:cNvGraphicFramePr>
          <p:nvPr/>
        </p:nvGraphicFramePr>
        <p:xfrm>
          <a:off x="381000" y="3505200"/>
          <a:ext cx="4114800" cy="2373313"/>
        </p:xfrm>
        <a:graphic>
          <a:graphicData uri="http://schemas.openxmlformats.org/presentationml/2006/ole">
            <p:oleObj spid="_x0000_s103430" name="Document" r:id="rId5" imgW="3831336" imgH="2209800" progId="Word.Document.8">
              <p:embed/>
            </p:oleObj>
          </a:graphicData>
        </a:graphic>
      </p:graphicFrame>
      <p:sp>
        <p:nvSpPr>
          <p:cNvPr id="103435" name="Rectangle 5"/>
          <p:cNvSpPr>
            <a:spLocks noChangeArrowheads="1"/>
          </p:cNvSpPr>
          <p:nvPr/>
        </p:nvSpPr>
        <p:spPr bwMode="auto">
          <a:xfrm>
            <a:off x="4648200" y="4038600"/>
            <a:ext cx="4191000" cy="1190625"/>
          </a:xfrm>
          <a:prstGeom prst="rect">
            <a:avLst/>
          </a:prstGeom>
          <a:noFill/>
          <a:ln w="9525">
            <a:noFill/>
            <a:miter lim="800000"/>
            <a:headEnd/>
            <a:tailEnd/>
          </a:ln>
        </p:spPr>
        <p:txBody>
          <a:bodyPr>
            <a:prstTxWarp prst="textNoShape">
              <a:avLst/>
            </a:prstTxWarp>
            <a:spAutoFit/>
          </a:bodyPr>
          <a:lstStyle/>
          <a:p>
            <a:pPr algn="ctr" eaLnBrk="0" hangingPunct="0"/>
            <a:r>
              <a:rPr lang="en-US" sz="1800"/>
              <a:t>Social policy cycle parameter values 0.1 and corruption 0.04 generated a period of violent activity followed by continuous violence </a:t>
            </a:r>
          </a:p>
        </p:txBody>
      </p:sp>
      <p:sp>
        <p:nvSpPr>
          <p:cNvPr id="103436" name="Rectangle 6"/>
          <p:cNvSpPr>
            <a:spLocks noChangeArrowheads="1"/>
          </p:cNvSpPr>
          <p:nvPr/>
        </p:nvSpPr>
        <p:spPr bwMode="auto">
          <a:xfrm>
            <a:off x="3352800" y="288925"/>
            <a:ext cx="2711450" cy="396875"/>
          </a:xfrm>
          <a:prstGeom prst="rect">
            <a:avLst/>
          </a:prstGeom>
          <a:noFill/>
          <a:ln w="9525">
            <a:noFill/>
            <a:miter lim="800000"/>
            <a:headEnd/>
            <a:tailEnd/>
          </a:ln>
        </p:spPr>
        <p:txBody>
          <a:bodyPr wrap="none">
            <a:prstTxWarp prst="textNoShape">
              <a:avLst/>
            </a:prstTxWarp>
            <a:spAutoFit/>
          </a:bodyPr>
          <a:lstStyle/>
          <a:p>
            <a:pPr eaLnBrk="0" hangingPunct="0"/>
            <a:r>
              <a:rPr lang="en-US" sz="2000"/>
              <a:t>Violence Management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8"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3EA2C7FD-8A68-43EE-83C9-0D83465FBF64}" type="slidenum">
              <a:rPr lang="en-US" sz="1400">
                <a:latin typeface="+mn-lt"/>
                <a:ea typeface="+mn-ea"/>
                <a:cs typeface="+mn-cs"/>
              </a:rPr>
              <a:pPr algn="r" eaLnBrk="0" hangingPunct="0">
                <a:defRPr/>
              </a:pPr>
              <a:t>27</a:t>
            </a:fld>
            <a:endParaRPr lang="en-US" sz="1400">
              <a:latin typeface="+mn-lt"/>
              <a:ea typeface="+mn-ea"/>
              <a:cs typeface="+mn-cs"/>
            </a:endParaRPr>
          </a:p>
        </p:txBody>
      </p:sp>
      <p:graphicFrame>
        <p:nvGraphicFramePr>
          <p:cNvPr id="105476" name="Object 4"/>
          <p:cNvGraphicFramePr>
            <a:graphicFrameLocks noChangeAspect="1"/>
          </p:cNvGraphicFramePr>
          <p:nvPr/>
        </p:nvGraphicFramePr>
        <p:xfrm>
          <a:off x="1477963" y="685800"/>
          <a:ext cx="6370637" cy="1306513"/>
        </p:xfrm>
        <a:graphic>
          <a:graphicData uri="http://schemas.openxmlformats.org/presentationml/2006/ole">
            <p:oleObj spid="_x0000_s105476" name="Document" r:id="rId4" imgW="4815840" imgH="987552" progId="Word.Document.8">
              <p:embed/>
            </p:oleObj>
          </a:graphicData>
        </a:graphic>
      </p:graphicFrame>
      <p:sp>
        <p:nvSpPr>
          <p:cNvPr id="105482" name="Rectangle 3"/>
          <p:cNvSpPr>
            <a:spLocks noChangeArrowheads="1"/>
          </p:cNvSpPr>
          <p:nvPr/>
        </p:nvSpPr>
        <p:spPr bwMode="auto">
          <a:xfrm>
            <a:off x="533400" y="2133600"/>
            <a:ext cx="8229600" cy="1190625"/>
          </a:xfrm>
          <a:prstGeom prst="rect">
            <a:avLst/>
          </a:prstGeom>
          <a:noFill/>
          <a:ln w="9525">
            <a:noFill/>
            <a:miter lim="800000"/>
            <a:headEnd/>
            <a:tailEnd/>
          </a:ln>
        </p:spPr>
        <p:txBody>
          <a:bodyPr>
            <a:prstTxWarp prst="textNoShape">
              <a:avLst/>
            </a:prstTxWarp>
            <a:spAutoFit/>
          </a:bodyPr>
          <a:lstStyle/>
          <a:p>
            <a:pPr algn="ctr" eaLnBrk="0" hangingPunct="0"/>
            <a:r>
              <a:rPr lang="en-US" sz="1800"/>
              <a:t>Impact of policy cycle parameter values (</a:t>
            </a:r>
            <a:r>
              <a:rPr lang="en-US" sz="1800" i="1"/>
              <a:t>PCM parms</a:t>
            </a:r>
            <a:r>
              <a:rPr lang="en-US" sz="1800"/>
              <a:t>) on  security level (</a:t>
            </a:r>
            <a:r>
              <a:rPr lang="en-US" sz="1800" i="1"/>
              <a:t>Fin Sec Lvl</a:t>
            </a:r>
            <a:r>
              <a:rPr lang="en-US" sz="1800"/>
              <a:t>), potential (</a:t>
            </a:r>
            <a:r>
              <a:rPr lang="en-US" sz="1800" i="1"/>
              <a:t>Tot Events</a:t>
            </a:r>
            <a:r>
              <a:rPr lang="en-US" sz="1800"/>
              <a:t>) and actual (</a:t>
            </a:r>
            <a:r>
              <a:rPr lang="en-US" sz="1800" i="1"/>
              <a:t>Act Evnts</a:t>
            </a:r>
            <a:r>
              <a:rPr lang="en-US" sz="1800"/>
              <a:t>) terrorist events and total casualties (</a:t>
            </a:r>
            <a:r>
              <a:rPr lang="en-US" sz="1800" i="1"/>
              <a:t>Tot Casult</a:t>
            </a:r>
            <a:r>
              <a:rPr lang="en-US" sz="1800"/>
              <a:t>) with security political sensitivity (</a:t>
            </a:r>
            <a:r>
              <a:rPr lang="en-US" sz="1800" i="1">
                <a:solidFill>
                  <a:srgbClr val="000000"/>
                </a:solidFill>
              </a:rPr>
              <a:t>Sec Pol Sens</a:t>
            </a:r>
            <a:r>
              <a:rPr lang="en-US" sz="1800">
                <a:solidFill>
                  <a:srgbClr val="000000"/>
                </a:solidFill>
              </a:rPr>
              <a:t>) set at 0.2; security investment (</a:t>
            </a:r>
            <a:r>
              <a:rPr lang="en-US" sz="1800" i="1">
                <a:solidFill>
                  <a:srgbClr val="000000"/>
                </a:solidFill>
              </a:rPr>
              <a:t>Sec Invest</a:t>
            </a:r>
            <a:r>
              <a:rPr lang="en-US" sz="1800">
                <a:solidFill>
                  <a:srgbClr val="000000"/>
                </a:solidFill>
              </a:rPr>
              <a:t>) was set at 0.01; and corruption set at zero</a:t>
            </a:r>
          </a:p>
        </p:txBody>
      </p:sp>
      <p:graphicFrame>
        <p:nvGraphicFramePr>
          <p:cNvPr id="105478" name="Object 6"/>
          <p:cNvGraphicFramePr>
            <a:graphicFrameLocks noChangeAspect="1"/>
          </p:cNvGraphicFramePr>
          <p:nvPr/>
        </p:nvGraphicFramePr>
        <p:xfrm>
          <a:off x="1524000" y="3581400"/>
          <a:ext cx="6248400" cy="1290638"/>
        </p:xfrm>
        <a:graphic>
          <a:graphicData uri="http://schemas.openxmlformats.org/presentationml/2006/ole">
            <p:oleObj spid="_x0000_s105478" name="Document" r:id="rId5" imgW="4794504" imgH="990600" progId="Word.Document.8">
              <p:embed/>
            </p:oleObj>
          </a:graphicData>
        </a:graphic>
      </p:graphicFrame>
      <p:sp>
        <p:nvSpPr>
          <p:cNvPr id="105483" name="Rectangle 5"/>
          <p:cNvSpPr>
            <a:spLocks noChangeArrowheads="1"/>
          </p:cNvSpPr>
          <p:nvPr/>
        </p:nvSpPr>
        <p:spPr bwMode="auto">
          <a:xfrm>
            <a:off x="593725" y="4968875"/>
            <a:ext cx="8093075" cy="1190625"/>
          </a:xfrm>
          <a:prstGeom prst="rect">
            <a:avLst/>
          </a:prstGeom>
          <a:noFill/>
          <a:ln w="9525">
            <a:noFill/>
            <a:miter lim="800000"/>
            <a:headEnd/>
            <a:tailEnd/>
          </a:ln>
        </p:spPr>
        <p:txBody>
          <a:bodyPr>
            <a:prstTxWarp prst="textNoShape">
              <a:avLst/>
            </a:prstTxWarp>
            <a:spAutoFit/>
          </a:bodyPr>
          <a:lstStyle/>
          <a:p>
            <a:pPr algn="ctr" eaLnBrk="0" hangingPunct="0"/>
            <a:r>
              <a:rPr lang="en-US" sz="1800"/>
              <a:t>Impact of policy cycle corruption (</a:t>
            </a:r>
            <a:r>
              <a:rPr lang="en-US" sz="1800" i="1"/>
              <a:t>Corruption</a:t>
            </a:r>
            <a:r>
              <a:rPr lang="en-US" sz="1800"/>
              <a:t>) on security level (</a:t>
            </a:r>
            <a:r>
              <a:rPr lang="en-US" sz="1800" i="1"/>
              <a:t>Fin Sec Lvl</a:t>
            </a:r>
            <a:r>
              <a:rPr lang="en-US" sz="1800"/>
              <a:t>), potential (</a:t>
            </a:r>
            <a:r>
              <a:rPr lang="en-US" sz="1800" i="1"/>
              <a:t>Tot Events</a:t>
            </a:r>
            <a:r>
              <a:rPr lang="en-US" sz="1800"/>
              <a:t>) and actual (</a:t>
            </a:r>
            <a:r>
              <a:rPr lang="en-US" sz="1800" i="1"/>
              <a:t>Act Evnts</a:t>
            </a:r>
            <a:r>
              <a:rPr lang="en-US" sz="1800"/>
              <a:t>) events and total casualties (</a:t>
            </a:r>
            <a:r>
              <a:rPr lang="en-US" sz="1800" i="1"/>
              <a:t>Tot Casult</a:t>
            </a:r>
            <a:r>
              <a:rPr lang="en-US" sz="1800"/>
              <a:t>) with security political sensitivity (</a:t>
            </a:r>
            <a:r>
              <a:rPr lang="en-US" sz="1800" i="1">
                <a:solidFill>
                  <a:srgbClr val="000000"/>
                </a:solidFill>
              </a:rPr>
              <a:t>Sec Pol Sens</a:t>
            </a:r>
            <a:r>
              <a:rPr lang="en-US" sz="1800">
                <a:solidFill>
                  <a:srgbClr val="000000"/>
                </a:solidFill>
              </a:rPr>
              <a:t>) set at 0.2, the security investment (</a:t>
            </a:r>
            <a:r>
              <a:rPr lang="en-US" sz="1800" i="1">
                <a:solidFill>
                  <a:srgbClr val="000000"/>
                </a:solidFill>
              </a:rPr>
              <a:t>Sec Invest</a:t>
            </a:r>
            <a:r>
              <a:rPr lang="en-US" sz="1800">
                <a:solidFill>
                  <a:srgbClr val="000000"/>
                </a:solidFill>
              </a:rPr>
              <a:t>) set at 0.01, and the policy cycle parameters set at 0.1</a:t>
            </a:r>
          </a:p>
        </p:txBody>
      </p:sp>
      <p:sp>
        <p:nvSpPr>
          <p:cNvPr id="105484" name="Rectangle 6"/>
          <p:cNvSpPr>
            <a:spLocks noChangeArrowheads="1"/>
          </p:cNvSpPr>
          <p:nvPr/>
        </p:nvSpPr>
        <p:spPr bwMode="auto">
          <a:xfrm>
            <a:off x="3048000" y="152400"/>
            <a:ext cx="3360738" cy="396875"/>
          </a:xfrm>
          <a:prstGeom prst="rect">
            <a:avLst/>
          </a:prstGeom>
          <a:noFill/>
          <a:ln w="9525">
            <a:noFill/>
            <a:miter lim="800000"/>
            <a:headEnd/>
            <a:tailEnd/>
          </a:ln>
        </p:spPr>
        <p:txBody>
          <a:bodyPr wrap="none">
            <a:prstTxWarp prst="textNoShape">
              <a:avLst/>
            </a:prstTxWarp>
            <a:spAutoFit/>
          </a:bodyPr>
          <a:lstStyle/>
          <a:p>
            <a:pPr eaLnBrk="0" hangingPunct="0"/>
            <a:r>
              <a:rPr lang="en-US" sz="2000"/>
              <a:t>Entity Security Management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 name="Footer Placeholder 2"/>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84" name="Slide Number Placeholder 3"/>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28F9657A-64DD-478B-8FC1-1FB9DF21315C}" type="slidenum">
              <a:rPr lang="en-US" sz="1400">
                <a:latin typeface="+mn-lt"/>
                <a:ea typeface="+mn-ea"/>
                <a:cs typeface="+mn-cs"/>
              </a:rPr>
              <a:pPr algn="r" eaLnBrk="0" hangingPunct="0">
                <a:defRPr/>
              </a:pPr>
              <a:t>28</a:t>
            </a:fld>
            <a:endParaRPr lang="en-US" sz="1400">
              <a:latin typeface="+mn-lt"/>
              <a:ea typeface="+mn-ea"/>
              <a:cs typeface="+mn-cs"/>
            </a:endParaRPr>
          </a:p>
        </p:txBody>
      </p:sp>
      <p:sp>
        <p:nvSpPr>
          <p:cNvPr id="107523" name="Rectangle 2"/>
          <p:cNvSpPr>
            <a:spLocks noChangeArrowheads="1"/>
          </p:cNvSpPr>
          <p:nvPr/>
        </p:nvSpPr>
        <p:spPr bwMode="auto">
          <a:xfrm>
            <a:off x="3744913" y="990600"/>
            <a:ext cx="7778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Affection</a:t>
            </a:r>
          </a:p>
        </p:txBody>
      </p:sp>
      <p:sp>
        <p:nvSpPr>
          <p:cNvPr id="107524" name="Rectangle 3"/>
          <p:cNvSpPr>
            <a:spLocks noChangeArrowheads="1"/>
          </p:cNvSpPr>
          <p:nvPr/>
        </p:nvSpPr>
        <p:spPr bwMode="auto">
          <a:xfrm>
            <a:off x="3657600" y="990600"/>
            <a:ext cx="9906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25" name="Rectangle 4"/>
          <p:cNvSpPr>
            <a:spLocks noChangeArrowheads="1"/>
          </p:cNvSpPr>
          <p:nvPr/>
        </p:nvSpPr>
        <p:spPr bwMode="auto">
          <a:xfrm>
            <a:off x="3640138" y="1752600"/>
            <a:ext cx="9810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Disaffection</a:t>
            </a:r>
          </a:p>
        </p:txBody>
      </p:sp>
      <p:sp>
        <p:nvSpPr>
          <p:cNvPr id="107526" name="Rectangle 5"/>
          <p:cNvSpPr>
            <a:spLocks noChangeArrowheads="1"/>
          </p:cNvSpPr>
          <p:nvPr/>
        </p:nvSpPr>
        <p:spPr bwMode="auto">
          <a:xfrm>
            <a:off x="3646488" y="1752600"/>
            <a:ext cx="9906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27" name="Line 6"/>
          <p:cNvSpPr>
            <a:spLocks noChangeShapeType="1"/>
          </p:cNvSpPr>
          <p:nvPr/>
        </p:nvSpPr>
        <p:spPr bwMode="auto">
          <a:xfrm>
            <a:off x="3962400" y="12954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28" name="Line 7"/>
          <p:cNvSpPr>
            <a:spLocks noChangeShapeType="1"/>
          </p:cNvSpPr>
          <p:nvPr/>
        </p:nvSpPr>
        <p:spPr bwMode="auto">
          <a:xfrm flipV="1">
            <a:off x="4343400" y="1295400"/>
            <a:ext cx="0" cy="4572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29" name="Rectangle 8"/>
          <p:cNvSpPr>
            <a:spLocks noChangeArrowheads="1"/>
          </p:cNvSpPr>
          <p:nvPr/>
        </p:nvSpPr>
        <p:spPr bwMode="auto">
          <a:xfrm>
            <a:off x="3470275" y="2362200"/>
            <a:ext cx="15224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Recruited Terrorists</a:t>
            </a:r>
          </a:p>
        </p:txBody>
      </p:sp>
      <p:sp>
        <p:nvSpPr>
          <p:cNvPr id="107530" name="Rectangle 9"/>
          <p:cNvSpPr>
            <a:spLocks noChangeArrowheads="1"/>
          </p:cNvSpPr>
          <p:nvPr/>
        </p:nvSpPr>
        <p:spPr bwMode="auto">
          <a:xfrm>
            <a:off x="3429000" y="23622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31" name="Line 10"/>
          <p:cNvSpPr>
            <a:spLocks noChangeShapeType="1"/>
          </p:cNvSpPr>
          <p:nvPr/>
        </p:nvSpPr>
        <p:spPr bwMode="auto">
          <a:xfrm>
            <a:off x="4191000" y="20574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32" name="Rectangle 11"/>
          <p:cNvSpPr>
            <a:spLocks noChangeArrowheads="1"/>
          </p:cNvSpPr>
          <p:nvPr/>
        </p:nvSpPr>
        <p:spPr bwMode="auto">
          <a:xfrm>
            <a:off x="3578225" y="2971800"/>
            <a:ext cx="13874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Trained Terrorists</a:t>
            </a:r>
          </a:p>
        </p:txBody>
      </p:sp>
      <p:sp>
        <p:nvSpPr>
          <p:cNvPr id="107533" name="Rectangle 12"/>
          <p:cNvSpPr>
            <a:spLocks noChangeArrowheads="1"/>
          </p:cNvSpPr>
          <p:nvPr/>
        </p:nvSpPr>
        <p:spPr bwMode="auto">
          <a:xfrm>
            <a:off x="3429000" y="29718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34" name="Rectangle 13"/>
          <p:cNvSpPr>
            <a:spLocks noChangeArrowheads="1"/>
          </p:cNvSpPr>
          <p:nvPr/>
        </p:nvSpPr>
        <p:spPr bwMode="auto">
          <a:xfrm>
            <a:off x="5322888" y="2895600"/>
            <a:ext cx="1590675"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 </a:t>
            </a:r>
            <a:r>
              <a:rPr lang="en-US" sz="1200" b="1"/>
              <a:t>Narco-Supplied</a:t>
            </a:r>
          </a:p>
          <a:p>
            <a:pPr algn="ctr" eaLnBrk="0" hangingPunct="0"/>
            <a:r>
              <a:rPr lang="en-US" sz="1200" b="1"/>
              <a:t>Terrorist Personnel</a:t>
            </a:r>
            <a:endParaRPr lang="en-US" sz="1200"/>
          </a:p>
        </p:txBody>
      </p:sp>
      <p:sp>
        <p:nvSpPr>
          <p:cNvPr id="107535" name="Rectangle 14"/>
          <p:cNvSpPr>
            <a:spLocks noChangeArrowheads="1"/>
          </p:cNvSpPr>
          <p:nvPr/>
        </p:nvSpPr>
        <p:spPr bwMode="auto">
          <a:xfrm>
            <a:off x="1447800" y="2895600"/>
            <a:ext cx="1524000" cy="457200"/>
          </a:xfrm>
          <a:prstGeom prst="rect">
            <a:avLst/>
          </a:prstGeom>
          <a:noFill/>
          <a:ln w="9525">
            <a:noFill/>
            <a:miter lim="800000"/>
            <a:headEnd/>
            <a:tailEnd/>
          </a:ln>
        </p:spPr>
        <p:txBody>
          <a:bodyPr>
            <a:prstTxWarp prst="textNoShape">
              <a:avLst/>
            </a:prstTxWarp>
            <a:spAutoFit/>
          </a:bodyPr>
          <a:lstStyle/>
          <a:p>
            <a:pPr algn="ctr" eaLnBrk="0" hangingPunct="0"/>
            <a:r>
              <a:rPr lang="en-US" sz="1200" b="1"/>
              <a:t>Narco Support to Terrorist Training</a:t>
            </a:r>
            <a:endParaRPr lang="en-US" sz="1200"/>
          </a:p>
        </p:txBody>
      </p:sp>
      <p:sp>
        <p:nvSpPr>
          <p:cNvPr id="107536" name="Rectangle 15"/>
          <p:cNvSpPr>
            <a:spLocks noChangeArrowheads="1"/>
          </p:cNvSpPr>
          <p:nvPr/>
        </p:nvSpPr>
        <p:spPr bwMode="auto">
          <a:xfrm>
            <a:off x="5851525" y="1447800"/>
            <a:ext cx="184150" cy="457200"/>
          </a:xfrm>
          <a:prstGeom prst="rect">
            <a:avLst/>
          </a:prstGeom>
          <a:noFill/>
          <a:ln w="9525">
            <a:noFill/>
            <a:miter lim="800000"/>
            <a:headEnd/>
            <a:tailEnd/>
          </a:ln>
        </p:spPr>
        <p:txBody>
          <a:bodyPr wrap="none">
            <a:prstTxWarp prst="textNoShape">
              <a:avLst/>
            </a:prstTxWarp>
            <a:spAutoFit/>
          </a:bodyPr>
          <a:lstStyle/>
          <a:p>
            <a:pPr eaLnBrk="0" hangingPunct="0"/>
            <a:endParaRPr lang="en-US"/>
          </a:p>
        </p:txBody>
      </p:sp>
      <p:sp>
        <p:nvSpPr>
          <p:cNvPr id="107537" name="Rectangle 16"/>
          <p:cNvSpPr>
            <a:spLocks noChangeArrowheads="1"/>
          </p:cNvSpPr>
          <p:nvPr/>
        </p:nvSpPr>
        <p:spPr bwMode="auto">
          <a:xfrm>
            <a:off x="2057400" y="1371600"/>
            <a:ext cx="13874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 Level of Violence</a:t>
            </a:r>
          </a:p>
        </p:txBody>
      </p:sp>
      <p:sp>
        <p:nvSpPr>
          <p:cNvPr id="107538" name="Rectangle 17"/>
          <p:cNvSpPr>
            <a:spLocks noChangeArrowheads="1"/>
          </p:cNvSpPr>
          <p:nvPr/>
        </p:nvSpPr>
        <p:spPr bwMode="auto">
          <a:xfrm>
            <a:off x="1981200" y="1371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39" name="Line 18"/>
          <p:cNvSpPr>
            <a:spLocks noChangeShapeType="1"/>
          </p:cNvSpPr>
          <p:nvPr/>
        </p:nvSpPr>
        <p:spPr bwMode="auto">
          <a:xfrm>
            <a:off x="4191000" y="51054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40" name="Line 19"/>
          <p:cNvSpPr>
            <a:spLocks noChangeShapeType="1"/>
          </p:cNvSpPr>
          <p:nvPr/>
        </p:nvSpPr>
        <p:spPr bwMode="auto">
          <a:xfrm flipV="1">
            <a:off x="6172200" y="4572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41" name="Rectangle 20"/>
          <p:cNvSpPr>
            <a:spLocks noChangeArrowheads="1"/>
          </p:cNvSpPr>
          <p:nvPr/>
        </p:nvSpPr>
        <p:spPr bwMode="auto">
          <a:xfrm>
            <a:off x="5334000" y="28956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42" name="Rectangle 21"/>
          <p:cNvSpPr>
            <a:spLocks noChangeArrowheads="1"/>
          </p:cNvSpPr>
          <p:nvPr/>
        </p:nvSpPr>
        <p:spPr bwMode="auto">
          <a:xfrm>
            <a:off x="1447800" y="28956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43" name="Rectangle 22"/>
          <p:cNvSpPr>
            <a:spLocks noChangeArrowheads="1"/>
          </p:cNvSpPr>
          <p:nvPr/>
        </p:nvSpPr>
        <p:spPr bwMode="auto">
          <a:xfrm>
            <a:off x="5014913" y="1676400"/>
            <a:ext cx="15557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b="1"/>
              <a:t>Govt. Social Policy</a:t>
            </a:r>
          </a:p>
          <a:p>
            <a:pPr algn="ctr" eaLnBrk="0" hangingPunct="0"/>
            <a:r>
              <a:rPr lang="en-US" sz="1200" b="1"/>
              <a:t>Cycle Impact</a:t>
            </a:r>
            <a:endParaRPr lang="en-US" sz="1200"/>
          </a:p>
        </p:txBody>
      </p:sp>
      <p:sp>
        <p:nvSpPr>
          <p:cNvPr id="107544" name="Rectangle 23"/>
          <p:cNvSpPr>
            <a:spLocks noChangeArrowheads="1"/>
          </p:cNvSpPr>
          <p:nvPr/>
        </p:nvSpPr>
        <p:spPr bwMode="auto">
          <a:xfrm>
            <a:off x="5029200" y="914400"/>
            <a:ext cx="15478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Violence &amp; Casualty</a:t>
            </a:r>
          </a:p>
          <a:p>
            <a:pPr algn="ctr" eaLnBrk="0" hangingPunct="0"/>
            <a:r>
              <a:rPr lang="en-US" sz="1200"/>
              <a:t>Impact</a:t>
            </a:r>
          </a:p>
        </p:txBody>
      </p:sp>
      <p:sp>
        <p:nvSpPr>
          <p:cNvPr id="107545" name="Rectangle 24"/>
          <p:cNvSpPr>
            <a:spLocks noChangeArrowheads="1"/>
          </p:cNvSpPr>
          <p:nvPr/>
        </p:nvSpPr>
        <p:spPr bwMode="auto">
          <a:xfrm>
            <a:off x="4953000" y="16764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46" name="Rectangle 25"/>
          <p:cNvSpPr>
            <a:spLocks noChangeArrowheads="1"/>
          </p:cNvSpPr>
          <p:nvPr/>
        </p:nvSpPr>
        <p:spPr bwMode="auto">
          <a:xfrm>
            <a:off x="4959350" y="9144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47" name="Line 26"/>
          <p:cNvSpPr>
            <a:spLocks noChangeShapeType="1"/>
          </p:cNvSpPr>
          <p:nvPr/>
        </p:nvSpPr>
        <p:spPr bwMode="auto">
          <a:xfrm flipH="1">
            <a:off x="3581400" y="1447800"/>
            <a:ext cx="2286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48" name="Line 27"/>
          <p:cNvSpPr>
            <a:spLocks noChangeShapeType="1"/>
          </p:cNvSpPr>
          <p:nvPr/>
        </p:nvSpPr>
        <p:spPr bwMode="auto">
          <a:xfrm flipH="1">
            <a:off x="3581400" y="1600200"/>
            <a:ext cx="2286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49" name="Line 28"/>
          <p:cNvSpPr>
            <a:spLocks noChangeShapeType="1"/>
          </p:cNvSpPr>
          <p:nvPr/>
        </p:nvSpPr>
        <p:spPr bwMode="auto">
          <a:xfrm>
            <a:off x="3810000" y="16002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0" name="Line 29"/>
          <p:cNvSpPr>
            <a:spLocks noChangeShapeType="1"/>
          </p:cNvSpPr>
          <p:nvPr/>
        </p:nvSpPr>
        <p:spPr bwMode="auto">
          <a:xfrm flipV="1">
            <a:off x="3810000" y="12954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1" name="Line 30"/>
          <p:cNvSpPr>
            <a:spLocks noChangeShapeType="1"/>
          </p:cNvSpPr>
          <p:nvPr/>
        </p:nvSpPr>
        <p:spPr bwMode="auto">
          <a:xfrm flipH="1">
            <a:off x="4648200" y="1905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2" name="Line 31"/>
          <p:cNvSpPr>
            <a:spLocks noChangeShapeType="1"/>
          </p:cNvSpPr>
          <p:nvPr/>
        </p:nvSpPr>
        <p:spPr bwMode="auto">
          <a:xfrm flipH="1">
            <a:off x="4648200" y="11430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3" name="Rectangle 32"/>
          <p:cNvSpPr>
            <a:spLocks noChangeArrowheads="1"/>
          </p:cNvSpPr>
          <p:nvPr/>
        </p:nvSpPr>
        <p:spPr bwMode="auto">
          <a:xfrm>
            <a:off x="3459163" y="3581400"/>
            <a:ext cx="1489075"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Available Terrorists</a:t>
            </a:r>
          </a:p>
        </p:txBody>
      </p:sp>
      <p:sp>
        <p:nvSpPr>
          <p:cNvPr id="107554" name="Rectangle 33"/>
          <p:cNvSpPr>
            <a:spLocks noChangeArrowheads="1"/>
          </p:cNvSpPr>
          <p:nvPr/>
        </p:nvSpPr>
        <p:spPr bwMode="auto">
          <a:xfrm>
            <a:off x="3429000" y="35814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55" name="Rectangle 34"/>
          <p:cNvSpPr>
            <a:spLocks noChangeArrowheads="1"/>
          </p:cNvSpPr>
          <p:nvPr/>
        </p:nvSpPr>
        <p:spPr bwMode="auto">
          <a:xfrm>
            <a:off x="3659188" y="4191000"/>
            <a:ext cx="1217612"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Target Security</a:t>
            </a:r>
          </a:p>
        </p:txBody>
      </p:sp>
      <p:sp>
        <p:nvSpPr>
          <p:cNvPr id="107556" name="Line 35"/>
          <p:cNvSpPr>
            <a:spLocks noChangeShapeType="1"/>
          </p:cNvSpPr>
          <p:nvPr/>
        </p:nvSpPr>
        <p:spPr bwMode="auto">
          <a:xfrm>
            <a:off x="4191000" y="26670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7" name="Line 36"/>
          <p:cNvSpPr>
            <a:spLocks noChangeShapeType="1"/>
          </p:cNvSpPr>
          <p:nvPr/>
        </p:nvSpPr>
        <p:spPr bwMode="auto">
          <a:xfrm>
            <a:off x="4191000" y="32766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8" name="Line 37"/>
          <p:cNvSpPr>
            <a:spLocks noChangeShapeType="1"/>
          </p:cNvSpPr>
          <p:nvPr/>
        </p:nvSpPr>
        <p:spPr bwMode="auto">
          <a:xfrm>
            <a:off x="3048000" y="31242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59" name="Line 38"/>
          <p:cNvSpPr>
            <a:spLocks noChangeShapeType="1"/>
          </p:cNvSpPr>
          <p:nvPr/>
        </p:nvSpPr>
        <p:spPr bwMode="auto">
          <a:xfrm flipH="1">
            <a:off x="5029200" y="31242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60" name="Rectangle 39"/>
          <p:cNvSpPr>
            <a:spLocks noChangeArrowheads="1"/>
          </p:cNvSpPr>
          <p:nvPr/>
        </p:nvSpPr>
        <p:spPr bwMode="auto">
          <a:xfrm>
            <a:off x="3429000" y="41910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61" name="Line 40"/>
          <p:cNvSpPr>
            <a:spLocks noChangeShapeType="1"/>
          </p:cNvSpPr>
          <p:nvPr/>
        </p:nvSpPr>
        <p:spPr bwMode="auto">
          <a:xfrm flipH="1">
            <a:off x="6553200" y="1905000"/>
            <a:ext cx="5334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62" name="Rectangle 41"/>
          <p:cNvSpPr>
            <a:spLocks noChangeArrowheads="1"/>
          </p:cNvSpPr>
          <p:nvPr/>
        </p:nvSpPr>
        <p:spPr bwMode="auto">
          <a:xfrm>
            <a:off x="5437188" y="4876800"/>
            <a:ext cx="15049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b="1"/>
              <a:t>Narco-Related</a:t>
            </a:r>
          </a:p>
          <a:p>
            <a:pPr algn="ctr" eaLnBrk="0" hangingPunct="0"/>
            <a:r>
              <a:rPr lang="en-US" sz="1200" b="1"/>
              <a:t>Corruption Impact</a:t>
            </a:r>
            <a:endParaRPr lang="en-US" sz="1200"/>
          </a:p>
        </p:txBody>
      </p:sp>
      <p:sp>
        <p:nvSpPr>
          <p:cNvPr id="107563" name="Rectangle 42"/>
          <p:cNvSpPr>
            <a:spLocks noChangeArrowheads="1"/>
          </p:cNvSpPr>
          <p:nvPr/>
        </p:nvSpPr>
        <p:spPr bwMode="auto">
          <a:xfrm>
            <a:off x="5302250" y="4114800"/>
            <a:ext cx="17081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b="1"/>
              <a:t>Govt. Security Policy</a:t>
            </a:r>
          </a:p>
          <a:p>
            <a:pPr algn="ctr" eaLnBrk="0" hangingPunct="0"/>
            <a:r>
              <a:rPr lang="en-US" sz="1200" b="1"/>
              <a:t>Cycle Impact</a:t>
            </a:r>
            <a:endParaRPr lang="en-US" sz="1200"/>
          </a:p>
        </p:txBody>
      </p:sp>
      <p:sp>
        <p:nvSpPr>
          <p:cNvPr id="107564" name="Rectangle 43"/>
          <p:cNvSpPr>
            <a:spLocks noChangeArrowheads="1"/>
          </p:cNvSpPr>
          <p:nvPr/>
        </p:nvSpPr>
        <p:spPr bwMode="auto">
          <a:xfrm>
            <a:off x="5334000" y="41148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65" name="Line 44"/>
          <p:cNvSpPr>
            <a:spLocks noChangeShapeType="1"/>
          </p:cNvSpPr>
          <p:nvPr/>
        </p:nvSpPr>
        <p:spPr bwMode="auto">
          <a:xfrm flipH="1">
            <a:off x="5029200" y="4343400"/>
            <a:ext cx="304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66" name="Rectangle 45"/>
          <p:cNvSpPr>
            <a:spLocks noChangeArrowheads="1"/>
          </p:cNvSpPr>
          <p:nvPr/>
        </p:nvSpPr>
        <p:spPr bwMode="auto">
          <a:xfrm>
            <a:off x="5334000" y="4876800"/>
            <a:ext cx="1600200" cy="457200"/>
          </a:xfrm>
          <a:prstGeom prst="rect">
            <a:avLst/>
          </a:prstGeom>
          <a:noFill/>
          <a:ln w="9525">
            <a:solidFill>
              <a:schemeClr val="tx1"/>
            </a:solidFill>
            <a:miter lim="800000"/>
            <a:headEnd/>
            <a:tailEnd/>
          </a:ln>
        </p:spPr>
        <p:txBody>
          <a:bodyPr wrap="none" anchor="ctr">
            <a:prstTxWarp prst="textNoShape">
              <a:avLst/>
            </a:prstTxWarp>
          </a:bodyPr>
          <a:lstStyle/>
          <a:p>
            <a:pPr algn="ctr" eaLnBrk="0" hangingPunct="0"/>
            <a:endParaRPr lang="en-US"/>
          </a:p>
        </p:txBody>
      </p:sp>
      <p:sp>
        <p:nvSpPr>
          <p:cNvPr id="107567" name="Line 46"/>
          <p:cNvSpPr>
            <a:spLocks noChangeShapeType="1"/>
          </p:cNvSpPr>
          <p:nvPr/>
        </p:nvSpPr>
        <p:spPr bwMode="auto">
          <a:xfrm>
            <a:off x="7086600" y="1905000"/>
            <a:ext cx="0" cy="32004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68" name="Line 47"/>
          <p:cNvSpPr>
            <a:spLocks noChangeShapeType="1"/>
          </p:cNvSpPr>
          <p:nvPr/>
        </p:nvSpPr>
        <p:spPr bwMode="auto">
          <a:xfrm>
            <a:off x="4191000" y="38862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69" name="Line 48"/>
          <p:cNvSpPr>
            <a:spLocks noChangeShapeType="1"/>
          </p:cNvSpPr>
          <p:nvPr/>
        </p:nvSpPr>
        <p:spPr bwMode="auto">
          <a:xfrm>
            <a:off x="6934200" y="5105400"/>
            <a:ext cx="152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70" name="Rectangle 49"/>
          <p:cNvSpPr>
            <a:spLocks noChangeArrowheads="1"/>
          </p:cNvSpPr>
          <p:nvPr/>
        </p:nvSpPr>
        <p:spPr bwMode="auto">
          <a:xfrm>
            <a:off x="3678238" y="4830763"/>
            <a:ext cx="1182687" cy="274637"/>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Terrorist Event</a:t>
            </a:r>
          </a:p>
        </p:txBody>
      </p:sp>
      <p:sp>
        <p:nvSpPr>
          <p:cNvPr id="107571" name="Rectangle 50"/>
          <p:cNvSpPr>
            <a:spLocks noChangeArrowheads="1"/>
          </p:cNvSpPr>
          <p:nvPr/>
        </p:nvSpPr>
        <p:spPr bwMode="auto">
          <a:xfrm>
            <a:off x="3429000" y="4800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72" name="Line 51"/>
          <p:cNvSpPr>
            <a:spLocks noChangeShapeType="1"/>
          </p:cNvSpPr>
          <p:nvPr/>
        </p:nvSpPr>
        <p:spPr bwMode="auto">
          <a:xfrm>
            <a:off x="4191000" y="4495800"/>
            <a:ext cx="0" cy="3048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73" name="Line 52"/>
          <p:cNvSpPr>
            <a:spLocks noChangeShapeType="1"/>
          </p:cNvSpPr>
          <p:nvPr/>
        </p:nvSpPr>
        <p:spPr bwMode="auto">
          <a:xfrm flipH="1">
            <a:off x="3200400" y="3733800"/>
            <a:ext cx="228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74" name="Line 53"/>
          <p:cNvSpPr>
            <a:spLocks noChangeShapeType="1"/>
          </p:cNvSpPr>
          <p:nvPr/>
        </p:nvSpPr>
        <p:spPr bwMode="auto">
          <a:xfrm>
            <a:off x="3200400" y="3733800"/>
            <a:ext cx="0" cy="11430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75" name="Line 54"/>
          <p:cNvSpPr>
            <a:spLocks noChangeShapeType="1"/>
          </p:cNvSpPr>
          <p:nvPr/>
        </p:nvSpPr>
        <p:spPr bwMode="auto">
          <a:xfrm>
            <a:off x="3200400" y="4876800"/>
            <a:ext cx="2286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76" name="Rectangle 55"/>
          <p:cNvSpPr>
            <a:spLocks noChangeArrowheads="1"/>
          </p:cNvSpPr>
          <p:nvPr/>
        </p:nvSpPr>
        <p:spPr bwMode="auto">
          <a:xfrm>
            <a:off x="3422650" y="5440363"/>
            <a:ext cx="1606550" cy="274637"/>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Security Assessment</a:t>
            </a:r>
          </a:p>
        </p:txBody>
      </p:sp>
      <p:sp>
        <p:nvSpPr>
          <p:cNvPr id="107577" name="Rectangle 56"/>
          <p:cNvSpPr>
            <a:spLocks noChangeArrowheads="1"/>
          </p:cNvSpPr>
          <p:nvPr/>
        </p:nvSpPr>
        <p:spPr bwMode="auto">
          <a:xfrm>
            <a:off x="3352800" y="5410200"/>
            <a:ext cx="17526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78" name="Rectangle 57"/>
          <p:cNvSpPr>
            <a:spLocks noChangeArrowheads="1"/>
          </p:cNvSpPr>
          <p:nvPr/>
        </p:nvSpPr>
        <p:spPr bwMode="auto">
          <a:xfrm>
            <a:off x="5257800" y="2286000"/>
            <a:ext cx="1725613"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 </a:t>
            </a:r>
            <a:r>
              <a:rPr lang="en-US" sz="1200" b="1"/>
              <a:t>Govt. Counter-Narco</a:t>
            </a:r>
          </a:p>
          <a:p>
            <a:pPr algn="ctr" eaLnBrk="0" hangingPunct="0"/>
            <a:r>
              <a:rPr lang="en-US" sz="1200" b="1"/>
              <a:t>Actions</a:t>
            </a:r>
            <a:endParaRPr lang="en-US" sz="1200"/>
          </a:p>
        </p:txBody>
      </p:sp>
      <p:sp>
        <p:nvSpPr>
          <p:cNvPr id="107579" name="Rectangle 58"/>
          <p:cNvSpPr>
            <a:spLocks noChangeArrowheads="1"/>
          </p:cNvSpPr>
          <p:nvPr/>
        </p:nvSpPr>
        <p:spPr bwMode="auto">
          <a:xfrm>
            <a:off x="5334000" y="22860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80" name="Line 59"/>
          <p:cNvSpPr>
            <a:spLocks noChangeShapeType="1"/>
          </p:cNvSpPr>
          <p:nvPr/>
        </p:nvSpPr>
        <p:spPr bwMode="auto">
          <a:xfrm>
            <a:off x="6096000" y="27432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81" name="Line 60"/>
          <p:cNvSpPr>
            <a:spLocks noChangeShapeType="1"/>
          </p:cNvSpPr>
          <p:nvPr/>
        </p:nvSpPr>
        <p:spPr bwMode="auto">
          <a:xfrm>
            <a:off x="5029200" y="4953000"/>
            <a:ext cx="152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82" name="Line 61"/>
          <p:cNvSpPr>
            <a:spLocks noChangeShapeType="1"/>
          </p:cNvSpPr>
          <p:nvPr/>
        </p:nvSpPr>
        <p:spPr bwMode="auto">
          <a:xfrm>
            <a:off x="5181600" y="4953000"/>
            <a:ext cx="0" cy="609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83" name="Line 62"/>
          <p:cNvSpPr>
            <a:spLocks noChangeShapeType="1"/>
          </p:cNvSpPr>
          <p:nvPr/>
        </p:nvSpPr>
        <p:spPr bwMode="auto">
          <a:xfrm>
            <a:off x="7239000" y="1143000"/>
            <a:ext cx="0" cy="44196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84" name="Line 63"/>
          <p:cNvSpPr>
            <a:spLocks noChangeShapeType="1"/>
          </p:cNvSpPr>
          <p:nvPr/>
        </p:nvSpPr>
        <p:spPr bwMode="auto">
          <a:xfrm flipH="1">
            <a:off x="6553200" y="1143000"/>
            <a:ext cx="6858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85" name="Rectangle 64"/>
          <p:cNvSpPr>
            <a:spLocks noChangeArrowheads="1"/>
          </p:cNvSpPr>
          <p:nvPr/>
        </p:nvSpPr>
        <p:spPr bwMode="auto">
          <a:xfrm>
            <a:off x="1524000" y="2362200"/>
            <a:ext cx="1370013"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Recruitment Rate</a:t>
            </a:r>
          </a:p>
        </p:txBody>
      </p:sp>
      <p:sp>
        <p:nvSpPr>
          <p:cNvPr id="107586" name="Rectangle 65"/>
          <p:cNvSpPr>
            <a:spLocks noChangeArrowheads="1"/>
          </p:cNvSpPr>
          <p:nvPr/>
        </p:nvSpPr>
        <p:spPr bwMode="auto">
          <a:xfrm>
            <a:off x="1447800" y="23622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87" name="Rectangle 66"/>
          <p:cNvSpPr>
            <a:spLocks noChangeArrowheads="1"/>
          </p:cNvSpPr>
          <p:nvPr/>
        </p:nvSpPr>
        <p:spPr bwMode="auto">
          <a:xfrm>
            <a:off x="5426075" y="3505200"/>
            <a:ext cx="1352550" cy="457200"/>
          </a:xfrm>
          <a:prstGeom prst="rect">
            <a:avLst/>
          </a:prstGeom>
          <a:noFill/>
          <a:ln w="9525">
            <a:noFill/>
            <a:miter lim="800000"/>
            <a:headEnd/>
            <a:tailEnd/>
          </a:ln>
        </p:spPr>
        <p:txBody>
          <a:bodyPr wrap="none">
            <a:prstTxWarp prst="textNoShape">
              <a:avLst/>
            </a:prstTxWarp>
            <a:spAutoFit/>
          </a:bodyPr>
          <a:lstStyle/>
          <a:p>
            <a:pPr algn="ctr" eaLnBrk="0" hangingPunct="0"/>
            <a:r>
              <a:rPr lang="en-US" sz="1200" b="1"/>
              <a:t>Narco-Related</a:t>
            </a:r>
          </a:p>
          <a:p>
            <a:pPr algn="ctr" eaLnBrk="0" hangingPunct="0"/>
            <a:r>
              <a:rPr lang="en-US" sz="1200" b="1"/>
              <a:t>Security Losses</a:t>
            </a:r>
          </a:p>
        </p:txBody>
      </p:sp>
      <p:sp>
        <p:nvSpPr>
          <p:cNvPr id="107588" name="Rectangle 67"/>
          <p:cNvSpPr>
            <a:spLocks noChangeArrowheads="1"/>
          </p:cNvSpPr>
          <p:nvPr/>
        </p:nvSpPr>
        <p:spPr bwMode="auto">
          <a:xfrm>
            <a:off x="5334000" y="3505200"/>
            <a:ext cx="1600200" cy="4572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89" name="Line 68"/>
          <p:cNvSpPr>
            <a:spLocks noChangeShapeType="1"/>
          </p:cNvSpPr>
          <p:nvPr/>
        </p:nvSpPr>
        <p:spPr bwMode="auto">
          <a:xfrm flipH="1">
            <a:off x="5181600" y="3733800"/>
            <a:ext cx="1524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90" name="Line 69"/>
          <p:cNvSpPr>
            <a:spLocks noChangeShapeType="1"/>
          </p:cNvSpPr>
          <p:nvPr/>
        </p:nvSpPr>
        <p:spPr bwMode="auto">
          <a:xfrm>
            <a:off x="5181600" y="3733800"/>
            <a:ext cx="0" cy="30480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91" name="Line 70"/>
          <p:cNvSpPr>
            <a:spLocks noChangeShapeType="1"/>
          </p:cNvSpPr>
          <p:nvPr/>
        </p:nvSpPr>
        <p:spPr bwMode="auto">
          <a:xfrm>
            <a:off x="4724400" y="4038600"/>
            <a:ext cx="457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92" name="Line 71"/>
          <p:cNvSpPr>
            <a:spLocks noChangeShapeType="1"/>
          </p:cNvSpPr>
          <p:nvPr/>
        </p:nvSpPr>
        <p:spPr bwMode="auto">
          <a:xfrm>
            <a:off x="4724400" y="4038600"/>
            <a:ext cx="0" cy="15240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93" name="Line 72"/>
          <p:cNvSpPr>
            <a:spLocks noChangeShapeType="1"/>
          </p:cNvSpPr>
          <p:nvPr/>
        </p:nvSpPr>
        <p:spPr bwMode="auto">
          <a:xfrm>
            <a:off x="3048000" y="25146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594" name="Rectangle 73"/>
          <p:cNvSpPr>
            <a:spLocks noChangeArrowheads="1"/>
          </p:cNvSpPr>
          <p:nvPr/>
        </p:nvSpPr>
        <p:spPr bwMode="auto">
          <a:xfrm>
            <a:off x="5689600" y="5410200"/>
            <a:ext cx="8953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Casualties</a:t>
            </a:r>
          </a:p>
        </p:txBody>
      </p:sp>
      <p:sp>
        <p:nvSpPr>
          <p:cNvPr id="107595" name="Rectangle 74"/>
          <p:cNvSpPr>
            <a:spLocks noChangeArrowheads="1"/>
          </p:cNvSpPr>
          <p:nvPr/>
        </p:nvSpPr>
        <p:spPr bwMode="auto">
          <a:xfrm>
            <a:off x="5638800" y="5410200"/>
            <a:ext cx="9906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596" name="Line 75"/>
          <p:cNvSpPr>
            <a:spLocks noChangeShapeType="1"/>
          </p:cNvSpPr>
          <p:nvPr/>
        </p:nvSpPr>
        <p:spPr bwMode="auto">
          <a:xfrm>
            <a:off x="5181600" y="5562600"/>
            <a:ext cx="4572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97" name="Line 76"/>
          <p:cNvSpPr>
            <a:spLocks noChangeShapeType="1"/>
          </p:cNvSpPr>
          <p:nvPr/>
        </p:nvSpPr>
        <p:spPr bwMode="auto">
          <a:xfrm>
            <a:off x="6629400" y="5562600"/>
            <a:ext cx="609600" cy="0"/>
          </a:xfrm>
          <a:prstGeom prst="line">
            <a:avLst/>
          </a:prstGeom>
          <a:noFill/>
          <a:ln w="9525">
            <a:solidFill>
              <a:schemeClr val="tx1"/>
            </a:solidFill>
            <a:round/>
            <a:headEnd/>
            <a:tailEnd/>
          </a:ln>
        </p:spPr>
        <p:txBody>
          <a:bodyPr wrap="none" anchor="ctr">
            <a:prstTxWarp prst="textNoShape">
              <a:avLst/>
            </a:prstTxWarp>
          </a:bodyPr>
          <a:lstStyle/>
          <a:p>
            <a:endParaRPr lang="en-US"/>
          </a:p>
        </p:txBody>
      </p:sp>
      <p:sp>
        <p:nvSpPr>
          <p:cNvPr id="107598" name="Rectangle 77"/>
          <p:cNvSpPr>
            <a:spLocks noChangeArrowheads="1"/>
          </p:cNvSpPr>
          <p:nvPr/>
        </p:nvSpPr>
        <p:spPr bwMode="auto">
          <a:xfrm>
            <a:off x="1600200" y="4800600"/>
            <a:ext cx="1276350" cy="274638"/>
          </a:xfrm>
          <a:prstGeom prst="rect">
            <a:avLst/>
          </a:prstGeom>
          <a:noFill/>
          <a:ln w="9525">
            <a:noFill/>
            <a:miter lim="800000"/>
            <a:headEnd/>
            <a:tailEnd/>
          </a:ln>
        </p:spPr>
        <p:txBody>
          <a:bodyPr wrap="none">
            <a:prstTxWarp prst="textNoShape">
              <a:avLst/>
            </a:prstTxWarp>
            <a:spAutoFit/>
          </a:bodyPr>
          <a:lstStyle/>
          <a:p>
            <a:pPr algn="ctr" eaLnBrk="0" hangingPunct="0"/>
            <a:r>
              <a:rPr lang="en-US" sz="1200"/>
              <a:t>Terrorist Losses</a:t>
            </a:r>
          </a:p>
        </p:txBody>
      </p:sp>
      <p:sp>
        <p:nvSpPr>
          <p:cNvPr id="107599" name="Rectangle 78"/>
          <p:cNvSpPr>
            <a:spLocks noChangeArrowheads="1"/>
          </p:cNvSpPr>
          <p:nvPr/>
        </p:nvSpPr>
        <p:spPr bwMode="auto">
          <a:xfrm>
            <a:off x="1447800" y="4800600"/>
            <a:ext cx="1600200" cy="3048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600" name="Line 79"/>
          <p:cNvSpPr>
            <a:spLocks noChangeShapeType="1"/>
          </p:cNvSpPr>
          <p:nvPr/>
        </p:nvSpPr>
        <p:spPr bwMode="auto">
          <a:xfrm flipH="1">
            <a:off x="3048000" y="5029200"/>
            <a:ext cx="381000" cy="0"/>
          </a:xfrm>
          <a:prstGeom prst="line">
            <a:avLst/>
          </a:prstGeom>
          <a:noFill/>
          <a:ln w="9525">
            <a:solidFill>
              <a:schemeClr val="tx1"/>
            </a:solidFill>
            <a:round/>
            <a:headEnd/>
            <a:tailEnd type="triangle" w="med" len="med"/>
          </a:ln>
        </p:spPr>
        <p:txBody>
          <a:bodyPr wrap="none" anchor="ctr">
            <a:prstTxWarp prst="textNoShape">
              <a:avLst/>
            </a:prstTxWarp>
          </a:bodyPr>
          <a:lstStyle/>
          <a:p>
            <a:endParaRPr lang="en-US"/>
          </a:p>
        </p:txBody>
      </p:sp>
      <p:sp>
        <p:nvSpPr>
          <p:cNvPr id="107601" name="Rectangle 80"/>
          <p:cNvSpPr>
            <a:spLocks noChangeArrowheads="1"/>
          </p:cNvSpPr>
          <p:nvPr/>
        </p:nvSpPr>
        <p:spPr bwMode="auto">
          <a:xfrm>
            <a:off x="1295400" y="762000"/>
            <a:ext cx="6096000" cy="5105400"/>
          </a:xfrm>
          <a:prstGeom prst="rect">
            <a:avLst/>
          </a:prstGeom>
          <a:noFill/>
          <a:ln w="9525">
            <a:solidFill>
              <a:schemeClr val="tx1"/>
            </a:solidFill>
            <a:miter lim="800000"/>
            <a:headEnd/>
            <a:tailEnd/>
          </a:ln>
        </p:spPr>
        <p:txBody>
          <a:bodyPr wrap="none" anchor="ctr">
            <a:prstTxWarp prst="textNoShape">
              <a:avLst/>
            </a:prstTxWarp>
          </a:bodyPr>
          <a:lstStyle/>
          <a:p>
            <a:endParaRPr lang="en-US"/>
          </a:p>
        </p:txBody>
      </p:sp>
      <p:sp>
        <p:nvSpPr>
          <p:cNvPr id="107602" name="Rectangle 81"/>
          <p:cNvSpPr>
            <a:spLocks noChangeArrowheads="1"/>
          </p:cNvSpPr>
          <p:nvPr/>
        </p:nvSpPr>
        <p:spPr bwMode="auto">
          <a:xfrm>
            <a:off x="3819525" y="187325"/>
            <a:ext cx="184150" cy="457200"/>
          </a:xfrm>
          <a:prstGeom prst="rect">
            <a:avLst/>
          </a:prstGeom>
          <a:noFill/>
          <a:ln w="9525">
            <a:noFill/>
            <a:miter lim="800000"/>
            <a:headEnd/>
            <a:tailEnd/>
          </a:ln>
        </p:spPr>
        <p:txBody>
          <a:bodyPr wrap="none">
            <a:prstTxWarp prst="textNoShape">
              <a:avLst/>
            </a:prstTxWarp>
            <a:spAutoFit/>
          </a:bodyPr>
          <a:lstStyle/>
          <a:p>
            <a:pPr eaLnBrk="0" hangingPunct="0"/>
            <a:endParaRPr lang="en-US"/>
          </a:p>
        </p:txBody>
      </p:sp>
      <p:sp>
        <p:nvSpPr>
          <p:cNvPr id="107603" name="Rectangle 82"/>
          <p:cNvSpPr>
            <a:spLocks noChangeArrowheads="1"/>
          </p:cNvSpPr>
          <p:nvPr/>
        </p:nvSpPr>
        <p:spPr bwMode="auto">
          <a:xfrm>
            <a:off x="2286000" y="228600"/>
            <a:ext cx="4386263" cy="457200"/>
          </a:xfrm>
          <a:prstGeom prst="rect">
            <a:avLst/>
          </a:prstGeom>
          <a:noFill/>
          <a:ln w="9525">
            <a:noFill/>
            <a:miter lim="800000"/>
            <a:headEnd/>
            <a:tailEnd/>
          </a:ln>
        </p:spPr>
        <p:txBody>
          <a:bodyPr wrap="none">
            <a:prstTxWarp prst="textNoShape">
              <a:avLst/>
            </a:prstTxWarp>
            <a:spAutoFit/>
          </a:bodyPr>
          <a:lstStyle/>
          <a:p>
            <a:pPr eaLnBrk="0" hangingPunct="0"/>
            <a:r>
              <a:rPr lang="en-US"/>
              <a:t>Toward an Integrated Model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Footer Placeholder 4"/>
          <p:cNvSpPr txBox="1">
            <a:spLocks noGrp="1"/>
          </p:cNvSpPr>
          <p:nvPr/>
        </p:nvSpPr>
        <p:spPr bwMode="auto">
          <a:xfrm>
            <a:off x="3124200" y="6248400"/>
            <a:ext cx="2895600" cy="457200"/>
          </a:xfrm>
          <a:prstGeom prst="rect">
            <a:avLst/>
          </a:prstGeom>
          <a:noFill/>
          <a:ln>
            <a:miter lim="800000"/>
            <a:headEnd/>
            <a:tailEnd/>
          </a:ln>
        </p:spPr>
        <p:txBody>
          <a:bodyPr>
            <a:prstTxWarp prst="textNoShape">
              <a:avLst/>
            </a:prstTxWarp>
          </a:bodyPr>
          <a:lstStyle/>
          <a:p>
            <a:pPr algn="ctr" eaLnBrk="0" hangingPunct="0">
              <a:defRPr/>
            </a:pPr>
            <a:r>
              <a:rPr lang="en-US" sz="1400">
                <a:latin typeface="+mn-lt"/>
                <a:ea typeface="+mn-ea"/>
                <a:cs typeface="+mn-cs"/>
              </a:rPr>
              <a:t>Woodcock and Musa 2012</a:t>
            </a:r>
          </a:p>
        </p:txBody>
      </p:sp>
      <p:sp>
        <p:nvSpPr>
          <p:cNvPr id="6" name="Slide Number Placeholder 5"/>
          <p:cNvSpPr txBox="1">
            <a:spLocks noGrp="1"/>
          </p:cNvSpPr>
          <p:nvPr/>
        </p:nvSpPr>
        <p:spPr bwMode="auto">
          <a:xfrm>
            <a:off x="6553200" y="6248400"/>
            <a:ext cx="1905000" cy="457200"/>
          </a:xfrm>
          <a:prstGeom prst="rect">
            <a:avLst/>
          </a:prstGeom>
          <a:noFill/>
          <a:ln>
            <a:miter lim="800000"/>
            <a:headEnd/>
            <a:tailEnd/>
          </a:ln>
        </p:spPr>
        <p:txBody>
          <a:bodyPr>
            <a:prstTxWarp prst="textNoShape">
              <a:avLst/>
            </a:prstTxWarp>
          </a:bodyPr>
          <a:lstStyle/>
          <a:p>
            <a:pPr algn="r" eaLnBrk="0" hangingPunct="0">
              <a:defRPr/>
            </a:pPr>
            <a:fld id="{EF7CF2BC-6F06-4772-9E5D-9F6304C4B13A}" type="slidenum">
              <a:rPr lang="en-US" sz="1400">
                <a:latin typeface="+mn-lt"/>
                <a:ea typeface="+mn-ea"/>
                <a:cs typeface="+mn-cs"/>
              </a:rPr>
              <a:pPr algn="r" eaLnBrk="0" hangingPunct="0">
                <a:defRPr/>
              </a:pPr>
              <a:t>29</a:t>
            </a:fld>
            <a:endParaRPr lang="en-US" sz="1400">
              <a:latin typeface="+mn-lt"/>
              <a:ea typeface="+mn-ea"/>
              <a:cs typeface="+mn-cs"/>
            </a:endParaRPr>
          </a:p>
        </p:txBody>
      </p:sp>
      <p:sp>
        <p:nvSpPr>
          <p:cNvPr id="61442" name="Rectangle 2"/>
          <p:cNvSpPr>
            <a:spLocks noGrp="1" noChangeArrowheads="1"/>
          </p:cNvSpPr>
          <p:nvPr>
            <p:ph type="title" idx="4294967295"/>
          </p:nvPr>
        </p:nvSpPr>
        <p:spPr/>
        <p:txBody>
          <a:bodyPr/>
          <a:lstStyle/>
          <a:p>
            <a:pPr eaLnBrk="1" hangingPunct="1">
              <a:defRPr/>
            </a:pPr>
            <a:r>
              <a:rPr lang="en-US" sz="2400" b="1">
                <a:latin typeface="Arial" pitchFamily="-123" charset="0"/>
              </a:rPr>
              <a:t>Looking forward, additional studies are needed to assess the narcotics trafficker involvement in at least the following activities</a:t>
            </a:r>
          </a:p>
        </p:txBody>
      </p:sp>
      <p:sp>
        <p:nvSpPr>
          <p:cNvPr id="61443" name="Rectangle 3"/>
          <p:cNvSpPr>
            <a:spLocks noGrp="1" noChangeArrowheads="1"/>
          </p:cNvSpPr>
          <p:nvPr>
            <p:ph type="body" idx="4294967295"/>
          </p:nvPr>
        </p:nvSpPr>
        <p:spPr>
          <a:xfrm>
            <a:off x="685800" y="2259013"/>
            <a:ext cx="7772400" cy="2286000"/>
          </a:xfrm>
        </p:spPr>
        <p:txBody>
          <a:bodyPr/>
          <a:lstStyle/>
          <a:p>
            <a:pPr eaLnBrk="1" hangingPunct="1">
              <a:lnSpc>
                <a:spcPct val="90000"/>
              </a:lnSpc>
              <a:defRPr/>
            </a:pPr>
            <a:r>
              <a:rPr lang="en-US" sz="1600"/>
              <a:t>Support to terrorist training; increased training capacity, increased rate of recruitment of disaffected individuals.</a:t>
            </a:r>
          </a:p>
          <a:p>
            <a:pPr eaLnBrk="1" hangingPunct="1">
              <a:lnSpc>
                <a:spcPct val="90000"/>
              </a:lnSpc>
              <a:defRPr/>
            </a:pPr>
            <a:r>
              <a:rPr lang="en-US" sz="1600"/>
              <a:t>Supply of trained terrorist personnel into the terrorist advanced training activities.</a:t>
            </a:r>
          </a:p>
          <a:p>
            <a:pPr eaLnBrk="1" hangingPunct="1">
              <a:lnSpc>
                <a:spcPct val="90000"/>
              </a:lnSpc>
              <a:defRPr/>
            </a:pPr>
            <a:r>
              <a:rPr lang="en-US" sz="1600"/>
              <a:t>Security reduction impact of narcotics traffickers and impact of corruption on security-related protective measures.</a:t>
            </a:r>
          </a:p>
          <a:p>
            <a:pPr eaLnBrk="1" hangingPunct="1">
              <a:lnSpc>
                <a:spcPct val="90000"/>
              </a:lnSpc>
              <a:defRPr/>
            </a:pPr>
            <a:r>
              <a:rPr lang="en-US" sz="1600"/>
              <a:t>Corruption impacts on policy implementation to prevent social deprivation and disaffection.</a:t>
            </a:r>
          </a:p>
          <a:p>
            <a:pPr eaLnBrk="1" hangingPunct="1">
              <a:lnSpc>
                <a:spcPct val="90000"/>
              </a:lnSpc>
              <a:defRPr/>
            </a:pPr>
            <a:r>
              <a:rPr lang="en-US" sz="1600"/>
              <a:t>Vulnerability generation and intelligence-related terrorist personnel deployment.</a:t>
            </a:r>
          </a:p>
        </p:txBody>
      </p:sp>
      <p:sp>
        <p:nvSpPr>
          <p:cNvPr id="109573" name="Rectangle 4"/>
          <p:cNvSpPr>
            <a:spLocks noChangeArrowheads="1"/>
          </p:cNvSpPr>
          <p:nvPr/>
        </p:nvSpPr>
        <p:spPr bwMode="auto">
          <a:xfrm>
            <a:off x="685800" y="4876800"/>
            <a:ext cx="7623175" cy="1311275"/>
          </a:xfrm>
          <a:prstGeom prst="rect">
            <a:avLst/>
          </a:prstGeom>
          <a:noFill/>
          <a:ln w="9525">
            <a:noFill/>
            <a:miter lim="800000"/>
            <a:headEnd/>
            <a:tailEnd/>
          </a:ln>
        </p:spPr>
        <p:txBody>
          <a:bodyPr>
            <a:prstTxWarp prst="textNoShape">
              <a:avLst/>
            </a:prstTxWarp>
            <a:spAutoFit/>
          </a:bodyPr>
          <a:lstStyle/>
          <a:p>
            <a:pPr algn="ctr" eaLnBrk="0" hangingPunct="0"/>
            <a:r>
              <a:rPr lang="en-US" sz="2000" b="1"/>
              <a:t>The authors believe that modeling these activities can provide a deeper understanding of the relationship between drug trafficking and terrorist activities as well as the role of the policy-maker in countering these threats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A5E3010B-3487-45E3-91C6-4D78029D3697}" type="slidenum">
              <a:rPr lang="en-US"/>
              <a:pPr>
                <a:defRPr/>
              </a:pPr>
              <a:t>3</a:t>
            </a:fld>
            <a:endParaRPr lang="en-US"/>
          </a:p>
        </p:txBody>
      </p:sp>
      <p:sp>
        <p:nvSpPr>
          <p:cNvPr id="15361" name="Title 1"/>
          <p:cNvSpPr>
            <a:spLocks noGrp="1"/>
          </p:cNvSpPr>
          <p:nvPr>
            <p:ph type="title" idx="4294967295"/>
          </p:nvPr>
        </p:nvSpPr>
        <p:spPr/>
        <p:txBody>
          <a:bodyPr/>
          <a:lstStyle/>
          <a:p>
            <a:pPr eaLnBrk="1" hangingPunct="1">
              <a:defRPr/>
            </a:pPr>
            <a:r>
              <a:rPr lang="en-US"/>
              <a:t>Models</a:t>
            </a:r>
          </a:p>
        </p:txBody>
      </p:sp>
      <p:sp>
        <p:nvSpPr>
          <p:cNvPr id="3" name="Content Placeholder 2"/>
          <p:cNvSpPr>
            <a:spLocks noGrp="1"/>
          </p:cNvSpPr>
          <p:nvPr>
            <p:ph idx="4294967295"/>
          </p:nvPr>
        </p:nvSpPr>
        <p:spPr/>
        <p:txBody>
          <a:bodyPr>
            <a:normAutofit lnSpcReduction="10000"/>
          </a:bodyPr>
          <a:lstStyle/>
          <a:p>
            <a:pPr eaLnBrk="1" hangingPunct="1">
              <a:lnSpc>
                <a:spcPct val="80000"/>
              </a:lnSpc>
              <a:defRPr/>
            </a:pPr>
            <a:r>
              <a:rPr lang="en-US" sz="2700"/>
              <a:t>Narcotics, counter-narcotics, and trafficker double agent model </a:t>
            </a:r>
          </a:p>
          <a:p>
            <a:pPr eaLnBrk="1" hangingPunct="1">
              <a:lnSpc>
                <a:spcPct val="80000"/>
              </a:lnSpc>
              <a:defRPr/>
            </a:pPr>
            <a:r>
              <a:rPr lang="en-US" sz="2700"/>
              <a:t>Policy cycle model to manage the trafficker double agent conversion policies </a:t>
            </a:r>
          </a:p>
          <a:p>
            <a:pPr eaLnBrk="1" hangingPunct="1">
              <a:lnSpc>
                <a:spcPct val="80000"/>
              </a:lnSpc>
              <a:defRPr/>
            </a:pPr>
            <a:r>
              <a:rPr lang="en-US" sz="2700"/>
              <a:t>Prototype societal deprivation, affection, disaffection, and advanced terrorist recruitment, training, and narco-terrorist support model </a:t>
            </a:r>
          </a:p>
          <a:p>
            <a:pPr eaLnBrk="1" hangingPunct="1">
              <a:lnSpc>
                <a:spcPct val="80000"/>
              </a:lnSpc>
              <a:defRPr/>
            </a:pPr>
            <a:r>
              <a:rPr lang="en-US" sz="2700"/>
              <a:t>Entity security and terrorist activity models</a:t>
            </a:r>
          </a:p>
          <a:p>
            <a:pPr eaLnBrk="1" hangingPunct="1">
              <a:lnSpc>
                <a:spcPct val="80000"/>
              </a:lnSpc>
              <a:defRPr/>
            </a:pPr>
            <a:r>
              <a:rPr lang="en-US" sz="2700"/>
              <a:t>Violence generation model </a:t>
            </a:r>
          </a:p>
          <a:p>
            <a:pPr eaLnBrk="1" hangingPunct="1">
              <a:lnSpc>
                <a:spcPct val="80000"/>
              </a:lnSpc>
              <a:defRPr/>
            </a:pPr>
            <a:r>
              <a:rPr lang="en-US" sz="2700"/>
              <a:t>Policy cycle models to represent the management of social violence and entity security policies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A9A3BBF4-5A80-4394-B90A-FF7212DF3628}" type="slidenum">
              <a:rPr lang="en-US"/>
              <a:pPr>
                <a:defRPr/>
              </a:pPr>
              <a:t>4</a:t>
            </a:fld>
            <a:endParaRPr lang="en-US"/>
          </a:p>
        </p:txBody>
      </p:sp>
      <p:sp>
        <p:nvSpPr>
          <p:cNvPr id="16385" name="Title 1"/>
          <p:cNvSpPr>
            <a:spLocks noGrp="1"/>
          </p:cNvSpPr>
          <p:nvPr>
            <p:ph type="title" idx="4294967295"/>
          </p:nvPr>
        </p:nvSpPr>
        <p:spPr/>
        <p:txBody>
          <a:bodyPr/>
          <a:lstStyle/>
          <a:p>
            <a:pPr eaLnBrk="1" hangingPunct="1">
              <a:defRPr/>
            </a:pPr>
            <a:r>
              <a:rPr lang="en-US"/>
              <a:t>Outcomes</a:t>
            </a:r>
          </a:p>
        </p:txBody>
      </p:sp>
      <p:sp>
        <p:nvSpPr>
          <p:cNvPr id="3" name="Content Placeholder 2"/>
          <p:cNvSpPr>
            <a:spLocks noGrp="1"/>
          </p:cNvSpPr>
          <p:nvPr>
            <p:ph idx="4294967295"/>
          </p:nvPr>
        </p:nvSpPr>
        <p:spPr/>
        <p:txBody>
          <a:bodyPr>
            <a:normAutofit/>
          </a:bodyPr>
          <a:lstStyle/>
          <a:p>
            <a:pPr eaLnBrk="1" hangingPunct="1">
              <a:lnSpc>
                <a:spcPct val="80000"/>
              </a:lnSpc>
              <a:defRPr/>
            </a:pPr>
            <a:r>
              <a:rPr lang="en-US" sz="3000"/>
              <a:t>Relationships between deprivation of key resources to individuals and disaffection and ultimate terrorist activity </a:t>
            </a:r>
          </a:p>
          <a:p>
            <a:pPr eaLnBrk="1" hangingPunct="1">
              <a:lnSpc>
                <a:spcPct val="80000"/>
              </a:lnSpc>
              <a:defRPr/>
            </a:pPr>
            <a:r>
              <a:rPr lang="en-US" sz="3000"/>
              <a:t>Attack of notional targets by teams of terrorists </a:t>
            </a:r>
          </a:p>
          <a:p>
            <a:pPr eaLnBrk="1" hangingPunct="1">
              <a:lnSpc>
                <a:spcPct val="80000"/>
              </a:lnSpc>
              <a:defRPr/>
            </a:pPr>
            <a:r>
              <a:rPr lang="en-US" sz="3000"/>
              <a:t>Deprivation of individuals leading to violence which can lead to an increase in level of perceived deprivation </a:t>
            </a:r>
          </a:p>
          <a:p>
            <a:pPr eaLnBrk="1" hangingPunct="1">
              <a:lnSpc>
                <a:spcPct val="80000"/>
              </a:lnSpc>
              <a:defRPr/>
            </a:pPr>
            <a:r>
              <a:rPr lang="en-US" sz="3000"/>
              <a:t>Dynamics of policy- making in response to perceived needs </a:t>
            </a:r>
          </a:p>
          <a:p>
            <a:pPr eaLnBrk="1" hangingPunct="1">
              <a:lnSpc>
                <a:spcPct val="80000"/>
              </a:lnSpc>
              <a:defRPr/>
            </a:pPr>
            <a:r>
              <a:rPr lang="en-US" sz="3000"/>
              <a:t>Impact of corruption on policy- making </a:t>
            </a:r>
          </a:p>
          <a:p>
            <a:pPr eaLnBrk="1" hangingPunct="1">
              <a:lnSpc>
                <a:spcPct val="80000"/>
              </a:lnSpc>
              <a:defRPr/>
            </a:pPr>
            <a:endParaRPr lang="en-US" sz="3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CA18AEEC-4A32-42A3-9AAF-17E50190CC6C}" type="slidenum">
              <a:rPr lang="en-US"/>
              <a:pPr>
                <a:defRPr/>
              </a:pPr>
              <a:t>5</a:t>
            </a:fld>
            <a:endParaRPr lang="en-US"/>
          </a:p>
        </p:txBody>
      </p:sp>
      <p:sp>
        <p:nvSpPr>
          <p:cNvPr id="17409" name="Rectangle 2"/>
          <p:cNvSpPr>
            <a:spLocks noGrp="1" noChangeArrowheads="1"/>
          </p:cNvSpPr>
          <p:nvPr>
            <p:ph type="title" idx="4294967295"/>
          </p:nvPr>
        </p:nvSpPr>
        <p:spPr/>
        <p:txBody>
          <a:bodyPr/>
          <a:lstStyle/>
          <a:p>
            <a:pPr eaLnBrk="1" hangingPunct="1">
              <a:defRPr/>
            </a:pPr>
            <a:r>
              <a:rPr lang="en-US" dirty="0"/>
              <a:t>Global Threats</a:t>
            </a:r>
          </a:p>
        </p:txBody>
      </p:sp>
      <p:sp>
        <p:nvSpPr>
          <p:cNvPr id="17410" name="Rectangle 3"/>
          <p:cNvSpPr>
            <a:spLocks noGrp="1" noChangeArrowheads="1"/>
          </p:cNvSpPr>
          <p:nvPr>
            <p:ph type="body" idx="4294967295"/>
          </p:nvPr>
        </p:nvSpPr>
        <p:spPr/>
        <p:txBody>
          <a:bodyPr/>
          <a:lstStyle/>
          <a:p>
            <a:pPr eaLnBrk="1" hangingPunct="1">
              <a:lnSpc>
                <a:spcPct val="80000"/>
              </a:lnSpc>
              <a:defRPr/>
            </a:pPr>
            <a:r>
              <a:rPr lang="en-US" sz="1400" dirty="0"/>
              <a:t>Western Hemisphere</a:t>
            </a:r>
          </a:p>
          <a:p>
            <a:pPr lvl="1" eaLnBrk="1" hangingPunct="1">
              <a:lnSpc>
                <a:spcPct val="80000"/>
              </a:lnSpc>
              <a:defRPr/>
            </a:pPr>
            <a:r>
              <a:rPr lang="en-US" sz="1400" dirty="0"/>
              <a:t>Tri border area of Paraguay, Brazil and Argentina is key for converging threats</a:t>
            </a:r>
          </a:p>
          <a:p>
            <a:pPr lvl="1" eaLnBrk="1" hangingPunct="1">
              <a:lnSpc>
                <a:spcPct val="80000"/>
              </a:lnSpc>
              <a:defRPr/>
            </a:pPr>
            <a:r>
              <a:rPr lang="en-US" sz="1400" dirty="0" smtClean="0"/>
              <a:t>TOC </a:t>
            </a:r>
            <a:r>
              <a:rPr lang="en-US" sz="1400" dirty="0"/>
              <a:t>in Mexico makes US border vulnerable- Merida Initiative</a:t>
            </a:r>
          </a:p>
          <a:p>
            <a:pPr lvl="1" eaLnBrk="1" hangingPunct="1">
              <a:lnSpc>
                <a:spcPct val="80000"/>
              </a:lnSpc>
              <a:defRPr/>
            </a:pPr>
            <a:r>
              <a:rPr lang="en-US" sz="1400" dirty="0"/>
              <a:t>Columbia success against FARC but new groups are emerging</a:t>
            </a:r>
          </a:p>
          <a:p>
            <a:pPr eaLnBrk="1" hangingPunct="1">
              <a:lnSpc>
                <a:spcPct val="80000"/>
              </a:lnSpc>
              <a:defRPr/>
            </a:pPr>
            <a:r>
              <a:rPr lang="en-US" sz="1400" dirty="0"/>
              <a:t>Afghanistan/Southeast Asia</a:t>
            </a:r>
          </a:p>
          <a:p>
            <a:pPr lvl="1" eaLnBrk="1" hangingPunct="1">
              <a:lnSpc>
                <a:spcPct val="80000"/>
              </a:lnSpc>
              <a:defRPr/>
            </a:pPr>
            <a:r>
              <a:rPr lang="en-US" sz="1400" dirty="0"/>
              <a:t>Insurgency in some areas is criminally driven</a:t>
            </a:r>
          </a:p>
          <a:p>
            <a:pPr lvl="1" eaLnBrk="1" hangingPunct="1">
              <a:lnSpc>
                <a:spcPct val="80000"/>
              </a:lnSpc>
              <a:defRPr/>
            </a:pPr>
            <a:r>
              <a:rPr lang="en-US" sz="1400" dirty="0"/>
              <a:t>Taliban ties to Latin American DTOs and Hezbollah established</a:t>
            </a:r>
          </a:p>
          <a:p>
            <a:pPr eaLnBrk="1" hangingPunct="1">
              <a:lnSpc>
                <a:spcPct val="80000"/>
              </a:lnSpc>
              <a:defRPr/>
            </a:pPr>
            <a:r>
              <a:rPr lang="en-US" sz="1400" dirty="0"/>
              <a:t>Russia/Eurasia</a:t>
            </a:r>
          </a:p>
          <a:p>
            <a:pPr lvl="1" eaLnBrk="1" hangingPunct="1">
              <a:lnSpc>
                <a:spcPct val="80000"/>
              </a:lnSpc>
              <a:defRPr/>
            </a:pPr>
            <a:r>
              <a:rPr lang="en-US" sz="1400" dirty="0"/>
              <a:t>TOC networks establishing new ties to global DTOs</a:t>
            </a:r>
          </a:p>
          <a:p>
            <a:pPr eaLnBrk="1" hangingPunct="1">
              <a:lnSpc>
                <a:spcPct val="80000"/>
              </a:lnSpc>
              <a:defRPr/>
            </a:pPr>
            <a:r>
              <a:rPr lang="en-US" sz="1400" dirty="0"/>
              <a:t>The Balkans</a:t>
            </a:r>
          </a:p>
          <a:p>
            <a:pPr lvl="1" eaLnBrk="1" hangingPunct="1">
              <a:lnSpc>
                <a:spcPct val="80000"/>
              </a:lnSpc>
              <a:defRPr/>
            </a:pPr>
            <a:r>
              <a:rPr lang="en-US" sz="1400" dirty="0" smtClean="0"/>
              <a:t>TOC </a:t>
            </a:r>
            <a:r>
              <a:rPr lang="en-US" sz="1400" dirty="0"/>
              <a:t>groups seizing control of key DTO routes</a:t>
            </a:r>
          </a:p>
          <a:p>
            <a:pPr eaLnBrk="1" hangingPunct="1">
              <a:lnSpc>
                <a:spcPct val="80000"/>
              </a:lnSpc>
              <a:defRPr/>
            </a:pPr>
            <a:r>
              <a:rPr lang="en-US" sz="1400" dirty="0"/>
              <a:t>West Africa</a:t>
            </a:r>
          </a:p>
          <a:p>
            <a:pPr lvl="1" eaLnBrk="1" hangingPunct="1">
              <a:lnSpc>
                <a:spcPct val="80000"/>
              </a:lnSpc>
              <a:defRPr/>
            </a:pPr>
            <a:r>
              <a:rPr lang="en-US" sz="1400" dirty="0"/>
              <a:t> Major transit point for drug shipments to Europe and heroin to US</a:t>
            </a:r>
          </a:p>
          <a:p>
            <a:pPr eaLnBrk="1" hangingPunct="1">
              <a:lnSpc>
                <a:spcPct val="80000"/>
              </a:lnSpc>
              <a:defRPr/>
            </a:pPr>
            <a:r>
              <a:rPr lang="en-US" sz="1400" dirty="0"/>
              <a:t>Asia/Pacific</a:t>
            </a:r>
          </a:p>
          <a:p>
            <a:pPr lvl="1" eaLnBrk="1" hangingPunct="1">
              <a:lnSpc>
                <a:spcPct val="80000"/>
              </a:lnSpc>
              <a:defRPr/>
            </a:pPr>
            <a:r>
              <a:rPr lang="en-US" sz="1400" dirty="0"/>
              <a:t>Significant human trafficking, threat to intellectual property and Illicit drug production</a:t>
            </a:r>
          </a:p>
          <a:p>
            <a:pPr eaLnBrk="1" hangingPunct="1">
              <a:lnSpc>
                <a:spcPct val="80000"/>
              </a:lnSpc>
              <a:defRPr/>
            </a:pPr>
            <a:endParaRPr lang="en-US" sz="1400" dirty="0"/>
          </a:p>
          <a:p>
            <a:pPr lvl="1" eaLnBrk="1" hangingPunct="1">
              <a:lnSpc>
                <a:spcPct val="80000"/>
              </a:lnSpc>
              <a:buFontTx/>
              <a:buNone/>
              <a:defRPr/>
            </a:pPr>
            <a:endParaRPr 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555F9206-B433-4434-AF99-5D8D99CFD727}" type="slidenum">
              <a:rPr lang="en-US"/>
              <a:pPr>
                <a:defRPr/>
              </a:pPr>
              <a:t>6</a:t>
            </a:fld>
            <a:endParaRPr lang="en-US"/>
          </a:p>
        </p:txBody>
      </p:sp>
      <p:sp>
        <p:nvSpPr>
          <p:cNvPr id="18433" name="Rectangle 2"/>
          <p:cNvSpPr>
            <a:spLocks noGrp="1" noChangeArrowheads="1"/>
          </p:cNvSpPr>
          <p:nvPr>
            <p:ph type="title" idx="4294967295"/>
          </p:nvPr>
        </p:nvSpPr>
        <p:spPr>
          <a:xfrm>
            <a:off x="685800" y="381000"/>
            <a:ext cx="7772400" cy="1143000"/>
          </a:xfrm>
        </p:spPr>
        <p:txBody>
          <a:bodyPr/>
          <a:lstStyle/>
          <a:p>
            <a:pPr eaLnBrk="1" hangingPunct="1">
              <a:defRPr/>
            </a:pPr>
            <a:r>
              <a:rPr lang="en-US"/>
              <a:t>Trends</a:t>
            </a:r>
          </a:p>
        </p:txBody>
      </p:sp>
      <p:sp>
        <p:nvSpPr>
          <p:cNvPr id="18434" name="Rectangle 3"/>
          <p:cNvSpPr>
            <a:spLocks noGrp="1" noChangeArrowheads="1"/>
          </p:cNvSpPr>
          <p:nvPr>
            <p:ph type="body" idx="4294967295"/>
          </p:nvPr>
        </p:nvSpPr>
        <p:spPr>
          <a:xfrm>
            <a:off x="381000" y="1295400"/>
            <a:ext cx="8305800" cy="4830763"/>
          </a:xfrm>
        </p:spPr>
        <p:txBody>
          <a:bodyPr/>
          <a:lstStyle/>
          <a:p>
            <a:pPr eaLnBrk="1" hangingPunct="1">
              <a:lnSpc>
                <a:spcPct val="80000"/>
              </a:lnSpc>
              <a:defRPr/>
            </a:pPr>
            <a:r>
              <a:rPr lang="en-US" sz="2400"/>
              <a:t>Crime-Terror –Insurgency Nexus</a:t>
            </a:r>
          </a:p>
          <a:p>
            <a:pPr lvl="1" eaLnBrk="1" hangingPunct="1">
              <a:lnSpc>
                <a:spcPct val="80000"/>
              </a:lnSpc>
              <a:defRPr/>
            </a:pPr>
            <a:r>
              <a:rPr lang="en-US" sz="2400"/>
              <a:t>29 of 63 DoJ Priority Organization Targets list are associated with terrorist groups</a:t>
            </a:r>
          </a:p>
          <a:p>
            <a:pPr lvl="1" eaLnBrk="1" hangingPunct="1">
              <a:lnSpc>
                <a:spcPct val="80000"/>
              </a:lnSpc>
              <a:defRPr/>
            </a:pPr>
            <a:r>
              <a:rPr lang="en-US" sz="2400"/>
              <a:t>DEA claims that 19 foreign terrorist organizations have ties with Drug Trafficking Organizations (DTOs)</a:t>
            </a:r>
          </a:p>
          <a:p>
            <a:pPr eaLnBrk="1" hangingPunct="1">
              <a:lnSpc>
                <a:spcPct val="80000"/>
              </a:lnSpc>
              <a:defRPr/>
            </a:pPr>
            <a:r>
              <a:rPr lang="en-US" sz="2400"/>
              <a:t>Expansion of Drug Trafficking</a:t>
            </a:r>
          </a:p>
          <a:p>
            <a:pPr lvl="1" eaLnBrk="1" hangingPunct="1">
              <a:lnSpc>
                <a:spcPct val="80000"/>
              </a:lnSpc>
              <a:defRPr/>
            </a:pPr>
            <a:r>
              <a:rPr lang="en-US" sz="2400"/>
              <a:t>Russia, China, Italy and Balkans are establishing ties to drug producers to develop own distribution networks &amp; markets</a:t>
            </a:r>
          </a:p>
          <a:p>
            <a:pPr lvl="1" eaLnBrk="1" hangingPunct="1">
              <a:lnSpc>
                <a:spcPct val="80000"/>
              </a:lnSpc>
              <a:defRPr/>
            </a:pPr>
            <a:r>
              <a:rPr lang="en-US" sz="2400"/>
              <a:t>Latin American cartels are exploiting criminal organizations in West Africa to move cocaine to Western Europe and the Middle East. Also Afghan DTOs in collaboration with West African groups smuggle heroin to Europe and U.S.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9EBF9E45-F645-4827-8CCD-CC34AF71C465}" type="slidenum">
              <a:rPr lang="en-US"/>
              <a:pPr>
                <a:defRPr/>
              </a:pPr>
              <a:t>7</a:t>
            </a:fld>
            <a:endParaRPr lang="en-US"/>
          </a:p>
        </p:txBody>
      </p:sp>
      <p:sp>
        <p:nvSpPr>
          <p:cNvPr id="7170" name="Rectangle 2"/>
          <p:cNvSpPr>
            <a:spLocks noGrp="1" noChangeArrowheads="1"/>
          </p:cNvSpPr>
          <p:nvPr>
            <p:ph type="title" idx="4294967295"/>
          </p:nvPr>
        </p:nvSpPr>
        <p:spPr/>
        <p:txBody>
          <a:bodyPr>
            <a:normAutofit fontScale="90000"/>
          </a:bodyPr>
          <a:lstStyle/>
          <a:p>
            <a:pPr eaLnBrk="1" hangingPunct="1">
              <a:defRPr/>
            </a:pPr>
            <a:r>
              <a:rPr lang="en-US" sz="3600"/>
              <a:t>U.S. Strategy to Combat Transnational Organized Crime- July 2011</a:t>
            </a:r>
          </a:p>
        </p:txBody>
      </p:sp>
      <p:sp>
        <p:nvSpPr>
          <p:cNvPr id="19458" name="Rectangle 3"/>
          <p:cNvSpPr>
            <a:spLocks noGrp="1" noChangeArrowheads="1"/>
          </p:cNvSpPr>
          <p:nvPr>
            <p:ph type="body" idx="4294967295"/>
          </p:nvPr>
        </p:nvSpPr>
        <p:spPr/>
        <p:txBody>
          <a:bodyPr/>
          <a:lstStyle/>
          <a:p>
            <a:pPr eaLnBrk="1" hangingPunct="1">
              <a:lnSpc>
                <a:spcPct val="90000"/>
              </a:lnSpc>
              <a:defRPr/>
            </a:pPr>
            <a:r>
              <a:rPr lang="en-US" sz="2800"/>
              <a:t>Protect Americans and partners from TCO</a:t>
            </a:r>
          </a:p>
          <a:p>
            <a:pPr eaLnBrk="1" hangingPunct="1">
              <a:lnSpc>
                <a:spcPct val="90000"/>
              </a:lnSpc>
              <a:defRPr/>
            </a:pPr>
            <a:r>
              <a:rPr lang="en-US" sz="2800"/>
              <a:t>Help partner countries strengthen means to combat TCO</a:t>
            </a:r>
          </a:p>
          <a:p>
            <a:pPr eaLnBrk="1" hangingPunct="1">
              <a:lnSpc>
                <a:spcPct val="90000"/>
              </a:lnSpc>
              <a:defRPr/>
            </a:pPr>
            <a:r>
              <a:rPr lang="en-US" sz="2800"/>
              <a:t>Break economic power of TCO and protect strategic markets and US financial system</a:t>
            </a:r>
          </a:p>
          <a:p>
            <a:pPr eaLnBrk="1" hangingPunct="1">
              <a:lnSpc>
                <a:spcPct val="90000"/>
              </a:lnSpc>
              <a:defRPr/>
            </a:pPr>
            <a:r>
              <a:rPr lang="en-US" sz="2800"/>
              <a:t>Defeat criminal networks that pose threat to national security through various means</a:t>
            </a:r>
          </a:p>
          <a:p>
            <a:pPr eaLnBrk="1" hangingPunct="1">
              <a:lnSpc>
                <a:spcPct val="90000"/>
              </a:lnSpc>
              <a:defRPr/>
            </a:pPr>
            <a:r>
              <a:rPr lang="en-US" sz="2800"/>
              <a:t> Build international consensus, multilateral cooperation and public private partnerships to defeat TCO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381E802B-2D5C-4A1A-9F24-2195EE5191C9}" type="slidenum">
              <a:rPr lang="en-US"/>
              <a:pPr>
                <a:defRPr/>
              </a:pPr>
              <a:t>8</a:t>
            </a:fld>
            <a:endParaRPr lang="en-US"/>
          </a:p>
        </p:txBody>
      </p:sp>
      <p:sp>
        <p:nvSpPr>
          <p:cNvPr id="22529" name="Rectangle 2"/>
          <p:cNvSpPr>
            <a:spLocks noGrp="1" noChangeArrowheads="1"/>
          </p:cNvSpPr>
          <p:nvPr>
            <p:ph type="title" idx="4294967295"/>
          </p:nvPr>
        </p:nvSpPr>
        <p:spPr/>
        <p:txBody>
          <a:bodyPr/>
          <a:lstStyle/>
          <a:p>
            <a:pPr eaLnBrk="1" hangingPunct="1">
              <a:defRPr/>
            </a:pPr>
            <a:r>
              <a:rPr lang="en-US"/>
              <a:t>New capabilities to combat TOC</a:t>
            </a:r>
          </a:p>
        </p:txBody>
      </p:sp>
      <p:sp>
        <p:nvSpPr>
          <p:cNvPr id="22530" name="Rectangle 3"/>
          <p:cNvSpPr>
            <a:spLocks noGrp="1" noChangeArrowheads="1"/>
          </p:cNvSpPr>
          <p:nvPr>
            <p:ph type="body" idx="4294967295"/>
          </p:nvPr>
        </p:nvSpPr>
        <p:spPr/>
        <p:txBody>
          <a:bodyPr/>
          <a:lstStyle/>
          <a:p>
            <a:pPr eaLnBrk="1" hangingPunct="1">
              <a:lnSpc>
                <a:spcPct val="90000"/>
              </a:lnSpc>
              <a:defRPr/>
            </a:pPr>
            <a:r>
              <a:rPr lang="en-US" sz="2400"/>
              <a:t>New executive Order to establish sanctions program to block property and prohibit transactions</a:t>
            </a:r>
          </a:p>
          <a:p>
            <a:pPr eaLnBrk="1" hangingPunct="1">
              <a:lnSpc>
                <a:spcPct val="90000"/>
              </a:lnSpc>
              <a:defRPr/>
            </a:pPr>
            <a:r>
              <a:rPr lang="en-US" sz="2400"/>
              <a:t>Proposed legislative package to enhance authorities available to combat TOC </a:t>
            </a:r>
          </a:p>
          <a:p>
            <a:pPr eaLnBrk="1" hangingPunct="1">
              <a:lnSpc>
                <a:spcPct val="90000"/>
              </a:lnSpc>
              <a:defRPr/>
            </a:pPr>
            <a:r>
              <a:rPr lang="en-US" sz="2400"/>
              <a:t>Presidential proclamation to deny US entry by transnational criminal aliens</a:t>
            </a:r>
          </a:p>
          <a:p>
            <a:pPr eaLnBrk="1" hangingPunct="1">
              <a:lnSpc>
                <a:spcPct val="90000"/>
              </a:lnSpc>
              <a:defRPr/>
            </a:pPr>
            <a:r>
              <a:rPr lang="en-US" sz="2400"/>
              <a:t>Rewards program in obtaining TOC information </a:t>
            </a:r>
          </a:p>
          <a:p>
            <a:pPr eaLnBrk="1" hangingPunct="1">
              <a:lnSpc>
                <a:spcPct val="90000"/>
              </a:lnSpc>
              <a:defRPr/>
            </a:pPr>
            <a:r>
              <a:rPr lang="en-US" sz="2400"/>
              <a:t>Interagency Threat Mitigation Working Group to identify threat and coordination to combat TOC</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Woodcock and Musa 2012</a:t>
            </a:r>
          </a:p>
        </p:txBody>
      </p:sp>
      <p:sp>
        <p:nvSpPr>
          <p:cNvPr id="5" name="Slide Number Placeholder 3"/>
          <p:cNvSpPr>
            <a:spLocks noGrp="1"/>
          </p:cNvSpPr>
          <p:nvPr>
            <p:ph type="sldNum" sz="quarter" idx="12"/>
          </p:nvPr>
        </p:nvSpPr>
        <p:spPr/>
        <p:txBody>
          <a:bodyPr/>
          <a:lstStyle/>
          <a:p>
            <a:pPr>
              <a:defRPr/>
            </a:pPr>
            <a:fld id="{0023B32C-7BB0-41EC-866C-9C0C8199515E}" type="slidenum">
              <a:rPr lang="en-US"/>
              <a:pPr>
                <a:defRPr/>
              </a:pPr>
              <a:t>9</a:t>
            </a:fld>
            <a:endParaRPr lang="en-US"/>
          </a:p>
        </p:txBody>
      </p:sp>
      <p:sp>
        <p:nvSpPr>
          <p:cNvPr id="23553" name="Title 1"/>
          <p:cNvSpPr>
            <a:spLocks noGrp="1"/>
          </p:cNvSpPr>
          <p:nvPr>
            <p:ph type="title" idx="4294967295"/>
          </p:nvPr>
        </p:nvSpPr>
        <p:spPr/>
        <p:txBody>
          <a:bodyPr/>
          <a:lstStyle/>
          <a:p>
            <a:pPr eaLnBrk="1" hangingPunct="1">
              <a:defRPr/>
            </a:pPr>
            <a:r>
              <a:rPr lang="en-US"/>
              <a:t>Drug-Terrorism Alliances</a:t>
            </a:r>
          </a:p>
        </p:txBody>
      </p:sp>
      <p:sp>
        <p:nvSpPr>
          <p:cNvPr id="3" name="Content Placeholder 2"/>
          <p:cNvSpPr>
            <a:spLocks noGrp="1"/>
          </p:cNvSpPr>
          <p:nvPr>
            <p:ph idx="4294967295"/>
          </p:nvPr>
        </p:nvSpPr>
        <p:spPr/>
        <p:txBody>
          <a:bodyPr>
            <a:normAutofit lnSpcReduction="10000"/>
          </a:bodyPr>
          <a:lstStyle/>
          <a:p>
            <a:pPr eaLnBrk="1" hangingPunct="1">
              <a:lnSpc>
                <a:spcPct val="90000"/>
              </a:lnSpc>
              <a:defRPr/>
            </a:pPr>
            <a:r>
              <a:rPr lang="en-US" sz="2700"/>
              <a:t>Drug trafficking organizations (DTO) in Colombia and Venezuela and terrorist organization FARC of Colombia were indicted for moving cocaine through Liberia to Europe </a:t>
            </a:r>
          </a:p>
          <a:p>
            <a:pPr eaLnBrk="1" hangingPunct="1">
              <a:lnSpc>
                <a:spcPct val="90000"/>
              </a:lnSpc>
              <a:defRPr/>
            </a:pPr>
            <a:r>
              <a:rPr lang="en-US" sz="2700"/>
              <a:t>There is evidence that the FARC operating on the Ecuadorian border has developed ties to the Sinaloa cartel, which operates inside the Ecuadorian border </a:t>
            </a:r>
          </a:p>
          <a:p>
            <a:pPr eaLnBrk="1" hangingPunct="1">
              <a:lnSpc>
                <a:spcPct val="90000"/>
              </a:lnSpc>
              <a:defRPr/>
            </a:pPr>
            <a:r>
              <a:rPr lang="en-US" sz="2700"/>
              <a:t>It is also well known that West African criminal syndicates cooperate in illicit smuggling operations with Al Qaeda operatives in Islamic Maghreb (AQIM)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Horizon">
  <a:themeElements>
    <a:clrScheme name="Blue Horizon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Blue Horizon">
      <a:majorFont>
        <a:latin typeface="Times New Roman"/>
        <a:ea typeface="MS Pゴシック"/>
        <a:cs typeface="MS Pゴシック"/>
      </a:majorFont>
      <a:minorFont>
        <a:latin typeface="Times New Roman"/>
        <a:ea typeface="MS Pゴシック"/>
        <a:cs typeface="MS P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23" charset="0"/>
            <a:ea typeface="ＭＳ Ｐゴシック" pitchFamily="-123" charset="-128"/>
            <a:cs typeface="ＭＳ Ｐゴシック" pitchFamily="-12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23" charset="0"/>
            <a:ea typeface="ＭＳ Ｐゴシック" pitchFamily="-123" charset="-128"/>
            <a:cs typeface="ＭＳ Ｐゴシック" pitchFamily="-123" charset="-128"/>
          </a:defRPr>
        </a:defPPr>
      </a:lstStyle>
    </a:lnDef>
  </a:objectDefaults>
  <a:extraClrSchemeLst>
    <a:extraClrScheme>
      <a:clrScheme name="Blue Horizon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Horizon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2004:Templates:Presentations:Designs:Blue Horizon</Template>
  <TotalTime>271</TotalTime>
  <Words>2934</Words>
  <Application>Microsoft Office PowerPoint</Application>
  <PresentationFormat>On-screen Show (4:3)</PresentationFormat>
  <Paragraphs>340</Paragraphs>
  <Slides>29</Slides>
  <Notes>29</Notes>
  <HiddenSlides>0</HiddenSlides>
  <MMClips>0</MMClips>
  <ScaleCrop>false</ScaleCrop>
  <HeadingPairs>
    <vt:vector size="8" baseType="variant">
      <vt:variant>
        <vt:lpstr>Fonts Used</vt:lpstr>
      </vt:variant>
      <vt:variant>
        <vt:i4>6</vt:i4>
      </vt:variant>
      <vt:variant>
        <vt:lpstr>Design Template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ＭＳ Ｐゴシック</vt:lpstr>
      <vt:lpstr>Times New Roman</vt:lpstr>
      <vt:lpstr>MS Pゴシック</vt:lpstr>
      <vt:lpstr>Wingdings</vt:lpstr>
      <vt:lpstr>Calibri</vt:lpstr>
      <vt:lpstr>Blue Horizon</vt:lpstr>
      <vt:lpstr>Microsoft Word Document</vt:lpstr>
      <vt:lpstr>Modeling the Combined Terrorist-Narcotics Trafficker Threat to National Security </vt:lpstr>
      <vt:lpstr>Objectives</vt:lpstr>
      <vt:lpstr>Models</vt:lpstr>
      <vt:lpstr>Outcomes</vt:lpstr>
      <vt:lpstr>Global Threats</vt:lpstr>
      <vt:lpstr>Trends</vt:lpstr>
      <vt:lpstr>U.S. Strategy to Combat Transnational Organized Crime- July 2011</vt:lpstr>
      <vt:lpstr>New capabilities to combat TOC</vt:lpstr>
      <vt:lpstr>Drug-Terrorism Alliances</vt:lpstr>
      <vt:lpstr>Drug-Terrorism Alliances</vt:lpstr>
      <vt:lpstr>Specific Cases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Looking forward, additional studies are needed to assess the narcotics trafficker involvement in at least the following activities</vt:lpstr>
    </vt:vector>
  </TitlesOfParts>
  <Company>National Defense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the Combined Terrorist-Narcotics Trafficker Threat to National Security </dc:title>
  <dc:creator>Samuel Musa</dc:creator>
  <cp:lastModifiedBy>Alexander Woodcock</cp:lastModifiedBy>
  <cp:revision>35</cp:revision>
  <dcterms:created xsi:type="dcterms:W3CDTF">2012-03-13T18:40:51Z</dcterms:created>
  <dcterms:modified xsi:type="dcterms:W3CDTF">2012-03-28T20:54:05Z</dcterms:modified>
</cp:coreProperties>
</file>