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59" r:id="rId3"/>
    <p:sldId id="261" r:id="rId4"/>
    <p:sldId id="284" r:id="rId5"/>
    <p:sldId id="279" r:id="rId6"/>
    <p:sldId id="285" r:id="rId7"/>
    <p:sldId id="272" r:id="rId8"/>
    <p:sldId id="286" r:id="rId9"/>
    <p:sldId id="296" r:id="rId10"/>
    <p:sldId id="288" r:id="rId11"/>
    <p:sldId id="289" r:id="rId12"/>
    <p:sldId id="290" r:id="rId13"/>
    <p:sldId id="298" r:id="rId14"/>
    <p:sldId id="293" r:id="rId15"/>
    <p:sldId id="294" r:id="rId16"/>
    <p:sldId id="297" r:id="rId17"/>
    <p:sldId id="258" r:id="rId18"/>
  </p:sldIdLst>
  <p:sldSz cx="8640763" cy="6480175"/>
  <p:notesSz cx="6797675" cy="9928225"/>
  <p:defaultTextStyle>
    <a:defPPr>
      <a:defRPr lang="en-GB"/>
    </a:defPPr>
    <a:lvl1pPr algn="l" defTabSz="852488" rtl="0" fontAlgn="base">
      <a:spcBef>
        <a:spcPct val="0"/>
      </a:spcBef>
      <a:spcAft>
        <a:spcPct val="0"/>
      </a:spcAft>
      <a:defRPr sz="1700" kern="1200">
        <a:solidFill>
          <a:schemeClr val="tx1"/>
        </a:solidFill>
        <a:latin typeface="Arial" charset="0"/>
        <a:ea typeface="+mn-ea"/>
        <a:cs typeface="+mn-cs"/>
      </a:defRPr>
    </a:lvl1pPr>
    <a:lvl2pPr marL="425450" indent="31750" algn="l" defTabSz="852488" rtl="0" fontAlgn="base">
      <a:spcBef>
        <a:spcPct val="0"/>
      </a:spcBef>
      <a:spcAft>
        <a:spcPct val="0"/>
      </a:spcAft>
      <a:defRPr sz="1700" kern="1200">
        <a:solidFill>
          <a:schemeClr val="tx1"/>
        </a:solidFill>
        <a:latin typeface="Arial" charset="0"/>
        <a:ea typeface="+mn-ea"/>
        <a:cs typeface="+mn-cs"/>
      </a:defRPr>
    </a:lvl2pPr>
    <a:lvl3pPr marL="852488" indent="61913" algn="l" defTabSz="852488" rtl="0" fontAlgn="base">
      <a:spcBef>
        <a:spcPct val="0"/>
      </a:spcBef>
      <a:spcAft>
        <a:spcPct val="0"/>
      </a:spcAft>
      <a:defRPr sz="1700" kern="1200">
        <a:solidFill>
          <a:schemeClr val="tx1"/>
        </a:solidFill>
        <a:latin typeface="Arial" charset="0"/>
        <a:ea typeface="+mn-ea"/>
        <a:cs typeface="+mn-cs"/>
      </a:defRPr>
    </a:lvl3pPr>
    <a:lvl4pPr marL="1279525" indent="92075" algn="l" defTabSz="852488" rtl="0" fontAlgn="base">
      <a:spcBef>
        <a:spcPct val="0"/>
      </a:spcBef>
      <a:spcAft>
        <a:spcPct val="0"/>
      </a:spcAft>
      <a:defRPr sz="1700" kern="1200">
        <a:solidFill>
          <a:schemeClr val="tx1"/>
        </a:solidFill>
        <a:latin typeface="Arial" charset="0"/>
        <a:ea typeface="+mn-ea"/>
        <a:cs typeface="+mn-cs"/>
      </a:defRPr>
    </a:lvl4pPr>
    <a:lvl5pPr marL="1706563" indent="122238" algn="l" defTabSz="852488" rtl="0" fontAlgn="base">
      <a:spcBef>
        <a:spcPct val="0"/>
      </a:spcBef>
      <a:spcAft>
        <a:spcPct val="0"/>
      </a:spcAft>
      <a:defRPr sz="1700" kern="1200">
        <a:solidFill>
          <a:schemeClr val="tx1"/>
        </a:solidFill>
        <a:latin typeface="Arial" charset="0"/>
        <a:ea typeface="+mn-ea"/>
        <a:cs typeface="+mn-cs"/>
      </a:defRPr>
    </a:lvl5pPr>
    <a:lvl6pPr marL="2286000" algn="l" defTabSz="914400" rtl="0" eaLnBrk="1" latinLnBrk="0" hangingPunct="1">
      <a:defRPr sz="1700" kern="1200">
        <a:solidFill>
          <a:schemeClr val="tx1"/>
        </a:solidFill>
        <a:latin typeface="Arial" charset="0"/>
        <a:ea typeface="+mn-ea"/>
        <a:cs typeface="+mn-cs"/>
      </a:defRPr>
    </a:lvl6pPr>
    <a:lvl7pPr marL="2743200" algn="l" defTabSz="914400" rtl="0" eaLnBrk="1" latinLnBrk="0" hangingPunct="1">
      <a:defRPr sz="1700" kern="1200">
        <a:solidFill>
          <a:schemeClr val="tx1"/>
        </a:solidFill>
        <a:latin typeface="Arial" charset="0"/>
        <a:ea typeface="+mn-ea"/>
        <a:cs typeface="+mn-cs"/>
      </a:defRPr>
    </a:lvl7pPr>
    <a:lvl8pPr marL="3200400" algn="l" defTabSz="914400" rtl="0" eaLnBrk="1" latinLnBrk="0" hangingPunct="1">
      <a:defRPr sz="1700" kern="1200">
        <a:solidFill>
          <a:schemeClr val="tx1"/>
        </a:solidFill>
        <a:latin typeface="Arial" charset="0"/>
        <a:ea typeface="+mn-ea"/>
        <a:cs typeface="+mn-cs"/>
      </a:defRPr>
    </a:lvl8pPr>
    <a:lvl9pPr marL="3657600" algn="l" defTabSz="914400" rtl="0" eaLnBrk="1" latinLnBrk="0" hangingPunct="1">
      <a:defRPr sz="17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autoAdjust="0"/>
    <p:restoredTop sz="69625" autoAdjust="0"/>
  </p:normalViewPr>
  <p:slideViewPr>
    <p:cSldViewPr snapToObjects="1">
      <p:cViewPr varScale="1">
        <p:scale>
          <a:sx n="134" d="100"/>
          <a:sy n="134" d="100"/>
        </p:scale>
        <p:origin x="-1590" y="-84"/>
      </p:cViewPr>
      <p:guideLst>
        <p:guide orient="horz" pos="2041"/>
        <p:guide pos="2721"/>
      </p:guideLst>
    </p:cSldViewPr>
  </p:slideViewPr>
  <p:notesTextViewPr>
    <p:cViewPr>
      <p:scale>
        <a:sx n="100" d="100"/>
        <a:sy n="100" d="100"/>
      </p:scale>
      <p:origin x="0" y="0"/>
    </p:cViewPr>
  </p:notesTextViewPr>
  <p:notesViewPr>
    <p:cSldViewPr snapToObjects="1">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defTabSz="853318" fontAlgn="auto">
              <a:spcBef>
                <a:spcPts val="0"/>
              </a:spcBef>
              <a:spcAft>
                <a:spcPts val="0"/>
              </a:spcAft>
              <a:defRPr sz="1200">
                <a:latin typeface="+mn-lt"/>
              </a:defRPr>
            </a:lvl1pPr>
          </a:lstStyle>
          <a:p>
            <a:pPr>
              <a:defRPr/>
            </a:pPr>
            <a:r>
              <a:rPr lang="en-GB" dirty="0"/>
              <a:t>Uncontrolled copy when printed</a:t>
            </a:r>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defTabSz="853318" fontAlgn="auto">
              <a:spcBef>
                <a:spcPts val="0"/>
              </a:spcBef>
              <a:spcAft>
                <a:spcPts val="0"/>
              </a:spcAft>
              <a:defRPr sz="1200">
                <a:latin typeface="+mn-lt"/>
              </a:defRPr>
            </a:lvl1pPr>
          </a:lstStyle>
          <a:p>
            <a:pPr>
              <a:defRPr/>
            </a:pPr>
            <a:fld id="{13DDB5C3-A8D5-4A44-BCEA-27159053531C}" type="datetimeFigureOut">
              <a:rPr lang="en-GB"/>
              <a:pPr>
                <a:defRPr/>
              </a:pPr>
              <a:t>28/07/2014</a:t>
            </a:fld>
            <a:endParaRPr lang="en-GB" dirty="0"/>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defTabSz="853318" fontAlgn="auto">
              <a:spcBef>
                <a:spcPts val="0"/>
              </a:spcBef>
              <a:spcAft>
                <a:spcPts val="0"/>
              </a:spcAft>
              <a:defRPr sz="1200">
                <a:latin typeface="+mn-lt"/>
              </a:defRPr>
            </a:lvl1pPr>
          </a:lstStyle>
          <a:p>
            <a:pPr>
              <a:defRPr/>
            </a:pPr>
            <a:r>
              <a:rPr lang="en-GB" dirty="0"/>
              <a:t>© Crown copyright 2013 Dstl</a:t>
            </a:r>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defTabSz="853318" fontAlgn="auto">
              <a:spcBef>
                <a:spcPts val="0"/>
              </a:spcBef>
              <a:spcAft>
                <a:spcPts val="0"/>
              </a:spcAft>
              <a:defRPr sz="1200">
                <a:latin typeface="+mn-lt"/>
              </a:defRPr>
            </a:lvl1pPr>
          </a:lstStyle>
          <a:p>
            <a:pPr>
              <a:defRPr/>
            </a:pPr>
            <a:fld id="{051CEBDA-6BBE-4ACC-9094-6E59736DFDD7}" type="slidenum">
              <a:rPr lang="en-GB"/>
              <a:pPr>
                <a:defRPr/>
              </a:pPr>
              <a:t>‹#›</a:t>
            </a:fld>
            <a:endParaRPr lang="en-GB" dirty="0"/>
          </a:p>
        </p:txBody>
      </p:sp>
    </p:spTree>
    <p:extLst>
      <p:ext uri="{BB962C8B-B14F-4D97-AF65-F5344CB8AC3E}">
        <p14:creationId xmlns:p14="http://schemas.microsoft.com/office/powerpoint/2010/main" xmlns="" val="3091380112"/>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defTabSz="853318" fontAlgn="auto">
              <a:spcBef>
                <a:spcPts val="0"/>
              </a:spcBef>
              <a:spcAft>
                <a:spcPts val="0"/>
              </a:spcAft>
              <a:defRPr sz="1200">
                <a:latin typeface="Arial" pitchFamily="34" charset="0"/>
                <a:cs typeface="Arial" pitchFamily="34" charset="0"/>
              </a:defRPr>
            </a:lvl1pPr>
          </a:lstStyle>
          <a:p>
            <a:pPr>
              <a:defRPr/>
            </a:pPr>
            <a:r>
              <a:rPr lang="en-GB" dirty="0"/>
              <a:t>Uncontrolled copy when printed</a:t>
            </a:r>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defTabSz="853318" fontAlgn="auto">
              <a:spcBef>
                <a:spcPts val="0"/>
              </a:spcBef>
              <a:spcAft>
                <a:spcPts val="0"/>
              </a:spcAft>
              <a:defRPr sz="1200">
                <a:latin typeface="Arial" pitchFamily="34" charset="0"/>
                <a:cs typeface="Arial" pitchFamily="34" charset="0"/>
              </a:defRPr>
            </a:lvl1pPr>
          </a:lstStyle>
          <a:p>
            <a:pPr>
              <a:defRPr/>
            </a:pPr>
            <a:fld id="{A22D4D14-E636-41B5-87CA-ED2DFD0F7A9C}" type="datetimeFigureOut">
              <a:rPr lang="en-GB"/>
              <a:pPr>
                <a:defRPr/>
              </a:pPr>
              <a:t>28/07/2014</a:t>
            </a:fld>
            <a:endParaRPr lang="en-GB" dirty="0"/>
          </a:p>
        </p:txBody>
      </p:sp>
      <p:sp>
        <p:nvSpPr>
          <p:cNvPr id="4" name="Slide Image Placeholder 3"/>
          <p:cNvSpPr>
            <a:spLocks noGrp="1" noRot="1" noChangeAspect="1"/>
          </p:cNvSpPr>
          <p:nvPr>
            <p:ph type="sldImg" idx="2"/>
          </p:nvPr>
        </p:nvSpPr>
        <p:spPr>
          <a:xfrm>
            <a:off x="1446213" y="742950"/>
            <a:ext cx="3905250" cy="2930525"/>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p:cNvSpPr>
            <a:spLocks noGrp="1"/>
          </p:cNvSpPr>
          <p:nvPr>
            <p:ph type="body" sz="quarter" idx="3"/>
          </p:nvPr>
        </p:nvSpPr>
        <p:spPr>
          <a:xfrm>
            <a:off x="282575" y="3870325"/>
            <a:ext cx="6232525" cy="5313363"/>
          </a:xfrm>
          <a:prstGeom prst="rect">
            <a:avLst/>
          </a:prstGeom>
        </p:spPr>
        <p:txBody>
          <a:bodyPr vert="horz" wrap="square" lIns="91440" tIns="45720" rIns="91440" bIns="45720" numCol="1" anchor="t" anchorCtr="0" compatLnSpc="1">
            <a:prstTxWarp prst="textNoShape">
              <a:avLst/>
            </a:prstTxWarp>
            <a:normAutofit/>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defTabSz="853318" fontAlgn="auto">
              <a:spcBef>
                <a:spcPts val="0"/>
              </a:spcBef>
              <a:spcAft>
                <a:spcPts val="0"/>
              </a:spcAft>
              <a:defRPr sz="1200">
                <a:latin typeface="Arial" pitchFamily="34" charset="0"/>
                <a:cs typeface="Arial" pitchFamily="34" charset="0"/>
              </a:defRPr>
            </a:lvl1pPr>
          </a:lstStyle>
          <a:p>
            <a:pPr>
              <a:defRPr/>
            </a:pPr>
            <a:r>
              <a:rPr lang="en-GB" dirty="0"/>
              <a:t>© Crown copyright 2013 Dstl</a:t>
            </a:r>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defTabSz="853318" fontAlgn="auto">
              <a:spcBef>
                <a:spcPts val="0"/>
              </a:spcBef>
              <a:spcAft>
                <a:spcPts val="0"/>
              </a:spcAft>
              <a:defRPr sz="1200">
                <a:latin typeface="Arial" pitchFamily="34" charset="0"/>
                <a:cs typeface="Arial" pitchFamily="34" charset="0"/>
              </a:defRPr>
            </a:lvl1pPr>
          </a:lstStyle>
          <a:p>
            <a:pPr>
              <a:defRPr/>
            </a:pPr>
            <a:fld id="{D4DDA951-E378-4120-9EC6-3BD3567F3F89}" type="slidenum">
              <a:rPr lang="en-GB"/>
              <a:pPr>
                <a:defRPr/>
              </a:pPr>
              <a:t>‹#›</a:t>
            </a:fld>
            <a:endParaRPr lang="en-GB" dirty="0"/>
          </a:p>
        </p:txBody>
      </p:sp>
    </p:spTree>
    <p:extLst>
      <p:ext uri="{BB962C8B-B14F-4D97-AF65-F5344CB8AC3E}">
        <p14:creationId xmlns:p14="http://schemas.microsoft.com/office/powerpoint/2010/main" xmlns="" val="1999819385"/>
      </p:ext>
    </p:extLst>
  </p:cSld>
  <p:clrMap bg1="lt1" tx1="dk1" bg2="lt2" tx2="dk2" accent1="accent1" accent2="accent2" accent3="accent3" accent4="accent4" accent5="accent5" accent6="accent6" hlink="hlink" folHlink="folHlink"/>
  <p:hf/>
  <p:notesStyle>
    <a:lvl1pPr algn="l" defTabSz="852488" rtl="0" eaLnBrk="0" fontAlgn="base" hangingPunct="0">
      <a:spcBef>
        <a:spcPct val="30000"/>
      </a:spcBef>
      <a:spcAft>
        <a:spcPct val="0"/>
      </a:spcAft>
      <a:defRPr sz="1100" kern="1200">
        <a:solidFill>
          <a:schemeClr val="tx1"/>
        </a:solidFill>
        <a:latin typeface="Arial" pitchFamily="34" charset="0"/>
        <a:ea typeface="+mn-ea"/>
        <a:cs typeface="Arial" pitchFamily="34" charset="0"/>
      </a:defRPr>
    </a:lvl1pPr>
    <a:lvl2pPr marL="425450" algn="l" defTabSz="852488" rtl="0" eaLnBrk="0" fontAlgn="base" hangingPunct="0">
      <a:spcBef>
        <a:spcPct val="30000"/>
      </a:spcBef>
      <a:spcAft>
        <a:spcPct val="0"/>
      </a:spcAft>
      <a:defRPr sz="1100" kern="1200">
        <a:solidFill>
          <a:schemeClr val="tx1"/>
        </a:solidFill>
        <a:latin typeface="Arial" pitchFamily="34" charset="0"/>
        <a:ea typeface="+mn-ea"/>
        <a:cs typeface="Arial" pitchFamily="34" charset="0"/>
      </a:defRPr>
    </a:lvl2pPr>
    <a:lvl3pPr marL="852488" algn="l" defTabSz="852488" rtl="0" eaLnBrk="0" fontAlgn="base" hangingPunct="0">
      <a:spcBef>
        <a:spcPct val="30000"/>
      </a:spcBef>
      <a:spcAft>
        <a:spcPct val="0"/>
      </a:spcAft>
      <a:defRPr sz="1100" kern="1200">
        <a:solidFill>
          <a:schemeClr val="tx1"/>
        </a:solidFill>
        <a:latin typeface="Arial" pitchFamily="34" charset="0"/>
        <a:ea typeface="+mn-ea"/>
        <a:cs typeface="Arial" pitchFamily="34" charset="0"/>
      </a:defRPr>
    </a:lvl3pPr>
    <a:lvl4pPr marL="1279525" algn="l" defTabSz="852488" rtl="0" eaLnBrk="0" fontAlgn="base" hangingPunct="0">
      <a:spcBef>
        <a:spcPct val="30000"/>
      </a:spcBef>
      <a:spcAft>
        <a:spcPct val="0"/>
      </a:spcAft>
      <a:defRPr sz="1100" kern="1200">
        <a:solidFill>
          <a:schemeClr val="tx1"/>
        </a:solidFill>
        <a:latin typeface="Arial" pitchFamily="34" charset="0"/>
        <a:ea typeface="+mn-ea"/>
        <a:cs typeface="Arial" pitchFamily="34" charset="0"/>
      </a:defRPr>
    </a:lvl4pPr>
    <a:lvl5pPr marL="1706563" algn="l" defTabSz="852488" rtl="0" eaLnBrk="0" fontAlgn="base" hangingPunct="0">
      <a:spcBef>
        <a:spcPct val="30000"/>
      </a:spcBef>
      <a:spcAft>
        <a:spcPct val="0"/>
      </a:spcAft>
      <a:defRPr sz="1100" kern="1200">
        <a:solidFill>
          <a:schemeClr val="tx1"/>
        </a:solidFill>
        <a:latin typeface="Arial" pitchFamily="34" charset="0"/>
        <a:ea typeface="+mn-ea"/>
        <a:cs typeface="Arial" pitchFamily="34" charset="0"/>
      </a:defRPr>
    </a:lvl5pPr>
    <a:lvl6pPr marL="2133295" algn="l" defTabSz="853318" rtl="0" eaLnBrk="1" latinLnBrk="0" hangingPunct="1">
      <a:defRPr sz="1100" kern="1200">
        <a:solidFill>
          <a:schemeClr val="tx1"/>
        </a:solidFill>
        <a:latin typeface="+mn-lt"/>
        <a:ea typeface="+mn-ea"/>
        <a:cs typeface="+mn-cs"/>
      </a:defRPr>
    </a:lvl6pPr>
    <a:lvl7pPr marL="2559954" algn="l" defTabSz="853318" rtl="0" eaLnBrk="1" latinLnBrk="0" hangingPunct="1">
      <a:defRPr sz="1100" kern="1200">
        <a:solidFill>
          <a:schemeClr val="tx1"/>
        </a:solidFill>
        <a:latin typeface="+mn-lt"/>
        <a:ea typeface="+mn-ea"/>
        <a:cs typeface="+mn-cs"/>
      </a:defRPr>
    </a:lvl7pPr>
    <a:lvl8pPr marL="2986613" algn="l" defTabSz="853318" rtl="0" eaLnBrk="1" latinLnBrk="0" hangingPunct="1">
      <a:defRPr sz="1100" kern="1200">
        <a:solidFill>
          <a:schemeClr val="tx1"/>
        </a:solidFill>
        <a:latin typeface="+mn-lt"/>
        <a:ea typeface="+mn-ea"/>
        <a:cs typeface="+mn-cs"/>
      </a:defRPr>
    </a:lvl8pPr>
    <a:lvl9pPr marL="3413272" algn="l" defTabSz="853318"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p:spPr>
      </p:sp>
      <p:sp>
        <p:nvSpPr>
          <p:cNvPr id="8195" name="Notes Placeholder 2"/>
          <p:cNvSpPr>
            <a:spLocks noGrp="1"/>
          </p:cNvSpPr>
          <p:nvPr>
            <p:ph type="body" idx="1"/>
          </p:nvPr>
        </p:nvSpPr>
        <p:spPr bwMode="auto">
          <a:noFill/>
        </p:spPr>
        <p:txBody>
          <a:bodyPr/>
          <a:lstStyle/>
          <a:p>
            <a:pPr eaLnBrk="1" hangingPunct="1">
              <a:spcBef>
                <a:spcPct val="0"/>
              </a:spcBef>
            </a:pPr>
            <a:endParaRPr lang="en-US" dirty="0" smtClean="0">
              <a:latin typeface="Arial" charset="0"/>
              <a:cs typeface="Arial" charset="0"/>
            </a:endParaRPr>
          </a:p>
        </p:txBody>
      </p:sp>
      <p:sp>
        <p:nvSpPr>
          <p:cNvPr id="81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852488" fontAlgn="base">
              <a:spcBef>
                <a:spcPct val="0"/>
              </a:spcBef>
              <a:spcAft>
                <a:spcPct val="0"/>
              </a:spcAft>
            </a:pPr>
            <a:fld id="{2FE180FD-D484-415E-9FF3-3A01ABB95835}" type="slidenum">
              <a:rPr lang="en-GB" smtClean="0">
                <a:latin typeface="Arial" charset="0"/>
                <a:cs typeface="Arial" charset="0"/>
              </a:rPr>
              <a:pPr defTabSz="852488" fontAlgn="base">
                <a:spcBef>
                  <a:spcPct val="0"/>
                </a:spcBef>
                <a:spcAft>
                  <a:spcPct val="0"/>
                </a:spcAft>
              </a:pPr>
              <a:t>1</a:t>
            </a:fld>
            <a:endParaRPr lang="en-GB" dirty="0" smtClean="0">
              <a:latin typeface="Arial" charset="0"/>
              <a:cs typeface="Arial" charset="0"/>
            </a:endParaRPr>
          </a:p>
        </p:txBody>
      </p:sp>
      <p:sp>
        <p:nvSpPr>
          <p:cNvPr id="8197"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defTabSz="852488" fontAlgn="base">
              <a:spcBef>
                <a:spcPct val="0"/>
              </a:spcBef>
              <a:spcAft>
                <a:spcPct val="0"/>
              </a:spcAft>
            </a:pPr>
            <a:fld id="{38361A4C-9F86-4C17-9A09-E85BD1E0D85A}" type="datetime1">
              <a:rPr lang="en-GB" smtClean="0">
                <a:latin typeface="Arial" charset="0"/>
                <a:cs typeface="Arial" charset="0"/>
              </a:rPr>
              <a:pPr defTabSz="852488" fontAlgn="base">
                <a:spcBef>
                  <a:spcPct val="0"/>
                </a:spcBef>
                <a:spcAft>
                  <a:spcPct val="0"/>
                </a:spcAft>
              </a:pPr>
              <a:t>28/07/2014</a:t>
            </a:fld>
            <a:endParaRPr lang="en-GB" dirty="0" smtClean="0">
              <a:latin typeface="Arial" charset="0"/>
              <a:cs typeface="Arial" charset="0"/>
            </a:endParaRPr>
          </a:p>
        </p:txBody>
      </p:sp>
      <p:sp>
        <p:nvSpPr>
          <p:cNvPr id="8198"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defTabSz="852488" fontAlgn="base">
              <a:spcBef>
                <a:spcPct val="0"/>
              </a:spcBef>
              <a:spcAft>
                <a:spcPct val="0"/>
              </a:spcAft>
            </a:pPr>
            <a:r>
              <a:rPr lang="en-GB" dirty="0" smtClean="0">
                <a:latin typeface="Arial" charset="0"/>
                <a:cs typeface="Arial" charset="0"/>
              </a:rPr>
              <a:t>© Crown copyright 2012 Dstl</a:t>
            </a:r>
          </a:p>
        </p:txBody>
      </p:sp>
      <p:sp>
        <p:nvSpPr>
          <p:cNvPr id="8199" name="Header Placeholder 6"/>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defTabSz="852488" fontAlgn="base">
              <a:spcBef>
                <a:spcPct val="0"/>
              </a:spcBef>
              <a:spcAft>
                <a:spcPct val="0"/>
              </a:spcAft>
            </a:pPr>
            <a:r>
              <a:rPr lang="en-GB" dirty="0" smtClean="0">
                <a:latin typeface="Arial" charset="0"/>
                <a:cs typeface="Arial" charset="0"/>
              </a:rPr>
              <a:t>Uncontrolled copy when printed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4294967295"/>
          </p:nvPr>
        </p:nvSpPr>
        <p:spPr bwMode="auto">
          <a:xfrm>
            <a:off x="3849688" y="9429750"/>
            <a:ext cx="2946400" cy="496888"/>
          </a:xfrm>
          <a:prstGeom prst="rect">
            <a:avLst/>
          </a:prstGeom>
          <a:noFill/>
          <a:ln>
            <a:miter lim="800000"/>
            <a:headEnd/>
            <a:tailEnd/>
          </a:ln>
        </p:spPr>
        <p:txBody>
          <a:bodyPr/>
          <a:lstStyle/>
          <a:p>
            <a:fld id="{E2116B22-917F-4943-8C19-2B3DCB55D469}" type="slidenum">
              <a:rPr lang="en-GB"/>
              <a:pPr/>
              <a:t>10</a:t>
            </a:fld>
            <a:endParaRPr lang="en-GB" dirty="0"/>
          </a:p>
        </p:txBody>
      </p:sp>
      <p:sp>
        <p:nvSpPr>
          <p:cNvPr id="20483" name="Rectangle 2"/>
          <p:cNvSpPr>
            <a:spLocks noGrp="1" noRot="1" noChangeAspect="1" noChangeArrowheads="1" noTextEdit="1"/>
          </p:cNvSpPr>
          <p:nvPr>
            <p:ph type="sldImg"/>
          </p:nvPr>
        </p:nvSpPr>
        <p:spPr/>
      </p:sp>
      <p:sp>
        <p:nvSpPr>
          <p:cNvPr id="20484" name="Rectangle 3"/>
          <p:cNvSpPr>
            <a:spLocks noGrp="1" noChangeArrowheads="1"/>
          </p:cNvSpPr>
          <p:nvPr>
            <p:ph type="body" idx="1"/>
          </p:nvPr>
        </p:nvSpPr>
        <p:spPr bwMode="auto">
          <a:xfrm>
            <a:off x="679450" y="4716463"/>
            <a:ext cx="5438775" cy="4467225"/>
          </a:xfrm>
          <a:prstGeom prst="rect">
            <a:avLst/>
          </a:prstGeom>
          <a:noFill/>
          <a:ln>
            <a:miter lim="800000"/>
            <a:headEnd/>
            <a:tailEnd/>
          </a:ln>
        </p:spPr>
        <p:txBody>
          <a:bodyPr/>
          <a:lstStyle/>
          <a:p>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p:spPr>
      </p:sp>
      <p:sp>
        <p:nvSpPr>
          <p:cNvPr id="9219" name="Notes Placeholder 2"/>
          <p:cNvSpPr>
            <a:spLocks noGrp="1"/>
          </p:cNvSpPr>
          <p:nvPr>
            <p:ph type="body" idx="1"/>
          </p:nvPr>
        </p:nvSpPr>
        <p:spPr bwMode="auto">
          <a:noFill/>
        </p:spPr>
        <p:txBody>
          <a:bodyPr/>
          <a:lstStyle/>
          <a:p>
            <a:pPr eaLnBrk="1" hangingPunct="1">
              <a:spcBef>
                <a:spcPct val="0"/>
              </a:spcBef>
            </a:pPr>
            <a:r>
              <a:rPr lang="en-GB" dirty="0" smtClean="0">
                <a:latin typeface="Arial" charset="0"/>
                <a:cs typeface="Arial" charset="0"/>
              </a:rPr>
              <a:t>This slide may be shown at the end of the presentation.</a:t>
            </a:r>
          </a:p>
        </p:txBody>
      </p:sp>
      <p:sp>
        <p:nvSpPr>
          <p:cNvPr id="92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852488" fontAlgn="base">
              <a:spcBef>
                <a:spcPct val="0"/>
              </a:spcBef>
              <a:spcAft>
                <a:spcPct val="0"/>
              </a:spcAft>
            </a:pPr>
            <a:fld id="{80E4304A-8FA6-4268-8FD5-422A6AF16B26}" type="slidenum">
              <a:rPr lang="en-GB" smtClean="0">
                <a:latin typeface="Arial" charset="0"/>
                <a:cs typeface="Arial" charset="0"/>
              </a:rPr>
              <a:pPr defTabSz="852488" fontAlgn="base">
                <a:spcBef>
                  <a:spcPct val="0"/>
                </a:spcBef>
                <a:spcAft>
                  <a:spcPct val="0"/>
                </a:spcAft>
              </a:pPr>
              <a:t>17</a:t>
            </a:fld>
            <a:endParaRPr lang="en-GB" dirty="0" smtClean="0">
              <a:latin typeface="Arial" charset="0"/>
              <a:cs typeface="Arial" charset="0"/>
            </a:endParaRPr>
          </a:p>
        </p:txBody>
      </p:sp>
      <p:sp>
        <p:nvSpPr>
          <p:cNvPr id="9221"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defTabSz="852488" fontAlgn="base">
              <a:spcBef>
                <a:spcPct val="0"/>
              </a:spcBef>
              <a:spcAft>
                <a:spcPct val="0"/>
              </a:spcAft>
            </a:pPr>
            <a:fld id="{9787F63E-552D-4377-8B2F-469052F3B55A}" type="datetime1">
              <a:rPr lang="en-GB" smtClean="0">
                <a:latin typeface="Arial" charset="0"/>
                <a:cs typeface="Arial" charset="0"/>
              </a:rPr>
              <a:pPr defTabSz="852488" fontAlgn="base">
                <a:spcBef>
                  <a:spcPct val="0"/>
                </a:spcBef>
                <a:spcAft>
                  <a:spcPct val="0"/>
                </a:spcAft>
              </a:pPr>
              <a:t>28/07/2014</a:t>
            </a:fld>
            <a:endParaRPr lang="en-GB" dirty="0" smtClean="0">
              <a:latin typeface="Arial" charset="0"/>
              <a:cs typeface="Arial" charset="0"/>
            </a:endParaRPr>
          </a:p>
        </p:txBody>
      </p:sp>
      <p:sp>
        <p:nvSpPr>
          <p:cNvPr id="9222"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defTabSz="852488" fontAlgn="base">
              <a:spcBef>
                <a:spcPct val="0"/>
              </a:spcBef>
              <a:spcAft>
                <a:spcPct val="0"/>
              </a:spcAft>
            </a:pPr>
            <a:r>
              <a:rPr lang="en-GB" dirty="0" smtClean="0">
                <a:latin typeface="Arial" charset="0"/>
                <a:cs typeface="Arial" charset="0"/>
              </a:rPr>
              <a:t>© Crown copyright 2012 Dstl</a:t>
            </a:r>
          </a:p>
        </p:txBody>
      </p:sp>
      <p:sp>
        <p:nvSpPr>
          <p:cNvPr id="9223" name="Header Placeholder 6"/>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defTabSz="852488" fontAlgn="base">
              <a:spcBef>
                <a:spcPct val="0"/>
              </a:spcBef>
              <a:spcAft>
                <a:spcPct val="0"/>
              </a:spcAft>
            </a:pPr>
            <a:r>
              <a:rPr lang="en-GB" dirty="0" smtClean="0">
                <a:latin typeface="Arial" charset="0"/>
                <a:cs typeface="Arial" charset="0"/>
              </a:rPr>
              <a:t>Uncontrolled copy when printed</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1799" y="1727919"/>
            <a:ext cx="7775575" cy="1656184"/>
          </a:xfrm>
        </p:spPr>
        <p:txBody>
          <a:bodyPr>
            <a:normAutofit/>
          </a:bodyPr>
          <a:lstStyle>
            <a:lvl1pPr>
              <a:lnSpc>
                <a:spcPct val="150000"/>
              </a:lnSpc>
              <a:defRPr sz="3600"/>
            </a:lvl1pPr>
          </a:lstStyle>
          <a:p>
            <a:r>
              <a:rPr lang="en-US" smtClean="0"/>
              <a:t>Click to edit Master title style</a:t>
            </a:r>
            <a:endParaRPr lang="en-GB" dirty="0"/>
          </a:p>
        </p:txBody>
      </p:sp>
      <p:sp>
        <p:nvSpPr>
          <p:cNvPr id="3" name="Subtitle 2"/>
          <p:cNvSpPr>
            <a:spLocks noGrp="1"/>
          </p:cNvSpPr>
          <p:nvPr>
            <p:ph type="subTitle" idx="1"/>
          </p:nvPr>
        </p:nvSpPr>
        <p:spPr>
          <a:xfrm>
            <a:off x="431773" y="3779555"/>
            <a:ext cx="7775602" cy="1656045"/>
          </a:xfrm>
        </p:spPr>
        <p:txBody>
          <a:bodyPr>
            <a:normAutofit/>
          </a:bodyPr>
          <a:lstStyle>
            <a:lvl1pPr marL="0" indent="0" algn="l">
              <a:buNone/>
              <a:defRPr sz="2400">
                <a:solidFill>
                  <a:schemeClr val="tx1"/>
                </a:solidFill>
              </a:defRPr>
            </a:lvl1pPr>
            <a:lvl2pPr marL="426659" indent="0" algn="ctr">
              <a:buNone/>
              <a:defRPr>
                <a:solidFill>
                  <a:schemeClr val="tx1">
                    <a:tint val="75000"/>
                  </a:schemeClr>
                </a:solidFill>
              </a:defRPr>
            </a:lvl2pPr>
            <a:lvl3pPr marL="853318" indent="0" algn="ctr">
              <a:buNone/>
              <a:defRPr>
                <a:solidFill>
                  <a:schemeClr val="tx1">
                    <a:tint val="75000"/>
                  </a:schemeClr>
                </a:solidFill>
              </a:defRPr>
            </a:lvl3pPr>
            <a:lvl4pPr marL="1279977" indent="0" algn="ctr">
              <a:buNone/>
              <a:defRPr>
                <a:solidFill>
                  <a:schemeClr val="tx1">
                    <a:tint val="75000"/>
                  </a:schemeClr>
                </a:solidFill>
              </a:defRPr>
            </a:lvl4pPr>
            <a:lvl5pPr marL="1706636" indent="0" algn="ctr">
              <a:buNone/>
              <a:defRPr>
                <a:solidFill>
                  <a:schemeClr val="tx1">
                    <a:tint val="75000"/>
                  </a:schemeClr>
                </a:solidFill>
              </a:defRPr>
            </a:lvl5pPr>
            <a:lvl6pPr marL="2133295" indent="0" algn="ctr">
              <a:buNone/>
              <a:defRPr>
                <a:solidFill>
                  <a:schemeClr val="tx1">
                    <a:tint val="75000"/>
                  </a:schemeClr>
                </a:solidFill>
              </a:defRPr>
            </a:lvl6pPr>
            <a:lvl7pPr marL="2559954" indent="0" algn="ctr">
              <a:buNone/>
              <a:defRPr>
                <a:solidFill>
                  <a:schemeClr val="tx1">
                    <a:tint val="75000"/>
                  </a:schemeClr>
                </a:solidFill>
              </a:defRPr>
            </a:lvl7pPr>
            <a:lvl8pPr marL="2986613" indent="0" algn="ctr">
              <a:buNone/>
              <a:defRPr>
                <a:solidFill>
                  <a:schemeClr val="tx1">
                    <a:tint val="75000"/>
                  </a:schemeClr>
                </a:solidFill>
              </a:defRPr>
            </a:lvl8pPr>
            <a:lvl9pPr marL="3413272" indent="0" algn="ctr">
              <a:buNone/>
              <a:defRPr>
                <a:solidFill>
                  <a:schemeClr val="tx1">
                    <a:tint val="75000"/>
                  </a:schemeClr>
                </a:solidFill>
              </a:defRPr>
            </a:lvl9pPr>
          </a:lstStyle>
          <a:p>
            <a:r>
              <a:rPr lang="en-US" smtClean="0"/>
              <a:t>Click to edit Master subtitle style</a:t>
            </a:r>
            <a:endParaRPr lang="en-GB" dirty="0"/>
          </a:p>
        </p:txBody>
      </p:sp>
      <p:sp>
        <p:nvSpPr>
          <p:cNvPr id="8" name="Text Placeholder 7"/>
          <p:cNvSpPr>
            <a:spLocks noGrp="1"/>
          </p:cNvSpPr>
          <p:nvPr>
            <p:ph type="body" sz="quarter" idx="12"/>
          </p:nvPr>
        </p:nvSpPr>
        <p:spPr>
          <a:xfrm>
            <a:off x="3132138" y="5616575"/>
            <a:ext cx="2374900" cy="863600"/>
          </a:xfrm>
        </p:spPr>
        <p:txBody>
          <a:bodyPr anchor="ctr">
            <a:normAutofit/>
          </a:bodyPr>
          <a:lstStyle>
            <a:lvl1pPr marL="0" indent="0" algn="ctr">
              <a:lnSpc>
                <a:spcPts val="2400"/>
              </a:lnSpc>
              <a:spcAft>
                <a:spcPts val="0"/>
              </a:spcAft>
              <a:buNone/>
              <a:defRPr sz="1600" cap="all" baseline="0">
                <a:solidFill>
                  <a:schemeClr val="bg1"/>
                </a:solidFill>
              </a:defRPr>
            </a:lvl1pPr>
          </a:lstStyle>
          <a:p>
            <a:pPr lvl="0"/>
            <a:r>
              <a:rPr lang="en-US" smtClean="0"/>
              <a:t>Click to edit Master text styles</a:t>
            </a:r>
          </a:p>
        </p:txBody>
      </p:sp>
      <p:sp>
        <p:nvSpPr>
          <p:cNvPr id="5" name="Footer Placeholder 4"/>
          <p:cNvSpPr>
            <a:spLocks noGrp="1"/>
          </p:cNvSpPr>
          <p:nvPr>
            <p:ph type="ftr" sz="quarter" idx="13"/>
          </p:nvPr>
        </p:nvSpPr>
        <p:spPr/>
        <p:txBody>
          <a:bodyPr/>
          <a:lstStyle>
            <a:lvl1pPr>
              <a:defRPr/>
            </a:lvl1pPr>
          </a:lstStyle>
          <a:p>
            <a:pPr>
              <a:defRPr/>
            </a:pPr>
            <a:r>
              <a:rPr lang="en-GB" dirty="0"/>
              <a:t>© Crown copyright 2013 Dstl</a:t>
            </a:r>
          </a:p>
        </p:txBody>
      </p:sp>
      <p:sp>
        <p:nvSpPr>
          <p:cNvPr id="6" name="Date Placeholder 3"/>
          <p:cNvSpPr>
            <a:spLocks noGrp="1"/>
          </p:cNvSpPr>
          <p:nvPr>
            <p:ph type="dt" sz="half" idx="14"/>
          </p:nvPr>
        </p:nvSpPr>
        <p:spPr/>
        <p:txBody>
          <a:bodyPr/>
          <a:lstStyle>
            <a:lvl1pPr>
              <a:defRPr/>
            </a:lvl1pPr>
          </a:lstStyle>
          <a:p>
            <a:pPr>
              <a:defRPr/>
            </a:pPr>
            <a:fld id="{E405BF2C-477E-4981-A342-37B0EE46258B}" type="datetime4">
              <a:rPr lang="en-GB"/>
              <a:pPr>
                <a:defRPr/>
              </a:pPr>
              <a:t>28 July 2014</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pening/Closing Slide">
    <p:spTree>
      <p:nvGrpSpPr>
        <p:cNvPr id="1" name=""/>
        <p:cNvGrpSpPr/>
        <p:nvPr/>
      </p:nvGrpSpPr>
      <p:grpSpPr>
        <a:xfrm>
          <a:off x="0" y="0"/>
          <a:ext cx="0" cy="0"/>
          <a:chOff x="0" y="0"/>
          <a:chExt cx="0" cy="0"/>
        </a:xfrm>
      </p:grpSpPr>
      <p:grpSp>
        <p:nvGrpSpPr>
          <p:cNvPr id="2" name="Group 6"/>
          <p:cNvGrpSpPr>
            <a:grpSpLocks/>
          </p:cNvGrpSpPr>
          <p:nvPr/>
        </p:nvGrpSpPr>
        <p:grpSpPr bwMode="auto">
          <a:xfrm>
            <a:off x="719138" y="1138238"/>
            <a:ext cx="7200900" cy="3340100"/>
            <a:chOff x="863962" y="1205021"/>
            <a:chExt cx="7200000" cy="3339418"/>
          </a:xfrm>
        </p:grpSpPr>
        <p:pic>
          <p:nvPicPr>
            <p:cNvPr id="3" name="Picture 5" descr="dstl-logo-trans-black.png"/>
            <p:cNvPicPr>
              <a:picLocks noChangeAspect="1"/>
            </p:cNvPicPr>
            <p:nvPr/>
          </p:nvPicPr>
          <p:blipFill>
            <a:blip r:embed="rId2" cstate="print"/>
            <a:srcRect/>
            <a:stretch>
              <a:fillRect/>
            </a:stretch>
          </p:blipFill>
          <p:spPr bwMode="auto">
            <a:xfrm>
              <a:off x="863962" y="1205021"/>
              <a:ext cx="7200000" cy="3339418"/>
            </a:xfrm>
            <a:prstGeom prst="rect">
              <a:avLst/>
            </a:prstGeom>
            <a:noFill/>
            <a:ln w="9525">
              <a:noFill/>
              <a:miter lim="800000"/>
              <a:headEnd/>
              <a:tailEnd/>
            </a:ln>
          </p:spPr>
        </p:pic>
        <p:pic>
          <p:nvPicPr>
            <p:cNvPr id="4" name="Picture 4" descr="dstl-logo-trans-blue.png"/>
            <p:cNvPicPr>
              <a:picLocks noChangeAspect="1"/>
            </p:cNvPicPr>
            <p:nvPr/>
          </p:nvPicPr>
          <p:blipFill>
            <a:blip r:embed="rId3" cstate="print"/>
            <a:srcRect/>
            <a:stretch>
              <a:fillRect/>
            </a:stretch>
          </p:blipFill>
          <p:spPr bwMode="hidden">
            <a:xfrm>
              <a:off x="863962" y="1205021"/>
              <a:ext cx="7200000" cy="3339418"/>
            </a:xfrm>
            <a:prstGeom prst="rect">
              <a:avLst/>
            </a:prstGeom>
            <a:noFill/>
            <a:ln w="9525">
              <a:noFill/>
              <a:miter lim="800000"/>
              <a:headEnd/>
              <a:tailEnd/>
            </a:ln>
          </p:spPr>
        </p:pic>
      </p:grpSp>
      <p:sp>
        <p:nvSpPr>
          <p:cNvPr id="5" name="Rectangle 7"/>
          <p:cNvSpPr/>
          <p:nvPr/>
        </p:nvSpPr>
        <p:spPr bwMode="white">
          <a:xfrm>
            <a:off x="0" y="5616575"/>
            <a:ext cx="1474788" cy="863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89761" tIns="44880" rIns="89761" bIns="44880" anchor="ctr"/>
          <a:lstStyle/>
          <a:p>
            <a:pPr algn="ctr" defTabSz="853318" fontAlgn="auto">
              <a:spcBef>
                <a:spcPts val="0"/>
              </a:spcBef>
              <a:spcAft>
                <a:spcPts val="0"/>
              </a:spcAft>
              <a:defRPr/>
            </a:pPr>
            <a:endParaRPr lang="en-GB" dirty="0"/>
          </a:p>
        </p:txBody>
      </p:sp>
      <p:sp>
        <p:nvSpPr>
          <p:cNvPr id="6" name="Footer Placeholder 2"/>
          <p:cNvSpPr>
            <a:spLocks noGrp="1"/>
          </p:cNvSpPr>
          <p:nvPr>
            <p:ph type="ftr" sz="quarter" idx="10"/>
          </p:nvPr>
        </p:nvSpPr>
        <p:spPr/>
        <p:txBody>
          <a:bodyPr/>
          <a:lstStyle>
            <a:lvl1pPr>
              <a:defRPr/>
            </a:lvl1pPr>
          </a:lstStyle>
          <a:p>
            <a:pPr>
              <a:defRPr/>
            </a:pPr>
            <a:r>
              <a:rPr lang="en-GB" dirty="0"/>
              <a:t>© Crown copyright 2013 Dstl</a:t>
            </a:r>
          </a:p>
        </p:txBody>
      </p:sp>
      <p:sp>
        <p:nvSpPr>
          <p:cNvPr id="7" name="Date Placeholder 3"/>
          <p:cNvSpPr>
            <a:spLocks noGrp="1"/>
          </p:cNvSpPr>
          <p:nvPr>
            <p:ph type="dt" sz="half" idx="11"/>
          </p:nvPr>
        </p:nvSpPr>
        <p:spPr/>
        <p:txBody>
          <a:bodyPr/>
          <a:lstStyle>
            <a:lvl1pPr>
              <a:defRPr/>
            </a:lvl1pPr>
          </a:lstStyle>
          <a:p>
            <a:pPr>
              <a:defRPr/>
            </a:pPr>
            <a:fld id="{7385A4F6-D3C3-46BF-AEE7-7EFCAE6D28B4}" type="datetime4">
              <a:rPr lang="en-GB"/>
              <a:pPr>
                <a:defRPr/>
              </a:pPr>
              <a:t>28 July 2014</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8"/>
          <p:cNvSpPr>
            <a:spLocks noGrp="1" noChangeArrowheads="1"/>
          </p:cNvSpPr>
          <p:nvPr>
            <p:ph type="dt" sz="half" idx="10"/>
          </p:nvPr>
        </p:nvSpPr>
        <p:spPr/>
        <p:txBody>
          <a:bodyPr/>
          <a:lstStyle>
            <a:lvl1pPr>
              <a:defRPr/>
            </a:lvl1pPr>
          </a:lstStyle>
          <a:p>
            <a:pPr>
              <a:defRPr/>
            </a:pPr>
            <a:r>
              <a:rPr lang="en-GB" altLang="en-GB" dirty="0"/>
              <a:t>© Crown Copyright Dstl </a:t>
            </a:r>
            <a:r>
              <a:rPr lang="en-GB" dirty="0"/>
              <a:t>2012</a:t>
            </a:r>
            <a:endParaRPr lang="en-GB" altLang="en-GB"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20037" y="247508"/>
            <a:ext cx="7632674" cy="603016"/>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396035" y="1584043"/>
            <a:ext cx="3750331" cy="38476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290379" y="1584043"/>
            <a:ext cx="3750331" cy="38476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8"/>
          <p:cNvSpPr>
            <a:spLocks noGrp="1" noChangeArrowheads="1"/>
          </p:cNvSpPr>
          <p:nvPr>
            <p:ph type="dt" sz="half" idx="10"/>
          </p:nvPr>
        </p:nvSpPr>
        <p:spPr/>
        <p:txBody>
          <a:bodyPr/>
          <a:lstStyle>
            <a:lvl1pPr>
              <a:defRPr/>
            </a:lvl1pPr>
          </a:lstStyle>
          <a:p>
            <a:pPr>
              <a:defRPr/>
            </a:pPr>
            <a:r>
              <a:rPr lang="en-GB" altLang="en-GB" dirty="0"/>
              <a:t>© Crown Copyright </a:t>
            </a:r>
            <a:r>
              <a:rPr lang="en-GB" altLang="en-GB" dirty="0" smtClean="0"/>
              <a:t>Dstl 2012</a:t>
            </a:r>
            <a:endParaRPr lang="en-GB" altLang="en-GB"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ingle Column">
    <p:spTree>
      <p:nvGrpSpPr>
        <p:cNvPr id="1" name=""/>
        <p:cNvGrpSpPr/>
        <p:nvPr/>
      </p:nvGrpSpPr>
      <p:grpSpPr>
        <a:xfrm>
          <a:off x="0" y="0"/>
          <a:ext cx="0" cy="0"/>
          <a:chOff x="0" y="0"/>
          <a:chExt cx="0" cy="0"/>
        </a:xfrm>
      </p:grpSpPr>
      <p:sp>
        <p:nvSpPr>
          <p:cNvPr id="2" name="Title 1"/>
          <p:cNvSpPr>
            <a:spLocks noGrp="1"/>
          </p:cNvSpPr>
          <p:nvPr>
            <p:ph type="title"/>
          </p:nvPr>
        </p:nvSpPr>
        <p:spPr>
          <a:xfrm>
            <a:off x="432038" y="259508"/>
            <a:ext cx="7775337" cy="1080029"/>
          </a:xfrm>
        </p:spPr>
        <p:txBody>
          <a:bodyPr/>
          <a:lstStyle/>
          <a:p>
            <a:r>
              <a:rPr lang="en-US" smtClean="0"/>
              <a:t>Click to edit Master title style</a:t>
            </a:r>
            <a:endParaRPr lang="en-GB" dirty="0"/>
          </a:p>
        </p:txBody>
      </p:sp>
      <p:sp>
        <p:nvSpPr>
          <p:cNvPr id="3" name="Content Placeholder 2"/>
          <p:cNvSpPr>
            <a:spLocks noGrp="1"/>
          </p:cNvSpPr>
          <p:nvPr>
            <p:ph idx="1"/>
          </p:nvPr>
        </p:nvSpPr>
        <p:spPr>
          <a:xfrm>
            <a:off x="432038" y="1539066"/>
            <a:ext cx="7775337" cy="3879082"/>
          </a:xfrm>
        </p:spPr>
        <p:txBody>
          <a:bodyPr/>
          <a:lstStyle>
            <a:lvl1pPr>
              <a:lnSpc>
                <a:spcPct val="120000"/>
              </a:lnSpc>
              <a:spcBef>
                <a:spcPts val="300"/>
              </a:spcBef>
              <a:defRPr/>
            </a:lvl1pPr>
            <a:lvl2pPr>
              <a:lnSpc>
                <a:spcPct val="120000"/>
              </a:lnSpc>
              <a:spcBef>
                <a:spcPts val="300"/>
              </a:spcBef>
              <a:defRPr/>
            </a:lvl2pPr>
            <a:lvl3pPr>
              <a:lnSpc>
                <a:spcPct val="120000"/>
              </a:lnSpc>
              <a:spcBef>
                <a:spcPts val="300"/>
              </a:spcBef>
              <a:defRPr/>
            </a:lvl3pPr>
            <a:lvl4pPr>
              <a:lnSpc>
                <a:spcPct val="120000"/>
              </a:lnSpc>
              <a:spcBef>
                <a:spcPts val="300"/>
              </a:spcBef>
              <a:defRPr/>
            </a:lvl4pPr>
            <a:lvl5pPr>
              <a:lnSpc>
                <a:spcPct val="120000"/>
              </a:lnSpc>
              <a:spcBef>
                <a:spcPts val="30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0" name="Text Placeholder 7"/>
          <p:cNvSpPr>
            <a:spLocks noGrp="1"/>
          </p:cNvSpPr>
          <p:nvPr>
            <p:ph type="body" sz="quarter" idx="12" hasCustomPrompt="1"/>
          </p:nvPr>
        </p:nvSpPr>
        <p:spPr>
          <a:xfrm>
            <a:off x="3132138" y="5616575"/>
            <a:ext cx="2374900" cy="863600"/>
          </a:xfrm>
        </p:spPr>
        <p:txBody>
          <a:bodyPr anchor="ctr">
            <a:normAutofit/>
          </a:bodyPr>
          <a:lstStyle>
            <a:lvl1pPr marL="0" indent="0" algn="ctr">
              <a:lnSpc>
                <a:spcPts val="2400"/>
              </a:lnSpc>
              <a:spcAft>
                <a:spcPts val="0"/>
              </a:spcAft>
              <a:buNone/>
              <a:defRPr sz="1600" cap="all" baseline="0">
                <a:solidFill>
                  <a:schemeClr val="bg1"/>
                </a:solidFill>
              </a:defRPr>
            </a:lvl1pPr>
          </a:lstStyle>
          <a:p>
            <a:pPr lvl="0"/>
            <a:r>
              <a:rPr lang="en-US" dirty="0" smtClean="0"/>
              <a:t>OFFICIAL</a:t>
            </a:r>
          </a:p>
        </p:txBody>
      </p:sp>
      <p:sp>
        <p:nvSpPr>
          <p:cNvPr id="5" name="Footer Placeholder 4"/>
          <p:cNvSpPr>
            <a:spLocks noGrp="1"/>
          </p:cNvSpPr>
          <p:nvPr>
            <p:ph type="ftr" sz="quarter" idx="13"/>
          </p:nvPr>
        </p:nvSpPr>
        <p:spPr/>
        <p:txBody>
          <a:bodyPr/>
          <a:lstStyle>
            <a:lvl1pPr>
              <a:defRPr/>
            </a:lvl1pPr>
          </a:lstStyle>
          <a:p>
            <a:pPr>
              <a:defRPr/>
            </a:pPr>
            <a:r>
              <a:rPr lang="en-GB" dirty="0"/>
              <a:t>© Crown copyright 2013 Dstl</a:t>
            </a:r>
          </a:p>
        </p:txBody>
      </p:sp>
      <p:sp>
        <p:nvSpPr>
          <p:cNvPr id="6" name="Date Placeholder 3"/>
          <p:cNvSpPr>
            <a:spLocks noGrp="1"/>
          </p:cNvSpPr>
          <p:nvPr>
            <p:ph type="dt" sz="half" idx="14"/>
          </p:nvPr>
        </p:nvSpPr>
        <p:spPr/>
        <p:txBody>
          <a:bodyPr/>
          <a:lstStyle>
            <a:lvl1pPr>
              <a:defRPr/>
            </a:lvl1pPr>
          </a:lstStyle>
          <a:p>
            <a:pPr>
              <a:defRPr/>
            </a:pPr>
            <a:fld id="{5C5594F9-D40A-4379-A801-9F4DA695DB16}" type="datetime4">
              <a:rPr lang="en-GB"/>
              <a:pPr>
                <a:defRPr/>
              </a:pPr>
              <a:t>28 July 2014</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2" name="Title 1"/>
          <p:cNvSpPr>
            <a:spLocks noGrp="1"/>
          </p:cNvSpPr>
          <p:nvPr>
            <p:ph type="title"/>
          </p:nvPr>
        </p:nvSpPr>
        <p:spPr>
          <a:xfrm>
            <a:off x="432038" y="259508"/>
            <a:ext cx="7775337" cy="1080029"/>
          </a:xfrm>
        </p:spPr>
        <p:txBody>
          <a:bodyPr/>
          <a:lstStyle/>
          <a:p>
            <a:r>
              <a:rPr lang="en-US" smtClean="0"/>
              <a:t>Click to edit Master title style</a:t>
            </a:r>
            <a:endParaRPr lang="en-GB"/>
          </a:p>
        </p:txBody>
      </p:sp>
      <p:sp>
        <p:nvSpPr>
          <p:cNvPr id="4" name="Content Placeholder 3"/>
          <p:cNvSpPr>
            <a:spLocks noGrp="1"/>
          </p:cNvSpPr>
          <p:nvPr>
            <p:ph sz="half" idx="2"/>
          </p:nvPr>
        </p:nvSpPr>
        <p:spPr>
          <a:xfrm>
            <a:off x="4391038" y="1512042"/>
            <a:ext cx="3816337" cy="3923558"/>
          </a:xfrm>
        </p:spPr>
        <p:txBody>
          <a:bodyPr/>
          <a:lstStyle>
            <a:lvl1pPr>
              <a:lnSpc>
                <a:spcPct val="120000"/>
              </a:lnSpc>
              <a:defRPr sz="2400"/>
            </a:lvl1pPr>
            <a:lvl2pPr>
              <a:lnSpc>
                <a:spcPct val="120000"/>
              </a:lnSpc>
              <a:spcBef>
                <a:spcPts val="300"/>
              </a:spcBef>
              <a:defRPr sz="2000"/>
            </a:lvl2pPr>
            <a:lvl3pPr>
              <a:lnSpc>
                <a:spcPct val="120000"/>
              </a:lnSpc>
              <a:spcBef>
                <a:spcPts val="300"/>
              </a:spcBef>
              <a:defRPr sz="2000"/>
            </a:lvl3pPr>
            <a:lvl4pPr>
              <a:lnSpc>
                <a:spcPct val="120000"/>
              </a:lnSpc>
              <a:spcBef>
                <a:spcPts val="300"/>
              </a:spcBef>
              <a:defRPr sz="1800"/>
            </a:lvl4pPr>
            <a:lvl5pPr>
              <a:lnSpc>
                <a:spcPct val="120000"/>
              </a:lnSpc>
              <a:spcBef>
                <a:spcPts val="300"/>
              </a:spcBef>
              <a:defRPr sz="18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1" name="Text Placeholder 7"/>
          <p:cNvSpPr>
            <a:spLocks noGrp="1"/>
          </p:cNvSpPr>
          <p:nvPr>
            <p:ph type="body" sz="quarter" idx="12"/>
          </p:nvPr>
        </p:nvSpPr>
        <p:spPr>
          <a:xfrm>
            <a:off x="3132138" y="5616575"/>
            <a:ext cx="2374900" cy="863600"/>
          </a:xfrm>
        </p:spPr>
        <p:txBody>
          <a:bodyPr anchor="ctr">
            <a:normAutofit/>
          </a:bodyPr>
          <a:lstStyle>
            <a:lvl1pPr marL="0" indent="0" algn="ctr">
              <a:lnSpc>
                <a:spcPts val="2400"/>
              </a:lnSpc>
              <a:spcAft>
                <a:spcPts val="0"/>
              </a:spcAft>
              <a:buNone/>
              <a:defRPr sz="1600" cap="all" baseline="0">
                <a:solidFill>
                  <a:schemeClr val="bg1"/>
                </a:solidFill>
              </a:defRPr>
            </a:lvl1pPr>
          </a:lstStyle>
          <a:p>
            <a:pPr lvl="0"/>
            <a:r>
              <a:rPr lang="en-US" smtClean="0"/>
              <a:t>Click to edit Master text styles</a:t>
            </a:r>
          </a:p>
        </p:txBody>
      </p:sp>
      <p:sp>
        <p:nvSpPr>
          <p:cNvPr id="14" name="Text Placeholder 13"/>
          <p:cNvSpPr>
            <a:spLocks noGrp="1"/>
          </p:cNvSpPr>
          <p:nvPr>
            <p:ph type="body" sz="quarter" idx="16"/>
          </p:nvPr>
        </p:nvSpPr>
        <p:spPr>
          <a:xfrm>
            <a:off x="432038" y="1512042"/>
            <a:ext cx="3816350" cy="3924300"/>
          </a:xfrm>
        </p:spPr>
        <p:txBody>
          <a:bodyPr/>
          <a:lstStyle>
            <a:lvl1pPr>
              <a:lnSpc>
                <a:spcPct val="120000"/>
              </a:lnSpc>
              <a:defRPr/>
            </a:lvl1pPr>
            <a:lvl2pPr>
              <a:lnSpc>
                <a:spcPct val="120000"/>
              </a:lnSpc>
              <a:spcBef>
                <a:spcPts val="300"/>
              </a:spcBef>
              <a:defRPr/>
            </a:lvl2pPr>
            <a:lvl3pPr>
              <a:lnSpc>
                <a:spcPct val="120000"/>
              </a:lnSpc>
              <a:spcBef>
                <a:spcPts val="300"/>
              </a:spcBef>
              <a:defRPr/>
            </a:lvl3pPr>
            <a:lvl4pPr>
              <a:lnSpc>
                <a:spcPct val="120000"/>
              </a:lnSpc>
              <a:spcBef>
                <a:spcPts val="300"/>
              </a:spcBef>
              <a:defRPr/>
            </a:lvl4pPr>
            <a:lvl5pPr>
              <a:lnSpc>
                <a:spcPct val="120000"/>
              </a:lnSpc>
              <a:spcBef>
                <a:spcPts val="30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Footer Placeholder 4"/>
          <p:cNvSpPr>
            <a:spLocks noGrp="1"/>
          </p:cNvSpPr>
          <p:nvPr>
            <p:ph type="ftr" sz="quarter" idx="17"/>
          </p:nvPr>
        </p:nvSpPr>
        <p:spPr/>
        <p:txBody>
          <a:bodyPr/>
          <a:lstStyle>
            <a:lvl1pPr>
              <a:defRPr/>
            </a:lvl1pPr>
          </a:lstStyle>
          <a:p>
            <a:pPr>
              <a:defRPr/>
            </a:pPr>
            <a:r>
              <a:rPr lang="en-GB" dirty="0"/>
              <a:t>© Crown copyright 2013 Dstl</a:t>
            </a:r>
          </a:p>
        </p:txBody>
      </p:sp>
      <p:sp>
        <p:nvSpPr>
          <p:cNvPr id="7" name="Date Placeholder 3"/>
          <p:cNvSpPr>
            <a:spLocks noGrp="1"/>
          </p:cNvSpPr>
          <p:nvPr>
            <p:ph type="dt" sz="half" idx="18"/>
          </p:nvPr>
        </p:nvSpPr>
        <p:spPr/>
        <p:txBody>
          <a:bodyPr/>
          <a:lstStyle>
            <a:lvl1pPr>
              <a:defRPr/>
            </a:lvl1pPr>
          </a:lstStyle>
          <a:p>
            <a:pPr>
              <a:defRPr/>
            </a:pPr>
            <a:fld id="{B7DB6E7B-C2D6-421F-8BC9-86BC7C061714}" type="datetime4">
              <a:rPr lang="en-GB"/>
              <a:pPr>
                <a:defRPr/>
              </a:pPr>
              <a:t>28 July 2014</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and Image">
    <p:spTree>
      <p:nvGrpSpPr>
        <p:cNvPr id="1" name=""/>
        <p:cNvGrpSpPr/>
        <p:nvPr/>
      </p:nvGrpSpPr>
      <p:grpSpPr>
        <a:xfrm>
          <a:off x="0" y="0"/>
          <a:ext cx="0" cy="0"/>
          <a:chOff x="0" y="0"/>
          <a:chExt cx="0" cy="0"/>
        </a:xfrm>
      </p:grpSpPr>
      <p:sp>
        <p:nvSpPr>
          <p:cNvPr id="2" name="Title 1"/>
          <p:cNvSpPr>
            <a:spLocks noGrp="1"/>
          </p:cNvSpPr>
          <p:nvPr>
            <p:ph type="title"/>
          </p:nvPr>
        </p:nvSpPr>
        <p:spPr>
          <a:xfrm>
            <a:off x="432039" y="259508"/>
            <a:ext cx="3816112" cy="1080029"/>
          </a:xfrm>
        </p:spPr>
        <p:txBody>
          <a:bodyPr/>
          <a:lstStyle/>
          <a:p>
            <a:r>
              <a:rPr lang="en-US" smtClean="0"/>
              <a:t>Click to edit Master title style</a:t>
            </a:r>
            <a:endParaRPr lang="en-GB" dirty="0"/>
          </a:p>
        </p:txBody>
      </p:sp>
      <p:sp>
        <p:nvSpPr>
          <p:cNvPr id="11" name="Text Placeholder 7"/>
          <p:cNvSpPr>
            <a:spLocks noGrp="1"/>
          </p:cNvSpPr>
          <p:nvPr>
            <p:ph type="body" sz="quarter" idx="12"/>
          </p:nvPr>
        </p:nvSpPr>
        <p:spPr>
          <a:xfrm>
            <a:off x="3132138" y="5616575"/>
            <a:ext cx="2374900" cy="863600"/>
          </a:xfrm>
        </p:spPr>
        <p:txBody>
          <a:bodyPr anchor="ctr">
            <a:normAutofit/>
          </a:bodyPr>
          <a:lstStyle>
            <a:lvl1pPr marL="0" indent="0" algn="ctr">
              <a:lnSpc>
                <a:spcPts val="2400"/>
              </a:lnSpc>
              <a:spcAft>
                <a:spcPts val="0"/>
              </a:spcAft>
              <a:buNone/>
              <a:defRPr sz="1600" cap="all" baseline="0">
                <a:solidFill>
                  <a:schemeClr val="bg1"/>
                </a:solidFill>
              </a:defRPr>
            </a:lvl1pPr>
          </a:lstStyle>
          <a:p>
            <a:pPr lvl="0"/>
            <a:r>
              <a:rPr lang="en-US" smtClean="0"/>
              <a:t>Click to edit Master text styles</a:t>
            </a:r>
          </a:p>
        </p:txBody>
      </p:sp>
      <p:sp>
        <p:nvSpPr>
          <p:cNvPr id="16" name="Content Placeholder 15"/>
          <p:cNvSpPr>
            <a:spLocks noGrp="1"/>
          </p:cNvSpPr>
          <p:nvPr>
            <p:ph sz="quarter" idx="17"/>
          </p:nvPr>
        </p:nvSpPr>
        <p:spPr>
          <a:xfrm>
            <a:off x="4380035" y="-1"/>
            <a:ext cx="4260728" cy="5616575"/>
          </a:xfrm>
        </p:spPr>
        <p:txBody>
          <a:bodyPr/>
          <a:lstStyle>
            <a:lvl1pPr>
              <a:lnSpc>
                <a:spcPct val="120000"/>
              </a:lnSpc>
              <a:defRPr/>
            </a:lvl1pPr>
            <a:lvl2pPr>
              <a:lnSpc>
                <a:spcPct val="120000"/>
              </a:lnSpc>
              <a:spcBef>
                <a:spcPts val="300"/>
              </a:spcBef>
              <a:defRPr/>
            </a:lvl2pPr>
            <a:lvl3pPr>
              <a:lnSpc>
                <a:spcPct val="120000"/>
              </a:lnSpc>
              <a:spcBef>
                <a:spcPts val="300"/>
              </a:spcBef>
              <a:defRPr/>
            </a:lvl3pPr>
            <a:lvl4pPr>
              <a:lnSpc>
                <a:spcPct val="120000"/>
              </a:lnSpc>
              <a:spcBef>
                <a:spcPts val="300"/>
              </a:spcBef>
              <a:defRPr/>
            </a:lvl4pPr>
            <a:lvl5pPr>
              <a:lnSpc>
                <a:spcPct val="120000"/>
              </a:lnSpc>
              <a:spcBef>
                <a:spcPts val="30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4" name="Text Placeholder 13"/>
          <p:cNvSpPr>
            <a:spLocks noGrp="1"/>
          </p:cNvSpPr>
          <p:nvPr>
            <p:ph type="body" sz="quarter" idx="18"/>
          </p:nvPr>
        </p:nvSpPr>
        <p:spPr>
          <a:xfrm>
            <a:off x="431949" y="1511300"/>
            <a:ext cx="3816337" cy="3924300"/>
          </a:xfrm>
        </p:spPr>
        <p:txBody>
          <a:bodyPr/>
          <a:lstStyle>
            <a:lvl1pPr>
              <a:lnSpc>
                <a:spcPct val="120000"/>
              </a:lnSpc>
              <a:spcAft>
                <a:spcPts val="0"/>
              </a:spcAft>
              <a:defRPr/>
            </a:lvl1pPr>
            <a:lvl2pPr>
              <a:lnSpc>
                <a:spcPct val="120000"/>
              </a:lnSpc>
              <a:spcBef>
                <a:spcPts val="300"/>
              </a:spcBef>
              <a:spcAft>
                <a:spcPts val="0"/>
              </a:spcAft>
              <a:defRPr/>
            </a:lvl2pPr>
            <a:lvl3pPr>
              <a:lnSpc>
                <a:spcPct val="120000"/>
              </a:lnSpc>
              <a:spcBef>
                <a:spcPts val="300"/>
              </a:spcBef>
              <a:spcAft>
                <a:spcPts val="0"/>
              </a:spcAft>
              <a:defRPr/>
            </a:lvl3pPr>
            <a:lvl4pPr>
              <a:lnSpc>
                <a:spcPct val="120000"/>
              </a:lnSpc>
              <a:spcBef>
                <a:spcPts val="300"/>
              </a:spcBef>
              <a:spcAft>
                <a:spcPts val="0"/>
              </a:spcAft>
              <a:defRPr/>
            </a:lvl4pPr>
            <a:lvl5pPr>
              <a:lnSpc>
                <a:spcPct val="120000"/>
              </a:lnSpc>
              <a:spcBef>
                <a:spcPts val="300"/>
              </a:spcBef>
              <a:spcAft>
                <a:spcPts val="0"/>
              </a:spcAf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Footer Placeholder 4"/>
          <p:cNvSpPr>
            <a:spLocks noGrp="1"/>
          </p:cNvSpPr>
          <p:nvPr>
            <p:ph type="ftr" sz="quarter" idx="19"/>
          </p:nvPr>
        </p:nvSpPr>
        <p:spPr/>
        <p:txBody>
          <a:bodyPr/>
          <a:lstStyle>
            <a:lvl1pPr>
              <a:defRPr/>
            </a:lvl1pPr>
          </a:lstStyle>
          <a:p>
            <a:pPr>
              <a:defRPr/>
            </a:pPr>
            <a:r>
              <a:rPr lang="en-GB" dirty="0"/>
              <a:t>© Crown copyright 2013 Dstl</a:t>
            </a:r>
          </a:p>
        </p:txBody>
      </p:sp>
      <p:sp>
        <p:nvSpPr>
          <p:cNvPr id="7" name="Date Placeholder 3"/>
          <p:cNvSpPr>
            <a:spLocks noGrp="1"/>
          </p:cNvSpPr>
          <p:nvPr>
            <p:ph type="dt" sz="half" idx="20"/>
          </p:nvPr>
        </p:nvSpPr>
        <p:spPr/>
        <p:txBody>
          <a:bodyPr/>
          <a:lstStyle>
            <a:lvl1pPr>
              <a:defRPr/>
            </a:lvl1pPr>
          </a:lstStyle>
          <a:p>
            <a:pPr>
              <a:defRPr/>
            </a:pPr>
            <a:fld id="{57878ACD-7A6C-4FEB-9538-762212B1CA83}" type="datetime4">
              <a:rPr lang="en-GB"/>
              <a:pPr>
                <a:defRPr/>
              </a:pPr>
              <a:t>28 July 2014</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9" name="Text Placeholder 7"/>
          <p:cNvSpPr>
            <a:spLocks noGrp="1"/>
          </p:cNvSpPr>
          <p:nvPr>
            <p:ph type="body" sz="quarter" idx="12"/>
          </p:nvPr>
        </p:nvSpPr>
        <p:spPr>
          <a:xfrm>
            <a:off x="3132138" y="5616575"/>
            <a:ext cx="2374900" cy="863600"/>
          </a:xfrm>
        </p:spPr>
        <p:txBody>
          <a:bodyPr anchor="ctr">
            <a:normAutofit/>
          </a:bodyPr>
          <a:lstStyle>
            <a:lvl1pPr marL="0" indent="0" algn="ctr">
              <a:lnSpc>
                <a:spcPts val="2400"/>
              </a:lnSpc>
              <a:spcAft>
                <a:spcPts val="0"/>
              </a:spcAft>
              <a:buNone/>
              <a:defRPr sz="1600" cap="all" baseline="0">
                <a:solidFill>
                  <a:schemeClr val="bg1"/>
                </a:solidFill>
              </a:defRPr>
            </a:lvl1pPr>
          </a:lstStyle>
          <a:p>
            <a:pPr lvl="0"/>
            <a:r>
              <a:rPr lang="en-US" smtClean="0"/>
              <a:t>Click to edit Master text styles</a:t>
            </a:r>
          </a:p>
        </p:txBody>
      </p:sp>
      <p:sp>
        <p:nvSpPr>
          <p:cNvPr id="4" name="Footer Placeholder 4"/>
          <p:cNvSpPr>
            <a:spLocks noGrp="1"/>
          </p:cNvSpPr>
          <p:nvPr>
            <p:ph type="ftr" sz="quarter" idx="13"/>
          </p:nvPr>
        </p:nvSpPr>
        <p:spPr/>
        <p:txBody>
          <a:bodyPr/>
          <a:lstStyle>
            <a:lvl1pPr>
              <a:defRPr/>
            </a:lvl1pPr>
          </a:lstStyle>
          <a:p>
            <a:pPr>
              <a:defRPr/>
            </a:pPr>
            <a:r>
              <a:rPr lang="en-GB" dirty="0"/>
              <a:t>© Crown copyright 2013 Dstl</a:t>
            </a:r>
          </a:p>
        </p:txBody>
      </p:sp>
      <p:sp>
        <p:nvSpPr>
          <p:cNvPr id="5" name="Date Placeholder 3"/>
          <p:cNvSpPr>
            <a:spLocks noGrp="1"/>
          </p:cNvSpPr>
          <p:nvPr>
            <p:ph type="dt" sz="half" idx="14"/>
          </p:nvPr>
        </p:nvSpPr>
        <p:spPr/>
        <p:txBody>
          <a:bodyPr/>
          <a:lstStyle>
            <a:lvl1pPr>
              <a:defRPr/>
            </a:lvl1pPr>
          </a:lstStyle>
          <a:p>
            <a:pPr>
              <a:defRPr/>
            </a:pPr>
            <a:fld id="{C3D31FCE-4E6E-402A-858A-3B1CA0207160}" type="datetime4">
              <a:rPr lang="en-GB"/>
              <a:pPr>
                <a:defRPr/>
              </a:pPr>
              <a:t>28 July 2014</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Text Placeholder 7"/>
          <p:cNvSpPr>
            <a:spLocks noGrp="1"/>
          </p:cNvSpPr>
          <p:nvPr>
            <p:ph type="body" sz="quarter" idx="12"/>
          </p:nvPr>
        </p:nvSpPr>
        <p:spPr>
          <a:xfrm>
            <a:off x="3132138" y="5616575"/>
            <a:ext cx="2374900" cy="863600"/>
          </a:xfrm>
        </p:spPr>
        <p:txBody>
          <a:bodyPr anchor="ctr">
            <a:normAutofit/>
          </a:bodyPr>
          <a:lstStyle>
            <a:lvl1pPr marL="0" indent="0" algn="ctr">
              <a:lnSpc>
                <a:spcPts val="2400"/>
              </a:lnSpc>
              <a:spcAft>
                <a:spcPts val="0"/>
              </a:spcAft>
              <a:buNone/>
              <a:defRPr sz="1600" cap="all" baseline="0">
                <a:solidFill>
                  <a:schemeClr val="bg1"/>
                </a:solidFill>
              </a:defRPr>
            </a:lvl1pPr>
          </a:lstStyle>
          <a:p>
            <a:pPr lvl="0"/>
            <a:r>
              <a:rPr lang="en-US" smtClean="0"/>
              <a:t>Click to edit Master text styles</a:t>
            </a:r>
          </a:p>
        </p:txBody>
      </p:sp>
      <p:sp>
        <p:nvSpPr>
          <p:cNvPr id="3" name="Footer Placeholder 4"/>
          <p:cNvSpPr>
            <a:spLocks noGrp="1"/>
          </p:cNvSpPr>
          <p:nvPr>
            <p:ph type="ftr" sz="quarter" idx="13"/>
          </p:nvPr>
        </p:nvSpPr>
        <p:spPr/>
        <p:txBody>
          <a:bodyPr/>
          <a:lstStyle>
            <a:lvl1pPr>
              <a:defRPr/>
            </a:lvl1pPr>
          </a:lstStyle>
          <a:p>
            <a:pPr>
              <a:defRPr/>
            </a:pPr>
            <a:r>
              <a:rPr lang="en-GB" dirty="0"/>
              <a:t>© Crown copyright 2013 Dstl</a:t>
            </a:r>
          </a:p>
        </p:txBody>
      </p:sp>
      <p:sp>
        <p:nvSpPr>
          <p:cNvPr id="4" name="Date Placeholder 3"/>
          <p:cNvSpPr>
            <a:spLocks noGrp="1"/>
          </p:cNvSpPr>
          <p:nvPr>
            <p:ph type="dt" sz="half" idx="14"/>
          </p:nvPr>
        </p:nvSpPr>
        <p:spPr/>
        <p:txBody>
          <a:bodyPr/>
          <a:lstStyle>
            <a:lvl1pPr>
              <a:defRPr/>
            </a:lvl1pPr>
          </a:lstStyle>
          <a:p>
            <a:pPr>
              <a:defRPr/>
            </a:pPr>
            <a:fld id="{9D3FE0B3-96F5-4A83-A609-CAD74C834A33}" type="datetime4">
              <a:rPr lang="en-GB"/>
              <a:pPr>
                <a:defRPr/>
              </a:pPr>
              <a:t>28 July 2014</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0"/>
            <a:ext cx="8640763" cy="5616575"/>
          </a:xfrm>
        </p:spPr>
        <p:txBody>
          <a:bodyPr rtlCol="0">
            <a:normAutofit/>
          </a:bodyPr>
          <a:lstStyle>
            <a:lvl1pPr marL="0" indent="0">
              <a:buNone/>
              <a:defRPr sz="3000"/>
            </a:lvl1pPr>
            <a:lvl2pPr marL="426659" indent="0">
              <a:buNone/>
              <a:defRPr sz="2600"/>
            </a:lvl2pPr>
            <a:lvl3pPr marL="853318" indent="0">
              <a:buNone/>
              <a:defRPr sz="2200"/>
            </a:lvl3pPr>
            <a:lvl4pPr marL="1279977" indent="0">
              <a:buNone/>
              <a:defRPr sz="1900"/>
            </a:lvl4pPr>
            <a:lvl5pPr marL="1706636" indent="0">
              <a:buNone/>
              <a:defRPr sz="1900"/>
            </a:lvl5pPr>
            <a:lvl6pPr marL="2133295" indent="0">
              <a:buNone/>
              <a:defRPr sz="1900"/>
            </a:lvl6pPr>
            <a:lvl7pPr marL="2559954" indent="0">
              <a:buNone/>
              <a:defRPr sz="1900"/>
            </a:lvl7pPr>
            <a:lvl8pPr marL="2986613" indent="0">
              <a:buNone/>
              <a:defRPr sz="1900"/>
            </a:lvl8pPr>
            <a:lvl9pPr marL="3413272" indent="0">
              <a:buNone/>
              <a:defRPr sz="1900"/>
            </a:lvl9pPr>
          </a:lstStyle>
          <a:p>
            <a:pPr lvl="0"/>
            <a:r>
              <a:rPr lang="en-US" noProof="0" dirty="0" smtClean="0"/>
              <a:t>Click icon to add picture</a:t>
            </a:r>
            <a:endParaRPr lang="en-GB" noProof="0" dirty="0"/>
          </a:p>
        </p:txBody>
      </p:sp>
      <p:sp>
        <p:nvSpPr>
          <p:cNvPr id="4" name="Text Placeholder 3"/>
          <p:cNvSpPr>
            <a:spLocks noGrp="1"/>
          </p:cNvSpPr>
          <p:nvPr>
            <p:ph type="body" sz="half" idx="2"/>
          </p:nvPr>
        </p:nvSpPr>
        <p:spPr>
          <a:xfrm>
            <a:off x="339147" y="4657626"/>
            <a:ext cx="8301616" cy="760520"/>
          </a:xfrm>
        </p:spPr>
        <p:txBody>
          <a:bodyPr>
            <a:normAutofit/>
          </a:bodyPr>
          <a:lstStyle>
            <a:lvl1pPr marL="0" indent="0">
              <a:lnSpc>
                <a:spcPct val="120000"/>
              </a:lnSpc>
              <a:spcBef>
                <a:spcPts val="300"/>
              </a:spcBef>
              <a:buNone/>
              <a:defRPr sz="2400"/>
            </a:lvl1pPr>
            <a:lvl2pPr marL="426659" indent="0">
              <a:buNone/>
              <a:defRPr sz="1100"/>
            </a:lvl2pPr>
            <a:lvl3pPr marL="853318" indent="0">
              <a:buNone/>
              <a:defRPr sz="900"/>
            </a:lvl3pPr>
            <a:lvl4pPr marL="1279977" indent="0">
              <a:buNone/>
              <a:defRPr sz="800"/>
            </a:lvl4pPr>
            <a:lvl5pPr marL="1706636" indent="0">
              <a:buNone/>
              <a:defRPr sz="800"/>
            </a:lvl5pPr>
            <a:lvl6pPr marL="2133295" indent="0">
              <a:buNone/>
              <a:defRPr sz="800"/>
            </a:lvl6pPr>
            <a:lvl7pPr marL="2559954" indent="0">
              <a:buNone/>
              <a:defRPr sz="800"/>
            </a:lvl7pPr>
            <a:lvl8pPr marL="2986613" indent="0">
              <a:buNone/>
              <a:defRPr sz="800"/>
            </a:lvl8pPr>
            <a:lvl9pPr marL="3413272" indent="0">
              <a:buNone/>
              <a:defRPr sz="800"/>
            </a:lvl9pPr>
          </a:lstStyle>
          <a:p>
            <a:pPr lvl="0"/>
            <a:r>
              <a:rPr lang="en-US" smtClean="0"/>
              <a:t>Click to edit Master text styles</a:t>
            </a:r>
          </a:p>
        </p:txBody>
      </p:sp>
      <p:sp>
        <p:nvSpPr>
          <p:cNvPr id="11" name="Text Placeholder 7"/>
          <p:cNvSpPr>
            <a:spLocks noGrp="1"/>
          </p:cNvSpPr>
          <p:nvPr>
            <p:ph type="body" sz="quarter" idx="12"/>
          </p:nvPr>
        </p:nvSpPr>
        <p:spPr>
          <a:xfrm>
            <a:off x="3132138" y="5616575"/>
            <a:ext cx="2374900" cy="863600"/>
          </a:xfrm>
        </p:spPr>
        <p:txBody>
          <a:bodyPr anchor="ctr">
            <a:normAutofit/>
          </a:bodyPr>
          <a:lstStyle>
            <a:lvl1pPr marL="0" indent="0" algn="ctr">
              <a:lnSpc>
                <a:spcPts val="2400"/>
              </a:lnSpc>
              <a:spcAft>
                <a:spcPts val="0"/>
              </a:spcAft>
              <a:buNone/>
              <a:defRPr sz="1600" cap="all" baseline="0">
                <a:solidFill>
                  <a:schemeClr val="bg1"/>
                </a:solidFill>
              </a:defRPr>
            </a:lvl1pPr>
          </a:lstStyle>
          <a:p>
            <a:pPr lvl="0"/>
            <a:r>
              <a:rPr lang="en-US" smtClean="0"/>
              <a:t>Click to edit Master text styles</a:t>
            </a:r>
          </a:p>
        </p:txBody>
      </p:sp>
      <p:sp>
        <p:nvSpPr>
          <p:cNvPr id="5" name="Footer Placeholder 4"/>
          <p:cNvSpPr>
            <a:spLocks noGrp="1"/>
          </p:cNvSpPr>
          <p:nvPr>
            <p:ph type="ftr" sz="quarter" idx="13"/>
          </p:nvPr>
        </p:nvSpPr>
        <p:spPr/>
        <p:txBody>
          <a:bodyPr/>
          <a:lstStyle>
            <a:lvl1pPr>
              <a:defRPr/>
            </a:lvl1pPr>
          </a:lstStyle>
          <a:p>
            <a:pPr>
              <a:defRPr/>
            </a:pPr>
            <a:r>
              <a:rPr lang="en-GB" dirty="0"/>
              <a:t>© Crown copyright 2013 Dstl</a:t>
            </a:r>
          </a:p>
        </p:txBody>
      </p:sp>
      <p:sp>
        <p:nvSpPr>
          <p:cNvPr id="6" name="Date Placeholder 3"/>
          <p:cNvSpPr>
            <a:spLocks noGrp="1"/>
          </p:cNvSpPr>
          <p:nvPr>
            <p:ph type="dt" sz="half" idx="14"/>
          </p:nvPr>
        </p:nvSpPr>
        <p:spPr/>
        <p:txBody>
          <a:bodyPr/>
          <a:lstStyle>
            <a:lvl1pPr>
              <a:defRPr/>
            </a:lvl1pPr>
          </a:lstStyle>
          <a:p>
            <a:pPr>
              <a:defRPr/>
            </a:pPr>
            <a:fld id="{576C9F0E-CEED-448B-A7A8-E05AE57C2B86}" type="datetime4">
              <a:rPr lang="en-GB"/>
              <a:pPr>
                <a:defRPr/>
              </a:pPr>
              <a:t>28 July 2014</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ad Chart (Four Quadrants)">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107913" y="3455988"/>
            <a:ext cx="4211674" cy="2087563"/>
          </a:xfrm>
          <a:ln w="12700">
            <a:solidFill>
              <a:schemeClr val="tx1"/>
            </a:solidFill>
          </a:ln>
        </p:spPr>
        <p:txBody>
          <a:bodyPr>
            <a:noAutofit/>
          </a:bodyPr>
          <a:lstStyle>
            <a:lvl1pPr marL="180000" indent="-180000">
              <a:lnSpc>
                <a:spcPct val="100000"/>
              </a:lnSpc>
              <a:spcBef>
                <a:spcPts val="300"/>
              </a:spcBef>
              <a:buNone/>
              <a:defRPr sz="800"/>
            </a:lvl1pPr>
            <a:lvl2pPr marL="360000" indent="-180000">
              <a:lnSpc>
                <a:spcPct val="100000"/>
              </a:lnSpc>
              <a:spcBef>
                <a:spcPts val="300"/>
              </a:spcBef>
              <a:buNone/>
              <a:defRPr sz="800"/>
            </a:lvl2pPr>
            <a:lvl3pPr marL="540000" indent="-180000">
              <a:lnSpc>
                <a:spcPct val="100000"/>
              </a:lnSpc>
              <a:spcBef>
                <a:spcPts val="300"/>
              </a:spcBef>
              <a:buNone/>
              <a:defRPr sz="800"/>
            </a:lvl3pPr>
            <a:lvl4pPr marL="720000" indent="-180000">
              <a:lnSpc>
                <a:spcPct val="100000"/>
              </a:lnSpc>
              <a:spcBef>
                <a:spcPts val="300"/>
              </a:spcBef>
              <a:buNone/>
              <a:defRPr sz="800"/>
            </a:lvl4pPr>
            <a:lvl5pPr marL="900000" indent="-180000">
              <a:lnSpc>
                <a:spcPct val="100000"/>
              </a:lnSpc>
              <a:spcBef>
                <a:spcPts val="300"/>
              </a:spcBef>
              <a:buNone/>
              <a:defRPr sz="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5" name="Content Placeholder 11"/>
          <p:cNvSpPr>
            <a:spLocks noGrp="1"/>
          </p:cNvSpPr>
          <p:nvPr>
            <p:ph sz="quarter" idx="13"/>
          </p:nvPr>
        </p:nvSpPr>
        <p:spPr>
          <a:xfrm>
            <a:off x="107913" y="1368425"/>
            <a:ext cx="4211674" cy="2087563"/>
          </a:xfrm>
          <a:ln w="12700">
            <a:solidFill>
              <a:schemeClr val="tx1"/>
            </a:solidFill>
          </a:ln>
        </p:spPr>
        <p:txBody>
          <a:bodyPr>
            <a:noAutofit/>
          </a:bodyPr>
          <a:lstStyle>
            <a:lvl1pPr marL="180000" indent="-180000">
              <a:lnSpc>
                <a:spcPct val="100000"/>
              </a:lnSpc>
              <a:spcBef>
                <a:spcPts val="300"/>
              </a:spcBef>
              <a:buNone/>
              <a:defRPr sz="800"/>
            </a:lvl1pPr>
            <a:lvl2pPr marL="360000" indent="-180000">
              <a:lnSpc>
                <a:spcPct val="100000"/>
              </a:lnSpc>
              <a:spcBef>
                <a:spcPts val="300"/>
              </a:spcBef>
              <a:buNone/>
              <a:defRPr sz="800"/>
            </a:lvl2pPr>
            <a:lvl3pPr marL="540000" indent="-180000">
              <a:lnSpc>
                <a:spcPct val="100000"/>
              </a:lnSpc>
              <a:spcBef>
                <a:spcPts val="300"/>
              </a:spcBef>
              <a:buNone/>
              <a:defRPr sz="800"/>
            </a:lvl3pPr>
            <a:lvl4pPr marL="720000" indent="-180000">
              <a:lnSpc>
                <a:spcPct val="100000"/>
              </a:lnSpc>
              <a:spcBef>
                <a:spcPts val="300"/>
              </a:spcBef>
              <a:buNone/>
              <a:defRPr sz="800"/>
            </a:lvl4pPr>
            <a:lvl5pPr marL="900000" indent="-180000">
              <a:lnSpc>
                <a:spcPct val="100000"/>
              </a:lnSpc>
              <a:spcBef>
                <a:spcPts val="300"/>
              </a:spcBef>
              <a:buNone/>
              <a:defRPr sz="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6" name="Content Placeholder 11"/>
          <p:cNvSpPr>
            <a:spLocks noGrp="1"/>
          </p:cNvSpPr>
          <p:nvPr>
            <p:ph sz="quarter" idx="14"/>
          </p:nvPr>
        </p:nvSpPr>
        <p:spPr>
          <a:xfrm>
            <a:off x="4319589" y="3455988"/>
            <a:ext cx="4211674" cy="2087563"/>
          </a:xfrm>
          <a:ln w="12700">
            <a:solidFill>
              <a:schemeClr val="tx1"/>
            </a:solidFill>
          </a:ln>
        </p:spPr>
        <p:txBody>
          <a:bodyPr>
            <a:noAutofit/>
          </a:bodyPr>
          <a:lstStyle>
            <a:lvl1pPr marL="180000" indent="-180000">
              <a:lnSpc>
                <a:spcPct val="100000"/>
              </a:lnSpc>
              <a:spcBef>
                <a:spcPts val="300"/>
              </a:spcBef>
              <a:buNone/>
              <a:defRPr sz="800"/>
            </a:lvl1pPr>
            <a:lvl2pPr marL="360000" indent="-180000">
              <a:lnSpc>
                <a:spcPct val="100000"/>
              </a:lnSpc>
              <a:spcBef>
                <a:spcPts val="300"/>
              </a:spcBef>
              <a:buNone/>
              <a:defRPr sz="800"/>
            </a:lvl2pPr>
            <a:lvl3pPr marL="540000" indent="-180000">
              <a:lnSpc>
                <a:spcPct val="100000"/>
              </a:lnSpc>
              <a:spcBef>
                <a:spcPts val="300"/>
              </a:spcBef>
              <a:buNone/>
              <a:defRPr sz="800"/>
            </a:lvl3pPr>
            <a:lvl4pPr marL="720000" indent="-180000">
              <a:lnSpc>
                <a:spcPct val="100000"/>
              </a:lnSpc>
              <a:spcBef>
                <a:spcPts val="300"/>
              </a:spcBef>
              <a:buNone/>
              <a:defRPr sz="800"/>
            </a:lvl4pPr>
            <a:lvl5pPr marL="900000" indent="-180000">
              <a:lnSpc>
                <a:spcPct val="100000"/>
              </a:lnSpc>
              <a:spcBef>
                <a:spcPts val="300"/>
              </a:spcBef>
              <a:buNone/>
              <a:defRPr sz="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7" name="Content Placeholder 11"/>
          <p:cNvSpPr>
            <a:spLocks noGrp="1"/>
          </p:cNvSpPr>
          <p:nvPr>
            <p:ph sz="quarter" idx="15"/>
          </p:nvPr>
        </p:nvSpPr>
        <p:spPr>
          <a:xfrm>
            <a:off x="4319589" y="1368425"/>
            <a:ext cx="4211674" cy="2087563"/>
          </a:xfrm>
          <a:ln w="12700">
            <a:solidFill>
              <a:schemeClr val="tx1"/>
            </a:solidFill>
          </a:ln>
        </p:spPr>
        <p:txBody>
          <a:bodyPr>
            <a:noAutofit/>
          </a:bodyPr>
          <a:lstStyle>
            <a:lvl1pPr marL="180000" indent="-180000">
              <a:lnSpc>
                <a:spcPct val="100000"/>
              </a:lnSpc>
              <a:spcBef>
                <a:spcPts val="300"/>
              </a:spcBef>
              <a:buNone/>
              <a:defRPr sz="800"/>
            </a:lvl1pPr>
            <a:lvl2pPr marL="360000" indent="-180000">
              <a:lnSpc>
                <a:spcPct val="100000"/>
              </a:lnSpc>
              <a:spcBef>
                <a:spcPts val="300"/>
              </a:spcBef>
              <a:buNone/>
              <a:defRPr sz="800"/>
            </a:lvl2pPr>
            <a:lvl3pPr marL="540000" indent="-180000">
              <a:lnSpc>
                <a:spcPct val="100000"/>
              </a:lnSpc>
              <a:spcBef>
                <a:spcPts val="300"/>
              </a:spcBef>
              <a:buNone/>
              <a:defRPr sz="800"/>
            </a:lvl3pPr>
            <a:lvl4pPr marL="720000" indent="-180000">
              <a:lnSpc>
                <a:spcPct val="100000"/>
              </a:lnSpc>
              <a:spcBef>
                <a:spcPts val="300"/>
              </a:spcBef>
              <a:buNone/>
              <a:defRPr sz="800"/>
            </a:lvl4pPr>
            <a:lvl5pPr marL="900000" indent="-180000">
              <a:lnSpc>
                <a:spcPct val="100000"/>
              </a:lnSpc>
              <a:spcBef>
                <a:spcPts val="300"/>
              </a:spcBef>
              <a:buNone/>
              <a:defRPr sz="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7" name="Text Placeholder 26"/>
          <p:cNvSpPr>
            <a:spLocks noGrp="1"/>
          </p:cNvSpPr>
          <p:nvPr>
            <p:ph type="body" sz="quarter" idx="16"/>
          </p:nvPr>
        </p:nvSpPr>
        <p:spPr>
          <a:xfrm>
            <a:off x="-1" y="-1"/>
            <a:ext cx="4319587" cy="1368425"/>
          </a:xfrm>
        </p:spPr>
        <p:txBody>
          <a:bodyPr>
            <a:normAutofit/>
          </a:bodyPr>
          <a:lstStyle>
            <a:lvl1pPr marL="0" indent="0">
              <a:lnSpc>
                <a:spcPct val="100000"/>
              </a:lnSpc>
              <a:spcBef>
                <a:spcPts val="600"/>
              </a:spcBef>
              <a:buNone/>
              <a:defRPr sz="1400" b="1"/>
            </a:lvl1pPr>
          </a:lstStyle>
          <a:p>
            <a:pPr lvl="0"/>
            <a:r>
              <a:rPr lang="en-US" smtClean="0"/>
              <a:t>Click to edit Master text styles</a:t>
            </a:r>
          </a:p>
        </p:txBody>
      </p:sp>
      <p:sp>
        <p:nvSpPr>
          <p:cNvPr id="28" name="Text Placeholder 26"/>
          <p:cNvSpPr>
            <a:spLocks noGrp="1"/>
          </p:cNvSpPr>
          <p:nvPr>
            <p:ph type="body" sz="quarter" idx="17"/>
          </p:nvPr>
        </p:nvSpPr>
        <p:spPr>
          <a:xfrm>
            <a:off x="4321176" y="-1"/>
            <a:ext cx="4319587" cy="1368425"/>
          </a:xfrm>
        </p:spPr>
        <p:txBody>
          <a:bodyPr>
            <a:normAutofit/>
          </a:bodyPr>
          <a:lstStyle>
            <a:lvl1pPr marL="0" indent="0">
              <a:lnSpc>
                <a:spcPct val="100000"/>
              </a:lnSpc>
              <a:spcBef>
                <a:spcPts val="600"/>
              </a:spcBef>
              <a:buNone/>
              <a:defRPr sz="1400" b="1"/>
            </a:lvl1pPr>
          </a:lstStyle>
          <a:p>
            <a:pPr lvl="0"/>
            <a:r>
              <a:rPr lang="en-US" smtClean="0"/>
              <a:t>Click to edit Master text styles</a:t>
            </a:r>
          </a:p>
        </p:txBody>
      </p:sp>
      <p:sp>
        <p:nvSpPr>
          <p:cNvPr id="10" name="Text Placeholder 7"/>
          <p:cNvSpPr>
            <a:spLocks noGrp="1"/>
          </p:cNvSpPr>
          <p:nvPr>
            <p:ph type="body" sz="quarter" idx="18"/>
          </p:nvPr>
        </p:nvSpPr>
        <p:spPr>
          <a:xfrm>
            <a:off x="3132138" y="5616575"/>
            <a:ext cx="2374900" cy="863600"/>
          </a:xfrm>
        </p:spPr>
        <p:txBody>
          <a:bodyPr anchor="ctr">
            <a:normAutofit/>
          </a:bodyPr>
          <a:lstStyle>
            <a:lvl1pPr marL="0" indent="0" algn="ctr">
              <a:lnSpc>
                <a:spcPts val="2400"/>
              </a:lnSpc>
              <a:spcAft>
                <a:spcPts val="0"/>
              </a:spcAft>
              <a:buNone/>
              <a:defRPr sz="1600" cap="all" baseline="0">
                <a:solidFill>
                  <a:schemeClr val="bg1"/>
                </a:solidFill>
              </a:defRPr>
            </a:lvl1pPr>
          </a:lstStyle>
          <a:p>
            <a:pPr lvl="0"/>
            <a:r>
              <a:rPr lang="en-US" smtClean="0"/>
              <a:t>Click to edit Master text styles</a:t>
            </a:r>
          </a:p>
        </p:txBody>
      </p:sp>
      <p:sp>
        <p:nvSpPr>
          <p:cNvPr id="9" name="Footer Placeholder 4"/>
          <p:cNvSpPr>
            <a:spLocks noGrp="1"/>
          </p:cNvSpPr>
          <p:nvPr>
            <p:ph type="ftr" sz="quarter" idx="19"/>
          </p:nvPr>
        </p:nvSpPr>
        <p:spPr/>
        <p:txBody>
          <a:bodyPr/>
          <a:lstStyle>
            <a:lvl1pPr>
              <a:defRPr/>
            </a:lvl1pPr>
          </a:lstStyle>
          <a:p>
            <a:pPr>
              <a:defRPr/>
            </a:pPr>
            <a:r>
              <a:rPr lang="en-GB" dirty="0"/>
              <a:t>© Crown copyright 2013 Dstl</a:t>
            </a:r>
          </a:p>
        </p:txBody>
      </p:sp>
      <p:sp>
        <p:nvSpPr>
          <p:cNvPr id="11" name="Date Placeholder 3"/>
          <p:cNvSpPr>
            <a:spLocks noGrp="1"/>
          </p:cNvSpPr>
          <p:nvPr>
            <p:ph type="dt" sz="half" idx="20"/>
          </p:nvPr>
        </p:nvSpPr>
        <p:spPr/>
        <p:txBody>
          <a:bodyPr/>
          <a:lstStyle>
            <a:lvl1pPr>
              <a:defRPr/>
            </a:lvl1pPr>
          </a:lstStyle>
          <a:p>
            <a:pPr>
              <a:defRPr/>
            </a:pPr>
            <a:fld id="{FD217F34-A8C3-4F4E-90D8-873F42C1CEC9}" type="datetime4">
              <a:rPr lang="en-GB"/>
              <a:pPr>
                <a:defRPr/>
              </a:pPr>
              <a:t>28 July 2014</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Quad Chart (Single Quadrant)">
    <p:spTree>
      <p:nvGrpSpPr>
        <p:cNvPr id="1" name=""/>
        <p:cNvGrpSpPr/>
        <p:nvPr/>
      </p:nvGrpSpPr>
      <p:grpSpPr>
        <a:xfrm>
          <a:off x="0" y="0"/>
          <a:ext cx="0" cy="0"/>
          <a:chOff x="0" y="0"/>
          <a:chExt cx="0" cy="0"/>
        </a:xfrm>
      </p:grpSpPr>
      <p:sp>
        <p:nvSpPr>
          <p:cNvPr id="7" name="Content Placeholder 11"/>
          <p:cNvSpPr>
            <a:spLocks noGrp="1" noChangeAspect="1"/>
          </p:cNvSpPr>
          <p:nvPr>
            <p:ph sz="quarter" idx="13"/>
          </p:nvPr>
        </p:nvSpPr>
        <p:spPr>
          <a:xfrm>
            <a:off x="692586" y="1621712"/>
            <a:ext cx="7254000" cy="3595526"/>
          </a:xfrm>
          <a:ln w="12700">
            <a:solidFill>
              <a:schemeClr val="tx1"/>
            </a:solidFill>
          </a:ln>
        </p:spPr>
        <p:txBody>
          <a:bodyPr>
            <a:noAutofit/>
          </a:bodyPr>
          <a:lstStyle>
            <a:lvl1pPr marL="180000" indent="-180000">
              <a:lnSpc>
                <a:spcPct val="100000"/>
              </a:lnSpc>
              <a:spcBef>
                <a:spcPts val="300"/>
              </a:spcBef>
              <a:buNone/>
              <a:defRPr sz="1400"/>
            </a:lvl1pPr>
            <a:lvl2pPr marL="360000" indent="-180000">
              <a:lnSpc>
                <a:spcPct val="100000"/>
              </a:lnSpc>
              <a:spcBef>
                <a:spcPts val="300"/>
              </a:spcBef>
              <a:buNone/>
              <a:defRPr sz="1400"/>
            </a:lvl2pPr>
            <a:lvl3pPr marL="540000" indent="-180000">
              <a:lnSpc>
                <a:spcPct val="100000"/>
              </a:lnSpc>
              <a:spcBef>
                <a:spcPts val="300"/>
              </a:spcBef>
              <a:buNone/>
              <a:defRPr sz="1400"/>
            </a:lvl3pPr>
            <a:lvl4pPr marL="720000" indent="-180000">
              <a:lnSpc>
                <a:spcPct val="100000"/>
              </a:lnSpc>
              <a:spcBef>
                <a:spcPts val="300"/>
              </a:spcBef>
              <a:buNone/>
              <a:defRPr sz="1400"/>
            </a:lvl4pPr>
            <a:lvl5pPr marL="900000" indent="-180000">
              <a:lnSpc>
                <a:spcPct val="100000"/>
              </a:lnSpc>
              <a:spcBef>
                <a:spcPts val="300"/>
              </a:spcBef>
              <a:buNone/>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0" name="Text Placeholder 26"/>
          <p:cNvSpPr>
            <a:spLocks noGrp="1"/>
          </p:cNvSpPr>
          <p:nvPr>
            <p:ph type="body" sz="quarter" idx="16"/>
          </p:nvPr>
        </p:nvSpPr>
        <p:spPr>
          <a:xfrm>
            <a:off x="-1" y="-1"/>
            <a:ext cx="4319587" cy="1368425"/>
          </a:xfrm>
        </p:spPr>
        <p:txBody>
          <a:bodyPr>
            <a:normAutofit/>
          </a:bodyPr>
          <a:lstStyle>
            <a:lvl1pPr marL="0" indent="0">
              <a:lnSpc>
                <a:spcPct val="100000"/>
              </a:lnSpc>
              <a:spcBef>
                <a:spcPts val="600"/>
              </a:spcBef>
              <a:buNone/>
              <a:defRPr sz="1400" b="1"/>
            </a:lvl1pPr>
          </a:lstStyle>
          <a:p>
            <a:pPr lvl="0"/>
            <a:r>
              <a:rPr lang="en-US" smtClean="0"/>
              <a:t>Click to edit Master text styles</a:t>
            </a:r>
          </a:p>
        </p:txBody>
      </p:sp>
      <p:sp>
        <p:nvSpPr>
          <p:cNvPr id="11" name="Text Placeholder 26"/>
          <p:cNvSpPr>
            <a:spLocks noGrp="1"/>
          </p:cNvSpPr>
          <p:nvPr>
            <p:ph type="body" sz="quarter" idx="17"/>
          </p:nvPr>
        </p:nvSpPr>
        <p:spPr>
          <a:xfrm>
            <a:off x="4321176" y="-1"/>
            <a:ext cx="4319587" cy="1368425"/>
          </a:xfrm>
        </p:spPr>
        <p:txBody>
          <a:bodyPr>
            <a:normAutofit/>
          </a:bodyPr>
          <a:lstStyle>
            <a:lvl1pPr marL="0" indent="0">
              <a:lnSpc>
                <a:spcPct val="100000"/>
              </a:lnSpc>
              <a:spcBef>
                <a:spcPts val="600"/>
              </a:spcBef>
              <a:buNone/>
              <a:defRPr sz="1400" b="1"/>
            </a:lvl1pPr>
          </a:lstStyle>
          <a:p>
            <a:pPr lvl="0"/>
            <a:r>
              <a:rPr lang="en-US" smtClean="0"/>
              <a:t>Click to edit Master text styles</a:t>
            </a:r>
          </a:p>
        </p:txBody>
      </p:sp>
      <p:sp>
        <p:nvSpPr>
          <p:cNvPr id="8" name="Text Placeholder 7"/>
          <p:cNvSpPr>
            <a:spLocks noGrp="1"/>
          </p:cNvSpPr>
          <p:nvPr>
            <p:ph type="body" sz="quarter" idx="12"/>
          </p:nvPr>
        </p:nvSpPr>
        <p:spPr>
          <a:xfrm>
            <a:off x="3132138" y="5616575"/>
            <a:ext cx="2374900" cy="863600"/>
          </a:xfrm>
        </p:spPr>
        <p:txBody>
          <a:bodyPr anchor="ctr">
            <a:normAutofit/>
          </a:bodyPr>
          <a:lstStyle>
            <a:lvl1pPr marL="0" indent="0" algn="ctr">
              <a:lnSpc>
                <a:spcPts val="2400"/>
              </a:lnSpc>
              <a:spcAft>
                <a:spcPts val="0"/>
              </a:spcAft>
              <a:buNone/>
              <a:defRPr sz="1600" cap="all" baseline="0">
                <a:solidFill>
                  <a:schemeClr val="bg1"/>
                </a:solidFill>
              </a:defRPr>
            </a:lvl1pPr>
          </a:lstStyle>
          <a:p>
            <a:pPr lvl="0"/>
            <a:r>
              <a:rPr lang="en-US" smtClean="0"/>
              <a:t>Click to edit Master text styles</a:t>
            </a:r>
          </a:p>
        </p:txBody>
      </p:sp>
      <p:sp>
        <p:nvSpPr>
          <p:cNvPr id="6" name="Footer Placeholder 4"/>
          <p:cNvSpPr>
            <a:spLocks noGrp="1"/>
          </p:cNvSpPr>
          <p:nvPr>
            <p:ph type="ftr" sz="quarter" idx="18"/>
          </p:nvPr>
        </p:nvSpPr>
        <p:spPr/>
        <p:txBody>
          <a:bodyPr/>
          <a:lstStyle>
            <a:lvl1pPr>
              <a:defRPr/>
            </a:lvl1pPr>
          </a:lstStyle>
          <a:p>
            <a:pPr>
              <a:defRPr/>
            </a:pPr>
            <a:r>
              <a:rPr lang="en-GB" dirty="0"/>
              <a:t>© Crown copyright 2013 Dstl</a:t>
            </a:r>
          </a:p>
        </p:txBody>
      </p:sp>
      <p:sp>
        <p:nvSpPr>
          <p:cNvPr id="9" name="Date Placeholder 3"/>
          <p:cNvSpPr>
            <a:spLocks noGrp="1"/>
          </p:cNvSpPr>
          <p:nvPr>
            <p:ph type="dt" sz="half" idx="19"/>
          </p:nvPr>
        </p:nvSpPr>
        <p:spPr/>
        <p:txBody>
          <a:bodyPr/>
          <a:lstStyle>
            <a:lvl1pPr>
              <a:defRPr/>
            </a:lvl1pPr>
          </a:lstStyle>
          <a:p>
            <a:pPr>
              <a:defRPr/>
            </a:pPr>
            <a:fld id="{EFE1D76B-9B67-4796-8494-6104EDF8A67C}" type="datetime4">
              <a:rPr lang="en-GB"/>
              <a:pPr>
                <a:defRPr/>
              </a:pPr>
              <a:t>28 July 2014</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bwMode="hidden">
          <a:xfrm>
            <a:off x="0" y="5616575"/>
            <a:ext cx="8640763" cy="863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89761" tIns="44880" rIns="89761" bIns="44880" anchor="ctr"/>
          <a:lstStyle/>
          <a:p>
            <a:pPr algn="ctr" defTabSz="853318" fontAlgn="auto">
              <a:spcBef>
                <a:spcPts val="0"/>
              </a:spcBef>
              <a:spcAft>
                <a:spcPts val="0"/>
              </a:spcAft>
              <a:defRPr/>
            </a:pPr>
            <a:endParaRPr lang="en-GB" dirty="0"/>
          </a:p>
        </p:txBody>
      </p:sp>
      <p:sp>
        <p:nvSpPr>
          <p:cNvPr id="1027" name="Title Placeholder 1"/>
          <p:cNvSpPr>
            <a:spLocks noGrp="1"/>
          </p:cNvSpPr>
          <p:nvPr>
            <p:ph type="title"/>
          </p:nvPr>
        </p:nvSpPr>
        <p:spPr bwMode="auto">
          <a:xfrm>
            <a:off x="431800" y="258763"/>
            <a:ext cx="7777163" cy="1081087"/>
          </a:xfrm>
          <a:prstGeom prst="rect">
            <a:avLst/>
          </a:prstGeom>
          <a:noFill/>
          <a:ln w="9525">
            <a:noFill/>
            <a:miter lim="800000"/>
            <a:headEnd/>
            <a:tailEnd/>
          </a:ln>
        </p:spPr>
        <p:txBody>
          <a:bodyPr vert="horz" wrap="square" lIns="85332" tIns="42666" rIns="85332" bIns="42666" numCol="1" anchor="t" anchorCtr="0" compatLnSpc="1">
            <a:prstTxWarp prst="textNoShape">
              <a:avLst/>
            </a:prstTxWarp>
          </a:bodyPr>
          <a:lstStyle/>
          <a:p>
            <a:pPr lvl="0"/>
            <a:r>
              <a:rPr lang="en-US" smtClean="0"/>
              <a:t>Click to edit Master title style</a:t>
            </a:r>
            <a:endParaRPr lang="en-GB" smtClean="0"/>
          </a:p>
        </p:txBody>
      </p:sp>
      <p:sp>
        <p:nvSpPr>
          <p:cNvPr id="1028" name="Text Placeholder 2"/>
          <p:cNvSpPr>
            <a:spLocks noGrp="1"/>
          </p:cNvSpPr>
          <p:nvPr>
            <p:ph type="body" idx="1"/>
          </p:nvPr>
        </p:nvSpPr>
        <p:spPr bwMode="auto">
          <a:xfrm>
            <a:off x="431800" y="1538288"/>
            <a:ext cx="7777163" cy="3879850"/>
          </a:xfrm>
          <a:prstGeom prst="rect">
            <a:avLst/>
          </a:prstGeom>
          <a:noFill/>
          <a:ln w="9525">
            <a:noFill/>
            <a:miter lim="800000"/>
            <a:headEnd/>
            <a:tailEnd/>
          </a:ln>
        </p:spPr>
        <p:txBody>
          <a:bodyPr vert="horz" wrap="square" lIns="85332" tIns="42666" rIns="85332" bIns="4266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5" name="Footer Placeholder 4"/>
          <p:cNvSpPr>
            <a:spLocks noGrp="1"/>
          </p:cNvSpPr>
          <p:nvPr>
            <p:ph type="ftr" sz="quarter" idx="3"/>
          </p:nvPr>
        </p:nvSpPr>
        <p:spPr>
          <a:xfrm>
            <a:off x="1474788" y="6048375"/>
            <a:ext cx="1657350" cy="287338"/>
          </a:xfrm>
          <a:prstGeom prst="rect">
            <a:avLst/>
          </a:prstGeom>
        </p:spPr>
        <p:txBody>
          <a:bodyPr vert="horz" lIns="85332" tIns="42666" rIns="85332" bIns="42666" rtlCol="0" anchor="t"/>
          <a:lstStyle>
            <a:lvl1pPr algn="l" defTabSz="853318" fontAlgn="auto">
              <a:spcBef>
                <a:spcPts val="0"/>
              </a:spcBef>
              <a:spcAft>
                <a:spcPts val="0"/>
              </a:spcAft>
              <a:defRPr sz="800" b="1">
                <a:solidFill>
                  <a:schemeClr val="bg1"/>
                </a:solidFill>
                <a:latin typeface="Arial" pitchFamily="34" charset="0"/>
                <a:cs typeface="Arial" pitchFamily="34" charset="0"/>
              </a:defRPr>
            </a:lvl1pPr>
          </a:lstStyle>
          <a:p>
            <a:pPr>
              <a:defRPr/>
            </a:pPr>
            <a:r>
              <a:rPr lang="en-GB" dirty="0"/>
              <a:t>© Crown copyright 2013 Dstl</a:t>
            </a:r>
          </a:p>
        </p:txBody>
      </p:sp>
      <p:sp>
        <p:nvSpPr>
          <p:cNvPr id="4" name="Date Placeholder 3"/>
          <p:cNvSpPr>
            <a:spLocks noGrp="1"/>
          </p:cNvSpPr>
          <p:nvPr>
            <p:ph type="dt" sz="half" idx="2"/>
          </p:nvPr>
        </p:nvSpPr>
        <p:spPr>
          <a:xfrm>
            <a:off x="1474788" y="5761038"/>
            <a:ext cx="1657350" cy="287337"/>
          </a:xfrm>
          <a:prstGeom prst="rect">
            <a:avLst/>
          </a:prstGeom>
        </p:spPr>
        <p:txBody>
          <a:bodyPr vert="horz" lIns="85332" tIns="42666" rIns="85332" bIns="42666" rtlCol="0" anchor="b"/>
          <a:lstStyle>
            <a:lvl1pPr algn="l" defTabSz="853318" fontAlgn="auto">
              <a:spcBef>
                <a:spcPts val="0"/>
              </a:spcBef>
              <a:spcAft>
                <a:spcPts val="0"/>
              </a:spcAft>
              <a:defRPr sz="800" b="1">
                <a:solidFill>
                  <a:schemeClr val="bg1"/>
                </a:solidFill>
                <a:latin typeface="Arial" pitchFamily="34" charset="0"/>
                <a:cs typeface="Arial" pitchFamily="34" charset="0"/>
              </a:defRPr>
            </a:lvl1pPr>
          </a:lstStyle>
          <a:p>
            <a:pPr>
              <a:defRPr/>
            </a:pPr>
            <a:fld id="{20F9F78B-A3BD-4B6C-892B-DB2DBA2FE9A9}" type="datetime4">
              <a:rPr lang="en-GB"/>
              <a:pPr>
                <a:defRPr/>
              </a:pPr>
              <a:t>28 July 2014</a:t>
            </a:fld>
            <a:endParaRPr lang="en-GB" dirty="0"/>
          </a:p>
        </p:txBody>
      </p:sp>
      <p:grpSp>
        <p:nvGrpSpPr>
          <p:cNvPr id="1031" name="Group 14"/>
          <p:cNvGrpSpPr>
            <a:grpSpLocks/>
          </p:cNvGrpSpPr>
          <p:nvPr/>
        </p:nvGrpSpPr>
        <p:grpSpPr bwMode="auto">
          <a:xfrm>
            <a:off x="177800" y="5781675"/>
            <a:ext cx="1241425" cy="576263"/>
            <a:chOff x="177800" y="5782383"/>
            <a:chExt cx="1241809" cy="576001"/>
          </a:xfrm>
        </p:grpSpPr>
        <p:pic>
          <p:nvPicPr>
            <p:cNvPr id="1035" name="Picture 14" descr="\\rnet.dstl.gov.uk\home\921756d\my documents\My Pictures\Logos &amp; Crests\dstl-logo-trans-black.png"/>
            <p:cNvPicPr>
              <a:picLocks noChangeAspect="1" noChangeArrowheads="1"/>
            </p:cNvPicPr>
            <p:nvPr/>
          </p:nvPicPr>
          <p:blipFill>
            <a:blip r:embed="rId14" cstate="print"/>
            <a:srcRect/>
            <a:stretch>
              <a:fillRect/>
            </a:stretch>
          </p:blipFill>
          <p:spPr bwMode="auto">
            <a:xfrm>
              <a:off x="177800" y="5782384"/>
              <a:ext cx="1241809" cy="576000"/>
            </a:xfrm>
            <a:prstGeom prst="rect">
              <a:avLst/>
            </a:prstGeom>
            <a:noFill/>
            <a:ln w="9525">
              <a:noFill/>
              <a:miter lim="800000"/>
              <a:headEnd/>
              <a:tailEnd/>
            </a:ln>
          </p:spPr>
        </p:pic>
        <p:pic>
          <p:nvPicPr>
            <p:cNvPr id="1036" name="Picture 13" descr="\\rnet.dstl.gov.uk\home\921756d\my documents\My Pictures\Logos &amp; Crests\dstl-logo-trans-white.png"/>
            <p:cNvPicPr>
              <a:picLocks noChangeAspect="1" noChangeArrowheads="1"/>
            </p:cNvPicPr>
            <p:nvPr/>
          </p:nvPicPr>
          <p:blipFill>
            <a:blip r:embed="rId15" cstate="print"/>
            <a:srcRect/>
            <a:stretch>
              <a:fillRect/>
            </a:stretch>
          </p:blipFill>
          <p:spPr bwMode="hidden">
            <a:xfrm>
              <a:off x="177800" y="5782383"/>
              <a:ext cx="1241809" cy="576000"/>
            </a:xfrm>
            <a:prstGeom prst="rect">
              <a:avLst/>
            </a:prstGeom>
            <a:noFill/>
            <a:ln w="9525">
              <a:noFill/>
              <a:miter lim="800000"/>
              <a:headEnd/>
              <a:tailEnd/>
            </a:ln>
          </p:spPr>
        </p:pic>
      </p:grpSp>
      <p:grpSp>
        <p:nvGrpSpPr>
          <p:cNvPr id="1032" name="Group 17"/>
          <p:cNvGrpSpPr>
            <a:grpSpLocks/>
          </p:cNvGrpSpPr>
          <p:nvPr/>
        </p:nvGrpSpPr>
        <p:grpSpPr bwMode="auto">
          <a:xfrm>
            <a:off x="7685088" y="5784850"/>
            <a:ext cx="773112" cy="576263"/>
            <a:chOff x="7684553" y="5784298"/>
            <a:chExt cx="772854" cy="576467"/>
          </a:xfrm>
        </p:grpSpPr>
        <p:pic>
          <p:nvPicPr>
            <p:cNvPr id="1033" name="Picture 12" descr="\\rnet.dstl.gov.uk\home\921756d\my documents\My Pictures\Logos &amp; Crests\MOD\MOD_BLACK_AW.PNG"/>
            <p:cNvPicPr>
              <a:picLocks noChangeAspect="1" noChangeArrowheads="1"/>
            </p:cNvPicPr>
            <p:nvPr/>
          </p:nvPicPr>
          <p:blipFill>
            <a:blip r:embed="rId16" cstate="print"/>
            <a:srcRect/>
            <a:stretch>
              <a:fillRect/>
            </a:stretch>
          </p:blipFill>
          <p:spPr bwMode="auto">
            <a:xfrm>
              <a:off x="7684553" y="5784298"/>
              <a:ext cx="772627" cy="576000"/>
            </a:xfrm>
            <a:prstGeom prst="rect">
              <a:avLst/>
            </a:prstGeom>
            <a:noFill/>
            <a:ln w="9525">
              <a:noFill/>
              <a:miter lim="800000"/>
              <a:headEnd/>
              <a:tailEnd/>
            </a:ln>
          </p:spPr>
        </p:pic>
        <p:pic>
          <p:nvPicPr>
            <p:cNvPr id="1034" name="Picture 11" descr="\\rnet.dstl.gov.uk\home\921756d\my documents\My Pictures\Logos &amp; Crests\MOD\MOD_WHITE_AW.PNG"/>
            <p:cNvPicPr>
              <a:picLocks noChangeAspect="1" noChangeArrowheads="1"/>
            </p:cNvPicPr>
            <p:nvPr/>
          </p:nvPicPr>
          <p:blipFill>
            <a:blip r:embed="rId17" cstate="print"/>
            <a:srcRect/>
            <a:stretch>
              <a:fillRect/>
            </a:stretch>
          </p:blipFill>
          <p:spPr bwMode="hidden">
            <a:xfrm>
              <a:off x="7684780" y="5784765"/>
              <a:ext cx="772627" cy="576000"/>
            </a:xfrm>
            <a:prstGeom prst="rect">
              <a:avLst/>
            </a:prstGeom>
            <a:noFill/>
            <a:ln w="9525">
              <a:noFill/>
              <a:miter lim="800000"/>
              <a:headEnd/>
              <a:tailEnd/>
            </a:ln>
          </p:spPr>
        </p:pic>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7" r:id="rId12"/>
  </p:sldLayoutIdLst>
  <p:hf sldNum="0" hdr="0"/>
  <p:txStyles>
    <p:titleStyle>
      <a:lvl1pPr algn="l" defTabSz="852488" rtl="0" eaLnBrk="1" fontAlgn="base" hangingPunct="1">
        <a:lnSpc>
          <a:spcPct val="120000"/>
        </a:lnSpc>
        <a:spcBef>
          <a:spcPct val="0"/>
        </a:spcBef>
        <a:spcAft>
          <a:spcPct val="0"/>
        </a:spcAft>
        <a:defRPr sz="3600" b="1" kern="1200">
          <a:solidFill>
            <a:schemeClr val="tx1"/>
          </a:solidFill>
          <a:latin typeface="Arial" pitchFamily="34" charset="0"/>
          <a:ea typeface="+mj-ea"/>
          <a:cs typeface="Arial" pitchFamily="34" charset="0"/>
        </a:defRPr>
      </a:lvl1pPr>
      <a:lvl2pPr algn="l" defTabSz="852488" rtl="0" eaLnBrk="1" fontAlgn="base" hangingPunct="1">
        <a:lnSpc>
          <a:spcPct val="120000"/>
        </a:lnSpc>
        <a:spcBef>
          <a:spcPct val="0"/>
        </a:spcBef>
        <a:spcAft>
          <a:spcPct val="0"/>
        </a:spcAft>
        <a:defRPr sz="3600" b="1">
          <a:solidFill>
            <a:schemeClr val="tx1"/>
          </a:solidFill>
          <a:latin typeface="Arial" charset="0"/>
          <a:cs typeface="Arial" charset="0"/>
        </a:defRPr>
      </a:lvl2pPr>
      <a:lvl3pPr algn="l" defTabSz="852488" rtl="0" eaLnBrk="1" fontAlgn="base" hangingPunct="1">
        <a:lnSpc>
          <a:spcPct val="120000"/>
        </a:lnSpc>
        <a:spcBef>
          <a:spcPct val="0"/>
        </a:spcBef>
        <a:spcAft>
          <a:spcPct val="0"/>
        </a:spcAft>
        <a:defRPr sz="3600" b="1">
          <a:solidFill>
            <a:schemeClr val="tx1"/>
          </a:solidFill>
          <a:latin typeface="Arial" charset="0"/>
          <a:cs typeface="Arial" charset="0"/>
        </a:defRPr>
      </a:lvl3pPr>
      <a:lvl4pPr algn="l" defTabSz="852488" rtl="0" eaLnBrk="1" fontAlgn="base" hangingPunct="1">
        <a:lnSpc>
          <a:spcPct val="120000"/>
        </a:lnSpc>
        <a:spcBef>
          <a:spcPct val="0"/>
        </a:spcBef>
        <a:spcAft>
          <a:spcPct val="0"/>
        </a:spcAft>
        <a:defRPr sz="3600" b="1">
          <a:solidFill>
            <a:schemeClr val="tx1"/>
          </a:solidFill>
          <a:latin typeface="Arial" charset="0"/>
          <a:cs typeface="Arial" charset="0"/>
        </a:defRPr>
      </a:lvl4pPr>
      <a:lvl5pPr algn="l" defTabSz="852488" rtl="0" eaLnBrk="1" fontAlgn="base" hangingPunct="1">
        <a:lnSpc>
          <a:spcPct val="120000"/>
        </a:lnSpc>
        <a:spcBef>
          <a:spcPct val="0"/>
        </a:spcBef>
        <a:spcAft>
          <a:spcPct val="0"/>
        </a:spcAft>
        <a:defRPr sz="3600" b="1">
          <a:solidFill>
            <a:schemeClr val="tx1"/>
          </a:solidFill>
          <a:latin typeface="Arial" charset="0"/>
          <a:cs typeface="Arial" charset="0"/>
        </a:defRPr>
      </a:lvl5pPr>
      <a:lvl6pPr marL="457200" algn="l" defTabSz="852488" rtl="0" eaLnBrk="1" fontAlgn="base" hangingPunct="1">
        <a:lnSpc>
          <a:spcPts val="4350"/>
        </a:lnSpc>
        <a:spcBef>
          <a:spcPct val="0"/>
        </a:spcBef>
        <a:spcAft>
          <a:spcPct val="0"/>
        </a:spcAft>
        <a:defRPr sz="2800" b="1">
          <a:solidFill>
            <a:schemeClr val="tx1"/>
          </a:solidFill>
          <a:latin typeface="Arial" charset="0"/>
          <a:cs typeface="Arial" charset="0"/>
        </a:defRPr>
      </a:lvl6pPr>
      <a:lvl7pPr marL="914400" algn="l" defTabSz="852488" rtl="0" eaLnBrk="1" fontAlgn="base" hangingPunct="1">
        <a:lnSpc>
          <a:spcPts val="4350"/>
        </a:lnSpc>
        <a:spcBef>
          <a:spcPct val="0"/>
        </a:spcBef>
        <a:spcAft>
          <a:spcPct val="0"/>
        </a:spcAft>
        <a:defRPr sz="2800" b="1">
          <a:solidFill>
            <a:schemeClr val="tx1"/>
          </a:solidFill>
          <a:latin typeface="Arial" charset="0"/>
          <a:cs typeface="Arial" charset="0"/>
        </a:defRPr>
      </a:lvl7pPr>
      <a:lvl8pPr marL="1371600" algn="l" defTabSz="852488" rtl="0" eaLnBrk="1" fontAlgn="base" hangingPunct="1">
        <a:lnSpc>
          <a:spcPts val="4350"/>
        </a:lnSpc>
        <a:spcBef>
          <a:spcPct val="0"/>
        </a:spcBef>
        <a:spcAft>
          <a:spcPct val="0"/>
        </a:spcAft>
        <a:defRPr sz="2800" b="1">
          <a:solidFill>
            <a:schemeClr val="tx1"/>
          </a:solidFill>
          <a:latin typeface="Arial" charset="0"/>
          <a:cs typeface="Arial" charset="0"/>
        </a:defRPr>
      </a:lvl8pPr>
      <a:lvl9pPr marL="1828800" algn="l" defTabSz="852488" rtl="0" eaLnBrk="1" fontAlgn="base" hangingPunct="1">
        <a:lnSpc>
          <a:spcPts val="4350"/>
        </a:lnSpc>
        <a:spcBef>
          <a:spcPct val="0"/>
        </a:spcBef>
        <a:spcAft>
          <a:spcPct val="0"/>
        </a:spcAft>
        <a:defRPr sz="2800" b="1">
          <a:solidFill>
            <a:schemeClr val="tx1"/>
          </a:solidFill>
          <a:latin typeface="Arial" charset="0"/>
          <a:cs typeface="Arial" charset="0"/>
        </a:defRPr>
      </a:lvl9pPr>
    </p:titleStyle>
    <p:bodyStyle>
      <a:lvl1pPr marL="319088" indent="-319088" algn="l" defTabSz="852488" rtl="0" eaLnBrk="1" fontAlgn="base" hangingPunct="1">
        <a:lnSpc>
          <a:spcPct val="120000"/>
        </a:lnSpc>
        <a:spcBef>
          <a:spcPts val="300"/>
        </a:spcBef>
        <a:spcAft>
          <a:spcPct val="0"/>
        </a:spcAft>
        <a:buFont typeface="Arial" charset="0"/>
        <a:buChar char="•"/>
        <a:defRPr sz="2400" kern="1200">
          <a:solidFill>
            <a:schemeClr val="tx1"/>
          </a:solidFill>
          <a:latin typeface="Arial" pitchFamily="34" charset="0"/>
          <a:ea typeface="+mn-ea"/>
          <a:cs typeface="Arial" pitchFamily="34" charset="0"/>
        </a:defRPr>
      </a:lvl1pPr>
      <a:lvl2pPr marL="692150" indent="-265113" algn="l" defTabSz="852488" rtl="0" eaLnBrk="1" fontAlgn="base" hangingPunct="1">
        <a:lnSpc>
          <a:spcPct val="120000"/>
        </a:lnSpc>
        <a:spcBef>
          <a:spcPts val="300"/>
        </a:spcBef>
        <a:spcAft>
          <a:spcPct val="0"/>
        </a:spcAft>
        <a:buFont typeface="Arial" charset="0"/>
        <a:buChar char="–"/>
        <a:defRPr sz="2000" kern="1200">
          <a:solidFill>
            <a:schemeClr val="tx1"/>
          </a:solidFill>
          <a:latin typeface="Arial" pitchFamily="34" charset="0"/>
          <a:ea typeface="+mn-ea"/>
          <a:cs typeface="Arial" pitchFamily="34" charset="0"/>
        </a:defRPr>
      </a:lvl2pPr>
      <a:lvl3pPr marL="1065213" indent="-212725" algn="l" defTabSz="852488" rtl="0" eaLnBrk="1" fontAlgn="base" hangingPunct="1">
        <a:lnSpc>
          <a:spcPct val="120000"/>
        </a:lnSpc>
        <a:spcBef>
          <a:spcPts val="3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492250" indent="-212725" algn="l" defTabSz="852488" rtl="0" eaLnBrk="1" fontAlgn="base" hangingPunct="1">
        <a:lnSpc>
          <a:spcPct val="120000"/>
        </a:lnSpc>
        <a:spcBef>
          <a:spcPts val="300"/>
        </a:spcBef>
        <a:spcAft>
          <a:spcPct val="0"/>
        </a:spcAft>
        <a:buFont typeface="Arial" charset="0"/>
        <a:buChar char="–"/>
        <a:defRPr kern="1200">
          <a:solidFill>
            <a:schemeClr val="tx1"/>
          </a:solidFill>
          <a:latin typeface="Arial" pitchFamily="34" charset="0"/>
          <a:ea typeface="+mn-ea"/>
          <a:cs typeface="Arial" pitchFamily="34" charset="0"/>
        </a:defRPr>
      </a:lvl4pPr>
      <a:lvl5pPr marL="1919288" indent="-212725" algn="l" defTabSz="852488" rtl="0" eaLnBrk="1" fontAlgn="base" hangingPunct="1">
        <a:lnSpc>
          <a:spcPct val="120000"/>
        </a:lnSpc>
        <a:spcBef>
          <a:spcPts val="300"/>
        </a:spcBef>
        <a:spcAft>
          <a:spcPct val="0"/>
        </a:spcAft>
        <a:buFont typeface="Arial" charset="0"/>
        <a:buChar char="»"/>
        <a:defRPr kern="1200">
          <a:solidFill>
            <a:schemeClr val="tx1"/>
          </a:solidFill>
          <a:latin typeface="Arial" pitchFamily="34" charset="0"/>
          <a:ea typeface="+mn-ea"/>
          <a:cs typeface="Arial" pitchFamily="34" charset="0"/>
        </a:defRPr>
      </a:lvl5pPr>
      <a:lvl6pPr marL="2346625" indent="-213330" algn="l" defTabSz="853318"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2773284" indent="-213330" algn="l" defTabSz="853318"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199943" indent="-213330" algn="l" defTabSz="853318"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626602" indent="-213330" algn="l" defTabSz="853318"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853318" rtl="0" eaLnBrk="1" latinLnBrk="0" hangingPunct="1">
        <a:defRPr sz="1700" kern="1200">
          <a:solidFill>
            <a:schemeClr val="tx1"/>
          </a:solidFill>
          <a:latin typeface="+mn-lt"/>
          <a:ea typeface="+mn-ea"/>
          <a:cs typeface="+mn-cs"/>
        </a:defRPr>
      </a:lvl1pPr>
      <a:lvl2pPr marL="426659" algn="l" defTabSz="853318" rtl="0" eaLnBrk="1" latinLnBrk="0" hangingPunct="1">
        <a:defRPr sz="1700" kern="1200">
          <a:solidFill>
            <a:schemeClr val="tx1"/>
          </a:solidFill>
          <a:latin typeface="+mn-lt"/>
          <a:ea typeface="+mn-ea"/>
          <a:cs typeface="+mn-cs"/>
        </a:defRPr>
      </a:lvl2pPr>
      <a:lvl3pPr marL="853318" algn="l" defTabSz="853318" rtl="0" eaLnBrk="1" latinLnBrk="0" hangingPunct="1">
        <a:defRPr sz="1700" kern="1200">
          <a:solidFill>
            <a:schemeClr val="tx1"/>
          </a:solidFill>
          <a:latin typeface="+mn-lt"/>
          <a:ea typeface="+mn-ea"/>
          <a:cs typeface="+mn-cs"/>
        </a:defRPr>
      </a:lvl3pPr>
      <a:lvl4pPr marL="1279977" algn="l" defTabSz="853318" rtl="0" eaLnBrk="1" latinLnBrk="0" hangingPunct="1">
        <a:defRPr sz="1700" kern="1200">
          <a:solidFill>
            <a:schemeClr val="tx1"/>
          </a:solidFill>
          <a:latin typeface="+mn-lt"/>
          <a:ea typeface="+mn-ea"/>
          <a:cs typeface="+mn-cs"/>
        </a:defRPr>
      </a:lvl4pPr>
      <a:lvl5pPr marL="1706636" algn="l" defTabSz="853318" rtl="0" eaLnBrk="1" latinLnBrk="0" hangingPunct="1">
        <a:defRPr sz="1700" kern="1200">
          <a:solidFill>
            <a:schemeClr val="tx1"/>
          </a:solidFill>
          <a:latin typeface="+mn-lt"/>
          <a:ea typeface="+mn-ea"/>
          <a:cs typeface="+mn-cs"/>
        </a:defRPr>
      </a:lvl5pPr>
      <a:lvl6pPr marL="2133295" algn="l" defTabSz="853318" rtl="0" eaLnBrk="1" latinLnBrk="0" hangingPunct="1">
        <a:defRPr sz="1700" kern="1200">
          <a:solidFill>
            <a:schemeClr val="tx1"/>
          </a:solidFill>
          <a:latin typeface="+mn-lt"/>
          <a:ea typeface="+mn-ea"/>
          <a:cs typeface="+mn-cs"/>
        </a:defRPr>
      </a:lvl6pPr>
      <a:lvl7pPr marL="2559954" algn="l" defTabSz="853318" rtl="0" eaLnBrk="1" latinLnBrk="0" hangingPunct="1">
        <a:defRPr sz="1700" kern="1200">
          <a:solidFill>
            <a:schemeClr val="tx1"/>
          </a:solidFill>
          <a:latin typeface="+mn-lt"/>
          <a:ea typeface="+mn-ea"/>
          <a:cs typeface="+mn-cs"/>
        </a:defRPr>
      </a:lvl7pPr>
      <a:lvl8pPr marL="2986613" algn="l" defTabSz="853318" rtl="0" eaLnBrk="1" latinLnBrk="0" hangingPunct="1">
        <a:defRPr sz="1700" kern="1200">
          <a:solidFill>
            <a:schemeClr val="tx1"/>
          </a:solidFill>
          <a:latin typeface="+mn-lt"/>
          <a:ea typeface="+mn-ea"/>
          <a:cs typeface="+mn-cs"/>
        </a:defRPr>
      </a:lvl8pPr>
      <a:lvl9pPr marL="3413272" algn="l" defTabSz="853318"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1.xml"/><Relationship Id="rId1" Type="http://schemas.openxmlformats.org/officeDocument/2006/relationships/themeOverride" Target="../theme/themeOverride1.xml"/><Relationship Id="rId5" Type="http://schemas.openxmlformats.org/officeDocument/2006/relationships/image" Target="../media/image11.png"/><Relationship Id="rId4" Type="http://schemas.openxmlformats.org/officeDocument/2006/relationships/image" Target="../media/image10.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7"/>
          <p:cNvSpPr>
            <a:spLocks noGrp="1"/>
          </p:cNvSpPr>
          <p:nvPr>
            <p:ph type="ctrTitle"/>
          </p:nvPr>
        </p:nvSpPr>
        <p:spPr>
          <a:xfrm>
            <a:off x="431800" y="1727200"/>
            <a:ext cx="7775575" cy="1657350"/>
          </a:xfrm>
        </p:spPr>
        <p:txBody>
          <a:bodyPr>
            <a:normAutofit fontScale="90000"/>
          </a:bodyPr>
          <a:lstStyle/>
          <a:p>
            <a:r>
              <a:rPr lang="en-US" dirty="0" smtClean="0">
                <a:latin typeface="Arial" charset="0"/>
                <a:cs typeface="Arial" charset="0"/>
              </a:rPr>
              <a:t>‘Operational’ Operational Analysis After Afghanistan</a:t>
            </a:r>
            <a:br>
              <a:rPr lang="en-US" dirty="0" smtClean="0">
                <a:latin typeface="Arial" charset="0"/>
                <a:cs typeface="Arial" charset="0"/>
              </a:rPr>
            </a:br>
            <a:r>
              <a:rPr lang="en-US" dirty="0" smtClean="0">
                <a:latin typeface="Arial" charset="0"/>
                <a:cs typeface="Arial" charset="0"/>
              </a:rPr>
              <a:t/>
            </a:r>
            <a:br>
              <a:rPr lang="en-US" dirty="0" smtClean="0">
                <a:latin typeface="Arial" charset="0"/>
                <a:cs typeface="Arial" charset="0"/>
              </a:rPr>
            </a:br>
            <a:r>
              <a:rPr lang="en-US" sz="2200" dirty="0" smtClean="0">
                <a:latin typeface="Arial" charset="0"/>
                <a:cs typeface="Arial" charset="0"/>
              </a:rPr>
              <a:t>Graham Brownbill Group Principal Analyst, Support to Operations , UK Dstl</a:t>
            </a:r>
            <a:endParaRPr lang="en-US" dirty="0" smtClean="0">
              <a:latin typeface="Arial" charset="0"/>
              <a:cs typeface="Arial" charset="0"/>
            </a:endParaRPr>
          </a:p>
        </p:txBody>
      </p:sp>
      <p:sp>
        <p:nvSpPr>
          <p:cNvPr id="4099" name="Subtitle 18"/>
          <p:cNvSpPr>
            <a:spLocks noGrp="1"/>
          </p:cNvSpPr>
          <p:nvPr>
            <p:ph type="subTitle" idx="1"/>
          </p:nvPr>
        </p:nvSpPr>
        <p:spPr>
          <a:xfrm>
            <a:off x="431800" y="4896271"/>
            <a:ext cx="7775575" cy="828401"/>
          </a:xfrm>
        </p:spPr>
        <p:txBody>
          <a:bodyPr>
            <a:normAutofit/>
          </a:bodyPr>
          <a:lstStyle/>
          <a:p>
            <a:pPr>
              <a:defRPr/>
            </a:pPr>
            <a:r>
              <a:rPr lang="en-GB" sz="1600" dirty="0" smtClean="0"/>
              <a:t>Presentation includes views of the author, these are not necessarily the same as those of UK Govt or  Dstl</a:t>
            </a:r>
            <a:endParaRPr lang="en-GB" sz="1600" dirty="0"/>
          </a:p>
        </p:txBody>
      </p:sp>
      <p:sp>
        <p:nvSpPr>
          <p:cNvPr id="20" name="Text Placeholder 19"/>
          <p:cNvSpPr>
            <a:spLocks noGrp="1"/>
          </p:cNvSpPr>
          <p:nvPr>
            <p:ph type="body" sz="quarter" idx="12"/>
          </p:nvPr>
        </p:nvSpPr>
        <p:spPr/>
        <p:txBody>
          <a:bodyPr>
            <a:normAutofit/>
          </a:bodyPr>
          <a:lstStyle/>
          <a:p>
            <a:pPr>
              <a:defRPr/>
            </a:pPr>
            <a:r>
              <a:rPr lang="en-GB" dirty="0" smtClean="0"/>
              <a:t>OFFICIAL</a:t>
            </a:r>
            <a:endParaRPr lang="en-GB" dirty="0"/>
          </a:p>
        </p:txBody>
      </p:sp>
      <p:sp>
        <p:nvSpPr>
          <p:cNvPr id="4101" name="Footer Placeholder 4"/>
          <p:cNvSpPr>
            <a:spLocks noGrp="1"/>
          </p:cNvSpPr>
          <p:nvPr>
            <p:ph type="ftr" sz="quarter" idx="13"/>
          </p:nvPr>
        </p:nvSpPr>
        <p:spPr bwMode="auto">
          <a:xfrm>
            <a:off x="1474787" y="6193109"/>
            <a:ext cx="5941937" cy="287338"/>
          </a:xfrm>
          <a:noFill/>
          <a:ln>
            <a:miter lim="800000"/>
            <a:headEnd/>
            <a:tailEnd/>
          </a:ln>
        </p:spPr>
        <p:txBody>
          <a:bodyPr wrap="square" numCol="1" anchorCtr="0" compatLnSpc="1">
            <a:prstTxWarp prst="textNoShape">
              <a:avLst/>
            </a:prstTxWarp>
          </a:bodyPr>
          <a:lstStyle/>
          <a:p>
            <a:pPr defTabSz="852488" fontAlgn="base">
              <a:spcBef>
                <a:spcPct val="0"/>
              </a:spcBef>
              <a:spcAft>
                <a:spcPct val="0"/>
              </a:spcAft>
            </a:pPr>
            <a:r>
              <a:rPr lang="en-GB" dirty="0" smtClean="0">
                <a:latin typeface="Arial" charset="0"/>
                <a:cs typeface="Arial" charset="0"/>
              </a:rPr>
              <a:t>© Crown copyright 2013 Dstl , Published with the permission of Defence Science &amp; technology laboratory  on behalf of controller  of HMSO</a:t>
            </a:r>
          </a:p>
        </p:txBody>
      </p:sp>
      <p:sp>
        <p:nvSpPr>
          <p:cNvPr id="4102" name="Date Placeholder 3"/>
          <p:cNvSpPr>
            <a:spLocks noGrp="1"/>
          </p:cNvSpPr>
          <p:nvPr>
            <p:ph type="dt" sz="quarter" idx="14"/>
          </p:nvPr>
        </p:nvSpPr>
        <p:spPr bwMode="auto">
          <a:noFill/>
          <a:ln>
            <a:miter lim="800000"/>
            <a:headEnd/>
            <a:tailEnd/>
          </a:ln>
        </p:spPr>
        <p:txBody>
          <a:bodyPr wrap="square" numCol="1" anchorCtr="0" compatLnSpc="1">
            <a:prstTxWarp prst="textNoShape">
              <a:avLst/>
            </a:prstTxWarp>
          </a:bodyPr>
          <a:lstStyle/>
          <a:p>
            <a:pPr defTabSz="852488" fontAlgn="base">
              <a:spcBef>
                <a:spcPct val="0"/>
              </a:spcBef>
              <a:spcAft>
                <a:spcPct val="0"/>
              </a:spcAft>
            </a:pPr>
            <a:fld id="{F113E148-8C09-4020-BB3D-2AA9BF017A38}" type="datetime4">
              <a:rPr lang="en-GB" smtClean="0">
                <a:latin typeface="Arial" charset="0"/>
                <a:cs typeface="Arial" charset="0"/>
              </a:rPr>
              <a:pPr defTabSz="852488" fontAlgn="base">
                <a:spcBef>
                  <a:spcPct val="0"/>
                </a:spcBef>
                <a:spcAft>
                  <a:spcPct val="0"/>
                </a:spcAft>
              </a:pPr>
              <a:t>28 July 2014</a:t>
            </a:fld>
            <a:endParaRPr lang="en-GB" dirty="0" smtClean="0">
              <a:latin typeface="Arial" charset="0"/>
              <a:cs typeface="Arial"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20038" y="247508"/>
            <a:ext cx="7995706" cy="609016"/>
          </a:xfrm>
        </p:spPr>
        <p:txBody>
          <a:bodyPr/>
          <a:lstStyle/>
          <a:p>
            <a:r>
              <a:rPr lang="en-GB" dirty="0" smtClean="0"/>
              <a:t>Not Only Afghanistan!</a:t>
            </a:r>
          </a:p>
        </p:txBody>
      </p:sp>
      <p:sp>
        <p:nvSpPr>
          <p:cNvPr id="160" name="Date Placeholder 5"/>
          <p:cNvSpPr>
            <a:spLocks noGrp="1"/>
          </p:cNvSpPr>
          <p:nvPr>
            <p:ph type="dt" sz="half" idx="10"/>
          </p:nvPr>
        </p:nvSpPr>
        <p:spPr>
          <a:xfrm>
            <a:off x="1474788" y="5761038"/>
            <a:ext cx="1657350" cy="287337"/>
          </a:xfrm>
          <a:prstGeom prst="rect">
            <a:avLst/>
          </a:prstGeom>
        </p:spPr>
        <p:txBody>
          <a:bodyPr vert="horz" lIns="85332" tIns="42666" rIns="85332" bIns="42666" rtlCol="0" anchor="b"/>
          <a:lstStyle/>
          <a:p>
            <a:pPr defTabSz="853318" fontAlgn="auto">
              <a:spcBef>
                <a:spcPts val="0"/>
              </a:spcBef>
              <a:spcAft>
                <a:spcPts val="0"/>
              </a:spcAft>
              <a:defRPr/>
            </a:pPr>
            <a:fld id="{5C5594F9-D40A-4379-A801-9F4DA695DB16}" type="datetime4">
              <a:rPr lang="en-GB" sz="800" b="1" smtClean="0">
                <a:solidFill>
                  <a:schemeClr val="bg1"/>
                </a:solidFill>
                <a:latin typeface="Arial" pitchFamily="34" charset="0"/>
                <a:cs typeface="Arial" pitchFamily="34" charset="0"/>
              </a:rPr>
              <a:pPr defTabSz="853318" fontAlgn="auto">
                <a:spcBef>
                  <a:spcPts val="0"/>
                </a:spcBef>
                <a:spcAft>
                  <a:spcPts val="0"/>
                </a:spcAft>
                <a:defRPr/>
              </a:pPr>
              <a:t>28 July 2014</a:t>
            </a:fld>
            <a:endParaRPr lang="en-GB" sz="800" b="1" dirty="0">
              <a:solidFill>
                <a:schemeClr val="bg1"/>
              </a:solidFill>
              <a:latin typeface="Arial" pitchFamily="34" charset="0"/>
              <a:cs typeface="Arial" pitchFamily="34" charset="0"/>
            </a:endParaRPr>
          </a:p>
        </p:txBody>
      </p:sp>
      <p:pic>
        <p:nvPicPr>
          <p:cNvPr id="5124" name="Picture 6" descr="http://t1.gstatic.com/images?q=tbn:ANd9GcQKTPofEY3KKY8AchnGPkE9GgoMsQeCvfA9nJBGjjGR9ufz9MhakFKdTg4"/>
          <p:cNvPicPr>
            <a:picLocks noChangeAspect="1" noChangeArrowheads="1"/>
          </p:cNvPicPr>
          <p:nvPr/>
        </p:nvPicPr>
        <p:blipFill>
          <a:blip r:embed="rId4" cstate="print"/>
          <a:srcRect/>
          <a:stretch>
            <a:fillRect/>
          </a:stretch>
        </p:blipFill>
        <p:spPr bwMode="auto">
          <a:xfrm>
            <a:off x="445540" y="1065029"/>
            <a:ext cx="724564" cy="333009"/>
          </a:xfrm>
          <a:prstGeom prst="rect">
            <a:avLst/>
          </a:prstGeom>
          <a:noFill/>
          <a:ln w="9525">
            <a:noFill/>
            <a:miter lim="800000"/>
            <a:headEnd/>
            <a:tailEnd/>
          </a:ln>
        </p:spPr>
      </p:pic>
      <p:sp>
        <p:nvSpPr>
          <p:cNvPr id="5125" name="TextBox 7"/>
          <p:cNvSpPr txBox="1">
            <a:spLocks noChangeArrowheads="1"/>
          </p:cNvSpPr>
          <p:nvPr/>
        </p:nvSpPr>
        <p:spPr bwMode="auto">
          <a:xfrm>
            <a:off x="358533" y="1402538"/>
            <a:ext cx="2043180" cy="395022"/>
          </a:xfrm>
          <a:prstGeom prst="rect">
            <a:avLst/>
          </a:prstGeom>
          <a:noFill/>
          <a:ln w="9525">
            <a:noFill/>
            <a:miter lim="800000"/>
            <a:headEnd/>
            <a:tailEnd/>
          </a:ln>
        </p:spPr>
        <p:txBody>
          <a:bodyPr lIns="86402" tIns="43201" rIns="86402" bIns="43201">
            <a:spAutoFit/>
          </a:bodyPr>
          <a:lstStyle/>
          <a:p>
            <a:r>
              <a:rPr lang="en-GB" sz="1000" dirty="0">
                <a:latin typeface="Calibri" pitchFamily="34" charset="0"/>
              </a:rPr>
              <a:t>Scientific and Analytical </a:t>
            </a:r>
          </a:p>
          <a:p>
            <a:r>
              <a:rPr lang="en-GB" sz="1000" dirty="0">
                <a:latin typeface="Calibri" pitchFamily="34" charset="0"/>
              </a:rPr>
              <a:t>Support to Operations and Crises</a:t>
            </a:r>
          </a:p>
        </p:txBody>
      </p:sp>
      <p:grpSp>
        <p:nvGrpSpPr>
          <p:cNvPr id="2" name="Group 4"/>
          <p:cNvGrpSpPr>
            <a:grpSpLocks noChangeAspect="1"/>
          </p:cNvGrpSpPr>
          <p:nvPr/>
        </p:nvGrpSpPr>
        <p:grpSpPr bwMode="auto">
          <a:xfrm>
            <a:off x="336780" y="873024"/>
            <a:ext cx="8126217" cy="4695127"/>
            <a:chOff x="225" y="573"/>
            <a:chExt cx="5417" cy="3130"/>
          </a:xfrm>
        </p:grpSpPr>
        <p:sp>
          <p:nvSpPr>
            <p:cNvPr id="5127" name="AutoShape 3"/>
            <p:cNvSpPr>
              <a:spLocks noChangeAspect="1" noChangeArrowheads="1" noTextEdit="1"/>
            </p:cNvSpPr>
            <p:nvPr/>
          </p:nvSpPr>
          <p:spPr bwMode="auto">
            <a:xfrm>
              <a:off x="225" y="573"/>
              <a:ext cx="5381" cy="3130"/>
            </a:xfrm>
            <a:prstGeom prst="rect">
              <a:avLst/>
            </a:prstGeom>
            <a:noFill/>
            <a:ln w="9525">
              <a:noFill/>
              <a:miter lim="800000"/>
              <a:headEnd/>
              <a:tailEnd/>
            </a:ln>
          </p:spPr>
          <p:txBody>
            <a:bodyPr/>
            <a:lstStyle/>
            <a:p>
              <a:endParaRPr lang="en-GB" dirty="0"/>
            </a:p>
          </p:txBody>
        </p:sp>
        <p:pic>
          <p:nvPicPr>
            <p:cNvPr id="5128" name="Picture 5"/>
            <p:cNvPicPr>
              <a:picLocks noChangeAspect="1" noChangeArrowheads="1"/>
            </p:cNvPicPr>
            <p:nvPr/>
          </p:nvPicPr>
          <p:blipFill>
            <a:blip r:embed="rId5" cstate="print"/>
            <a:srcRect/>
            <a:stretch>
              <a:fillRect/>
            </a:stretch>
          </p:blipFill>
          <p:spPr bwMode="auto">
            <a:xfrm>
              <a:off x="225" y="573"/>
              <a:ext cx="5363" cy="3112"/>
            </a:xfrm>
            <a:prstGeom prst="rect">
              <a:avLst/>
            </a:prstGeom>
            <a:noFill/>
            <a:ln w="9525">
              <a:noFill/>
              <a:miter lim="800000"/>
              <a:headEnd/>
              <a:tailEnd/>
            </a:ln>
          </p:spPr>
        </p:pic>
        <p:sp>
          <p:nvSpPr>
            <p:cNvPr id="5129" name="Rectangle 6"/>
            <p:cNvSpPr>
              <a:spLocks noChangeArrowheads="1"/>
            </p:cNvSpPr>
            <p:nvPr/>
          </p:nvSpPr>
          <p:spPr bwMode="auto">
            <a:xfrm>
              <a:off x="413" y="2349"/>
              <a:ext cx="4870" cy="36"/>
            </a:xfrm>
            <a:prstGeom prst="rect">
              <a:avLst/>
            </a:prstGeom>
            <a:solidFill>
              <a:srgbClr val="3E70A1"/>
            </a:solidFill>
            <a:ln w="14288">
              <a:solidFill>
                <a:srgbClr val="3E70A1"/>
              </a:solidFill>
              <a:miter lim="800000"/>
              <a:headEnd/>
              <a:tailEnd/>
            </a:ln>
          </p:spPr>
          <p:txBody>
            <a:bodyPr/>
            <a:lstStyle/>
            <a:p>
              <a:endParaRPr lang="en-US" dirty="0"/>
            </a:p>
          </p:txBody>
        </p:sp>
        <p:sp>
          <p:nvSpPr>
            <p:cNvPr id="5130" name="Freeform 7"/>
            <p:cNvSpPr>
              <a:spLocks noEditPoints="1"/>
            </p:cNvSpPr>
            <p:nvPr/>
          </p:nvSpPr>
          <p:spPr bwMode="auto">
            <a:xfrm>
              <a:off x="395" y="2367"/>
              <a:ext cx="4906" cy="36"/>
            </a:xfrm>
            <a:custGeom>
              <a:avLst/>
              <a:gdLst>
                <a:gd name="T0" fmla="*/ 36 w 4906"/>
                <a:gd name="T1" fmla="*/ 0 h 36"/>
                <a:gd name="T2" fmla="*/ 36 w 4906"/>
                <a:gd name="T3" fmla="*/ 36 h 36"/>
                <a:gd name="T4" fmla="*/ 0 w 4906"/>
                <a:gd name="T5" fmla="*/ 36 h 36"/>
                <a:gd name="T6" fmla="*/ 0 w 4906"/>
                <a:gd name="T7" fmla="*/ 0 h 36"/>
                <a:gd name="T8" fmla="*/ 36 w 4906"/>
                <a:gd name="T9" fmla="*/ 0 h 36"/>
                <a:gd name="T10" fmla="*/ 1014 w 4906"/>
                <a:gd name="T11" fmla="*/ 0 h 36"/>
                <a:gd name="T12" fmla="*/ 1014 w 4906"/>
                <a:gd name="T13" fmla="*/ 36 h 36"/>
                <a:gd name="T14" fmla="*/ 978 w 4906"/>
                <a:gd name="T15" fmla="*/ 36 h 36"/>
                <a:gd name="T16" fmla="*/ 978 w 4906"/>
                <a:gd name="T17" fmla="*/ 0 h 36"/>
                <a:gd name="T18" fmla="*/ 1014 w 4906"/>
                <a:gd name="T19" fmla="*/ 0 h 36"/>
                <a:gd name="T20" fmla="*/ 1982 w 4906"/>
                <a:gd name="T21" fmla="*/ 0 h 36"/>
                <a:gd name="T22" fmla="*/ 1982 w 4906"/>
                <a:gd name="T23" fmla="*/ 36 h 36"/>
                <a:gd name="T24" fmla="*/ 1947 w 4906"/>
                <a:gd name="T25" fmla="*/ 36 h 36"/>
                <a:gd name="T26" fmla="*/ 1947 w 4906"/>
                <a:gd name="T27" fmla="*/ 0 h 36"/>
                <a:gd name="T28" fmla="*/ 1982 w 4906"/>
                <a:gd name="T29" fmla="*/ 0 h 36"/>
                <a:gd name="T30" fmla="*/ 2960 w 4906"/>
                <a:gd name="T31" fmla="*/ 0 h 36"/>
                <a:gd name="T32" fmla="*/ 2960 w 4906"/>
                <a:gd name="T33" fmla="*/ 36 h 36"/>
                <a:gd name="T34" fmla="*/ 2924 w 4906"/>
                <a:gd name="T35" fmla="*/ 36 h 36"/>
                <a:gd name="T36" fmla="*/ 2924 w 4906"/>
                <a:gd name="T37" fmla="*/ 0 h 36"/>
                <a:gd name="T38" fmla="*/ 2960 w 4906"/>
                <a:gd name="T39" fmla="*/ 0 h 36"/>
                <a:gd name="T40" fmla="*/ 3937 w 4906"/>
                <a:gd name="T41" fmla="*/ 0 h 36"/>
                <a:gd name="T42" fmla="*/ 3937 w 4906"/>
                <a:gd name="T43" fmla="*/ 36 h 36"/>
                <a:gd name="T44" fmla="*/ 3902 w 4906"/>
                <a:gd name="T45" fmla="*/ 36 h 36"/>
                <a:gd name="T46" fmla="*/ 3902 w 4906"/>
                <a:gd name="T47" fmla="*/ 0 h 36"/>
                <a:gd name="T48" fmla="*/ 3937 w 4906"/>
                <a:gd name="T49" fmla="*/ 0 h 36"/>
                <a:gd name="T50" fmla="*/ 4906 w 4906"/>
                <a:gd name="T51" fmla="*/ 0 h 36"/>
                <a:gd name="T52" fmla="*/ 4906 w 4906"/>
                <a:gd name="T53" fmla="*/ 36 h 36"/>
                <a:gd name="T54" fmla="*/ 4870 w 4906"/>
                <a:gd name="T55" fmla="*/ 36 h 36"/>
                <a:gd name="T56" fmla="*/ 4870 w 4906"/>
                <a:gd name="T57" fmla="*/ 0 h 36"/>
                <a:gd name="T58" fmla="*/ 4906 w 4906"/>
                <a:gd name="T59" fmla="*/ 0 h 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4906"/>
                <a:gd name="T91" fmla="*/ 0 h 36"/>
                <a:gd name="T92" fmla="*/ 4906 w 4906"/>
                <a:gd name="T93" fmla="*/ 36 h 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4906" h="36">
                  <a:moveTo>
                    <a:pt x="36" y="0"/>
                  </a:moveTo>
                  <a:lnTo>
                    <a:pt x="36" y="36"/>
                  </a:lnTo>
                  <a:lnTo>
                    <a:pt x="0" y="36"/>
                  </a:lnTo>
                  <a:lnTo>
                    <a:pt x="0" y="0"/>
                  </a:lnTo>
                  <a:lnTo>
                    <a:pt x="36" y="0"/>
                  </a:lnTo>
                  <a:close/>
                  <a:moveTo>
                    <a:pt x="1014" y="0"/>
                  </a:moveTo>
                  <a:lnTo>
                    <a:pt x="1014" y="36"/>
                  </a:lnTo>
                  <a:lnTo>
                    <a:pt x="978" y="36"/>
                  </a:lnTo>
                  <a:lnTo>
                    <a:pt x="978" y="0"/>
                  </a:lnTo>
                  <a:lnTo>
                    <a:pt x="1014" y="0"/>
                  </a:lnTo>
                  <a:close/>
                  <a:moveTo>
                    <a:pt x="1982" y="0"/>
                  </a:moveTo>
                  <a:lnTo>
                    <a:pt x="1982" y="36"/>
                  </a:lnTo>
                  <a:lnTo>
                    <a:pt x="1947" y="36"/>
                  </a:lnTo>
                  <a:lnTo>
                    <a:pt x="1947" y="0"/>
                  </a:lnTo>
                  <a:lnTo>
                    <a:pt x="1982" y="0"/>
                  </a:lnTo>
                  <a:close/>
                  <a:moveTo>
                    <a:pt x="2960" y="0"/>
                  </a:moveTo>
                  <a:lnTo>
                    <a:pt x="2960" y="36"/>
                  </a:lnTo>
                  <a:lnTo>
                    <a:pt x="2924" y="36"/>
                  </a:lnTo>
                  <a:lnTo>
                    <a:pt x="2924" y="0"/>
                  </a:lnTo>
                  <a:lnTo>
                    <a:pt x="2960" y="0"/>
                  </a:lnTo>
                  <a:close/>
                  <a:moveTo>
                    <a:pt x="3937" y="0"/>
                  </a:moveTo>
                  <a:lnTo>
                    <a:pt x="3937" y="36"/>
                  </a:lnTo>
                  <a:lnTo>
                    <a:pt x="3902" y="36"/>
                  </a:lnTo>
                  <a:lnTo>
                    <a:pt x="3902" y="0"/>
                  </a:lnTo>
                  <a:lnTo>
                    <a:pt x="3937" y="0"/>
                  </a:lnTo>
                  <a:close/>
                  <a:moveTo>
                    <a:pt x="4906" y="0"/>
                  </a:moveTo>
                  <a:lnTo>
                    <a:pt x="4906" y="36"/>
                  </a:lnTo>
                  <a:lnTo>
                    <a:pt x="4870" y="36"/>
                  </a:lnTo>
                  <a:lnTo>
                    <a:pt x="4870" y="0"/>
                  </a:lnTo>
                  <a:lnTo>
                    <a:pt x="4906" y="0"/>
                  </a:lnTo>
                  <a:close/>
                </a:path>
              </a:pathLst>
            </a:custGeom>
            <a:solidFill>
              <a:srgbClr val="3E70A1"/>
            </a:solidFill>
            <a:ln w="14288">
              <a:solidFill>
                <a:srgbClr val="3E70A1"/>
              </a:solidFill>
              <a:prstDash val="solid"/>
              <a:round/>
              <a:headEnd/>
              <a:tailEnd/>
            </a:ln>
          </p:spPr>
          <p:txBody>
            <a:bodyPr/>
            <a:lstStyle/>
            <a:p>
              <a:endParaRPr lang="en-GB" dirty="0"/>
            </a:p>
          </p:txBody>
        </p:sp>
        <p:sp>
          <p:nvSpPr>
            <p:cNvPr id="5131" name="Rectangle 8"/>
            <p:cNvSpPr>
              <a:spLocks noChangeArrowheads="1"/>
            </p:cNvSpPr>
            <p:nvPr/>
          </p:nvSpPr>
          <p:spPr bwMode="auto">
            <a:xfrm>
              <a:off x="413" y="1515"/>
              <a:ext cx="9" cy="852"/>
            </a:xfrm>
            <a:prstGeom prst="rect">
              <a:avLst/>
            </a:prstGeom>
            <a:solidFill>
              <a:srgbClr val="B2B2B2"/>
            </a:solidFill>
            <a:ln w="0">
              <a:solidFill>
                <a:srgbClr val="B2B2B2"/>
              </a:solidFill>
              <a:miter lim="800000"/>
              <a:headEnd/>
              <a:tailEnd/>
            </a:ln>
          </p:spPr>
          <p:txBody>
            <a:bodyPr/>
            <a:lstStyle/>
            <a:p>
              <a:endParaRPr lang="en-US" dirty="0"/>
            </a:p>
          </p:txBody>
        </p:sp>
        <p:sp>
          <p:nvSpPr>
            <p:cNvPr id="5132" name="Rectangle 9"/>
            <p:cNvSpPr>
              <a:spLocks noChangeArrowheads="1"/>
            </p:cNvSpPr>
            <p:nvPr/>
          </p:nvSpPr>
          <p:spPr bwMode="auto">
            <a:xfrm>
              <a:off x="1391" y="2367"/>
              <a:ext cx="9" cy="1067"/>
            </a:xfrm>
            <a:prstGeom prst="rect">
              <a:avLst/>
            </a:prstGeom>
            <a:solidFill>
              <a:srgbClr val="B2B2B2"/>
            </a:solidFill>
            <a:ln w="0">
              <a:solidFill>
                <a:srgbClr val="B2B2B2"/>
              </a:solidFill>
              <a:miter lim="800000"/>
              <a:headEnd/>
              <a:tailEnd/>
            </a:ln>
          </p:spPr>
          <p:txBody>
            <a:bodyPr/>
            <a:lstStyle/>
            <a:p>
              <a:endParaRPr lang="en-US" dirty="0"/>
            </a:p>
          </p:txBody>
        </p:sp>
        <p:sp>
          <p:nvSpPr>
            <p:cNvPr id="5133" name="Rectangle 10"/>
            <p:cNvSpPr>
              <a:spLocks noChangeArrowheads="1"/>
            </p:cNvSpPr>
            <p:nvPr/>
          </p:nvSpPr>
          <p:spPr bwMode="auto">
            <a:xfrm>
              <a:off x="1579" y="2367"/>
              <a:ext cx="9" cy="430"/>
            </a:xfrm>
            <a:prstGeom prst="rect">
              <a:avLst/>
            </a:prstGeom>
            <a:solidFill>
              <a:srgbClr val="B2B2B2"/>
            </a:solidFill>
            <a:ln w="0">
              <a:solidFill>
                <a:srgbClr val="B2B2B2"/>
              </a:solidFill>
              <a:miter lim="800000"/>
              <a:headEnd/>
              <a:tailEnd/>
            </a:ln>
          </p:spPr>
          <p:txBody>
            <a:bodyPr/>
            <a:lstStyle/>
            <a:p>
              <a:endParaRPr lang="en-US" dirty="0"/>
            </a:p>
          </p:txBody>
        </p:sp>
        <p:sp>
          <p:nvSpPr>
            <p:cNvPr id="5134" name="Rectangle 11"/>
            <p:cNvSpPr>
              <a:spLocks noChangeArrowheads="1"/>
            </p:cNvSpPr>
            <p:nvPr/>
          </p:nvSpPr>
          <p:spPr bwMode="auto">
            <a:xfrm>
              <a:off x="2171" y="878"/>
              <a:ext cx="9" cy="1489"/>
            </a:xfrm>
            <a:prstGeom prst="rect">
              <a:avLst/>
            </a:prstGeom>
            <a:solidFill>
              <a:srgbClr val="B2B2B2"/>
            </a:solidFill>
            <a:ln w="0">
              <a:solidFill>
                <a:srgbClr val="B2B2B2"/>
              </a:solidFill>
              <a:miter lim="800000"/>
              <a:headEnd/>
              <a:tailEnd/>
            </a:ln>
          </p:spPr>
          <p:txBody>
            <a:bodyPr/>
            <a:lstStyle/>
            <a:p>
              <a:endParaRPr lang="en-US" dirty="0"/>
            </a:p>
          </p:txBody>
        </p:sp>
        <p:sp>
          <p:nvSpPr>
            <p:cNvPr id="5135" name="Rectangle 12"/>
            <p:cNvSpPr>
              <a:spLocks noChangeArrowheads="1"/>
            </p:cNvSpPr>
            <p:nvPr/>
          </p:nvSpPr>
          <p:spPr bwMode="auto">
            <a:xfrm>
              <a:off x="2557" y="2367"/>
              <a:ext cx="9" cy="1067"/>
            </a:xfrm>
            <a:prstGeom prst="rect">
              <a:avLst/>
            </a:prstGeom>
            <a:solidFill>
              <a:srgbClr val="B2B2B2"/>
            </a:solidFill>
            <a:ln w="0">
              <a:solidFill>
                <a:srgbClr val="B2B2B2"/>
              </a:solidFill>
              <a:miter lim="800000"/>
              <a:headEnd/>
              <a:tailEnd/>
            </a:ln>
          </p:spPr>
          <p:txBody>
            <a:bodyPr/>
            <a:lstStyle/>
            <a:p>
              <a:endParaRPr lang="en-US" dirty="0"/>
            </a:p>
          </p:txBody>
        </p:sp>
        <p:sp>
          <p:nvSpPr>
            <p:cNvPr id="5136" name="Rectangle 13"/>
            <p:cNvSpPr>
              <a:spLocks noChangeArrowheads="1"/>
            </p:cNvSpPr>
            <p:nvPr/>
          </p:nvSpPr>
          <p:spPr bwMode="auto">
            <a:xfrm>
              <a:off x="2754" y="1255"/>
              <a:ext cx="9" cy="1112"/>
            </a:xfrm>
            <a:prstGeom prst="rect">
              <a:avLst/>
            </a:prstGeom>
            <a:solidFill>
              <a:srgbClr val="B2B2B2"/>
            </a:solidFill>
            <a:ln w="0">
              <a:solidFill>
                <a:srgbClr val="B2B2B2"/>
              </a:solidFill>
              <a:miter lim="800000"/>
              <a:headEnd/>
              <a:tailEnd/>
            </a:ln>
          </p:spPr>
          <p:txBody>
            <a:bodyPr/>
            <a:lstStyle/>
            <a:p>
              <a:endParaRPr lang="en-US" dirty="0"/>
            </a:p>
          </p:txBody>
        </p:sp>
        <p:sp>
          <p:nvSpPr>
            <p:cNvPr id="5137" name="Rectangle 14"/>
            <p:cNvSpPr>
              <a:spLocks noChangeArrowheads="1"/>
            </p:cNvSpPr>
            <p:nvPr/>
          </p:nvSpPr>
          <p:spPr bwMode="auto">
            <a:xfrm>
              <a:off x="2933" y="2367"/>
              <a:ext cx="9" cy="753"/>
            </a:xfrm>
            <a:prstGeom prst="rect">
              <a:avLst/>
            </a:prstGeom>
            <a:solidFill>
              <a:srgbClr val="B2B2B2"/>
            </a:solidFill>
            <a:ln w="0">
              <a:solidFill>
                <a:srgbClr val="B2B2B2"/>
              </a:solidFill>
              <a:miter lim="800000"/>
              <a:headEnd/>
              <a:tailEnd/>
            </a:ln>
          </p:spPr>
          <p:txBody>
            <a:bodyPr/>
            <a:lstStyle/>
            <a:p>
              <a:endParaRPr lang="en-US" dirty="0"/>
            </a:p>
          </p:txBody>
        </p:sp>
        <p:sp>
          <p:nvSpPr>
            <p:cNvPr id="5138" name="Rectangle 15"/>
            <p:cNvSpPr>
              <a:spLocks noChangeArrowheads="1"/>
            </p:cNvSpPr>
            <p:nvPr/>
          </p:nvSpPr>
          <p:spPr bwMode="auto">
            <a:xfrm>
              <a:off x="2951" y="2367"/>
              <a:ext cx="9" cy="430"/>
            </a:xfrm>
            <a:prstGeom prst="rect">
              <a:avLst/>
            </a:prstGeom>
            <a:solidFill>
              <a:srgbClr val="B2B2B2"/>
            </a:solidFill>
            <a:ln w="0">
              <a:solidFill>
                <a:srgbClr val="B2B2B2"/>
              </a:solidFill>
              <a:miter lim="800000"/>
              <a:headEnd/>
              <a:tailEnd/>
            </a:ln>
          </p:spPr>
          <p:txBody>
            <a:bodyPr/>
            <a:lstStyle/>
            <a:p>
              <a:endParaRPr lang="en-US" dirty="0"/>
            </a:p>
          </p:txBody>
        </p:sp>
        <p:sp>
          <p:nvSpPr>
            <p:cNvPr id="5139" name="Rectangle 16"/>
            <p:cNvSpPr>
              <a:spLocks noChangeArrowheads="1"/>
            </p:cNvSpPr>
            <p:nvPr/>
          </p:nvSpPr>
          <p:spPr bwMode="auto">
            <a:xfrm>
              <a:off x="3337" y="1622"/>
              <a:ext cx="9" cy="745"/>
            </a:xfrm>
            <a:prstGeom prst="rect">
              <a:avLst/>
            </a:prstGeom>
            <a:solidFill>
              <a:srgbClr val="B2B2B2"/>
            </a:solidFill>
            <a:ln w="0">
              <a:solidFill>
                <a:srgbClr val="B2B2B2"/>
              </a:solidFill>
              <a:miter lim="800000"/>
              <a:headEnd/>
              <a:tailEnd/>
            </a:ln>
          </p:spPr>
          <p:txBody>
            <a:bodyPr/>
            <a:lstStyle/>
            <a:p>
              <a:endParaRPr lang="en-US" dirty="0"/>
            </a:p>
          </p:txBody>
        </p:sp>
        <p:sp>
          <p:nvSpPr>
            <p:cNvPr id="5140" name="Rectangle 17"/>
            <p:cNvSpPr>
              <a:spLocks noChangeArrowheads="1"/>
            </p:cNvSpPr>
            <p:nvPr/>
          </p:nvSpPr>
          <p:spPr bwMode="auto">
            <a:xfrm>
              <a:off x="3337" y="986"/>
              <a:ext cx="9" cy="1381"/>
            </a:xfrm>
            <a:prstGeom prst="rect">
              <a:avLst/>
            </a:prstGeom>
            <a:solidFill>
              <a:srgbClr val="B2B2B2"/>
            </a:solidFill>
            <a:ln w="0">
              <a:solidFill>
                <a:srgbClr val="B2B2B2"/>
              </a:solidFill>
              <a:miter lim="800000"/>
              <a:headEnd/>
              <a:tailEnd/>
            </a:ln>
          </p:spPr>
          <p:txBody>
            <a:bodyPr/>
            <a:lstStyle/>
            <a:p>
              <a:endParaRPr lang="en-US" dirty="0"/>
            </a:p>
          </p:txBody>
        </p:sp>
        <p:sp>
          <p:nvSpPr>
            <p:cNvPr id="5141" name="Rectangle 18"/>
            <p:cNvSpPr>
              <a:spLocks noChangeArrowheads="1"/>
            </p:cNvSpPr>
            <p:nvPr/>
          </p:nvSpPr>
          <p:spPr bwMode="auto">
            <a:xfrm>
              <a:off x="3534" y="2107"/>
              <a:ext cx="9" cy="260"/>
            </a:xfrm>
            <a:prstGeom prst="rect">
              <a:avLst/>
            </a:prstGeom>
            <a:solidFill>
              <a:srgbClr val="B2B2B2"/>
            </a:solidFill>
            <a:ln w="0">
              <a:solidFill>
                <a:srgbClr val="B2B2B2"/>
              </a:solidFill>
              <a:miter lim="800000"/>
              <a:headEnd/>
              <a:tailEnd/>
            </a:ln>
          </p:spPr>
          <p:txBody>
            <a:bodyPr/>
            <a:lstStyle/>
            <a:p>
              <a:endParaRPr lang="en-US" dirty="0"/>
            </a:p>
          </p:txBody>
        </p:sp>
        <p:sp>
          <p:nvSpPr>
            <p:cNvPr id="5142" name="Rectangle 19"/>
            <p:cNvSpPr>
              <a:spLocks noChangeArrowheads="1"/>
            </p:cNvSpPr>
            <p:nvPr/>
          </p:nvSpPr>
          <p:spPr bwMode="auto">
            <a:xfrm>
              <a:off x="4503" y="1515"/>
              <a:ext cx="9" cy="852"/>
            </a:xfrm>
            <a:prstGeom prst="rect">
              <a:avLst/>
            </a:prstGeom>
            <a:solidFill>
              <a:srgbClr val="B2B2B2"/>
            </a:solidFill>
            <a:ln w="0">
              <a:solidFill>
                <a:srgbClr val="B2B2B2"/>
              </a:solidFill>
              <a:miter lim="800000"/>
              <a:headEnd/>
              <a:tailEnd/>
            </a:ln>
          </p:spPr>
          <p:txBody>
            <a:bodyPr/>
            <a:lstStyle/>
            <a:p>
              <a:endParaRPr lang="en-US" dirty="0"/>
            </a:p>
          </p:txBody>
        </p:sp>
        <p:sp>
          <p:nvSpPr>
            <p:cNvPr id="5143" name="Rectangle 20"/>
            <p:cNvSpPr>
              <a:spLocks noChangeArrowheads="1"/>
            </p:cNvSpPr>
            <p:nvPr/>
          </p:nvSpPr>
          <p:spPr bwMode="auto">
            <a:xfrm>
              <a:off x="4566" y="2367"/>
              <a:ext cx="9" cy="538"/>
            </a:xfrm>
            <a:prstGeom prst="rect">
              <a:avLst/>
            </a:prstGeom>
            <a:solidFill>
              <a:srgbClr val="B2B2B2"/>
            </a:solidFill>
            <a:ln w="0">
              <a:solidFill>
                <a:srgbClr val="B2B2B2"/>
              </a:solidFill>
              <a:miter lim="800000"/>
              <a:headEnd/>
              <a:tailEnd/>
            </a:ln>
          </p:spPr>
          <p:txBody>
            <a:bodyPr/>
            <a:lstStyle/>
            <a:p>
              <a:endParaRPr lang="en-US" dirty="0"/>
            </a:p>
          </p:txBody>
        </p:sp>
        <p:sp>
          <p:nvSpPr>
            <p:cNvPr id="5144" name="Rectangle 21"/>
            <p:cNvSpPr>
              <a:spLocks noChangeArrowheads="1"/>
            </p:cNvSpPr>
            <p:nvPr/>
          </p:nvSpPr>
          <p:spPr bwMode="auto">
            <a:xfrm>
              <a:off x="2359" y="1622"/>
              <a:ext cx="9" cy="745"/>
            </a:xfrm>
            <a:prstGeom prst="rect">
              <a:avLst/>
            </a:prstGeom>
            <a:solidFill>
              <a:srgbClr val="B2B2B2"/>
            </a:solidFill>
            <a:ln w="0">
              <a:solidFill>
                <a:srgbClr val="B2B2B2"/>
              </a:solidFill>
              <a:miter lim="800000"/>
              <a:headEnd/>
              <a:tailEnd/>
            </a:ln>
          </p:spPr>
          <p:txBody>
            <a:bodyPr/>
            <a:lstStyle/>
            <a:p>
              <a:endParaRPr lang="en-US" dirty="0"/>
            </a:p>
          </p:txBody>
        </p:sp>
        <p:sp>
          <p:nvSpPr>
            <p:cNvPr id="5145" name="Rectangle 22"/>
            <p:cNvSpPr>
              <a:spLocks noChangeArrowheads="1"/>
            </p:cNvSpPr>
            <p:nvPr/>
          </p:nvSpPr>
          <p:spPr bwMode="auto">
            <a:xfrm>
              <a:off x="2557" y="1945"/>
              <a:ext cx="9" cy="422"/>
            </a:xfrm>
            <a:prstGeom prst="rect">
              <a:avLst/>
            </a:prstGeom>
            <a:solidFill>
              <a:srgbClr val="B2B2B2"/>
            </a:solidFill>
            <a:ln w="0">
              <a:solidFill>
                <a:srgbClr val="B2B2B2"/>
              </a:solidFill>
              <a:miter lim="800000"/>
              <a:headEnd/>
              <a:tailEnd/>
            </a:ln>
          </p:spPr>
          <p:txBody>
            <a:bodyPr/>
            <a:lstStyle/>
            <a:p>
              <a:endParaRPr lang="en-US" dirty="0"/>
            </a:p>
          </p:txBody>
        </p:sp>
        <p:sp>
          <p:nvSpPr>
            <p:cNvPr id="5146" name="Rectangle 23"/>
            <p:cNvSpPr>
              <a:spLocks noChangeArrowheads="1"/>
            </p:cNvSpPr>
            <p:nvPr/>
          </p:nvSpPr>
          <p:spPr bwMode="auto">
            <a:xfrm>
              <a:off x="3732" y="2367"/>
              <a:ext cx="9" cy="968"/>
            </a:xfrm>
            <a:prstGeom prst="rect">
              <a:avLst/>
            </a:prstGeom>
            <a:solidFill>
              <a:srgbClr val="B2B2B2"/>
            </a:solidFill>
            <a:ln w="0">
              <a:solidFill>
                <a:srgbClr val="B2B2B2"/>
              </a:solidFill>
              <a:miter lim="800000"/>
              <a:headEnd/>
              <a:tailEnd/>
            </a:ln>
          </p:spPr>
          <p:txBody>
            <a:bodyPr/>
            <a:lstStyle/>
            <a:p>
              <a:endParaRPr lang="en-US" dirty="0"/>
            </a:p>
          </p:txBody>
        </p:sp>
        <p:sp>
          <p:nvSpPr>
            <p:cNvPr id="5147" name="Freeform 24"/>
            <p:cNvSpPr>
              <a:spLocks noEditPoints="1"/>
            </p:cNvSpPr>
            <p:nvPr/>
          </p:nvSpPr>
          <p:spPr bwMode="auto">
            <a:xfrm>
              <a:off x="377" y="1506"/>
              <a:ext cx="72" cy="27"/>
            </a:xfrm>
            <a:custGeom>
              <a:avLst/>
              <a:gdLst>
                <a:gd name="T0" fmla="*/ 0 w 72"/>
                <a:gd name="T1" fmla="*/ 9 h 27"/>
                <a:gd name="T2" fmla="*/ 0 w 72"/>
                <a:gd name="T3" fmla="*/ 0 h 27"/>
                <a:gd name="T4" fmla="*/ 63 w 72"/>
                <a:gd name="T5" fmla="*/ 0 h 27"/>
                <a:gd name="T6" fmla="*/ 72 w 72"/>
                <a:gd name="T7" fmla="*/ 9 h 27"/>
                <a:gd name="T8" fmla="*/ 72 w 72"/>
                <a:gd name="T9" fmla="*/ 18 h 27"/>
                <a:gd name="T10" fmla="*/ 63 w 72"/>
                <a:gd name="T11" fmla="*/ 27 h 27"/>
                <a:gd name="T12" fmla="*/ 0 w 72"/>
                <a:gd name="T13" fmla="*/ 27 h 27"/>
                <a:gd name="T14" fmla="*/ 0 w 72"/>
                <a:gd name="T15" fmla="*/ 18 h 27"/>
                <a:gd name="T16" fmla="*/ 0 w 72"/>
                <a:gd name="T17" fmla="*/ 9 h 27"/>
                <a:gd name="T18" fmla="*/ 9 w 72"/>
                <a:gd name="T19" fmla="*/ 18 h 27"/>
                <a:gd name="T20" fmla="*/ 0 w 72"/>
                <a:gd name="T21" fmla="*/ 18 h 27"/>
                <a:gd name="T22" fmla="*/ 63 w 72"/>
                <a:gd name="T23" fmla="*/ 18 h 27"/>
                <a:gd name="T24" fmla="*/ 63 w 72"/>
                <a:gd name="T25" fmla="*/ 18 h 27"/>
                <a:gd name="T26" fmla="*/ 63 w 72"/>
                <a:gd name="T27" fmla="*/ 9 h 27"/>
                <a:gd name="T28" fmla="*/ 63 w 72"/>
                <a:gd name="T29" fmla="*/ 9 h 27"/>
                <a:gd name="T30" fmla="*/ 0 w 72"/>
                <a:gd name="T31" fmla="*/ 9 h 27"/>
                <a:gd name="T32" fmla="*/ 9 w 72"/>
                <a:gd name="T33" fmla="*/ 9 h 27"/>
                <a:gd name="T34" fmla="*/ 9 w 72"/>
                <a:gd name="T35" fmla="*/ 18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27"/>
                <a:gd name="T56" fmla="*/ 72 w 72"/>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27">
                  <a:moveTo>
                    <a:pt x="0" y="9"/>
                  </a:moveTo>
                  <a:lnTo>
                    <a:pt x="0" y="0"/>
                  </a:lnTo>
                  <a:lnTo>
                    <a:pt x="63" y="0"/>
                  </a:lnTo>
                  <a:lnTo>
                    <a:pt x="72" y="9"/>
                  </a:lnTo>
                  <a:lnTo>
                    <a:pt x="72" y="18"/>
                  </a:lnTo>
                  <a:lnTo>
                    <a:pt x="63" y="27"/>
                  </a:lnTo>
                  <a:lnTo>
                    <a:pt x="0" y="27"/>
                  </a:lnTo>
                  <a:lnTo>
                    <a:pt x="0" y="18"/>
                  </a:lnTo>
                  <a:lnTo>
                    <a:pt x="0" y="9"/>
                  </a:lnTo>
                  <a:close/>
                  <a:moveTo>
                    <a:pt x="9" y="18"/>
                  </a:moveTo>
                  <a:lnTo>
                    <a:pt x="0" y="18"/>
                  </a:lnTo>
                  <a:lnTo>
                    <a:pt x="63" y="18"/>
                  </a:lnTo>
                  <a:lnTo>
                    <a:pt x="63" y="9"/>
                  </a:lnTo>
                  <a:lnTo>
                    <a:pt x="0" y="9"/>
                  </a:lnTo>
                  <a:lnTo>
                    <a:pt x="9" y="9"/>
                  </a:lnTo>
                  <a:lnTo>
                    <a:pt x="9" y="18"/>
                  </a:lnTo>
                  <a:close/>
                </a:path>
              </a:pathLst>
            </a:custGeom>
            <a:solidFill>
              <a:srgbClr val="0000FF"/>
            </a:solidFill>
            <a:ln w="0">
              <a:solidFill>
                <a:srgbClr val="0000FF"/>
              </a:solidFill>
              <a:prstDash val="solid"/>
              <a:round/>
              <a:headEnd/>
              <a:tailEnd/>
            </a:ln>
          </p:spPr>
          <p:txBody>
            <a:bodyPr/>
            <a:lstStyle/>
            <a:p>
              <a:endParaRPr lang="en-GB" dirty="0"/>
            </a:p>
          </p:txBody>
        </p:sp>
        <p:sp>
          <p:nvSpPr>
            <p:cNvPr id="5148" name="Freeform 25"/>
            <p:cNvSpPr>
              <a:spLocks noEditPoints="1"/>
            </p:cNvSpPr>
            <p:nvPr/>
          </p:nvSpPr>
          <p:spPr bwMode="auto">
            <a:xfrm>
              <a:off x="1355" y="3425"/>
              <a:ext cx="72" cy="27"/>
            </a:xfrm>
            <a:custGeom>
              <a:avLst/>
              <a:gdLst>
                <a:gd name="T0" fmla="*/ 0 w 72"/>
                <a:gd name="T1" fmla="*/ 9 h 27"/>
                <a:gd name="T2" fmla="*/ 0 w 72"/>
                <a:gd name="T3" fmla="*/ 0 h 27"/>
                <a:gd name="T4" fmla="*/ 63 w 72"/>
                <a:gd name="T5" fmla="*/ 0 h 27"/>
                <a:gd name="T6" fmla="*/ 72 w 72"/>
                <a:gd name="T7" fmla="*/ 9 h 27"/>
                <a:gd name="T8" fmla="*/ 72 w 72"/>
                <a:gd name="T9" fmla="*/ 18 h 27"/>
                <a:gd name="T10" fmla="*/ 63 w 72"/>
                <a:gd name="T11" fmla="*/ 27 h 27"/>
                <a:gd name="T12" fmla="*/ 0 w 72"/>
                <a:gd name="T13" fmla="*/ 27 h 27"/>
                <a:gd name="T14" fmla="*/ 0 w 72"/>
                <a:gd name="T15" fmla="*/ 18 h 27"/>
                <a:gd name="T16" fmla="*/ 0 w 72"/>
                <a:gd name="T17" fmla="*/ 9 h 27"/>
                <a:gd name="T18" fmla="*/ 9 w 72"/>
                <a:gd name="T19" fmla="*/ 18 h 27"/>
                <a:gd name="T20" fmla="*/ 0 w 72"/>
                <a:gd name="T21" fmla="*/ 18 h 27"/>
                <a:gd name="T22" fmla="*/ 63 w 72"/>
                <a:gd name="T23" fmla="*/ 18 h 27"/>
                <a:gd name="T24" fmla="*/ 63 w 72"/>
                <a:gd name="T25" fmla="*/ 18 h 27"/>
                <a:gd name="T26" fmla="*/ 63 w 72"/>
                <a:gd name="T27" fmla="*/ 9 h 27"/>
                <a:gd name="T28" fmla="*/ 63 w 72"/>
                <a:gd name="T29" fmla="*/ 9 h 27"/>
                <a:gd name="T30" fmla="*/ 0 w 72"/>
                <a:gd name="T31" fmla="*/ 9 h 27"/>
                <a:gd name="T32" fmla="*/ 9 w 72"/>
                <a:gd name="T33" fmla="*/ 9 h 27"/>
                <a:gd name="T34" fmla="*/ 9 w 72"/>
                <a:gd name="T35" fmla="*/ 18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27"/>
                <a:gd name="T56" fmla="*/ 72 w 72"/>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27">
                  <a:moveTo>
                    <a:pt x="0" y="9"/>
                  </a:moveTo>
                  <a:lnTo>
                    <a:pt x="0" y="0"/>
                  </a:lnTo>
                  <a:lnTo>
                    <a:pt x="63" y="0"/>
                  </a:lnTo>
                  <a:lnTo>
                    <a:pt x="72" y="9"/>
                  </a:lnTo>
                  <a:lnTo>
                    <a:pt x="72" y="18"/>
                  </a:lnTo>
                  <a:lnTo>
                    <a:pt x="63" y="27"/>
                  </a:lnTo>
                  <a:lnTo>
                    <a:pt x="0" y="27"/>
                  </a:lnTo>
                  <a:lnTo>
                    <a:pt x="0" y="18"/>
                  </a:lnTo>
                  <a:lnTo>
                    <a:pt x="0" y="9"/>
                  </a:lnTo>
                  <a:close/>
                  <a:moveTo>
                    <a:pt x="9" y="18"/>
                  </a:moveTo>
                  <a:lnTo>
                    <a:pt x="0" y="18"/>
                  </a:lnTo>
                  <a:lnTo>
                    <a:pt x="63" y="18"/>
                  </a:lnTo>
                  <a:lnTo>
                    <a:pt x="63" y="9"/>
                  </a:lnTo>
                  <a:lnTo>
                    <a:pt x="0" y="9"/>
                  </a:lnTo>
                  <a:lnTo>
                    <a:pt x="9" y="9"/>
                  </a:lnTo>
                  <a:lnTo>
                    <a:pt x="9" y="18"/>
                  </a:lnTo>
                  <a:close/>
                </a:path>
              </a:pathLst>
            </a:custGeom>
            <a:solidFill>
              <a:srgbClr val="0000FF"/>
            </a:solidFill>
            <a:ln w="0">
              <a:solidFill>
                <a:srgbClr val="0000FF"/>
              </a:solidFill>
              <a:prstDash val="solid"/>
              <a:round/>
              <a:headEnd/>
              <a:tailEnd/>
            </a:ln>
          </p:spPr>
          <p:txBody>
            <a:bodyPr/>
            <a:lstStyle/>
            <a:p>
              <a:endParaRPr lang="en-GB" dirty="0"/>
            </a:p>
          </p:txBody>
        </p:sp>
        <p:sp>
          <p:nvSpPr>
            <p:cNvPr id="5149" name="Freeform 26"/>
            <p:cNvSpPr>
              <a:spLocks noEditPoints="1"/>
            </p:cNvSpPr>
            <p:nvPr/>
          </p:nvSpPr>
          <p:spPr bwMode="auto">
            <a:xfrm>
              <a:off x="1543" y="2788"/>
              <a:ext cx="72" cy="18"/>
            </a:xfrm>
            <a:custGeom>
              <a:avLst/>
              <a:gdLst>
                <a:gd name="T0" fmla="*/ 0 w 72"/>
                <a:gd name="T1" fmla="*/ 0 h 18"/>
                <a:gd name="T2" fmla="*/ 9 w 72"/>
                <a:gd name="T3" fmla="*/ 0 h 18"/>
                <a:gd name="T4" fmla="*/ 72 w 72"/>
                <a:gd name="T5" fmla="*/ 0 h 18"/>
                <a:gd name="T6" fmla="*/ 72 w 72"/>
                <a:gd name="T7" fmla="*/ 0 h 18"/>
                <a:gd name="T8" fmla="*/ 72 w 72"/>
                <a:gd name="T9" fmla="*/ 18 h 18"/>
                <a:gd name="T10" fmla="*/ 72 w 72"/>
                <a:gd name="T11" fmla="*/ 18 h 18"/>
                <a:gd name="T12" fmla="*/ 9 w 72"/>
                <a:gd name="T13" fmla="*/ 18 h 18"/>
                <a:gd name="T14" fmla="*/ 0 w 72"/>
                <a:gd name="T15" fmla="*/ 18 h 18"/>
                <a:gd name="T16" fmla="*/ 0 w 72"/>
                <a:gd name="T17" fmla="*/ 0 h 18"/>
                <a:gd name="T18" fmla="*/ 9 w 72"/>
                <a:gd name="T19" fmla="*/ 18 h 18"/>
                <a:gd name="T20" fmla="*/ 9 w 72"/>
                <a:gd name="T21" fmla="*/ 9 h 18"/>
                <a:gd name="T22" fmla="*/ 72 w 72"/>
                <a:gd name="T23" fmla="*/ 9 h 18"/>
                <a:gd name="T24" fmla="*/ 63 w 72"/>
                <a:gd name="T25" fmla="*/ 18 h 18"/>
                <a:gd name="T26" fmla="*/ 63 w 72"/>
                <a:gd name="T27" fmla="*/ 0 h 18"/>
                <a:gd name="T28" fmla="*/ 72 w 72"/>
                <a:gd name="T29" fmla="*/ 9 h 18"/>
                <a:gd name="T30" fmla="*/ 9 w 72"/>
                <a:gd name="T31" fmla="*/ 9 h 18"/>
                <a:gd name="T32" fmla="*/ 9 w 72"/>
                <a:gd name="T33" fmla="*/ 0 h 18"/>
                <a:gd name="T34" fmla="*/ 9 w 72"/>
                <a:gd name="T35" fmla="*/ 18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18"/>
                <a:gd name="T56" fmla="*/ 72 w 72"/>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18">
                  <a:moveTo>
                    <a:pt x="0" y="0"/>
                  </a:moveTo>
                  <a:lnTo>
                    <a:pt x="9" y="0"/>
                  </a:lnTo>
                  <a:lnTo>
                    <a:pt x="72" y="0"/>
                  </a:lnTo>
                  <a:lnTo>
                    <a:pt x="72" y="18"/>
                  </a:lnTo>
                  <a:lnTo>
                    <a:pt x="9" y="18"/>
                  </a:lnTo>
                  <a:lnTo>
                    <a:pt x="0" y="18"/>
                  </a:lnTo>
                  <a:lnTo>
                    <a:pt x="0" y="0"/>
                  </a:lnTo>
                  <a:close/>
                  <a:moveTo>
                    <a:pt x="9" y="18"/>
                  </a:moveTo>
                  <a:lnTo>
                    <a:pt x="9" y="9"/>
                  </a:lnTo>
                  <a:lnTo>
                    <a:pt x="72" y="9"/>
                  </a:lnTo>
                  <a:lnTo>
                    <a:pt x="63" y="18"/>
                  </a:lnTo>
                  <a:lnTo>
                    <a:pt x="63" y="0"/>
                  </a:lnTo>
                  <a:lnTo>
                    <a:pt x="72" y="9"/>
                  </a:lnTo>
                  <a:lnTo>
                    <a:pt x="9" y="9"/>
                  </a:lnTo>
                  <a:lnTo>
                    <a:pt x="9" y="0"/>
                  </a:lnTo>
                  <a:lnTo>
                    <a:pt x="9" y="18"/>
                  </a:lnTo>
                  <a:close/>
                </a:path>
              </a:pathLst>
            </a:custGeom>
            <a:solidFill>
              <a:srgbClr val="0000FF"/>
            </a:solidFill>
            <a:ln w="0">
              <a:solidFill>
                <a:srgbClr val="0000FF"/>
              </a:solidFill>
              <a:prstDash val="solid"/>
              <a:round/>
              <a:headEnd/>
              <a:tailEnd/>
            </a:ln>
          </p:spPr>
          <p:txBody>
            <a:bodyPr/>
            <a:lstStyle/>
            <a:p>
              <a:endParaRPr lang="en-GB" dirty="0"/>
            </a:p>
          </p:txBody>
        </p:sp>
        <p:sp>
          <p:nvSpPr>
            <p:cNvPr id="5150" name="Freeform 27"/>
            <p:cNvSpPr>
              <a:spLocks noEditPoints="1"/>
            </p:cNvSpPr>
            <p:nvPr/>
          </p:nvSpPr>
          <p:spPr bwMode="auto">
            <a:xfrm>
              <a:off x="2135" y="869"/>
              <a:ext cx="72" cy="18"/>
            </a:xfrm>
            <a:custGeom>
              <a:avLst/>
              <a:gdLst>
                <a:gd name="T0" fmla="*/ 0 w 72"/>
                <a:gd name="T1" fmla="*/ 0 h 18"/>
                <a:gd name="T2" fmla="*/ 0 w 72"/>
                <a:gd name="T3" fmla="*/ 0 h 18"/>
                <a:gd name="T4" fmla="*/ 63 w 72"/>
                <a:gd name="T5" fmla="*/ 0 h 18"/>
                <a:gd name="T6" fmla="*/ 72 w 72"/>
                <a:gd name="T7" fmla="*/ 0 h 18"/>
                <a:gd name="T8" fmla="*/ 72 w 72"/>
                <a:gd name="T9" fmla="*/ 18 h 18"/>
                <a:gd name="T10" fmla="*/ 63 w 72"/>
                <a:gd name="T11" fmla="*/ 18 h 18"/>
                <a:gd name="T12" fmla="*/ 0 w 72"/>
                <a:gd name="T13" fmla="*/ 18 h 18"/>
                <a:gd name="T14" fmla="*/ 0 w 72"/>
                <a:gd name="T15" fmla="*/ 18 h 18"/>
                <a:gd name="T16" fmla="*/ 0 w 72"/>
                <a:gd name="T17" fmla="*/ 0 h 18"/>
                <a:gd name="T18" fmla="*/ 9 w 72"/>
                <a:gd name="T19" fmla="*/ 18 h 18"/>
                <a:gd name="T20" fmla="*/ 0 w 72"/>
                <a:gd name="T21" fmla="*/ 9 h 18"/>
                <a:gd name="T22" fmla="*/ 63 w 72"/>
                <a:gd name="T23" fmla="*/ 9 h 18"/>
                <a:gd name="T24" fmla="*/ 63 w 72"/>
                <a:gd name="T25" fmla="*/ 18 h 18"/>
                <a:gd name="T26" fmla="*/ 63 w 72"/>
                <a:gd name="T27" fmla="*/ 0 h 18"/>
                <a:gd name="T28" fmla="*/ 63 w 72"/>
                <a:gd name="T29" fmla="*/ 9 h 18"/>
                <a:gd name="T30" fmla="*/ 0 w 72"/>
                <a:gd name="T31" fmla="*/ 9 h 18"/>
                <a:gd name="T32" fmla="*/ 9 w 72"/>
                <a:gd name="T33" fmla="*/ 0 h 18"/>
                <a:gd name="T34" fmla="*/ 9 w 72"/>
                <a:gd name="T35" fmla="*/ 18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18"/>
                <a:gd name="T56" fmla="*/ 72 w 72"/>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18">
                  <a:moveTo>
                    <a:pt x="0" y="0"/>
                  </a:moveTo>
                  <a:lnTo>
                    <a:pt x="0" y="0"/>
                  </a:lnTo>
                  <a:lnTo>
                    <a:pt x="63" y="0"/>
                  </a:lnTo>
                  <a:lnTo>
                    <a:pt x="72" y="0"/>
                  </a:lnTo>
                  <a:lnTo>
                    <a:pt x="72" y="18"/>
                  </a:lnTo>
                  <a:lnTo>
                    <a:pt x="63" y="18"/>
                  </a:lnTo>
                  <a:lnTo>
                    <a:pt x="0" y="18"/>
                  </a:lnTo>
                  <a:lnTo>
                    <a:pt x="0" y="0"/>
                  </a:lnTo>
                  <a:close/>
                  <a:moveTo>
                    <a:pt x="9" y="18"/>
                  </a:moveTo>
                  <a:lnTo>
                    <a:pt x="0" y="9"/>
                  </a:lnTo>
                  <a:lnTo>
                    <a:pt x="63" y="9"/>
                  </a:lnTo>
                  <a:lnTo>
                    <a:pt x="63" y="18"/>
                  </a:lnTo>
                  <a:lnTo>
                    <a:pt x="63" y="0"/>
                  </a:lnTo>
                  <a:lnTo>
                    <a:pt x="63" y="9"/>
                  </a:lnTo>
                  <a:lnTo>
                    <a:pt x="0" y="9"/>
                  </a:lnTo>
                  <a:lnTo>
                    <a:pt x="9" y="0"/>
                  </a:lnTo>
                  <a:lnTo>
                    <a:pt x="9" y="18"/>
                  </a:lnTo>
                  <a:close/>
                </a:path>
              </a:pathLst>
            </a:custGeom>
            <a:solidFill>
              <a:srgbClr val="0000FF"/>
            </a:solidFill>
            <a:ln w="0">
              <a:solidFill>
                <a:srgbClr val="0000FF"/>
              </a:solidFill>
              <a:prstDash val="solid"/>
              <a:round/>
              <a:headEnd/>
              <a:tailEnd/>
            </a:ln>
          </p:spPr>
          <p:txBody>
            <a:bodyPr/>
            <a:lstStyle/>
            <a:p>
              <a:endParaRPr lang="en-GB" dirty="0"/>
            </a:p>
          </p:txBody>
        </p:sp>
        <p:sp>
          <p:nvSpPr>
            <p:cNvPr id="5151" name="Freeform 28"/>
            <p:cNvSpPr>
              <a:spLocks noEditPoints="1"/>
            </p:cNvSpPr>
            <p:nvPr/>
          </p:nvSpPr>
          <p:spPr bwMode="auto">
            <a:xfrm>
              <a:off x="2521" y="3425"/>
              <a:ext cx="72" cy="27"/>
            </a:xfrm>
            <a:custGeom>
              <a:avLst/>
              <a:gdLst>
                <a:gd name="T0" fmla="*/ 0 w 72"/>
                <a:gd name="T1" fmla="*/ 9 h 27"/>
                <a:gd name="T2" fmla="*/ 9 w 72"/>
                <a:gd name="T3" fmla="*/ 0 h 27"/>
                <a:gd name="T4" fmla="*/ 72 w 72"/>
                <a:gd name="T5" fmla="*/ 0 h 27"/>
                <a:gd name="T6" fmla="*/ 72 w 72"/>
                <a:gd name="T7" fmla="*/ 9 h 27"/>
                <a:gd name="T8" fmla="*/ 72 w 72"/>
                <a:gd name="T9" fmla="*/ 18 h 27"/>
                <a:gd name="T10" fmla="*/ 72 w 72"/>
                <a:gd name="T11" fmla="*/ 27 h 27"/>
                <a:gd name="T12" fmla="*/ 9 w 72"/>
                <a:gd name="T13" fmla="*/ 27 h 27"/>
                <a:gd name="T14" fmla="*/ 0 w 72"/>
                <a:gd name="T15" fmla="*/ 18 h 27"/>
                <a:gd name="T16" fmla="*/ 0 w 72"/>
                <a:gd name="T17" fmla="*/ 9 h 27"/>
                <a:gd name="T18" fmla="*/ 9 w 72"/>
                <a:gd name="T19" fmla="*/ 18 h 27"/>
                <a:gd name="T20" fmla="*/ 9 w 72"/>
                <a:gd name="T21" fmla="*/ 18 h 27"/>
                <a:gd name="T22" fmla="*/ 72 w 72"/>
                <a:gd name="T23" fmla="*/ 18 h 27"/>
                <a:gd name="T24" fmla="*/ 63 w 72"/>
                <a:gd name="T25" fmla="*/ 18 h 27"/>
                <a:gd name="T26" fmla="*/ 63 w 72"/>
                <a:gd name="T27" fmla="*/ 9 h 27"/>
                <a:gd name="T28" fmla="*/ 72 w 72"/>
                <a:gd name="T29" fmla="*/ 9 h 27"/>
                <a:gd name="T30" fmla="*/ 9 w 72"/>
                <a:gd name="T31" fmla="*/ 9 h 27"/>
                <a:gd name="T32" fmla="*/ 9 w 72"/>
                <a:gd name="T33" fmla="*/ 9 h 27"/>
                <a:gd name="T34" fmla="*/ 9 w 72"/>
                <a:gd name="T35" fmla="*/ 18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27"/>
                <a:gd name="T56" fmla="*/ 72 w 72"/>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27">
                  <a:moveTo>
                    <a:pt x="0" y="9"/>
                  </a:moveTo>
                  <a:lnTo>
                    <a:pt x="9" y="0"/>
                  </a:lnTo>
                  <a:lnTo>
                    <a:pt x="72" y="0"/>
                  </a:lnTo>
                  <a:lnTo>
                    <a:pt x="72" y="9"/>
                  </a:lnTo>
                  <a:lnTo>
                    <a:pt x="72" y="18"/>
                  </a:lnTo>
                  <a:lnTo>
                    <a:pt x="72" y="27"/>
                  </a:lnTo>
                  <a:lnTo>
                    <a:pt x="9" y="27"/>
                  </a:lnTo>
                  <a:lnTo>
                    <a:pt x="0" y="18"/>
                  </a:lnTo>
                  <a:lnTo>
                    <a:pt x="0" y="9"/>
                  </a:lnTo>
                  <a:close/>
                  <a:moveTo>
                    <a:pt x="9" y="18"/>
                  </a:moveTo>
                  <a:lnTo>
                    <a:pt x="9" y="18"/>
                  </a:lnTo>
                  <a:lnTo>
                    <a:pt x="72" y="18"/>
                  </a:lnTo>
                  <a:lnTo>
                    <a:pt x="63" y="18"/>
                  </a:lnTo>
                  <a:lnTo>
                    <a:pt x="63" y="9"/>
                  </a:lnTo>
                  <a:lnTo>
                    <a:pt x="72" y="9"/>
                  </a:lnTo>
                  <a:lnTo>
                    <a:pt x="9" y="9"/>
                  </a:lnTo>
                  <a:lnTo>
                    <a:pt x="9" y="18"/>
                  </a:lnTo>
                  <a:close/>
                </a:path>
              </a:pathLst>
            </a:custGeom>
            <a:solidFill>
              <a:srgbClr val="0000FF"/>
            </a:solidFill>
            <a:ln w="0">
              <a:solidFill>
                <a:srgbClr val="0000FF"/>
              </a:solidFill>
              <a:prstDash val="solid"/>
              <a:round/>
              <a:headEnd/>
              <a:tailEnd/>
            </a:ln>
          </p:spPr>
          <p:txBody>
            <a:bodyPr/>
            <a:lstStyle/>
            <a:p>
              <a:endParaRPr lang="en-GB" dirty="0"/>
            </a:p>
          </p:txBody>
        </p:sp>
        <p:sp>
          <p:nvSpPr>
            <p:cNvPr id="5152" name="Freeform 29"/>
            <p:cNvSpPr>
              <a:spLocks noEditPoints="1"/>
            </p:cNvSpPr>
            <p:nvPr/>
          </p:nvSpPr>
          <p:spPr bwMode="auto">
            <a:xfrm>
              <a:off x="2718" y="1237"/>
              <a:ext cx="72" cy="27"/>
            </a:xfrm>
            <a:custGeom>
              <a:avLst/>
              <a:gdLst>
                <a:gd name="T0" fmla="*/ 0 w 72"/>
                <a:gd name="T1" fmla="*/ 9 h 27"/>
                <a:gd name="T2" fmla="*/ 0 w 72"/>
                <a:gd name="T3" fmla="*/ 0 h 27"/>
                <a:gd name="T4" fmla="*/ 63 w 72"/>
                <a:gd name="T5" fmla="*/ 0 h 27"/>
                <a:gd name="T6" fmla="*/ 72 w 72"/>
                <a:gd name="T7" fmla="*/ 9 h 27"/>
                <a:gd name="T8" fmla="*/ 72 w 72"/>
                <a:gd name="T9" fmla="*/ 18 h 27"/>
                <a:gd name="T10" fmla="*/ 63 w 72"/>
                <a:gd name="T11" fmla="*/ 27 h 27"/>
                <a:gd name="T12" fmla="*/ 0 w 72"/>
                <a:gd name="T13" fmla="*/ 27 h 27"/>
                <a:gd name="T14" fmla="*/ 0 w 72"/>
                <a:gd name="T15" fmla="*/ 18 h 27"/>
                <a:gd name="T16" fmla="*/ 0 w 72"/>
                <a:gd name="T17" fmla="*/ 9 h 27"/>
                <a:gd name="T18" fmla="*/ 9 w 72"/>
                <a:gd name="T19" fmla="*/ 18 h 27"/>
                <a:gd name="T20" fmla="*/ 0 w 72"/>
                <a:gd name="T21" fmla="*/ 18 h 27"/>
                <a:gd name="T22" fmla="*/ 63 w 72"/>
                <a:gd name="T23" fmla="*/ 18 h 27"/>
                <a:gd name="T24" fmla="*/ 63 w 72"/>
                <a:gd name="T25" fmla="*/ 18 h 27"/>
                <a:gd name="T26" fmla="*/ 63 w 72"/>
                <a:gd name="T27" fmla="*/ 9 h 27"/>
                <a:gd name="T28" fmla="*/ 63 w 72"/>
                <a:gd name="T29" fmla="*/ 9 h 27"/>
                <a:gd name="T30" fmla="*/ 0 w 72"/>
                <a:gd name="T31" fmla="*/ 9 h 27"/>
                <a:gd name="T32" fmla="*/ 9 w 72"/>
                <a:gd name="T33" fmla="*/ 9 h 27"/>
                <a:gd name="T34" fmla="*/ 9 w 72"/>
                <a:gd name="T35" fmla="*/ 18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27"/>
                <a:gd name="T56" fmla="*/ 72 w 72"/>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27">
                  <a:moveTo>
                    <a:pt x="0" y="9"/>
                  </a:moveTo>
                  <a:lnTo>
                    <a:pt x="0" y="0"/>
                  </a:lnTo>
                  <a:lnTo>
                    <a:pt x="63" y="0"/>
                  </a:lnTo>
                  <a:lnTo>
                    <a:pt x="72" y="9"/>
                  </a:lnTo>
                  <a:lnTo>
                    <a:pt x="72" y="18"/>
                  </a:lnTo>
                  <a:lnTo>
                    <a:pt x="63" y="27"/>
                  </a:lnTo>
                  <a:lnTo>
                    <a:pt x="0" y="27"/>
                  </a:lnTo>
                  <a:lnTo>
                    <a:pt x="0" y="18"/>
                  </a:lnTo>
                  <a:lnTo>
                    <a:pt x="0" y="9"/>
                  </a:lnTo>
                  <a:close/>
                  <a:moveTo>
                    <a:pt x="9" y="18"/>
                  </a:moveTo>
                  <a:lnTo>
                    <a:pt x="0" y="18"/>
                  </a:lnTo>
                  <a:lnTo>
                    <a:pt x="63" y="18"/>
                  </a:lnTo>
                  <a:lnTo>
                    <a:pt x="63" y="9"/>
                  </a:lnTo>
                  <a:lnTo>
                    <a:pt x="0" y="9"/>
                  </a:lnTo>
                  <a:lnTo>
                    <a:pt x="9" y="9"/>
                  </a:lnTo>
                  <a:lnTo>
                    <a:pt x="9" y="18"/>
                  </a:lnTo>
                  <a:close/>
                </a:path>
              </a:pathLst>
            </a:custGeom>
            <a:solidFill>
              <a:srgbClr val="0000FF"/>
            </a:solidFill>
            <a:ln w="0">
              <a:solidFill>
                <a:srgbClr val="0000FF"/>
              </a:solidFill>
              <a:prstDash val="solid"/>
              <a:round/>
              <a:headEnd/>
              <a:tailEnd/>
            </a:ln>
          </p:spPr>
          <p:txBody>
            <a:bodyPr/>
            <a:lstStyle/>
            <a:p>
              <a:endParaRPr lang="en-GB" dirty="0"/>
            </a:p>
          </p:txBody>
        </p:sp>
        <p:sp>
          <p:nvSpPr>
            <p:cNvPr id="5153" name="Freeform 30"/>
            <p:cNvSpPr>
              <a:spLocks noEditPoints="1"/>
            </p:cNvSpPr>
            <p:nvPr/>
          </p:nvSpPr>
          <p:spPr bwMode="auto">
            <a:xfrm>
              <a:off x="2907" y="3111"/>
              <a:ext cx="71" cy="18"/>
            </a:xfrm>
            <a:custGeom>
              <a:avLst/>
              <a:gdLst>
                <a:gd name="T0" fmla="*/ 0 w 71"/>
                <a:gd name="T1" fmla="*/ 0 h 18"/>
                <a:gd name="T2" fmla="*/ 0 w 71"/>
                <a:gd name="T3" fmla="*/ 0 h 18"/>
                <a:gd name="T4" fmla="*/ 62 w 71"/>
                <a:gd name="T5" fmla="*/ 0 h 18"/>
                <a:gd name="T6" fmla="*/ 71 w 71"/>
                <a:gd name="T7" fmla="*/ 0 h 18"/>
                <a:gd name="T8" fmla="*/ 71 w 71"/>
                <a:gd name="T9" fmla="*/ 9 h 18"/>
                <a:gd name="T10" fmla="*/ 62 w 71"/>
                <a:gd name="T11" fmla="*/ 18 h 18"/>
                <a:gd name="T12" fmla="*/ 0 w 71"/>
                <a:gd name="T13" fmla="*/ 18 h 18"/>
                <a:gd name="T14" fmla="*/ 0 w 71"/>
                <a:gd name="T15" fmla="*/ 9 h 18"/>
                <a:gd name="T16" fmla="*/ 0 w 71"/>
                <a:gd name="T17" fmla="*/ 0 h 18"/>
                <a:gd name="T18" fmla="*/ 9 w 71"/>
                <a:gd name="T19" fmla="*/ 9 h 18"/>
                <a:gd name="T20" fmla="*/ 0 w 71"/>
                <a:gd name="T21" fmla="*/ 9 h 18"/>
                <a:gd name="T22" fmla="*/ 62 w 71"/>
                <a:gd name="T23" fmla="*/ 9 h 18"/>
                <a:gd name="T24" fmla="*/ 62 w 71"/>
                <a:gd name="T25" fmla="*/ 9 h 18"/>
                <a:gd name="T26" fmla="*/ 62 w 71"/>
                <a:gd name="T27" fmla="*/ 0 h 18"/>
                <a:gd name="T28" fmla="*/ 62 w 71"/>
                <a:gd name="T29" fmla="*/ 9 h 18"/>
                <a:gd name="T30" fmla="*/ 0 w 71"/>
                <a:gd name="T31" fmla="*/ 9 h 18"/>
                <a:gd name="T32" fmla="*/ 9 w 71"/>
                <a:gd name="T33" fmla="*/ 0 h 18"/>
                <a:gd name="T34" fmla="*/ 9 w 71"/>
                <a:gd name="T35" fmla="*/ 9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18"/>
                <a:gd name="T56" fmla="*/ 71 w 71"/>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18">
                  <a:moveTo>
                    <a:pt x="0" y="0"/>
                  </a:moveTo>
                  <a:lnTo>
                    <a:pt x="0" y="0"/>
                  </a:lnTo>
                  <a:lnTo>
                    <a:pt x="62" y="0"/>
                  </a:lnTo>
                  <a:lnTo>
                    <a:pt x="71" y="0"/>
                  </a:lnTo>
                  <a:lnTo>
                    <a:pt x="71" y="9"/>
                  </a:lnTo>
                  <a:lnTo>
                    <a:pt x="62" y="18"/>
                  </a:lnTo>
                  <a:lnTo>
                    <a:pt x="0" y="18"/>
                  </a:lnTo>
                  <a:lnTo>
                    <a:pt x="0" y="9"/>
                  </a:lnTo>
                  <a:lnTo>
                    <a:pt x="0" y="0"/>
                  </a:lnTo>
                  <a:close/>
                  <a:moveTo>
                    <a:pt x="9" y="9"/>
                  </a:moveTo>
                  <a:lnTo>
                    <a:pt x="0" y="9"/>
                  </a:lnTo>
                  <a:lnTo>
                    <a:pt x="62" y="9"/>
                  </a:lnTo>
                  <a:lnTo>
                    <a:pt x="62" y="0"/>
                  </a:lnTo>
                  <a:lnTo>
                    <a:pt x="62" y="9"/>
                  </a:lnTo>
                  <a:lnTo>
                    <a:pt x="0" y="9"/>
                  </a:lnTo>
                  <a:lnTo>
                    <a:pt x="9" y="0"/>
                  </a:lnTo>
                  <a:lnTo>
                    <a:pt x="9" y="9"/>
                  </a:lnTo>
                  <a:close/>
                </a:path>
              </a:pathLst>
            </a:custGeom>
            <a:solidFill>
              <a:srgbClr val="0000FF"/>
            </a:solidFill>
            <a:ln w="0">
              <a:solidFill>
                <a:srgbClr val="0000FF"/>
              </a:solidFill>
              <a:prstDash val="solid"/>
              <a:round/>
              <a:headEnd/>
              <a:tailEnd/>
            </a:ln>
          </p:spPr>
          <p:txBody>
            <a:bodyPr/>
            <a:lstStyle/>
            <a:p>
              <a:endParaRPr lang="en-GB" dirty="0"/>
            </a:p>
          </p:txBody>
        </p:sp>
        <p:sp>
          <p:nvSpPr>
            <p:cNvPr id="5154" name="Freeform 31"/>
            <p:cNvSpPr>
              <a:spLocks noEditPoints="1"/>
            </p:cNvSpPr>
            <p:nvPr/>
          </p:nvSpPr>
          <p:spPr bwMode="auto">
            <a:xfrm>
              <a:off x="2916" y="2788"/>
              <a:ext cx="71" cy="18"/>
            </a:xfrm>
            <a:custGeom>
              <a:avLst/>
              <a:gdLst>
                <a:gd name="T0" fmla="*/ 0 w 71"/>
                <a:gd name="T1" fmla="*/ 0 h 18"/>
                <a:gd name="T2" fmla="*/ 0 w 71"/>
                <a:gd name="T3" fmla="*/ 0 h 18"/>
                <a:gd name="T4" fmla="*/ 62 w 71"/>
                <a:gd name="T5" fmla="*/ 0 h 18"/>
                <a:gd name="T6" fmla="*/ 71 w 71"/>
                <a:gd name="T7" fmla="*/ 0 h 18"/>
                <a:gd name="T8" fmla="*/ 71 w 71"/>
                <a:gd name="T9" fmla="*/ 18 h 18"/>
                <a:gd name="T10" fmla="*/ 62 w 71"/>
                <a:gd name="T11" fmla="*/ 18 h 18"/>
                <a:gd name="T12" fmla="*/ 0 w 71"/>
                <a:gd name="T13" fmla="*/ 18 h 18"/>
                <a:gd name="T14" fmla="*/ 0 w 71"/>
                <a:gd name="T15" fmla="*/ 18 h 18"/>
                <a:gd name="T16" fmla="*/ 0 w 71"/>
                <a:gd name="T17" fmla="*/ 0 h 18"/>
                <a:gd name="T18" fmla="*/ 8 w 71"/>
                <a:gd name="T19" fmla="*/ 18 h 18"/>
                <a:gd name="T20" fmla="*/ 0 w 71"/>
                <a:gd name="T21" fmla="*/ 9 h 18"/>
                <a:gd name="T22" fmla="*/ 62 w 71"/>
                <a:gd name="T23" fmla="*/ 9 h 18"/>
                <a:gd name="T24" fmla="*/ 62 w 71"/>
                <a:gd name="T25" fmla="*/ 18 h 18"/>
                <a:gd name="T26" fmla="*/ 62 w 71"/>
                <a:gd name="T27" fmla="*/ 0 h 18"/>
                <a:gd name="T28" fmla="*/ 62 w 71"/>
                <a:gd name="T29" fmla="*/ 9 h 18"/>
                <a:gd name="T30" fmla="*/ 0 w 71"/>
                <a:gd name="T31" fmla="*/ 9 h 18"/>
                <a:gd name="T32" fmla="*/ 8 w 71"/>
                <a:gd name="T33" fmla="*/ 0 h 18"/>
                <a:gd name="T34" fmla="*/ 8 w 71"/>
                <a:gd name="T35" fmla="*/ 18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18"/>
                <a:gd name="T56" fmla="*/ 71 w 71"/>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18">
                  <a:moveTo>
                    <a:pt x="0" y="0"/>
                  </a:moveTo>
                  <a:lnTo>
                    <a:pt x="0" y="0"/>
                  </a:lnTo>
                  <a:lnTo>
                    <a:pt x="62" y="0"/>
                  </a:lnTo>
                  <a:lnTo>
                    <a:pt x="71" y="0"/>
                  </a:lnTo>
                  <a:lnTo>
                    <a:pt x="71" y="18"/>
                  </a:lnTo>
                  <a:lnTo>
                    <a:pt x="62" y="18"/>
                  </a:lnTo>
                  <a:lnTo>
                    <a:pt x="0" y="18"/>
                  </a:lnTo>
                  <a:lnTo>
                    <a:pt x="0" y="0"/>
                  </a:lnTo>
                  <a:close/>
                  <a:moveTo>
                    <a:pt x="8" y="18"/>
                  </a:moveTo>
                  <a:lnTo>
                    <a:pt x="0" y="9"/>
                  </a:lnTo>
                  <a:lnTo>
                    <a:pt x="62" y="9"/>
                  </a:lnTo>
                  <a:lnTo>
                    <a:pt x="62" y="18"/>
                  </a:lnTo>
                  <a:lnTo>
                    <a:pt x="62" y="0"/>
                  </a:lnTo>
                  <a:lnTo>
                    <a:pt x="62" y="9"/>
                  </a:lnTo>
                  <a:lnTo>
                    <a:pt x="0" y="9"/>
                  </a:lnTo>
                  <a:lnTo>
                    <a:pt x="8" y="0"/>
                  </a:lnTo>
                  <a:lnTo>
                    <a:pt x="8" y="18"/>
                  </a:lnTo>
                  <a:close/>
                </a:path>
              </a:pathLst>
            </a:custGeom>
            <a:solidFill>
              <a:srgbClr val="0000FF"/>
            </a:solidFill>
            <a:ln w="0">
              <a:solidFill>
                <a:srgbClr val="0000FF"/>
              </a:solidFill>
              <a:prstDash val="solid"/>
              <a:round/>
              <a:headEnd/>
              <a:tailEnd/>
            </a:ln>
          </p:spPr>
          <p:txBody>
            <a:bodyPr/>
            <a:lstStyle/>
            <a:p>
              <a:endParaRPr lang="en-GB" dirty="0"/>
            </a:p>
          </p:txBody>
        </p:sp>
        <p:sp>
          <p:nvSpPr>
            <p:cNvPr id="5155" name="Freeform 32"/>
            <p:cNvSpPr>
              <a:spLocks noEditPoints="1"/>
            </p:cNvSpPr>
            <p:nvPr/>
          </p:nvSpPr>
          <p:spPr bwMode="auto">
            <a:xfrm>
              <a:off x="3301" y="1613"/>
              <a:ext cx="72" cy="18"/>
            </a:xfrm>
            <a:custGeom>
              <a:avLst/>
              <a:gdLst>
                <a:gd name="T0" fmla="*/ 0 w 72"/>
                <a:gd name="T1" fmla="*/ 9 h 18"/>
                <a:gd name="T2" fmla="*/ 9 w 72"/>
                <a:gd name="T3" fmla="*/ 0 h 18"/>
                <a:gd name="T4" fmla="*/ 72 w 72"/>
                <a:gd name="T5" fmla="*/ 0 h 18"/>
                <a:gd name="T6" fmla="*/ 72 w 72"/>
                <a:gd name="T7" fmla="*/ 9 h 18"/>
                <a:gd name="T8" fmla="*/ 72 w 72"/>
                <a:gd name="T9" fmla="*/ 18 h 18"/>
                <a:gd name="T10" fmla="*/ 72 w 72"/>
                <a:gd name="T11" fmla="*/ 18 h 18"/>
                <a:gd name="T12" fmla="*/ 9 w 72"/>
                <a:gd name="T13" fmla="*/ 18 h 18"/>
                <a:gd name="T14" fmla="*/ 0 w 72"/>
                <a:gd name="T15" fmla="*/ 18 h 18"/>
                <a:gd name="T16" fmla="*/ 0 w 72"/>
                <a:gd name="T17" fmla="*/ 9 h 18"/>
                <a:gd name="T18" fmla="*/ 9 w 72"/>
                <a:gd name="T19" fmla="*/ 18 h 18"/>
                <a:gd name="T20" fmla="*/ 9 w 72"/>
                <a:gd name="T21" fmla="*/ 9 h 18"/>
                <a:gd name="T22" fmla="*/ 72 w 72"/>
                <a:gd name="T23" fmla="*/ 9 h 18"/>
                <a:gd name="T24" fmla="*/ 63 w 72"/>
                <a:gd name="T25" fmla="*/ 18 h 18"/>
                <a:gd name="T26" fmla="*/ 63 w 72"/>
                <a:gd name="T27" fmla="*/ 9 h 18"/>
                <a:gd name="T28" fmla="*/ 72 w 72"/>
                <a:gd name="T29" fmla="*/ 9 h 18"/>
                <a:gd name="T30" fmla="*/ 9 w 72"/>
                <a:gd name="T31" fmla="*/ 9 h 18"/>
                <a:gd name="T32" fmla="*/ 9 w 72"/>
                <a:gd name="T33" fmla="*/ 9 h 18"/>
                <a:gd name="T34" fmla="*/ 9 w 72"/>
                <a:gd name="T35" fmla="*/ 18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18"/>
                <a:gd name="T56" fmla="*/ 72 w 72"/>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18">
                  <a:moveTo>
                    <a:pt x="0" y="9"/>
                  </a:moveTo>
                  <a:lnTo>
                    <a:pt x="9" y="0"/>
                  </a:lnTo>
                  <a:lnTo>
                    <a:pt x="72" y="0"/>
                  </a:lnTo>
                  <a:lnTo>
                    <a:pt x="72" y="9"/>
                  </a:lnTo>
                  <a:lnTo>
                    <a:pt x="72" y="18"/>
                  </a:lnTo>
                  <a:lnTo>
                    <a:pt x="9" y="18"/>
                  </a:lnTo>
                  <a:lnTo>
                    <a:pt x="0" y="18"/>
                  </a:lnTo>
                  <a:lnTo>
                    <a:pt x="0" y="9"/>
                  </a:lnTo>
                  <a:close/>
                  <a:moveTo>
                    <a:pt x="9" y="18"/>
                  </a:moveTo>
                  <a:lnTo>
                    <a:pt x="9" y="9"/>
                  </a:lnTo>
                  <a:lnTo>
                    <a:pt x="72" y="9"/>
                  </a:lnTo>
                  <a:lnTo>
                    <a:pt x="63" y="18"/>
                  </a:lnTo>
                  <a:lnTo>
                    <a:pt x="63" y="9"/>
                  </a:lnTo>
                  <a:lnTo>
                    <a:pt x="72" y="9"/>
                  </a:lnTo>
                  <a:lnTo>
                    <a:pt x="9" y="9"/>
                  </a:lnTo>
                  <a:lnTo>
                    <a:pt x="9" y="18"/>
                  </a:lnTo>
                  <a:close/>
                </a:path>
              </a:pathLst>
            </a:custGeom>
            <a:solidFill>
              <a:srgbClr val="0000FF"/>
            </a:solidFill>
            <a:ln w="0">
              <a:solidFill>
                <a:srgbClr val="0000FF"/>
              </a:solidFill>
              <a:prstDash val="solid"/>
              <a:round/>
              <a:headEnd/>
              <a:tailEnd/>
            </a:ln>
          </p:spPr>
          <p:txBody>
            <a:bodyPr/>
            <a:lstStyle/>
            <a:p>
              <a:endParaRPr lang="en-GB" dirty="0"/>
            </a:p>
          </p:txBody>
        </p:sp>
        <p:sp>
          <p:nvSpPr>
            <p:cNvPr id="5156" name="Freeform 33"/>
            <p:cNvSpPr>
              <a:spLocks noEditPoints="1"/>
            </p:cNvSpPr>
            <p:nvPr/>
          </p:nvSpPr>
          <p:spPr bwMode="auto">
            <a:xfrm>
              <a:off x="3301" y="977"/>
              <a:ext cx="72" cy="18"/>
            </a:xfrm>
            <a:custGeom>
              <a:avLst/>
              <a:gdLst>
                <a:gd name="T0" fmla="*/ 0 w 72"/>
                <a:gd name="T1" fmla="*/ 0 h 18"/>
                <a:gd name="T2" fmla="*/ 9 w 72"/>
                <a:gd name="T3" fmla="*/ 0 h 18"/>
                <a:gd name="T4" fmla="*/ 72 w 72"/>
                <a:gd name="T5" fmla="*/ 0 h 18"/>
                <a:gd name="T6" fmla="*/ 72 w 72"/>
                <a:gd name="T7" fmla="*/ 0 h 18"/>
                <a:gd name="T8" fmla="*/ 72 w 72"/>
                <a:gd name="T9" fmla="*/ 18 h 18"/>
                <a:gd name="T10" fmla="*/ 72 w 72"/>
                <a:gd name="T11" fmla="*/ 18 h 18"/>
                <a:gd name="T12" fmla="*/ 9 w 72"/>
                <a:gd name="T13" fmla="*/ 18 h 18"/>
                <a:gd name="T14" fmla="*/ 0 w 72"/>
                <a:gd name="T15" fmla="*/ 18 h 18"/>
                <a:gd name="T16" fmla="*/ 0 w 72"/>
                <a:gd name="T17" fmla="*/ 0 h 18"/>
                <a:gd name="T18" fmla="*/ 9 w 72"/>
                <a:gd name="T19" fmla="*/ 18 h 18"/>
                <a:gd name="T20" fmla="*/ 9 w 72"/>
                <a:gd name="T21" fmla="*/ 9 h 18"/>
                <a:gd name="T22" fmla="*/ 72 w 72"/>
                <a:gd name="T23" fmla="*/ 9 h 18"/>
                <a:gd name="T24" fmla="*/ 63 w 72"/>
                <a:gd name="T25" fmla="*/ 18 h 18"/>
                <a:gd name="T26" fmla="*/ 63 w 72"/>
                <a:gd name="T27" fmla="*/ 0 h 18"/>
                <a:gd name="T28" fmla="*/ 72 w 72"/>
                <a:gd name="T29" fmla="*/ 9 h 18"/>
                <a:gd name="T30" fmla="*/ 9 w 72"/>
                <a:gd name="T31" fmla="*/ 9 h 18"/>
                <a:gd name="T32" fmla="*/ 9 w 72"/>
                <a:gd name="T33" fmla="*/ 0 h 18"/>
                <a:gd name="T34" fmla="*/ 9 w 72"/>
                <a:gd name="T35" fmla="*/ 18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18"/>
                <a:gd name="T56" fmla="*/ 72 w 72"/>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18">
                  <a:moveTo>
                    <a:pt x="0" y="0"/>
                  </a:moveTo>
                  <a:lnTo>
                    <a:pt x="9" y="0"/>
                  </a:lnTo>
                  <a:lnTo>
                    <a:pt x="72" y="0"/>
                  </a:lnTo>
                  <a:lnTo>
                    <a:pt x="72" y="18"/>
                  </a:lnTo>
                  <a:lnTo>
                    <a:pt x="9" y="18"/>
                  </a:lnTo>
                  <a:lnTo>
                    <a:pt x="0" y="18"/>
                  </a:lnTo>
                  <a:lnTo>
                    <a:pt x="0" y="0"/>
                  </a:lnTo>
                  <a:close/>
                  <a:moveTo>
                    <a:pt x="9" y="18"/>
                  </a:moveTo>
                  <a:lnTo>
                    <a:pt x="9" y="9"/>
                  </a:lnTo>
                  <a:lnTo>
                    <a:pt x="72" y="9"/>
                  </a:lnTo>
                  <a:lnTo>
                    <a:pt x="63" y="18"/>
                  </a:lnTo>
                  <a:lnTo>
                    <a:pt x="63" y="0"/>
                  </a:lnTo>
                  <a:lnTo>
                    <a:pt x="72" y="9"/>
                  </a:lnTo>
                  <a:lnTo>
                    <a:pt x="9" y="9"/>
                  </a:lnTo>
                  <a:lnTo>
                    <a:pt x="9" y="0"/>
                  </a:lnTo>
                  <a:lnTo>
                    <a:pt x="9" y="18"/>
                  </a:lnTo>
                  <a:close/>
                </a:path>
              </a:pathLst>
            </a:custGeom>
            <a:solidFill>
              <a:srgbClr val="0000FF"/>
            </a:solidFill>
            <a:ln w="0">
              <a:solidFill>
                <a:srgbClr val="0000FF"/>
              </a:solidFill>
              <a:prstDash val="solid"/>
              <a:round/>
              <a:headEnd/>
              <a:tailEnd/>
            </a:ln>
          </p:spPr>
          <p:txBody>
            <a:bodyPr/>
            <a:lstStyle/>
            <a:p>
              <a:endParaRPr lang="en-GB" dirty="0"/>
            </a:p>
          </p:txBody>
        </p:sp>
        <p:sp>
          <p:nvSpPr>
            <p:cNvPr id="5157" name="Freeform 34"/>
            <p:cNvSpPr>
              <a:spLocks noEditPoints="1"/>
            </p:cNvSpPr>
            <p:nvPr/>
          </p:nvSpPr>
          <p:spPr bwMode="auto">
            <a:xfrm>
              <a:off x="3498" y="2098"/>
              <a:ext cx="72" cy="18"/>
            </a:xfrm>
            <a:custGeom>
              <a:avLst/>
              <a:gdLst>
                <a:gd name="T0" fmla="*/ 0 w 72"/>
                <a:gd name="T1" fmla="*/ 0 h 18"/>
                <a:gd name="T2" fmla="*/ 0 w 72"/>
                <a:gd name="T3" fmla="*/ 0 h 18"/>
                <a:gd name="T4" fmla="*/ 63 w 72"/>
                <a:gd name="T5" fmla="*/ 0 h 18"/>
                <a:gd name="T6" fmla="*/ 72 w 72"/>
                <a:gd name="T7" fmla="*/ 0 h 18"/>
                <a:gd name="T8" fmla="*/ 72 w 72"/>
                <a:gd name="T9" fmla="*/ 9 h 18"/>
                <a:gd name="T10" fmla="*/ 63 w 72"/>
                <a:gd name="T11" fmla="*/ 18 h 18"/>
                <a:gd name="T12" fmla="*/ 0 w 72"/>
                <a:gd name="T13" fmla="*/ 18 h 18"/>
                <a:gd name="T14" fmla="*/ 0 w 72"/>
                <a:gd name="T15" fmla="*/ 9 h 18"/>
                <a:gd name="T16" fmla="*/ 0 w 72"/>
                <a:gd name="T17" fmla="*/ 0 h 18"/>
                <a:gd name="T18" fmla="*/ 9 w 72"/>
                <a:gd name="T19" fmla="*/ 9 h 18"/>
                <a:gd name="T20" fmla="*/ 0 w 72"/>
                <a:gd name="T21" fmla="*/ 9 h 18"/>
                <a:gd name="T22" fmla="*/ 63 w 72"/>
                <a:gd name="T23" fmla="*/ 9 h 18"/>
                <a:gd name="T24" fmla="*/ 63 w 72"/>
                <a:gd name="T25" fmla="*/ 9 h 18"/>
                <a:gd name="T26" fmla="*/ 63 w 72"/>
                <a:gd name="T27" fmla="*/ 0 h 18"/>
                <a:gd name="T28" fmla="*/ 63 w 72"/>
                <a:gd name="T29" fmla="*/ 9 h 18"/>
                <a:gd name="T30" fmla="*/ 0 w 72"/>
                <a:gd name="T31" fmla="*/ 9 h 18"/>
                <a:gd name="T32" fmla="*/ 9 w 72"/>
                <a:gd name="T33" fmla="*/ 0 h 18"/>
                <a:gd name="T34" fmla="*/ 9 w 72"/>
                <a:gd name="T35" fmla="*/ 9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18"/>
                <a:gd name="T56" fmla="*/ 72 w 72"/>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18">
                  <a:moveTo>
                    <a:pt x="0" y="0"/>
                  </a:moveTo>
                  <a:lnTo>
                    <a:pt x="0" y="0"/>
                  </a:lnTo>
                  <a:lnTo>
                    <a:pt x="63" y="0"/>
                  </a:lnTo>
                  <a:lnTo>
                    <a:pt x="72" y="0"/>
                  </a:lnTo>
                  <a:lnTo>
                    <a:pt x="72" y="9"/>
                  </a:lnTo>
                  <a:lnTo>
                    <a:pt x="63" y="18"/>
                  </a:lnTo>
                  <a:lnTo>
                    <a:pt x="0" y="18"/>
                  </a:lnTo>
                  <a:lnTo>
                    <a:pt x="0" y="9"/>
                  </a:lnTo>
                  <a:lnTo>
                    <a:pt x="0" y="0"/>
                  </a:lnTo>
                  <a:close/>
                  <a:moveTo>
                    <a:pt x="9" y="9"/>
                  </a:moveTo>
                  <a:lnTo>
                    <a:pt x="0" y="9"/>
                  </a:lnTo>
                  <a:lnTo>
                    <a:pt x="63" y="9"/>
                  </a:lnTo>
                  <a:lnTo>
                    <a:pt x="63" y="0"/>
                  </a:lnTo>
                  <a:lnTo>
                    <a:pt x="63" y="9"/>
                  </a:lnTo>
                  <a:lnTo>
                    <a:pt x="0" y="9"/>
                  </a:lnTo>
                  <a:lnTo>
                    <a:pt x="9" y="0"/>
                  </a:lnTo>
                  <a:lnTo>
                    <a:pt x="9" y="9"/>
                  </a:lnTo>
                  <a:close/>
                </a:path>
              </a:pathLst>
            </a:custGeom>
            <a:solidFill>
              <a:srgbClr val="0000FF"/>
            </a:solidFill>
            <a:ln w="0">
              <a:solidFill>
                <a:srgbClr val="0000FF"/>
              </a:solidFill>
              <a:prstDash val="solid"/>
              <a:round/>
              <a:headEnd/>
              <a:tailEnd/>
            </a:ln>
          </p:spPr>
          <p:txBody>
            <a:bodyPr/>
            <a:lstStyle/>
            <a:p>
              <a:endParaRPr lang="en-GB" dirty="0"/>
            </a:p>
          </p:txBody>
        </p:sp>
        <p:sp>
          <p:nvSpPr>
            <p:cNvPr id="5158" name="Freeform 35"/>
            <p:cNvSpPr>
              <a:spLocks noEditPoints="1"/>
            </p:cNvSpPr>
            <p:nvPr/>
          </p:nvSpPr>
          <p:spPr bwMode="auto">
            <a:xfrm>
              <a:off x="4476" y="1506"/>
              <a:ext cx="72" cy="27"/>
            </a:xfrm>
            <a:custGeom>
              <a:avLst/>
              <a:gdLst>
                <a:gd name="T0" fmla="*/ 0 w 72"/>
                <a:gd name="T1" fmla="*/ 9 h 27"/>
                <a:gd name="T2" fmla="*/ 0 w 72"/>
                <a:gd name="T3" fmla="*/ 0 h 27"/>
                <a:gd name="T4" fmla="*/ 63 w 72"/>
                <a:gd name="T5" fmla="*/ 0 h 27"/>
                <a:gd name="T6" fmla="*/ 72 w 72"/>
                <a:gd name="T7" fmla="*/ 9 h 27"/>
                <a:gd name="T8" fmla="*/ 72 w 72"/>
                <a:gd name="T9" fmla="*/ 18 h 27"/>
                <a:gd name="T10" fmla="*/ 63 w 72"/>
                <a:gd name="T11" fmla="*/ 27 h 27"/>
                <a:gd name="T12" fmla="*/ 0 w 72"/>
                <a:gd name="T13" fmla="*/ 27 h 27"/>
                <a:gd name="T14" fmla="*/ 0 w 72"/>
                <a:gd name="T15" fmla="*/ 18 h 27"/>
                <a:gd name="T16" fmla="*/ 0 w 72"/>
                <a:gd name="T17" fmla="*/ 9 h 27"/>
                <a:gd name="T18" fmla="*/ 9 w 72"/>
                <a:gd name="T19" fmla="*/ 18 h 27"/>
                <a:gd name="T20" fmla="*/ 0 w 72"/>
                <a:gd name="T21" fmla="*/ 18 h 27"/>
                <a:gd name="T22" fmla="*/ 63 w 72"/>
                <a:gd name="T23" fmla="*/ 18 h 27"/>
                <a:gd name="T24" fmla="*/ 63 w 72"/>
                <a:gd name="T25" fmla="*/ 18 h 27"/>
                <a:gd name="T26" fmla="*/ 63 w 72"/>
                <a:gd name="T27" fmla="*/ 9 h 27"/>
                <a:gd name="T28" fmla="*/ 63 w 72"/>
                <a:gd name="T29" fmla="*/ 9 h 27"/>
                <a:gd name="T30" fmla="*/ 0 w 72"/>
                <a:gd name="T31" fmla="*/ 9 h 27"/>
                <a:gd name="T32" fmla="*/ 9 w 72"/>
                <a:gd name="T33" fmla="*/ 9 h 27"/>
                <a:gd name="T34" fmla="*/ 9 w 72"/>
                <a:gd name="T35" fmla="*/ 18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27"/>
                <a:gd name="T56" fmla="*/ 72 w 72"/>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27">
                  <a:moveTo>
                    <a:pt x="0" y="9"/>
                  </a:moveTo>
                  <a:lnTo>
                    <a:pt x="0" y="0"/>
                  </a:lnTo>
                  <a:lnTo>
                    <a:pt x="63" y="0"/>
                  </a:lnTo>
                  <a:lnTo>
                    <a:pt x="72" y="9"/>
                  </a:lnTo>
                  <a:lnTo>
                    <a:pt x="72" y="18"/>
                  </a:lnTo>
                  <a:lnTo>
                    <a:pt x="63" y="27"/>
                  </a:lnTo>
                  <a:lnTo>
                    <a:pt x="0" y="27"/>
                  </a:lnTo>
                  <a:lnTo>
                    <a:pt x="0" y="18"/>
                  </a:lnTo>
                  <a:lnTo>
                    <a:pt x="0" y="9"/>
                  </a:lnTo>
                  <a:close/>
                  <a:moveTo>
                    <a:pt x="9" y="18"/>
                  </a:moveTo>
                  <a:lnTo>
                    <a:pt x="0" y="18"/>
                  </a:lnTo>
                  <a:lnTo>
                    <a:pt x="63" y="18"/>
                  </a:lnTo>
                  <a:lnTo>
                    <a:pt x="63" y="9"/>
                  </a:lnTo>
                  <a:lnTo>
                    <a:pt x="0" y="9"/>
                  </a:lnTo>
                  <a:lnTo>
                    <a:pt x="9" y="9"/>
                  </a:lnTo>
                  <a:lnTo>
                    <a:pt x="9" y="18"/>
                  </a:lnTo>
                  <a:close/>
                </a:path>
              </a:pathLst>
            </a:custGeom>
            <a:solidFill>
              <a:srgbClr val="0000FF"/>
            </a:solidFill>
            <a:ln w="0">
              <a:solidFill>
                <a:srgbClr val="0000FF"/>
              </a:solidFill>
              <a:prstDash val="solid"/>
              <a:round/>
              <a:headEnd/>
              <a:tailEnd/>
            </a:ln>
          </p:spPr>
          <p:txBody>
            <a:bodyPr/>
            <a:lstStyle/>
            <a:p>
              <a:endParaRPr lang="en-GB" dirty="0"/>
            </a:p>
          </p:txBody>
        </p:sp>
        <p:sp>
          <p:nvSpPr>
            <p:cNvPr id="5159" name="Freeform 36"/>
            <p:cNvSpPr>
              <a:spLocks noEditPoints="1"/>
            </p:cNvSpPr>
            <p:nvPr/>
          </p:nvSpPr>
          <p:spPr bwMode="auto">
            <a:xfrm>
              <a:off x="4530" y="2896"/>
              <a:ext cx="72" cy="18"/>
            </a:xfrm>
            <a:custGeom>
              <a:avLst/>
              <a:gdLst>
                <a:gd name="T0" fmla="*/ 0 w 72"/>
                <a:gd name="T1" fmla="*/ 0 h 18"/>
                <a:gd name="T2" fmla="*/ 9 w 72"/>
                <a:gd name="T3" fmla="*/ 0 h 18"/>
                <a:gd name="T4" fmla="*/ 72 w 72"/>
                <a:gd name="T5" fmla="*/ 0 h 18"/>
                <a:gd name="T6" fmla="*/ 72 w 72"/>
                <a:gd name="T7" fmla="*/ 0 h 18"/>
                <a:gd name="T8" fmla="*/ 72 w 72"/>
                <a:gd name="T9" fmla="*/ 18 h 18"/>
                <a:gd name="T10" fmla="*/ 72 w 72"/>
                <a:gd name="T11" fmla="*/ 18 h 18"/>
                <a:gd name="T12" fmla="*/ 9 w 72"/>
                <a:gd name="T13" fmla="*/ 18 h 18"/>
                <a:gd name="T14" fmla="*/ 0 w 72"/>
                <a:gd name="T15" fmla="*/ 18 h 18"/>
                <a:gd name="T16" fmla="*/ 0 w 72"/>
                <a:gd name="T17" fmla="*/ 0 h 18"/>
                <a:gd name="T18" fmla="*/ 9 w 72"/>
                <a:gd name="T19" fmla="*/ 18 h 18"/>
                <a:gd name="T20" fmla="*/ 9 w 72"/>
                <a:gd name="T21" fmla="*/ 9 h 18"/>
                <a:gd name="T22" fmla="*/ 72 w 72"/>
                <a:gd name="T23" fmla="*/ 9 h 18"/>
                <a:gd name="T24" fmla="*/ 63 w 72"/>
                <a:gd name="T25" fmla="*/ 18 h 18"/>
                <a:gd name="T26" fmla="*/ 63 w 72"/>
                <a:gd name="T27" fmla="*/ 0 h 18"/>
                <a:gd name="T28" fmla="*/ 72 w 72"/>
                <a:gd name="T29" fmla="*/ 9 h 18"/>
                <a:gd name="T30" fmla="*/ 9 w 72"/>
                <a:gd name="T31" fmla="*/ 9 h 18"/>
                <a:gd name="T32" fmla="*/ 9 w 72"/>
                <a:gd name="T33" fmla="*/ 0 h 18"/>
                <a:gd name="T34" fmla="*/ 9 w 72"/>
                <a:gd name="T35" fmla="*/ 18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18"/>
                <a:gd name="T56" fmla="*/ 72 w 72"/>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18">
                  <a:moveTo>
                    <a:pt x="0" y="0"/>
                  </a:moveTo>
                  <a:lnTo>
                    <a:pt x="9" y="0"/>
                  </a:lnTo>
                  <a:lnTo>
                    <a:pt x="72" y="0"/>
                  </a:lnTo>
                  <a:lnTo>
                    <a:pt x="72" y="18"/>
                  </a:lnTo>
                  <a:lnTo>
                    <a:pt x="9" y="18"/>
                  </a:lnTo>
                  <a:lnTo>
                    <a:pt x="0" y="18"/>
                  </a:lnTo>
                  <a:lnTo>
                    <a:pt x="0" y="0"/>
                  </a:lnTo>
                  <a:close/>
                  <a:moveTo>
                    <a:pt x="9" y="18"/>
                  </a:moveTo>
                  <a:lnTo>
                    <a:pt x="9" y="9"/>
                  </a:lnTo>
                  <a:lnTo>
                    <a:pt x="72" y="9"/>
                  </a:lnTo>
                  <a:lnTo>
                    <a:pt x="63" y="18"/>
                  </a:lnTo>
                  <a:lnTo>
                    <a:pt x="63" y="0"/>
                  </a:lnTo>
                  <a:lnTo>
                    <a:pt x="72" y="9"/>
                  </a:lnTo>
                  <a:lnTo>
                    <a:pt x="9" y="9"/>
                  </a:lnTo>
                  <a:lnTo>
                    <a:pt x="9" y="0"/>
                  </a:lnTo>
                  <a:lnTo>
                    <a:pt x="9" y="18"/>
                  </a:lnTo>
                  <a:close/>
                </a:path>
              </a:pathLst>
            </a:custGeom>
            <a:solidFill>
              <a:srgbClr val="0000FF"/>
            </a:solidFill>
            <a:ln w="0">
              <a:solidFill>
                <a:srgbClr val="0000FF"/>
              </a:solidFill>
              <a:prstDash val="solid"/>
              <a:round/>
              <a:headEnd/>
              <a:tailEnd/>
            </a:ln>
          </p:spPr>
          <p:txBody>
            <a:bodyPr/>
            <a:lstStyle/>
            <a:p>
              <a:endParaRPr lang="en-GB" dirty="0"/>
            </a:p>
          </p:txBody>
        </p:sp>
        <p:sp>
          <p:nvSpPr>
            <p:cNvPr id="5160" name="Freeform 37"/>
            <p:cNvSpPr>
              <a:spLocks noEditPoints="1"/>
            </p:cNvSpPr>
            <p:nvPr/>
          </p:nvSpPr>
          <p:spPr bwMode="auto">
            <a:xfrm>
              <a:off x="2324" y="1613"/>
              <a:ext cx="71" cy="18"/>
            </a:xfrm>
            <a:custGeom>
              <a:avLst/>
              <a:gdLst>
                <a:gd name="T0" fmla="*/ 0 w 71"/>
                <a:gd name="T1" fmla="*/ 9 h 18"/>
                <a:gd name="T2" fmla="*/ 9 w 71"/>
                <a:gd name="T3" fmla="*/ 0 h 18"/>
                <a:gd name="T4" fmla="*/ 71 w 71"/>
                <a:gd name="T5" fmla="*/ 0 h 18"/>
                <a:gd name="T6" fmla="*/ 71 w 71"/>
                <a:gd name="T7" fmla="*/ 9 h 18"/>
                <a:gd name="T8" fmla="*/ 71 w 71"/>
                <a:gd name="T9" fmla="*/ 18 h 18"/>
                <a:gd name="T10" fmla="*/ 71 w 71"/>
                <a:gd name="T11" fmla="*/ 18 h 18"/>
                <a:gd name="T12" fmla="*/ 9 w 71"/>
                <a:gd name="T13" fmla="*/ 18 h 18"/>
                <a:gd name="T14" fmla="*/ 0 w 71"/>
                <a:gd name="T15" fmla="*/ 18 h 18"/>
                <a:gd name="T16" fmla="*/ 0 w 71"/>
                <a:gd name="T17" fmla="*/ 9 h 18"/>
                <a:gd name="T18" fmla="*/ 9 w 71"/>
                <a:gd name="T19" fmla="*/ 18 h 18"/>
                <a:gd name="T20" fmla="*/ 9 w 71"/>
                <a:gd name="T21" fmla="*/ 9 h 18"/>
                <a:gd name="T22" fmla="*/ 71 w 71"/>
                <a:gd name="T23" fmla="*/ 9 h 18"/>
                <a:gd name="T24" fmla="*/ 62 w 71"/>
                <a:gd name="T25" fmla="*/ 18 h 18"/>
                <a:gd name="T26" fmla="*/ 62 w 71"/>
                <a:gd name="T27" fmla="*/ 9 h 18"/>
                <a:gd name="T28" fmla="*/ 71 w 71"/>
                <a:gd name="T29" fmla="*/ 9 h 18"/>
                <a:gd name="T30" fmla="*/ 9 w 71"/>
                <a:gd name="T31" fmla="*/ 9 h 18"/>
                <a:gd name="T32" fmla="*/ 9 w 71"/>
                <a:gd name="T33" fmla="*/ 9 h 18"/>
                <a:gd name="T34" fmla="*/ 9 w 71"/>
                <a:gd name="T35" fmla="*/ 18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18"/>
                <a:gd name="T56" fmla="*/ 71 w 71"/>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18">
                  <a:moveTo>
                    <a:pt x="0" y="9"/>
                  </a:moveTo>
                  <a:lnTo>
                    <a:pt x="9" y="0"/>
                  </a:lnTo>
                  <a:lnTo>
                    <a:pt x="71" y="0"/>
                  </a:lnTo>
                  <a:lnTo>
                    <a:pt x="71" y="9"/>
                  </a:lnTo>
                  <a:lnTo>
                    <a:pt x="71" y="18"/>
                  </a:lnTo>
                  <a:lnTo>
                    <a:pt x="9" y="18"/>
                  </a:lnTo>
                  <a:lnTo>
                    <a:pt x="0" y="18"/>
                  </a:lnTo>
                  <a:lnTo>
                    <a:pt x="0" y="9"/>
                  </a:lnTo>
                  <a:close/>
                  <a:moveTo>
                    <a:pt x="9" y="18"/>
                  </a:moveTo>
                  <a:lnTo>
                    <a:pt x="9" y="9"/>
                  </a:lnTo>
                  <a:lnTo>
                    <a:pt x="71" y="9"/>
                  </a:lnTo>
                  <a:lnTo>
                    <a:pt x="62" y="18"/>
                  </a:lnTo>
                  <a:lnTo>
                    <a:pt x="62" y="9"/>
                  </a:lnTo>
                  <a:lnTo>
                    <a:pt x="71" y="9"/>
                  </a:lnTo>
                  <a:lnTo>
                    <a:pt x="9" y="9"/>
                  </a:lnTo>
                  <a:lnTo>
                    <a:pt x="9" y="18"/>
                  </a:lnTo>
                  <a:close/>
                </a:path>
              </a:pathLst>
            </a:custGeom>
            <a:solidFill>
              <a:srgbClr val="0000FF"/>
            </a:solidFill>
            <a:ln w="0">
              <a:solidFill>
                <a:srgbClr val="0000FF"/>
              </a:solidFill>
              <a:prstDash val="solid"/>
              <a:round/>
              <a:headEnd/>
              <a:tailEnd/>
            </a:ln>
          </p:spPr>
          <p:txBody>
            <a:bodyPr/>
            <a:lstStyle/>
            <a:p>
              <a:endParaRPr lang="en-GB" dirty="0"/>
            </a:p>
          </p:txBody>
        </p:sp>
        <p:sp>
          <p:nvSpPr>
            <p:cNvPr id="5161" name="Freeform 38"/>
            <p:cNvSpPr>
              <a:spLocks noEditPoints="1"/>
            </p:cNvSpPr>
            <p:nvPr/>
          </p:nvSpPr>
          <p:spPr bwMode="auto">
            <a:xfrm>
              <a:off x="2521" y="1936"/>
              <a:ext cx="72" cy="18"/>
            </a:xfrm>
            <a:custGeom>
              <a:avLst/>
              <a:gdLst>
                <a:gd name="T0" fmla="*/ 0 w 72"/>
                <a:gd name="T1" fmla="*/ 0 h 18"/>
                <a:gd name="T2" fmla="*/ 9 w 72"/>
                <a:gd name="T3" fmla="*/ 0 h 18"/>
                <a:gd name="T4" fmla="*/ 72 w 72"/>
                <a:gd name="T5" fmla="*/ 0 h 18"/>
                <a:gd name="T6" fmla="*/ 72 w 72"/>
                <a:gd name="T7" fmla="*/ 0 h 18"/>
                <a:gd name="T8" fmla="*/ 72 w 72"/>
                <a:gd name="T9" fmla="*/ 18 h 18"/>
                <a:gd name="T10" fmla="*/ 72 w 72"/>
                <a:gd name="T11" fmla="*/ 18 h 18"/>
                <a:gd name="T12" fmla="*/ 9 w 72"/>
                <a:gd name="T13" fmla="*/ 18 h 18"/>
                <a:gd name="T14" fmla="*/ 0 w 72"/>
                <a:gd name="T15" fmla="*/ 18 h 18"/>
                <a:gd name="T16" fmla="*/ 0 w 72"/>
                <a:gd name="T17" fmla="*/ 0 h 18"/>
                <a:gd name="T18" fmla="*/ 9 w 72"/>
                <a:gd name="T19" fmla="*/ 18 h 18"/>
                <a:gd name="T20" fmla="*/ 9 w 72"/>
                <a:gd name="T21" fmla="*/ 9 h 18"/>
                <a:gd name="T22" fmla="*/ 72 w 72"/>
                <a:gd name="T23" fmla="*/ 9 h 18"/>
                <a:gd name="T24" fmla="*/ 63 w 72"/>
                <a:gd name="T25" fmla="*/ 18 h 18"/>
                <a:gd name="T26" fmla="*/ 63 w 72"/>
                <a:gd name="T27" fmla="*/ 0 h 18"/>
                <a:gd name="T28" fmla="*/ 72 w 72"/>
                <a:gd name="T29" fmla="*/ 9 h 18"/>
                <a:gd name="T30" fmla="*/ 9 w 72"/>
                <a:gd name="T31" fmla="*/ 9 h 18"/>
                <a:gd name="T32" fmla="*/ 9 w 72"/>
                <a:gd name="T33" fmla="*/ 0 h 18"/>
                <a:gd name="T34" fmla="*/ 9 w 72"/>
                <a:gd name="T35" fmla="*/ 18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18"/>
                <a:gd name="T56" fmla="*/ 72 w 72"/>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18">
                  <a:moveTo>
                    <a:pt x="0" y="0"/>
                  </a:moveTo>
                  <a:lnTo>
                    <a:pt x="9" y="0"/>
                  </a:lnTo>
                  <a:lnTo>
                    <a:pt x="72" y="0"/>
                  </a:lnTo>
                  <a:lnTo>
                    <a:pt x="72" y="18"/>
                  </a:lnTo>
                  <a:lnTo>
                    <a:pt x="9" y="18"/>
                  </a:lnTo>
                  <a:lnTo>
                    <a:pt x="0" y="18"/>
                  </a:lnTo>
                  <a:lnTo>
                    <a:pt x="0" y="0"/>
                  </a:lnTo>
                  <a:close/>
                  <a:moveTo>
                    <a:pt x="9" y="18"/>
                  </a:moveTo>
                  <a:lnTo>
                    <a:pt x="9" y="9"/>
                  </a:lnTo>
                  <a:lnTo>
                    <a:pt x="72" y="9"/>
                  </a:lnTo>
                  <a:lnTo>
                    <a:pt x="63" y="18"/>
                  </a:lnTo>
                  <a:lnTo>
                    <a:pt x="63" y="0"/>
                  </a:lnTo>
                  <a:lnTo>
                    <a:pt x="72" y="9"/>
                  </a:lnTo>
                  <a:lnTo>
                    <a:pt x="9" y="9"/>
                  </a:lnTo>
                  <a:lnTo>
                    <a:pt x="9" y="0"/>
                  </a:lnTo>
                  <a:lnTo>
                    <a:pt x="9" y="18"/>
                  </a:lnTo>
                  <a:close/>
                </a:path>
              </a:pathLst>
            </a:custGeom>
            <a:solidFill>
              <a:srgbClr val="0000FF"/>
            </a:solidFill>
            <a:ln w="0">
              <a:solidFill>
                <a:srgbClr val="0000FF"/>
              </a:solidFill>
              <a:prstDash val="solid"/>
              <a:round/>
              <a:headEnd/>
              <a:tailEnd/>
            </a:ln>
          </p:spPr>
          <p:txBody>
            <a:bodyPr/>
            <a:lstStyle/>
            <a:p>
              <a:endParaRPr lang="en-GB" dirty="0"/>
            </a:p>
          </p:txBody>
        </p:sp>
        <p:sp>
          <p:nvSpPr>
            <p:cNvPr id="5162" name="Freeform 39"/>
            <p:cNvSpPr>
              <a:spLocks noEditPoints="1"/>
            </p:cNvSpPr>
            <p:nvPr/>
          </p:nvSpPr>
          <p:spPr bwMode="auto">
            <a:xfrm>
              <a:off x="3696" y="3317"/>
              <a:ext cx="71" cy="27"/>
            </a:xfrm>
            <a:custGeom>
              <a:avLst/>
              <a:gdLst>
                <a:gd name="T0" fmla="*/ 0 w 71"/>
                <a:gd name="T1" fmla="*/ 9 h 27"/>
                <a:gd name="T2" fmla="*/ 0 w 71"/>
                <a:gd name="T3" fmla="*/ 0 h 27"/>
                <a:gd name="T4" fmla="*/ 63 w 71"/>
                <a:gd name="T5" fmla="*/ 0 h 27"/>
                <a:gd name="T6" fmla="*/ 71 w 71"/>
                <a:gd name="T7" fmla="*/ 9 h 27"/>
                <a:gd name="T8" fmla="*/ 71 w 71"/>
                <a:gd name="T9" fmla="*/ 18 h 27"/>
                <a:gd name="T10" fmla="*/ 63 w 71"/>
                <a:gd name="T11" fmla="*/ 27 h 27"/>
                <a:gd name="T12" fmla="*/ 0 w 71"/>
                <a:gd name="T13" fmla="*/ 27 h 27"/>
                <a:gd name="T14" fmla="*/ 0 w 71"/>
                <a:gd name="T15" fmla="*/ 18 h 27"/>
                <a:gd name="T16" fmla="*/ 0 w 71"/>
                <a:gd name="T17" fmla="*/ 9 h 27"/>
                <a:gd name="T18" fmla="*/ 9 w 71"/>
                <a:gd name="T19" fmla="*/ 18 h 27"/>
                <a:gd name="T20" fmla="*/ 0 w 71"/>
                <a:gd name="T21" fmla="*/ 18 h 27"/>
                <a:gd name="T22" fmla="*/ 63 w 71"/>
                <a:gd name="T23" fmla="*/ 18 h 27"/>
                <a:gd name="T24" fmla="*/ 63 w 71"/>
                <a:gd name="T25" fmla="*/ 18 h 27"/>
                <a:gd name="T26" fmla="*/ 63 w 71"/>
                <a:gd name="T27" fmla="*/ 9 h 27"/>
                <a:gd name="T28" fmla="*/ 63 w 71"/>
                <a:gd name="T29" fmla="*/ 9 h 27"/>
                <a:gd name="T30" fmla="*/ 0 w 71"/>
                <a:gd name="T31" fmla="*/ 9 h 27"/>
                <a:gd name="T32" fmla="*/ 9 w 71"/>
                <a:gd name="T33" fmla="*/ 9 h 27"/>
                <a:gd name="T34" fmla="*/ 9 w 71"/>
                <a:gd name="T35" fmla="*/ 18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27"/>
                <a:gd name="T56" fmla="*/ 71 w 71"/>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27">
                  <a:moveTo>
                    <a:pt x="0" y="9"/>
                  </a:moveTo>
                  <a:lnTo>
                    <a:pt x="0" y="0"/>
                  </a:lnTo>
                  <a:lnTo>
                    <a:pt x="63" y="0"/>
                  </a:lnTo>
                  <a:lnTo>
                    <a:pt x="71" y="9"/>
                  </a:lnTo>
                  <a:lnTo>
                    <a:pt x="71" y="18"/>
                  </a:lnTo>
                  <a:lnTo>
                    <a:pt x="63" y="27"/>
                  </a:lnTo>
                  <a:lnTo>
                    <a:pt x="0" y="27"/>
                  </a:lnTo>
                  <a:lnTo>
                    <a:pt x="0" y="18"/>
                  </a:lnTo>
                  <a:lnTo>
                    <a:pt x="0" y="9"/>
                  </a:lnTo>
                  <a:close/>
                  <a:moveTo>
                    <a:pt x="9" y="18"/>
                  </a:moveTo>
                  <a:lnTo>
                    <a:pt x="0" y="18"/>
                  </a:lnTo>
                  <a:lnTo>
                    <a:pt x="63" y="18"/>
                  </a:lnTo>
                  <a:lnTo>
                    <a:pt x="63" y="9"/>
                  </a:lnTo>
                  <a:lnTo>
                    <a:pt x="0" y="9"/>
                  </a:lnTo>
                  <a:lnTo>
                    <a:pt x="9" y="9"/>
                  </a:lnTo>
                  <a:lnTo>
                    <a:pt x="9" y="18"/>
                  </a:lnTo>
                  <a:close/>
                </a:path>
              </a:pathLst>
            </a:custGeom>
            <a:solidFill>
              <a:srgbClr val="0000FF"/>
            </a:solidFill>
            <a:ln w="0">
              <a:solidFill>
                <a:srgbClr val="0000FF"/>
              </a:solidFill>
              <a:prstDash val="solid"/>
              <a:round/>
              <a:headEnd/>
              <a:tailEnd/>
            </a:ln>
          </p:spPr>
          <p:txBody>
            <a:bodyPr/>
            <a:lstStyle/>
            <a:p>
              <a:endParaRPr lang="en-GB" dirty="0"/>
            </a:p>
          </p:txBody>
        </p:sp>
        <p:sp>
          <p:nvSpPr>
            <p:cNvPr id="5163" name="Rectangle 40"/>
            <p:cNvSpPr>
              <a:spLocks noChangeArrowheads="1"/>
            </p:cNvSpPr>
            <p:nvPr/>
          </p:nvSpPr>
          <p:spPr bwMode="auto">
            <a:xfrm>
              <a:off x="611" y="1362"/>
              <a:ext cx="136" cy="92"/>
            </a:xfrm>
            <a:prstGeom prst="rect">
              <a:avLst/>
            </a:prstGeom>
            <a:noFill/>
            <a:ln w="9525">
              <a:noFill/>
              <a:miter lim="800000"/>
              <a:headEnd/>
              <a:tailEnd/>
            </a:ln>
          </p:spPr>
          <p:txBody>
            <a:bodyPr wrap="none" lIns="0" tIns="0" rIns="0" bIns="0">
              <a:spAutoFit/>
            </a:bodyPr>
            <a:lstStyle/>
            <a:p>
              <a:r>
                <a:rPr lang="en-US" sz="900" dirty="0">
                  <a:solidFill>
                    <a:srgbClr val="000000"/>
                  </a:solidFill>
                  <a:latin typeface="Tahoma" pitchFamily="34" charset="0"/>
                </a:rPr>
                <a:t>Gulf</a:t>
              </a:r>
              <a:endParaRPr lang="en-US" dirty="0"/>
            </a:p>
          </p:txBody>
        </p:sp>
        <p:sp>
          <p:nvSpPr>
            <p:cNvPr id="5164" name="Rectangle 41"/>
            <p:cNvSpPr>
              <a:spLocks noChangeArrowheads="1"/>
            </p:cNvSpPr>
            <p:nvPr/>
          </p:nvSpPr>
          <p:spPr bwMode="auto">
            <a:xfrm>
              <a:off x="781" y="1362"/>
              <a:ext cx="507" cy="92"/>
            </a:xfrm>
            <a:prstGeom prst="rect">
              <a:avLst/>
            </a:prstGeom>
            <a:noFill/>
            <a:ln w="9525">
              <a:noFill/>
              <a:miter lim="800000"/>
              <a:headEnd/>
              <a:tailEnd/>
            </a:ln>
          </p:spPr>
          <p:txBody>
            <a:bodyPr wrap="none" lIns="0" tIns="0" rIns="0" bIns="0">
              <a:spAutoFit/>
            </a:bodyPr>
            <a:lstStyle/>
            <a:p>
              <a:r>
                <a:rPr lang="en-US" sz="900" dirty="0">
                  <a:solidFill>
                    <a:srgbClr val="000000"/>
                  </a:solidFill>
                  <a:latin typeface="Tahoma" pitchFamily="34" charset="0"/>
                </a:rPr>
                <a:t>, Op GRANBY: </a:t>
              </a:r>
              <a:endParaRPr lang="en-US" dirty="0"/>
            </a:p>
          </p:txBody>
        </p:sp>
        <p:sp>
          <p:nvSpPr>
            <p:cNvPr id="5165" name="Rectangle 42"/>
            <p:cNvSpPr>
              <a:spLocks noChangeArrowheads="1"/>
            </p:cNvSpPr>
            <p:nvPr/>
          </p:nvSpPr>
          <p:spPr bwMode="auto">
            <a:xfrm>
              <a:off x="530" y="1470"/>
              <a:ext cx="820"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OA deploys with 1 (UK) </a:t>
              </a:r>
              <a:endParaRPr lang="en-US" dirty="0"/>
            </a:p>
          </p:txBody>
        </p:sp>
        <p:sp>
          <p:nvSpPr>
            <p:cNvPr id="5166" name="Rectangle 43"/>
            <p:cNvSpPr>
              <a:spLocks noChangeArrowheads="1"/>
            </p:cNvSpPr>
            <p:nvPr/>
          </p:nvSpPr>
          <p:spPr bwMode="auto">
            <a:xfrm>
              <a:off x="736" y="1568"/>
              <a:ext cx="262"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Div ('90</a:t>
              </a:r>
              <a:endParaRPr lang="en-US" dirty="0"/>
            </a:p>
          </p:txBody>
        </p:sp>
        <p:sp>
          <p:nvSpPr>
            <p:cNvPr id="5167" name="Rectangle 44"/>
            <p:cNvSpPr>
              <a:spLocks noChangeArrowheads="1"/>
            </p:cNvSpPr>
            <p:nvPr/>
          </p:nvSpPr>
          <p:spPr bwMode="auto">
            <a:xfrm>
              <a:off x="1005" y="1568"/>
              <a:ext cx="28"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a:t>
              </a:r>
              <a:endParaRPr lang="en-US" dirty="0"/>
            </a:p>
          </p:txBody>
        </p:sp>
        <p:sp>
          <p:nvSpPr>
            <p:cNvPr id="5168" name="Rectangle 45"/>
            <p:cNvSpPr>
              <a:spLocks noChangeArrowheads="1"/>
            </p:cNvSpPr>
            <p:nvPr/>
          </p:nvSpPr>
          <p:spPr bwMode="auto">
            <a:xfrm>
              <a:off x="1032" y="1568"/>
              <a:ext cx="129"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'91)</a:t>
              </a:r>
              <a:endParaRPr lang="en-US" dirty="0"/>
            </a:p>
          </p:txBody>
        </p:sp>
        <p:sp>
          <p:nvSpPr>
            <p:cNvPr id="5169" name="Rectangle 46"/>
            <p:cNvSpPr>
              <a:spLocks noChangeArrowheads="1"/>
            </p:cNvSpPr>
            <p:nvPr/>
          </p:nvSpPr>
          <p:spPr bwMode="auto">
            <a:xfrm>
              <a:off x="1490" y="3254"/>
              <a:ext cx="221" cy="92"/>
            </a:xfrm>
            <a:prstGeom prst="rect">
              <a:avLst/>
            </a:prstGeom>
            <a:noFill/>
            <a:ln w="9525">
              <a:noFill/>
              <a:miter lim="800000"/>
              <a:headEnd/>
              <a:tailEnd/>
            </a:ln>
          </p:spPr>
          <p:txBody>
            <a:bodyPr wrap="none" lIns="0" tIns="0" rIns="0" bIns="0">
              <a:spAutoFit/>
            </a:bodyPr>
            <a:lstStyle/>
            <a:p>
              <a:r>
                <a:rPr lang="en-US" sz="900" dirty="0">
                  <a:solidFill>
                    <a:srgbClr val="000000"/>
                  </a:solidFill>
                  <a:latin typeface="Tahoma" pitchFamily="34" charset="0"/>
                </a:rPr>
                <a:t>Bosnia</a:t>
              </a:r>
              <a:endParaRPr lang="en-US" dirty="0"/>
            </a:p>
          </p:txBody>
        </p:sp>
        <p:sp>
          <p:nvSpPr>
            <p:cNvPr id="5170" name="Rectangle 47"/>
            <p:cNvSpPr>
              <a:spLocks noChangeArrowheads="1"/>
            </p:cNvSpPr>
            <p:nvPr/>
          </p:nvSpPr>
          <p:spPr bwMode="auto">
            <a:xfrm>
              <a:off x="1768" y="3254"/>
              <a:ext cx="271" cy="92"/>
            </a:xfrm>
            <a:prstGeom prst="rect">
              <a:avLst/>
            </a:prstGeom>
            <a:noFill/>
            <a:ln w="9525">
              <a:noFill/>
              <a:miter lim="800000"/>
              <a:headEnd/>
              <a:tailEnd/>
            </a:ln>
          </p:spPr>
          <p:txBody>
            <a:bodyPr wrap="none" lIns="0" tIns="0" rIns="0" bIns="0">
              <a:spAutoFit/>
            </a:bodyPr>
            <a:lstStyle/>
            <a:p>
              <a:r>
                <a:rPr lang="en-US" sz="900" dirty="0">
                  <a:solidFill>
                    <a:srgbClr val="000000"/>
                  </a:solidFill>
                  <a:latin typeface="Tahoma" pitchFamily="34" charset="0"/>
                </a:rPr>
                <a:t>, IFOR: </a:t>
              </a:r>
              <a:endParaRPr lang="en-US" dirty="0"/>
            </a:p>
          </p:txBody>
        </p:sp>
        <p:sp>
          <p:nvSpPr>
            <p:cNvPr id="5171" name="Rectangle 48"/>
            <p:cNvSpPr>
              <a:spLocks noChangeArrowheads="1"/>
            </p:cNvSpPr>
            <p:nvPr/>
          </p:nvSpPr>
          <p:spPr bwMode="auto">
            <a:xfrm>
              <a:off x="2055" y="3263"/>
              <a:ext cx="344"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HQ ARRC </a:t>
              </a:r>
              <a:endParaRPr lang="en-US" dirty="0"/>
            </a:p>
          </p:txBody>
        </p:sp>
        <p:sp>
          <p:nvSpPr>
            <p:cNvPr id="5172" name="Rectangle 49"/>
            <p:cNvSpPr>
              <a:spLocks noChangeArrowheads="1"/>
            </p:cNvSpPr>
            <p:nvPr/>
          </p:nvSpPr>
          <p:spPr bwMode="auto">
            <a:xfrm>
              <a:off x="1534" y="3353"/>
              <a:ext cx="661"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OAB deployed for 1</a:t>
              </a:r>
              <a:endParaRPr lang="en-US" dirty="0"/>
            </a:p>
          </p:txBody>
        </p:sp>
        <p:sp>
          <p:nvSpPr>
            <p:cNvPr id="5173" name="Rectangle 50"/>
            <p:cNvSpPr>
              <a:spLocks noChangeArrowheads="1"/>
            </p:cNvSpPr>
            <p:nvPr/>
          </p:nvSpPr>
          <p:spPr bwMode="auto">
            <a:xfrm>
              <a:off x="2135" y="3353"/>
              <a:ext cx="28"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a:t>
              </a:r>
              <a:endParaRPr lang="en-US" dirty="0"/>
            </a:p>
          </p:txBody>
        </p:sp>
        <p:sp>
          <p:nvSpPr>
            <p:cNvPr id="5174" name="Rectangle 51"/>
            <p:cNvSpPr>
              <a:spLocks noChangeArrowheads="1"/>
            </p:cNvSpPr>
            <p:nvPr/>
          </p:nvSpPr>
          <p:spPr bwMode="auto">
            <a:xfrm>
              <a:off x="2162" y="3353"/>
              <a:ext cx="196"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year. </a:t>
              </a:r>
              <a:endParaRPr lang="en-US" dirty="0"/>
            </a:p>
          </p:txBody>
        </p:sp>
        <p:sp>
          <p:nvSpPr>
            <p:cNvPr id="5175" name="Rectangle 52"/>
            <p:cNvSpPr>
              <a:spLocks noChangeArrowheads="1"/>
            </p:cNvSpPr>
            <p:nvPr/>
          </p:nvSpPr>
          <p:spPr bwMode="auto">
            <a:xfrm>
              <a:off x="1499" y="3443"/>
              <a:ext cx="964"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NATO's 1st Op deployment. </a:t>
              </a:r>
              <a:endParaRPr lang="en-US" dirty="0"/>
            </a:p>
          </p:txBody>
        </p:sp>
        <p:sp>
          <p:nvSpPr>
            <p:cNvPr id="5176" name="Rectangle 53"/>
            <p:cNvSpPr>
              <a:spLocks noChangeArrowheads="1"/>
            </p:cNvSpPr>
            <p:nvPr/>
          </p:nvSpPr>
          <p:spPr bwMode="auto">
            <a:xfrm>
              <a:off x="1794" y="3532"/>
              <a:ext cx="129"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('95</a:t>
              </a:r>
              <a:endParaRPr lang="en-US" dirty="0"/>
            </a:p>
          </p:txBody>
        </p:sp>
        <p:sp>
          <p:nvSpPr>
            <p:cNvPr id="5177" name="Rectangle 54"/>
            <p:cNvSpPr>
              <a:spLocks noChangeArrowheads="1"/>
            </p:cNvSpPr>
            <p:nvPr/>
          </p:nvSpPr>
          <p:spPr bwMode="auto">
            <a:xfrm>
              <a:off x="1911" y="3532"/>
              <a:ext cx="28"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a:t>
              </a:r>
              <a:endParaRPr lang="en-US" dirty="0"/>
            </a:p>
          </p:txBody>
        </p:sp>
        <p:sp>
          <p:nvSpPr>
            <p:cNvPr id="5178" name="Rectangle 55"/>
            <p:cNvSpPr>
              <a:spLocks noChangeArrowheads="1"/>
            </p:cNvSpPr>
            <p:nvPr/>
          </p:nvSpPr>
          <p:spPr bwMode="auto">
            <a:xfrm>
              <a:off x="1938" y="3532"/>
              <a:ext cx="129"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'96)</a:t>
              </a:r>
              <a:endParaRPr lang="en-US" dirty="0"/>
            </a:p>
          </p:txBody>
        </p:sp>
        <p:sp>
          <p:nvSpPr>
            <p:cNvPr id="5179" name="Rectangle 56"/>
            <p:cNvSpPr>
              <a:spLocks noChangeArrowheads="1"/>
            </p:cNvSpPr>
            <p:nvPr/>
          </p:nvSpPr>
          <p:spPr bwMode="auto">
            <a:xfrm>
              <a:off x="1866" y="2707"/>
              <a:ext cx="221" cy="92"/>
            </a:xfrm>
            <a:prstGeom prst="rect">
              <a:avLst/>
            </a:prstGeom>
            <a:noFill/>
            <a:ln w="9525">
              <a:noFill/>
              <a:miter lim="800000"/>
              <a:headEnd/>
              <a:tailEnd/>
            </a:ln>
          </p:spPr>
          <p:txBody>
            <a:bodyPr wrap="none" lIns="0" tIns="0" rIns="0" bIns="0">
              <a:spAutoFit/>
            </a:bodyPr>
            <a:lstStyle/>
            <a:p>
              <a:r>
                <a:rPr lang="en-US" sz="900" dirty="0">
                  <a:solidFill>
                    <a:srgbClr val="000000"/>
                  </a:solidFill>
                  <a:latin typeface="Tahoma" pitchFamily="34" charset="0"/>
                </a:rPr>
                <a:t>Bosnia</a:t>
              </a:r>
              <a:endParaRPr lang="en-US" dirty="0"/>
            </a:p>
          </p:txBody>
        </p:sp>
        <p:sp>
          <p:nvSpPr>
            <p:cNvPr id="5180" name="Rectangle 57"/>
            <p:cNvSpPr>
              <a:spLocks noChangeArrowheads="1"/>
            </p:cNvSpPr>
            <p:nvPr/>
          </p:nvSpPr>
          <p:spPr bwMode="auto">
            <a:xfrm>
              <a:off x="2144" y="2707"/>
              <a:ext cx="234" cy="92"/>
            </a:xfrm>
            <a:prstGeom prst="rect">
              <a:avLst/>
            </a:prstGeom>
            <a:noFill/>
            <a:ln w="9525">
              <a:noFill/>
              <a:miter lim="800000"/>
              <a:headEnd/>
              <a:tailEnd/>
            </a:ln>
          </p:spPr>
          <p:txBody>
            <a:bodyPr wrap="none" lIns="0" tIns="0" rIns="0" bIns="0">
              <a:spAutoFit/>
            </a:bodyPr>
            <a:lstStyle/>
            <a:p>
              <a:r>
                <a:rPr lang="en-US" sz="900" dirty="0">
                  <a:solidFill>
                    <a:srgbClr val="000000"/>
                  </a:solidFill>
                  <a:latin typeface="Tahoma" pitchFamily="34" charset="0"/>
                </a:rPr>
                <a:t>, SFOR</a:t>
              </a:r>
              <a:endParaRPr lang="en-US" dirty="0"/>
            </a:p>
          </p:txBody>
        </p:sp>
        <p:sp>
          <p:nvSpPr>
            <p:cNvPr id="5181" name="Rectangle 58"/>
            <p:cNvSpPr>
              <a:spLocks noChangeArrowheads="1"/>
            </p:cNvSpPr>
            <p:nvPr/>
          </p:nvSpPr>
          <p:spPr bwMode="auto">
            <a:xfrm>
              <a:off x="2386" y="2716"/>
              <a:ext cx="51"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 </a:t>
              </a:r>
              <a:endParaRPr lang="en-US" dirty="0"/>
            </a:p>
          </p:txBody>
        </p:sp>
        <p:sp>
          <p:nvSpPr>
            <p:cNvPr id="5182" name="Rectangle 59"/>
            <p:cNvSpPr>
              <a:spLocks noChangeArrowheads="1"/>
            </p:cNvSpPr>
            <p:nvPr/>
          </p:nvSpPr>
          <p:spPr bwMode="auto">
            <a:xfrm>
              <a:off x="1687" y="2806"/>
              <a:ext cx="96"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Fly</a:t>
              </a:r>
              <a:endParaRPr lang="en-US" dirty="0"/>
            </a:p>
          </p:txBody>
        </p:sp>
        <p:sp>
          <p:nvSpPr>
            <p:cNvPr id="5183" name="Rectangle 60"/>
            <p:cNvSpPr>
              <a:spLocks noChangeArrowheads="1"/>
            </p:cNvSpPr>
            <p:nvPr/>
          </p:nvSpPr>
          <p:spPr bwMode="auto">
            <a:xfrm>
              <a:off x="1777" y="2806"/>
              <a:ext cx="28"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a:t>
              </a:r>
              <a:endParaRPr lang="en-US" dirty="0"/>
            </a:p>
          </p:txBody>
        </p:sp>
        <p:sp>
          <p:nvSpPr>
            <p:cNvPr id="5184" name="Rectangle 61"/>
            <p:cNvSpPr>
              <a:spLocks noChangeArrowheads="1"/>
            </p:cNvSpPr>
            <p:nvPr/>
          </p:nvSpPr>
          <p:spPr bwMode="auto">
            <a:xfrm>
              <a:off x="1803" y="2806"/>
              <a:ext cx="708"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away OA teams. ('96</a:t>
              </a:r>
              <a:endParaRPr lang="en-US" dirty="0"/>
            </a:p>
          </p:txBody>
        </p:sp>
        <p:sp>
          <p:nvSpPr>
            <p:cNvPr id="5185" name="Rectangle 62"/>
            <p:cNvSpPr>
              <a:spLocks noChangeArrowheads="1"/>
            </p:cNvSpPr>
            <p:nvPr/>
          </p:nvSpPr>
          <p:spPr bwMode="auto">
            <a:xfrm>
              <a:off x="2449" y="2806"/>
              <a:ext cx="28"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a:t>
              </a:r>
              <a:endParaRPr lang="en-US" dirty="0"/>
            </a:p>
          </p:txBody>
        </p:sp>
        <p:sp>
          <p:nvSpPr>
            <p:cNvPr id="5186" name="Rectangle 63"/>
            <p:cNvSpPr>
              <a:spLocks noChangeArrowheads="1"/>
            </p:cNvSpPr>
            <p:nvPr/>
          </p:nvSpPr>
          <p:spPr bwMode="auto">
            <a:xfrm>
              <a:off x="2476" y="2806"/>
              <a:ext cx="129"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'99)</a:t>
              </a:r>
              <a:endParaRPr lang="en-US" dirty="0"/>
            </a:p>
          </p:txBody>
        </p:sp>
        <p:sp>
          <p:nvSpPr>
            <p:cNvPr id="5187" name="Rectangle 64"/>
            <p:cNvSpPr>
              <a:spLocks noChangeArrowheads="1"/>
            </p:cNvSpPr>
            <p:nvPr/>
          </p:nvSpPr>
          <p:spPr bwMode="auto">
            <a:xfrm>
              <a:off x="2431" y="743"/>
              <a:ext cx="243" cy="92"/>
            </a:xfrm>
            <a:prstGeom prst="rect">
              <a:avLst/>
            </a:prstGeom>
            <a:noFill/>
            <a:ln w="9525">
              <a:noFill/>
              <a:miter lim="800000"/>
              <a:headEnd/>
              <a:tailEnd/>
            </a:ln>
          </p:spPr>
          <p:txBody>
            <a:bodyPr wrap="none" lIns="0" tIns="0" rIns="0" bIns="0">
              <a:spAutoFit/>
            </a:bodyPr>
            <a:lstStyle/>
            <a:p>
              <a:r>
                <a:rPr lang="en-US" sz="900" dirty="0">
                  <a:solidFill>
                    <a:srgbClr val="000000"/>
                  </a:solidFill>
                  <a:latin typeface="Tahoma" pitchFamily="34" charset="0"/>
                </a:rPr>
                <a:t>Kosovo</a:t>
              </a:r>
              <a:endParaRPr lang="en-US" dirty="0"/>
            </a:p>
          </p:txBody>
        </p:sp>
        <p:sp>
          <p:nvSpPr>
            <p:cNvPr id="5188" name="Rectangle 65"/>
            <p:cNvSpPr>
              <a:spLocks noChangeArrowheads="1"/>
            </p:cNvSpPr>
            <p:nvPr/>
          </p:nvSpPr>
          <p:spPr bwMode="auto">
            <a:xfrm>
              <a:off x="2736" y="743"/>
              <a:ext cx="287" cy="92"/>
            </a:xfrm>
            <a:prstGeom prst="rect">
              <a:avLst/>
            </a:prstGeom>
            <a:noFill/>
            <a:ln w="9525">
              <a:noFill/>
              <a:miter lim="800000"/>
              <a:headEnd/>
              <a:tailEnd/>
            </a:ln>
          </p:spPr>
          <p:txBody>
            <a:bodyPr wrap="none" lIns="0" tIns="0" rIns="0" bIns="0">
              <a:spAutoFit/>
            </a:bodyPr>
            <a:lstStyle/>
            <a:p>
              <a:r>
                <a:rPr lang="en-US" sz="900" dirty="0">
                  <a:solidFill>
                    <a:srgbClr val="000000"/>
                  </a:solidFill>
                  <a:latin typeface="Tahoma" pitchFamily="34" charset="0"/>
                </a:rPr>
                <a:t>, KFOR: </a:t>
              </a:r>
              <a:endParaRPr lang="en-US" dirty="0"/>
            </a:p>
          </p:txBody>
        </p:sp>
        <p:sp>
          <p:nvSpPr>
            <p:cNvPr id="5189" name="Rectangle 66"/>
            <p:cNvSpPr>
              <a:spLocks noChangeArrowheads="1"/>
            </p:cNvSpPr>
            <p:nvPr/>
          </p:nvSpPr>
          <p:spPr bwMode="auto">
            <a:xfrm>
              <a:off x="2279" y="842"/>
              <a:ext cx="964"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HQ ARRC OAB deployed for </a:t>
              </a:r>
              <a:endParaRPr lang="en-US" dirty="0"/>
            </a:p>
          </p:txBody>
        </p:sp>
        <p:sp>
          <p:nvSpPr>
            <p:cNvPr id="5190" name="Rectangle 67"/>
            <p:cNvSpPr>
              <a:spLocks noChangeArrowheads="1"/>
            </p:cNvSpPr>
            <p:nvPr/>
          </p:nvSpPr>
          <p:spPr bwMode="auto">
            <a:xfrm>
              <a:off x="2279" y="931"/>
              <a:ext cx="42"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7</a:t>
              </a:r>
              <a:endParaRPr lang="en-US" dirty="0"/>
            </a:p>
          </p:txBody>
        </p:sp>
        <p:sp>
          <p:nvSpPr>
            <p:cNvPr id="5191" name="Rectangle 68"/>
            <p:cNvSpPr>
              <a:spLocks noChangeArrowheads="1"/>
            </p:cNvSpPr>
            <p:nvPr/>
          </p:nvSpPr>
          <p:spPr bwMode="auto">
            <a:xfrm>
              <a:off x="2315" y="931"/>
              <a:ext cx="28"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a:t>
              </a:r>
              <a:endParaRPr lang="en-US" dirty="0"/>
            </a:p>
          </p:txBody>
        </p:sp>
        <p:sp>
          <p:nvSpPr>
            <p:cNvPr id="5192" name="Rectangle 69"/>
            <p:cNvSpPr>
              <a:spLocks noChangeArrowheads="1"/>
            </p:cNvSpPr>
            <p:nvPr/>
          </p:nvSpPr>
          <p:spPr bwMode="auto">
            <a:xfrm>
              <a:off x="2342" y="931"/>
              <a:ext cx="884"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months. WETs, AWC ('99)</a:t>
              </a:r>
              <a:endParaRPr lang="en-US" dirty="0"/>
            </a:p>
          </p:txBody>
        </p:sp>
        <p:sp>
          <p:nvSpPr>
            <p:cNvPr id="5193" name="Rectangle 70"/>
            <p:cNvSpPr>
              <a:spLocks noChangeArrowheads="1"/>
            </p:cNvSpPr>
            <p:nvPr/>
          </p:nvSpPr>
          <p:spPr bwMode="auto">
            <a:xfrm>
              <a:off x="2673" y="3299"/>
              <a:ext cx="202" cy="92"/>
            </a:xfrm>
            <a:prstGeom prst="rect">
              <a:avLst/>
            </a:prstGeom>
            <a:noFill/>
            <a:ln w="9525">
              <a:noFill/>
              <a:miter lim="800000"/>
              <a:headEnd/>
              <a:tailEnd/>
            </a:ln>
          </p:spPr>
          <p:txBody>
            <a:bodyPr wrap="none" lIns="0" tIns="0" rIns="0" bIns="0">
              <a:spAutoFit/>
            </a:bodyPr>
            <a:lstStyle/>
            <a:p>
              <a:r>
                <a:rPr lang="en-US" sz="900" dirty="0">
                  <a:solidFill>
                    <a:srgbClr val="000000"/>
                  </a:solidFill>
                  <a:latin typeface="Tahoma" pitchFamily="34" charset="0"/>
                </a:rPr>
                <a:t>Oman</a:t>
              </a:r>
              <a:endParaRPr lang="en-US" dirty="0"/>
            </a:p>
          </p:txBody>
        </p:sp>
        <p:sp>
          <p:nvSpPr>
            <p:cNvPr id="5194" name="Rectangle 71"/>
            <p:cNvSpPr>
              <a:spLocks noChangeArrowheads="1"/>
            </p:cNvSpPr>
            <p:nvPr/>
          </p:nvSpPr>
          <p:spPr bwMode="auto">
            <a:xfrm>
              <a:off x="2916" y="3299"/>
              <a:ext cx="670" cy="92"/>
            </a:xfrm>
            <a:prstGeom prst="rect">
              <a:avLst/>
            </a:prstGeom>
            <a:noFill/>
            <a:ln w="9525">
              <a:noFill/>
              <a:miter lim="800000"/>
              <a:headEnd/>
              <a:tailEnd/>
            </a:ln>
          </p:spPr>
          <p:txBody>
            <a:bodyPr wrap="none" lIns="0" tIns="0" rIns="0" bIns="0">
              <a:spAutoFit/>
            </a:bodyPr>
            <a:lstStyle/>
            <a:p>
              <a:r>
                <a:rPr lang="en-US" sz="900" dirty="0">
                  <a:solidFill>
                    <a:srgbClr val="000000"/>
                  </a:solidFill>
                  <a:latin typeface="Tahoma" pitchFamily="34" charset="0"/>
                </a:rPr>
                <a:t>, Ex Saif Sareea II: </a:t>
              </a:r>
              <a:endParaRPr lang="en-US" dirty="0"/>
            </a:p>
          </p:txBody>
        </p:sp>
        <p:sp>
          <p:nvSpPr>
            <p:cNvPr id="5195" name="Rectangle 72"/>
            <p:cNvSpPr>
              <a:spLocks noChangeArrowheads="1"/>
            </p:cNvSpPr>
            <p:nvPr/>
          </p:nvSpPr>
          <p:spPr bwMode="auto">
            <a:xfrm>
              <a:off x="2664" y="3398"/>
              <a:ext cx="1056"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OA teams in JFHQ and LCCHQ </a:t>
              </a:r>
              <a:endParaRPr lang="en-US" dirty="0"/>
            </a:p>
          </p:txBody>
        </p:sp>
        <p:sp>
          <p:nvSpPr>
            <p:cNvPr id="5196" name="Rectangle 73"/>
            <p:cNvSpPr>
              <a:spLocks noChangeArrowheads="1"/>
            </p:cNvSpPr>
            <p:nvPr/>
          </p:nvSpPr>
          <p:spPr bwMode="auto">
            <a:xfrm>
              <a:off x="3068" y="3488"/>
              <a:ext cx="159"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('01)</a:t>
              </a:r>
              <a:endParaRPr lang="en-US" dirty="0"/>
            </a:p>
          </p:txBody>
        </p:sp>
        <p:sp>
          <p:nvSpPr>
            <p:cNvPr id="5197" name="Rectangle 74"/>
            <p:cNvSpPr>
              <a:spLocks noChangeArrowheads="1"/>
            </p:cNvSpPr>
            <p:nvPr/>
          </p:nvSpPr>
          <p:spPr bwMode="auto">
            <a:xfrm>
              <a:off x="2916" y="1111"/>
              <a:ext cx="400" cy="92"/>
            </a:xfrm>
            <a:prstGeom prst="rect">
              <a:avLst/>
            </a:prstGeom>
            <a:noFill/>
            <a:ln w="9525">
              <a:noFill/>
              <a:miter lim="800000"/>
              <a:headEnd/>
              <a:tailEnd/>
            </a:ln>
          </p:spPr>
          <p:txBody>
            <a:bodyPr wrap="none" lIns="0" tIns="0" rIns="0" bIns="0">
              <a:spAutoFit/>
            </a:bodyPr>
            <a:lstStyle/>
            <a:p>
              <a:r>
                <a:rPr lang="en-US" sz="900" dirty="0">
                  <a:solidFill>
                    <a:srgbClr val="000000"/>
                  </a:solidFill>
                  <a:latin typeface="Tahoma" pitchFamily="34" charset="0"/>
                </a:rPr>
                <a:t>Afghanistan</a:t>
              </a:r>
              <a:endParaRPr lang="en-US" dirty="0"/>
            </a:p>
          </p:txBody>
        </p:sp>
        <p:sp>
          <p:nvSpPr>
            <p:cNvPr id="5198" name="Rectangle 75"/>
            <p:cNvSpPr>
              <a:spLocks noChangeArrowheads="1"/>
            </p:cNvSpPr>
            <p:nvPr/>
          </p:nvSpPr>
          <p:spPr bwMode="auto">
            <a:xfrm>
              <a:off x="3409" y="1111"/>
              <a:ext cx="258" cy="92"/>
            </a:xfrm>
            <a:prstGeom prst="rect">
              <a:avLst/>
            </a:prstGeom>
            <a:noFill/>
            <a:ln w="9525">
              <a:noFill/>
              <a:miter lim="800000"/>
              <a:headEnd/>
              <a:tailEnd/>
            </a:ln>
          </p:spPr>
          <p:txBody>
            <a:bodyPr wrap="none" lIns="0" tIns="0" rIns="0" bIns="0">
              <a:spAutoFit/>
            </a:bodyPr>
            <a:lstStyle/>
            <a:p>
              <a:r>
                <a:rPr lang="en-US" sz="900" dirty="0">
                  <a:solidFill>
                    <a:srgbClr val="000000"/>
                  </a:solidFill>
                  <a:latin typeface="Tahoma" pitchFamily="34" charset="0"/>
                </a:rPr>
                <a:t>, ISAF: </a:t>
              </a:r>
              <a:endParaRPr lang="en-US" dirty="0"/>
            </a:p>
          </p:txBody>
        </p:sp>
        <p:sp>
          <p:nvSpPr>
            <p:cNvPr id="5199" name="Rectangle 76"/>
            <p:cNvSpPr>
              <a:spLocks noChangeArrowheads="1"/>
            </p:cNvSpPr>
            <p:nvPr/>
          </p:nvSpPr>
          <p:spPr bwMode="auto">
            <a:xfrm>
              <a:off x="2853" y="1210"/>
              <a:ext cx="950"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OA teams in HQ ISAF &amp; UK </a:t>
              </a:r>
              <a:endParaRPr lang="en-US" dirty="0"/>
            </a:p>
          </p:txBody>
        </p:sp>
        <p:sp>
          <p:nvSpPr>
            <p:cNvPr id="5200" name="Rectangle 77"/>
            <p:cNvSpPr>
              <a:spLocks noChangeArrowheads="1"/>
            </p:cNvSpPr>
            <p:nvPr/>
          </p:nvSpPr>
          <p:spPr bwMode="auto">
            <a:xfrm>
              <a:off x="2978" y="1299"/>
              <a:ext cx="656"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Royal Marines ('02)</a:t>
              </a:r>
              <a:endParaRPr lang="en-US" dirty="0"/>
            </a:p>
          </p:txBody>
        </p:sp>
        <p:sp>
          <p:nvSpPr>
            <p:cNvPr id="5201" name="Rectangle 78"/>
            <p:cNvSpPr>
              <a:spLocks noChangeArrowheads="1"/>
            </p:cNvSpPr>
            <p:nvPr/>
          </p:nvSpPr>
          <p:spPr bwMode="auto">
            <a:xfrm>
              <a:off x="3041" y="3021"/>
              <a:ext cx="447" cy="92"/>
            </a:xfrm>
            <a:prstGeom prst="rect">
              <a:avLst/>
            </a:prstGeom>
            <a:noFill/>
            <a:ln w="9525">
              <a:noFill/>
              <a:miter lim="800000"/>
              <a:headEnd/>
              <a:tailEnd/>
            </a:ln>
          </p:spPr>
          <p:txBody>
            <a:bodyPr wrap="none" lIns="0" tIns="0" rIns="0" bIns="0">
              <a:spAutoFit/>
            </a:bodyPr>
            <a:lstStyle/>
            <a:p>
              <a:r>
                <a:rPr lang="en-US" sz="900" dirty="0">
                  <a:solidFill>
                    <a:srgbClr val="000000"/>
                  </a:solidFill>
                  <a:latin typeface="Tahoma" pitchFamily="34" charset="0"/>
                </a:rPr>
                <a:t>Kuwait/Qatar</a:t>
              </a:r>
              <a:endParaRPr lang="en-US" dirty="0"/>
            </a:p>
          </p:txBody>
        </p:sp>
        <p:sp>
          <p:nvSpPr>
            <p:cNvPr id="5202" name="Rectangle 79"/>
            <p:cNvSpPr>
              <a:spLocks noChangeArrowheads="1"/>
            </p:cNvSpPr>
            <p:nvPr/>
          </p:nvSpPr>
          <p:spPr bwMode="auto">
            <a:xfrm>
              <a:off x="3597" y="3021"/>
              <a:ext cx="51" cy="92"/>
            </a:xfrm>
            <a:prstGeom prst="rect">
              <a:avLst/>
            </a:prstGeom>
            <a:noFill/>
            <a:ln w="9525">
              <a:noFill/>
              <a:miter lim="800000"/>
              <a:headEnd/>
              <a:tailEnd/>
            </a:ln>
          </p:spPr>
          <p:txBody>
            <a:bodyPr wrap="none" lIns="0" tIns="0" rIns="0" bIns="0">
              <a:spAutoFit/>
            </a:bodyPr>
            <a:lstStyle/>
            <a:p>
              <a:r>
                <a:rPr lang="en-US" sz="900" dirty="0">
                  <a:solidFill>
                    <a:srgbClr val="000000"/>
                  </a:solidFill>
                  <a:latin typeface="Tahoma" pitchFamily="34" charset="0"/>
                </a:rPr>
                <a:t>: </a:t>
              </a:r>
              <a:endParaRPr lang="en-US" dirty="0"/>
            </a:p>
          </p:txBody>
        </p:sp>
        <p:sp>
          <p:nvSpPr>
            <p:cNvPr id="5203" name="Rectangle 80"/>
            <p:cNvSpPr>
              <a:spLocks noChangeArrowheads="1"/>
            </p:cNvSpPr>
            <p:nvPr/>
          </p:nvSpPr>
          <p:spPr bwMode="auto">
            <a:xfrm>
              <a:off x="3669" y="3030"/>
              <a:ext cx="154"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Dstl </a:t>
              </a:r>
              <a:endParaRPr lang="en-US" dirty="0"/>
            </a:p>
          </p:txBody>
        </p:sp>
        <p:sp>
          <p:nvSpPr>
            <p:cNvPr id="5204" name="Rectangle 81"/>
            <p:cNvSpPr>
              <a:spLocks noChangeArrowheads="1"/>
            </p:cNvSpPr>
            <p:nvPr/>
          </p:nvSpPr>
          <p:spPr bwMode="auto">
            <a:xfrm>
              <a:off x="3059" y="3120"/>
              <a:ext cx="773"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deploys scientists ('03)</a:t>
              </a:r>
              <a:endParaRPr lang="en-US" dirty="0"/>
            </a:p>
          </p:txBody>
        </p:sp>
        <p:sp>
          <p:nvSpPr>
            <p:cNvPr id="5205" name="Rectangle 82"/>
            <p:cNvSpPr>
              <a:spLocks noChangeArrowheads="1"/>
            </p:cNvSpPr>
            <p:nvPr/>
          </p:nvSpPr>
          <p:spPr bwMode="auto">
            <a:xfrm>
              <a:off x="3059" y="2618"/>
              <a:ext cx="140" cy="92"/>
            </a:xfrm>
            <a:prstGeom prst="rect">
              <a:avLst/>
            </a:prstGeom>
            <a:noFill/>
            <a:ln w="9525">
              <a:noFill/>
              <a:miter lim="800000"/>
              <a:headEnd/>
              <a:tailEnd/>
            </a:ln>
          </p:spPr>
          <p:txBody>
            <a:bodyPr wrap="none" lIns="0" tIns="0" rIns="0" bIns="0">
              <a:spAutoFit/>
            </a:bodyPr>
            <a:lstStyle/>
            <a:p>
              <a:r>
                <a:rPr lang="en-US" sz="900" dirty="0">
                  <a:solidFill>
                    <a:srgbClr val="000000"/>
                  </a:solidFill>
                  <a:latin typeface="Tahoma" pitchFamily="34" charset="0"/>
                </a:rPr>
                <a:t>Iraq</a:t>
              </a:r>
              <a:endParaRPr lang="en-US" dirty="0"/>
            </a:p>
          </p:txBody>
        </p:sp>
        <p:sp>
          <p:nvSpPr>
            <p:cNvPr id="5206" name="Rectangle 83"/>
            <p:cNvSpPr>
              <a:spLocks noChangeArrowheads="1"/>
            </p:cNvSpPr>
            <p:nvPr/>
          </p:nvSpPr>
          <p:spPr bwMode="auto">
            <a:xfrm>
              <a:off x="3229" y="2618"/>
              <a:ext cx="422" cy="92"/>
            </a:xfrm>
            <a:prstGeom prst="rect">
              <a:avLst/>
            </a:prstGeom>
            <a:noFill/>
            <a:ln w="9525">
              <a:noFill/>
              <a:miter lim="800000"/>
              <a:headEnd/>
              <a:tailEnd/>
            </a:ln>
          </p:spPr>
          <p:txBody>
            <a:bodyPr wrap="none" lIns="0" tIns="0" rIns="0" bIns="0">
              <a:spAutoFit/>
            </a:bodyPr>
            <a:lstStyle/>
            <a:p>
              <a:r>
                <a:rPr lang="en-US" sz="900" dirty="0">
                  <a:solidFill>
                    <a:srgbClr val="000000"/>
                  </a:solidFill>
                  <a:latin typeface="Tahoma" pitchFamily="34" charset="0"/>
                </a:rPr>
                <a:t>, Op TELIC: </a:t>
              </a:r>
              <a:endParaRPr lang="en-US" dirty="0"/>
            </a:p>
          </p:txBody>
        </p:sp>
        <p:sp>
          <p:nvSpPr>
            <p:cNvPr id="5207" name="Rectangle 84"/>
            <p:cNvSpPr>
              <a:spLocks noChangeArrowheads="1"/>
            </p:cNvSpPr>
            <p:nvPr/>
          </p:nvSpPr>
          <p:spPr bwMode="auto">
            <a:xfrm>
              <a:off x="3687" y="2627"/>
              <a:ext cx="405"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OA team in </a:t>
              </a:r>
              <a:endParaRPr lang="en-US" dirty="0"/>
            </a:p>
          </p:txBody>
        </p:sp>
        <p:sp>
          <p:nvSpPr>
            <p:cNvPr id="5208" name="Rectangle 85"/>
            <p:cNvSpPr>
              <a:spLocks noChangeArrowheads="1"/>
            </p:cNvSpPr>
            <p:nvPr/>
          </p:nvSpPr>
          <p:spPr bwMode="auto">
            <a:xfrm>
              <a:off x="3086" y="2716"/>
              <a:ext cx="1020"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HQ MND(SE). 200+ Dstl staff </a:t>
              </a:r>
              <a:endParaRPr lang="en-US" dirty="0"/>
            </a:p>
          </p:txBody>
        </p:sp>
        <p:sp>
          <p:nvSpPr>
            <p:cNvPr id="5209" name="Rectangle 86"/>
            <p:cNvSpPr>
              <a:spLocks noChangeArrowheads="1"/>
            </p:cNvSpPr>
            <p:nvPr/>
          </p:nvSpPr>
          <p:spPr bwMode="auto">
            <a:xfrm>
              <a:off x="3059" y="2806"/>
              <a:ext cx="215"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over 7</a:t>
              </a:r>
              <a:endParaRPr lang="en-US" dirty="0"/>
            </a:p>
          </p:txBody>
        </p:sp>
        <p:sp>
          <p:nvSpPr>
            <p:cNvPr id="5210" name="Rectangle 87"/>
            <p:cNvSpPr>
              <a:spLocks noChangeArrowheads="1"/>
            </p:cNvSpPr>
            <p:nvPr/>
          </p:nvSpPr>
          <p:spPr bwMode="auto">
            <a:xfrm>
              <a:off x="3247" y="2806"/>
              <a:ext cx="28"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a:t>
              </a:r>
              <a:endParaRPr lang="en-US" dirty="0"/>
            </a:p>
          </p:txBody>
        </p:sp>
        <p:sp>
          <p:nvSpPr>
            <p:cNvPr id="5211" name="Rectangle 88"/>
            <p:cNvSpPr>
              <a:spLocks noChangeArrowheads="1"/>
            </p:cNvSpPr>
            <p:nvPr/>
          </p:nvSpPr>
          <p:spPr bwMode="auto">
            <a:xfrm>
              <a:off x="3274" y="2806"/>
              <a:ext cx="850"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years, multitude of roles </a:t>
              </a:r>
              <a:endParaRPr lang="en-US" dirty="0"/>
            </a:p>
          </p:txBody>
        </p:sp>
        <p:sp>
          <p:nvSpPr>
            <p:cNvPr id="5212" name="Rectangle 89"/>
            <p:cNvSpPr>
              <a:spLocks noChangeArrowheads="1"/>
            </p:cNvSpPr>
            <p:nvPr/>
          </p:nvSpPr>
          <p:spPr bwMode="auto">
            <a:xfrm>
              <a:off x="3418" y="2896"/>
              <a:ext cx="129"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('03</a:t>
              </a:r>
              <a:endParaRPr lang="en-US" dirty="0"/>
            </a:p>
          </p:txBody>
        </p:sp>
        <p:sp>
          <p:nvSpPr>
            <p:cNvPr id="5213" name="Rectangle 90"/>
            <p:cNvSpPr>
              <a:spLocks noChangeArrowheads="1"/>
            </p:cNvSpPr>
            <p:nvPr/>
          </p:nvSpPr>
          <p:spPr bwMode="auto">
            <a:xfrm>
              <a:off x="3534" y="2896"/>
              <a:ext cx="28"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a:t>
              </a:r>
              <a:endParaRPr lang="en-US" dirty="0"/>
            </a:p>
          </p:txBody>
        </p:sp>
        <p:sp>
          <p:nvSpPr>
            <p:cNvPr id="5214" name="Rectangle 91"/>
            <p:cNvSpPr>
              <a:spLocks noChangeArrowheads="1"/>
            </p:cNvSpPr>
            <p:nvPr/>
          </p:nvSpPr>
          <p:spPr bwMode="auto">
            <a:xfrm>
              <a:off x="3561" y="2896"/>
              <a:ext cx="129"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'09)</a:t>
              </a:r>
              <a:endParaRPr lang="en-US" dirty="0"/>
            </a:p>
          </p:txBody>
        </p:sp>
        <p:sp>
          <p:nvSpPr>
            <p:cNvPr id="5215" name="Rectangle 92"/>
            <p:cNvSpPr>
              <a:spLocks noChangeArrowheads="1"/>
            </p:cNvSpPr>
            <p:nvPr/>
          </p:nvSpPr>
          <p:spPr bwMode="auto">
            <a:xfrm>
              <a:off x="3660" y="1389"/>
              <a:ext cx="400" cy="92"/>
            </a:xfrm>
            <a:prstGeom prst="rect">
              <a:avLst/>
            </a:prstGeom>
            <a:noFill/>
            <a:ln w="9525">
              <a:noFill/>
              <a:miter lim="800000"/>
              <a:headEnd/>
              <a:tailEnd/>
            </a:ln>
          </p:spPr>
          <p:txBody>
            <a:bodyPr wrap="none" lIns="0" tIns="0" rIns="0" bIns="0">
              <a:spAutoFit/>
            </a:bodyPr>
            <a:lstStyle/>
            <a:p>
              <a:r>
                <a:rPr lang="en-US" sz="900" dirty="0">
                  <a:solidFill>
                    <a:srgbClr val="000000"/>
                  </a:solidFill>
                  <a:latin typeface="Tahoma" pitchFamily="34" charset="0"/>
                </a:rPr>
                <a:t>Afghanistan</a:t>
              </a:r>
              <a:endParaRPr lang="en-US" dirty="0"/>
            </a:p>
          </p:txBody>
        </p:sp>
        <p:sp>
          <p:nvSpPr>
            <p:cNvPr id="5216" name="Rectangle 93"/>
            <p:cNvSpPr>
              <a:spLocks noChangeArrowheads="1"/>
            </p:cNvSpPr>
            <p:nvPr/>
          </p:nvSpPr>
          <p:spPr bwMode="auto">
            <a:xfrm>
              <a:off x="4153" y="1389"/>
              <a:ext cx="48" cy="92"/>
            </a:xfrm>
            <a:prstGeom prst="rect">
              <a:avLst/>
            </a:prstGeom>
            <a:noFill/>
            <a:ln w="9525">
              <a:noFill/>
              <a:miter lim="800000"/>
              <a:headEnd/>
              <a:tailEnd/>
            </a:ln>
          </p:spPr>
          <p:txBody>
            <a:bodyPr wrap="none" lIns="0" tIns="0" rIns="0" bIns="0">
              <a:spAutoFit/>
            </a:bodyPr>
            <a:lstStyle/>
            <a:p>
              <a:r>
                <a:rPr lang="en-US" sz="900" dirty="0">
                  <a:solidFill>
                    <a:srgbClr val="000000"/>
                  </a:solidFill>
                  <a:latin typeface="Tahoma" pitchFamily="34" charset="0"/>
                </a:rPr>
                <a:t>, </a:t>
              </a:r>
              <a:endParaRPr lang="en-US" dirty="0"/>
            </a:p>
          </p:txBody>
        </p:sp>
        <p:sp>
          <p:nvSpPr>
            <p:cNvPr id="5217" name="Rectangle 94"/>
            <p:cNvSpPr>
              <a:spLocks noChangeArrowheads="1"/>
            </p:cNvSpPr>
            <p:nvPr/>
          </p:nvSpPr>
          <p:spPr bwMode="auto">
            <a:xfrm>
              <a:off x="3436" y="1496"/>
              <a:ext cx="484" cy="92"/>
            </a:xfrm>
            <a:prstGeom prst="rect">
              <a:avLst/>
            </a:prstGeom>
            <a:noFill/>
            <a:ln w="9525">
              <a:noFill/>
              <a:miter lim="800000"/>
              <a:headEnd/>
              <a:tailEnd/>
            </a:ln>
          </p:spPr>
          <p:txBody>
            <a:bodyPr wrap="none" lIns="0" tIns="0" rIns="0" bIns="0">
              <a:spAutoFit/>
            </a:bodyPr>
            <a:lstStyle/>
            <a:p>
              <a:r>
                <a:rPr lang="en-US" sz="900" dirty="0">
                  <a:solidFill>
                    <a:srgbClr val="000000"/>
                  </a:solidFill>
                  <a:latin typeface="Tahoma" pitchFamily="34" charset="0"/>
                </a:rPr>
                <a:t>Op HERRICK: </a:t>
              </a:r>
              <a:endParaRPr lang="en-US" dirty="0"/>
            </a:p>
          </p:txBody>
        </p:sp>
        <p:sp>
          <p:nvSpPr>
            <p:cNvPr id="5218" name="Rectangle 95"/>
            <p:cNvSpPr>
              <a:spLocks noChangeArrowheads="1"/>
            </p:cNvSpPr>
            <p:nvPr/>
          </p:nvSpPr>
          <p:spPr bwMode="auto">
            <a:xfrm>
              <a:off x="3956" y="1505"/>
              <a:ext cx="492"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UK and NATO </a:t>
              </a:r>
              <a:endParaRPr lang="en-US" dirty="0"/>
            </a:p>
          </p:txBody>
        </p:sp>
        <p:sp>
          <p:nvSpPr>
            <p:cNvPr id="5219" name="Rectangle 96"/>
            <p:cNvSpPr>
              <a:spLocks noChangeArrowheads="1"/>
            </p:cNvSpPr>
            <p:nvPr/>
          </p:nvSpPr>
          <p:spPr bwMode="auto">
            <a:xfrm>
              <a:off x="3489" y="1595"/>
              <a:ext cx="903"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HQ. 300+ Dstl staff over 7</a:t>
              </a:r>
              <a:endParaRPr lang="en-US" dirty="0"/>
            </a:p>
          </p:txBody>
        </p:sp>
        <p:sp>
          <p:nvSpPr>
            <p:cNvPr id="5220" name="Rectangle 97"/>
            <p:cNvSpPr>
              <a:spLocks noChangeArrowheads="1"/>
            </p:cNvSpPr>
            <p:nvPr/>
          </p:nvSpPr>
          <p:spPr bwMode="auto">
            <a:xfrm>
              <a:off x="4315" y="1595"/>
              <a:ext cx="28"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a:t>
              </a:r>
              <a:endParaRPr lang="en-US" dirty="0"/>
            </a:p>
          </p:txBody>
        </p:sp>
        <p:sp>
          <p:nvSpPr>
            <p:cNvPr id="5221" name="Rectangle 98"/>
            <p:cNvSpPr>
              <a:spLocks noChangeArrowheads="1"/>
            </p:cNvSpPr>
            <p:nvPr/>
          </p:nvSpPr>
          <p:spPr bwMode="auto">
            <a:xfrm>
              <a:off x="3472" y="1676"/>
              <a:ext cx="1012"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years, predominately OA and </a:t>
              </a:r>
              <a:endParaRPr lang="en-US" dirty="0"/>
            </a:p>
          </p:txBody>
        </p:sp>
        <p:sp>
          <p:nvSpPr>
            <p:cNvPr id="5222" name="Rectangle 99"/>
            <p:cNvSpPr>
              <a:spLocks noChangeArrowheads="1"/>
            </p:cNvSpPr>
            <p:nvPr/>
          </p:nvSpPr>
          <p:spPr bwMode="auto">
            <a:xfrm>
              <a:off x="3678" y="1766"/>
              <a:ext cx="370"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SCIAD ('05</a:t>
              </a:r>
              <a:endParaRPr lang="en-US" dirty="0"/>
            </a:p>
          </p:txBody>
        </p:sp>
        <p:sp>
          <p:nvSpPr>
            <p:cNvPr id="5223" name="Rectangle 100"/>
            <p:cNvSpPr>
              <a:spLocks noChangeArrowheads="1"/>
            </p:cNvSpPr>
            <p:nvPr/>
          </p:nvSpPr>
          <p:spPr bwMode="auto">
            <a:xfrm>
              <a:off x="4010" y="1766"/>
              <a:ext cx="28"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a:t>
              </a:r>
              <a:endParaRPr lang="en-US" dirty="0"/>
            </a:p>
          </p:txBody>
        </p:sp>
        <p:sp>
          <p:nvSpPr>
            <p:cNvPr id="5224" name="Rectangle 101"/>
            <p:cNvSpPr>
              <a:spLocks noChangeArrowheads="1"/>
            </p:cNvSpPr>
            <p:nvPr/>
          </p:nvSpPr>
          <p:spPr bwMode="auto">
            <a:xfrm>
              <a:off x="4037" y="1766"/>
              <a:ext cx="129"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'12)</a:t>
              </a:r>
              <a:endParaRPr lang="en-US" dirty="0"/>
            </a:p>
          </p:txBody>
        </p:sp>
        <p:sp>
          <p:nvSpPr>
            <p:cNvPr id="5225" name="Rectangle 102"/>
            <p:cNvSpPr>
              <a:spLocks noChangeArrowheads="1"/>
            </p:cNvSpPr>
            <p:nvPr/>
          </p:nvSpPr>
          <p:spPr bwMode="auto">
            <a:xfrm>
              <a:off x="3534" y="851"/>
              <a:ext cx="400" cy="92"/>
            </a:xfrm>
            <a:prstGeom prst="rect">
              <a:avLst/>
            </a:prstGeom>
            <a:noFill/>
            <a:ln w="9525">
              <a:noFill/>
              <a:miter lim="800000"/>
              <a:headEnd/>
              <a:tailEnd/>
            </a:ln>
          </p:spPr>
          <p:txBody>
            <a:bodyPr wrap="none" lIns="0" tIns="0" rIns="0" bIns="0">
              <a:spAutoFit/>
            </a:bodyPr>
            <a:lstStyle/>
            <a:p>
              <a:r>
                <a:rPr lang="en-US" sz="900" dirty="0">
                  <a:solidFill>
                    <a:srgbClr val="000000"/>
                  </a:solidFill>
                  <a:latin typeface="Tahoma" pitchFamily="34" charset="0"/>
                </a:rPr>
                <a:t>Afghanistan</a:t>
              </a:r>
              <a:endParaRPr lang="en-US" dirty="0"/>
            </a:p>
          </p:txBody>
        </p:sp>
        <p:sp>
          <p:nvSpPr>
            <p:cNvPr id="5226" name="Rectangle 103"/>
            <p:cNvSpPr>
              <a:spLocks noChangeArrowheads="1"/>
            </p:cNvSpPr>
            <p:nvPr/>
          </p:nvSpPr>
          <p:spPr bwMode="auto">
            <a:xfrm>
              <a:off x="4028" y="851"/>
              <a:ext cx="258" cy="92"/>
            </a:xfrm>
            <a:prstGeom prst="rect">
              <a:avLst/>
            </a:prstGeom>
            <a:noFill/>
            <a:ln w="9525">
              <a:noFill/>
              <a:miter lim="800000"/>
              <a:headEnd/>
              <a:tailEnd/>
            </a:ln>
          </p:spPr>
          <p:txBody>
            <a:bodyPr wrap="none" lIns="0" tIns="0" rIns="0" bIns="0">
              <a:spAutoFit/>
            </a:bodyPr>
            <a:lstStyle/>
            <a:p>
              <a:r>
                <a:rPr lang="en-US" sz="900" dirty="0">
                  <a:solidFill>
                    <a:srgbClr val="000000"/>
                  </a:solidFill>
                  <a:latin typeface="Tahoma" pitchFamily="34" charset="0"/>
                </a:rPr>
                <a:t>, ISAF: </a:t>
              </a:r>
              <a:endParaRPr lang="en-US" dirty="0"/>
            </a:p>
          </p:txBody>
        </p:sp>
        <p:sp>
          <p:nvSpPr>
            <p:cNvPr id="5227" name="Rectangle 104"/>
            <p:cNvSpPr>
              <a:spLocks noChangeArrowheads="1"/>
            </p:cNvSpPr>
            <p:nvPr/>
          </p:nvSpPr>
          <p:spPr bwMode="auto">
            <a:xfrm>
              <a:off x="3445" y="949"/>
              <a:ext cx="956"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HQ ARRC OAB deploys for 1</a:t>
              </a:r>
              <a:endParaRPr lang="en-US" dirty="0"/>
            </a:p>
          </p:txBody>
        </p:sp>
        <p:sp>
          <p:nvSpPr>
            <p:cNvPr id="5228" name="Rectangle 105"/>
            <p:cNvSpPr>
              <a:spLocks noChangeArrowheads="1"/>
            </p:cNvSpPr>
            <p:nvPr/>
          </p:nvSpPr>
          <p:spPr bwMode="auto">
            <a:xfrm>
              <a:off x="4324" y="949"/>
              <a:ext cx="28"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a:t>
              </a:r>
              <a:endParaRPr lang="en-US" dirty="0"/>
            </a:p>
          </p:txBody>
        </p:sp>
        <p:sp>
          <p:nvSpPr>
            <p:cNvPr id="5229" name="Rectangle 106"/>
            <p:cNvSpPr>
              <a:spLocks noChangeArrowheads="1"/>
            </p:cNvSpPr>
            <p:nvPr/>
          </p:nvSpPr>
          <p:spPr bwMode="auto">
            <a:xfrm>
              <a:off x="3696" y="1039"/>
              <a:ext cx="301"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year ('05</a:t>
              </a:r>
              <a:endParaRPr lang="en-US" dirty="0"/>
            </a:p>
          </p:txBody>
        </p:sp>
        <p:sp>
          <p:nvSpPr>
            <p:cNvPr id="5230" name="Rectangle 107"/>
            <p:cNvSpPr>
              <a:spLocks noChangeArrowheads="1"/>
            </p:cNvSpPr>
            <p:nvPr/>
          </p:nvSpPr>
          <p:spPr bwMode="auto">
            <a:xfrm>
              <a:off x="3965" y="1039"/>
              <a:ext cx="28"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a:t>
              </a:r>
              <a:endParaRPr lang="en-US" dirty="0"/>
            </a:p>
          </p:txBody>
        </p:sp>
        <p:sp>
          <p:nvSpPr>
            <p:cNvPr id="5231" name="Rectangle 108"/>
            <p:cNvSpPr>
              <a:spLocks noChangeArrowheads="1"/>
            </p:cNvSpPr>
            <p:nvPr/>
          </p:nvSpPr>
          <p:spPr bwMode="auto">
            <a:xfrm>
              <a:off x="3992" y="1039"/>
              <a:ext cx="129"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'07)</a:t>
              </a:r>
              <a:endParaRPr lang="en-US" dirty="0"/>
            </a:p>
          </p:txBody>
        </p:sp>
        <p:sp>
          <p:nvSpPr>
            <p:cNvPr id="5232" name="Rectangle 109"/>
            <p:cNvSpPr>
              <a:spLocks noChangeArrowheads="1"/>
            </p:cNvSpPr>
            <p:nvPr/>
          </p:nvSpPr>
          <p:spPr bwMode="auto">
            <a:xfrm>
              <a:off x="3750" y="1918"/>
              <a:ext cx="256" cy="92"/>
            </a:xfrm>
            <a:prstGeom prst="rect">
              <a:avLst/>
            </a:prstGeom>
            <a:noFill/>
            <a:ln w="9525">
              <a:noFill/>
              <a:miter lim="800000"/>
              <a:headEnd/>
              <a:tailEnd/>
            </a:ln>
          </p:spPr>
          <p:txBody>
            <a:bodyPr wrap="none" lIns="0" tIns="0" rIns="0" bIns="0">
              <a:spAutoFit/>
            </a:bodyPr>
            <a:lstStyle/>
            <a:p>
              <a:r>
                <a:rPr lang="en-US" sz="900" dirty="0">
                  <a:solidFill>
                    <a:srgbClr val="000000"/>
                  </a:solidFill>
                  <a:latin typeface="Tahoma" pitchFamily="34" charset="0"/>
                </a:rPr>
                <a:t>Bahrain</a:t>
              </a:r>
              <a:endParaRPr lang="en-US" dirty="0"/>
            </a:p>
          </p:txBody>
        </p:sp>
        <p:sp>
          <p:nvSpPr>
            <p:cNvPr id="5233" name="Rectangle 110"/>
            <p:cNvSpPr>
              <a:spLocks noChangeArrowheads="1"/>
            </p:cNvSpPr>
            <p:nvPr/>
          </p:nvSpPr>
          <p:spPr bwMode="auto">
            <a:xfrm>
              <a:off x="4063" y="1918"/>
              <a:ext cx="450" cy="92"/>
            </a:xfrm>
            <a:prstGeom prst="rect">
              <a:avLst/>
            </a:prstGeom>
            <a:noFill/>
            <a:ln w="9525">
              <a:noFill/>
              <a:miter lim="800000"/>
              <a:headEnd/>
              <a:tailEnd/>
            </a:ln>
          </p:spPr>
          <p:txBody>
            <a:bodyPr wrap="none" lIns="0" tIns="0" rIns="0" bIns="0">
              <a:spAutoFit/>
            </a:bodyPr>
            <a:lstStyle/>
            <a:p>
              <a:r>
                <a:rPr lang="en-US" sz="900" dirty="0">
                  <a:solidFill>
                    <a:srgbClr val="000000"/>
                  </a:solidFill>
                  <a:latin typeface="Tahoma" pitchFamily="34" charset="0"/>
                </a:rPr>
                <a:t>, Op TELIC / </a:t>
              </a:r>
              <a:endParaRPr lang="en-US" dirty="0"/>
            </a:p>
          </p:txBody>
        </p:sp>
        <p:sp>
          <p:nvSpPr>
            <p:cNvPr id="5234" name="Rectangle 111"/>
            <p:cNvSpPr>
              <a:spLocks noChangeArrowheads="1"/>
            </p:cNvSpPr>
            <p:nvPr/>
          </p:nvSpPr>
          <p:spPr bwMode="auto">
            <a:xfrm>
              <a:off x="3687" y="2026"/>
              <a:ext cx="424" cy="92"/>
            </a:xfrm>
            <a:prstGeom prst="rect">
              <a:avLst/>
            </a:prstGeom>
            <a:noFill/>
            <a:ln w="9525">
              <a:noFill/>
              <a:miter lim="800000"/>
              <a:headEnd/>
              <a:tailEnd/>
            </a:ln>
          </p:spPr>
          <p:txBody>
            <a:bodyPr wrap="none" lIns="0" tIns="0" rIns="0" bIns="0">
              <a:spAutoFit/>
            </a:bodyPr>
            <a:lstStyle/>
            <a:p>
              <a:r>
                <a:rPr lang="en-US" sz="900" dirty="0">
                  <a:solidFill>
                    <a:srgbClr val="000000"/>
                  </a:solidFill>
                  <a:latin typeface="Tahoma" pitchFamily="34" charset="0"/>
                </a:rPr>
                <a:t>Op KIPION: </a:t>
              </a:r>
              <a:endParaRPr lang="en-US" dirty="0"/>
            </a:p>
          </p:txBody>
        </p:sp>
        <p:sp>
          <p:nvSpPr>
            <p:cNvPr id="5235" name="Rectangle 112"/>
            <p:cNvSpPr>
              <a:spLocks noChangeArrowheads="1"/>
            </p:cNvSpPr>
            <p:nvPr/>
          </p:nvSpPr>
          <p:spPr bwMode="auto">
            <a:xfrm>
              <a:off x="4135" y="2035"/>
              <a:ext cx="499"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OA deploys to </a:t>
              </a:r>
              <a:endParaRPr lang="en-US" dirty="0"/>
            </a:p>
          </p:txBody>
        </p:sp>
        <p:sp>
          <p:nvSpPr>
            <p:cNvPr id="5236" name="Rectangle 113"/>
            <p:cNvSpPr>
              <a:spLocks noChangeArrowheads="1"/>
            </p:cNvSpPr>
            <p:nvPr/>
          </p:nvSpPr>
          <p:spPr bwMode="auto">
            <a:xfrm>
              <a:off x="3633" y="2124"/>
              <a:ext cx="1091"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UK MCC Bahrain. ~40 Dstl staff </a:t>
              </a:r>
              <a:endParaRPr lang="en-US" dirty="0"/>
            </a:p>
          </p:txBody>
        </p:sp>
        <p:sp>
          <p:nvSpPr>
            <p:cNvPr id="5237" name="Rectangle 114"/>
            <p:cNvSpPr>
              <a:spLocks noChangeArrowheads="1"/>
            </p:cNvSpPr>
            <p:nvPr/>
          </p:nvSpPr>
          <p:spPr bwMode="auto">
            <a:xfrm>
              <a:off x="3794" y="2205"/>
              <a:ext cx="215"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over 6</a:t>
              </a:r>
              <a:endParaRPr lang="en-US" dirty="0"/>
            </a:p>
          </p:txBody>
        </p:sp>
        <p:sp>
          <p:nvSpPr>
            <p:cNvPr id="5238" name="Rectangle 115"/>
            <p:cNvSpPr>
              <a:spLocks noChangeArrowheads="1"/>
            </p:cNvSpPr>
            <p:nvPr/>
          </p:nvSpPr>
          <p:spPr bwMode="auto">
            <a:xfrm>
              <a:off x="3983" y="2205"/>
              <a:ext cx="28"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a:t>
              </a:r>
              <a:endParaRPr lang="en-US" dirty="0"/>
            </a:p>
          </p:txBody>
        </p:sp>
        <p:sp>
          <p:nvSpPr>
            <p:cNvPr id="5239" name="Rectangle 116"/>
            <p:cNvSpPr>
              <a:spLocks noChangeArrowheads="1"/>
            </p:cNvSpPr>
            <p:nvPr/>
          </p:nvSpPr>
          <p:spPr bwMode="auto">
            <a:xfrm>
              <a:off x="4010" y="2205"/>
              <a:ext cx="336"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years ('06</a:t>
              </a:r>
              <a:endParaRPr lang="en-US" dirty="0"/>
            </a:p>
          </p:txBody>
        </p:sp>
        <p:sp>
          <p:nvSpPr>
            <p:cNvPr id="5240" name="Rectangle 117"/>
            <p:cNvSpPr>
              <a:spLocks noChangeArrowheads="1"/>
            </p:cNvSpPr>
            <p:nvPr/>
          </p:nvSpPr>
          <p:spPr bwMode="auto">
            <a:xfrm>
              <a:off x="4324" y="2205"/>
              <a:ext cx="28"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a:t>
              </a:r>
              <a:endParaRPr lang="en-US" dirty="0"/>
            </a:p>
          </p:txBody>
        </p:sp>
        <p:sp>
          <p:nvSpPr>
            <p:cNvPr id="5241" name="Rectangle 118"/>
            <p:cNvSpPr>
              <a:spLocks noChangeArrowheads="1"/>
            </p:cNvSpPr>
            <p:nvPr/>
          </p:nvSpPr>
          <p:spPr bwMode="auto">
            <a:xfrm>
              <a:off x="4350" y="2205"/>
              <a:ext cx="129"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'12)</a:t>
              </a:r>
              <a:endParaRPr lang="en-US" dirty="0"/>
            </a:p>
          </p:txBody>
        </p:sp>
        <p:sp>
          <p:nvSpPr>
            <p:cNvPr id="5242" name="Rectangle 119"/>
            <p:cNvSpPr>
              <a:spLocks noChangeArrowheads="1"/>
            </p:cNvSpPr>
            <p:nvPr/>
          </p:nvSpPr>
          <p:spPr bwMode="auto">
            <a:xfrm>
              <a:off x="4700" y="1380"/>
              <a:ext cx="400" cy="92"/>
            </a:xfrm>
            <a:prstGeom prst="rect">
              <a:avLst/>
            </a:prstGeom>
            <a:noFill/>
            <a:ln w="9525">
              <a:noFill/>
              <a:miter lim="800000"/>
              <a:headEnd/>
              <a:tailEnd/>
            </a:ln>
          </p:spPr>
          <p:txBody>
            <a:bodyPr wrap="none" lIns="0" tIns="0" rIns="0" bIns="0">
              <a:spAutoFit/>
            </a:bodyPr>
            <a:lstStyle/>
            <a:p>
              <a:r>
                <a:rPr lang="en-US" sz="900" dirty="0">
                  <a:solidFill>
                    <a:srgbClr val="000000"/>
                  </a:solidFill>
                  <a:latin typeface="Tahoma" pitchFamily="34" charset="0"/>
                </a:rPr>
                <a:t>Afghanistan</a:t>
              </a:r>
              <a:endParaRPr lang="en-US" dirty="0"/>
            </a:p>
          </p:txBody>
        </p:sp>
        <p:sp>
          <p:nvSpPr>
            <p:cNvPr id="5243" name="Rectangle 120"/>
            <p:cNvSpPr>
              <a:spLocks noChangeArrowheads="1"/>
            </p:cNvSpPr>
            <p:nvPr/>
          </p:nvSpPr>
          <p:spPr bwMode="auto">
            <a:xfrm>
              <a:off x="5193" y="1380"/>
              <a:ext cx="258" cy="92"/>
            </a:xfrm>
            <a:prstGeom prst="rect">
              <a:avLst/>
            </a:prstGeom>
            <a:noFill/>
            <a:ln w="9525">
              <a:noFill/>
              <a:miter lim="800000"/>
              <a:headEnd/>
              <a:tailEnd/>
            </a:ln>
          </p:spPr>
          <p:txBody>
            <a:bodyPr wrap="none" lIns="0" tIns="0" rIns="0" bIns="0">
              <a:spAutoFit/>
            </a:bodyPr>
            <a:lstStyle/>
            <a:p>
              <a:r>
                <a:rPr lang="en-US" sz="900" dirty="0">
                  <a:solidFill>
                    <a:srgbClr val="000000"/>
                  </a:solidFill>
                  <a:latin typeface="Tahoma" pitchFamily="34" charset="0"/>
                </a:rPr>
                <a:t>, ISAF: </a:t>
              </a:r>
              <a:endParaRPr lang="en-US" dirty="0"/>
            </a:p>
          </p:txBody>
        </p:sp>
        <p:sp>
          <p:nvSpPr>
            <p:cNvPr id="5244" name="Rectangle 121"/>
            <p:cNvSpPr>
              <a:spLocks noChangeArrowheads="1"/>
            </p:cNvSpPr>
            <p:nvPr/>
          </p:nvSpPr>
          <p:spPr bwMode="auto">
            <a:xfrm>
              <a:off x="4611" y="1479"/>
              <a:ext cx="956"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HQ ARRC OAB deploys for 1</a:t>
              </a:r>
              <a:endParaRPr lang="en-US" dirty="0"/>
            </a:p>
          </p:txBody>
        </p:sp>
        <p:sp>
          <p:nvSpPr>
            <p:cNvPr id="5245" name="Rectangle 122"/>
            <p:cNvSpPr>
              <a:spLocks noChangeArrowheads="1"/>
            </p:cNvSpPr>
            <p:nvPr/>
          </p:nvSpPr>
          <p:spPr bwMode="auto">
            <a:xfrm>
              <a:off x="5489" y="1479"/>
              <a:ext cx="28"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a:t>
              </a:r>
              <a:endParaRPr lang="en-US" dirty="0"/>
            </a:p>
          </p:txBody>
        </p:sp>
        <p:sp>
          <p:nvSpPr>
            <p:cNvPr id="5246" name="Rectangle 123"/>
            <p:cNvSpPr>
              <a:spLocks noChangeArrowheads="1"/>
            </p:cNvSpPr>
            <p:nvPr/>
          </p:nvSpPr>
          <p:spPr bwMode="auto">
            <a:xfrm>
              <a:off x="4727" y="1568"/>
              <a:ext cx="746"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year into HQ IJC ('11)</a:t>
              </a:r>
              <a:endParaRPr lang="en-US" dirty="0"/>
            </a:p>
          </p:txBody>
        </p:sp>
        <p:sp>
          <p:nvSpPr>
            <p:cNvPr id="5247" name="Rectangle 124"/>
            <p:cNvSpPr>
              <a:spLocks noChangeArrowheads="1"/>
            </p:cNvSpPr>
            <p:nvPr/>
          </p:nvSpPr>
          <p:spPr bwMode="auto">
            <a:xfrm>
              <a:off x="4844" y="2716"/>
              <a:ext cx="414" cy="92"/>
            </a:xfrm>
            <a:prstGeom prst="rect">
              <a:avLst/>
            </a:prstGeom>
            <a:noFill/>
            <a:ln w="9525">
              <a:noFill/>
              <a:miter lim="800000"/>
              <a:headEnd/>
              <a:tailEnd/>
            </a:ln>
          </p:spPr>
          <p:txBody>
            <a:bodyPr wrap="none" lIns="0" tIns="0" rIns="0" bIns="0">
              <a:spAutoFit/>
            </a:bodyPr>
            <a:lstStyle/>
            <a:p>
              <a:r>
                <a:rPr lang="en-US" sz="900" dirty="0">
                  <a:solidFill>
                    <a:srgbClr val="000000"/>
                  </a:solidFill>
                  <a:latin typeface="Tahoma" pitchFamily="34" charset="0"/>
                </a:rPr>
                <a:t>Turkey/Italy</a:t>
              </a:r>
              <a:endParaRPr lang="en-US" dirty="0"/>
            </a:p>
          </p:txBody>
        </p:sp>
        <p:sp>
          <p:nvSpPr>
            <p:cNvPr id="5248" name="Rectangle 125"/>
            <p:cNvSpPr>
              <a:spLocks noChangeArrowheads="1"/>
            </p:cNvSpPr>
            <p:nvPr/>
          </p:nvSpPr>
          <p:spPr bwMode="auto">
            <a:xfrm>
              <a:off x="5355" y="2716"/>
              <a:ext cx="48" cy="92"/>
            </a:xfrm>
            <a:prstGeom prst="rect">
              <a:avLst/>
            </a:prstGeom>
            <a:noFill/>
            <a:ln w="9525">
              <a:noFill/>
              <a:miter lim="800000"/>
              <a:headEnd/>
              <a:tailEnd/>
            </a:ln>
          </p:spPr>
          <p:txBody>
            <a:bodyPr wrap="none" lIns="0" tIns="0" rIns="0" bIns="0">
              <a:spAutoFit/>
            </a:bodyPr>
            <a:lstStyle/>
            <a:p>
              <a:r>
                <a:rPr lang="en-US" sz="900" dirty="0">
                  <a:solidFill>
                    <a:srgbClr val="000000"/>
                  </a:solidFill>
                  <a:latin typeface="Tahoma" pitchFamily="34" charset="0"/>
                </a:rPr>
                <a:t>, </a:t>
              </a:r>
              <a:endParaRPr lang="en-US" dirty="0"/>
            </a:p>
          </p:txBody>
        </p:sp>
        <p:sp>
          <p:nvSpPr>
            <p:cNvPr id="5249" name="Rectangle 126"/>
            <p:cNvSpPr>
              <a:spLocks noChangeArrowheads="1"/>
            </p:cNvSpPr>
            <p:nvPr/>
          </p:nvSpPr>
          <p:spPr bwMode="auto">
            <a:xfrm>
              <a:off x="4709" y="2824"/>
              <a:ext cx="441" cy="92"/>
            </a:xfrm>
            <a:prstGeom prst="rect">
              <a:avLst/>
            </a:prstGeom>
            <a:noFill/>
            <a:ln w="9525">
              <a:noFill/>
              <a:miter lim="800000"/>
              <a:headEnd/>
              <a:tailEnd/>
            </a:ln>
          </p:spPr>
          <p:txBody>
            <a:bodyPr wrap="none" lIns="0" tIns="0" rIns="0" bIns="0">
              <a:spAutoFit/>
            </a:bodyPr>
            <a:lstStyle/>
            <a:p>
              <a:r>
                <a:rPr lang="en-US" sz="900" dirty="0">
                  <a:solidFill>
                    <a:srgbClr val="000000"/>
                  </a:solidFill>
                  <a:latin typeface="Tahoma" pitchFamily="34" charset="0"/>
                </a:rPr>
                <a:t>Op ELLAMY: </a:t>
              </a:r>
              <a:endParaRPr lang="en-US" dirty="0"/>
            </a:p>
          </p:txBody>
        </p:sp>
        <p:sp>
          <p:nvSpPr>
            <p:cNvPr id="5250" name="Rectangle 127"/>
            <p:cNvSpPr>
              <a:spLocks noChangeArrowheads="1"/>
            </p:cNvSpPr>
            <p:nvPr/>
          </p:nvSpPr>
          <p:spPr bwMode="auto">
            <a:xfrm>
              <a:off x="5184" y="2833"/>
              <a:ext cx="381"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AWC team </a:t>
              </a:r>
              <a:endParaRPr lang="en-US" dirty="0"/>
            </a:p>
          </p:txBody>
        </p:sp>
        <p:sp>
          <p:nvSpPr>
            <p:cNvPr id="5251" name="Rectangle 128"/>
            <p:cNvSpPr>
              <a:spLocks noChangeArrowheads="1"/>
            </p:cNvSpPr>
            <p:nvPr/>
          </p:nvSpPr>
          <p:spPr bwMode="auto">
            <a:xfrm>
              <a:off x="4673" y="2922"/>
              <a:ext cx="969"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deploys air analyst to NATO </a:t>
              </a:r>
              <a:endParaRPr lang="en-US" dirty="0"/>
            </a:p>
          </p:txBody>
        </p:sp>
        <p:sp>
          <p:nvSpPr>
            <p:cNvPr id="5252" name="Rectangle 129"/>
            <p:cNvSpPr>
              <a:spLocks noChangeArrowheads="1"/>
            </p:cNvSpPr>
            <p:nvPr/>
          </p:nvSpPr>
          <p:spPr bwMode="auto">
            <a:xfrm>
              <a:off x="4978" y="3003"/>
              <a:ext cx="291" cy="92"/>
            </a:xfrm>
            <a:prstGeom prst="rect">
              <a:avLst/>
            </a:prstGeom>
            <a:noFill/>
            <a:ln w="9525">
              <a:noFill/>
              <a:miter lim="800000"/>
              <a:headEnd/>
              <a:tailEnd/>
            </a:ln>
          </p:spPr>
          <p:txBody>
            <a:bodyPr wrap="none" lIns="0" tIns="0" rIns="0" bIns="0">
              <a:spAutoFit/>
            </a:bodyPr>
            <a:lstStyle/>
            <a:p>
              <a:r>
                <a:rPr lang="en-US" sz="900" dirty="0">
                  <a:solidFill>
                    <a:srgbClr val="7F7F7F"/>
                  </a:solidFill>
                  <a:latin typeface="Tahoma" pitchFamily="34" charset="0"/>
                </a:rPr>
                <a:t>HQ ('11)</a:t>
              </a:r>
              <a:endParaRPr lang="en-US" dirty="0"/>
            </a:p>
          </p:txBody>
        </p:sp>
        <p:sp>
          <p:nvSpPr>
            <p:cNvPr id="5253" name="Rectangle 130"/>
            <p:cNvSpPr>
              <a:spLocks noChangeArrowheads="1"/>
            </p:cNvSpPr>
            <p:nvPr/>
          </p:nvSpPr>
          <p:spPr bwMode="auto">
            <a:xfrm>
              <a:off x="2476" y="1523"/>
              <a:ext cx="477" cy="92"/>
            </a:xfrm>
            <a:prstGeom prst="rect">
              <a:avLst/>
            </a:prstGeom>
            <a:noFill/>
            <a:ln w="9525">
              <a:noFill/>
              <a:miter lim="800000"/>
              <a:headEnd/>
              <a:tailEnd/>
            </a:ln>
          </p:spPr>
          <p:txBody>
            <a:bodyPr wrap="none" lIns="0" tIns="0" rIns="0" bIns="0">
              <a:spAutoFit/>
            </a:bodyPr>
            <a:lstStyle/>
            <a:p>
              <a:r>
                <a:rPr lang="en-US" sz="900" dirty="0">
                  <a:solidFill>
                    <a:srgbClr val="1F497D"/>
                  </a:solidFill>
                  <a:latin typeface="Tahoma" pitchFamily="34" charset="0"/>
                </a:rPr>
                <a:t>Cabinet Office</a:t>
              </a:r>
              <a:endParaRPr lang="en-US" dirty="0"/>
            </a:p>
          </p:txBody>
        </p:sp>
        <p:sp>
          <p:nvSpPr>
            <p:cNvPr id="5254" name="Rectangle 131"/>
            <p:cNvSpPr>
              <a:spLocks noChangeArrowheads="1"/>
            </p:cNvSpPr>
            <p:nvPr/>
          </p:nvSpPr>
          <p:spPr bwMode="auto">
            <a:xfrm>
              <a:off x="3050" y="1523"/>
              <a:ext cx="217" cy="92"/>
            </a:xfrm>
            <a:prstGeom prst="rect">
              <a:avLst/>
            </a:prstGeom>
            <a:noFill/>
            <a:ln w="9525">
              <a:noFill/>
              <a:miter lim="800000"/>
              <a:headEnd/>
              <a:tailEnd/>
            </a:ln>
          </p:spPr>
          <p:txBody>
            <a:bodyPr wrap="none" lIns="0" tIns="0" rIns="0" bIns="0">
              <a:spAutoFit/>
            </a:bodyPr>
            <a:lstStyle/>
            <a:p>
              <a:r>
                <a:rPr lang="en-US" sz="900" dirty="0">
                  <a:solidFill>
                    <a:srgbClr val="1F497D"/>
                  </a:solidFill>
                  <a:latin typeface="Tahoma" pitchFamily="34" charset="0"/>
                </a:rPr>
                <a:t>: Fuel </a:t>
              </a:r>
              <a:endParaRPr lang="en-US" dirty="0"/>
            </a:p>
          </p:txBody>
        </p:sp>
        <p:sp>
          <p:nvSpPr>
            <p:cNvPr id="5255" name="Rectangle 132"/>
            <p:cNvSpPr>
              <a:spLocks noChangeArrowheads="1"/>
            </p:cNvSpPr>
            <p:nvPr/>
          </p:nvSpPr>
          <p:spPr bwMode="auto">
            <a:xfrm>
              <a:off x="2700" y="1631"/>
              <a:ext cx="190" cy="92"/>
            </a:xfrm>
            <a:prstGeom prst="rect">
              <a:avLst/>
            </a:prstGeom>
            <a:noFill/>
            <a:ln w="9525">
              <a:noFill/>
              <a:miter lim="800000"/>
              <a:headEnd/>
              <a:tailEnd/>
            </a:ln>
          </p:spPr>
          <p:txBody>
            <a:bodyPr wrap="none" lIns="0" tIns="0" rIns="0" bIns="0">
              <a:spAutoFit/>
            </a:bodyPr>
            <a:lstStyle/>
            <a:p>
              <a:r>
                <a:rPr lang="en-US" sz="900" dirty="0">
                  <a:solidFill>
                    <a:srgbClr val="1F497D"/>
                  </a:solidFill>
                  <a:latin typeface="Tahoma" pitchFamily="34" charset="0"/>
                </a:rPr>
                <a:t>crisis </a:t>
              </a:r>
              <a:endParaRPr lang="en-US" dirty="0"/>
            </a:p>
          </p:txBody>
        </p:sp>
        <p:sp>
          <p:nvSpPr>
            <p:cNvPr id="5256" name="Rectangle 133"/>
            <p:cNvSpPr>
              <a:spLocks noChangeArrowheads="1"/>
            </p:cNvSpPr>
            <p:nvPr/>
          </p:nvSpPr>
          <p:spPr bwMode="auto">
            <a:xfrm>
              <a:off x="2898" y="1640"/>
              <a:ext cx="159" cy="92"/>
            </a:xfrm>
            <a:prstGeom prst="rect">
              <a:avLst/>
            </a:prstGeom>
            <a:noFill/>
            <a:ln w="9525">
              <a:noFill/>
              <a:miter lim="800000"/>
              <a:headEnd/>
              <a:tailEnd/>
            </a:ln>
          </p:spPr>
          <p:txBody>
            <a:bodyPr wrap="none" lIns="0" tIns="0" rIns="0" bIns="0">
              <a:spAutoFit/>
            </a:bodyPr>
            <a:lstStyle/>
            <a:p>
              <a:r>
                <a:rPr lang="en-US" sz="900" dirty="0">
                  <a:solidFill>
                    <a:srgbClr val="1F497D"/>
                  </a:solidFill>
                  <a:latin typeface="Tahoma" pitchFamily="34" charset="0"/>
                </a:rPr>
                <a:t>('00)</a:t>
              </a:r>
              <a:endParaRPr lang="en-US" dirty="0"/>
            </a:p>
          </p:txBody>
        </p:sp>
        <p:sp>
          <p:nvSpPr>
            <p:cNvPr id="5257" name="Rectangle 134"/>
            <p:cNvSpPr>
              <a:spLocks noChangeArrowheads="1"/>
            </p:cNvSpPr>
            <p:nvPr/>
          </p:nvSpPr>
          <p:spPr bwMode="auto">
            <a:xfrm>
              <a:off x="2664" y="1846"/>
              <a:ext cx="176" cy="92"/>
            </a:xfrm>
            <a:prstGeom prst="rect">
              <a:avLst/>
            </a:prstGeom>
            <a:noFill/>
            <a:ln w="9525">
              <a:noFill/>
              <a:miter lim="800000"/>
              <a:headEnd/>
              <a:tailEnd/>
            </a:ln>
          </p:spPr>
          <p:txBody>
            <a:bodyPr wrap="none" lIns="0" tIns="0" rIns="0" bIns="0">
              <a:spAutoFit/>
            </a:bodyPr>
            <a:lstStyle/>
            <a:p>
              <a:r>
                <a:rPr lang="en-US" sz="900" dirty="0">
                  <a:solidFill>
                    <a:srgbClr val="1F497D"/>
                  </a:solidFill>
                  <a:latin typeface="Tahoma" pitchFamily="34" charset="0"/>
                </a:rPr>
                <a:t>defra</a:t>
              </a:r>
              <a:endParaRPr lang="en-US" dirty="0"/>
            </a:p>
          </p:txBody>
        </p:sp>
        <p:sp>
          <p:nvSpPr>
            <p:cNvPr id="5258" name="Rectangle 135"/>
            <p:cNvSpPr>
              <a:spLocks noChangeArrowheads="1"/>
            </p:cNvSpPr>
            <p:nvPr/>
          </p:nvSpPr>
          <p:spPr bwMode="auto">
            <a:xfrm>
              <a:off x="2871" y="1846"/>
              <a:ext cx="710" cy="92"/>
            </a:xfrm>
            <a:prstGeom prst="rect">
              <a:avLst/>
            </a:prstGeom>
            <a:noFill/>
            <a:ln w="9525">
              <a:noFill/>
              <a:miter lim="800000"/>
              <a:headEnd/>
              <a:tailEnd/>
            </a:ln>
          </p:spPr>
          <p:txBody>
            <a:bodyPr wrap="none" lIns="0" tIns="0" rIns="0" bIns="0">
              <a:spAutoFit/>
            </a:bodyPr>
            <a:lstStyle/>
            <a:p>
              <a:r>
                <a:rPr lang="en-US" sz="900" dirty="0">
                  <a:solidFill>
                    <a:srgbClr val="1F497D"/>
                  </a:solidFill>
                  <a:latin typeface="Tahoma" pitchFamily="34" charset="0"/>
                </a:rPr>
                <a:t>: OA support Foot &amp; </a:t>
              </a:r>
              <a:endParaRPr lang="en-US" dirty="0"/>
            </a:p>
          </p:txBody>
        </p:sp>
        <p:sp>
          <p:nvSpPr>
            <p:cNvPr id="5259" name="Rectangle 136"/>
            <p:cNvSpPr>
              <a:spLocks noChangeArrowheads="1"/>
            </p:cNvSpPr>
            <p:nvPr/>
          </p:nvSpPr>
          <p:spPr bwMode="auto">
            <a:xfrm>
              <a:off x="2835" y="1954"/>
              <a:ext cx="426" cy="92"/>
            </a:xfrm>
            <a:prstGeom prst="rect">
              <a:avLst/>
            </a:prstGeom>
            <a:noFill/>
            <a:ln w="9525">
              <a:noFill/>
              <a:miter lim="800000"/>
              <a:headEnd/>
              <a:tailEnd/>
            </a:ln>
          </p:spPr>
          <p:txBody>
            <a:bodyPr wrap="none" lIns="0" tIns="0" rIns="0" bIns="0">
              <a:spAutoFit/>
            </a:bodyPr>
            <a:lstStyle/>
            <a:p>
              <a:r>
                <a:rPr lang="en-US" sz="900" dirty="0">
                  <a:solidFill>
                    <a:srgbClr val="1F497D"/>
                  </a:solidFill>
                  <a:latin typeface="Tahoma" pitchFamily="34" charset="0"/>
                </a:rPr>
                <a:t>Mouth crisis </a:t>
              </a:r>
              <a:endParaRPr lang="en-US" dirty="0"/>
            </a:p>
          </p:txBody>
        </p:sp>
        <p:sp>
          <p:nvSpPr>
            <p:cNvPr id="5260" name="Rectangle 137"/>
            <p:cNvSpPr>
              <a:spLocks noChangeArrowheads="1"/>
            </p:cNvSpPr>
            <p:nvPr/>
          </p:nvSpPr>
          <p:spPr bwMode="auto">
            <a:xfrm>
              <a:off x="3292" y="1963"/>
              <a:ext cx="159" cy="92"/>
            </a:xfrm>
            <a:prstGeom prst="rect">
              <a:avLst/>
            </a:prstGeom>
            <a:noFill/>
            <a:ln w="9525">
              <a:noFill/>
              <a:miter lim="800000"/>
              <a:headEnd/>
              <a:tailEnd/>
            </a:ln>
          </p:spPr>
          <p:txBody>
            <a:bodyPr wrap="none" lIns="0" tIns="0" rIns="0" bIns="0">
              <a:spAutoFit/>
            </a:bodyPr>
            <a:lstStyle/>
            <a:p>
              <a:r>
                <a:rPr lang="en-US" sz="900" dirty="0">
                  <a:solidFill>
                    <a:srgbClr val="1F497D"/>
                  </a:solidFill>
                  <a:latin typeface="Tahoma" pitchFamily="34" charset="0"/>
                </a:rPr>
                <a:t>('01)</a:t>
              </a:r>
              <a:endParaRPr lang="en-US" dirty="0"/>
            </a:p>
          </p:txBody>
        </p:sp>
        <p:sp>
          <p:nvSpPr>
            <p:cNvPr id="5261" name="Rectangle 138"/>
            <p:cNvSpPr>
              <a:spLocks noChangeArrowheads="1"/>
            </p:cNvSpPr>
            <p:nvPr/>
          </p:nvSpPr>
          <p:spPr bwMode="auto">
            <a:xfrm>
              <a:off x="3974" y="3227"/>
              <a:ext cx="503" cy="92"/>
            </a:xfrm>
            <a:prstGeom prst="rect">
              <a:avLst/>
            </a:prstGeom>
            <a:noFill/>
            <a:ln w="9525">
              <a:noFill/>
              <a:miter lim="800000"/>
              <a:headEnd/>
              <a:tailEnd/>
            </a:ln>
          </p:spPr>
          <p:txBody>
            <a:bodyPr wrap="none" lIns="0" tIns="0" rIns="0" bIns="0">
              <a:spAutoFit/>
            </a:bodyPr>
            <a:lstStyle/>
            <a:p>
              <a:r>
                <a:rPr lang="en-US" sz="900" dirty="0">
                  <a:solidFill>
                    <a:srgbClr val="1F497D"/>
                  </a:solidFill>
                  <a:latin typeface="Tahoma" pitchFamily="34" charset="0"/>
                </a:rPr>
                <a:t>Cabinet Office:</a:t>
              </a:r>
              <a:endParaRPr lang="en-US" dirty="0"/>
            </a:p>
          </p:txBody>
        </p:sp>
        <p:sp>
          <p:nvSpPr>
            <p:cNvPr id="5262" name="Rectangle 139"/>
            <p:cNvSpPr>
              <a:spLocks noChangeArrowheads="1"/>
            </p:cNvSpPr>
            <p:nvPr/>
          </p:nvSpPr>
          <p:spPr bwMode="auto">
            <a:xfrm>
              <a:off x="3839" y="3335"/>
              <a:ext cx="686" cy="92"/>
            </a:xfrm>
            <a:prstGeom prst="rect">
              <a:avLst/>
            </a:prstGeom>
            <a:noFill/>
            <a:ln w="9525">
              <a:noFill/>
              <a:miter lim="800000"/>
              <a:headEnd/>
              <a:tailEnd/>
            </a:ln>
          </p:spPr>
          <p:txBody>
            <a:bodyPr wrap="none" lIns="0" tIns="0" rIns="0" bIns="0">
              <a:spAutoFit/>
            </a:bodyPr>
            <a:lstStyle/>
            <a:p>
              <a:r>
                <a:rPr lang="en-US" sz="900" dirty="0">
                  <a:solidFill>
                    <a:srgbClr val="1F497D"/>
                  </a:solidFill>
                  <a:latin typeface="Tahoma" pitchFamily="34" charset="0"/>
                </a:rPr>
                <a:t>Firefighters Dispute </a:t>
              </a:r>
              <a:endParaRPr lang="en-US" dirty="0"/>
            </a:p>
          </p:txBody>
        </p:sp>
        <p:sp>
          <p:nvSpPr>
            <p:cNvPr id="5263" name="Rectangle 140"/>
            <p:cNvSpPr>
              <a:spLocks noChangeArrowheads="1"/>
            </p:cNvSpPr>
            <p:nvPr/>
          </p:nvSpPr>
          <p:spPr bwMode="auto">
            <a:xfrm>
              <a:off x="4575" y="3344"/>
              <a:ext cx="159" cy="92"/>
            </a:xfrm>
            <a:prstGeom prst="rect">
              <a:avLst/>
            </a:prstGeom>
            <a:noFill/>
            <a:ln w="9525">
              <a:noFill/>
              <a:miter lim="800000"/>
              <a:headEnd/>
              <a:tailEnd/>
            </a:ln>
          </p:spPr>
          <p:txBody>
            <a:bodyPr wrap="none" lIns="0" tIns="0" rIns="0" bIns="0">
              <a:spAutoFit/>
            </a:bodyPr>
            <a:lstStyle/>
            <a:p>
              <a:r>
                <a:rPr lang="en-US" sz="900" dirty="0">
                  <a:solidFill>
                    <a:srgbClr val="1F497D"/>
                  </a:solidFill>
                  <a:latin typeface="Tahoma" pitchFamily="34" charset="0"/>
                </a:rPr>
                <a:t>('07)</a:t>
              </a:r>
              <a:endParaRPr lang="en-US" dirty="0"/>
            </a:p>
          </p:txBody>
        </p:sp>
        <p:sp>
          <p:nvSpPr>
            <p:cNvPr id="5264" name="Rectangle 141"/>
            <p:cNvSpPr>
              <a:spLocks noChangeArrowheads="1"/>
            </p:cNvSpPr>
            <p:nvPr/>
          </p:nvSpPr>
          <p:spPr bwMode="auto">
            <a:xfrm>
              <a:off x="306" y="2420"/>
              <a:ext cx="209" cy="113"/>
            </a:xfrm>
            <a:prstGeom prst="rect">
              <a:avLst/>
            </a:prstGeom>
            <a:noFill/>
            <a:ln w="9525">
              <a:noFill/>
              <a:miter lim="800000"/>
              <a:headEnd/>
              <a:tailEnd/>
            </a:ln>
          </p:spPr>
          <p:txBody>
            <a:bodyPr wrap="none" lIns="0" tIns="0" rIns="0" bIns="0">
              <a:spAutoFit/>
            </a:bodyPr>
            <a:lstStyle/>
            <a:p>
              <a:r>
                <a:rPr lang="en-US" sz="1100" dirty="0">
                  <a:solidFill>
                    <a:srgbClr val="000000"/>
                  </a:solidFill>
                </a:rPr>
                <a:t>1990</a:t>
              </a:r>
              <a:endParaRPr lang="en-US" dirty="0"/>
            </a:p>
          </p:txBody>
        </p:sp>
        <p:sp>
          <p:nvSpPr>
            <p:cNvPr id="5265" name="Rectangle 142"/>
            <p:cNvSpPr>
              <a:spLocks noChangeArrowheads="1"/>
            </p:cNvSpPr>
            <p:nvPr/>
          </p:nvSpPr>
          <p:spPr bwMode="auto">
            <a:xfrm>
              <a:off x="1283" y="2420"/>
              <a:ext cx="209" cy="113"/>
            </a:xfrm>
            <a:prstGeom prst="rect">
              <a:avLst/>
            </a:prstGeom>
            <a:noFill/>
            <a:ln w="9525">
              <a:noFill/>
              <a:miter lim="800000"/>
              <a:headEnd/>
              <a:tailEnd/>
            </a:ln>
          </p:spPr>
          <p:txBody>
            <a:bodyPr wrap="none" lIns="0" tIns="0" rIns="0" bIns="0">
              <a:spAutoFit/>
            </a:bodyPr>
            <a:lstStyle/>
            <a:p>
              <a:r>
                <a:rPr lang="en-US" sz="1100" dirty="0">
                  <a:solidFill>
                    <a:srgbClr val="000000"/>
                  </a:solidFill>
                </a:rPr>
                <a:t>1995</a:t>
              </a:r>
              <a:endParaRPr lang="en-US" dirty="0"/>
            </a:p>
          </p:txBody>
        </p:sp>
        <p:sp>
          <p:nvSpPr>
            <p:cNvPr id="5266" name="Rectangle 143"/>
            <p:cNvSpPr>
              <a:spLocks noChangeArrowheads="1"/>
            </p:cNvSpPr>
            <p:nvPr/>
          </p:nvSpPr>
          <p:spPr bwMode="auto">
            <a:xfrm>
              <a:off x="2252" y="2420"/>
              <a:ext cx="209" cy="113"/>
            </a:xfrm>
            <a:prstGeom prst="rect">
              <a:avLst/>
            </a:prstGeom>
            <a:noFill/>
            <a:ln w="9525">
              <a:noFill/>
              <a:miter lim="800000"/>
              <a:headEnd/>
              <a:tailEnd/>
            </a:ln>
          </p:spPr>
          <p:txBody>
            <a:bodyPr wrap="none" lIns="0" tIns="0" rIns="0" bIns="0">
              <a:spAutoFit/>
            </a:bodyPr>
            <a:lstStyle/>
            <a:p>
              <a:r>
                <a:rPr lang="en-US" sz="1100" dirty="0">
                  <a:solidFill>
                    <a:srgbClr val="000000"/>
                  </a:solidFill>
                </a:rPr>
                <a:t>2000</a:t>
              </a:r>
              <a:endParaRPr lang="en-US" dirty="0"/>
            </a:p>
          </p:txBody>
        </p:sp>
        <p:sp>
          <p:nvSpPr>
            <p:cNvPr id="5267" name="Rectangle 144"/>
            <p:cNvSpPr>
              <a:spLocks noChangeArrowheads="1"/>
            </p:cNvSpPr>
            <p:nvPr/>
          </p:nvSpPr>
          <p:spPr bwMode="auto">
            <a:xfrm>
              <a:off x="3229" y="2420"/>
              <a:ext cx="209" cy="113"/>
            </a:xfrm>
            <a:prstGeom prst="rect">
              <a:avLst/>
            </a:prstGeom>
            <a:noFill/>
            <a:ln w="9525">
              <a:noFill/>
              <a:miter lim="800000"/>
              <a:headEnd/>
              <a:tailEnd/>
            </a:ln>
          </p:spPr>
          <p:txBody>
            <a:bodyPr wrap="none" lIns="0" tIns="0" rIns="0" bIns="0">
              <a:spAutoFit/>
            </a:bodyPr>
            <a:lstStyle/>
            <a:p>
              <a:r>
                <a:rPr lang="en-US" sz="1100" dirty="0">
                  <a:solidFill>
                    <a:srgbClr val="000000"/>
                  </a:solidFill>
                </a:rPr>
                <a:t>2005</a:t>
              </a:r>
              <a:endParaRPr lang="en-US" dirty="0"/>
            </a:p>
          </p:txBody>
        </p:sp>
        <p:sp>
          <p:nvSpPr>
            <p:cNvPr id="5268" name="Rectangle 145"/>
            <p:cNvSpPr>
              <a:spLocks noChangeArrowheads="1"/>
            </p:cNvSpPr>
            <p:nvPr/>
          </p:nvSpPr>
          <p:spPr bwMode="auto">
            <a:xfrm>
              <a:off x="4207" y="2420"/>
              <a:ext cx="209" cy="113"/>
            </a:xfrm>
            <a:prstGeom prst="rect">
              <a:avLst/>
            </a:prstGeom>
            <a:noFill/>
            <a:ln w="9525">
              <a:noFill/>
              <a:miter lim="800000"/>
              <a:headEnd/>
              <a:tailEnd/>
            </a:ln>
          </p:spPr>
          <p:txBody>
            <a:bodyPr wrap="none" lIns="0" tIns="0" rIns="0" bIns="0">
              <a:spAutoFit/>
            </a:bodyPr>
            <a:lstStyle/>
            <a:p>
              <a:r>
                <a:rPr lang="en-US" sz="1100" dirty="0">
                  <a:solidFill>
                    <a:srgbClr val="000000"/>
                  </a:solidFill>
                </a:rPr>
                <a:t>2010</a:t>
              </a:r>
              <a:endParaRPr lang="en-US" dirty="0"/>
            </a:p>
          </p:txBody>
        </p:sp>
        <p:sp>
          <p:nvSpPr>
            <p:cNvPr id="5269" name="Rectangle 146"/>
            <p:cNvSpPr>
              <a:spLocks noChangeArrowheads="1"/>
            </p:cNvSpPr>
            <p:nvPr/>
          </p:nvSpPr>
          <p:spPr bwMode="auto">
            <a:xfrm>
              <a:off x="5176" y="2420"/>
              <a:ext cx="209" cy="113"/>
            </a:xfrm>
            <a:prstGeom prst="rect">
              <a:avLst/>
            </a:prstGeom>
            <a:noFill/>
            <a:ln w="9525">
              <a:noFill/>
              <a:miter lim="800000"/>
              <a:headEnd/>
              <a:tailEnd/>
            </a:ln>
          </p:spPr>
          <p:txBody>
            <a:bodyPr wrap="none" lIns="0" tIns="0" rIns="0" bIns="0">
              <a:spAutoFit/>
            </a:bodyPr>
            <a:lstStyle/>
            <a:p>
              <a:r>
                <a:rPr lang="en-US" sz="1100" dirty="0">
                  <a:solidFill>
                    <a:srgbClr val="000000"/>
                  </a:solidFill>
                </a:rPr>
                <a:t>2015</a:t>
              </a:r>
              <a:endParaRPr lang="en-US" dirty="0"/>
            </a:p>
          </p:txBody>
        </p:sp>
        <p:sp>
          <p:nvSpPr>
            <p:cNvPr id="5270" name="Freeform 147"/>
            <p:cNvSpPr>
              <a:spLocks noEditPoints="1"/>
            </p:cNvSpPr>
            <p:nvPr/>
          </p:nvSpPr>
          <p:spPr bwMode="auto">
            <a:xfrm>
              <a:off x="234" y="582"/>
              <a:ext cx="5372" cy="3121"/>
            </a:xfrm>
            <a:custGeom>
              <a:avLst/>
              <a:gdLst>
                <a:gd name="T0" fmla="*/ 0 w 5372"/>
                <a:gd name="T1" fmla="*/ 0 h 3121"/>
                <a:gd name="T2" fmla="*/ 0 w 5372"/>
                <a:gd name="T3" fmla="*/ 0 h 3121"/>
                <a:gd name="T4" fmla="*/ 5363 w 5372"/>
                <a:gd name="T5" fmla="*/ 0 h 3121"/>
                <a:gd name="T6" fmla="*/ 5372 w 5372"/>
                <a:gd name="T7" fmla="*/ 0 h 3121"/>
                <a:gd name="T8" fmla="*/ 5372 w 5372"/>
                <a:gd name="T9" fmla="*/ 3112 h 3121"/>
                <a:gd name="T10" fmla="*/ 5363 w 5372"/>
                <a:gd name="T11" fmla="*/ 3121 h 3121"/>
                <a:gd name="T12" fmla="*/ 0 w 5372"/>
                <a:gd name="T13" fmla="*/ 3121 h 3121"/>
                <a:gd name="T14" fmla="*/ 0 w 5372"/>
                <a:gd name="T15" fmla="*/ 3112 h 3121"/>
                <a:gd name="T16" fmla="*/ 0 w 5372"/>
                <a:gd name="T17" fmla="*/ 0 h 3121"/>
                <a:gd name="T18" fmla="*/ 9 w 5372"/>
                <a:gd name="T19" fmla="*/ 3112 h 3121"/>
                <a:gd name="T20" fmla="*/ 0 w 5372"/>
                <a:gd name="T21" fmla="*/ 3112 h 3121"/>
                <a:gd name="T22" fmla="*/ 5363 w 5372"/>
                <a:gd name="T23" fmla="*/ 3112 h 3121"/>
                <a:gd name="T24" fmla="*/ 5363 w 5372"/>
                <a:gd name="T25" fmla="*/ 3112 h 3121"/>
                <a:gd name="T26" fmla="*/ 5363 w 5372"/>
                <a:gd name="T27" fmla="*/ 0 h 3121"/>
                <a:gd name="T28" fmla="*/ 5363 w 5372"/>
                <a:gd name="T29" fmla="*/ 9 h 3121"/>
                <a:gd name="T30" fmla="*/ 0 w 5372"/>
                <a:gd name="T31" fmla="*/ 9 h 3121"/>
                <a:gd name="T32" fmla="*/ 9 w 5372"/>
                <a:gd name="T33" fmla="*/ 0 h 3121"/>
                <a:gd name="T34" fmla="*/ 9 w 5372"/>
                <a:gd name="T35" fmla="*/ 3112 h 31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372"/>
                <a:gd name="T55" fmla="*/ 0 h 3121"/>
                <a:gd name="T56" fmla="*/ 5372 w 5372"/>
                <a:gd name="T57" fmla="*/ 3121 h 31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372" h="3121">
                  <a:moveTo>
                    <a:pt x="0" y="0"/>
                  </a:moveTo>
                  <a:lnTo>
                    <a:pt x="0" y="0"/>
                  </a:lnTo>
                  <a:lnTo>
                    <a:pt x="5363" y="0"/>
                  </a:lnTo>
                  <a:lnTo>
                    <a:pt x="5372" y="0"/>
                  </a:lnTo>
                  <a:lnTo>
                    <a:pt x="5372" y="3112"/>
                  </a:lnTo>
                  <a:lnTo>
                    <a:pt x="5363" y="3121"/>
                  </a:lnTo>
                  <a:lnTo>
                    <a:pt x="0" y="3121"/>
                  </a:lnTo>
                  <a:lnTo>
                    <a:pt x="0" y="3112"/>
                  </a:lnTo>
                  <a:lnTo>
                    <a:pt x="0" y="0"/>
                  </a:lnTo>
                  <a:close/>
                  <a:moveTo>
                    <a:pt x="9" y="3112"/>
                  </a:moveTo>
                  <a:lnTo>
                    <a:pt x="0" y="3112"/>
                  </a:lnTo>
                  <a:lnTo>
                    <a:pt x="5363" y="3112"/>
                  </a:lnTo>
                  <a:lnTo>
                    <a:pt x="5363" y="0"/>
                  </a:lnTo>
                  <a:lnTo>
                    <a:pt x="5363" y="9"/>
                  </a:lnTo>
                  <a:lnTo>
                    <a:pt x="0" y="9"/>
                  </a:lnTo>
                  <a:lnTo>
                    <a:pt x="9" y="0"/>
                  </a:lnTo>
                  <a:lnTo>
                    <a:pt x="9" y="3112"/>
                  </a:lnTo>
                  <a:close/>
                </a:path>
              </a:pathLst>
            </a:custGeom>
            <a:solidFill>
              <a:srgbClr val="000000"/>
            </a:solidFill>
            <a:ln w="0">
              <a:solidFill>
                <a:srgbClr val="000000"/>
              </a:solidFill>
              <a:prstDash val="solid"/>
              <a:round/>
              <a:headEnd/>
              <a:tailEnd/>
            </a:ln>
          </p:spPr>
          <p:txBody>
            <a:bodyPr/>
            <a:lstStyle/>
            <a:p>
              <a:endParaRPr lang="en-GB" dirty="0"/>
            </a:p>
          </p:txBody>
        </p:sp>
      </p:grpSp>
      <p:sp>
        <p:nvSpPr>
          <p:cNvPr id="153" name="Rectangle 18"/>
          <p:cNvSpPr>
            <a:spLocks noChangeArrowheads="1"/>
          </p:cNvSpPr>
          <p:nvPr/>
        </p:nvSpPr>
        <p:spPr bwMode="auto">
          <a:xfrm>
            <a:off x="7211886" y="3147085"/>
            <a:ext cx="13501" cy="390011"/>
          </a:xfrm>
          <a:prstGeom prst="rect">
            <a:avLst/>
          </a:prstGeom>
          <a:solidFill>
            <a:srgbClr val="B2B2B2"/>
          </a:solidFill>
          <a:ln w="0">
            <a:solidFill>
              <a:srgbClr val="B2B2B2"/>
            </a:solidFill>
            <a:miter lim="800000"/>
            <a:headEnd/>
            <a:tailEnd/>
          </a:ln>
        </p:spPr>
        <p:txBody>
          <a:bodyPr/>
          <a:lstStyle/>
          <a:p>
            <a:endParaRPr lang="en-US" dirty="0"/>
          </a:p>
        </p:txBody>
      </p:sp>
      <p:sp>
        <p:nvSpPr>
          <p:cNvPr id="154" name="Freeform 34"/>
          <p:cNvSpPr>
            <a:spLocks noEditPoints="1"/>
          </p:cNvSpPr>
          <p:nvPr/>
        </p:nvSpPr>
        <p:spPr bwMode="auto">
          <a:xfrm>
            <a:off x="7157881" y="3133585"/>
            <a:ext cx="108010" cy="27001"/>
          </a:xfrm>
          <a:custGeom>
            <a:avLst/>
            <a:gdLst>
              <a:gd name="T0" fmla="*/ 0 w 72"/>
              <a:gd name="T1" fmla="*/ 0 h 18"/>
              <a:gd name="T2" fmla="*/ 0 w 72"/>
              <a:gd name="T3" fmla="*/ 0 h 18"/>
              <a:gd name="T4" fmla="*/ 63 w 72"/>
              <a:gd name="T5" fmla="*/ 0 h 18"/>
              <a:gd name="T6" fmla="*/ 72 w 72"/>
              <a:gd name="T7" fmla="*/ 0 h 18"/>
              <a:gd name="T8" fmla="*/ 72 w 72"/>
              <a:gd name="T9" fmla="*/ 9 h 18"/>
              <a:gd name="T10" fmla="*/ 63 w 72"/>
              <a:gd name="T11" fmla="*/ 18 h 18"/>
              <a:gd name="T12" fmla="*/ 0 w 72"/>
              <a:gd name="T13" fmla="*/ 18 h 18"/>
              <a:gd name="T14" fmla="*/ 0 w 72"/>
              <a:gd name="T15" fmla="*/ 9 h 18"/>
              <a:gd name="T16" fmla="*/ 0 w 72"/>
              <a:gd name="T17" fmla="*/ 0 h 18"/>
              <a:gd name="T18" fmla="*/ 9 w 72"/>
              <a:gd name="T19" fmla="*/ 9 h 18"/>
              <a:gd name="T20" fmla="*/ 0 w 72"/>
              <a:gd name="T21" fmla="*/ 9 h 18"/>
              <a:gd name="T22" fmla="*/ 63 w 72"/>
              <a:gd name="T23" fmla="*/ 9 h 18"/>
              <a:gd name="T24" fmla="*/ 63 w 72"/>
              <a:gd name="T25" fmla="*/ 9 h 18"/>
              <a:gd name="T26" fmla="*/ 63 w 72"/>
              <a:gd name="T27" fmla="*/ 0 h 18"/>
              <a:gd name="T28" fmla="*/ 63 w 72"/>
              <a:gd name="T29" fmla="*/ 9 h 18"/>
              <a:gd name="T30" fmla="*/ 0 w 72"/>
              <a:gd name="T31" fmla="*/ 9 h 18"/>
              <a:gd name="T32" fmla="*/ 9 w 72"/>
              <a:gd name="T33" fmla="*/ 0 h 18"/>
              <a:gd name="T34" fmla="*/ 9 w 72"/>
              <a:gd name="T35" fmla="*/ 9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18"/>
              <a:gd name="T56" fmla="*/ 72 w 72"/>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18">
                <a:moveTo>
                  <a:pt x="0" y="0"/>
                </a:moveTo>
                <a:lnTo>
                  <a:pt x="0" y="0"/>
                </a:lnTo>
                <a:lnTo>
                  <a:pt x="63" y="0"/>
                </a:lnTo>
                <a:lnTo>
                  <a:pt x="72" y="0"/>
                </a:lnTo>
                <a:lnTo>
                  <a:pt x="72" y="9"/>
                </a:lnTo>
                <a:lnTo>
                  <a:pt x="63" y="18"/>
                </a:lnTo>
                <a:lnTo>
                  <a:pt x="0" y="18"/>
                </a:lnTo>
                <a:lnTo>
                  <a:pt x="0" y="9"/>
                </a:lnTo>
                <a:lnTo>
                  <a:pt x="0" y="0"/>
                </a:lnTo>
                <a:close/>
                <a:moveTo>
                  <a:pt x="9" y="9"/>
                </a:moveTo>
                <a:lnTo>
                  <a:pt x="0" y="9"/>
                </a:lnTo>
                <a:lnTo>
                  <a:pt x="63" y="9"/>
                </a:lnTo>
                <a:lnTo>
                  <a:pt x="63" y="0"/>
                </a:lnTo>
                <a:lnTo>
                  <a:pt x="63" y="9"/>
                </a:lnTo>
                <a:lnTo>
                  <a:pt x="0" y="9"/>
                </a:lnTo>
                <a:lnTo>
                  <a:pt x="9" y="0"/>
                </a:lnTo>
                <a:lnTo>
                  <a:pt x="9" y="9"/>
                </a:lnTo>
                <a:close/>
              </a:path>
            </a:pathLst>
          </a:custGeom>
          <a:solidFill>
            <a:srgbClr val="0000FF"/>
          </a:solidFill>
          <a:ln w="0">
            <a:solidFill>
              <a:srgbClr val="0000FF"/>
            </a:solidFill>
            <a:prstDash val="solid"/>
            <a:round/>
            <a:headEnd/>
            <a:tailEnd/>
          </a:ln>
        </p:spPr>
        <p:txBody>
          <a:bodyPr/>
          <a:lstStyle/>
          <a:p>
            <a:endParaRPr lang="en-GB" dirty="0"/>
          </a:p>
        </p:txBody>
      </p:sp>
      <p:sp>
        <p:nvSpPr>
          <p:cNvPr id="155" name="Rectangle 119"/>
          <p:cNvSpPr>
            <a:spLocks noChangeArrowheads="1"/>
          </p:cNvSpPr>
          <p:nvPr/>
        </p:nvSpPr>
        <p:spPr bwMode="auto">
          <a:xfrm>
            <a:off x="7325255" y="2819581"/>
            <a:ext cx="200376" cy="138499"/>
          </a:xfrm>
          <a:prstGeom prst="rect">
            <a:avLst/>
          </a:prstGeom>
          <a:noFill/>
          <a:ln w="9525">
            <a:noFill/>
            <a:miter lim="800000"/>
            <a:headEnd/>
            <a:tailEnd/>
          </a:ln>
        </p:spPr>
        <p:txBody>
          <a:bodyPr wrap="none" lIns="0" tIns="0" rIns="0" bIns="0">
            <a:spAutoFit/>
          </a:bodyPr>
          <a:lstStyle/>
          <a:p>
            <a:r>
              <a:rPr lang="en-US" sz="900" dirty="0" smtClean="0">
                <a:solidFill>
                  <a:srgbClr val="000000"/>
                </a:solidFill>
                <a:latin typeface="Tahoma" pitchFamily="34" charset="0"/>
              </a:rPr>
              <a:t>Mali</a:t>
            </a:r>
            <a:endParaRPr lang="en-US" dirty="0"/>
          </a:p>
        </p:txBody>
      </p:sp>
      <p:sp>
        <p:nvSpPr>
          <p:cNvPr id="156" name="Rectangle 94"/>
          <p:cNvSpPr>
            <a:spLocks noChangeArrowheads="1"/>
          </p:cNvSpPr>
          <p:nvPr/>
        </p:nvSpPr>
        <p:spPr bwMode="auto">
          <a:xfrm>
            <a:off x="7090376" y="2958080"/>
            <a:ext cx="819135" cy="138499"/>
          </a:xfrm>
          <a:prstGeom prst="rect">
            <a:avLst/>
          </a:prstGeom>
          <a:noFill/>
          <a:ln w="9525">
            <a:noFill/>
            <a:miter lim="800000"/>
            <a:headEnd/>
            <a:tailEnd/>
          </a:ln>
        </p:spPr>
        <p:txBody>
          <a:bodyPr wrap="none" lIns="0" tIns="0" rIns="0" bIns="0">
            <a:spAutoFit/>
          </a:bodyPr>
          <a:lstStyle/>
          <a:p>
            <a:r>
              <a:rPr lang="en-US" sz="900" dirty="0" smtClean="0">
                <a:solidFill>
                  <a:srgbClr val="000000"/>
                </a:solidFill>
                <a:latin typeface="Tahoma" pitchFamily="34" charset="0"/>
              </a:rPr>
              <a:t>Op Newcombe: </a:t>
            </a:r>
            <a:endParaRPr lang="en-US" dirty="0"/>
          </a:p>
        </p:txBody>
      </p:sp>
      <p:sp>
        <p:nvSpPr>
          <p:cNvPr id="157" name="Rectangle 121"/>
          <p:cNvSpPr>
            <a:spLocks noChangeArrowheads="1"/>
          </p:cNvSpPr>
          <p:nvPr/>
        </p:nvSpPr>
        <p:spPr bwMode="auto">
          <a:xfrm>
            <a:off x="7325255" y="3121337"/>
            <a:ext cx="238848" cy="138499"/>
          </a:xfrm>
          <a:prstGeom prst="rect">
            <a:avLst/>
          </a:prstGeom>
          <a:noFill/>
          <a:ln w="9525">
            <a:noFill/>
            <a:miter lim="800000"/>
            <a:headEnd/>
            <a:tailEnd/>
          </a:ln>
        </p:spPr>
        <p:txBody>
          <a:bodyPr wrap="none" lIns="0" tIns="0" rIns="0" bIns="0">
            <a:spAutoFit/>
          </a:bodyPr>
          <a:lstStyle/>
          <a:p>
            <a:r>
              <a:rPr lang="en-US" sz="900" dirty="0" smtClean="0">
                <a:solidFill>
                  <a:srgbClr val="7F7F7F"/>
                </a:solidFill>
                <a:latin typeface="Tahoma" pitchFamily="34" charset="0"/>
              </a:rPr>
              <a:t>(’13)</a:t>
            </a:r>
            <a:endParaRPr lang="en-US" dirty="0"/>
          </a:p>
        </p:txBody>
      </p:sp>
      <p:sp>
        <p:nvSpPr>
          <p:cNvPr id="158" name="Text Placeholder 3"/>
          <p:cNvSpPr txBox="1">
            <a:spLocks/>
          </p:cNvSpPr>
          <p:nvPr/>
        </p:nvSpPr>
        <p:spPr>
          <a:xfrm>
            <a:off x="3132138" y="5616575"/>
            <a:ext cx="2374900" cy="863600"/>
          </a:xfrm>
          <a:prstGeom prst="rect">
            <a:avLst/>
          </a:prstGeom>
          <a:noFill/>
          <a:ln w="9525">
            <a:noFill/>
            <a:miter lim="800000"/>
            <a:headEnd/>
            <a:tailEnd/>
          </a:ln>
        </p:spPr>
        <p:txBody>
          <a:bodyPr vert="horz" wrap="square" lIns="85332" tIns="42666" rIns="85332" bIns="42666" numCol="1" anchor="ctr" anchorCtr="0" compatLnSpc="1">
            <a:prstTxWarp prst="textNoShape">
              <a:avLst/>
            </a:prstTxWarp>
            <a:normAutofit/>
          </a:bodyPr>
          <a:lstStyle/>
          <a:p>
            <a:pPr marR="0" lvl="0" algn="ctr" latinLnBrk="0">
              <a:lnSpc>
                <a:spcPts val="2400"/>
              </a:lnSpc>
              <a:spcBef>
                <a:spcPts val="300"/>
              </a:spcBef>
              <a:spcAft>
                <a:spcPts val="0"/>
              </a:spcAft>
              <a:buClrTx/>
              <a:buSzTx/>
              <a:tabLst/>
              <a:defRPr/>
            </a:pPr>
            <a:r>
              <a:rPr lang="en-GB" sz="1600" cap="all" smtClean="0">
                <a:solidFill>
                  <a:schemeClr val="bg1"/>
                </a:solidFill>
                <a:latin typeface="Arial" pitchFamily="34" charset="0"/>
                <a:cs typeface="Arial" pitchFamily="34" charset="0"/>
              </a:rPr>
              <a:t>OFFICIAL</a:t>
            </a:r>
            <a:endParaRPr lang="en-GB" sz="1600" cap="all" dirty="0">
              <a:solidFill>
                <a:schemeClr val="bg1"/>
              </a:solidFill>
              <a:latin typeface="Arial" pitchFamily="34" charset="0"/>
              <a:cs typeface="Arial" pitchFamily="34" charset="0"/>
            </a:endParaRPr>
          </a:p>
        </p:txBody>
      </p:sp>
      <p:sp>
        <p:nvSpPr>
          <p:cNvPr id="159" name="Footer Placeholder 4"/>
          <p:cNvSpPr txBox="1">
            <a:spLocks/>
          </p:cNvSpPr>
          <p:nvPr/>
        </p:nvSpPr>
        <p:spPr>
          <a:xfrm>
            <a:off x="1467700" y="6041287"/>
            <a:ext cx="1657350" cy="287338"/>
          </a:xfrm>
          <a:prstGeom prst="rect">
            <a:avLst/>
          </a:prstGeom>
        </p:spPr>
        <p:txBody>
          <a:bodyPr/>
          <a:lstStyle/>
          <a:p>
            <a:pPr marL="0" marR="0" lvl="0" indent="0" algn="l" defTabSz="852488" rtl="0" eaLnBrk="1" fontAlgn="base" latinLnBrk="0" hangingPunct="1">
              <a:lnSpc>
                <a:spcPct val="100000"/>
              </a:lnSpc>
              <a:spcBef>
                <a:spcPct val="0"/>
              </a:spcBef>
              <a:spcAft>
                <a:spcPct val="0"/>
              </a:spcAft>
              <a:buClrTx/>
              <a:buSzTx/>
              <a:buFontTx/>
              <a:buNone/>
              <a:tabLst/>
              <a:defRPr/>
            </a:pPr>
            <a:r>
              <a:rPr kumimoji="0" lang="en-GB" sz="800" b="1" i="0" u="none" strike="noStrike" kern="1200" cap="none" spc="0" normalizeH="0" baseline="0" noProof="0" dirty="0" smtClean="0">
                <a:ln>
                  <a:noFill/>
                </a:ln>
                <a:solidFill>
                  <a:schemeClr val="bg1"/>
                </a:solidFill>
                <a:effectLst/>
                <a:uLnTx/>
                <a:uFillTx/>
                <a:latin typeface="Arial" charset="0"/>
                <a:ea typeface="+mn-ea"/>
                <a:cs typeface="+mn-cs"/>
              </a:rPr>
              <a:t>© Crown copyright 2013 Dstl</a:t>
            </a:r>
            <a:endParaRPr kumimoji="0" lang="en-GB" sz="800" b="1" i="0" u="none" strike="noStrike" kern="1200" cap="none" spc="0" normalizeH="0" baseline="0" noProof="0" dirty="0">
              <a:ln>
                <a:noFill/>
              </a:ln>
              <a:solidFill>
                <a:schemeClr val="bg1"/>
              </a:solidFill>
              <a:effectLst/>
              <a:uLnTx/>
              <a:uFillTx/>
              <a:latin typeface="Arial" charset="0"/>
              <a:ea typeface="+mn-ea"/>
              <a:cs typeface="+mn-cs"/>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038" y="-273"/>
            <a:ext cx="7775337" cy="748331"/>
          </a:xfrm>
        </p:spPr>
        <p:txBody>
          <a:bodyPr/>
          <a:lstStyle/>
          <a:p>
            <a:r>
              <a:rPr lang="en-GB" dirty="0" smtClean="0"/>
              <a:t>High impact Decision Support</a:t>
            </a:r>
            <a:endParaRPr lang="en-GB" dirty="0"/>
          </a:p>
        </p:txBody>
      </p:sp>
      <p:sp>
        <p:nvSpPr>
          <p:cNvPr id="3" name="Content Placeholder 2"/>
          <p:cNvSpPr>
            <a:spLocks noGrp="1"/>
          </p:cNvSpPr>
          <p:nvPr>
            <p:ph idx="1"/>
          </p:nvPr>
        </p:nvSpPr>
        <p:spPr>
          <a:xfrm>
            <a:off x="432038" y="873173"/>
            <a:ext cx="8208725" cy="3879082"/>
          </a:xfrm>
        </p:spPr>
        <p:txBody>
          <a:bodyPr/>
          <a:lstStyle/>
          <a:p>
            <a:r>
              <a:rPr lang="en-GB" sz="1600" dirty="0" smtClean="0"/>
              <a:t>(Strategic- Military Strategic Plans (MSP)), preparation for future crisis. decision how to react to a particular crisis, scale of effort and strategic national objectives.</a:t>
            </a:r>
          </a:p>
          <a:p>
            <a:endParaRPr lang="en-GB" sz="1600" dirty="0" smtClean="0"/>
          </a:p>
          <a:p>
            <a:r>
              <a:rPr lang="en-GB" sz="1600" dirty="0" smtClean="0"/>
              <a:t>(Operational) Preparation for future operations.  Planning to deliver strategic objectives, assessment of campaign progress, the deployment, sustainment and recovery of force.</a:t>
            </a:r>
          </a:p>
          <a:p>
            <a:pPr lvl="1">
              <a:buNone/>
            </a:pPr>
            <a:endParaRPr lang="en-GB" sz="1600" dirty="0" smtClean="0"/>
          </a:p>
          <a:p>
            <a:r>
              <a:rPr lang="en-GB" sz="1600" dirty="0" smtClean="0"/>
              <a:t>(Tactical – formations)   Maintaining capability for future ops, in theatre command and control of assigned forces mission planning and assessment, effective use of capability, Air campaign planning &amp; targeting, Maritime Battle Staff..</a:t>
            </a:r>
          </a:p>
          <a:p>
            <a:pPr lvl="1"/>
            <a:endParaRPr lang="en-GB" sz="1600" dirty="0" smtClean="0"/>
          </a:p>
          <a:p>
            <a:r>
              <a:rPr lang="en-GB" sz="1600" dirty="0" smtClean="0"/>
              <a:t>Enablers:  Reachback, Risk Management, Policy, Graduated Readiness.</a:t>
            </a:r>
          </a:p>
          <a:p>
            <a:pPr>
              <a:buNone/>
            </a:pPr>
            <a:endParaRPr lang="en-GB" sz="1600" dirty="0" smtClean="0">
              <a:solidFill>
                <a:srgbClr val="002060"/>
              </a:solidFill>
            </a:endParaRPr>
          </a:p>
          <a:p>
            <a:endParaRPr lang="en-GB" sz="1800" dirty="0" smtClean="0"/>
          </a:p>
          <a:p>
            <a:endParaRPr lang="en-GB" sz="1800" dirty="0"/>
          </a:p>
        </p:txBody>
      </p:sp>
      <p:sp>
        <p:nvSpPr>
          <p:cNvPr id="4" name="Text Placeholder 3"/>
          <p:cNvSpPr>
            <a:spLocks noGrp="1"/>
          </p:cNvSpPr>
          <p:nvPr>
            <p:ph type="body" sz="quarter" idx="12"/>
          </p:nvPr>
        </p:nvSpPr>
        <p:spPr/>
        <p:txBody>
          <a:bodyPr/>
          <a:lstStyle/>
          <a:p>
            <a:r>
              <a:rPr lang="en-GB" dirty="0" smtClean="0"/>
              <a:t>OFFICIAL</a:t>
            </a:r>
            <a:endParaRPr lang="en-GB" dirty="0"/>
          </a:p>
        </p:txBody>
      </p:sp>
      <p:sp>
        <p:nvSpPr>
          <p:cNvPr id="5" name="Footer Placeholder 4"/>
          <p:cNvSpPr>
            <a:spLocks noGrp="1"/>
          </p:cNvSpPr>
          <p:nvPr>
            <p:ph type="ftr" sz="quarter" idx="13"/>
          </p:nvPr>
        </p:nvSpPr>
        <p:spPr/>
        <p:txBody>
          <a:bodyPr/>
          <a:lstStyle/>
          <a:p>
            <a:pPr>
              <a:defRPr/>
            </a:pPr>
            <a:r>
              <a:rPr lang="en-GB" dirty="0" smtClean="0"/>
              <a:t>© Crown copyright 2013 Dstl</a:t>
            </a:r>
            <a:endParaRPr lang="en-GB" dirty="0"/>
          </a:p>
        </p:txBody>
      </p:sp>
      <p:sp>
        <p:nvSpPr>
          <p:cNvPr id="6" name="Date Placeholder 5"/>
          <p:cNvSpPr>
            <a:spLocks noGrp="1"/>
          </p:cNvSpPr>
          <p:nvPr>
            <p:ph type="dt" sz="half" idx="14"/>
          </p:nvPr>
        </p:nvSpPr>
        <p:spPr/>
        <p:txBody>
          <a:bodyPr/>
          <a:lstStyle/>
          <a:p>
            <a:pPr>
              <a:defRPr/>
            </a:pPr>
            <a:fld id="{5C5594F9-D40A-4379-A801-9F4DA695DB16}" type="datetime4">
              <a:rPr lang="en-GB" smtClean="0"/>
              <a:pPr>
                <a:defRPr/>
              </a:pPr>
              <a:t>28 July 2014</a:t>
            </a:fld>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Analytical Support to Crisis and Contingency</a:t>
            </a:r>
            <a:endParaRPr lang="en-GB" dirty="0"/>
          </a:p>
        </p:txBody>
      </p:sp>
      <p:sp>
        <p:nvSpPr>
          <p:cNvPr id="3" name="Content Placeholder 2"/>
          <p:cNvSpPr>
            <a:spLocks noGrp="1"/>
          </p:cNvSpPr>
          <p:nvPr>
            <p:ph idx="1"/>
          </p:nvPr>
        </p:nvSpPr>
        <p:spPr>
          <a:xfrm>
            <a:off x="432038" y="1737493"/>
            <a:ext cx="7775337" cy="3879082"/>
          </a:xfrm>
        </p:spPr>
        <p:txBody>
          <a:bodyPr/>
          <a:lstStyle/>
          <a:p>
            <a:r>
              <a:rPr lang="en-GB" sz="1800" dirty="0" smtClean="0"/>
              <a:t>MOD Military Strategic Planning (MSP) supports Ministers, CDS and senior officers in developing the MOD response to contingency and Crisis.  </a:t>
            </a:r>
          </a:p>
          <a:p>
            <a:r>
              <a:rPr lang="en-GB" sz="1800" dirty="0" smtClean="0"/>
              <a:t>MOD Operations Directorate develops the strategy developed by MSP and provides strategic direction for current operations.</a:t>
            </a:r>
          </a:p>
          <a:p>
            <a:r>
              <a:rPr lang="en-GB" sz="1800" dirty="0" smtClean="0"/>
              <a:t>Dstl has now set up a team to support MSP, providing embedded analysts in the planning team and extensive reachback.</a:t>
            </a:r>
            <a:endParaRPr lang="en-GB" sz="1800" dirty="0"/>
          </a:p>
        </p:txBody>
      </p:sp>
      <p:sp>
        <p:nvSpPr>
          <p:cNvPr id="4" name="Text Placeholder 3"/>
          <p:cNvSpPr>
            <a:spLocks noGrp="1"/>
          </p:cNvSpPr>
          <p:nvPr>
            <p:ph type="body" sz="quarter" idx="12"/>
          </p:nvPr>
        </p:nvSpPr>
        <p:spPr/>
        <p:txBody>
          <a:bodyPr/>
          <a:lstStyle/>
          <a:p>
            <a:r>
              <a:rPr lang="en-GB" dirty="0" smtClean="0"/>
              <a:t>OFFICIAL</a:t>
            </a:r>
            <a:endParaRPr lang="en-GB" dirty="0"/>
          </a:p>
        </p:txBody>
      </p:sp>
      <p:sp>
        <p:nvSpPr>
          <p:cNvPr id="5" name="Footer Placeholder 4"/>
          <p:cNvSpPr>
            <a:spLocks noGrp="1"/>
          </p:cNvSpPr>
          <p:nvPr>
            <p:ph type="ftr" sz="quarter" idx="13"/>
          </p:nvPr>
        </p:nvSpPr>
        <p:spPr/>
        <p:txBody>
          <a:bodyPr/>
          <a:lstStyle/>
          <a:p>
            <a:pPr>
              <a:defRPr/>
            </a:pPr>
            <a:r>
              <a:rPr lang="en-GB" dirty="0" smtClean="0"/>
              <a:t>© Crown copyright 2013 Dstl</a:t>
            </a:r>
            <a:endParaRPr lang="en-GB" dirty="0"/>
          </a:p>
        </p:txBody>
      </p:sp>
      <p:sp>
        <p:nvSpPr>
          <p:cNvPr id="6" name="Date Placeholder 5"/>
          <p:cNvSpPr>
            <a:spLocks noGrp="1"/>
          </p:cNvSpPr>
          <p:nvPr>
            <p:ph type="dt" sz="half" idx="14"/>
          </p:nvPr>
        </p:nvSpPr>
        <p:spPr/>
        <p:txBody>
          <a:bodyPr/>
          <a:lstStyle/>
          <a:p>
            <a:pPr>
              <a:defRPr/>
            </a:pPr>
            <a:fld id="{AC8C3249-CB27-4EB4-9C97-294E115ECE61}" type="datetime4">
              <a:rPr lang="en-GB" smtClean="0"/>
              <a:pPr>
                <a:defRPr/>
              </a:pPr>
              <a:t>28 July 2014</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Joint Expeditionary Force (JEF) and VANGUARD</a:t>
            </a:r>
            <a:endParaRPr lang="en-GB" dirty="0"/>
          </a:p>
        </p:txBody>
      </p:sp>
      <p:sp>
        <p:nvSpPr>
          <p:cNvPr id="3" name="Content Placeholder 2"/>
          <p:cNvSpPr>
            <a:spLocks noGrp="1"/>
          </p:cNvSpPr>
          <p:nvPr>
            <p:ph idx="1"/>
          </p:nvPr>
        </p:nvSpPr>
        <p:spPr/>
        <p:txBody>
          <a:bodyPr/>
          <a:lstStyle/>
          <a:p>
            <a:r>
              <a:rPr lang="en-GB" sz="1800" dirty="0" smtClean="0"/>
              <a:t>MOD criticised for the fraction of the forces that can be deployed.</a:t>
            </a:r>
          </a:p>
          <a:p>
            <a:r>
              <a:rPr lang="en-GB" sz="1800" dirty="0" smtClean="0"/>
              <a:t>JEF is MODs answer, directing what forces should be provided at readiness.</a:t>
            </a:r>
          </a:p>
          <a:p>
            <a:r>
              <a:rPr lang="en-GB" sz="1800" dirty="0" smtClean="0"/>
              <a:t>VANGUARD is the army’s contribution allocating every formation a readiness and including what that formation should bring and how it will be tested (ACTIVE EDGE).</a:t>
            </a:r>
          </a:p>
          <a:p>
            <a:r>
              <a:rPr lang="en-GB" sz="1800" dirty="0" smtClean="0"/>
              <a:t>OA and SCIAD included in the ORBAT for Air Assault </a:t>
            </a:r>
            <a:r>
              <a:rPr lang="en-GB" sz="1800" dirty="0"/>
              <a:t>T</a:t>
            </a:r>
            <a:r>
              <a:rPr lang="en-GB" sz="1800" dirty="0" smtClean="0"/>
              <a:t>ask Force, Lead Commando task force, Lead Armoured Task force (as part of the </a:t>
            </a:r>
            <a:r>
              <a:rPr lang="en-GB" sz="1800" dirty="0" err="1" smtClean="0"/>
              <a:t>Bde</a:t>
            </a:r>
            <a:r>
              <a:rPr lang="en-GB" sz="1800" dirty="0" smtClean="0"/>
              <a:t> HQs) and VANGUARD Division.</a:t>
            </a:r>
          </a:p>
          <a:p>
            <a:r>
              <a:rPr lang="en-GB" sz="1800" dirty="0" smtClean="0"/>
              <a:t>The challenge is to make it happen. </a:t>
            </a:r>
            <a:endParaRPr lang="en-GB" sz="1800" dirty="0"/>
          </a:p>
        </p:txBody>
      </p:sp>
      <p:sp>
        <p:nvSpPr>
          <p:cNvPr id="4" name="Text Placeholder 3"/>
          <p:cNvSpPr>
            <a:spLocks noGrp="1"/>
          </p:cNvSpPr>
          <p:nvPr>
            <p:ph type="body" sz="quarter" idx="12"/>
          </p:nvPr>
        </p:nvSpPr>
        <p:spPr/>
        <p:txBody>
          <a:bodyPr/>
          <a:lstStyle/>
          <a:p>
            <a:endParaRPr lang="en-GB"/>
          </a:p>
        </p:txBody>
      </p:sp>
      <p:sp>
        <p:nvSpPr>
          <p:cNvPr id="5" name="Footer Placeholder 4"/>
          <p:cNvSpPr>
            <a:spLocks noGrp="1"/>
          </p:cNvSpPr>
          <p:nvPr>
            <p:ph type="ftr" sz="quarter" idx="13"/>
          </p:nvPr>
        </p:nvSpPr>
        <p:spPr/>
        <p:txBody>
          <a:bodyPr/>
          <a:lstStyle/>
          <a:p>
            <a:pPr>
              <a:defRPr/>
            </a:pPr>
            <a:r>
              <a:rPr lang="en-GB" smtClean="0"/>
              <a:t>© Crown copyright 2013 Dstl</a:t>
            </a:r>
            <a:endParaRPr lang="en-GB" dirty="0"/>
          </a:p>
        </p:txBody>
      </p:sp>
      <p:sp>
        <p:nvSpPr>
          <p:cNvPr id="6" name="Date Placeholder 5"/>
          <p:cNvSpPr>
            <a:spLocks noGrp="1"/>
          </p:cNvSpPr>
          <p:nvPr>
            <p:ph type="dt" sz="half" idx="14"/>
          </p:nvPr>
        </p:nvSpPr>
        <p:spPr/>
        <p:txBody>
          <a:bodyPr/>
          <a:lstStyle/>
          <a:p>
            <a:pPr>
              <a:defRPr/>
            </a:pPr>
            <a:fld id="{5C5594F9-D40A-4379-A801-9F4DA695DB16}" type="datetime4">
              <a:rPr lang="en-GB" smtClean="0"/>
              <a:pPr>
                <a:defRPr/>
              </a:pPr>
              <a:t>28 July 2014</a:t>
            </a:fld>
            <a:endParaRPr lang="en-GB" dirty="0"/>
          </a:p>
        </p:txBody>
      </p:sp>
    </p:spTree>
    <p:extLst>
      <p:ext uri="{BB962C8B-B14F-4D97-AF65-F5344CB8AC3E}">
        <p14:creationId xmlns:p14="http://schemas.microsoft.com/office/powerpoint/2010/main" xmlns="" val="3982014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GB" dirty="0" smtClean="0"/>
              <a:t>Existing capabilities with re-emphasis on readiness and contingency planning</a:t>
            </a:r>
            <a:br>
              <a:rPr lang="en-GB" dirty="0" smtClean="0"/>
            </a:br>
            <a:r>
              <a:rPr lang="en-GB" dirty="0" smtClean="0"/>
              <a:t/>
            </a:r>
            <a:br>
              <a:rPr lang="en-GB" dirty="0" smtClean="0"/>
            </a:br>
            <a:endParaRPr lang="en-GB" dirty="0" smtClean="0"/>
          </a:p>
        </p:txBody>
      </p:sp>
      <p:sp>
        <p:nvSpPr>
          <p:cNvPr id="10" name="Text Placeholder 9"/>
          <p:cNvSpPr>
            <a:spLocks noGrp="1"/>
          </p:cNvSpPr>
          <p:nvPr>
            <p:ph type="body" sz="half" idx="1"/>
          </p:nvPr>
        </p:nvSpPr>
        <p:spPr>
          <a:xfrm>
            <a:off x="396035" y="2375991"/>
            <a:ext cx="6228602" cy="3055656"/>
          </a:xfrm>
        </p:spPr>
        <p:txBody>
          <a:bodyPr/>
          <a:lstStyle/>
          <a:p>
            <a:r>
              <a:rPr lang="en-GB" sz="1800" dirty="0" smtClean="0"/>
              <a:t>PJHQ</a:t>
            </a:r>
          </a:p>
          <a:p>
            <a:pPr lvl="1"/>
            <a:r>
              <a:rPr lang="en-GB" sz="1800" dirty="0" smtClean="0"/>
              <a:t>Joint Force HQ</a:t>
            </a:r>
          </a:p>
          <a:p>
            <a:r>
              <a:rPr lang="en-GB" sz="1800" dirty="0" smtClean="0"/>
              <a:t>HQ ARRC</a:t>
            </a:r>
          </a:p>
          <a:p>
            <a:r>
              <a:rPr lang="en-GB" sz="1800" dirty="0" smtClean="0"/>
              <a:t>Joint Force Air Component Command</a:t>
            </a:r>
          </a:p>
          <a:p>
            <a:r>
              <a:rPr lang="en-GB" sz="1800" dirty="0" smtClean="0"/>
              <a:t>Formation Support</a:t>
            </a:r>
          </a:p>
          <a:p>
            <a:r>
              <a:rPr lang="en-GB" sz="1800" dirty="0" smtClean="0"/>
              <a:t>Maritime</a:t>
            </a:r>
          </a:p>
          <a:p>
            <a:pPr>
              <a:buNone/>
            </a:pPr>
            <a:endParaRPr lang="en-GB" dirty="0"/>
          </a:p>
        </p:txBody>
      </p:sp>
      <p:sp>
        <p:nvSpPr>
          <p:cNvPr id="6" name="Date Placeholder 5"/>
          <p:cNvSpPr>
            <a:spLocks noGrp="1"/>
          </p:cNvSpPr>
          <p:nvPr>
            <p:ph type="dt" sz="half" idx="10"/>
          </p:nvPr>
        </p:nvSpPr>
        <p:spPr>
          <a:xfrm>
            <a:off x="1474788" y="5761038"/>
            <a:ext cx="1657350" cy="287337"/>
          </a:xfrm>
          <a:prstGeom prst="rect">
            <a:avLst/>
          </a:prstGeom>
        </p:spPr>
        <p:txBody>
          <a:bodyPr vert="horz" lIns="85332" tIns="42666" rIns="85332" bIns="42666" rtlCol="0" anchor="b"/>
          <a:lstStyle/>
          <a:p>
            <a:pPr defTabSz="853318" fontAlgn="auto">
              <a:spcBef>
                <a:spcPts val="0"/>
              </a:spcBef>
              <a:spcAft>
                <a:spcPts val="0"/>
              </a:spcAft>
              <a:defRPr/>
            </a:pPr>
            <a:fld id="{5C5594F9-D40A-4379-A801-9F4DA695DB16}" type="datetime4">
              <a:rPr lang="en-GB" sz="800" b="1" smtClean="0">
                <a:solidFill>
                  <a:schemeClr val="bg1"/>
                </a:solidFill>
                <a:latin typeface="Arial" pitchFamily="34" charset="0"/>
                <a:cs typeface="Arial" pitchFamily="34" charset="0"/>
              </a:rPr>
              <a:pPr defTabSz="853318" fontAlgn="auto">
                <a:spcBef>
                  <a:spcPts val="0"/>
                </a:spcBef>
                <a:spcAft>
                  <a:spcPts val="0"/>
                </a:spcAft>
                <a:defRPr/>
              </a:pPr>
              <a:t>28 July 2014</a:t>
            </a:fld>
            <a:endParaRPr lang="en-GB" sz="800" b="1" dirty="0">
              <a:solidFill>
                <a:schemeClr val="bg1"/>
              </a:solidFill>
              <a:latin typeface="Arial" pitchFamily="34" charset="0"/>
              <a:cs typeface="Arial" pitchFamily="34" charset="0"/>
            </a:endParaRPr>
          </a:p>
        </p:txBody>
      </p:sp>
      <p:sp>
        <p:nvSpPr>
          <p:cNvPr id="7" name="Text Placeholder 3"/>
          <p:cNvSpPr txBox="1">
            <a:spLocks/>
          </p:cNvSpPr>
          <p:nvPr/>
        </p:nvSpPr>
        <p:spPr>
          <a:xfrm>
            <a:off x="3132138" y="5616575"/>
            <a:ext cx="2374900" cy="863600"/>
          </a:xfrm>
          <a:prstGeom prst="rect">
            <a:avLst/>
          </a:prstGeom>
          <a:noFill/>
          <a:ln w="9525">
            <a:noFill/>
            <a:miter lim="800000"/>
            <a:headEnd/>
            <a:tailEnd/>
          </a:ln>
        </p:spPr>
        <p:txBody>
          <a:bodyPr vert="horz" wrap="square" lIns="85332" tIns="42666" rIns="85332" bIns="42666" numCol="1" anchor="ctr" anchorCtr="0" compatLnSpc="1">
            <a:prstTxWarp prst="textNoShape">
              <a:avLst/>
            </a:prstTxWarp>
            <a:normAutofit/>
          </a:bodyPr>
          <a:lstStyle/>
          <a:p>
            <a:pPr marR="0" lvl="0" algn="ctr" latinLnBrk="0">
              <a:lnSpc>
                <a:spcPts val="2400"/>
              </a:lnSpc>
              <a:spcBef>
                <a:spcPts val="300"/>
              </a:spcBef>
              <a:spcAft>
                <a:spcPts val="0"/>
              </a:spcAft>
              <a:buClrTx/>
              <a:buSzTx/>
              <a:tabLst/>
              <a:defRPr/>
            </a:pPr>
            <a:r>
              <a:rPr lang="en-GB" sz="1600" cap="all" smtClean="0">
                <a:solidFill>
                  <a:schemeClr val="bg1"/>
                </a:solidFill>
                <a:latin typeface="Arial" pitchFamily="34" charset="0"/>
                <a:cs typeface="Arial" pitchFamily="34" charset="0"/>
              </a:rPr>
              <a:t>OFFICIAL</a:t>
            </a:r>
            <a:endParaRPr lang="en-GB" sz="1600" cap="all" dirty="0">
              <a:solidFill>
                <a:schemeClr val="bg1"/>
              </a:solidFill>
              <a:latin typeface="Arial" pitchFamily="34" charset="0"/>
              <a:cs typeface="Arial" pitchFamily="34" charset="0"/>
            </a:endParaRPr>
          </a:p>
        </p:txBody>
      </p:sp>
      <p:sp>
        <p:nvSpPr>
          <p:cNvPr id="9" name="Footer Placeholder 4"/>
          <p:cNvSpPr txBox="1">
            <a:spLocks/>
          </p:cNvSpPr>
          <p:nvPr/>
        </p:nvSpPr>
        <p:spPr>
          <a:xfrm>
            <a:off x="1467700" y="6041287"/>
            <a:ext cx="1657350" cy="287338"/>
          </a:xfrm>
          <a:prstGeom prst="rect">
            <a:avLst/>
          </a:prstGeom>
        </p:spPr>
        <p:txBody>
          <a:bodyPr/>
          <a:lstStyle/>
          <a:p>
            <a:pPr marL="0" marR="0" lvl="0" indent="0" algn="l" defTabSz="852488" rtl="0" eaLnBrk="1" fontAlgn="base" latinLnBrk="0" hangingPunct="1">
              <a:lnSpc>
                <a:spcPct val="100000"/>
              </a:lnSpc>
              <a:spcBef>
                <a:spcPct val="0"/>
              </a:spcBef>
              <a:spcAft>
                <a:spcPct val="0"/>
              </a:spcAft>
              <a:buClrTx/>
              <a:buSzTx/>
              <a:buFontTx/>
              <a:buNone/>
              <a:tabLst/>
              <a:defRPr/>
            </a:pPr>
            <a:r>
              <a:rPr kumimoji="0" lang="en-GB" sz="800" b="1" i="0" u="none" strike="noStrike" kern="1200" cap="none" spc="0" normalizeH="0" baseline="0" noProof="0" dirty="0" smtClean="0">
                <a:ln>
                  <a:noFill/>
                </a:ln>
                <a:solidFill>
                  <a:schemeClr val="bg1"/>
                </a:solidFill>
                <a:effectLst/>
                <a:uLnTx/>
                <a:uFillTx/>
                <a:latin typeface="Arial" charset="0"/>
                <a:ea typeface="+mn-ea"/>
                <a:cs typeface="+mn-cs"/>
              </a:rPr>
              <a:t>© Crown copyright 2013 Dstl</a:t>
            </a:r>
            <a:endParaRPr kumimoji="0" lang="en-GB" sz="800" b="1" i="0" u="none" strike="noStrike" kern="1200" cap="none" spc="0" normalizeH="0" baseline="0" noProof="0" dirty="0">
              <a:ln>
                <a:noFill/>
              </a:ln>
              <a:solidFill>
                <a:schemeClr val="bg1"/>
              </a:solidFill>
              <a:effectLst/>
              <a:uLnTx/>
              <a:uFillTx/>
              <a:latin typeface="Arial" charset="0"/>
              <a:ea typeface="+mn-ea"/>
              <a:cs typeface="+mn-cs"/>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Scientific Support in Crisis &amp; War</a:t>
            </a:r>
            <a:endParaRPr lang="en-GB" dirty="0"/>
          </a:p>
        </p:txBody>
      </p:sp>
      <p:sp>
        <p:nvSpPr>
          <p:cNvPr id="7" name="Content Placeholder 6"/>
          <p:cNvSpPr>
            <a:spLocks noGrp="1"/>
          </p:cNvSpPr>
          <p:nvPr>
            <p:ph idx="1"/>
          </p:nvPr>
        </p:nvSpPr>
        <p:spPr>
          <a:xfrm>
            <a:off x="432038" y="1007839"/>
            <a:ext cx="7775337" cy="3879082"/>
          </a:xfrm>
        </p:spPr>
        <p:txBody>
          <a:bodyPr/>
          <a:lstStyle/>
          <a:p>
            <a:r>
              <a:rPr lang="en-GB" sz="1800" dirty="0" smtClean="0"/>
              <a:t>Primary project for maintaining readiness.</a:t>
            </a:r>
          </a:p>
          <a:p>
            <a:r>
              <a:rPr lang="en-GB" sz="1800" dirty="0" smtClean="0"/>
              <a:t>Maintains the capability to support future ops and safe and effective deployment of Dstl personnel to operational theatres and hostile locations.</a:t>
            </a:r>
          </a:p>
          <a:p>
            <a:pPr lvl="1"/>
            <a:r>
              <a:rPr lang="en-GB" sz="1600" dirty="0" smtClean="0"/>
              <a:t>Policy and process.</a:t>
            </a:r>
          </a:p>
          <a:p>
            <a:pPr lvl="1"/>
            <a:r>
              <a:rPr lang="en-GB" sz="1600" dirty="0" smtClean="0"/>
              <a:t>Risk Management.</a:t>
            </a:r>
          </a:p>
          <a:p>
            <a:pPr lvl="1"/>
            <a:r>
              <a:rPr lang="en-GB" sz="1600" dirty="0" smtClean="0"/>
              <a:t>Standing Reachback capability.</a:t>
            </a:r>
          </a:p>
          <a:p>
            <a:pPr lvl="1"/>
            <a:r>
              <a:rPr lang="en-GB" sz="1600" dirty="0" smtClean="0"/>
              <a:t>Enhancement of SCIAD capability. </a:t>
            </a:r>
          </a:p>
          <a:p>
            <a:pPr lvl="1"/>
            <a:r>
              <a:rPr lang="en-GB" sz="1600" dirty="0" smtClean="0"/>
              <a:t>Graduated Readiness of permanent staff and augmentees</a:t>
            </a:r>
          </a:p>
          <a:p>
            <a:pPr lvl="1"/>
            <a:r>
              <a:rPr lang="en-GB" sz="1600" dirty="0" smtClean="0"/>
              <a:t>Mandatory Training</a:t>
            </a:r>
          </a:p>
          <a:p>
            <a:pPr lvl="1"/>
            <a:r>
              <a:rPr lang="en-GB" sz="1600" dirty="0" smtClean="0"/>
              <a:t>Technical and on the job training and experience</a:t>
            </a:r>
          </a:p>
          <a:p>
            <a:pPr lvl="1"/>
            <a:r>
              <a:rPr lang="en-GB" sz="1600" dirty="0" smtClean="0"/>
              <a:t>Limited studies capability.</a:t>
            </a:r>
            <a:endParaRPr lang="en-GB" dirty="0" smtClean="0"/>
          </a:p>
          <a:p>
            <a:pPr lvl="1">
              <a:buNone/>
            </a:pPr>
            <a:endParaRPr lang="en-GB" sz="1600" dirty="0" smtClean="0"/>
          </a:p>
          <a:p>
            <a:pPr lvl="1">
              <a:buNone/>
            </a:pPr>
            <a:endParaRPr lang="en-GB" sz="1600" dirty="0" smtClean="0"/>
          </a:p>
          <a:p>
            <a:endParaRPr lang="en-GB" sz="1800" dirty="0"/>
          </a:p>
        </p:txBody>
      </p:sp>
      <p:sp>
        <p:nvSpPr>
          <p:cNvPr id="8" name="Text Placeholder 7"/>
          <p:cNvSpPr>
            <a:spLocks noGrp="1"/>
          </p:cNvSpPr>
          <p:nvPr>
            <p:ph type="body" sz="quarter" idx="12"/>
          </p:nvPr>
        </p:nvSpPr>
        <p:spPr/>
        <p:txBody>
          <a:bodyPr/>
          <a:lstStyle/>
          <a:p>
            <a:r>
              <a:rPr lang="en-GB" dirty="0" smtClean="0"/>
              <a:t>OFFICIAL</a:t>
            </a:r>
            <a:endParaRPr lang="en-GB" dirty="0"/>
          </a:p>
        </p:txBody>
      </p:sp>
      <p:sp>
        <p:nvSpPr>
          <p:cNvPr id="5" name="Footer Placeholder 4"/>
          <p:cNvSpPr>
            <a:spLocks noGrp="1"/>
          </p:cNvSpPr>
          <p:nvPr>
            <p:ph type="ftr" sz="quarter" idx="13"/>
          </p:nvPr>
        </p:nvSpPr>
        <p:spPr/>
        <p:txBody>
          <a:bodyPr/>
          <a:lstStyle/>
          <a:p>
            <a:pPr>
              <a:defRPr/>
            </a:pPr>
            <a:r>
              <a:rPr lang="en-GB" dirty="0" smtClean="0"/>
              <a:t>© Crown copyright 2013 Dstl</a:t>
            </a:r>
            <a:endParaRPr lang="en-GB" dirty="0"/>
          </a:p>
        </p:txBody>
      </p:sp>
      <p:sp>
        <p:nvSpPr>
          <p:cNvPr id="6" name="Date Placeholder 5"/>
          <p:cNvSpPr>
            <a:spLocks noGrp="1"/>
          </p:cNvSpPr>
          <p:nvPr>
            <p:ph type="dt" sz="half" idx="14"/>
          </p:nvPr>
        </p:nvSpPr>
        <p:spPr/>
        <p:txBody>
          <a:bodyPr/>
          <a:lstStyle/>
          <a:p>
            <a:pPr>
              <a:defRPr/>
            </a:pPr>
            <a:fld id="{AC8C3249-CB27-4EB4-9C97-294E115ECE61}" type="datetime4">
              <a:rPr lang="en-GB" smtClean="0"/>
              <a:pPr>
                <a:defRPr/>
              </a:pPr>
              <a:t>28 July 2014</a:t>
            </a:fld>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GB" dirty="0"/>
          </a:p>
        </p:txBody>
      </p:sp>
      <p:sp>
        <p:nvSpPr>
          <p:cNvPr id="3" name="Content Placeholder 2"/>
          <p:cNvSpPr>
            <a:spLocks noGrp="1"/>
          </p:cNvSpPr>
          <p:nvPr>
            <p:ph idx="1"/>
          </p:nvPr>
        </p:nvSpPr>
        <p:spPr>
          <a:xfrm>
            <a:off x="0" y="935831"/>
            <a:ext cx="8784975" cy="3879082"/>
          </a:xfrm>
        </p:spPr>
        <p:txBody>
          <a:bodyPr/>
          <a:lstStyle/>
          <a:p>
            <a:pPr marL="0" indent="0">
              <a:buNone/>
            </a:pPr>
            <a:r>
              <a:rPr lang="en-GB" sz="1800" dirty="0" smtClean="0"/>
              <a:t>We are now losing the advantage and challenge of a single operational priority. </a:t>
            </a:r>
          </a:p>
          <a:p>
            <a:pPr marL="0" indent="0">
              <a:buNone/>
            </a:pPr>
            <a:r>
              <a:rPr lang="en-GB" sz="1800" dirty="0" smtClean="0"/>
              <a:t>However, despite the austerity driven wishful thinking in our capitals the world is an increasingly unstable place.</a:t>
            </a:r>
          </a:p>
          <a:p>
            <a:pPr marL="0" indent="0">
              <a:buNone/>
            </a:pPr>
            <a:endParaRPr lang="en-GB" sz="1800" dirty="0" smtClean="0"/>
          </a:p>
          <a:p>
            <a:pPr marL="0" indent="0">
              <a:buNone/>
            </a:pPr>
            <a:r>
              <a:rPr lang="en-GB" sz="1800" dirty="0" smtClean="0"/>
              <a:t>To keep OA relevant we must maintain the highest standards and ensure that we focus on the decisions that really matter.</a:t>
            </a:r>
          </a:p>
          <a:p>
            <a:pPr marL="0" indent="0">
              <a:buNone/>
            </a:pPr>
            <a:endParaRPr lang="en-GB" sz="1800" dirty="0" smtClean="0"/>
          </a:p>
          <a:p>
            <a:pPr marL="0" indent="0">
              <a:buNone/>
            </a:pPr>
            <a:r>
              <a:rPr lang="en-GB" sz="1800" dirty="0" smtClean="0"/>
              <a:t>Dstl is preparing for future operations as a priority. </a:t>
            </a:r>
          </a:p>
          <a:p>
            <a:pPr>
              <a:buNone/>
            </a:pPr>
            <a:endParaRPr lang="en-GB" sz="1800" dirty="0"/>
          </a:p>
        </p:txBody>
      </p:sp>
      <p:sp>
        <p:nvSpPr>
          <p:cNvPr id="4" name="Text Placeholder 3"/>
          <p:cNvSpPr>
            <a:spLocks noGrp="1"/>
          </p:cNvSpPr>
          <p:nvPr>
            <p:ph type="body" sz="quarter" idx="12"/>
          </p:nvPr>
        </p:nvSpPr>
        <p:spPr/>
        <p:txBody>
          <a:bodyPr/>
          <a:lstStyle/>
          <a:p>
            <a:r>
              <a:rPr lang="en-GB" dirty="0" smtClean="0"/>
              <a:t>OFFICIAL</a:t>
            </a:r>
            <a:endParaRPr lang="en-GB" dirty="0"/>
          </a:p>
        </p:txBody>
      </p:sp>
      <p:sp>
        <p:nvSpPr>
          <p:cNvPr id="5" name="Footer Placeholder 4"/>
          <p:cNvSpPr>
            <a:spLocks noGrp="1"/>
          </p:cNvSpPr>
          <p:nvPr>
            <p:ph type="ftr" sz="quarter" idx="13"/>
          </p:nvPr>
        </p:nvSpPr>
        <p:spPr/>
        <p:txBody>
          <a:bodyPr/>
          <a:lstStyle/>
          <a:p>
            <a:pPr>
              <a:defRPr/>
            </a:pPr>
            <a:r>
              <a:rPr lang="en-GB" dirty="0" smtClean="0"/>
              <a:t>© Crown copyright 2013 Dstl</a:t>
            </a:r>
            <a:endParaRPr lang="en-GB" dirty="0"/>
          </a:p>
        </p:txBody>
      </p:sp>
      <p:sp>
        <p:nvSpPr>
          <p:cNvPr id="6" name="Date Placeholder 5"/>
          <p:cNvSpPr>
            <a:spLocks noGrp="1"/>
          </p:cNvSpPr>
          <p:nvPr>
            <p:ph type="dt" sz="half" idx="14"/>
          </p:nvPr>
        </p:nvSpPr>
        <p:spPr/>
        <p:txBody>
          <a:bodyPr/>
          <a:lstStyle/>
          <a:p>
            <a:pPr>
              <a:defRPr/>
            </a:pPr>
            <a:fld id="{5C5594F9-D40A-4379-A801-9F4DA695DB16}" type="datetime4">
              <a:rPr lang="en-GB" smtClean="0"/>
              <a:pPr>
                <a:defRPr/>
              </a:pPr>
              <a:t>28 July 2014</a:t>
            </a:fld>
            <a:endParaRPr lang="en-GB" dirty="0"/>
          </a:p>
        </p:txBody>
      </p:sp>
      <p:pic>
        <p:nvPicPr>
          <p:cNvPr id="7" name="Picture 4" descr="Afghanistan Sunset on the Pad.JPG"/>
          <p:cNvPicPr>
            <a:picLocks noChangeAspect="1"/>
          </p:cNvPicPr>
          <p:nvPr/>
        </p:nvPicPr>
        <p:blipFill>
          <a:blip r:embed="rId2" cstate="print"/>
          <a:srcRect/>
          <a:stretch>
            <a:fillRect/>
          </a:stretch>
        </p:blipFill>
        <p:spPr bwMode="auto">
          <a:xfrm>
            <a:off x="5112469" y="3744143"/>
            <a:ext cx="3762375" cy="251142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1"/>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pPr defTabSz="852488" fontAlgn="base">
              <a:spcBef>
                <a:spcPct val="0"/>
              </a:spcBef>
              <a:spcAft>
                <a:spcPct val="0"/>
              </a:spcAft>
            </a:pPr>
            <a:r>
              <a:rPr lang="en-GB" dirty="0" smtClean="0">
                <a:latin typeface="Arial" charset="0"/>
                <a:cs typeface="Arial" charset="0"/>
              </a:rPr>
              <a:t>© Crown copyright 2013 Dstl</a:t>
            </a:r>
          </a:p>
        </p:txBody>
      </p:sp>
      <p:sp>
        <p:nvSpPr>
          <p:cNvPr id="5123" name="Date Placeholder 2"/>
          <p:cNvSpPr>
            <a:spLocks noGrp="1"/>
          </p:cNvSpPr>
          <p:nvPr>
            <p:ph type="dt" sz="quarter" idx="11"/>
          </p:nvPr>
        </p:nvSpPr>
        <p:spPr bwMode="auto">
          <a:noFill/>
          <a:ln>
            <a:miter lim="800000"/>
            <a:headEnd/>
            <a:tailEnd/>
          </a:ln>
        </p:spPr>
        <p:txBody>
          <a:bodyPr wrap="square" numCol="1" anchorCtr="0" compatLnSpc="1">
            <a:prstTxWarp prst="textNoShape">
              <a:avLst/>
            </a:prstTxWarp>
          </a:bodyPr>
          <a:lstStyle/>
          <a:p>
            <a:pPr defTabSz="852488" fontAlgn="base">
              <a:spcBef>
                <a:spcPct val="0"/>
              </a:spcBef>
              <a:spcAft>
                <a:spcPct val="0"/>
              </a:spcAft>
            </a:pPr>
            <a:fld id="{59A059C4-F6EA-44E7-BD31-842798A9E519}" type="datetime4">
              <a:rPr lang="en-GB" smtClean="0">
                <a:latin typeface="Arial" charset="0"/>
                <a:cs typeface="Arial" charset="0"/>
              </a:rPr>
              <a:pPr defTabSz="852488" fontAlgn="base">
                <a:spcBef>
                  <a:spcPct val="0"/>
                </a:spcBef>
                <a:spcAft>
                  <a:spcPct val="0"/>
                </a:spcAft>
              </a:pPr>
              <a:t>28 July 2014</a:t>
            </a:fld>
            <a:endParaRPr lang="en-GB" dirty="0" smtClean="0">
              <a:latin typeface="Arial" charset="0"/>
              <a:cs typeface="Arial" charset="0"/>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BLUF (Bottom Line Up Front)</a:t>
            </a:r>
            <a:endParaRPr lang="en-GB" dirty="0"/>
          </a:p>
        </p:txBody>
      </p:sp>
      <p:sp>
        <p:nvSpPr>
          <p:cNvPr id="3" name="Content Placeholder 2"/>
          <p:cNvSpPr>
            <a:spLocks noGrp="1"/>
          </p:cNvSpPr>
          <p:nvPr>
            <p:ph idx="1"/>
          </p:nvPr>
        </p:nvSpPr>
        <p:spPr>
          <a:xfrm>
            <a:off x="143918" y="1017189"/>
            <a:ext cx="8280920" cy="3879082"/>
          </a:xfrm>
        </p:spPr>
        <p:txBody>
          <a:bodyPr/>
          <a:lstStyle/>
          <a:p>
            <a:pPr marL="0" indent="0">
              <a:buNone/>
            </a:pPr>
            <a:r>
              <a:rPr lang="en-GB" sz="1800" dirty="0" smtClean="0"/>
              <a:t>For 12 years a single operational priority has given Operational Analysis an advantage and challenge.  This has given us a greater profile and opportunity to prove ourselves to senior commanders.  </a:t>
            </a:r>
          </a:p>
          <a:p>
            <a:pPr marL="0" indent="0">
              <a:buNone/>
            </a:pPr>
            <a:endParaRPr lang="en-GB" sz="1800" dirty="0" smtClean="0"/>
          </a:p>
          <a:p>
            <a:pPr marL="0" indent="0">
              <a:buNone/>
            </a:pPr>
            <a:r>
              <a:rPr lang="en-GB" sz="1800" dirty="0" smtClean="0"/>
              <a:t>This is now ending, we are losing this priority and the exposure that it provides.   However, despite the austerity driven wishful thinking in our capitals the world is an increasingly unstable place.</a:t>
            </a:r>
          </a:p>
          <a:p>
            <a:pPr marL="0" indent="0">
              <a:buNone/>
            </a:pPr>
            <a:endParaRPr lang="en-GB" sz="1800" dirty="0" smtClean="0"/>
          </a:p>
          <a:p>
            <a:pPr marL="0" indent="0">
              <a:buNone/>
            </a:pPr>
            <a:r>
              <a:rPr lang="en-GB" sz="1800" dirty="0" smtClean="0"/>
              <a:t>Dstl is preparing for future operations by ensuring that it has the embedded capabilities required.</a:t>
            </a:r>
          </a:p>
          <a:p>
            <a:pPr>
              <a:buNone/>
            </a:pPr>
            <a:endParaRPr lang="en-GB" sz="1800" dirty="0"/>
          </a:p>
        </p:txBody>
      </p:sp>
      <p:sp>
        <p:nvSpPr>
          <p:cNvPr id="4" name="Text Placeholder 3"/>
          <p:cNvSpPr>
            <a:spLocks noGrp="1"/>
          </p:cNvSpPr>
          <p:nvPr>
            <p:ph type="body" sz="quarter" idx="12"/>
          </p:nvPr>
        </p:nvSpPr>
        <p:spPr/>
        <p:txBody>
          <a:bodyPr/>
          <a:lstStyle/>
          <a:p>
            <a:r>
              <a:rPr lang="en-GB" dirty="0" smtClean="0"/>
              <a:t>OFFICIAL</a:t>
            </a:r>
            <a:endParaRPr lang="en-GB" dirty="0"/>
          </a:p>
        </p:txBody>
      </p:sp>
      <p:sp>
        <p:nvSpPr>
          <p:cNvPr id="5" name="Footer Placeholder 4"/>
          <p:cNvSpPr>
            <a:spLocks noGrp="1"/>
          </p:cNvSpPr>
          <p:nvPr>
            <p:ph type="ftr" sz="quarter" idx="13"/>
          </p:nvPr>
        </p:nvSpPr>
        <p:spPr/>
        <p:txBody>
          <a:bodyPr/>
          <a:lstStyle/>
          <a:p>
            <a:pPr>
              <a:defRPr/>
            </a:pPr>
            <a:r>
              <a:rPr lang="en-GB" dirty="0" smtClean="0"/>
              <a:t>© Crown copyright 2013 Dstl</a:t>
            </a:r>
            <a:endParaRPr lang="en-GB" dirty="0"/>
          </a:p>
        </p:txBody>
      </p:sp>
      <p:sp>
        <p:nvSpPr>
          <p:cNvPr id="6" name="Date Placeholder 5"/>
          <p:cNvSpPr>
            <a:spLocks noGrp="1"/>
          </p:cNvSpPr>
          <p:nvPr>
            <p:ph type="dt" sz="half" idx="14"/>
          </p:nvPr>
        </p:nvSpPr>
        <p:spPr/>
        <p:txBody>
          <a:bodyPr/>
          <a:lstStyle/>
          <a:p>
            <a:pPr>
              <a:defRPr/>
            </a:pPr>
            <a:fld id="{5C5594F9-D40A-4379-A801-9F4DA695DB16}" type="datetime4">
              <a:rPr lang="en-GB" smtClean="0"/>
              <a:pPr>
                <a:defRPr/>
              </a:pPr>
              <a:t>28 July 2014</a:t>
            </a:fld>
            <a:endParaRPr lang="en-GB"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Peace in our time</a:t>
            </a:r>
            <a:endParaRPr lang="en-GB" dirty="0"/>
          </a:p>
        </p:txBody>
      </p:sp>
      <p:sp>
        <p:nvSpPr>
          <p:cNvPr id="3" name="Content Placeholder 2"/>
          <p:cNvSpPr>
            <a:spLocks noGrp="1"/>
          </p:cNvSpPr>
          <p:nvPr>
            <p:ph idx="1"/>
          </p:nvPr>
        </p:nvSpPr>
        <p:spPr>
          <a:xfrm>
            <a:off x="432038" y="1007839"/>
            <a:ext cx="4320391" cy="3879082"/>
          </a:xfrm>
        </p:spPr>
        <p:txBody>
          <a:bodyPr/>
          <a:lstStyle/>
          <a:p>
            <a:r>
              <a:rPr lang="en-GB" sz="1800" dirty="0" smtClean="0"/>
              <a:t>Arab Spring turned to Winter.</a:t>
            </a:r>
          </a:p>
          <a:p>
            <a:r>
              <a:rPr lang="en-GB" sz="1800" dirty="0" smtClean="0"/>
              <a:t>Resurgent Russian Bear. </a:t>
            </a:r>
          </a:p>
          <a:p>
            <a:r>
              <a:rPr lang="en-GB" sz="1800" dirty="0" smtClean="0"/>
              <a:t>Cash rich China.</a:t>
            </a:r>
          </a:p>
          <a:p>
            <a:r>
              <a:rPr lang="en-GB" sz="1800" dirty="0" smtClean="0"/>
              <a:t>Chemical weapon red line crossed with impunity.</a:t>
            </a:r>
          </a:p>
          <a:p>
            <a:r>
              <a:rPr lang="en-GB" sz="1800" dirty="0" smtClean="0"/>
              <a:t>Loss of credibility and neutrality.</a:t>
            </a:r>
          </a:p>
          <a:p>
            <a:r>
              <a:rPr lang="en-GB" sz="1800" dirty="0" smtClean="0"/>
              <a:t>Lack of understanding of military matters amongst NATO governments.</a:t>
            </a:r>
          </a:p>
          <a:p>
            <a:r>
              <a:rPr lang="en-GB" sz="3600" dirty="0" smtClean="0"/>
              <a:t>Austerity.</a:t>
            </a:r>
          </a:p>
          <a:p>
            <a:endParaRPr lang="en-GB" sz="1800" dirty="0" smtClean="0"/>
          </a:p>
        </p:txBody>
      </p:sp>
      <p:sp>
        <p:nvSpPr>
          <p:cNvPr id="4" name="Text Placeholder 3"/>
          <p:cNvSpPr>
            <a:spLocks noGrp="1"/>
          </p:cNvSpPr>
          <p:nvPr>
            <p:ph type="body" sz="quarter" idx="12"/>
          </p:nvPr>
        </p:nvSpPr>
        <p:spPr/>
        <p:txBody>
          <a:bodyPr/>
          <a:lstStyle/>
          <a:p>
            <a:r>
              <a:rPr lang="en-GB" dirty="0" smtClean="0"/>
              <a:t>OFFICIAL</a:t>
            </a:r>
            <a:endParaRPr lang="en-GB" dirty="0"/>
          </a:p>
        </p:txBody>
      </p:sp>
      <p:sp>
        <p:nvSpPr>
          <p:cNvPr id="5" name="Footer Placeholder 4"/>
          <p:cNvSpPr>
            <a:spLocks noGrp="1"/>
          </p:cNvSpPr>
          <p:nvPr>
            <p:ph type="ftr" sz="quarter" idx="13"/>
          </p:nvPr>
        </p:nvSpPr>
        <p:spPr/>
        <p:txBody>
          <a:bodyPr/>
          <a:lstStyle/>
          <a:p>
            <a:pPr>
              <a:defRPr/>
            </a:pPr>
            <a:r>
              <a:rPr lang="en-GB" dirty="0" smtClean="0"/>
              <a:t>© Crown copyright 2013 Dstl</a:t>
            </a:r>
            <a:endParaRPr lang="en-GB" dirty="0"/>
          </a:p>
        </p:txBody>
      </p:sp>
      <p:sp>
        <p:nvSpPr>
          <p:cNvPr id="6" name="Date Placeholder 5"/>
          <p:cNvSpPr>
            <a:spLocks noGrp="1"/>
          </p:cNvSpPr>
          <p:nvPr>
            <p:ph type="dt" sz="half" idx="14"/>
          </p:nvPr>
        </p:nvSpPr>
        <p:spPr/>
        <p:txBody>
          <a:bodyPr/>
          <a:lstStyle/>
          <a:p>
            <a:pPr>
              <a:defRPr/>
            </a:pPr>
            <a:fld id="{5C5594F9-D40A-4379-A801-9F4DA695DB16}" type="datetime4">
              <a:rPr lang="en-GB" smtClean="0"/>
              <a:pPr>
                <a:defRPr/>
              </a:pPr>
              <a:t>28 July 2014</a:t>
            </a:fld>
            <a:endParaRPr lang="en-GB" dirty="0"/>
          </a:p>
        </p:txBody>
      </p:sp>
      <p:pic>
        <p:nvPicPr>
          <p:cNvPr id="8" name="Picture 7" descr="chamberlain-munich-conference-1938.jpg"/>
          <p:cNvPicPr>
            <a:picLocks noChangeAspect="1"/>
          </p:cNvPicPr>
          <p:nvPr/>
        </p:nvPicPr>
        <p:blipFill>
          <a:blip r:embed="rId2" cstate="print"/>
          <a:stretch>
            <a:fillRect/>
          </a:stretch>
        </p:blipFill>
        <p:spPr>
          <a:xfrm>
            <a:off x="4752429" y="259508"/>
            <a:ext cx="3568700" cy="4406900"/>
          </a:xfrm>
          <a:prstGeom prst="rect">
            <a:avLst/>
          </a:prstGeom>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038" y="259508"/>
            <a:ext cx="7775337" cy="676323"/>
          </a:xfrm>
        </p:spPr>
        <p:txBody>
          <a:bodyPr/>
          <a:lstStyle/>
          <a:p>
            <a:r>
              <a:rPr lang="en-GB" dirty="0" smtClean="0"/>
              <a:t>Pressures on capability</a:t>
            </a:r>
            <a:endParaRPr lang="en-GB" dirty="0"/>
          </a:p>
        </p:txBody>
      </p:sp>
      <p:sp>
        <p:nvSpPr>
          <p:cNvPr id="3" name="Content Placeholder 2"/>
          <p:cNvSpPr>
            <a:spLocks noGrp="1"/>
          </p:cNvSpPr>
          <p:nvPr>
            <p:ph idx="1"/>
          </p:nvPr>
        </p:nvSpPr>
        <p:spPr>
          <a:xfrm>
            <a:off x="432038" y="1151855"/>
            <a:ext cx="7775337" cy="3879082"/>
          </a:xfrm>
        </p:spPr>
        <p:txBody>
          <a:bodyPr/>
          <a:lstStyle/>
          <a:p>
            <a:r>
              <a:rPr lang="en-GB" sz="1800" dirty="0" smtClean="0"/>
              <a:t>Defence unlike hospitals and schools does not have a baseline.</a:t>
            </a:r>
          </a:p>
          <a:p>
            <a:r>
              <a:rPr lang="en-GB" sz="1800" dirty="0" smtClean="0"/>
              <a:t>It is little understood (and even less respected) and will not be without a catastrophic failure.</a:t>
            </a:r>
          </a:p>
          <a:p>
            <a:r>
              <a:rPr lang="en-GB" sz="1800" dirty="0" smtClean="0"/>
              <a:t>Reviews inevitably justify cuts. </a:t>
            </a:r>
          </a:p>
          <a:p>
            <a:r>
              <a:rPr lang="en-GB" sz="1800" dirty="0" smtClean="0"/>
              <a:t>Studies that support cuts are produced to imply academic rigour.   </a:t>
            </a:r>
          </a:p>
          <a:p>
            <a:r>
              <a:rPr lang="en-GB" sz="1800" dirty="0" smtClean="0"/>
              <a:t>However, these reviews and supporting studies are often one sided.</a:t>
            </a:r>
          </a:p>
          <a:p>
            <a:endParaRPr lang="en-GB" sz="1800" dirty="0"/>
          </a:p>
        </p:txBody>
      </p:sp>
      <p:sp>
        <p:nvSpPr>
          <p:cNvPr id="4" name="Text Placeholder 3"/>
          <p:cNvSpPr>
            <a:spLocks noGrp="1"/>
          </p:cNvSpPr>
          <p:nvPr>
            <p:ph type="body" sz="quarter" idx="12"/>
          </p:nvPr>
        </p:nvSpPr>
        <p:spPr/>
        <p:txBody>
          <a:bodyPr/>
          <a:lstStyle/>
          <a:p>
            <a:r>
              <a:rPr lang="en-GB" dirty="0" smtClean="0"/>
              <a:t>OFFICIAL</a:t>
            </a:r>
            <a:endParaRPr lang="en-GB" dirty="0"/>
          </a:p>
        </p:txBody>
      </p:sp>
      <p:sp>
        <p:nvSpPr>
          <p:cNvPr id="5" name="Footer Placeholder 4"/>
          <p:cNvSpPr>
            <a:spLocks noGrp="1"/>
          </p:cNvSpPr>
          <p:nvPr>
            <p:ph type="ftr" sz="quarter" idx="13"/>
          </p:nvPr>
        </p:nvSpPr>
        <p:spPr/>
        <p:txBody>
          <a:bodyPr/>
          <a:lstStyle/>
          <a:p>
            <a:pPr>
              <a:defRPr/>
            </a:pPr>
            <a:r>
              <a:rPr lang="en-GB" dirty="0" smtClean="0"/>
              <a:t>© Crown copyright 2013 Dstl</a:t>
            </a:r>
            <a:endParaRPr lang="en-GB" dirty="0"/>
          </a:p>
        </p:txBody>
      </p:sp>
      <p:sp>
        <p:nvSpPr>
          <p:cNvPr id="6" name="Date Placeholder 5"/>
          <p:cNvSpPr>
            <a:spLocks noGrp="1"/>
          </p:cNvSpPr>
          <p:nvPr>
            <p:ph type="dt" sz="half" idx="14"/>
          </p:nvPr>
        </p:nvSpPr>
        <p:spPr/>
        <p:txBody>
          <a:bodyPr/>
          <a:lstStyle/>
          <a:p>
            <a:pPr>
              <a:defRPr/>
            </a:pPr>
            <a:fld id="{5C5594F9-D40A-4379-A801-9F4DA695DB16}" type="datetime4">
              <a:rPr lang="en-GB" smtClean="0"/>
              <a:pPr>
                <a:defRPr/>
              </a:pPr>
              <a:t>28 July 2014</a:t>
            </a:fld>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038" y="259508"/>
            <a:ext cx="7775337" cy="676323"/>
          </a:xfrm>
        </p:spPr>
        <p:txBody>
          <a:bodyPr/>
          <a:lstStyle/>
          <a:p>
            <a:r>
              <a:rPr lang="en-GB" dirty="0" smtClean="0"/>
              <a:t>Impact on OA</a:t>
            </a:r>
            <a:endParaRPr lang="en-GB" dirty="0"/>
          </a:p>
        </p:txBody>
      </p:sp>
      <p:sp>
        <p:nvSpPr>
          <p:cNvPr id="3" name="Content Placeholder 2"/>
          <p:cNvSpPr>
            <a:spLocks noGrp="1"/>
          </p:cNvSpPr>
          <p:nvPr>
            <p:ph idx="1"/>
          </p:nvPr>
        </p:nvSpPr>
        <p:spPr>
          <a:xfrm>
            <a:off x="432038" y="1151855"/>
            <a:ext cx="7775337" cy="3879082"/>
          </a:xfrm>
        </p:spPr>
        <p:txBody>
          <a:bodyPr/>
          <a:lstStyle/>
          <a:p>
            <a:r>
              <a:rPr lang="en-GB" sz="1800" dirty="0" smtClean="0"/>
              <a:t>Reduced OA budgets and manpower caps.</a:t>
            </a:r>
          </a:p>
          <a:p>
            <a:r>
              <a:rPr lang="en-GB" sz="1800" dirty="0" smtClean="0"/>
              <a:t>Threat of being replaced by non-professionals</a:t>
            </a:r>
          </a:p>
          <a:p>
            <a:r>
              <a:rPr lang="en-GB" sz="1800" dirty="0" smtClean="0"/>
              <a:t>Greater pressure to bend studies to recommend cuts.</a:t>
            </a:r>
          </a:p>
          <a:p>
            <a:r>
              <a:rPr lang="en-GB" sz="1800" dirty="0" smtClean="0"/>
              <a:t>Enhanced importance of honesty.</a:t>
            </a:r>
          </a:p>
          <a:p>
            <a:r>
              <a:rPr lang="en-GB" sz="1800" dirty="0" smtClean="0"/>
              <a:t>Increased need (but fewer opportunities) for analysts to fully understand their military analyst profession.</a:t>
            </a:r>
          </a:p>
          <a:p>
            <a:r>
              <a:rPr lang="en-GB" sz="1800" dirty="0" smtClean="0"/>
              <a:t>At worst nations and NATO may decide that OA particularly ‘operational OA need not be retained or can be </a:t>
            </a:r>
            <a:r>
              <a:rPr lang="en-GB" sz="1800" dirty="0" err="1" smtClean="0"/>
              <a:t>contractorised</a:t>
            </a:r>
            <a:r>
              <a:rPr lang="en-GB" sz="1800" dirty="0" smtClean="0"/>
              <a:t>.</a:t>
            </a:r>
          </a:p>
          <a:p>
            <a:r>
              <a:rPr lang="en-GB" sz="1800" dirty="0" smtClean="0"/>
              <a:t>Risk of starting again too late for the next challenge.</a:t>
            </a:r>
          </a:p>
          <a:p>
            <a:pPr>
              <a:buNone/>
            </a:pPr>
            <a:endParaRPr lang="en-GB" sz="1800" dirty="0" smtClean="0"/>
          </a:p>
          <a:p>
            <a:endParaRPr lang="en-GB" sz="1800" dirty="0" smtClean="0"/>
          </a:p>
          <a:p>
            <a:endParaRPr lang="en-GB" sz="1800" dirty="0"/>
          </a:p>
        </p:txBody>
      </p:sp>
      <p:sp>
        <p:nvSpPr>
          <p:cNvPr id="5" name="Footer Placeholder 4"/>
          <p:cNvSpPr>
            <a:spLocks noGrp="1"/>
          </p:cNvSpPr>
          <p:nvPr>
            <p:ph type="ftr" sz="quarter" idx="13"/>
          </p:nvPr>
        </p:nvSpPr>
        <p:spPr/>
        <p:txBody>
          <a:bodyPr/>
          <a:lstStyle/>
          <a:p>
            <a:pPr>
              <a:defRPr/>
            </a:pPr>
            <a:r>
              <a:rPr lang="en-GB" dirty="0" smtClean="0"/>
              <a:t>© Crown copyright 2013 Dstl</a:t>
            </a:r>
            <a:endParaRPr lang="en-GB" dirty="0"/>
          </a:p>
        </p:txBody>
      </p:sp>
      <p:sp>
        <p:nvSpPr>
          <p:cNvPr id="6" name="Date Placeholder 5"/>
          <p:cNvSpPr>
            <a:spLocks noGrp="1"/>
          </p:cNvSpPr>
          <p:nvPr>
            <p:ph type="dt" sz="half" idx="14"/>
          </p:nvPr>
        </p:nvSpPr>
        <p:spPr/>
        <p:txBody>
          <a:bodyPr/>
          <a:lstStyle/>
          <a:p>
            <a:pPr>
              <a:defRPr/>
            </a:pPr>
            <a:fld id="{5C5594F9-D40A-4379-A801-9F4DA695DB16}" type="datetime4">
              <a:rPr lang="en-GB" smtClean="0"/>
              <a:pPr>
                <a:defRPr/>
              </a:pPr>
              <a:t>28 July 2014</a:t>
            </a:fld>
            <a:endParaRPr lang="en-GB" dirty="0"/>
          </a:p>
        </p:txBody>
      </p:sp>
      <p:sp>
        <p:nvSpPr>
          <p:cNvPr id="7" name="Text Placeholder 6"/>
          <p:cNvSpPr>
            <a:spLocks noGrp="1"/>
          </p:cNvSpPr>
          <p:nvPr>
            <p:ph type="body" sz="quarter" idx="12"/>
          </p:nvPr>
        </p:nvSpPr>
        <p:spPr/>
        <p:txBody>
          <a:bodyPr/>
          <a:lstStyle/>
          <a:p>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038" y="259508"/>
            <a:ext cx="7992799" cy="1080029"/>
          </a:xfrm>
        </p:spPr>
        <p:txBody>
          <a:bodyPr/>
          <a:lstStyle/>
          <a:p>
            <a:r>
              <a:rPr lang="en-GB" dirty="0" smtClean="0"/>
              <a:t>Operational OA?</a:t>
            </a:r>
            <a:endParaRPr lang="en-GB" dirty="0"/>
          </a:p>
        </p:txBody>
      </p:sp>
      <p:sp>
        <p:nvSpPr>
          <p:cNvPr id="3" name="Content Placeholder 2"/>
          <p:cNvSpPr>
            <a:spLocks noGrp="1"/>
          </p:cNvSpPr>
          <p:nvPr>
            <p:ph idx="1"/>
          </p:nvPr>
        </p:nvSpPr>
        <p:spPr>
          <a:xfrm>
            <a:off x="432038" y="1007839"/>
            <a:ext cx="7775337" cy="3879082"/>
          </a:xfrm>
        </p:spPr>
        <p:txBody>
          <a:bodyPr/>
          <a:lstStyle/>
          <a:p>
            <a:r>
              <a:rPr lang="en-GB" sz="1800" dirty="0" smtClean="0"/>
              <a:t>Those elements of OA directly contributing or preparing to contribute to operational decision making.</a:t>
            </a:r>
          </a:p>
          <a:p>
            <a:r>
              <a:rPr lang="en-GB" sz="1800" dirty="0" smtClean="0"/>
              <a:t>Needed in large numbers in war time. </a:t>
            </a:r>
          </a:p>
          <a:p>
            <a:r>
              <a:rPr lang="en-GB" sz="1800" dirty="0" smtClean="0"/>
              <a:t>A smaller standing capability in peacetime ready for immediate support.</a:t>
            </a:r>
          </a:p>
          <a:p>
            <a:r>
              <a:rPr lang="en-GB" sz="1800" dirty="0" smtClean="0"/>
              <a:t>Enhanced by the mobilisation of all analytical capability.</a:t>
            </a:r>
          </a:p>
          <a:p>
            <a:r>
              <a:rPr lang="en-GB" sz="1800" dirty="0" smtClean="0"/>
              <a:t>Not a separate population of analysts but regular cross fertilisation as part of a balanced career. </a:t>
            </a:r>
            <a:endParaRPr lang="en-GB" sz="1800" dirty="0"/>
          </a:p>
        </p:txBody>
      </p:sp>
      <p:sp>
        <p:nvSpPr>
          <p:cNvPr id="5" name="Footer Placeholder 4"/>
          <p:cNvSpPr>
            <a:spLocks noGrp="1"/>
          </p:cNvSpPr>
          <p:nvPr>
            <p:ph type="ftr" sz="quarter" idx="13"/>
          </p:nvPr>
        </p:nvSpPr>
        <p:spPr/>
        <p:txBody>
          <a:bodyPr/>
          <a:lstStyle/>
          <a:p>
            <a:pPr>
              <a:defRPr/>
            </a:pPr>
            <a:r>
              <a:rPr lang="en-GB" dirty="0" smtClean="0"/>
              <a:t>© Crown copyright 2013 Dstl</a:t>
            </a:r>
            <a:endParaRPr lang="en-GB" dirty="0"/>
          </a:p>
        </p:txBody>
      </p:sp>
      <p:sp>
        <p:nvSpPr>
          <p:cNvPr id="6" name="Date Placeholder 5"/>
          <p:cNvSpPr>
            <a:spLocks noGrp="1"/>
          </p:cNvSpPr>
          <p:nvPr>
            <p:ph type="dt" sz="half" idx="14"/>
          </p:nvPr>
        </p:nvSpPr>
        <p:spPr/>
        <p:txBody>
          <a:bodyPr/>
          <a:lstStyle/>
          <a:p>
            <a:pPr>
              <a:defRPr/>
            </a:pPr>
            <a:fld id="{5C5594F9-D40A-4379-A801-9F4DA695DB16}" type="datetime4">
              <a:rPr lang="en-GB" smtClean="0"/>
              <a:pPr>
                <a:defRPr/>
              </a:pPr>
              <a:t>28 July 2014</a:t>
            </a:fld>
            <a:endParaRPr lang="en-GB" dirty="0"/>
          </a:p>
        </p:txBody>
      </p:sp>
      <p:pic>
        <p:nvPicPr>
          <p:cNvPr id="7" name="Content Placeholder 5" descr="Défense_de_Rorke's_Drift.jpg"/>
          <p:cNvPicPr>
            <a:picLocks noChangeAspect="1"/>
          </p:cNvPicPr>
          <p:nvPr/>
        </p:nvPicPr>
        <p:blipFill>
          <a:blip r:embed="rId2" cstate="print"/>
          <a:srcRect/>
          <a:stretch>
            <a:fillRect/>
          </a:stretch>
        </p:blipFill>
        <p:spPr>
          <a:xfrm>
            <a:off x="4896445" y="3265824"/>
            <a:ext cx="3744318" cy="2495214"/>
          </a:xfrm>
          <a:prstGeom prst="rect">
            <a:avLst/>
          </a:prstGeom>
        </p:spPr>
      </p:pic>
      <p:sp>
        <p:nvSpPr>
          <p:cNvPr id="8" name="Text Placeholder 7"/>
          <p:cNvSpPr>
            <a:spLocks noGrp="1"/>
          </p:cNvSpPr>
          <p:nvPr>
            <p:ph type="body" sz="quarter" idx="12"/>
          </p:nvPr>
        </p:nvSpPr>
        <p:spPr/>
        <p:txBody>
          <a:bodyPr/>
          <a:lstStyle/>
          <a:p>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038" y="259508"/>
            <a:ext cx="7775337" cy="748331"/>
          </a:xfrm>
        </p:spPr>
        <p:txBody>
          <a:bodyPr/>
          <a:lstStyle/>
          <a:p>
            <a:r>
              <a:rPr lang="en-GB" dirty="0" smtClean="0"/>
              <a:t>High impact Decision Support</a:t>
            </a:r>
            <a:endParaRPr lang="en-GB" dirty="0"/>
          </a:p>
        </p:txBody>
      </p:sp>
      <p:sp>
        <p:nvSpPr>
          <p:cNvPr id="3" name="Content Placeholder 2"/>
          <p:cNvSpPr>
            <a:spLocks noGrp="1"/>
          </p:cNvSpPr>
          <p:nvPr>
            <p:ph idx="1"/>
          </p:nvPr>
        </p:nvSpPr>
        <p:spPr>
          <a:xfrm>
            <a:off x="432038" y="1007839"/>
            <a:ext cx="7775337" cy="3879082"/>
          </a:xfrm>
        </p:spPr>
        <p:txBody>
          <a:bodyPr/>
          <a:lstStyle/>
          <a:p>
            <a:pPr>
              <a:buNone/>
            </a:pPr>
            <a:r>
              <a:rPr lang="en-GB" sz="1800" dirty="0" smtClean="0"/>
              <a:t>Decisions:</a:t>
            </a:r>
          </a:p>
          <a:p>
            <a:r>
              <a:rPr lang="en-GB" sz="1800" dirty="0" smtClean="0"/>
              <a:t>(Strategic) Decision to go to war, Strategic direction, scale of effort and objectives (embedded OA).</a:t>
            </a:r>
          </a:p>
          <a:p>
            <a:r>
              <a:rPr lang="en-GB" sz="1800" dirty="0" smtClean="0"/>
              <a:t>(Operational) Decisions how to go to war, campaign plan to achieve success, avoid failure and measure progress. (embedded OA).</a:t>
            </a:r>
          </a:p>
          <a:p>
            <a:r>
              <a:rPr lang="en-GB" sz="1800" dirty="0" smtClean="0"/>
              <a:t>(Tactical) Decisions to deliver elements of success.  Mission plan, Mission Assessment and Mission Monitoring.  (Deployed OA).</a:t>
            </a:r>
          </a:p>
          <a:p>
            <a:r>
              <a:rPr lang="en-GB" sz="1800" dirty="0" smtClean="0"/>
              <a:t>(Tactical) Effective employment of capability adapted to meet front line requirements (Scientific Advisor (SCIAD)).</a:t>
            </a:r>
          </a:p>
          <a:p>
            <a:endParaRPr lang="en-GB" sz="1800" dirty="0" smtClean="0"/>
          </a:p>
          <a:p>
            <a:endParaRPr lang="en-GB" sz="1800" dirty="0" smtClean="0"/>
          </a:p>
          <a:p>
            <a:endParaRPr lang="en-GB" sz="1800" dirty="0" smtClean="0"/>
          </a:p>
          <a:p>
            <a:endParaRPr lang="en-GB" sz="1800" dirty="0"/>
          </a:p>
        </p:txBody>
      </p:sp>
      <p:sp>
        <p:nvSpPr>
          <p:cNvPr id="5" name="Footer Placeholder 4"/>
          <p:cNvSpPr>
            <a:spLocks noGrp="1"/>
          </p:cNvSpPr>
          <p:nvPr>
            <p:ph type="ftr" sz="quarter" idx="13"/>
          </p:nvPr>
        </p:nvSpPr>
        <p:spPr/>
        <p:txBody>
          <a:bodyPr/>
          <a:lstStyle/>
          <a:p>
            <a:pPr>
              <a:defRPr/>
            </a:pPr>
            <a:r>
              <a:rPr lang="en-GB" dirty="0" smtClean="0"/>
              <a:t>© Crown copyright 2013 Dstl</a:t>
            </a:r>
            <a:endParaRPr lang="en-GB" dirty="0"/>
          </a:p>
        </p:txBody>
      </p:sp>
      <p:sp>
        <p:nvSpPr>
          <p:cNvPr id="6" name="Date Placeholder 5"/>
          <p:cNvSpPr>
            <a:spLocks noGrp="1"/>
          </p:cNvSpPr>
          <p:nvPr>
            <p:ph type="dt" sz="half" idx="14"/>
          </p:nvPr>
        </p:nvSpPr>
        <p:spPr/>
        <p:txBody>
          <a:bodyPr/>
          <a:lstStyle/>
          <a:p>
            <a:pPr>
              <a:defRPr/>
            </a:pPr>
            <a:fld id="{5C5594F9-D40A-4379-A801-9F4DA695DB16}" type="datetime4">
              <a:rPr lang="en-GB" smtClean="0"/>
              <a:pPr>
                <a:defRPr/>
              </a:pPr>
              <a:t>28 July 2014</a:t>
            </a:fld>
            <a:endParaRPr lang="en-GB" dirty="0"/>
          </a:p>
        </p:txBody>
      </p:sp>
      <p:sp>
        <p:nvSpPr>
          <p:cNvPr id="7" name="Text Placeholder 6"/>
          <p:cNvSpPr>
            <a:spLocks noGrp="1"/>
          </p:cNvSpPr>
          <p:nvPr>
            <p:ph type="body" sz="quarter" idx="12"/>
          </p:nvPr>
        </p:nvSpPr>
        <p:spPr/>
        <p:txBody>
          <a:bodyPr/>
          <a:lstStyle/>
          <a:p>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038" y="259508"/>
            <a:ext cx="7775337" cy="748331"/>
          </a:xfrm>
        </p:spPr>
        <p:txBody>
          <a:bodyPr/>
          <a:lstStyle/>
          <a:p>
            <a:r>
              <a:rPr lang="en-GB" dirty="0" smtClean="0"/>
              <a:t>Enablers</a:t>
            </a:r>
            <a:endParaRPr lang="en-GB" dirty="0"/>
          </a:p>
        </p:txBody>
      </p:sp>
      <p:sp>
        <p:nvSpPr>
          <p:cNvPr id="3" name="Content Placeholder 2"/>
          <p:cNvSpPr>
            <a:spLocks noGrp="1"/>
          </p:cNvSpPr>
          <p:nvPr>
            <p:ph idx="1"/>
          </p:nvPr>
        </p:nvSpPr>
        <p:spPr>
          <a:xfrm>
            <a:off x="432038" y="1079847"/>
            <a:ext cx="7775337" cy="3879082"/>
          </a:xfrm>
        </p:spPr>
        <p:txBody>
          <a:bodyPr/>
          <a:lstStyle/>
          <a:p>
            <a:r>
              <a:rPr lang="en-GB" sz="1800" dirty="0" smtClean="0"/>
              <a:t>Assigned analysts to the HQs in peacetime.</a:t>
            </a:r>
          </a:p>
          <a:p>
            <a:r>
              <a:rPr lang="en-GB" sz="1800" dirty="0" smtClean="0"/>
              <a:t>OA formalised in Procedures and manning charts.</a:t>
            </a:r>
          </a:p>
          <a:p>
            <a:r>
              <a:rPr lang="en-GB" sz="1800" dirty="0" smtClean="0"/>
              <a:t>Supported by:</a:t>
            </a:r>
          </a:p>
          <a:p>
            <a:pPr lvl="1"/>
            <a:r>
              <a:rPr lang="en-GB" sz="1800" dirty="0" smtClean="0"/>
              <a:t>Reachback.</a:t>
            </a:r>
          </a:p>
          <a:p>
            <a:pPr lvl="1"/>
            <a:r>
              <a:rPr lang="en-GB" sz="1800" dirty="0" smtClean="0"/>
              <a:t>Graduated readiness of trained augmentees and full time people.</a:t>
            </a:r>
          </a:p>
          <a:p>
            <a:pPr lvl="1"/>
            <a:r>
              <a:rPr lang="en-GB" sz="1800" dirty="0" smtClean="0"/>
              <a:t>Training.</a:t>
            </a:r>
          </a:p>
          <a:p>
            <a:pPr lvl="1"/>
            <a:r>
              <a:rPr lang="en-GB" sz="1800" dirty="0" smtClean="0"/>
              <a:t>Policy and process to allow safe and effective deployment.</a:t>
            </a:r>
          </a:p>
          <a:p>
            <a:pPr lvl="1"/>
            <a:r>
              <a:rPr lang="en-GB" sz="1800" dirty="0" smtClean="0"/>
              <a:t>Access and support by senior management                                   and the wider analytical community.</a:t>
            </a:r>
          </a:p>
          <a:p>
            <a:pPr lvl="1"/>
            <a:endParaRPr lang="en-GB" sz="1800" dirty="0"/>
          </a:p>
        </p:txBody>
      </p:sp>
      <p:sp>
        <p:nvSpPr>
          <p:cNvPr id="4" name="Text Placeholder 3"/>
          <p:cNvSpPr>
            <a:spLocks noGrp="1"/>
          </p:cNvSpPr>
          <p:nvPr>
            <p:ph type="body" sz="quarter" idx="12"/>
          </p:nvPr>
        </p:nvSpPr>
        <p:spPr/>
        <p:txBody>
          <a:bodyPr/>
          <a:lstStyle/>
          <a:p>
            <a:endParaRPr lang="en-GB" dirty="0"/>
          </a:p>
        </p:txBody>
      </p:sp>
      <p:sp>
        <p:nvSpPr>
          <p:cNvPr id="5" name="Footer Placeholder 4"/>
          <p:cNvSpPr>
            <a:spLocks noGrp="1"/>
          </p:cNvSpPr>
          <p:nvPr>
            <p:ph type="ftr" sz="quarter" idx="13"/>
          </p:nvPr>
        </p:nvSpPr>
        <p:spPr/>
        <p:txBody>
          <a:bodyPr/>
          <a:lstStyle/>
          <a:p>
            <a:pPr>
              <a:defRPr/>
            </a:pPr>
            <a:r>
              <a:rPr lang="en-GB" dirty="0" smtClean="0"/>
              <a:t>© Crown copyright 2013 Dstl</a:t>
            </a:r>
            <a:endParaRPr lang="en-GB" dirty="0"/>
          </a:p>
        </p:txBody>
      </p:sp>
      <p:sp>
        <p:nvSpPr>
          <p:cNvPr id="6" name="Date Placeholder 5"/>
          <p:cNvSpPr>
            <a:spLocks noGrp="1"/>
          </p:cNvSpPr>
          <p:nvPr>
            <p:ph type="dt" sz="half" idx="14"/>
          </p:nvPr>
        </p:nvSpPr>
        <p:spPr/>
        <p:txBody>
          <a:bodyPr/>
          <a:lstStyle/>
          <a:p>
            <a:pPr>
              <a:defRPr/>
            </a:pPr>
            <a:fld id="{5C5594F9-D40A-4379-A801-9F4DA695DB16}" type="datetime4">
              <a:rPr lang="en-GB" smtClean="0"/>
              <a:pPr>
                <a:defRPr/>
              </a:pPr>
              <a:t>28 July 2014</a:t>
            </a:fld>
            <a:endParaRPr lang="en-GB" dirty="0"/>
          </a:p>
        </p:txBody>
      </p:sp>
      <p:pic>
        <p:nvPicPr>
          <p:cNvPr id="1026" name="Picture 2" descr="C:\Program Files\Microsoft Office\MEDIA\CAGCAT10\j0240695.wmf"/>
          <p:cNvPicPr>
            <a:picLocks noChangeAspect="1" noChangeArrowheads="1"/>
          </p:cNvPicPr>
          <p:nvPr/>
        </p:nvPicPr>
        <p:blipFill>
          <a:blip r:embed="rId2" cstate="print"/>
          <a:srcRect/>
          <a:stretch>
            <a:fillRect/>
          </a:stretch>
        </p:blipFill>
        <p:spPr bwMode="auto">
          <a:xfrm>
            <a:off x="5819051" y="3672135"/>
            <a:ext cx="2821712" cy="2088903"/>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UK progress so far</a:t>
            </a:r>
            <a:endParaRPr lang="en-GB" dirty="0"/>
          </a:p>
        </p:txBody>
      </p:sp>
      <p:sp>
        <p:nvSpPr>
          <p:cNvPr id="7" name="Subtitle 6"/>
          <p:cNvSpPr>
            <a:spLocks noGrp="1"/>
          </p:cNvSpPr>
          <p:nvPr>
            <p:ph type="subTitle" idx="1"/>
          </p:nvPr>
        </p:nvSpPr>
        <p:spPr/>
        <p:txBody>
          <a:bodyPr/>
          <a:lstStyle/>
          <a:p>
            <a:endParaRPr lang="en-GB" dirty="0"/>
          </a:p>
        </p:txBody>
      </p:sp>
      <p:sp>
        <p:nvSpPr>
          <p:cNvPr id="8" name="Text Placeholder 7"/>
          <p:cNvSpPr>
            <a:spLocks noGrp="1"/>
          </p:cNvSpPr>
          <p:nvPr>
            <p:ph type="body" sz="quarter" idx="12"/>
          </p:nvPr>
        </p:nvSpPr>
        <p:spPr/>
        <p:txBody>
          <a:bodyPr/>
          <a:lstStyle/>
          <a:p>
            <a:r>
              <a:rPr lang="en-GB" dirty="0" smtClean="0"/>
              <a:t>OFFICIAL</a:t>
            </a:r>
            <a:endParaRPr lang="en-GB" dirty="0"/>
          </a:p>
        </p:txBody>
      </p:sp>
      <p:sp>
        <p:nvSpPr>
          <p:cNvPr id="5" name="Footer Placeholder 4"/>
          <p:cNvSpPr>
            <a:spLocks noGrp="1"/>
          </p:cNvSpPr>
          <p:nvPr>
            <p:ph type="ftr" sz="quarter" idx="13"/>
          </p:nvPr>
        </p:nvSpPr>
        <p:spPr/>
        <p:txBody>
          <a:bodyPr/>
          <a:lstStyle/>
          <a:p>
            <a:pPr>
              <a:defRPr/>
            </a:pPr>
            <a:r>
              <a:rPr lang="en-GB" dirty="0" smtClean="0"/>
              <a:t>© Crown copyright 2013 Dstl</a:t>
            </a:r>
            <a:endParaRPr lang="en-GB" dirty="0"/>
          </a:p>
        </p:txBody>
      </p:sp>
      <p:sp>
        <p:nvSpPr>
          <p:cNvPr id="6" name="Date Placeholder 5"/>
          <p:cNvSpPr>
            <a:spLocks noGrp="1"/>
          </p:cNvSpPr>
          <p:nvPr>
            <p:ph type="dt" sz="half" idx="14"/>
          </p:nvPr>
        </p:nvSpPr>
        <p:spPr/>
        <p:txBody>
          <a:bodyPr/>
          <a:lstStyle/>
          <a:p>
            <a:pPr>
              <a:defRPr/>
            </a:pPr>
            <a:fld id="{5C5594F9-D40A-4379-A801-9F4DA695DB16}" type="datetime4">
              <a:rPr lang="en-GB" smtClean="0"/>
              <a:pPr>
                <a:defRPr/>
              </a:pPr>
              <a:t>28 July 2014</a:t>
            </a:fld>
            <a:endParaRPr lang="en-GB" dirty="0"/>
          </a:p>
        </p:txBody>
      </p:sp>
    </p:spTree>
  </p:cSld>
  <p:clrMapOvr>
    <a:masterClrMapping/>
  </p:clrMapOvr>
</p:sld>
</file>

<file path=ppt/theme/theme1.xml><?xml version="1.0" encoding="utf-8"?>
<a:theme xmlns:a="http://schemas.openxmlformats.org/drawingml/2006/main" name="dstltemplatev13">
  <a:themeElements>
    <a:clrScheme name="Dstl">
      <a:dk1>
        <a:srgbClr val="005C7E"/>
      </a:dk1>
      <a:lt1>
        <a:sysClr val="window" lastClr="FFFFFF"/>
      </a:lt1>
      <a:dk2>
        <a:srgbClr val="005C7E"/>
      </a:dk2>
      <a:lt2>
        <a:srgbClr val="FFFFFF"/>
      </a:lt2>
      <a:accent1>
        <a:srgbClr val="F5821F"/>
      </a:accent1>
      <a:accent2>
        <a:srgbClr val="BDD73D"/>
      </a:accent2>
      <a:accent3>
        <a:srgbClr val="0092CF"/>
      </a:accent3>
      <a:accent4>
        <a:srgbClr val="EE3224"/>
      </a:accent4>
      <a:accent5>
        <a:srgbClr val="A7B1B7"/>
      </a:accent5>
      <a:accent6>
        <a:srgbClr val="506D15"/>
      </a:accent6>
      <a:hlink>
        <a:srgbClr val="0092CF"/>
      </a:hlink>
      <a:folHlink>
        <a:srgbClr val="7379B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lnSpc>
            <a:spcPts val="2850"/>
          </a:lnSpc>
          <a:spcBef>
            <a:spcPts val="2400"/>
          </a:spcBef>
          <a:defRPr sz="2400" dirty="0" smtClean="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stl">
    <a:dk1>
      <a:srgbClr val="005C7E"/>
    </a:dk1>
    <a:lt1>
      <a:sysClr val="window" lastClr="FFFFFF"/>
    </a:lt1>
    <a:dk2>
      <a:srgbClr val="005C7E"/>
    </a:dk2>
    <a:lt2>
      <a:srgbClr val="FFFFFF"/>
    </a:lt2>
    <a:accent1>
      <a:srgbClr val="F5821F"/>
    </a:accent1>
    <a:accent2>
      <a:srgbClr val="BDD73D"/>
    </a:accent2>
    <a:accent3>
      <a:srgbClr val="0092CF"/>
    </a:accent3>
    <a:accent4>
      <a:srgbClr val="EE3224"/>
    </a:accent4>
    <a:accent5>
      <a:srgbClr val="A7B1B7"/>
    </a:accent5>
    <a:accent6>
      <a:srgbClr val="506D15"/>
    </a:accent6>
    <a:hlink>
      <a:srgbClr val="0092CF"/>
    </a:hlink>
    <a:folHlink>
      <a:srgbClr val="7379BE"/>
    </a:folHlink>
  </a:clrScheme>
</a:themeOverride>
</file>

<file path=docProps/app.xml><?xml version="1.0" encoding="utf-8"?>
<Properties xmlns="http://schemas.openxmlformats.org/officeDocument/2006/extended-properties" xmlns:vt="http://schemas.openxmlformats.org/officeDocument/2006/docPropsVTypes">
  <Template/>
  <TotalTime>656</TotalTime>
  <Words>1434</Words>
  <Application>Microsoft Office PowerPoint</Application>
  <PresentationFormat>Custom</PresentationFormat>
  <Paragraphs>268</Paragraphs>
  <Slides>17</Slides>
  <Notes>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dstltemplatev13</vt:lpstr>
      <vt:lpstr>‘Operational’ Operational Analysis After Afghanistan  Graham Brownbill Group Principal Analyst, Support to Operations , UK Dstl</vt:lpstr>
      <vt:lpstr>BLUF (Bottom Line Up Front)</vt:lpstr>
      <vt:lpstr>Peace in our time</vt:lpstr>
      <vt:lpstr>Pressures on capability</vt:lpstr>
      <vt:lpstr>Impact on OA</vt:lpstr>
      <vt:lpstr>Operational OA?</vt:lpstr>
      <vt:lpstr>High impact Decision Support</vt:lpstr>
      <vt:lpstr>Enablers</vt:lpstr>
      <vt:lpstr>UK progress so far</vt:lpstr>
      <vt:lpstr>Not Only Afghanistan!</vt:lpstr>
      <vt:lpstr>High impact Decision Support</vt:lpstr>
      <vt:lpstr>Analytical Support to Crisis and Contingency</vt:lpstr>
      <vt:lpstr>Joint Expeditionary Force (JEF) and VANGUARD</vt:lpstr>
      <vt:lpstr>Existing capabilities with re-emphasis on readiness and contingency planning  </vt:lpstr>
      <vt:lpstr>Scientific Support in Crisis &amp; War</vt:lpstr>
      <vt:lpstr>Conclusion</vt:lpstr>
      <vt:lpstr>Slide 17</vt:lpstr>
    </vt:vector>
  </TitlesOfParts>
  <Company>DSTL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Operational Analysis After Afghanistan  Graham Brownbill Group Principal Analyst, Support to Operations , UK Dstl</dc:title>
  <dc:creator>gbrownbill</dc:creator>
  <cp:lastModifiedBy>Tony Hopkin</cp:lastModifiedBy>
  <cp:revision>12</cp:revision>
  <dcterms:created xsi:type="dcterms:W3CDTF">2013-09-24T06:48:45Z</dcterms:created>
  <dcterms:modified xsi:type="dcterms:W3CDTF">2014-07-28T21:07:29Z</dcterms:modified>
</cp:coreProperties>
</file>