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7" r:id="rId2"/>
    <p:sldId id="256" r:id="rId3"/>
    <p:sldId id="260" r:id="rId4"/>
    <p:sldId id="304" r:id="rId5"/>
    <p:sldId id="408" r:id="rId6"/>
    <p:sldId id="409" r:id="rId7"/>
    <p:sldId id="410" r:id="rId8"/>
    <p:sldId id="438" r:id="rId9"/>
    <p:sldId id="424" r:id="rId10"/>
    <p:sldId id="439" r:id="rId11"/>
    <p:sldId id="411" r:id="rId12"/>
    <p:sldId id="420" r:id="rId13"/>
    <p:sldId id="421" r:id="rId14"/>
    <p:sldId id="371" r:id="rId15"/>
    <p:sldId id="412" r:id="rId16"/>
    <p:sldId id="429" r:id="rId17"/>
    <p:sldId id="428" r:id="rId18"/>
    <p:sldId id="416" r:id="rId19"/>
    <p:sldId id="417" r:id="rId20"/>
    <p:sldId id="426" r:id="rId21"/>
    <p:sldId id="442" r:id="rId22"/>
    <p:sldId id="431" r:id="rId23"/>
    <p:sldId id="374" r:id="rId24"/>
    <p:sldId id="437" r:id="rId25"/>
    <p:sldId id="436" r:id="rId26"/>
    <p:sldId id="397" r:id="rId27"/>
    <p:sldId id="440" r:id="rId28"/>
    <p:sldId id="443" r:id="rId29"/>
    <p:sldId id="413" r:id="rId30"/>
    <p:sldId id="418" r:id="rId31"/>
    <p:sldId id="441" r:id="rId32"/>
    <p:sldId id="406" r:id="rId33"/>
    <p:sldId id="258" r:id="rId34"/>
  </p:sldIdLst>
  <p:sldSz cx="8640763" cy="6480175"/>
  <p:notesSz cx="6797675" cy="9928225"/>
  <p:defaultTextStyle>
    <a:defPPr>
      <a:defRPr lang="en-GB"/>
    </a:defPPr>
    <a:lvl1pPr algn="l" defTabSz="852488" rtl="0" fontAlgn="base">
      <a:spcBef>
        <a:spcPct val="0"/>
      </a:spcBef>
      <a:spcAft>
        <a:spcPct val="0"/>
      </a:spcAft>
      <a:defRPr sz="1700" kern="1200">
        <a:solidFill>
          <a:schemeClr val="tx1"/>
        </a:solidFill>
        <a:latin typeface="Arial" charset="0"/>
        <a:ea typeface="+mn-ea"/>
        <a:cs typeface="+mn-cs"/>
      </a:defRPr>
    </a:lvl1pPr>
    <a:lvl2pPr marL="425450" indent="31750" algn="l" defTabSz="852488" rtl="0" fontAlgn="base">
      <a:spcBef>
        <a:spcPct val="0"/>
      </a:spcBef>
      <a:spcAft>
        <a:spcPct val="0"/>
      </a:spcAft>
      <a:defRPr sz="1700" kern="1200">
        <a:solidFill>
          <a:schemeClr val="tx1"/>
        </a:solidFill>
        <a:latin typeface="Arial" charset="0"/>
        <a:ea typeface="+mn-ea"/>
        <a:cs typeface="+mn-cs"/>
      </a:defRPr>
    </a:lvl2pPr>
    <a:lvl3pPr marL="852488" indent="61913" algn="l" defTabSz="852488" rtl="0" fontAlgn="base">
      <a:spcBef>
        <a:spcPct val="0"/>
      </a:spcBef>
      <a:spcAft>
        <a:spcPct val="0"/>
      </a:spcAft>
      <a:defRPr sz="1700" kern="1200">
        <a:solidFill>
          <a:schemeClr val="tx1"/>
        </a:solidFill>
        <a:latin typeface="Arial" charset="0"/>
        <a:ea typeface="+mn-ea"/>
        <a:cs typeface="+mn-cs"/>
      </a:defRPr>
    </a:lvl3pPr>
    <a:lvl4pPr marL="1279525" indent="92075" algn="l" defTabSz="852488" rtl="0" fontAlgn="base">
      <a:spcBef>
        <a:spcPct val="0"/>
      </a:spcBef>
      <a:spcAft>
        <a:spcPct val="0"/>
      </a:spcAft>
      <a:defRPr sz="1700" kern="1200">
        <a:solidFill>
          <a:schemeClr val="tx1"/>
        </a:solidFill>
        <a:latin typeface="Arial" charset="0"/>
        <a:ea typeface="+mn-ea"/>
        <a:cs typeface="+mn-cs"/>
      </a:defRPr>
    </a:lvl4pPr>
    <a:lvl5pPr marL="1706563" indent="122238" algn="l" defTabSz="852488" rtl="0" fontAlgn="base">
      <a:spcBef>
        <a:spcPct val="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000000"/>
    <a:srgbClr val="7DFE1C"/>
    <a:srgbClr val="0078A2"/>
    <a:srgbClr val="4C92FA"/>
    <a:srgbClr val="D9D9D9"/>
    <a:srgbClr val="84B5FC"/>
    <a:srgbClr val="9DF5AC"/>
    <a:srgbClr val="00455F"/>
    <a:srgbClr val="99847B"/>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88" autoAdjust="0"/>
    <p:restoredTop sz="97869" autoAdjust="0"/>
  </p:normalViewPr>
  <p:slideViewPr>
    <p:cSldViewPr snapToObjects="1" showGuides="1">
      <p:cViewPr varScale="1">
        <p:scale>
          <a:sx n="97" d="100"/>
          <a:sy n="97" d="100"/>
        </p:scale>
        <p:origin x="-1422" y="-96"/>
      </p:cViewPr>
      <p:guideLst>
        <p:guide orient="horz" pos="1088"/>
        <p:guide orient="horz" pos="635"/>
        <p:guide orient="horz" pos="1043"/>
        <p:guide orient="horz" pos="1270"/>
        <p:guide orient="horz" pos="3493"/>
        <p:guide orient="horz" pos="1633"/>
        <p:guide orient="horz" pos="1678"/>
        <p:guide orient="horz" pos="2086"/>
        <p:guide pos="362"/>
        <p:guide pos="4762"/>
        <p:guide pos="1859"/>
        <p:guide pos="3039"/>
        <p:guide pos="2676"/>
        <p:guide pos="1224"/>
        <p:guide pos="771"/>
        <p:guide pos="3265"/>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p:scale>
          <a:sx n="100" d="100"/>
          <a:sy n="100" d="100"/>
        </p:scale>
        <p:origin x="-1824"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853318" fontAlgn="auto">
              <a:spcBef>
                <a:spcPts val="0"/>
              </a:spcBef>
              <a:spcAft>
                <a:spcPts val="0"/>
              </a:spcAft>
              <a:defRPr sz="1200">
                <a:latin typeface="+mn-lt"/>
              </a:defRPr>
            </a:lvl1pPr>
          </a:lstStyle>
          <a:p>
            <a:pPr>
              <a:defRPr/>
            </a:pPr>
            <a:r>
              <a:rPr lang="en-GB" dirty="0"/>
              <a:t>Uncontrolled copy when printed</a:t>
            </a: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defTabSz="853318" fontAlgn="auto">
              <a:spcBef>
                <a:spcPts val="0"/>
              </a:spcBef>
              <a:spcAft>
                <a:spcPts val="0"/>
              </a:spcAft>
              <a:defRPr sz="1200">
                <a:latin typeface="+mn-lt"/>
              </a:defRPr>
            </a:lvl1pPr>
          </a:lstStyle>
          <a:p>
            <a:pPr>
              <a:defRPr/>
            </a:pPr>
            <a:fld id="{D398CCC9-419D-4FD5-80AC-03329A2C658E}" type="datetimeFigureOut">
              <a:rPr lang="en-GB"/>
              <a:pPr>
                <a:defRPr/>
              </a:pPr>
              <a:t>28/07/2014</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defTabSz="853318" fontAlgn="auto">
              <a:spcBef>
                <a:spcPts val="0"/>
              </a:spcBef>
              <a:spcAft>
                <a:spcPts val="0"/>
              </a:spcAft>
              <a:defRPr sz="1200">
                <a:latin typeface="+mn-lt"/>
              </a:defRPr>
            </a:lvl1pPr>
          </a:lstStyle>
          <a:p>
            <a:pPr>
              <a:defRPr/>
            </a:pPr>
            <a:r>
              <a:rPr lang="en-GB" dirty="0"/>
              <a:t>© Crown copyright 2013 Dstl</a:t>
            </a: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defTabSz="853318" fontAlgn="auto">
              <a:spcBef>
                <a:spcPts val="0"/>
              </a:spcBef>
              <a:spcAft>
                <a:spcPts val="0"/>
              </a:spcAft>
              <a:defRPr sz="1200">
                <a:latin typeface="+mn-lt"/>
              </a:defRPr>
            </a:lvl1pPr>
          </a:lstStyle>
          <a:p>
            <a:pPr>
              <a:defRPr/>
            </a:pPr>
            <a:fld id="{C28D6EF2-E68B-4147-A4AE-121932DEBF3C}" type="slidenum">
              <a:rPr lang="en-GB"/>
              <a:pPr>
                <a:defRPr/>
              </a:pPr>
              <a:t>‹#›</a:t>
            </a:fld>
            <a:endParaRPr lang="en-GB" dirty="0"/>
          </a:p>
        </p:txBody>
      </p:sp>
    </p:spTree>
    <p:extLst>
      <p:ext uri="{BB962C8B-B14F-4D97-AF65-F5344CB8AC3E}">
        <p14:creationId xmlns:p14="http://schemas.microsoft.com/office/powerpoint/2010/main" val="117766819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853318" fontAlgn="auto">
              <a:spcBef>
                <a:spcPts val="0"/>
              </a:spcBef>
              <a:spcAft>
                <a:spcPts val="0"/>
              </a:spcAft>
              <a:defRPr sz="1200">
                <a:latin typeface="Arial" pitchFamily="34" charset="0"/>
                <a:cs typeface="Arial" pitchFamily="34" charset="0"/>
              </a:defRPr>
            </a:lvl1pPr>
          </a:lstStyle>
          <a:p>
            <a:pPr>
              <a:defRPr/>
            </a:pPr>
            <a:r>
              <a:rPr lang="en-GB" dirty="0"/>
              <a:t>Uncontrolled copy when printed</a:t>
            </a:r>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defTabSz="853318" fontAlgn="auto">
              <a:spcBef>
                <a:spcPts val="0"/>
              </a:spcBef>
              <a:spcAft>
                <a:spcPts val="0"/>
              </a:spcAft>
              <a:defRPr sz="1200">
                <a:latin typeface="Arial" pitchFamily="34" charset="0"/>
                <a:cs typeface="Arial" pitchFamily="34" charset="0"/>
              </a:defRPr>
            </a:lvl1pPr>
          </a:lstStyle>
          <a:p>
            <a:pPr>
              <a:defRPr/>
            </a:pPr>
            <a:fld id="{88E8FC19-6ABA-4152-809B-A5F48432E016}" type="datetimeFigureOut">
              <a:rPr lang="en-GB"/>
              <a:pPr>
                <a:defRPr/>
              </a:pPr>
              <a:t>28/07/2014</a:t>
            </a:fld>
            <a:endParaRPr lang="en-GB" dirty="0"/>
          </a:p>
        </p:txBody>
      </p:sp>
      <p:sp>
        <p:nvSpPr>
          <p:cNvPr id="4" name="Slide Image Placeholder 3"/>
          <p:cNvSpPr>
            <a:spLocks noGrp="1" noRot="1" noChangeAspect="1"/>
          </p:cNvSpPr>
          <p:nvPr>
            <p:ph type="sldImg" idx="2"/>
          </p:nvPr>
        </p:nvSpPr>
        <p:spPr>
          <a:xfrm>
            <a:off x="1446213" y="742950"/>
            <a:ext cx="3905250" cy="2930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282575" y="3870325"/>
            <a:ext cx="6232525" cy="5313363"/>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defTabSz="853318" fontAlgn="auto">
              <a:spcBef>
                <a:spcPts val="0"/>
              </a:spcBef>
              <a:spcAft>
                <a:spcPts val="0"/>
              </a:spcAft>
              <a:defRPr sz="1200">
                <a:latin typeface="Arial" pitchFamily="34" charset="0"/>
                <a:cs typeface="Arial" pitchFamily="34" charset="0"/>
              </a:defRPr>
            </a:lvl1pPr>
          </a:lstStyle>
          <a:p>
            <a:pPr>
              <a:defRPr/>
            </a:pPr>
            <a:r>
              <a:rPr lang="en-GB" dirty="0"/>
              <a:t>© Crown copyright 2013 Dstl</a:t>
            </a:r>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defTabSz="853318" fontAlgn="auto">
              <a:spcBef>
                <a:spcPts val="0"/>
              </a:spcBef>
              <a:spcAft>
                <a:spcPts val="0"/>
              </a:spcAft>
              <a:defRPr sz="1200">
                <a:latin typeface="Arial" pitchFamily="34" charset="0"/>
                <a:cs typeface="Arial" pitchFamily="34" charset="0"/>
              </a:defRPr>
            </a:lvl1pPr>
          </a:lstStyle>
          <a:p>
            <a:pPr>
              <a:defRPr/>
            </a:pPr>
            <a:fld id="{963F25E5-EB0E-43EC-B2E8-E3EFEC048B44}" type="slidenum">
              <a:rPr lang="en-GB"/>
              <a:pPr>
                <a:defRPr/>
              </a:pPr>
              <a:t>‹#›</a:t>
            </a:fld>
            <a:endParaRPr lang="en-GB" dirty="0"/>
          </a:p>
        </p:txBody>
      </p:sp>
    </p:spTree>
    <p:extLst>
      <p:ext uri="{BB962C8B-B14F-4D97-AF65-F5344CB8AC3E}">
        <p14:creationId xmlns:p14="http://schemas.microsoft.com/office/powerpoint/2010/main" val="2966197678"/>
      </p:ext>
    </p:extLst>
  </p:cSld>
  <p:clrMap bg1="lt1" tx1="dk1" bg2="lt2" tx2="dk2" accent1="accent1" accent2="accent2" accent3="accent3" accent4="accent4" accent5="accent5" accent6="accent6" hlink="hlink" folHlink="folHlink"/>
  <p:hf/>
  <p:notesStyle>
    <a:lvl1pPr algn="l" defTabSz="852488"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1pPr>
    <a:lvl2pPr marL="425450" algn="l" defTabSz="852488"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2pPr>
    <a:lvl3pPr marL="852488" algn="l" defTabSz="852488"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3pPr>
    <a:lvl4pPr marL="1279525" algn="l" defTabSz="852488"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4pPr>
    <a:lvl5pPr marL="1706563" algn="l" defTabSz="852488"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5pPr>
    <a:lvl6pPr marL="2133295" algn="l" defTabSz="853318" rtl="0" eaLnBrk="1" latinLnBrk="0" hangingPunct="1">
      <a:defRPr sz="1100" kern="1200">
        <a:solidFill>
          <a:schemeClr val="tx1"/>
        </a:solidFill>
        <a:latin typeface="+mn-lt"/>
        <a:ea typeface="+mn-ea"/>
        <a:cs typeface="+mn-cs"/>
      </a:defRPr>
    </a:lvl6pPr>
    <a:lvl7pPr marL="2559954" algn="l" defTabSz="853318" rtl="0" eaLnBrk="1" latinLnBrk="0" hangingPunct="1">
      <a:defRPr sz="1100" kern="1200">
        <a:solidFill>
          <a:schemeClr val="tx1"/>
        </a:solidFill>
        <a:latin typeface="+mn-lt"/>
        <a:ea typeface="+mn-ea"/>
        <a:cs typeface="+mn-cs"/>
      </a:defRPr>
    </a:lvl7pPr>
    <a:lvl8pPr marL="2986613" algn="l" defTabSz="853318" rtl="0" eaLnBrk="1" latinLnBrk="0" hangingPunct="1">
      <a:defRPr sz="1100" kern="1200">
        <a:solidFill>
          <a:schemeClr val="tx1"/>
        </a:solidFill>
        <a:latin typeface="+mn-lt"/>
        <a:ea typeface="+mn-ea"/>
        <a:cs typeface="+mn-cs"/>
      </a:defRPr>
    </a:lvl8pPr>
    <a:lvl9pPr marL="3413272" algn="l" defTabSz="853318"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fld id="{E0EEE725-BFE8-4F7F-BCC7-ADE1A477D6F9}" type="slidenum">
              <a:rPr lang="en-GB" altLang="en-US" sz="1200" smtClean="0"/>
              <a:pPr defTabSz="852488" eaLnBrk="1" fontAlgn="base" hangingPunct="1">
                <a:spcBef>
                  <a:spcPct val="0"/>
                </a:spcBef>
                <a:spcAft>
                  <a:spcPct val="0"/>
                </a:spcAft>
              </a:pPr>
              <a:t>1</a:t>
            </a:fld>
            <a:endParaRPr lang="en-GB" altLang="en-US" sz="1200" dirty="0" smtClean="0"/>
          </a:p>
        </p:txBody>
      </p:sp>
      <p:sp>
        <p:nvSpPr>
          <p:cNvPr id="717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fld id="{01B198B4-92D2-4738-9CE1-11F1B3320189}" type="datetime1">
              <a:rPr lang="en-GB" altLang="en-US" sz="1200" smtClean="0"/>
              <a:pPr defTabSz="852488" eaLnBrk="1" fontAlgn="base" hangingPunct="1">
                <a:spcBef>
                  <a:spcPct val="0"/>
                </a:spcBef>
                <a:spcAft>
                  <a:spcPct val="0"/>
                </a:spcAft>
              </a:pPr>
              <a:t>28/07/2014</a:t>
            </a:fld>
            <a:endParaRPr lang="en-GB" altLang="en-US" sz="1200" dirty="0" smtClean="0"/>
          </a:p>
        </p:txBody>
      </p:sp>
      <p:sp>
        <p:nvSpPr>
          <p:cNvPr id="717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r>
              <a:rPr lang="en-GB" altLang="en-US" sz="1200" dirty="0" smtClean="0"/>
              <a:t>© Crown copyright 2012 Dstl</a:t>
            </a:r>
          </a:p>
        </p:txBody>
      </p:sp>
      <p:sp>
        <p:nvSpPr>
          <p:cNvPr id="7175" name="Header Placeholder 6"/>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r>
              <a:rPr lang="en-GB" altLang="en-US" sz="1200" dirty="0" smtClean="0"/>
              <a:t>Uncontrolled copy when printed</a:t>
            </a:r>
          </a:p>
        </p:txBody>
      </p:sp>
      <p:sp>
        <p:nvSpPr>
          <p:cNvPr id="2" name="Notes Placeholder 1"/>
          <p:cNvSpPr>
            <a:spLocks noGrp="1"/>
          </p:cNvSpPr>
          <p:nvPr>
            <p:ph type="body" sz="quarter" idx="10"/>
          </p:nvPr>
        </p:nvSpPr>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p:cNvSpPr>
            <a:spLocks noGrp="1" noChangeArrowheads="1"/>
          </p:cNvSpPr>
          <p:nvPr>
            <p:ph type="body" idx="1"/>
          </p:nvPr>
        </p:nvSpPr>
        <p:spPr>
          <a:xfrm>
            <a:off x="1310605" y="3870325"/>
            <a:ext cx="4176464" cy="5313363"/>
          </a:xfrm>
          <a:noFill/>
        </p:spPr>
        <p:txBody>
          <a:bodyPr>
            <a:normAutofit/>
          </a:bodyPr>
          <a:lstStyle/>
          <a:p>
            <a:pPr marL="180975" indent="-180975">
              <a:spcBef>
                <a:spcPts val="1200"/>
              </a:spcBef>
              <a:spcAft>
                <a:spcPts val="0"/>
              </a:spcAft>
              <a:buFont typeface="Arial" panose="020B0604020202020204" pitchFamily="34" charset="0"/>
              <a:buChar char="•"/>
            </a:pPr>
            <a:r>
              <a:rPr lang="en-US" altLang="en-US" sz="1400" dirty="0"/>
              <a:t>Drivers were reporting multiple days in </a:t>
            </a:r>
            <a:r>
              <a:rPr lang="en-US" altLang="en-US" sz="1400" dirty="0" smtClean="0"/>
              <a:t>SOAK (i.e. waiting to enter the base) </a:t>
            </a:r>
            <a:endParaRPr lang="en-US" altLang="en-US" sz="1400" dirty="0"/>
          </a:p>
          <a:p>
            <a:pPr marL="180975" indent="-180975">
              <a:spcBef>
                <a:spcPts val="1200"/>
              </a:spcBef>
              <a:spcAft>
                <a:spcPts val="0"/>
              </a:spcAft>
              <a:buFont typeface="Arial" panose="020B0604020202020204" pitchFamily="34" charset="0"/>
              <a:buChar char="•"/>
            </a:pPr>
            <a:r>
              <a:rPr lang="en-US" altLang="en-US" sz="1400" dirty="0"/>
              <a:t>Emergence of non-ISAF parking area charging drivers and using a fee-based  queuing system which accounted for delayed movement </a:t>
            </a:r>
            <a:r>
              <a:rPr lang="en-US" altLang="en-US" sz="1400" dirty="0" smtClean="0"/>
              <a:t>(of </a:t>
            </a:r>
            <a:r>
              <a:rPr lang="en-US" altLang="en-US" sz="1400" dirty="0"/>
              <a:t>up to 18 days in extremis) to the official MEP SOAK area</a:t>
            </a:r>
          </a:p>
          <a:p>
            <a:pPr marL="180975" indent="-180975">
              <a:spcBef>
                <a:spcPts val="1200"/>
              </a:spcBef>
              <a:spcAft>
                <a:spcPts val="0"/>
              </a:spcAft>
              <a:buFont typeface="Arial" panose="020B0604020202020204" pitchFamily="34" charset="0"/>
              <a:buChar char="•"/>
            </a:pPr>
            <a:r>
              <a:rPr lang="en-US" altLang="en-US" sz="1400" dirty="0"/>
              <a:t>Excessive time for customers to collect purchases from the UK disposal-sales contractor known as AGILITY was hampering business</a:t>
            </a:r>
            <a:r>
              <a:rPr lang="en-US" altLang="en-US" sz="1400" dirty="0" smtClean="0"/>
              <a:t>.</a:t>
            </a:r>
          </a:p>
          <a:p>
            <a:pPr marL="180975" indent="-180975">
              <a:spcBef>
                <a:spcPts val="1200"/>
              </a:spcBef>
              <a:spcAft>
                <a:spcPts val="0"/>
              </a:spcAft>
              <a:buFont typeface="Arial" panose="020B0604020202020204" pitchFamily="34" charset="0"/>
              <a:buChar char="•"/>
            </a:pPr>
            <a:r>
              <a:rPr lang="en-GB" altLang="en-US" sz="1400" dirty="0">
                <a:solidFill>
                  <a:srgbClr val="FF0000"/>
                </a:solidFill>
              </a:rPr>
              <a:t>Lengthy periods waiting to deliver to the MEP </a:t>
            </a:r>
            <a:r>
              <a:rPr lang="en-GB" altLang="en-US" sz="1400" dirty="0" smtClean="0">
                <a:solidFill>
                  <a:srgbClr val="FF0000"/>
                </a:solidFill>
              </a:rPr>
              <a:t>were </a:t>
            </a:r>
            <a:r>
              <a:rPr lang="en-GB" altLang="en-US" sz="1400" dirty="0">
                <a:solidFill>
                  <a:srgbClr val="FF0000"/>
                </a:solidFill>
              </a:rPr>
              <a:t>unlikely to be within the ISAF managed SOAK, and </a:t>
            </a:r>
            <a:r>
              <a:rPr lang="en-GB" altLang="en-US" sz="1400" dirty="0" smtClean="0">
                <a:solidFill>
                  <a:srgbClr val="FF0000"/>
                </a:solidFill>
              </a:rPr>
              <a:t>prior to the analysis such delays could not be consistently explained;</a:t>
            </a:r>
            <a:endParaRPr lang="en-GB" altLang="en-US" sz="1400" dirty="0">
              <a:solidFill>
                <a:srgbClr val="FF0000"/>
              </a:solidFill>
            </a:endParaRPr>
          </a:p>
          <a:p>
            <a:pPr marL="180975" indent="-180975">
              <a:spcBef>
                <a:spcPts val="1200"/>
              </a:spcBef>
              <a:spcAft>
                <a:spcPts val="0"/>
              </a:spcAft>
              <a:buFont typeface="Arial" panose="020B0604020202020204" pitchFamily="34" charset="0"/>
              <a:buChar char="•"/>
            </a:pPr>
            <a:r>
              <a:rPr lang="en-GB" altLang="en-US" sz="1400" dirty="0">
                <a:solidFill>
                  <a:srgbClr val="FF0000"/>
                </a:solidFill>
              </a:rPr>
              <a:t>There </a:t>
            </a:r>
            <a:r>
              <a:rPr lang="en-GB" altLang="en-US" sz="1400" dirty="0" smtClean="0">
                <a:solidFill>
                  <a:srgbClr val="FF0000"/>
                </a:solidFill>
              </a:rPr>
              <a:t>was </a:t>
            </a:r>
            <a:r>
              <a:rPr lang="en-GB" altLang="en-US" sz="1400" dirty="0">
                <a:solidFill>
                  <a:srgbClr val="FF0000"/>
                </a:solidFill>
              </a:rPr>
              <a:t>a need to carefully coordinate the arrival of vehicles at the MEP to remain within a sustainable rate of processing through the MEP, thereby removing the need to ‘wait’ prolonged periods in a non-ISAF parking area</a:t>
            </a:r>
            <a:r>
              <a:rPr lang="en-GB" altLang="en-US" sz="1400" dirty="0" smtClean="0">
                <a:solidFill>
                  <a:srgbClr val="FF0000"/>
                </a:solidFill>
              </a:rPr>
              <a:t>.</a:t>
            </a:r>
            <a:endParaRPr lang="en-US" altLang="en-US" sz="1400" dirty="0">
              <a:solidFill>
                <a:srgbClr val="FF0000"/>
              </a:solidFill>
            </a:endParaRPr>
          </a:p>
          <a:p>
            <a:pPr marL="171450" indent="-171450">
              <a:spcBef>
                <a:spcPts val="1200"/>
              </a:spcBef>
              <a:spcAft>
                <a:spcPts val="0"/>
              </a:spcAft>
              <a:buFont typeface="Arial" panose="020B0604020202020204" pitchFamily="34" charset="0"/>
              <a:buChar char="•"/>
            </a:pPr>
            <a:endParaRPr lang="en-US" altLang="en-US" sz="1400"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charset="0"/>
              <a:cs typeface="Arial"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fld id="{A3B49FE4-9622-4BBE-9F0E-9C9DD133797D}" type="slidenum">
              <a:rPr lang="en-GB" altLang="en-US" sz="1200" smtClean="0"/>
              <a:pPr defTabSz="852488" eaLnBrk="1" fontAlgn="base" hangingPunct="1">
                <a:spcBef>
                  <a:spcPct val="0"/>
                </a:spcBef>
                <a:spcAft>
                  <a:spcPct val="0"/>
                </a:spcAft>
              </a:pPr>
              <a:t>2</a:t>
            </a:fld>
            <a:endParaRPr lang="en-GB" altLang="en-US" sz="1200" dirty="0" smtClean="0"/>
          </a:p>
        </p:txBody>
      </p:sp>
      <p:sp>
        <p:nvSpPr>
          <p:cNvPr id="819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fld id="{536C620B-5D7B-4BBB-B7DB-F5476C75FDAF}" type="datetime1">
              <a:rPr lang="en-GB" altLang="en-US" sz="1200" smtClean="0"/>
              <a:pPr defTabSz="852488" eaLnBrk="1" fontAlgn="base" hangingPunct="1">
                <a:spcBef>
                  <a:spcPct val="0"/>
                </a:spcBef>
                <a:spcAft>
                  <a:spcPct val="0"/>
                </a:spcAft>
              </a:pPr>
              <a:t>28/07/2014</a:t>
            </a:fld>
            <a:endParaRPr lang="en-GB" altLang="en-US" sz="1200" dirty="0" smtClean="0"/>
          </a:p>
        </p:txBody>
      </p:sp>
      <p:sp>
        <p:nvSpPr>
          <p:cNvPr id="819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r>
              <a:rPr lang="en-GB" altLang="en-US" sz="1200" dirty="0" smtClean="0"/>
              <a:t>© Crown copyright 2012 Dstl</a:t>
            </a:r>
          </a:p>
        </p:txBody>
      </p:sp>
      <p:sp>
        <p:nvSpPr>
          <p:cNvPr id="8199" name="Header Placeholder 6"/>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r>
              <a:rPr lang="en-GB" altLang="en-US" sz="1200" dirty="0" smtClean="0"/>
              <a:t>Uncontrolled copy when printed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GB" dirty="0" smtClean="0"/>
              <a:t>Uncontrolled copy when printed</a:t>
            </a:r>
            <a:endParaRPr lang="en-GB" dirty="0"/>
          </a:p>
        </p:txBody>
      </p:sp>
      <p:sp>
        <p:nvSpPr>
          <p:cNvPr id="5" name="Date Placeholder 4"/>
          <p:cNvSpPr>
            <a:spLocks noGrp="1"/>
          </p:cNvSpPr>
          <p:nvPr>
            <p:ph type="dt" idx="11"/>
          </p:nvPr>
        </p:nvSpPr>
        <p:spPr/>
        <p:txBody>
          <a:bodyPr/>
          <a:lstStyle/>
          <a:p>
            <a:pPr>
              <a:defRPr/>
            </a:pPr>
            <a:fld id="{1922F31D-3624-479F-96B9-FDF1D9812B48}" type="datetime1">
              <a:rPr lang="en-GB" smtClean="0"/>
              <a:t>28/07/2014</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2013 Dstl</a:t>
            </a:r>
            <a:endParaRPr lang="en-GB" dirty="0"/>
          </a:p>
        </p:txBody>
      </p:sp>
      <p:sp>
        <p:nvSpPr>
          <p:cNvPr id="7" name="Slide Number Placeholder 6"/>
          <p:cNvSpPr>
            <a:spLocks noGrp="1"/>
          </p:cNvSpPr>
          <p:nvPr>
            <p:ph type="sldNum" sz="quarter" idx="13"/>
          </p:nvPr>
        </p:nvSpPr>
        <p:spPr/>
        <p:txBody>
          <a:bodyPr/>
          <a:lstStyle/>
          <a:p>
            <a:pPr>
              <a:defRPr/>
            </a:pPr>
            <a:fld id="{963F25E5-EB0E-43EC-B2E8-E3EFEC048B44}" type="slidenum">
              <a:rPr lang="en-GB" smtClean="0"/>
              <a:pPr>
                <a:defRPr/>
              </a:pPr>
              <a:t>20</a:t>
            </a:fld>
            <a:endParaRPr lang="en-GB" dirty="0"/>
          </a:p>
        </p:txBody>
      </p:sp>
    </p:spTree>
    <p:extLst>
      <p:ext uri="{BB962C8B-B14F-4D97-AF65-F5344CB8AC3E}">
        <p14:creationId xmlns:p14="http://schemas.microsoft.com/office/powerpoint/2010/main" val="1038594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normAutofit/>
          </a:bodyPr>
          <a:lstStyle/>
          <a:p>
            <a:r>
              <a:rPr lang="en-US" altLang="en-US" sz="1200" dirty="0" smtClean="0"/>
              <a:t>The analysis showed that:</a:t>
            </a:r>
          </a:p>
          <a:p>
            <a:pPr marL="171450" indent="-171450">
              <a:buFont typeface="Arial" panose="020B0604020202020204" pitchFamily="34" charset="0"/>
              <a:buChar char="•"/>
            </a:pPr>
            <a:r>
              <a:rPr lang="en-US" altLang="en-US" sz="1200" dirty="0" smtClean="0"/>
              <a:t>Time to process vehicles at the MEP itself had not changed between periods;</a:t>
            </a:r>
          </a:p>
          <a:p>
            <a:pPr marL="171450" indent="-171450">
              <a:buFont typeface="Arial" panose="020B0604020202020204" pitchFamily="34" charset="0"/>
              <a:buChar char="•"/>
            </a:pPr>
            <a:r>
              <a:rPr lang="en-US" altLang="en-US" sz="1200" dirty="0" smtClean="0"/>
              <a:t>Neither had the time that vehicles had spent in the official soak area  changed between periods;</a:t>
            </a:r>
          </a:p>
          <a:p>
            <a:pPr marL="171450" indent="-171450">
              <a:buFont typeface="Arial" panose="020B0604020202020204" pitchFamily="34" charset="0"/>
              <a:buChar char="•"/>
            </a:pPr>
            <a:r>
              <a:rPr lang="en-US" altLang="en-US" sz="1200" dirty="0" smtClean="0"/>
              <a:t>However, driver-reported periods waiting to enter the base had increased significantly (B&gt;A). Some drivers (very few) had negotiated contracts that paid according to their total time on-task , which may have added to the anecdotal reports of extended periods of waiting time (as it was arguably in the interest of such drivers to maximise their ‘time on task’). Most contracts were paid by the number of deliveries made and the reverse was true of such drivers (who sought the quickest time to be processed at the MEP in order to make their next paid delivery).</a:t>
            </a:r>
          </a:p>
          <a:p>
            <a:pPr marL="171450" indent="-171450">
              <a:buFont typeface="Arial" panose="020B0604020202020204" pitchFamily="34" charset="0"/>
              <a:buChar char="•"/>
            </a:pPr>
            <a:r>
              <a:rPr lang="en-US" altLang="en-US" sz="1200" dirty="0" smtClean="0"/>
              <a:t>The existence of an unofficial ‘parking area’ was evident and likely accounted for the majority of reported delays. Such analysis provided evidence with which to seek support from local authorities to police.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z="1200" dirty="0"/>
              <a:t>The analysis showed that:</a:t>
            </a:r>
          </a:p>
          <a:p>
            <a:pPr marL="171450" indent="-171450">
              <a:buFont typeface="Arial" panose="020B0604020202020204" pitchFamily="34" charset="0"/>
              <a:buChar char="•"/>
            </a:pPr>
            <a:r>
              <a:rPr lang="en-US" altLang="en-US" sz="1200" dirty="0" smtClean="0"/>
              <a:t>Most drivers achieved their deliveries within the planned processing times;</a:t>
            </a:r>
          </a:p>
          <a:p>
            <a:pPr marL="171450" indent="-171450">
              <a:buFont typeface="Arial" panose="020B0604020202020204" pitchFamily="34" charset="0"/>
              <a:buChar char="•"/>
            </a:pPr>
            <a:r>
              <a:rPr lang="en-US" altLang="en-US" sz="1200" dirty="0" smtClean="0"/>
              <a:t>No bias was evident to suggest prioritizing the processing of any one contractor above another;</a:t>
            </a:r>
          </a:p>
          <a:p>
            <a:pPr marL="171450" indent="-171450">
              <a:buFont typeface="Arial" panose="020B0604020202020204" pitchFamily="34" charset="0"/>
              <a:buChar char="•"/>
            </a:pPr>
            <a:r>
              <a:rPr lang="en-US" altLang="en-US" sz="1200" dirty="0" smtClean="0"/>
              <a:t>Those drivers reporting the longest processing times had made the least frequent deliveries and were likely less familiar with the process (making errors such as forgetting documents needed by security, queuing in the wrong places etc.);</a:t>
            </a:r>
          </a:p>
          <a:p>
            <a:pPr marL="171450" indent="-171450">
              <a:buFont typeface="Arial" panose="020B0604020202020204" pitchFamily="34" charset="0"/>
              <a:buChar char="•"/>
            </a:pPr>
            <a:endParaRPr lang="en-GB" sz="1200" dirty="0"/>
          </a:p>
        </p:txBody>
      </p:sp>
      <p:sp>
        <p:nvSpPr>
          <p:cNvPr id="4" name="Header Placeholder 3"/>
          <p:cNvSpPr>
            <a:spLocks noGrp="1"/>
          </p:cNvSpPr>
          <p:nvPr>
            <p:ph type="hdr" sz="quarter" idx="10"/>
          </p:nvPr>
        </p:nvSpPr>
        <p:spPr/>
        <p:txBody>
          <a:bodyPr/>
          <a:lstStyle/>
          <a:p>
            <a:pPr>
              <a:defRPr/>
            </a:pPr>
            <a:r>
              <a:rPr lang="en-GB" dirty="0" smtClean="0"/>
              <a:t>Uncontrolled copy when printed</a:t>
            </a:r>
            <a:endParaRPr lang="en-GB" dirty="0"/>
          </a:p>
        </p:txBody>
      </p:sp>
      <p:sp>
        <p:nvSpPr>
          <p:cNvPr id="5" name="Date Placeholder 4"/>
          <p:cNvSpPr>
            <a:spLocks noGrp="1"/>
          </p:cNvSpPr>
          <p:nvPr>
            <p:ph type="dt" idx="11"/>
          </p:nvPr>
        </p:nvSpPr>
        <p:spPr/>
        <p:txBody>
          <a:bodyPr/>
          <a:lstStyle/>
          <a:p>
            <a:pPr>
              <a:defRPr/>
            </a:pPr>
            <a:fld id="{FC70F0BB-B6AB-4D60-87F9-E801D3E7F12F}" type="datetime1">
              <a:rPr lang="en-GB" smtClean="0"/>
              <a:t>28/07/2014</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2013 Dstl</a:t>
            </a:r>
            <a:endParaRPr lang="en-GB" dirty="0"/>
          </a:p>
        </p:txBody>
      </p:sp>
      <p:sp>
        <p:nvSpPr>
          <p:cNvPr id="7" name="Slide Number Placeholder 6"/>
          <p:cNvSpPr>
            <a:spLocks noGrp="1"/>
          </p:cNvSpPr>
          <p:nvPr>
            <p:ph type="sldNum" sz="quarter" idx="13"/>
          </p:nvPr>
        </p:nvSpPr>
        <p:spPr/>
        <p:txBody>
          <a:bodyPr/>
          <a:lstStyle/>
          <a:p>
            <a:pPr>
              <a:defRPr/>
            </a:pPr>
            <a:fld id="{963F25E5-EB0E-43EC-B2E8-E3EFEC048B44}" type="slidenum">
              <a:rPr lang="en-GB" smtClean="0"/>
              <a:pPr>
                <a:defRPr/>
              </a:pPr>
              <a:t>23</a:t>
            </a:fld>
            <a:endParaRPr lang="en-GB" dirty="0"/>
          </a:p>
        </p:txBody>
      </p:sp>
    </p:spTree>
    <p:extLst>
      <p:ext uri="{BB962C8B-B14F-4D97-AF65-F5344CB8AC3E}">
        <p14:creationId xmlns:p14="http://schemas.microsoft.com/office/powerpoint/2010/main" val="3535414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pPr marL="171450" indent="-171450">
              <a:buFont typeface="Arial" panose="020B0604020202020204" pitchFamily="34" charset="0"/>
              <a:buChar char="•"/>
            </a:pPr>
            <a:r>
              <a:rPr lang="en-US" altLang="en-US" dirty="0" smtClean="0"/>
              <a:t>Use of the GSL removed part of the demand from the MEP itself and thereby enhanced resilience (by establishing ‘spare capacity’) within the existing resources that supported the management and security of the entry/exit process;</a:t>
            </a:r>
          </a:p>
          <a:p>
            <a:pPr marL="171450" indent="-171450">
              <a:buFont typeface="Arial" panose="020B0604020202020204" pitchFamily="34" charset="0"/>
              <a:buChar char="•"/>
            </a:pPr>
            <a:r>
              <a:rPr lang="en-US" altLang="en-US" dirty="0" smtClean="0"/>
              <a:t>The analysis concurred with that of the ORSAs in-theatre. Results and the model were shared with coalition partners as part of a collaborative agreement supporting each other.</a:t>
            </a: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pPr marL="171450" indent="-171450">
              <a:buFont typeface="Arial" panose="020B0604020202020204" pitchFamily="34" charset="0"/>
              <a:buChar char="•"/>
            </a:pPr>
            <a:r>
              <a:rPr lang="en-US" altLang="en-US" dirty="0" smtClean="0"/>
              <a:t>Initially planned use of the GSL was well-within its capacity, but would require either expansion within the existing real-estate (or loading the excess demand to the MEP) at possible peak rates of sales;</a:t>
            </a:r>
          </a:p>
          <a:p>
            <a:pPr marL="171450" indent="-171450">
              <a:buFont typeface="Arial" panose="020B0604020202020204" pitchFamily="34" charset="0"/>
              <a:buChar char="•"/>
            </a:pPr>
            <a:r>
              <a:rPr lang="en-US" altLang="en-US" dirty="0" smtClean="0"/>
              <a:t>Analysis was able to inform all options (cost-benefit appraisal etc.)</a:t>
            </a: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Analysis to inform the effective management of traffic by carefully scheduling deliveries and commercial collections was shown to reduce the risk of queues forming awaiting entry to the SOAK areas. Such queues risked being venturing into unofficial parking areas which likely accounted for lengthy delays and added expense.</a:t>
            </a:r>
            <a:endParaRPr lang="en-GB" dirty="0"/>
          </a:p>
        </p:txBody>
      </p:sp>
      <p:sp>
        <p:nvSpPr>
          <p:cNvPr id="4" name="Header Placeholder 3"/>
          <p:cNvSpPr>
            <a:spLocks noGrp="1"/>
          </p:cNvSpPr>
          <p:nvPr>
            <p:ph type="hdr" sz="quarter" idx="10"/>
          </p:nvPr>
        </p:nvSpPr>
        <p:spPr/>
        <p:txBody>
          <a:bodyPr/>
          <a:lstStyle/>
          <a:p>
            <a:pPr>
              <a:defRPr/>
            </a:pPr>
            <a:r>
              <a:rPr lang="en-GB" dirty="0" smtClean="0"/>
              <a:t>Uncontrolled copy when printed</a:t>
            </a:r>
            <a:endParaRPr lang="en-GB" dirty="0"/>
          </a:p>
        </p:txBody>
      </p:sp>
      <p:sp>
        <p:nvSpPr>
          <p:cNvPr id="5" name="Date Placeholder 4"/>
          <p:cNvSpPr>
            <a:spLocks noGrp="1"/>
          </p:cNvSpPr>
          <p:nvPr>
            <p:ph type="dt" idx="11"/>
          </p:nvPr>
        </p:nvSpPr>
        <p:spPr/>
        <p:txBody>
          <a:bodyPr/>
          <a:lstStyle/>
          <a:p>
            <a:pPr>
              <a:defRPr/>
            </a:pPr>
            <a:fld id="{F35E5B9D-957F-4D30-A4C1-DA862E28EA17}" type="datetime1">
              <a:rPr lang="en-GB" smtClean="0"/>
              <a:t>28/07/2014</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2013 Dstl</a:t>
            </a:r>
            <a:endParaRPr lang="en-GB" dirty="0"/>
          </a:p>
        </p:txBody>
      </p:sp>
      <p:sp>
        <p:nvSpPr>
          <p:cNvPr id="7" name="Slide Number Placeholder 6"/>
          <p:cNvSpPr>
            <a:spLocks noGrp="1"/>
          </p:cNvSpPr>
          <p:nvPr>
            <p:ph type="sldNum" sz="quarter" idx="13"/>
          </p:nvPr>
        </p:nvSpPr>
        <p:spPr/>
        <p:txBody>
          <a:bodyPr/>
          <a:lstStyle/>
          <a:p>
            <a:pPr>
              <a:defRPr/>
            </a:pPr>
            <a:fld id="{963F25E5-EB0E-43EC-B2E8-E3EFEC048B44}" type="slidenum">
              <a:rPr lang="en-GB" smtClean="0"/>
              <a:pPr>
                <a:defRPr/>
              </a:pPr>
              <a:t>26</a:t>
            </a:fld>
            <a:endParaRPr lang="en-GB" dirty="0"/>
          </a:p>
        </p:txBody>
      </p:sp>
    </p:spTree>
    <p:extLst>
      <p:ext uri="{BB962C8B-B14F-4D97-AF65-F5344CB8AC3E}">
        <p14:creationId xmlns:p14="http://schemas.microsoft.com/office/powerpoint/2010/main" val="2766535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Rectangle 2"/>
          <p:cNvSpPr>
            <a:spLocks noGrp="1" noRot="1" noChangeAspect="1" noChangeArrowheads="1" noTextEdit="1"/>
          </p:cNvSpPr>
          <p:nvPr>
            <p:ph type="sldImg"/>
          </p:nvPr>
        </p:nvSpPr>
        <p:spPr>
          <a:xfrm>
            <a:off x="922338" y="746125"/>
            <a:ext cx="4959350" cy="3719513"/>
          </a:xfrm>
        </p:spPr>
      </p:sp>
      <p:sp>
        <p:nvSpPr>
          <p:cNvPr id="1627139"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Rectangle 3"/>
          <p:cNvSpPr>
            <a:spLocks noGrp="1" noChangeArrowheads="1"/>
          </p:cNvSpPr>
          <p:nvPr>
            <p:ph type="body" idx="1"/>
          </p:nvPr>
        </p:nvSpPr>
        <p:spPr>
          <a:noFill/>
        </p:spPr>
        <p:txBody>
          <a:bodyPr/>
          <a:lstStyle/>
          <a:p>
            <a:endParaRPr lang="en-US" altLang="en-US" dirty="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smtClean="0">
                <a:latin typeface="Arial" charset="0"/>
                <a:cs typeface="Arial" charset="0"/>
              </a:rPr>
              <a:t>This slide may be shown at the end of the presentation.</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fld id="{BA89B19A-B81F-4A6B-9A05-21AE5FADC014}" type="slidenum">
              <a:rPr lang="en-GB" altLang="en-US" sz="1200" smtClean="0"/>
              <a:pPr defTabSz="852488" eaLnBrk="1" fontAlgn="base" hangingPunct="1">
                <a:spcBef>
                  <a:spcPct val="0"/>
                </a:spcBef>
                <a:spcAft>
                  <a:spcPct val="0"/>
                </a:spcAft>
              </a:pPr>
              <a:t>33</a:t>
            </a:fld>
            <a:endParaRPr lang="en-GB" altLang="en-US" sz="1200" dirty="0" smtClean="0"/>
          </a:p>
        </p:txBody>
      </p:sp>
      <p:sp>
        <p:nvSpPr>
          <p:cNvPr id="922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fld id="{E5E56D74-3F88-47D1-9F14-1F972585ECF9}" type="datetime1">
              <a:rPr lang="en-GB" altLang="en-US" sz="1200" smtClean="0"/>
              <a:pPr defTabSz="852488" eaLnBrk="1" fontAlgn="base" hangingPunct="1">
                <a:spcBef>
                  <a:spcPct val="0"/>
                </a:spcBef>
                <a:spcAft>
                  <a:spcPct val="0"/>
                </a:spcAft>
              </a:pPr>
              <a:t>28/07/2014</a:t>
            </a:fld>
            <a:endParaRPr lang="en-GB" altLang="en-US" sz="1200" dirty="0" smtClean="0"/>
          </a:p>
        </p:txBody>
      </p:sp>
      <p:sp>
        <p:nvSpPr>
          <p:cNvPr id="922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r>
              <a:rPr lang="en-GB" altLang="en-US" sz="1200" dirty="0" smtClean="0"/>
              <a:t>© Crown copyright 2012 Dstl</a:t>
            </a:r>
          </a:p>
        </p:txBody>
      </p:sp>
      <p:sp>
        <p:nvSpPr>
          <p:cNvPr id="9223" name="Header Placeholder 6"/>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r>
              <a:rPr lang="en-GB" altLang="en-US" sz="1200" dirty="0" smtClean="0"/>
              <a:t>Uncontrolled copy when printed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922338" y="746125"/>
            <a:ext cx="4959350" cy="3719513"/>
          </a:xfrm>
        </p:spPr>
      </p:sp>
      <p:sp>
        <p:nvSpPr>
          <p:cNvPr id="1451011" name="Rectangle 3"/>
          <p:cNvSpPr>
            <a:spLocks noGrp="1" noChangeArrowheads="1"/>
          </p:cNvSpPr>
          <p:nvPr>
            <p:ph type="body" idx="1"/>
          </p:nvPr>
        </p:nvSpPr>
        <p:spPr bwMode="auto">
          <a:xfrm>
            <a:off x="681038" y="4714875"/>
            <a:ext cx="5435600" cy="4468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8" rIns="91675" bIns="45838"/>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799" y="1727919"/>
            <a:ext cx="7775575" cy="1656184"/>
          </a:xfrm>
        </p:spPr>
        <p:txBody>
          <a:bodyPr>
            <a:normAutofit/>
          </a:bodyPr>
          <a:lstStyle>
            <a:lvl1pPr>
              <a:lnSpc>
                <a:spcPct val="150000"/>
              </a:lnSpc>
              <a:defRPr sz="3600"/>
            </a:lvl1pPr>
          </a:lstStyle>
          <a:p>
            <a:r>
              <a:rPr lang="en-US" smtClean="0"/>
              <a:t>Click to edit Master title style</a:t>
            </a:r>
            <a:endParaRPr lang="en-GB" dirty="0"/>
          </a:p>
        </p:txBody>
      </p:sp>
      <p:sp>
        <p:nvSpPr>
          <p:cNvPr id="3" name="Subtitle 2"/>
          <p:cNvSpPr>
            <a:spLocks noGrp="1"/>
          </p:cNvSpPr>
          <p:nvPr>
            <p:ph type="subTitle" idx="1"/>
          </p:nvPr>
        </p:nvSpPr>
        <p:spPr>
          <a:xfrm>
            <a:off x="431773" y="3779555"/>
            <a:ext cx="7775602" cy="1656045"/>
          </a:xfrm>
        </p:spPr>
        <p:txBody>
          <a:bodyPr>
            <a:normAutofit/>
          </a:bodyPr>
          <a:lstStyle>
            <a:lvl1pPr marL="0" indent="0" algn="l">
              <a:buNone/>
              <a:defRPr sz="2400">
                <a:solidFill>
                  <a:schemeClr val="tx1"/>
                </a:solidFill>
              </a:defRPr>
            </a:lvl1pPr>
            <a:lvl2pPr marL="426659" indent="0" algn="ctr">
              <a:buNone/>
              <a:defRPr>
                <a:solidFill>
                  <a:schemeClr val="tx1">
                    <a:tint val="75000"/>
                  </a:schemeClr>
                </a:solidFill>
              </a:defRPr>
            </a:lvl2pPr>
            <a:lvl3pPr marL="853318" indent="0" algn="ctr">
              <a:buNone/>
              <a:defRPr>
                <a:solidFill>
                  <a:schemeClr val="tx1">
                    <a:tint val="75000"/>
                  </a:schemeClr>
                </a:solidFill>
              </a:defRPr>
            </a:lvl3pPr>
            <a:lvl4pPr marL="1279977" indent="0" algn="ctr">
              <a:buNone/>
              <a:defRPr>
                <a:solidFill>
                  <a:schemeClr val="tx1">
                    <a:tint val="75000"/>
                  </a:schemeClr>
                </a:solidFill>
              </a:defRPr>
            </a:lvl4pPr>
            <a:lvl5pPr marL="1706636" indent="0" algn="ctr">
              <a:buNone/>
              <a:defRPr>
                <a:solidFill>
                  <a:schemeClr val="tx1">
                    <a:tint val="75000"/>
                  </a:schemeClr>
                </a:solidFill>
              </a:defRPr>
            </a:lvl5pPr>
            <a:lvl6pPr marL="2133295" indent="0" algn="ctr">
              <a:buNone/>
              <a:defRPr>
                <a:solidFill>
                  <a:schemeClr val="tx1">
                    <a:tint val="75000"/>
                  </a:schemeClr>
                </a:solidFill>
              </a:defRPr>
            </a:lvl6pPr>
            <a:lvl7pPr marL="2559954" indent="0" algn="ctr">
              <a:buNone/>
              <a:defRPr>
                <a:solidFill>
                  <a:schemeClr val="tx1">
                    <a:tint val="75000"/>
                  </a:schemeClr>
                </a:solidFill>
              </a:defRPr>
            </a:lvl7pPr>
            <a:lvl8pPr marL="2986613" indent="0" algn="ctr">
              <a:buNone/>
              <a:defRPr>
                <a:solidFill>
                  <a:schemeClr val="tx1">
                    <a:tint val="75000"/>
                  </a:schemeClr>
                </a:solidFill>
              </a:defRPr>
            </a:lvl8pPr>
            <a:lvl9pPr marL="3413272" indent="0" algn="ctr">
              <a:buNone/>
              <a:defRPr>
                <a:solidFill>
                  <a:schemeClr val="tx1">
                    <a:tint val="75000"/>
                  </a:schemeClr>
                </a:solidFill>
              </a:defRPr>
            </a:lvl9pPr>
          </a:lstStyle>
          <a:p>
            <a:r>
              <a:rPr lang="en-US" smtClean="0"/>
              <a:t>Click to edit Master subtitle style</a:t>
            </a:r>
            <a:endParaRPr lang="en-GB" dirty="0"/>
          </a:p>
        </p:txBody>
      </p:sp>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r>
              <a:rPr lang="en-GB" dirty="0"/>
              <a:t>© Crown copyright 2014 Dstl</a:t>
            </a:r>
          </a:p>
        </p:txBody>
      </p:sp>
      <p:sp>
        <p:nvSpPr>
          <p:cNvPr id="6" name="Date Placeholder 3"/>
          <p:cNvSpPr>
            <a:spLocks noGrp="1"/>
          </p:cNvSpPr>
          <p:nvPr>
            <p:ph type="dt" sz="half" idx="14"/>
          </p:nvPr>
        </p:nvSpPr>
        <p:spPr/>
        <p:txBody>
          <a:bodyPr/>
          <a:lstStyle>
            <a:lvl1pPr>
              <a:defRPr/>
            </a:lvl1pPr>
          </a:lstStyle>
          <a:p>
            <a:pPr>
              <a:defRPr/>
            </a:pPr>
            <a:fld id="{0BDB7D7B-B43D-4028-9887-EF882F897576}" type="datetime4">
              <a:rPr lang="en-GB"/>
              <a:pPr>
                <a:defRPr/>
              </a:pPr>
              <a:t>28 July 2014</a:t>
            </a:fld>
            <a:endParaRPr lang="en-GB" dirty="0"/>
          </a:p>
        </p:txBody>
      </p:sp>
    </p:spTree>
    <p:extLst>
      <p:ext uri="{BB962C8B-B14F-4D97-AF65-F5344CB8AC3E}">
        <p14:creationId xmlns:p14="http://schemas.microsoft.com/office/powerpoint/2010/main" val="3076528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6"/>
          <p:cNvGrpSpPr>
            <a:grpSpLocks/>
          </p:cNvGrpSpPr>
          <p:nvPr/>
        </p:nvGrpSpPr>
        <p:grpSpPr bwMode="auto">
          <a:xfrm>
            <a:off x="719138" y="1138238"/>
            <a:ext cx="7200900" cy="3340100"/>
            <a:chOff x="863962" y="1205021"/>
            <a:chExt cx="7200000" cy="3339418"/>
          </a:xfrm>
        </p:grpSpPr>
        <p:pic>
          <p:nvPicPr>
            <p:cNvPr id="3" name="Picture 5" descr="dstl-logo-trans-blac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962" y="1205021"/>
              <a:ext cx="7200000" cy="333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dstl-logo-trans-blu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hidden">
            <a:xfrm>
              <a:off x="863962" y="1205021"/>
              <a:ext cx="7200000" cy="333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7"/>
          <p:cNvSpPr/>
          <p:nvPr/>
        </p:nvSpPr>
        <p:spPr bwMode="white">
          <a:xfrm>
            <a:off x="0" y="5616575"/>
            <a:ext cx="1474788"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761" tIns="44880" rIns="89761" bIns="44880" anchor="ctr"/>
          <a:lstStyle/>
          <a:p>
            <a:pPr algn="ctr" defTabSz="853318" fontAlgn="auto">
              <a:spcBef>
                <a:spcPts val="0"/>
              </a:spcBef>
              <a:spcAft>
                <a:spcPts val="0"/>
              </a:spcAft>
              <a:defRPr/>
            </a:pPr>
            <a:endParaRPr lang="en-GB" dirty="0"/>
          </a:p>
        </p:txBody>
      </p:sp>
      <p:sp>
        <p:nvSpPr>
          <p:cNvPr id="6" name="Footer Placeholder 2"/>
          <p:cNvSpPr>
            <a:spLocks noGrp="1"/>
          </p:cNvSpPr>
          <p:nvPr>
            <p:ph type="ftr" sz="quarter" idx="10"/>
          </p:nvPr>
        </p:nvSpPr>
        <p:spPr/>
        <p:txBody>
          <a:bodyPr/>
          <a:lstStyle>
            <a:lvl1pPr>
              <a:defRPr smtClean="0"/>
            </a:lvl1pPr>
          </a:lstStyle>
          <a:p>
            <a:pPr>
              <a:defRPr/>
            </a:pPr>
            <a:r>
              <a:rPr lang="en-GB" dirty="0"/>
              <a:t>© Crown copyright 2014 Dstl</a:t>
            </a:r>
          </a:p>
        </p:txBody>
      </p:sp>
      <p:sp>
        <p:nvSpPr>
          <p:cNvPr id="7" name="Date Placeholder 3"/>
          <p:cNvSpPr>
            <a:spLocks noGrp="1"/>
          </p:cNvSpPr>
          <p:nvPr>
            <p:ph type="dt" sz="half" idx="11"/>
          </p:nvPr>
        </p:nvSpPr>
        <p:spPr/>
        <p:txBody>
          <a:bodyPr/>
          <a:lstStyle>
            <a:lvl1pPr>
              <a:defRPr smtClean="0"/>
            </a:lvl1pPr>
          </a:lstStyle>
          <a:p>
            <a:pPr>
              <a:defRPr/>
            </a:pPr>
            <a:fld id="{3056E45E-F481-4481-BED1-73953C984F92}" type="datetime4">
              <a:rPr lang="en-GB"/>
              <a:pPr>
                <a:defRPr/>
              </a:pPr>
              <a:t>28 July 2014</a:t>
            </a:fld>
            <a:endParaRPr lang="en-GB" dirty="0"/>
          </a:p>
        </p:txBody>
      </p:sp>
    </p:spTree>
    <p:extLst>
      <p:ext uri="{BB962C8B-B14F-4D97-AF65-F5344CB8AC3E}">
        <p14:creationId xmlns:p14="http://schemas.microsoft.com/office/powerpoint/2010/main" val="122232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Box 3"/>
          <p:cNvSpPr txBox="1"/>
          <p:nvPr userDrawn="1"/>
        </p:nvSpPr>
        <p:spPr>
          <a:xfrm>
            <a:off x="455629" y="5224129"/>
            <a:ext cx="5448928" cy="464230"/>
          </a:xfrm>
          <a:prstGeom prst="rect">
            <a:avLst/>
          </a:prstGeom>
          <a:noFill/>
        </p:spPr>
        <p:txBody>
          <a:bodyPr wrap="none" rtlCol="0">
            <a:spAutoFit/>
          </a:bodyPr>
          <a:lstStyle/>
          <a:p>
            <a:pPr>
              <a:lnSpc>
                <a:spcPts val="2850"/>
              </a:lnSpc>
              <a:spcBef>
                <a:spcPts val="2400"/>
              </a:spcBef>
            </a:pPr>
            <a:r>
              <a:rPr lang="en-GB" sz="800" baseline="0" dirty="0" smtClean="0"/>
              <a:t>René Nevola. 2014</a:t>
            </a:r>
            <a:r>
              <a:rPr lang="en-GB" sz="800" i="1" baseline="0" dirty="0" smtClean="0"/>
              <a:t>.</a:t>
            </a:r>
            <a:r>
              <a:rPr lang="en-GB" sz="800" i="1" dirty="0" smtClean="0"/>
              <a:t> Analysis to inform the cost-effective redeployment of materiel from Afghanistan.</a:t>
            </a:r>
            <a:r>
              <a:rPr lang="en-GB" sz="800" baseline="0" dirty="0" smtClean="0"/>
              <a:t> </a:t>
            </a:r>
            <a:r>
              <a:rPr lang="en-GB" sz="800" dirty="0" smtClean="0"/>
              <a:t>Cornwallis XIX</a:t>
            </a:r>
            <a:endParaRPr lang="en-GB" sz="800" dirty="0" smtClean="0">
              <a:latin typeface="Arial" pitchFamily="34" charset="0"/>
              <a:cs typeface="Arial" pitchFamily="34" charset="0"/>
            </a:endParaRPr>
          </a:p>
        </p:txBody>
      </p:sp>
    </p:spTree>
    <p:extLst>
      <p:ext uri="{BB962C8B-B14F-4D97-AF65-F5344CB8AC3E}">
        <p14:creationId xmlns:p14="http://schemas.microsoft.com/office/powerpoint/2010/main" val="1416247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386065" y="5920660"/>
            <a:ext cx="1269112" cy="450012"/>
          </a:xfrm>
          <a:prstGeom prst="rect">
            <a:avLst/>
          </a:prstGeom>
          <a:ln/>
        </p:spPr>
        <p:txBody>
          <a:bodyPr lIns="86402" tIns="43201" rIns="86402" bIns="43201"/>
          <a:lstStyle>
            <a:lvl1pPr>
              <a:defRPr/>
            </a:lvl1pPr>
          </a:lstStyle>
          <a:p>
            <a:pPr>
              <a:defRPr/>
            </a:pPr>
            <a:fld id="{DC231E4F-7008-4B39-B821-36B84FDE4876}" type="slidenum">
              <a:rPr lang="en-GB"/>
              <a:pPr>
                <a:defRPr/>
              </a:pPr>
              <a:t>‹#›</a:t>
            </a:fld>
            <a:endParaRPr lang="en-GB" dirty="0"/>
          </a:p>
        </p:txBody>
      </p:sp>
    </p:spTree>
    <p:extLst>
      <p:ext uri="{BB962C8B-B14F-4D97-AF65-F5344CB8AC3E}">
        <p14:creationId xmlns:p14="http://schemas.microsoft.com/office/powerpoint/2010/main" val="1512797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32038" y="259508"/>
            <a:ext cx="7775337" cy="1080029"/>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432038" y="1539066"/>
            <a:ext cx="7775337" cy="3879082"/>
          </a:xfrm>
        </p:spPr>
        <p:txBody>
          <a:bodyPr/>
          <a:lstStyle>
            <a:lvl1pPr>
              <a:lnSpc>
                <a:spcPct val="120000"/>
              </a:lnSpc>
              <a:spcBef>
                <a:spcPts val="300"/>
              </a:spcBef>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r>
              <a:rPr lang="en-GB" dirty="0"/>
              <a:t>© Crown copyright 2014 Dstl</a:t>
            </a:r>
          </a:p>
        </p:txBody>
      </p:sp>
      <p:sp>
        <p:nvSpPr>
          <p:cNvPr id="6" name="Date Placeholder 3"/>
          <p:cNvSpPr>
            <a:spLocks noGrp="1"/>
          </p:cNvSpPr>
          <p:nvPr>
            <p:ph type="dt" sz="half" idx="14"/>
          </p:nvPr>
        </p:nvSpPr>
        <p:spPr/>
        <p:txBody>
          <a:bodyPr/>
          <a:lstStyle>
            <a:lvl1pPr>
              <a:defRPr/>
            </a:lvl1pPr>
          </a:lstStyle>
          <a:p>
            <a:pPr>
              <a:defRPr/>
            </a:pPr>
            <a:fld id="{4100AA95-B159-4991-B023-9B0E94432D71}" type="datetime4">
              <a:rPr lang="en-GB"/>
              <a:pPr>
                <a:defRPr/>
              </a:pPr>
              <a:t>28 July 2014</a:t>
            </a:fld>
            <a:endParaRPr lang="en-GB" dirty="0"/>
          </a:p>
        </p:txBody>
      </p:sp>
    </p:spTree>
    <p:extLst>
      <p:ext uri="{BB962C8B-B14F-4D97-AF65-F5344CB8AC3E}">
        <p14:creationId xmlns:p14="http://schemas.microsoft.com/office/powerpoint/2010/main" val="35717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32038" y="259508"/>
            <a:ext cx="7775337" cy="1080029"/>
          </a:xfrm>
        </p:spPr>
        <p:txBody>
          <a:bodyPr/>
          <a:lstStyle/>
          <a:p>
            <a:r>
              <a:rPr lang="en-US" smtClean="0"/>
              <a:t>Click to edit Master title style</a:t>
            </a:r>
            <a:endParaRPr lang="en-GB"/>
          </a:p>
        </p:txBody>
      </p:sp>
      <p:sp>
        <p:nvSpPr>
          <p:cNvPr id="4" name="Content Placeholder 3"/>
          <p:cNvSpPr>
            <a:spLocks noGrp="1"/>
          </p:cNvSpPr>
          <p:nvPr>
            <p:ph sz="half" idx="2"/>
          </p:nvPr>
        </p:nvSpPr>
        <p:spPr>
          <a:xfrm>
            <a:off x="4391038" y="1512042"/>
            <a:ext cx="3816337" cy="3923558"/>
          </a:xfrm>
        </p:spPr>
        <p:txBody>
          <a:bodyPr/>
          <a:lstStyle>
            <a:lvl1pPr>
              <a:lnSpc>
                <a:spcPct val="120000"/>
              </a:lnSpc>
              <a:defRPr sz="2400"/>
            </a:lvl1pPr>
            <a:lvl2pPr>
              <a:lnSpc>
                <a:spcPct val="120000"/>
              </a:lnSpc>
              <a:spcBef>
                <a:spcPts val="300"/>
              </a:spcBef>
              <a:defRPr sz="2000"/>
            </a:lvl2pPr>
            <a:lvl3pPr>
              <a:lnSpc>
                <a:spcPct val="120000"/>
              </a:lnSpc>
              <a:spcBef>
                <a:spcPts val="300"/>
              </a:spcBef>
              <a:defRPr sz="2000"/>
            </a:lvl3pPr>
            <a:lvl4pPr>
              <a:lnSpc>
                <a:spcPct val="120000"/>
              </a:lnSpc>
              <a:spcBef>
                <a:spcPts val="300"/>
              </a:spcBef>
              <a:defRPr sz="1800"/>
            </a:lvl4pPr>
            <a:lvl5pPr>
              <a:lnSpc>
                <a:spcPct val="120000"/>
              </a:lnSpc>
              <a:spcBef>
                <a:spcPts val="300"/>
              </a:spcBef>
              <a:defRPr sz="18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14" name="Text Placeholder 13"/>
          <p:cNvSpPr>
            <a:spLocks noGrp="1"/>
          </p:cNvSpPr>
          <p:nvPr>
            <p:ph type="body" sz="quarter" idx="16"/>
          </p:nvPr>
        </p:nvSpPr>
        <p:spPr>
          <a:xfrm>
            <a:off x="432038" y="1512042"/>
            <a:ext cx="3816350" cy="3924300"/>
          </a:xfrm>
        </p:spPr>
        <p:txBody>
          <a:bodyPr/>
          <a:lstStyle>
            <a:lvl1pPr>
              <a:lnSpc>
                <a:spcPct val="120000"/>
              </a:lnSpc>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4"/>
          <p:cNvSpPr>
            <a:spLocks noGrp="1"/>
          </p:cNvSpPr>
          <p:nvPr>
            <p:ph type="ftr" sz="quarter" idx="17"/>
          </p:nvPr>
        </p:nvSpPr>
        <p:spPr/>
        <p:txBody>
          <a:bodyPr/>
          <a:lstStyle>
            <a:lvl1pPr>
              <a:defRPr/>
            </a:lvl1pPr>
          </a:lstStyle>
          <a:p>
            <a:pPr>
              <a:defRPr/>
            </a:pPr>
            <a:r>
              <a:rPr lang="en-GB" dirty="0"/>
              <a:t>© Crown copyright 2014 Dstl</a:t>
            </a:r>
          </a:p>
        </p:txBody>
      </p:sp>
      <p:sp>
        <p:nvSpPr>
          <p:cNvPr id="7" name="Date Placeholder 3"/>
          <p:cNvSpPr>
            <a:spLocks noGrp="1"/>
          </p:cNvSpPr>
          <p:nvPr>
            <p:ph type="dt" sz="half" idx="18"/>
          </p:nvPr>
        </p:nvSpPr>
        <p:spPr/>
        <p:txBody>
          <a:bodyPr/>
          <a:lstStyle>
            <a:lvl1pPr>
              <a:defRPr/>
            </a:lvl1pPr>
          </a:lstStyle>
          <a:p>
            <a:pPr>
              <a:defRPr/>
            </a:pPr>
            <a:fld id="{1CE3BAEA-C45B-4FC6-B01E-E199546FE7E4}" type="datetime4">
              <a:rPr lang="en-GB"/>
              <a:pPr>
                <a:defRPr/>
              </a:pPr>
              <a:t>28 July 2014</a:t>
            </a:fld>
            <a:endParaRPr lang="en-GB" dirty="0"/>
          </a:p>
        </p:txBody>
      </p:sp>
    </p:spTree>
    <p:extLst>
      <p:ext uri="{BB962C8B-B14F-4D97-AF65-F5344CB8AC3E}">
        <p14:creationId xmlns:p14="http://schemas.microsoft.com/office/powerpoint/2010/main" val="2141094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432039" y="259508"/>
            <a:ext cx="3816112" cy="1080029"/>
          </a:xfrm>
        </p:spPr>
        <p:txBody>
          <a:bodyPr/>
          <a:lstStyle/>
          <a:p>
            <a:r>
              <a:rPr lang="en-US" smtClean="0"/>
              <a:t>Click to edit Master title style</a:t>
            </a:r>
            <a:endParaRPr lang="en-GB" dirty="0"/>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16" name="Content Placeholder 15"/>
          <p:cNvSpPr>
            <a:spLocks noGrp="1"/>
          </p:cNvSpPr>
          <p:nvPr>
            <p:ph sz="quarter" idx="17"/>
          </p:nvPr>
        </p:nvSpPr>
        <p:spPr>
          <a:xfrm>
            <a:off x="4380035" y="-1"/>
            <a:ext cx="4260728" cy="5616575"/>
          </a:xfrm>
        </p:spPr>
        <p:txBody>
          <a:bodyPr/>
          <a:lstStyle>
            <a:lvl1pPr>
              <a:lnSpc>
                <a:spcPct val="120000"/>
              </a:lnSpc>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13"/>
          <p:cNvSpPr>
            <a:spLocks noGrp="1"/>
          </p:cNvSpPr>
          <p:nvPr>
            <p:ph type="body" sz="quarter" idx="18"/>
          </p:nvPr>
        </p:nvSpPr>
        <p:spPr>
          <a:xfrm>
            <a:off x="431949" y="1511300"/>
            <a:ext cx="3816337" cy="3924300"/>
          </a:xfrm>
        </p:spPr>
        <p:txBody>
          <a:bodyPr/>
          <a:lstStyle>
            <a:lvl1pPr>
              <a:lnSpc>
                <a:spcPct val="120000"/>
              </a:lnSpc>
              <a:spcAft>
                <a:spcPts val="0"/>
              </a:spcAft>
              <a:defRPr/>
            </a:lvl1pPr>
            <a:lvl2pPr>
              <a:lnSpc>
                <a:spcPct val="120000"/>
              </a:lnSpc>
              <a:spcBef>
                <a:spcPts val="300"/>
              </a:spcBef>
              <a:spcAft>
                <a:spcPts val="0"/>
              </a:spcAft>
              <a:defRPr/>
            </a:lvl2pPr>
            <a:lvl3pPr>
              <a:lnSpc>
                <a:spcPct val="120000"/>
              </a:lnSpc>
              <a:spcBef>
                <a:spcPts val="300"/>
              </a:spcBef>
              <a:spcAft>
                <a:spcPts val="0"/>
              </a:spcAft>
              <a:defRPr/>
            </a:lvl3pPr>
            <a:lvl4pPr>
              <a:lnSpc>
                <a:spcPct val="120000"/>
              </a:lnSpc>
              <a:spcBef>
                <a:spcPts val="300"/>
              </a:spcBef>
              <a:spcAft>
                <a:spcPts val="0"/>
              </a:spcAft>
              <a:defRPr/>
            </a:lvl4pPr>
            <a:lvl5pPr>
              <a:lnSpc>
                <a:spcPct val="120000"/>
              </a:lnSpc>
              <a:spcBef>
                <a:spcPts val="300"/>
              </a:spcBef>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4"/>
          <p:cNvSpPr>
            <a:spLocks noGrp="1"/>
          </p:cNvSpPr>
          <p:nvPr>
            <p:ph type="ftr" sz="quarter" idx="19"/>
          </p:nvPr>
        </p:nvSpPr>
        <p:spPr/>
        <p:txBody>
          <a:bodyPr/>
          <a:lstStyle>
            <a:lvl1pPr>
              <a:defRPr/>
            </a:lvl1pPr>
          </a:lstStyle>
          <a:p>
            <a:pPr>
              <a:defRPr/>
            </a:pPr>
            <a:r>
              <a:rPr lang="en-GB" dirty="0"/>
              <a:t>© Crown copyright 2014 Dstl</a:t>
            </a:r>
          </a:p>
        </p:txBody>
      </p:sp>
      <p:sp>
        <p:nvSpPr>
          <p:cNvPr id="7" name="Date Placeholder 3"/>
          <p:cNvSpPr>
            <a:spLocks noGrp="1"/>
          </p:cNvSpPr>
          <p:nvPr>
            <p:ph type="dt" sz="half" idx="20"/>
          </p:nvPr>
        </p:nvSpPr>
        <p:spPr/>
        <p:txBody>
          <a:bodyPr/>
          <a:lstStyle>
            <a:lvl1pPr>
              <a:defRPr/>
            </a:lvl1pPr>
          </a:lstStyle>
          <a:p>
            <a:pPr>
              <a:defRPr/>
            </a:pPr>
            <a:fld id="{CDEC1DCE-F1DD-4DA3-A377-C854D62D5B06}" type="datetime4">
              <a:rPr lang="en-GB"/>
              <a:pPr>
                <a:defRPr/>
              </a:pPr>
              <a:t>28 July 2014</a:t>
            </a:fld>
            <a:endParaRPr lang="en-GB" dirty="0"/>
          </a:p>
        </p:txBody>
      </p:sp>
    </p:spTree>
    <p:extLst>
      <p:ext uri="{BB962C8B-B14F-4D97-AF65-F5344CB8AC3E}">
        <p14:creationId xmlns:p14="http://schemas.microsoft.com/office/powerpoint/2010/main" val="1961626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9"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GB" dirty="0"/>
              <a:t>© Crown copyright 2014 Dstl</a:t>
            </a:r>
          </a:p>
        </p:txBody>
      </p:sp>
      <p:sp>
        <p:nvSpPr>
          <p:cNvPr id="5" name="Date Placeholder 3"/>
          <p:cNvSpPr>
            <a:spLocks noGrp="1"/>
          </p:cNvSpPr>
          <p:nvPr>
            <p:ph type="dt" sz="half" idx="14"/>
          </p:nvPr>
        </p:nvSpPr>
        <p:spPr/>
        <p:txBody>
          <a:bodyPr/>
          <a:lstStyle>
            <a:lvl1pPr>
              <a:defRPr/>
            </a:lvl1pPr>
          </a:lstStyle>
          <a:p>
            <a:pPr>
              <a:defRPr/>
            </a:pPr>
            <a:fld id="{C6962018-366D-4E71-ADE7-18BEFDDF3597}" type="datetime4">
              <a:rPr lang="en-GB"/>
              <a:pPr>
                <a:defRPr/>
              </a:pPr>
              <a:t>28 July 2014</a:t>
            </a:fld>
            <a:endParaRPr lang="en-GB" dirty="0"/>
          </a:p>
        </p:txBody>
      </p:sp>
    </p:spTree>
    <p:extLst>
      <p:ext uri="{BB962C8B-B14F-4D97-AF65-F5344CB8AC3E}">
        <p14:creationId xmlns:p14="http://schemas.microsoft.com/office/powerpoint/2010/main" val="372633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3" name="Footer Placeholder 4"/>
          <p:cNvSpPr>
            <a:spLocks noGrp="1"/>
          </p:cNvSpPr>
          <p:nvPr>
            <p:ph type="ftr" sz="quarter" idx="13"/>
          </p:nvPr>
        </p:nvSpPr>
        <p:spPr/>
        <p:txBody>
          <a:bodyPr/>
          <a:lstStyle>
            <a:lvl1pPr>
              <a:defRPr/>
            </a:lvl1pPr>
          </a:lstStyle>
          <a:p>
            <a:pPr>
              <a:defRPr/>
            </a:pPr>
            <a:r>
              <a:rPr lang="en-GB" dirty="0"/>
              <a:t>© Crown copyright 2014 Dstl</a:t>
            </a:r>
          </a:p>
        </p:txBody>
      </p:sp>
      <p:sp>
        <p:nvSpPr>
          <p:cNvPr id="4" name="Date Placeholder 3"/>
          <p:cNvSpPr>
            <a:spLocks noGrp="1"/>
          </p:cNvSpPr>
          <p:nvPr>
            <p:ph type="dt" sz="half" idx="14"/>
          </p:nvPr>
        </p:nvSpPr>
        <p:spPr/>
        <p:txBody>
          <a:bodyPr/>
          <a:lstStyle>
            <a:lvl1pPr>
              <a:defRPr/>
            </a:lvl1pPr>
          </a:lstStyle>
          <a:p>
            <a:pPr>
              <a:defRPr/>
            </a:pPr>
            <a:fld id="{CCC4BD0E-F332-484E-B6B0-392C1123A1D2}" type="datetime4">
              <a:rPr lang="en-GB"/>
              <a:pPr>
                <a:defRPr/>
              </a:pPr>
              <a:t>28 July 2014</a:t>
            </a:fld>
            <a:endParaRPr lang="en-GB" dirty="0"/>
          </a:p>
        </p:txBody>
      </p:sp>
    </p:spTree>
    <p:extLst>
      <p:ext uri="{BB962C8B-B14F-4D97-AF65-F5344CB8AC3E}">
        <p14:creationId xmlns:p14="http://schemas.microsoft.com/office/powerpoint/2010/main" val="63310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8640763" cy="5616575"/>
          </a:xfrm>
        </p:spPr>
        <p:txBody>
          <a:bodyPr rtlCol="0">
            <a:normAutofit/>
          </a:bodyPr>
          <a:lstStyle>
            <a:lvl1pPr marL="0" indent="0">
              <a:buNone/>
              <a:defRPr sz="3000"/>
            </a:lvl1pPr>
            <a:lvl2pPr marL="426659" indent="0">
              <a:buNone/>
              <a:defRPr sz="2600"/>
            </a:lvl2pPr>
            <a:lvl3pPr marL="853318" indent="0">
              <a:buNone/>
              <a:defRPr sz="2200"/>
            </a:lvl3pPr>
            <a:lvl4pPr marL="1279977" indent="0">
              <a:buNone/>
              <a:defRPr sz="1900"/>
            </a:lvl4pPr>
            <a:lvl5pPr marL="1706636" indent="0">
              <a:buNone/>
              <a:defRPr sz="1900"/>
            </a:lvl5pPr>
            <a:lvl6pPr marL="2133295" indent="0">
              <a:buNone/>
              <a:defRPr sz="1900"/>
            </a:lvl6pPr>
            <a:lvl7pPr marL="2559954" indent="0">
              <a:buNone/>
              <a:defRPr sz="1900"/>
            </a:lvl7pPr>
            <a:lvl8pPr marL="2986613" indent="0">
              <a:buNone/>
              <a:defRPr sz="1900"/>
            </a:lvl8pPr>
            <a:lvl9pPr marL="3413272" indent="0">
              <a:buNone/>
              <a:defRPr sz="19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339147" y="4657626"/>
            <a:ext cx="8301616" cy="760520"/>
          </a:xfrm>
        </p:spPr>
        <p:txBody>
          <a:bodyPr>
            <a:normAutofit/>
          </a:bodyPr>
          <a:lstStyle>
            <a:lvl1pPr marL="0" indent="0">
              <a:lnSpc>
                <a:spcPct val="120000"/>
              </a:lnSpc>
              <a:spcBef>
                <a:spcPts val="300"/>
              </a:spcBef>
              <a:buNone/>
              <a:defRPr sz="2400"/>
            </a:lvl1pPr>
            <a:lvl2pPr marL="426659" indent="0">
              <a:buNone/>
              <a:defRPr sz="1100"/>
            </a:lvl2pPr>
            <a:lvl3pPr marL="853318" indent="0">
              <a:buNone/>
              <a:defRPr sz="900"/>
            </a:lvl3pPr>
            <a:lvl4pPr marL="1279977" indent="0">
              <a:buNone/>
              <a:defRPr sz="800"/>
            </a:lvl4pPr>
            <a:lvl5pPr marL="1706636" indent="0">
              <a:buNone/>
              <a:defRPr sz="800"/>
            </a:lvl5pPr>
            <a:lvl6pPr marL="2133295" indent="0">
              <a:buNone/>
              <a:defRPr sz="800"/>
            </a:lvl6pPr>
            <a:lvl7pPr marL="2559954" indent="0">
              <a:buNone/>
              <a:defRPr sz="800"/>
            </a:lvl7pPr>
            <a:lvl8pPr marL="2986613" indent="0">
              <a:buNone/>
              <a:defRPr sz="800"/>
            </a:lvl8pPr>
            <a:lvl9pPr marL="3413272" indent="0">
              <a:buNone/>
              <a:defRPr sz="800"/>
            </a:lvl9pPr>
          </a:lstStyle>
          <a:p>
            <a:pPr lvl="0"/>
            <a:r>
              <a:rPr lang="en-US" smtClean="0"/>
              <a:t>Click to edit Master text styles</a:t>
            </a:r>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r>
              <a:rPr lang="en-GB" dirty="0"/>
              <a:t>© Crown copyright 2014 Dstl</a:t>
            </a:r>
          </a:p>
        </p:txBody>
      </p:sp>
      <p:sp>
        <p:nvSpPr>
          <p:cNvPr id="6" name="Date Placeholder 3"/>
          <p:cNvSpPr>
            <a:spLocks noGrp="1"/>
          </p:cNvSpPr>
          <p:nvPr>
            <p:ph type="dt" sz="half" idx="14"/>
          </p:nvPr>
        </p:nvSpPr>
        <p:spPr/>
        <p:txBody>
          <a:bodyPr/>
          <a:lstStyle>
            <a:lvl1pPr>
              <a:defRPr/>
            </a:lvl1pPr>
          </a:lstStyle>
          <a:p>
            <a:pPr>
              <a:defRPr/>
            </a:pPr>
            <a:fld id="{DCBC2361-4A87-4060-A6E6-CBF6C9DC500B}" type="datetime4">
              <a:rPr lang="en-GB"/>
              <a:pPr>
                <a:defRPr/>
              </a:pPr>
              <a:t>28 July 2014</a:t>
            </a:fld>
            <a:endParaRPr lang="en-GB" dirty="0"/>
          </a:p>
        </p:txBody>
      </p:sp>
    </p:spTree>
    <p:extLst>
      <p:ext uri="{BB962C8B-B14F-4D97-AF65-F5344CB8AC3E}">
        <p14:creationId xmlns:p14="http://schemas.microsoft.com/office/powerpoint/2010/main" val="50582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 Chart (Four Quadrants)">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107913" y="3455988"/>
            <a:ext cx="4211674" cy="2087563"/>
          </a:xfrm>
          <a:ln w="12700">
            <a:solidFill>
              <a:schemeClr val="tx1"/>
            </a:solidFill>
          </a:ln>
        </p:spPr>
        <p:txBody>
          <a:bodyPr>
            <a:noAutofit/>
          </a:bodyPr>
          <a:lstStyle>
            <a:lvl1pPr marL="180000" indent="-180000">
              <a:lnSpc>
                <a:spcPct val="100000"/>
              </a:lnSpc>
              <a:spcBef>
                <a:spcPts val="300"/>
              </a:spcBef>
              <a:buNone/>
              <a:defRPr sz="800"/>
            </a:lvl1pPr>
            <a:lvl2pPr marL="360000" indent="-180000">
              <a:lnSpc>
                <a:spcPct val="100000"/>
              </a:lnSpc>
              <a:spcBef>
                <a:spcPts val="300"/>
              </a:spcBef>
              <a:buNone/>
              <a:defRPr sz="800"/>
            </a:lvl2pPr>
            <a:lvl3pPr marL="540000" indent="-180000">
              <a:lnSpc>
                <a:spcPct val="100000"/>
              </a:lnSpc>
              <a:spcBef>
                <a:spcPts val="300"/>
              </a:spcBef>
              <a:buNone/>
              <a:defRPr sz="800"/>
            </a:lvl3pPr>
            <a:lvl4pPr marL="720000" indent="-180000">
              <a:lnSpc>
                <a:spcPct val="100000"/>
              </a:lnSpc>
              <a:spcBef>
                <a:spcPts val="300"/>
              </a:spcBef>
              <a:buNone/>
              <a:defRPr sz="800"/>
            </a:lvl4pPr>
            <a:lvl5pPr marL="900000" indent="-180000">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Placeholder 11"/>
          <p:cNvSpPr>
            <a:spLocks noGrp="1"/>
          </p:cNvSpPr>
          <p:nvPr>
            <p:ph sz="quarter" idx="13"/>
          </p:nvPr>
        </p:nvSpPr>
        <p:spPr>
          <a:xfrm>
            <a:off x="107913" y="1368425"/>
            <a:ext cx="4211674" cy="2087563"/>
          </a:xfrm>
          <a:ln w="12700">
            <a:solidFill>
              <a:schemeClr val="tx1"/>
            </a:solidFill>
          </a:ln>
        </p:spPr>
        <p:txBody>
          <a:bodyPr>
            <a:noAutofit/>
          </a:bodyPr>
          <a:lstStyle>
            <a:lvl1pPr marL="180000" indent="-180000">
              <a:lnSpc>
                <a:spcPct val="100000"/>
              </a:lnSpc>
              <a:spcBef>
                <a:spcPts val="300"/>
              </a:spcBef>
              <a:buNone/>
              <a:defRPr sz="800"/>
            </a:lvl1pPr>
            <a:lvl2pPr marL="360000" indent="-180000">
              <a:lnSpc>
                <a:spcPct val="100000"/>
              </a:lnSpc>
              <a:spcBef>
                <a:spcPts val="300"/>
              </a:spcBef>
              <a:buNone/>
              <a:defRPr sz="800"/>
            </a:lvl2pPr>
            <a:lvl3pPr marL="540000" indent="-180000">
              <a:lnSpc>
                <a:spcPct val="100000"/>
              </a:lnSpc>
              <a:spcBef>
                <a:spcPts val="300"/>
              </a:spcBef>
              <a:buNone/>
              <a:defRPr sz="800"/>
            </a:lvl3pPr>
            <a:lvl4pPr marL="720000" indent="-180000">
              <a:lnSpc>
                <a:spcPct val="100000"/>
              </a:lnSpc>
              <a:spcBef>
                <a:spcPts val="300"/>
              </a:spcBef>
              <a:buNone/>
              <a:defRPr sz="800"/>
            </a:lvl4pPr>
            <a:lvl5pPr marL="900000" indent="-180000">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Content Placeholder 11"/>
          <p:cNvSpPr>
            <a:spLocks noGrp="1"/>
          </p:cNvSpPr>
          <p:nvPr>
            <p:ph sz="quarter" idx="14"/>
          </p:nvPr>
        </p:nvSpPr>
        <p:spPr>
          <a:xfrm>
            <a:off x="4319589" y="3455988"/>
            <a:ext cx="4211674" cy="2087563"/>
          </a:xfrm>
          <a:ln w="12700">
            <a:solidFill>
              <a:schemeClr val="tx1"/>
            </a:solidFill>
          </a:ln>
        </p:spPr>
        <p:txBody>
          <a:bodyPr>
            <a:noAutofit/>
          </a:bodyPr>
          <a:lstStyle>
            <a:lvl1pPr marL="180000" indent="-180000">
              <a:lnSpc>
                <a:spcPct val="100000"/>
              </a:lnSpc>
              <a:spcBef>
                <a:spcPts val="300"/>
              </a:spcBef>
              <a:buNone/>
              <a:defRPr sz="800"/>
            </a:lvl1pPr>
            <a:lvl2pPr marL="360000" indent="-180000">
              <a:lnSpc>
                <a:spcPct val="100000"/>
              </a:lnSpc>
              <a:spcBef>
                <a:spcPts val="300"/>
              </a:spcBef>
              <a:buNone/>
              <a:defRPr sz="800"/>
            </a:lvl2pPr>
            <a:lvl3pPr marL="540000" indent="-180000">
              <a:lnSpc>
                <a:spcPct val="100000"/>
              </a:lnSpc>
              <a:spcBef>
                <a:spcPts val="300"/>
              </a:spcBef>
              <a:buNone/>
              <a:defRPr sz="800"/>
            </a:lvl3pPr>
            <a:lvl4pPr marL="720000" indent="-180000">
              <a:lnSpc>
                <a:spcPct val="100000"/>
              </a:lnSpc>
              <a:spcBef>
                <a:spcPts val="300"/>
              </a:spcBef>
              <a:buNone/>
              <a:defRPr sz="800"/>
            </a:lvl4pPr>
            <a:lvl5pPr marL="900000" indent="-180000">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Content Placeholder 11"/>
          <p:cNvSpPr>
            <a:spLocks noGrp="1"/>
          </p:cNvSpPr>
          <p:nvPr>
            <p:ph sz="quarter" idx="15"/>
          </p:nvPr>
        </p:nvSpPr>
        <p:spPr>
          <a:xfrm>
            <a:off x="4319589" y="1368425"/>
            <a:ext cx="4211674" cy="2087563"/>
          </a:xfrm>
          <a:ln w="12700">
            <a:solidFill>
              <a:schemeClr val="tx1"/>
            </a:solidFill>
          </a:ln>
        </p:spPr>
        <p:txBody>
          <a:bodyPr>
            <a:noAutofit/>
          </a:bodyPr>
          <a:lstStyle>
            <a:lvl1pPr marL="180000" indent="-180000">
              <a:lnSpc>
                <a:spcPct val="100000"/>
              </a:lnSpc>
              <a:spcBef>
                <a:spcPts val="300"/>
              </a:spcBef>
              <a:buNone/>
              <a:defRPr sz="800"/>
            </a:lvl1pPr>
            <a:lvl2pPr marL="360000" indent="-180000">
              <a:lnSpc>
                <a:spcPct val="100000"/>
              </a:lnSpc>
              <a:spcBef>
                <a:spcPts val="300"/>
              </a:spcBef>
              <a:buNone/>
              <a:defRPr sz="800"/>
            </a:lvl2pPr>
            <a:lvl3pPr marL="540000" indent="-180000">
              <a:lnSpc>
                <a:spcPct val="100000"/>
              </a:lnSpc>
              <a:spcBef>
                <a:spcPts val="300"/>
              </a:spcBef>
              <a:buNone/>
              <a:defRPr sz="800"/>
            </a:lvl3pPr>
            <a:lvl4pPr marL="720000" indent="-180000">
              <a:lnSpc>
                <a:spcPct val="100000"/>
              </a:lnSpc>
              <a:spcBef>
                <a:spcPts val="300"/>
              </a:spcBef>
              <a:buNone/>
              <a:defRPr sz="800"/>
            </a:lvl4pPr>
            <a:lvl5pPr marL="900000" indent="-180000">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7" name="Text Placeholder 26"/>
          <p:cNvSpPr>
            <a:spLocks noGrp="1"/>
          </p:cNvSpPr>
          <p:nvPr>
            <p:ph type="body" sz="quarter" idx="16"/>
          </p:nvPr>
        </p:nvSpPr>
        <p:spPr>
          <a:xfrm>
            <a:off x="-1" y="-1"/>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28" name="Text Placeholder 26"/>
          <p:cNvSpPr>
            <a:spLocks noGrp="1"/>
          </p:cNvSpPr>
          <p:nvPr>
            <p:ph type="body" sz="quarter" idx="17"/>
          </p:nvPr>
        </p:nvSpPr>
        <p:spPr>
          <a:xfrm>
            <a:off x="4321176" y="-1"/>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10" name="Text Placeholder 7"/>
          <p:cNvSpPr>
            <a:spLocks noGrp="1"/>
          </p:cNvSpPr>
          <p:nvPr>
            <p:ph type="body" sz="quarter" idx="18"/>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9" name="Footer Placeholder 4"/>
          <p:cNvSpPr>
            <a:spLocks noGrp="1"/>
          </p:cNvSpPr>
          <p:nvPr>
            <p:ph type="ftr" sz="quarter" idx="19"/>
          </p:nvPr>
        </p:nvSpPr>
        <p:spPr/>
        <p:txBody>
          <a:bodyPr/>
          <a:lstStyle>
            <a:lvl1pPr>
              <a:defRPr/>
            </a:lvl1pPr>
          </a:lstStyle>
          <a:p>
            <a:pPr>
              <a:defRPr/>
            </a:pPr>
            <a:r>
              <a:rPr lang="en-GB" dirty="0"/>
              <a:t>© Crown copyright 2014 Dstl</a:t>
            </a:r>
          </a:p>
        </p:txBody>
      </p:sp>
      <p:sp>
        <p:nvSpPr>
          <p:cNvPr id="11" name="Date Placeholder 3"/>
          <p:cNvSpPr>
            <a:spLocks noGrp="1"/>
          </p:cNvSpPr>
          <p:nvPr>
            <p:ph type="dt" sz="half" idx="20"/>
          </p:nvPr>
        </p:nvSpPr>
        <p:spPr/>
        <p:txBody>
          <a:bodyPr/>
          <a:lstStyle>
            <a:lvl1pPr>
              <a:defRPr/>
            </a:lvl1pPr>
          </a:lstStyle>
          <a:p>
            <a:pPr>
              <a:defRPr/>
            </a:pPr>
            <a:fld id="{CD8B0253-8ED7-4AFB-8D39-FB325AB4DFF8}" type="datetime4">
              <a:rPr lang="en-GB"/>
              <a:pPr>
                <a:defRPr/>
              </a:pPr>
              <a:t>28 July 2014</a:t>
            </a:fld>
            <a:endParaRPr lang="en-GB" dirty="0"/>
          </a:p>
        </p:txBody>
      </p:sp>
    </p:spTree>
    <p:extLst>
      <p:ext uri="{BB962C8B-B14F-4D97-AF65-F5344CB8AC3E}">
        <p14:creationId xmlns:p14="http://schemas.microsoft.com/office/powerpoint/2010/main" val="774865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d Chart (Single Quadrant)">
    <p:spTree>
      <p:nvGrpSpPr>
        <p:cNvPr id="1" name=""/>
        <p:cNvGrpSpPr/>
        <p:nvPr/>
      </p:nvGrpSpPr>
      <p:grpSpPr>
        <a:xfrm>
          <a:off x="0" y="0"/>
          <a:ext cx="0" cy="0"/>
          <a:chOff x="0" y="0"/>
          <a:chExt cx="0" cy="0"/>
        </a:xfrm>
      </p:grpSpPr>
      <p:sp>
        <p:nvSpPr>
          <p:cNvPr id="7" name="Content Placeholder 11"/>
          <p:cNvSpPr>
            <a:spLocks noGrp="1" noChangeAspect="1"/>
          </p:cNvSpPr>
          <p:nvPr>
            <p:ph sz="quarter" idx="13"/>
          </p:nvPr>
        </p:nvSpPr>
        <p:spPr>
          <a:xfrm>
            <a:off x="692586" y="1621712"/>
            <a:ext cx="7254000" cy="3595526"/>
          </a:xfrm>
          <a:ln w="12700">
            <a:solidFill>
              <a:schemeClr val="tx1"/>
            </a:solidFill>
          </a:ln>
        </p:spPr>
        <p:txBody>
          <a:bodyPr>
            <a:noAutofit/>
          </a:bodyPr>
          <a:lstStyle>
            <a:lvl1pPr marL="180000" indent="-180000">
              <a:lnSpc>
                <a:spcPct val="100000"/>
              </a:lnSpc>
              <a:spcBef>
                <a:spcPts val="300"/>
              </a:spcBef>
              <a:buNone/>
              <a:defRPr sz="1400"/>
            </a:lvl1pPr>
            <a:lvl2pPr marL="360000" indent="-180000">
              <a:lnSpc>
                <a:spcPct val="100000"/>
              </a:lnSpc>
              <a:spcBef>
                <a:spcPts val="300"/>
              </a:spcBef>
              <a:buNone/>
              <a:defRPr sz="1400"/>
            </a:lvl2pPr>
            <a:lvl3pPr marL="540000" indent="-180000">
              <a:lnSpc>
                <a:spcPct val="100000"/>
              </a:lnSpc>
              <a:spcBef>
                <a:spcPts val="300"/>
              </a:spcBef>
              <a:buNone/>
              <a:defRPr sz="1400"/>
            </a:lvl3pPr>
            <a:lvl4pPr marL="720000" indent="-180000">
              <a:lnSpc>
                <a:spcPct val="100000"/>
              </a:lnSpc>
              <a:spcBef>
                <a:spcPts val="300"/>
              </a:spcBef>
              <a:buNone/>
              <a:defRPr sz="1400"/>
            </a:lvl4pPr>
            <a:lvl5pPr marL="900000" indent="-180000">
              <a:lnSpc>
                <a:spcPct val="100000"/>
              </a:lnSpc>
              <a:spcBef>
                <a:spcPts val="300"/>
              </a:spcBef>
              <a:buNone/>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26"/>
          <p:cNvSpPr>
            <a:spLocks noGrp="1"/>
          </p:cNvSpPr>
          <p:nvPr>
            <p:ph type="body" sz="quarter" idx="16"/>
          </p:nvPr>
        </p:nvSpPr>
        <p:spPr>
          <a:xfrm>
            <a:off x="-1" y="-1"/>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11" name="Text Placeholder 26"/>
          <p:cNvSpPr>
            <a:spLocks noGrp="1"/>
          </p:cNvSpPr>
          <p:nvPr>
            <p:ph type="body" sz="quarter" idx="17"/>
          </p:nvPr>
        </p:nvSpPr>
        <p:spPr>
          <a:xfrm>
            <a:off x="4321176" y="-1"/>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6" name="Footer Placeholder 4"/>
          <p:cNvSpPr>
            <a:spLocks noGrp="1"/>
          </p:cNvSpPr>
          <p:nvPr>
            <p:ph type="ftr" sz="quarter" idx="18"/>
          </p:nvPr>
        </p:nvSpPr>
        <p:spPr/>
        <p:txBody>
          <a:bodyPr/>
          <a:lstStyle>
            <a:lvl1pPr>
              <a:defRPr/>
            </a:lvl1pPr>
          </a:lstStyle>
          <a:p>
            <a:pPr>
              <a:defRPr/>
            </a:pPr>
            <a:r>
              <a:rPr lang="en-GB" dirty="0"/>
              <a:t>© Crown copyright 2014 Dstl</a:t>
            </a:r>
          </a:p>
        </p:txBody>
      </p:sp>
      <p:sp>
        <p:nvSpPr>
          <p:cNvPr id="9" name="Date Placeholder 3"/>
          <p:cNvSpPr>
            <a:spLocks noGrp="1"/>
          </p:cNvSpPr>
          <p:nvPr>
            <p:ph type="dt" sz="half" idx="19"/>
          </p:nvPr>
        </p:nvSpPr>
        <p:spPr/>
        <p:txBody>
          <a:bodyPr/>
          <a:lstStyle>
            <a:lvl1pPr>
              <a:defRPr/>
            </a:lvl1pPr>
          </a:lstStyle>
          <a:p>
            <a:pPr>
              <a:defRPr/>
            </a:pPr>
            <a:fld id="{5160DF17-8E84-406E-BB1B-DE80B4753763}" type="datetime4">
              <a:rPr lang="en-GB"/>
              <a:pPr>
                <a:defRPr/>
              </a:pPr>
              <a:t>28 July 2014</a:t>
            </a:fld>
            <a:endParaRPr lang="en-GB" dirty="0"/>
          </a:p>
        </p:txBody>
      </p:sp>
    </p:spTree>
    <p:extLst>
      <p:ext uri="{BB962C8B-B14F-4D97-AF65-F5344CB8AC3E}">
        <p14:creationId xmlns:p14="http://schemas.microsoft.com/office/powerpoint/2010/main" val="414358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hidden">
          <a:xfrm>
            <a:off x="0" y="5616575"/>
            <a:ext cx="8640763"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761" tIns="44880" rIns="89761" bIns="44880" anchor="ctr"/>
          <a:lstStyle/>
          <a:p>
            <a:pPr algn="ctr" defTabSz="853318" fontAlgn="auto">
              <a:spcBef>
                <a:spcPts val="0"/>
              </a:spcBef>
              <a:spcAft>
                <a:spcPts val="0"/>
              </a:spcAft>
              <a:defRPr/>
            </a:pPr>
            <a:endParaRPr lang="en-GB" dirty="0"/>
          </a:p>
        </p:txBody>
      </p:sp>
      <p:sp>
        <p:nvSpPr>
          <p:cNvPr id="1027" name="Title Placeholder 1"/>
          <p:cNvSpPr>
            <a:spLocks noGrp="1"/>
          </p:cNvSpPr>
          <p:nvPr>
            <p:ph type="title"/>
          </p:nvPr>
        </p:nvSpPr>
        <p:spPr bwMode="auto">
          <a:xfrm>
            <a:off x="431800" y="258763"/>
            <a:ext cx="77771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32" tIns="42666" rIns="85332" bIns="42666"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8" name="Text Placeholder 2"/>
          <p:cNvSpPr>
            <a:spLocks noGrp="1"/>
          </p:cNvSpPr>
          <p:nvPr>
            <p:ph type="body" idx="1"/>
          </p:nvPr>
        </p:nvSpPr>
        <p:spPr bwMode="auto">
          <a:xfrm>
            <a:off x="431800" y="1538288"/>
            <a:ext cx="7777163"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32" tIns="42666" rIns="85332" bIns="4266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5" name="Footer Placeholder 4"/>
          <p:cNvSpPr>
            <a:spLocks noGrp="1"/>
          </p:cNvSpPr>
          <p:nvPr>
            <p:ph type="ftr" sz="quarter" idx="3"/>
          </p:nvPr>
        </p:nvSpPr>
        <p:spPr>
          <a:xfrm>
            <a:off x="1474788" y="6048375"/>
            <a:ext cx="1657350" cy="287338"/>
          </a:xfrm>
          <a:prstGeom prst="rect">
            <a:avLst/>
          </a:prstGeom>
        </p:spPr>
        <p:txBody>
          <a:bodyPr vert="horz" lIns="85332" tIns="42666" rIns="85332" bIns="42666" rtlCol="0" anchor="t"/>
          <a:lstStyle>
            <a:lvl1pPr algn="l" defTabSz="853318" fontAlgn="auto">
              <a:spcBef>
                <a:spcPts val="0"/>
              </a:spcBef>
              <a:spcAft>
                <a:spcPts val="0"/>
              </a:spcAft>
              <a:defRPr sz="800" b="1" smtClean="0">
                <a:solidFill>
                  <a:schemeClr val="bg1"/>
                </a:solidFill>
                <a:latin typeface="Arial" pitchFamily="34" charset="0"/>
                <a:cs typeface="Arial" pitchFamily="34" charset="0"/>
              </a:defRPr>
            </a:lvl1pPr>
          </a:lstStyle>
          <a:p>
            <a:pPr>
              <a:defRPr/>
            </a:pPr>
            <a:r>
              <a:rPr lang="en-GB" dirty="0"/>
              <a:t>© Crown copyright 2014 Dstl</a:t>
            </a:r>
          </a:p>
        </p:txBody>
      </p:sp>
      <p:sp>
        <p:nvSpPr>
          <p:cNvPr id="4" name="Date Placeholder 3"/>
          <p:cNvSpPr>
            <a:spLocks noGrp="1"/>
          </p:cNvSpPr>
          <p:nvPr>
            <p:ph type="dt" sz="half" idx="2"/>
          </p:nvPr>
        </p:nvSpPr>
        <p:spPr>
          <a:xfrm>
            <a:off x="1474788" y="5761038"/>
            <a:ext cx="1657350" cy="287337"/>
          </a:xfrm>
          <a:prstGeom prst="rect">
            <a:avLst/>
          </a:prstGeom>
        </p:spPr>
        <p:txBody>
          <a:bodyPr vert="horz" lIns="85332" tIns="42666" rIns="85332" bIns="42666" rtlCol="0" anchor="b"/>
          <a:lstStyle>
            <a:lvl1pPr algn="l" defTabSz="853318" fontAlgn="auto">
              <a:spcBef>
                <a:spcPts val="0"/>
              </a:spcBef>
              <a:spcAft>
                <a:spcPts val="0"/>
              </a:spcAft>
              <a:defRPr sz="800" b="1" smtClean="0">
                <a:solidFill>
                  <a:schemeClr val="bg1"/>
                </a:solidFill>
                <a:latin typeface="Arial" pitchFamily="34" charset="0"/>
                <a:cs typeface="Arial" pitchFamily="34" charset="0"/>
              </a:defRPr>
            </a:lvl1pPr>
          </a:lstStyle>
          <a:p>
            <a:pPr>
              <a:defRPr/>
            </a:pPr>
            <a:r>
              <a:rPr lang="en-GB" dirty="0" smtClean="0"/>
              <a:t>30 July 2014</a:t>
            </a:r>
            <a:endParaRPr lang="en-GB" dirty="0"/>
          </a:p>
        </p:txBody>
      </p:sp>
      <p:grpSp>
        <p:nvGrpSpPr>
          <p:cNvPr id="1031" name="Group 14"/>
          <p:cNvGrpSpPr>
            <a:grpSpLocks/>
          </p:cNvGrpSpPr>
          <p:nvPr/>
        </p:nvGrpSpPr>
        <p:grpSpPr bwMode="auto">
          <a:xfrm>
            <a:off x="177800" y="5781675"/>
            <a:ext cx="1241425" cy="576263"/>
            <a:chOff x="177800" y="5782383"/>
            <a:chExt cx="1241809" cy="576001"/>
          </a:xfrm>
        </p:grpSpPr>
        <p:pic>
          <p:nvPicPr>
            <p:cNvPr id="1035" name="Picture 14" descr="\\rnet.dstl.gov.uk\home\921756d\my documents\My Pictures\Logos &amp; Crests\dstl-logo-trans-black.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7800" y="5782384"/>
              <a:ext cx="1241809"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3" descr="\\rnet.dstl.gov.uk\home\921756d\my documents\My Pictures\Logos &amp; Crests\dstl-logo-trans-whit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hidden">
            <a:xfrm>
              <a:off x="177800" y="5782383"/>
              <a:ext cx="1241809"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2" name="Group 17"/>
          <p:cNvGrpSpPr>
            <a:grpSpLocks/>
          </p:cNvGrpSpPr>
          <p:nvPr/>
        </p:nvGrpSpPr>
        <p:grpSpPr bwMode="auto">
          <a:xfrm>
            <a:off x="7685088" y="5784850"/>
            <a:ext cx="773112" cy="576263"/>
            <a:chOff x="7684553" y="5784298"/>
            <a:chExt cx="772854" cy="576467"/>
          </a:xfrm>
        </p:grpSpPr>
        <p:pic>
          <p:nvPicPr>
            <p:cNvPr id="1033" name="Picture 12" descr="\\rnet.dstl.gov.uk\home\921756d\my documents\My Pictures\Logos &amp; Crests\MOD\MOD_BLACK_AW.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84553" y="5784298"/>
              <a:ext cx="772627"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rnet.dstl.gov.uk\home\921756d\my documents\My Pictures\Logos &amp; Crests\MOD\MOD_WHITE_AW.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hidden">
            <a:xfrm>
              <a:off x="7684780" y="5784765"/>
              <a:ext cx="772627"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userDrawn="1"/>
        </p:nvSpPr>
        <p:spPr>
          <a:xfrm>
            <a:off x="2248974" y="5832375"/>
            <a:ext cx="907621" cy="215444"/>
          </a:xfrm>
          <a:prstGeom prst="rect">
            <a:avLst/>
          </a:prstGeom>
        </p:spPr>
        <p:txBody>
          <a:bodyPr wrap="none">
            <a:spAutoFit/>
          </a:bodyPr>
          <a:lstStyle/>
          <a:p>
            <a:r>
              <a:rPr lang="en-GB" sz="800" b="0" dirty="0" smtClean="0">
                <a:solidFill>
                  <a:schemeClr val="bg1"/>
                </a:solidFill>
              </a:rPr>
              <a:t>DSTL/CP82520</a:t>
            </a:r>
            <a:endParaRPr lang="en-GB" sz="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7" r:id="rId11"/>
    <p:sldLayoutId id="2147483709" r:id="rId12"/>
  </p:sldLayoutIdLst>
  <p:hf sldNum="0" hdr="0"/>
  <p:txStyles>
    <p:titleStyle>
      <a:lvl1pPr algn="l" defTabSz="852488" rtl="0" eaLnBrk="1" fontAlgn="base" hangingPunct="1">
        <a:lnSpc>
          <a:spcPct val="120000"/>
        </a:lnSpc>
        <a:spcBef>
          <a:spcPct val="0"/>
        </a:spcBef>
        <a:spcAft>
          <a:spcPct val="0"/>
        </a:spcAft>
        <a:defRPr sz="3600" b="1" kern="1200">
          <a:solidFill>
            <a:schemeClr val="tx1"/>
          </a:solidFill>
          <a:latin typeface="Arial" pitchFamily="34" charset="0"/>
          <a:ea typeface="+mj-ea"/>
          <a:cs typeface="Arial" pitchFamily="34" charset="0"/>
        </a:defRPr>
      </a:lvl1pPr>
      <a:lvl2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2pPr>
      <a:lvl3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3pPr>
      <a:lvl4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4pPr>
      <a:lvl5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5pPr>
      <a:lvl6pPr marL="4572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6pPr>
      <a:lvl7pPr marL="9144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7pPr>
      <a:lvl8pPr marL="13716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8pPr>
      <a:lvl9pPr marL="18288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9pPr>
    </p:titleStyle>
    <p:body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53318" rtl="0" eaLnBrk="1" latinLnBrk="0" hangingPunct="1">
        <a:defRPr sz="1700" kern="1200">
          <a:solidFill>
            <a:schemeClr val="tx1"/>
          </a:solidFill>
          <a:latin typeface="+mn-lt"/>
          <a:ea typeface="+mn-ea"/>
          <a:cs typeface="+mn-cs"/>
        </a:defRPr>
      </a:lvl1pPr>
      <a:lvl2pPr marL="426659" algn="l" defTabSz="853318" rtl="0" eaLnBrk="1" latinLnBrk="0" hangingPunct="1">
        <a:defRPr sz="1700" kern="1200">
          <a:solidFill>
            <a:schemeClr val="tx1"/>
          </a:solidFill>
          <a:latin typeface="+mn-lt"/>
          <a:ea typeface="+mn-ea"/>
          <a:cs typeface="+mn-cs"/>
        </a:defRPr>
      </a:lvl2pPr>
      <a:lvl3pPr marL="853318" algn="l" defTabSz="853318" rtl="0" eaLnBrk="1" latinLnBrk="0" hangingPunct="1">
        <a:defRPr sz="1700" kern="1200">
          <a:solidFill>
            <a:schemeClr val="tx1"/>
          </a:solidFill>
          <a:latin typeface="+mn-lt"/>
          <a:ea typeface="+mn-ea"/>
          <a:cs typeface="+mn-cs"/>
        </a:defRPr>
      </a:lvl3pPr>
      <a:lvl4pPr marL="1279977" algn="l" defTabSz="853318" rtl="0" eaLnBrk="1" latinLnBrk="0" hangingPunct="1">
        <a:defRPr sz="1700" kern="1200">
          <a:solidFill>
            <a:schemeClr val="tx1"/>
          </a:solidFill>
          <a:latin typeface="+mn-lt"/>
          <a:ea typeface="+mn-ea"/>
          <a:cs typeface="+mn-cs"/>
        </a:defRPr>
      </a:lvl4pPr>
      <a:lvl5pPr marL="1706636" algn="l" defTabSz="853318" rtl="0" eaLnBrk="1" latinLnBrk="0" hangingPunct="1">
        <a:defRPr sz="1700" kern="1200">
          <a:solidFill>
            <a:schemeClr val="tx1"/>
          </a:solidFill>
          <a:latin typeface="+mn-lt"/>
          <a:ea typeface="+mn-ea"/>
          <a:cs typeface="+mn-cs"/>
        </a:defRPr>
      </a:lvl5pPr>
      <a:lvl6pPr marL="2133295" algn="l" defTabSz="853318" rtl="0" eaLnBrk="1" latinLnBrk="0" hangingPunct="1">
        <a:defRPr sz="1700" kern="1200">
          <a:solidFill>
            <a:schemeClr val="tx1"/>
          </a:solidFill>
          <a:latin typeface="+mn-lt"/>
          <a:ea typeface="+mn-ea"/>
          <a:cs typeface="+mn-cs"/>
        </a:defRPr>
      </a:lvl6pPr>
      <a:lvl7pPr marL="2559954" algn="l" defTabSz="853318" rtl="0" eaLnBrk="1" latinLnBrk="0" hangingPunct="1">
        <a:defRPr sz="1700" kern="1200">
          <a:solidFill>
            <a:schemeClr val="tx1"/>
          </a:solidFill>
          <a:latin typeface="+mn-lt"/>
          <a:ea typeface="+mn-ea"/>
          <a:cs typeface="+mn-cs"/>
        </a:defRPr>
      </a:lvl7pPr>
      <a:lvl8pPr marL="2986613" algn="l" defTabSz="853318" rtl="0" eaLnBrk="1" latinLnBrk="0" hangingPunct="1">
        <a:defRPr sz="1700" kern="1200">
          <a:solidFill>
            <a:schemeClr val="tx1"/>
          </a:solidFill>
          <a:latin typeface="+mn-lt"/>
          <a:ea typeface="+mn-ea"/>
          <a:cs typeface="+mn-cs"/>
        </a:defRPr>
      </a:lvl8pPr>
      <a:lvl9pPr marL="3413272" algn="l" defTabSz="853318"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www.army.mod.uk/news/26323.aspx"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700">
                <a:solidFill>
                  <a:schemeClr val="tx1"/>
                </a:solidFill>
                <a:latin typeface="Arial" charset="0"/>
              </a:defRPr>
            </a:lvl1pPr>
            <a:lvl2pPr marL="742950" indent="-285750" eaLnBrk="0" hangingPunct="0">
              <a:defRPr sz="1700">
                <a:solidFill>
                  <a:schemeClr val="tx1"/>
                </a:solidFill>
                <a:latin typeface="Arial" charset="0"/>
              </a:defRPr>
            </a:lvl2pPr>
            <a:lvl3pPr marL="1143000" indent="-228600" eaLnBrk="0" hangingPunct="0">
              <a:defRPr sz="1700">
                <a:solidFill>
                  <a:schemeClr val="tx1"/>
                </a:solidFill>
                <a:latin typeface="Arial" charset="0"/>
              </a:defRPr>
            </a:lvl3pPr>
            <a:lvl4pPr marL="1600200" indent="-228600" eaLnBrk="0" hangingPunct="0">
              <a:defRPr sz="1700">
                <a:solidFill>
                  <a:schemeClr val="tx1"/>
                </a:solidFill>
                <a:latin typeface="Arial" charset="0"/>
              </a:defRPr>
            </a:lvl4pPr>
            <a:lvl5pPr marL="2057400" indent="-228600" eaLnBrk="0" hangingPunct="0">
              <a:defRPr sz="1700">
                <a:solidFill>
                  <a:schemeClr val="tx1"/>
                </a:solidFill>
                <a:latin typeface="Arial" charset="0"/>
              </a:defRPr>
            </a:lvl5pPr>
            <a:lvl6pPr marL="2514600" indent="-228600" defTabSz="852488" eaLnBrk="0" fontAlgn="base" hangingPunct="0">
              <a:spcBef>
                <a:spcPct val="0"/>
              </a:spcBef>
              <a:spcAft>
                <a:spcPct val="0"/>
              </a:spcAft>
              <a:defRPr sz="1700">
                <a:solidFill>
                  <a:schemeClr val="tx1"/>
                </a:solidFill>
                <a:latin typeface="Arial" charset="0"/>
              </a:defRPr>
            </a:lvl6pPr>
            <a:lvl7pPr marL="2971800" indent="-228600" defTabSz="852488" eaLnBrk="0" fontAlgn="base" hangingPunct="0">
              <a:spcBef>
                <a:spcPct val="0"/>
              </a:spcBef>
              <a:spcAft>
                <a:spcPct val="0"/>
              </a:spcAft>
              <a:defRPr sz="1700">
                <a:solidFill>
                  <a:schemeClr val="tx1"/>
                </a:solidFill>
                <a:latin typeface="Arial" charset="0"/>
              </a:defRPr>
            </a:lvl7pPr>
            <a:lvl8pPr marL="3429000" indent="-228600" defTabSz="852488" eaLnBrk="0" fontAlgn="base" hangingPunct="0">
              <a:spcBef>
                <a:spcPct val="0"/>
              </a:spcBef>
              <a:spcAft>
                <a:spcPct val="0"/>
              </a:spcAft>
              <a:defRPr sz="1700">
                <a:solidFill>
                  <a:schemeClr val="tx1"/>
                </a:solidFill>
                <a:latin typeface="Arial" charset="0"/>
              </a:defRPr>
            </a:lvl8pPr>
            <a:lvl9pPr marL="3886200" indent="-228600" defTabSz="852488" eaLnBrk="0" fontAlgn="base" hangingPunct="0">
              <a:spcBef>
                <a:spcPct val="0"/>
              </a:spcBef>
              <a:spcAft>
                <a:spcPct val="0"/>
              </a:spcAft>
              <a:defRPr sz="1700">
                <a:solidFill>
                  <a:schemeClr val="tx1"/>
                </a:solidFill>
                <a:latin typeface="Arial" charset="0"/>
              </a:defRPr>
            </a:lvl9pPr>
          </a:lstStyle>
          <a:p>
            <a:pPr defTabSz="852488" eaLnBrk="1" fontAlgn="base" hangingPunct="1">
              <a:spcBef>
                <a:spcPct val="0"/>
              </a:spcBef>
              <a:spcAft>
                <a:spcPct val="0"/>
              </a:spcAft>
            </a:pPr>
            <a:r>
              <a:rPr lang="en-GB" altLang="en-US" sz="800" dirty="0">
                <a:solidFill>
                  <a:schemeClr val="bg1"/>
                </a:solidFill>
                <a:cs typeface="Arial" charset="0"/>
              </a:rPr>
              <a:t>© Crown copyright 2014 Dstl</a:t>
            </a:r>
          </a:p>
        </p:txBody>
      </p:sp>
      <p:sp>
        <p:nvSpPr>
          <p:cNvPr id="5" name="Date Placeholder 3"/>
          <p:cNvSpPr>
            <a:spLocks noGrp="1"/>
          </p:cNvSpPr>
          <p:nvPr>
            <p:ph type="dt" sz="quarter" idx="4294967295"/>
          </p:nvPr>
        </p:nvSpPr>
        <p:spPr bwMode="auto">
          <a:xfrm>
            <a:off x="1474788" y="5832375"/>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700">
                <a:solidFill>
                  <a:schemeClr val="tx1"/>
                </a:solidFill>
                <a:latin typeface="Arial" charset="0"/>
              </a:defRPr>
            </a:lvl1pPr>
            <a:lvl2pPr marL="742950" indent="-285750" eaLnBrk="0" hangingPunct="0">
              <a:defRPr sz="1700">
                <a:solidFill>
                  <a:schemeClr val="tx1"/>
                </a:solidFill>
                <a:latin typeface="Arial" charset="0"/>
              </a:defRPr>
            </a:lvl2pPr>
            <a:lvl3pPr marL="1143000" indent="-228600" eaLnBrk="0" hangingPunct="0">
              <a:defRPr sz="1700">
                <a:solidFill>
                  <a:schemeClr val="tx1"/>
                </a:solidFill>
                <a:latin typeface="Arial" charset="0"/>
              </a:defRPr>
            </a:lvl3pPr>
            <a:lvl4pPr marL="1600200" indent="-228600" eaLnBrk="0" hangingPunct="0">
              <a:defRPr sz="1700">
                <a:solidFill>
                  <a:schemeClr val="tx1"/>
                </a:solidFill>
                <a:latin typeface="Arial" charset="0"/>
              </a:defRPr>
            </a:lvl4pPr>
            <a:lvl5pPr marL="2057400" indent="-228600" eaLnBrk="0" hangingPunct="0">
              <a:defRPr sz="1700">
                <a:solidFill>
                  <a:schemeClr val="tx1"/>
                </a:solidFill>
                <a:latin typeface="Arial" charset="0"/>
              </a:defRPr>
            </a:lvl5pPr>
            <a:lvl6pPr marL="2514600" indent="-228600" defTabSz="852488" eaLnBrk="0" fontAlgn="base" hangingPunct="0">
              <a:spcBef>
                <a:spcPct val="0"/>
              </a:spcBef>
              <a:spcAft>
                <a:spcPct val="0"/>
              </a:spcAft>
              <a:defRPr sz="1700">
                <a:solidFill>
                  <a:schemeClr val="tx1"/>
                </a:solidFill>
                <a:latin typeface="Arial" charset="0"/>
              </a:defRPr>
            </a:lvl6pPr>
            <a:lvl7pPr marL="2971800" indent="-228600" defTabSz="852488" eaLnBrk="0" fontAlgn="base" hangingPunct="0">
              <a:spcBef>
                <a:spcPct val="0"/>
              </a:spcBef>
              <a:spcAft>
                <a:spcPct val="0"/>
              </a:spcAft>
              <a:defRPr sz="1700">
                <a:solidFill>
                  <a:schemeClr val="tx1"/>
                </a:solidFill>
                <a:latin typeface="Arial" charset="0"/>
              </a:defRPr>
            </a:lvl7pPr>
            <a:lvl8pPr marL="3429000" indent="-228600" defTabSz="852488" eaLnBrk="0" fontAlgn="base" hangingPunct="0">
              <a:spcBef>
                <a:spcPct val="0"/>
              </a:spcBef>
              <a:spcAft>
                <a:spcPct val="0"/>
              </a:spcAft>
              <a:defRPr sz="1700">
                <a:solidFill>
                  <a:schemeClr val="tx1"/>
                </a:solidFill>
                <a:latin typeface="Arial" charset="0"/>
              </a:defRPr>
            </a:lvl8pPr>
            <a:lvl9pPr marL="3886200" indent="-228600" defTabSz="852488" eaLnBrk="0" fontAlgn="base" hangingPunct="0">
              <a:spcBef>
                <a:spcPct val="0"/>
              </a:spcBef>
              <a:spcAft>
                <a:spcPct val="0"/>
              </a:spcAft>
              <a:defRPr sz="1700">
                <a:solidFill>
                  <a:schemeClr val="tx1"/>
                </a:solidFill>
                <a:latin typeface="Arial" charset="0"/>
              </a:defRPr>
            </a:lvl9pPr>
          </a:lstStyle>
          <a:p>
            <a:pPr defTabSz="852488" eaLnBrk="1" fontAlgn="base" hangingPunct="1">
              <a:spcBef>
                <a:spcPct val="0"/>
              </a:spcBef>
              <a:spcAft>
                <a:spcPct val="0"/>
              </a:spcAft>
            </a:pPr>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6"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2"/>
          <p:cNvSpPr>
            <a:spLocks noGrp="1" noChangeArrowheads="1"/>
          </p:cNvSpPr>
          <p:nvPr>
            <p:ph type="title"/>
          </p:nvPr>
        </p:nvSpPr>
        <p:spPr>
          <a:xfrm>
            <a:off x="431949" y="535333"/>
            <a:ext cx="7934200" cy="544514"/>
          </a:xfrm>
        </p:spPr>
        <p:txBody>
          <a:bodyPr/>
          <a:lstStyle/>
          <a:p>
            <a:pPr>
              <a:lnSpc>
                <a:spcPct val="100000"/>
              </a:lnSpc>
              <a:spcBef>
                <a:spcPts val="600"/>
              </a:spcBef>
              <a:tabLst>
                <a:tab pos="340507" algn="l"/>
              </a:tabLst>
            </a:pPr>
            <a:r>
              <a:rPr lang="en-GB" altLang="en-US" sz="3200" dirty="0"/>
              <a:t>Setting the scene (OP HERRICK 18/19</a:t>
            </a:r>
            <a:r>
              <a:rPr lang="en-GB" altLang="en-US" sz="3200" dirty="0" smtClean="0"/>
              <a:t>)</a:t>
            </a:r>
            <a:br>
              <a:rPr lang="en-GB" altLang="en-US" sz="3200" dirty="0" smtClean="0"/>
            </a:br>
            <a:r>
              <a:rPr lang="en-GB" altLang="en-US" sz="2000" b="0" dirty="0" smtClean="0">
                <a:solidFill>
                  <a:schemeClr val="accent6"/>
                </a:solidFill>
              </a:rPr>
              <a:t>Operations in Afghanistan 2013</a:t>
            </a:r>
            <a:endParaRPr lang="en-GB" altLang="en-US" sz="2000" b="0"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76" y="1641866"/>
            <a:ext cx="5473898" cy="3416771"/>
          </a:xfrm>
          <a:prstGeom prst="rect">
            <a:avLst/>
          </a:prstGeom>
        </p:spPr>
      </p:pic>
      <p:sp>
        <p:nvSpPr>
          <p:cNvPr id="3" name="TextBox 2"/>
          <p:cNvSpPr txBox="1"/>
          <p:nvPr/>
        </p:nvSpPr>
        <p:spPr>
          <a:xfrm rot="5400000">
            <a:off x="4477569" y="3155487"/>
            <a:ext cx="3358612" cy="215444"/>
          </a:xfrm>
          <a:prstGeom prst="rect">
            <a:avLst/>
          </a:prstGeom>
          <a:noFill/>
        </p:spPr>
        <p:txBody>
          <a:bodyPr wrap="none" rtlCol="0">
            <a:spAutoFit/>
          </a:bodyPr>
          <a:lstStyle/>
          <a:p>
            <a:pPr>
              <a:spcBef>
                <a:spcPts val="0"/>
              </a:spcBef>
            </a:pPr>
            <a:r>
              <a:rPr lang="en-GB" sz="800" baseline="30000" dirty="0" smtClean="0"/>
              <a:t>©</a:t>
            </a:r>
            <a:r>
              <a:rPr lang="en-GB" sz="800" dirty="0" smtClean="0"/>
              <a:t> </a:t>
            </a:r>
            <a:r>
              <a:rPr lang="en-GB" sz="800" dirty="0"/>
              <a:t>Crown copyright </a:t>
            </a:r>
            <a:r>
              <a:rPr lang="en-GB" sz="800" dirty="0" smtClean="0"/>
              <a:t>2014. </a:t>
            </a:r>
            <a:r>
              <a:rPr lang="en-GB" sz="800" dirty="0" smtClean="0">
                <a:latin typeface="Arial" pitchFamily="34" charset="0"/>
                <a:cs typeface="Arial" pitchFamily="34" charset="0"/>
              </a:rPr>
              <a:t>Image courtesy of defence images database</a:t>
            </a:r>
          </a:p>
        </p:txBody>
      </p:sp>
      <p:sp>
        <p:nvSpPr>
          <p:cNvPr id="9"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10"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11"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328367252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2"/>
          <p:cNvSpPr>
            <a:spLocks noGrp="1" noChangeArrowheads="1"/>
          </p:cNvSpPr>
          <p:nvPr>
            <p:ph type="title"/>
          </p:nvPr>
        </p:nvSpPr>
        <p:spPr>
          <a:xfrm>
            <a:off x="431949" y="535333"/>
            <a:ext cx="8208814" cy="544514"/>
          </a:xfrm>
        </p:spPr>
        <p:txBody>
          <a:bodyPr/>
          <a:lstStyle/>
          <a:p>
            <a:pPr>
              <a:lnSpc>
                <a:spcPct val="100000"/>
              </a:lnSpc>
              <a:spcBef>
                <a:spcPts val="600"/>
              </a:spcBef>
              <a:tabLst>
                <a:tab pos="340507" algn="l"/>
              </a:tabLst>
            </a:pPr>
            <a:r>
              <a:rPr lang="en-GB" altLang="en-US" sz="3200" dirty="0"/>
              <a:t>Understanding the </a:t>
            </a:r>
            <a:r>
              <a:rPr lang="en-GB" altLang="en-US" sz="3200" u="sng" dirty="0" smtClean="0">
                <a:solidFill>
                  <a:schemeClr val="accent2">
                    <a:lumMod val="50000"/>
                  </a:schemeClr>
                </a:solidFill>
              </a:rPr>
              <a:t>concern</a:t>
            </a:r>
            <a:endParaRPr lang="en-GB" altLang="en-US" sz="3200" u="sng" dirty="0">
              <a:solidFill>
                <a:schemeClr val="accent2">
                  <a:lumMod val="50000"/>
                </a:schemeClr>
              </a:solidFill>
            </a:endParaRPr>
          </a:p>
        </p:txBody>
      </p:sp>
      <p:sp>
        <p:nvSpPr>
          <p:cNvPr id="1449987" name="Rectangle 3"/>
          <p:cNvSpPr>
            <a:spLocks noGrp="1" noChangeArrowheads="1"/>
          </p:cNvSpPr>
          <p:nvPr>
            <p:ph type="body" idx="1"/>
          </p:nvPr>
        </p:nvSpPr>
        <p:spPr>
          <a:xfrm>
            <a:off x="431949" y="1511895"/>
            <a:ext cx="7703989" cy="3535595"/>
          </a:xfrm>
          <a:noFill/>
          <a:ln/>
        </p:spPr>
        <p:txBody>
          <a:bodyPr/>
          <a:lstStyle/>
          <a:p>
            <a:pPr>
              <a:lnSpc>
                <a:spcPct val="100000"/>
              </a:lnSpc>
              <a:spcBef>
                <a:spcPts val="600"/>
              </a:spcBef>
              <a:tabLst>
                <a:tab pos="340507" algn="l"/>
              </a:tabLst>
            </a:pPr>
            <a:r>
              <a:rPr lang="en-GB" altLang="en-US" sz="2000" dirty="0" smtClean="0">
                <a:solidFill>
                  <a:schemeClr val="accent2">
                    <a:lumMod val="50000"/>
                  </a:schemeClr>
                </a:solidFill>
              </a:rPr>
              <a:t>Customer’s </a:t>
            </a:r>
            <a:r>
              <a:rPr lang="en-GB" altLang="en-US" sz="2000" dirty="0" smtClean="0"/>
              <a:t>(DCOMD JFSp[A]16)</a:t>
            </a:r>
            <a:r>
              <a:rPr lang="en-GB" altLang="en-US" sz="2000" b="1" dirty="0" smtClean="0">
                <a:solidFill>
                  <a:schemeClr val="bg1">
                    <a:lumMod val="50000"/>
                  </a:schemeClr>
                </a:solidFill>
              </a:rPr>
              <a:t>*</a:t>
            </a:r>
            <a:r>
              <a:rPr lang="en-GB" altLang="en-US" sz="2000" dirty="0" smtClean="0"/>
              <a:t> (dated 2013) expressed </a:t>
            </a:r>
            <a:r>
              <a:rPr lang="en-GB" altLang="en-US" sz="2000" dirty="0" smtClean="0">
                <a:solidFill>
                  <a:schemeClr val="accent2">
                    <a:lumMod val="50000"/>
                  </a:schemeClr>
                </a:solidFill>
              </a:rPr>
              <a:t>concern</a:t>
            </a:r>
          </a:p>
          <a:p>
            <a:pPr lvl="1">
              <a:lnSpc>
                <a:spcPct val="100000"/>
              </a:lnSpc>
              <a:spcBef>
                <a:spcPts val="600"/>
              </a:spcBef>
              <a:tabLst>
                <a:tab pos="340507" algn="l"/>
              </a:tabLst>
            </a:pPr>
            <a:r>
              <a:rPr lang="en-GB" altLang="en-US" sz="1600" dirty="0" smtClean="0"/>
              <a:t>Reported </a:t>
            </a:r>
            <a:r>
              <a:rPr lang="en-GB" altLang="en-US" sz="1600" dirty="0" smtClean="0">
                <a:solidFill>
                  <a:schemeClr val="accent2">
                    <a:lumMod val="50000"/>
                  </a:schemeClr>
                </a:solidFill>
              </a:rPr>
              <a:t>delays to the movement of contractors’ trucks</a:t>
            </a:r>
            <a:r>
              <a:rPr lang="en-GB" altLang="en-US" sz="1600" dirty="0" smtClean="0"/>
              <a:t> in/out of Camp Bastion were adding risk to the timely (and cost effective) redeployment of UK assets from Afghanistan;</a:t>
            </a:r>
          </a:p>
          <a:p>
            <a:pPr lvl="1">
              <a:lnSpc>
                <a:spcPct val="100000"/>
              </a:lnSpc>
              <a:spcBef>
                <a:spcPts val="600"/>
              </a:spcBef>
              <a:tabLst>
                <a:tab pos="340507" algn="l"/>
              </a:tabLst>
            </a:pPr>
            <a:r>
              <a:rPr lang="en-GB" altLang="en-US" sz="1600" dirty="0" smtClean="0"/>
              <a:t>The process for entry to Camp Bastion (via the Main Entry Point [MEP]) was imposing considerable </a:t>
            </a:r>
            <a:r>
              <a:rPr lang="en-GB" altLang="en-US" sz="1600" dirty="0" smtClean="0">
                <a:solidFill>
                  <a:schemeClr val="accent2">
                    <a:lumMod val="50000"/>
                  </a:schemeClr>
                </a:solidFill>
              </a:rPr>
              <a:t>constraint upon the sale of UK disposals </a:t>
            </a:r>
            <a:r>
              <a:rPr lang="en-GB" altLang="en-US" sz="1600" dirty="0" smtClean="0"/>
              <a:t>(that were assigned as scrap) to local businesses. Failure to sell such redundant assets (scrap) in-theatre would incur added expense for their in-theatre destruction or delay the timely redeployment of more valuable assets by occupying space upon expensive/limited </a:t>
            </a:r>
            <a:r>
              <a:rPr lang="en-GB" altLang="en-US" sz="1600" i="1" dirty="0" smtClean="0"/>
              <a:t>‘lines of communication</a:t>
            </a:r>
            <a:r>
              <a:rPr lang="en-GB" altLang="en-US" sz="1600" dirty="0" smtClean="0"/>
              <a:t>’ to the UK.</a:t>
            </a:r>
            <a:endParaRPr lang="en-GB" altLang="en-US" dirty="0"/>
          </a:p>
          <a:p>
            <a:pPr marL="0" indent="0">
              <a:lnSpc>
                <a:spcPct val="100000"/>
              </a:lnSpc>
              <a:spcBef>
                <a:spcPts val="600"/>
              </a:spcBef>
              <a:buNone/>
              <a:tabLst>
                <a:tab pos="340507" algn="l"/>
              </a:tabLst>
            </a:pPr>
            <a:endParaRPr lang="en-GB" altLang="en-US" sz="1200" dirty="0" smtClean="0"/>
          </a:p>
          <a:p>
            <a:pPr marL="0" indent="0">
              <a:lnSpc>
                <a:spcPct val="100000"/>
              </a:lnSpc>
              <a:spcBef>
                <a:spcPts val="600"/>
              </a:spcBef>
              <a:buNone/>
              <a:tabLst>
                <a:tab pos="340507" algn="l"/>
              </a:tabLst>
            </a:pPr>
            <a:r>
              <a:rPr lang="en-GB" altLang="en-US" sz="1200" dirty="0" smtClean="0">
                <a:solidFill>
                  <a:schemeClr val="bg1">
                    <a:lumMod val="50000"/>
                  </a:schemeClr>
                </a:solidFill>
              </a:rPr>
              <a:t>	        </a:t>
            </a:r>
            <a:r>
              <a:rPr lang="en-GB" altLang="en-US" sz="1200" b="1" dirty="0" smtClean="0">
                <a:solidFill>
                  <a:schemeClr val="bg1">
                    <a:lumMod val="50000"/>
                  </a:schemeClr>
                </a:solidFill>
              </a:rPr>
              <a:t>*</a:t>
            </a:r>
            <a:r>
              <a:rPr lang="en-GB" altLang="en-US" sz="1200" dirty="0" smtClean="0">
                <a:solidFill>
                  <a:schemeClr val="bg1">
                    <a:lumMod val="50000"/>
                  </a:schemeClr>
                </a:solidFill>
              </a:rPr>
              <a:t> DCOMD JFSp(A) : Deputy Commander Joint Force Support (Afghanistan)</a:t>
            </a:r>
          </a:p>
        </p:txBody>
      </p:sp>
      <p:sp>
        <p:nvSpPr>
          <p:cNvPr id="8"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9"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10"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223328841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2"/>
          <p:cNvSpPr>
            <a:spLocks noGrp="1" noChangeArrowheads="1"/>
          </p:cNvSpPr>
          <p:nvPr>
            <p:ph type="title"/>
          </p:nvPr>
        </p:nvSpPr>
        <p:spPr>
          <a:xfrm>
            <a:off x="431949" y="535333"/>
            <a:ext cx="8208814" cy="544514"/>
          </a:xfrm>
        </p:spPr>
        <p:txBody>
          <a:bodyPr/>
          <a:lstStyle/>
          <a:p>
            <a:pPr>
              <a:lnSpc>
                <a:spcPct val="100000"/>
              </a:lnSpc>
              <a:spcBef>
                <a:spcPts val="600"/>
              </a:spcBef>
              <a:tabLst>
                <a:tab pos="340507" algn="l"/>
              </a:tabLst>
            </a:pPr>
            <a:r>
              <a:rPr lang="en-GB" altLang="en-US" sz="3200" dirty="0"/>
              <a:t>Understanding </a:t>
            </a:r>
            <a:r>
              <a:rPr lang="en-GB" altLang="en-US" sz="3200" dirty="0" smtClean="0"/>
              <a:t>the </a:t>
            </a:r>
            <a:r>
              <a:rPr lang="en-GB" altLang="en-US" sz="3200" u="sng" dirty="0" smtClean="0">
                <a:solidFill>
                  <a:schemeClr val="accent2">
                    <a:lumMod val="50000"/>
                  </a:schemeClr>
                </a:solidFill>
              </a:rPr>
              <a:t>requirement</a:t>
            </a:r>
            <a:endParaRPr lang="en-GB" altLang="en-US" sz="3200" u="sng" dirty="0">
              <a:solidFill>
                <a:schemeClr val="accent2">
                  <a:lumMod val="50000"/>
                </a:schemeClr>
              </a:solidFill>
            </a:endParaRPr>
          </a:p>
        </p:txBody>
      </p:sp>
      <p:sp>
        <p:nvSpPr>
          <p:cNvPr id="1449987" name="Rectangle 3"/>
          <p:cNvSpPr>
            <a:spLocks noGrp="1" noChangeArrowheads="1"/>
          </p:cNvSpPr>
          <p:nvPr>
            <p:ph type="body" idx="1"/>
          </p:nvPr>
        </p:nvSpPr>
        <p:spPr>
          <a:xfrm>
            <a:off x="71909" y="1511895"/>
            <a:ext cx="8136904" cy="3535595"/>
          </a:xfrm>
          <a:noFill/>
          <a:ln/>
        </p:spPr>
        <p:txBody>
          <a:bodyPr/>
          <a:lstStyle/>
          <a:p>
            <a:pPr marL="373062" lvl="1" indent="0">
              <a:lnSpc>
                <a:spcPct val="100000"/>
              </a:lnSpc>
              <a:spcBef>
                <a:spcPts val="600"/>
              </a:spcBef>
              <a:spcAft>
                <a:spcPts val="1200"/>
              </a:spcAft>
              <a:buNone/>
              <a:tabLst>
                <a:tab pos="340507" algn="l"/>
              </a:tabLst>
            </a:pPr>
            <a:r>
              <a:rPr lang="en-GB" altLang="en-US" sz="1600" dirty="0" smtClean="0"/>
              <a:t>Requirements that were to be addressed by the analysis described in this presentation were </a:t>
            </a:r>
            <a:r>
              <a:rPr lang="en-GB" altLang="en-US" sz="1600" u="sng" dirty="0" smtClean="0"/>
              <a:t>to inform evidence-based options for</a:t>
            </a:r>
            <a:r>
              <a:rPr lang="en-GB" altLang="en-US" sz="1600" dirty="0" smtClean="0"/>
              <a:t>:</a:t>
            </a:r>
          </a:p>
          <a:p>
            <a:pPr marL="723900" lvl="1" indent="-298450">
              <a:lnSpc>
                <a:spcPct val="100000"/>
              </a:lnSpc>
              <a:spcBef>
                <a:spcPts val="600"/>
              </a:spcBef>
              <a:buFont typeface="Wingdings" panose="05000000000000000000" pitchFamily="2" charset="2"/>
              <a:buChar char="§"/>
              <a:tabLst>
                <a:tab pos="812800" algn="l"/>
              </a:tabLst>
            </a:pPr>
            <a:r>
              <a:rPr lang="en-GB" altLang="en-US" dirty="0" smtClean="0"/>
              <a:t> </a:t>
            </a:r>
            <a:r>
              <a:rPr lang="en-GB" altLang="en-US" dirty="0" smtClean="0">
                <a:solidFill>
                  <a:schemeClr val="accent2">
                    <a:lumMod val="50000"/>
                  </a:schemeClr>
                </a:solidFill>
              </a:rPr>
              <a:t>Reducing the delays </a:t>
            </a:r>
            <a:r>
              <a:rPr lang="en-GB" altLang="en-US" dirty="0" smtClean="0"/>
              <a:t>to contractor movements in/out of Camp        	Bastion </a:t>
            </a:r>
          </a:p>
          <a:p>
            <a:pPr marL="425450" lvl="1" indent="0">
              <a:lnSpc>
                <a:spcPct val="100000"/>
              </a:lnSpc>
              <a:spcBef>
                <a:spcPts val="600"/>
              </a:spcBef>
              <a:buNone/>
              <a:tabLst>
                <a:tab pos="812800" algn="l"/>
              </a:tabLst>
            </a:pPr>
            <a:r>
              <a:rPr lang="en-GB" altLang="en-US" sz="1600" dirty="0">
                <a:solidFill>
                  <a:schemeClr val="bg1">
                    <a:lumMod val="50000"/>
                  </a:schemeClr>
                </a:solidFill>
              </a:rPr>
              <a:t>	</a:t>
            </a:r>
            <a:r>
              <a:rPr lang="en-GB" altLang="en-US" sz="1600" dirty="0" smtClean="0">
                <a:solidFill>
                  <a:schemeClr val="bg1">
                    <a:lumMod val="50000"/>
                  </a:schemeClr>
                </a:solidFill>
              </a:rPr>
              <a:t>(</a:t>
            </a:r>
            <a:r>
              <a:rPr lang="en-GB" altLang="en-US" sz="1600" i="1" dirty="0" smtClean="0">
                <a:solidFill>
                  <a:schemeClr val="bg1">
                    <a:lumMod val="50000"/>
                  </a:schemeClr>
                </a:solidFill>
              </a:rPr>
              <a:t>i.e. </a:t>
            </a:r>
            <a:r>
              <a:rPr lang="en-GB" altLang="en-US" sz="1600" dirty="0" smtClean="0">
                <a:solidFill>
                  <a:schemeClr val="bg1">
                    <a:lumMod val="50000"/>
                  </a:schemeClr>
                </a:solidFill>
              </a:rPr>
              <a:t>efficiently process scrap for re-sale)</a:t>
            </a:r>
            <a:r>
              <a:rPr lang="en-GB" altLang="en-US" sz="1600" dirty="0" smtClean="0"/>
              <a:t>;</a:t>
            </a:r>
          </a:p>
          <a:p>
            <a:pPr marL="723900" lvl="1" indent="-298450">
              <a:lnSpc>
                <a:spcPct val="100000"/>
              </a:lnSpc>
              <a:spcBef>
                <a:spcPts val="600"/>
              </a:spcBef>
              <a:buFont typeface="Wingdings" panose="05000000000000000000" pitchFamily="2" charset="2"/>
              <a:buChar char="§"/>
              <a:tabLst>
                <a:tab pos="812800" algn="l"/>
              </a:tabLst>
            </a:pPr>
            <a:r>
              <a:rPr lang="en-GB" altLang="en-US" dirty="0" smtClean="0"/>
              <a:t>	The </a:t>
            </a:r>
            <a:r>
              <a:rPr lang="en-GB" altLang="en-US" dirty="0" smtClean="0">
                <a:solidFill>
                  <a:schemeClr val="accent2">
                    <a:lumMod val="50000"/>
                  </a:schemeClr>
                </a:solidFill>
              </a:rPr>
              <a:t>efficient, timely, and cost-effective sale of disposed UK 	assets at Camp Bastion </a:t>
            </a:r>
          </a:p>
          <a:p>
            <a:pPr marL="425450" lvl="1" indent="0">
              <a:lnSpc>
                <a:spcPct val="100000"/>
              </a:lnSpc>
              <a:spcBef>
                <a:spcPts val="600"/>
              </a:spcBef>
              <a:buNone/>
              <a:tabLst>
                <a:tab pos="812800" algn="l"/>
              </a:tabLst>
            </a:pPr>
            <a:r>
              <a:rPr lang="en-GB" altLang="en-US" sz="1600" dirty="0">
                <a:solidFill>
                  <a:schemeClr val="accent2">
                    <a:lumMod val="50000"/>
                  </a:schemeClr>
                </a:solidFill>
              </a:rPr>
              <a:t>	</a:t>
            </a:r>
            <a:r>
              <a:rPr lang="en-GB" altLang="en-US" sz="1600" dirty="0" smtClean="0">
                <a:solidFill>
                  <a:schemeClr val="accent2">
                    <a:lumMod val="50000"/>
                  </a:schemeClr>
                </a:solidFill>
              </a:rPr>
              <a:t>	</a:t>
            </a:r>
            <a:r>
              <a:rPr lang="en-GB" altLang="en-US" sz="1600" dirty="0" smtClean="0">
                <a:solidFill>
                  <a:schemeClr val="bg1">
                    <a:lumMod val="50000"/>
                  </a:schemeClr>
                </a:solidFill>
              </a:rPr>
              <a:t>(</a:t>
            </a:r>
            <a:r>
              <a:rPr lang="en-GB" altLang="en-US" sz="1600" i="1" dirty="0">
                <a:solidFill>
                  <a:schemeClr val="bg1">
                    <a:lumMod val="50000"/>
                  </a:schemeClr>
                </a:solidFill>
              </a:rPr>
              <a:t>i.e. </a:t>
            </a:r>
            <a:r>
              <a:rPr lang="en-GB" altLang="en-US" sz="1600" dirty="0" smtClean="0">
                <a:solidFill>
                  <a:schemeClr val="bg1">
                    <a:lumMod val="50000"/>
                  </a:schemeClr>
                </a:solidFill>
              </a:rPr>
              <a:t>optimise commercial disposal whilst maintaining security/force protection)</a:t>
            </a:r>
            <a:r>
              <a:rPr lang="en-GB" altLang="en-US" sz="1600" dirty="0" smtClean="0"/>
              <a:t>.</a:t>
            </a:r>
          </a:p>
          <a:p>
            <a:pPr marL="427037" lvl="1" indent="0">
              <a:lnSpc>
                <a:spcPct val="100000"/>
              </a:lnSpc>
              <a:spcBef>
                <a:spcPts val="1500"/>
              </a:spcBef>
              <a:buNone/>
              <a:tabLst>
                <a:tab pos="340507" algn="l"/>
              </a:tabLst>
            </a:pPr>
            <a:r>
              <a:rPr lang="en-GB" altLang="en-US" sz="1600" dirty="0" smtClean="0"/>
              <a:t>To provide options for the above requirements whilst assuring full compliance with the highest standards (as priority) for </a:t>
            </a:r>
            <a:r>
              <a:rPr lang="en-GB" altLang="en-US" sz="1600" dirty="0" smtClean="0">
                <a:solidFill>
                  <a:schemeClr val="accent2">
                    <a:lumMod val="50000"/>
                  </a:schemeClr>
                </a:solidFill>
              </a:rPr>
              <a:t>effective force protection </a:t>
            </a:r>
            <a:r>
              <a:rPr lang="en-GB" altLang="en-US" sz="1600" dirty="0" smtClean="0"/>
              <a:t>of Camp Bastion and ISAF (International Security Assistance Force) dependents resident within the base.</a:t>
            </a:r>
          </a:p>
        </p:txBody>
      </p:sp>
      <p:sp>
        <p:nvSpPr>
          <p:cNvPr id="2" name="TextBox 1"/>
          <p:cNvSpPr txBox="1"/>
          <p:nvPr/>
        </p:nvSpPr>
        <p:spPr>
          <a:xfrm>
            <a:off x="1152029" y="2487825"/>
            <a:ext cx="6912768" cy="464230"/>
          </a:xfrm>
          <a:prstGeom prst="rect">
            <a:avLst/>
          </a:prstGeom>
          <a:solidFill>
            <a:schemeClr val="accent6"/>
          </a:solidFill>
          <a:effectLst>
            <a:outerShdw blurRad="50800" dist="38100" dir="5400000" algn="t" rotWithShape="0">
              <a:prstClr val="black">
                <a:alpha val="40000"/>
              </a:prstClr>
            </a:outerShdw>
          </a:effectLst>
        </p:spPr>
        <p:txBody>
          <a:bodyPr wrap="square" rtlCol="0">
            <a:spAutoFit/>
          </a:bodyPr>
          <a:lstStyle/>
          <a:p>
            <a:pPr>
              <a:lnSpc>
                <a:spcPts val="2850"/>
              </a:lnSpc>
              <a:spcBef>
                <a:spcPts val="2400"/>
              </a:spcBef>
            </a:pPr>
            <a:r>
              <a:rPr lang="en-GB" sz="2400" dirty="0" smtClean="0">
                <a:solidFill>
                  <a:schemeClr val="bg1"/>
                </a:solidFill>
                <a:latin typeface="Arial" pitchFamily="34" charset="0"/>
                <a:cs typeface="Arial" pitchFamily="34" charset="0"/>
              </a:rPr>
              <a:t>1. Traffic management : scheduling</a:t>
            </a:r>
          </a:p>
        </p:txBody>
      </p:sp>
      <p:sp>
        <p:nvSpPr>
          <p:cNvPr id="9" name="TextBox 8"/>
          <p:cNvSpPr txBox="1"/>
          <p:nvPr/>
        </p:nvSpPr>
        <p:spPr>
          <a:xfrm>
            <a:off x="1134194" y="3446105"/>
            <a:ext cx="6912768" cy="464230"/>
          </a:xfrm>
          <a:prstGeom prst="rect">
            <a:avLst/>
          </a:prstGeom>
          <a:solidFill>
            <a:schemeClr val="accent6"/>
          </a:solidFill>
          <a:effectLst>
            <a:outerShdw blurRad="50800" dist="38100" dir="5400000" algn="t" rotWithShape="0">
              <a:prstClr val="black">
                <a:alpha val="40000"/>
              </a:prstClr>
            </a:outerShdw>
          </a:effectLst>
        </p:spPr>
        <p:txBody>
          <a:bodyPr wrap="square" rtlCol="0">
            <a:spAutoFit/>
          </a:bodyPr>
          <a:lstStyle/>
          <a:p>
            <a:pPr>
              <a:lnSpc>
                <a:spcPts val="2850"/>
              </a:lnSpc>
              <a:spcBef>
                <a:spcPts val="2400"/>
              </a:spcBef>
            </a:pPr>
            <a:r>
              <a:rPr lang="en-GB" sz="2400" dirty="0" smtClean="0">
                <a:solidFill>
                  <a:schemeClr val="bg1"/>
                </a:solidFill>
                <a:latin typeface="Arial" pitchFamily="34" charset="0"/>
                <a:cs typeface="Arial" pitchFamily="34" charset="0"/>
              </a:rPr>
              <a:t>2. Customer access to UK commercial contractor</a:t>
            </a:r>
          </a:p>
        </p:txBody>
      </p:sp>
      <p:sp>
        <p:nvSpPr>
          <p:cNvPr id="10"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11"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12"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3986043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9961" y="2525737"/>
            <a:ext cx="4572508" cy="2304256"/>
          </a:xfrm>
          <a:prstGeom prst="rect">
            <a:avLst/>
          </a:prstGeom>
          <a:solidFill>
            <a:schemeClr val="bg1"/>
          </a:solidFill>
          <a:ln w="28575">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0" name="Group 39"/>
          <p:cNvGrpSpPr/>
          <p:nvPr/>
        </p:nvGrpSpPr>
        <p:grpSpPr>
          <a:xfrm>
            <a:off x="5760541" y="1533698"/>
            <a:ext cx="3024088" cy="893615"/>
            <a:chOff x="4284625" y="1650181"/>
            <a:chExt cx="3024088" cy="893615"/>
          </a:xfrm>
          <a:effectLst>
            <a:outerShdw blurRad="50800" dist="38100" dir="2700000" algn="tl" rotWithShape="0">
              <a:prstClr val="black">
                <a:alpha val="40000"/>
              </a:prstClr>
            </a:outerShdw>
          </a:effectLst>
        </p:grpSpPr>
        <p:sp>
          <p:nvSpPr>
            <p:cNvPr id="41" name="Rectangle 40"/>
            <p:cNvSpPr/>
            <p:nvPr/>
          </p:nvSpPr>
          <p:spPr>
            <a:xfrm>
              <a:off x="4284625" y="1655763"/>
              <a:ext cx="2304008" cy="888033"/>
            </a:xfrm>
            <a:prstGeom prst="rect">
              <a:avLst/>
            </a:prstGeom>
            <a:solidFill>
              <a:schemeClr val="bg1"/>
            </a:solidFill>
            <a:ln w="28575">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p:cNvSpPr txBox="1"/>
            <p:nvPr/>
          </p:nvSpPr>
          <p:spPr>
            <a:xfrm>
              <a:off x="4968453" y="1650181"/>
              <a:ext cx="2340260" cy="830997"/>
            </a:xfrm>
            <a:prstGeom prst="rect">
              <a:avLst/>
            </a:prstGeom>
            <a:noFill/>
          </p:spPr>
          <p:txBody>
            <a:bodyPr wrap="square" rtlCol="0">
              <a:spAutoFit/>
            </a:bodyPr>
            <a:lstStyle/>
            <a:p>
              <a:pPr>
                <a:spcBef>
                  <a:spcPts val="1200"/>
                </a:spcBef>
              </a:pPr>
              <a:r>
                <a:rPr lang="en-GB" sz="2400" dirty="0" smtClean="0">
                  <a:solidFill>
                    <a:srgbClr val="000000"/>
                  </a:solidFill>
                  <a:latin typeface="Arial" pitchFamily="34" charset="0"/>
                  <a:cs typeface="Arial" pitchFamily="34" charset="0"/>
                </a:rPr>
                <a:t>Pre-entry ‘SOAK’ (</a:t>
              </a:r>
              <a:r>
                <a:rPr lang="en-GB" sz="2400" b="1" dirty="0" smtClean="0">
                  <a:solidFill>
                    <a:srgbClr val="000000"/>
                  </a:solidFill>
                  <a:latin typeface="Arial" pitchFamily="34" charset="0"/>
                  <a:cs typeface="Arial" pitchFamily="34" charset="0"/>
                </a:rPr>
                <a:t>X</a:t>
              </a:r>
              <a:r>
                <a:rPr lang="en-GB" sz="2400" dirty="0" smtClean="0">
                  <a:solidFill>
                    <a:srgbClr val="000000"/>
                  </a:solidFill>
                  <a:latin typeface="Arial" pitchFamily="34" charset="0"/>
                  <a:cs typeface="Arial" pitchFamily="34" charset="0"/>
                </a:rPr>
                <a:t>)</a:t>
              </a:r>
            </a:p>
          </p:txBody>
        </p:sp>
      </p:grpSp>
      <p:sp>
        <p:nvSpPr>
          <p:cNvPr id="38" name="Oval 37"/>
          <p:cNvSpPr/>
          <p:nvPr/>
        </p:nvSpPr>
        <p:spPr>
          <a:xfrm>
            <a:off x="2566838" y="3788706"/>
            <a:ext cx="432048" cy="432048"/>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a:t>
            </a:r>
            <a:endParaRPr lang="en-GB" dirty="0"/>
          </a:p>
        </p:txBody>
      </p:sp>
      <p:sp>
        <p:nvSpPr>
          <p:cNvPr id="15" name="Oval 14"/>
          <p:cNvSpPr/>
          <p:nvPr/>
        </p:nvSpPr>
        <p:spPr>
          <a:xfrm>
            <a:off x="5904309" y="1733649"/>
            <a:ext cx="432048" cy="432048"/>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a:t>
            </a:r>
            <a:endParaRPr lang="en-GB" dirty="0"/>
          </a:p>
        </p:txBody>
      </p:sp>
      <p:sp>
        <p:nvSpPr>
          <p:cNvPr id="34" name="Oval 33"/>
          <p:cNvSpPr/>
          <p:nvPr/>
        </p:nvSpPr>
        <p:spPr>
          <a:xfrm>
            <a:off x="3096245" y="1733649"/>
            <a:ext cx="432048" cy="432048"/>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a:t>
            </a:r>
            <a:endParaRPr lang="en-GB" dirty="0"/>
          </a:p>
        </p:txBody>
      </p:sp>
      <p:sp>
        <p:nvSpPr>
          <p:cNvPr id="1449986" name="Rectangle 2"/>
          <p:cNvSpPr>
            <a:spLocks noGrp="1" noChangeArrowheads="1"/>
          </p:cNvSpPr>
          <p:nvPr>
            <p:ph type="title"/>
          </p:nvPr>
        </p:nvSpPr>
        <p:spPr>
          <a:xfrm>
            <a:off x="431949" y="535333"/>
            <a:ext cx="8208814" cy="544514"/>
          </a:xfrm>
        </p:spPr>
        <p:txBody>
          <a:bodyPr/>
          <a:lstStyle/>
          <a:p>
            <a:pPr>
              <a:lnSpc>
                <a:spcPct val="100000"/>
              </a:lnSpc>
              <a:spcBef>
                <a:spcPts val="600"/>
              </a:spcBef>
              <a:tabLst>
                <a:tab pos="340507" algn="l"/>
              </a:tabLst>
            </a:pPr>
            <a:r>
              <a:rPr lang="en-GB" altLang="en-US" sz="3200" dirty="0" smtClean="0"/>
              <a:t>Concern</a:t>
            </a:r>
            <a:br>
              <a:rPr lang="en-GB" altLang="en-US" sz="3200" dirty="0" smtClean="0"/>
            </a:br>
            <a:r>
              <a:rPr lang="en-GB" altLang="en-US" sz="2000" b="0" dirty="0" smtClean="0">
                <a:solidFill>
                  <a:schemeClr val="accent2">
                    <a:lumMod val="75000"/>
                  </a:schemeClr>
                </a:solidFill>
              </a:rPr>
              <a:t>Understanding the concern &amp; </a:t>
            </a:r>
            <a:r>
              <a:rPr lang="en-GB" altLang="en-US" sz="2000" b="0" dirty="0">
                <a:solidFill>
                  <a:schemeClr val="accent2">
                    <a:lumMod val="75000"/>
                  </a:schemeClr>
                </a:solidFill>
              </a:rPr>
              <a:t>requirement</a:t>
            </a:r>
          </a:p>
        </p:txBody>
      </p:sp>
      <p:grpSp>
        <p:nvGrpSpPr>
          <p:cNvPr id="20" name="Group 19"/>
          <p:cNvGrpSpPr/>
          <p:nvPr/>
        </p:nvGrpSpPr>
        <p:grpSpPr>
          <a:xfrm>
            <a:off x="3060489" y="1511895"/>
            <a:ext cx="2412020" cy="893615"/>
            <a:chOff x="4284625" y="1650181"/>
            <a:chExt cx="2412020" cy="893615"/>
          </a:xfrm>
          <a:effectLst>
            <a:outerShdw blurRad="50800" dist="38100" dir="2700000" algn="tl" rotWithShape="0">
              <a:prstClr val="black">
                <a:alpha val="40000"/>
              </a:prstClr>
            </a:outerShdw>
          </a:effectLst>
        </p:grpSpPr>
        <p:sp>
          <p:nvSpPr>
            <p:cNvPr id="16" name="Rectangle 15"/>
            <p:cNvSpPr/>
            <p:nvPr/>
          </p:nvSpPr>
          <p:spPr>
            <a:xfrm>
              <a:off x="4284625" y="1655763"/>
              <a:ext cx="2304008" cy="888033"/>
            </a:xfrm>
            <a:prstGeom prst="rect">
              <a:avLst/>
            </a:prstGeom>
            <a:solidFill>
              <a:schemeClr val="bg1"/>
            </a:solidFill>
            <a:ln w="285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p:cNvSpPr txBox="1"/>
            <p:nvPr/>
          </p:nvSpPr>
          <p:spPr>
            <a:xfrm>
              <a:off x="4356385" y="1650181"/>
              <a:ext cx="2340260" cy="830997"/>
            </a:xfrm>
            <a:prstGeom prst="rect">
              <a:avLst/>
            </a:prstGeom>
            <a:noFill/>
          </p:spPr>
          <p:txBody>
            <a:bodyPr wrap="square" rtlCol="0">
              <a:spAutoFit/>
            </a:bodyPr>
            <a:lstStyle/>
            <a:p>
              <a:pPr>
                <a:spcBef>
                  <a:spcPts val="1200"/>
                </a:spcBef>
              </a:pPr>
              <a:r>
                <a:rPr lang="en-GB" sz="2400" dirty="0" smtClean="0">
                  <a:solidFill>
                    <a:schemeClr val="bg1">
                      <a:lumMod val="65000"/>
                    </a:schemeClr>
                  </a:solidFill>
                  <a:latin typeface="Arial" pitchFamily="34" charset="0"/>
                  <a:cs typeface="Arial" pitchFamily="34" charset="0"/>
                </a:rPr>
                <a:t>Pre-entry processing (</a:t>
              </a:r>
              <a:r>
                <a:rPr lang="en-GB" sz="2400" b="1" dirty="0" smtClean="0">
                  <a:solidFill>
                    <a:schemeClr val="bg1">
                      <a:lumMod val="65000"/>
                    </a:schemeClr>
                  </a:solidFill>
                  <a:latin typeface="Arial" pitchFamily="34" charset="0"/>
                  <a:cs typeface="Arial" pitchFamily="34" charset="0"/>
                </a:rPr>
                <a:t>Y</a:t>
              </a:r>
              <a:r>
                <a:rPr lang="en-GB" sz="2400" dirty="0" smtClean="0">
                  <a:solidFill>
                    <a:schemeClr val="bg1">
                      <a:lumMod val="65000"/>
                    </a:schemeClr>
                  </a:solidFill>
                  <a:latin typeface="Arial" pitchFamily="34" charset="0"/>
                  <a:cs typeface="Arial" pitchFamily="34" charset="0"/>
                </a:rPr>
                <a:t>)</a:t>
              </a:r>
            </a:p>
          </p:txBody>
        </p:sp>
      </p:grpSp>
      <p:sp>
        <p:nvSpPr>
          <p:cNvPr id="25" name="TextBox 24"/>
          <p:cNvSpPr txBox="1"/>
          <p:nvPr/>
        </p:nvSpPr>
        <p:spPr>
          <a:xfrm>
            <a:off x="539961" y="2525737"/>
            <a:ext cx="4572508" cy="461665"/>
          </a:xfrm>
          <a:prstGeom prst="rect">
            <a:avLst/>
          </a:prstGeom>
          <a:noFill/>
        </p:spPr>
        <p:txBody>
          <a:bodyPr wrap="square" rtlCol="0">
            <a:spAutoFit/>
          </a:bodyPr>
          <a:lstStyle/>
          <a:p>
            <a:pPr>
              <a:spcBef>
                <a:spcPts val="1200"/>
              </a:spcBef>
            </a:pPr>
            <a:r>
              <a:rPr lang="en-GB" sz="2400" dirty="0">
                <a:solidFill>
                  <a:schemeClr val="accent1">
                    <a:lumMod val="50000"/>
                  </a:schemeClr>
                </a:solidFill>
                <a:latin typeface="Arial" pitchFamily="34" charset="0"/>
                <a:cs typeface="Arial" pitchFamily="34" charset="0"/>
              </a:rPr>
              <a:t>P</a:t>
            </a:r>
            <a:r>
              <a:rPr lang="en-GB" sz="2400" dirty="0" smtClean="0">
                <a:solidFill>
                  <a:schemeClr val="accent1">
                    <a:lumMod val="50000"/>
                  </a:schemeClr>
                </a:solidFill>
                <a:latin typeface="Arial" pitchFamily="34" charset="0"/>
                <a:cs typeface="Arial" pitchFamily="34" charset="0"/>
              </a:rPr>
              <a:t>rotected area outside-the-wire</a:t>
            </a:r>
          </a:p>
        </p:txBody>
      </p:sp>
      <p:sp>
        <p:nvSpPr>
          <p:cNvPr id="37" name="Oval 36"/>
          <p:cNvSpPr/>
          <p:nvPr/>
        </p:nvSpPr>
        <p:spPr>
          <a:xfrm>
            <a:off x="2566838" y="3785209"/>
            <a:ext cx="432048" cy="432048"/>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a:t>
            </a:r>
            <a:endParaRPr lang="en-GB" dirty="0"/>
          </a:p>
        </p:txBody>
      </p:sp>
      <p:grpSp>
        <p:nvGrpSpPr>
          <p:cNvPr id="1449984" name="Group 1449983"/>
          <p:cNvGrpSpPr/>
          <p:nvPr/>
        </p:nvGrpSpPr>
        <p:grpSpPr>
          <a:xfrm>
            <a:off x="1069474" y="3196049"/>
            <a:ext cx="3693640" cy="1489928"/>
            <a:chOff x="2437626" y="3550359"/>
            <a:chExt cx="3693640" cy="1489928"/>
          </a:xfrm>
        </p:grpSpPr>
        <p:sp>
          <p:nvSpPr>
            <p:cNvPr id="3" name="Rectangle 2"/>
            <p:cNvSpPr/>
            <p:nvPr/>
          </p:nvSpPr>
          <p:spPr>
            <a:xfrm>
              <a:off x="2448173" y="3816151"/>
              <a:ext cx="3600400" cy="115212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3672310" y="3672135"/>
              <a:ext cx="1079078" cy="21602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cxnSp>
          <p:nvCxnSpPr>
            <p:cNvPr id="11" name="Straight Connector 10"/>
            <p:cNvCxnSpPr/>
            <p:nvPr/>
          </p:nvCxnSpPr>
          <p:spPr>
            <a:xfrm>
              <a:off x="3672310" y="3672135"/>
              <a:ext cx="0" cy="288032"/>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51388" y="3672135"/>
              <a:ext cx="0" cy="288032"/>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71207" y="3550359"/>
              <a:ext cx="981222" cy="836126"/>
            </a:xfrm>
            <a:prstGeom prst="rect">
              <a:avLst/>
            </a:prstGeom>
            <a:noFill/>
          </p:spPr>
          <p:txBody>
            <a:bodyPr wrap="square" rtlCol="0">
              <a:spAutoFit/>
            </a:bodyPr>
            <a:lstStyle/>
            <a:p>
              <a:pPr algn="ctr">
                <a:lnSpc>
                  <a:spcPts val="2850"/>
                </a:lnSpc>
                <a:spcBef>
                  <a:spcPts val="2400"/>
                </a:spcBef>
              </a:pPr>
              <a:r>
                <a:rPr lang="en-GB" sz="2400" dirty="0" smtClean="0">
                  <a:solidFill>
                    <a:schemeClr val="accent2">
                      <a:lumMod val="50000"/>
                    </a:schemeClr>
                  </a:solidFill>
                  <a:latin typeface="Arial" pitchFamily="34" charset="0"/>
                  <a:cs typeface="Arial" pitchFamily="34" charset="0"/>
                </a:rPr>
                <a:t>MEP </a:t>
              </a:r>
              <a:r>
                <a:rPr lang="en-GB" sz="2400" dirty="0" smtClean="0">
                  <a:solidFill>
                    <a:schemeClr val="accent2">
                      <a:lumMod val="40000"/>
                      <a:lumOff val="60000"/>
                    </a:schemeClr>
                  </a:solidFill>
                  <a:latin typeface="Arial" pitchFamily="34" charset="0"/>
                  <a:cs typeface="Arial" pitchFamily="34" charset="0"/>
                </a:rPr>
                <a:t>(</a:t>
              </a:r>
              <a:r>
                <a:rPr lang="en-GB" sz="2400" b="1" dirty="0" smtClean="0">
                  <a:solidFill>
                    <a:schemeClr val="accent2">
                      <a:lumMod val="40000"/>
                      <a:lumOff val="60000"/>
                    </a:schemeClr>
                  </a:solidFill>
                  <a:latin typeface="Arial" pitchFamily="34" charset="0"/>
                  <a:cs typeface="Arial" pitchFamily="34" charset="0"/>
                </a:rPr>
                <a:t>Z</a:t>
              </a:r>
              <a:r>
                <a:rPr lang="en-GB" sz="2400" dirty="0" smtClean="0">
                  <a:solidFill>
                    <a:schemeClr val="accent2">
                      <a:lumMod val="40000"/>
                      <a:lumOff val="60000"/>
                    </a:schemeClr>
                  </a:solidFill>
                  <a:latin typeface="Arial" pitchFamily="34" charset="0"/>
                  <a:cs typeface="Arial" pitchFamily="34" charset="0"/>
                </a:rPr>
                <a:t>)</a:t>
              </a:r>
            </a:p>
          </p:txBody>
        </p:sp>
        <p:sp>
          <p:nvSpPr>
            <p:cNvPr id="18" name="TextBox 17"/>
            <p:cNvSpPr txBox="1"/>
            <p:nvPr/>
          </p:nvSpPr>
          <p:spPr>
            <a:xfrm>
              <a:off x="2437626" y="4576057"/>
              <a:ext cx="3693640" cy="464230"/>
            </a:xfrm>
            <a:prstGeom prst="rect">
              <a:avLst/>
            </a:prstGeom>
            <a:noFill/>
          </p:spPr>
          <p:txBody>
            <a:bodyPr wrap="none" rtlCol="0">
              <a:spAutoFit/>
            </a:bodyPr>
            <a:lstStyle/>
            <a:p>
              <a:pPr>
                <a:lnSpc>
                  <a:spcPts val="2850"/>
                </a:lnSpc>
                <a:spcBef>
                  <a:spcPts val="2400"/>
                </a:spcBef>
              </a:pPr>
              <a:r>
                <a:rPr lang="en-GB" sz="2400" dirty="0" smtClean="0">
                  <a:solidFill>
                    <a:schemeClr val="accent1">
                      <a:lumMod val="50000"/>
                    </a:schemeClr>
                  </a:solidFill>
                  <a:latin typeface="Arial" pitchFamily="34" charset="0"/>
                  <a:cs typeface="Arial" pitchFamily="34" charset="0"/>
                </a:rPr>
                <a:t>Inside-the-wire: Protected</a:t>
              </a:r>
            </a:p>
          </p:txBody>
        </p:sp>
        <p:sp>
          <p:nvSpPr>
            <p:cNvPr id="19" name="TextBox 18"/>
            <p:cNvSpPr txBox="1"/>
            <p:nvPr/>
          </p:nvSpPr>
          <p:spPr>
            <a:xfrm>
              <a:off x="2448173" y="3816151"/>
              <a:ext cx="886781" cy="441275"/>
            </a:xfrm>
            <a:prstGeom prst="rect">
              <a:avLst/>
            </a:prstGeom>
            <a:noFill/>
          </p:spPr>
          <p:txBody>
            <a:bodyPr wrap="none" rtlCol="0">
              <a:spAutoFit/>
            </a:bodyPr>
            <a:lstStyle/>
            <a:p>
              <a:pPr>
                <a:lnSpc>
                  <a:spcPts val="2850"/>
                </a:lnSpc>
                <a:spcBef>
                  <a:spcPts val="2400"/>
                </a:spcBef>
              </a:pPr>
              <a:r>
                <a:rPr lang="en-GB" sz="2400" dirty="0" smtClean="0">
                  <a:solidFill>
                    <a:schemeClr val="bg1"/>
                  </a:solidFill>
                  <a:latin typeface="Arial" pitchFamily="34" charset="0"/>
                  <a:cs typeface="Arial" pitchFamily="34" charset="0"/>
                </a:rPr>
                <a:t>Base</a:t>
              </a:r>
            </a:p>
          </p:txBody>
        </p:sp>
      </p:grpSp>
      <p:sp>
        <p:nvSpPr>
          <p:cNvPr id="43" name="TextBox 42"/>
          <p:cNvSpPr txBox="1"/>
          <p:nvPr/>
        </p:nvSpPr>
        <p:spPr>
          <a:xfrm>
            <a:off x="5220481" y="2496775"/>
            <a:ext cx="2915457" cy="2831544"/>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1200"/>
              </a:spcBef>
            </a:pPr>
            <a:r>
              <a:rPr lang="en-GB" sz="1800" u="sng" dirty="0" smtClean="0">
                <a:solidFill>
                  <a:schemeClr val="bg1">
                    <a:lumMod val="50000"/>
                  </a:schemeClr>
                </a:solidFill>
                <a:latin typeface="Arial" pitchFamily="34" charset="0"/>
                <a:cs typeface="Arial" pitchFamily="34" charset="0"/>
              </a:rPr>
              <a:t>Added factors to consider</a:t>
            </a:r>
            <a:r>
              <a:rPr lang="en-GB" sz="1800" dirty="0" smtClean="0">
                <a:solidFill>
                  <a:schemeClr val="bg1">
                    <a:lumMod val="50000"/>
                  </a:schemeClr>
                </a:solidFill>
                <a:latin typeface="Arial" pitchFamily="34" charset="0"/>
                <a:cs typeface="Arial" pitchFamily="34" charset="0"/>
              </a:rPr>
              <a:t>:</a:t>
            </a:r>
            <a:endParaRPr lang="en-GB" sz="1600" dirty="0" smtClean="0">
              <a:solidFill>
                <a:schemeClr val="bg1">
                  <a:lumMod val="50000"/>
                </a:schemeClr>
              </a:solidFill>
              <a:latin typeface="Arial" pitchFamily="34" charset="0"/>
              <a:cs typeface="Arial" pitchFamily="34" charset="0"/>
            </a:endParaRPr>
          </a:p>
          <a:p>
            <a:pPr marL="177800" indent="-177800">
              <a:spcBef>
                <a:spcPts val="300"/>
              </a:spcBef>
              <a:buFont typeface="Arial" panose="020B0604020202020204" pitchFamily="34" charset="0"/>
              <a:buChar char="•"/>
            </a:pPr>
            <a:r>
              <a:rPr lang="en-GB" sz="1400" dirty="0" smtClean="0">
                <a:solidFill>
                  <a:schemeClr val="bg1">
                    <a:lumMod val="50000"/>
                  </a:schemeClr>
                </a:solidFill>
                <a:latin typeface="Arial" pitchFamily="34" charset="0"/>
                <a:cs typeface="Arial" pitchFamily="34" charset="0"/>
              </a:rPr>
              <a:t>Scheduled opening hours</a:t>
            </a:r>
          </a:p>
          <a:p>
            <a:pPr marL="177800" indent="-177800">
              <a:spcBef>
                <a:spcPts val="300"/>
              </a:spcBef>
              <a:buFont typeface="Arial" panose="020B0604020202020204" pitchFamily="34" charset="0"/>
              <a:buChar char="•"/>
            </a:pPr>
            <a:r>
              <a:rPr lang="en-GB" sz="1400" dirty="0" smtClean="0">
                <a:solidFill>
                  <a:schemeClr val="bg1">
                    <a:lumMod val="50000"/>
                  </a:schemeClr>
                </a:solidFill>
                <a:latin typeface="Arial" pitchFamily="34" charset="0"/>
                <a:cs typeface="Arial" pitchFamily="34" charset="0"/>
              </a:rPr>
              <a:t>unscheduled closure time</a:t>
            </a:r>
          </a:p>
          <a:p>
            <a:pPr marL="177800" indent="-177800">
              <a:spcBef>
                <a:spcPts val="300"/>
              </a:spcBef>
              <a:buFont typeface="Arial" panose="020B0604020202020204" pitchFamily="34" charset="0"/>
              <a:buChar char="•"/>
            </a:pPr>
            <a:r>
              <a:rPr lang="en-GB" sz="1400" dirty="0" smtClean="0">
                <a:solidFill>
                  <a:schemeClr val="bg1">
                    <a:lumMod val="50000"/>
                  </a:schemeClr>
                </a:solidFill>
                <a:latin typeface="Arial" pitchFamily="34" charset="0"/>
                <a:cs typeface="Arial" pitchFamily="34" charset="0"/>
              </a:rPr>
              <a:t>Combat Logs Patrol (CLP) entry</a:t>
            </a:r>
          </a:p>
          <a:p>
            <a:pPr marL="177800" indent="-177800">
              <a:spcBef>
                <a:spcPts val="300"/>
              </a:spcBef>
              <a:buFont typeface="Arial" panose="020B0604020202020204" pitchFamily="34" charset="0"/>
              <a:buChar char="•"/>
            </a:pPr>
            <a:r>
              <a:rPr lang="en-GB" sz="1400" dirty="0" smtClean="0">
                <a:solidFill>
                  <a:schemeClr val="bg1">
                    <a:lumMod val="50000"/>
                  </a:schemeClr>
                </a:solidFill>
                <a:latin typeface="Arial" pitchFamily="34" charset="0"/>
                <a:cs typeface="Arial" pitchFamily="34" charset="0"/>
              </a:rPr>
              <a:t>manning constraints</a:t>
            </a:r>
          </a:p>
          <a:p>
            <a:pPr marL="177800" indent="-177800">
              <a:spcBef>
                <a:spcPts val="300"/>
              </a:spcBef>
              <a:buFont typeface="Arial" panose="020B0604020202020204" pitchFamily="34" charset="0"/>
              <a:buChar char="•"/>
            </a:pPr>
            <a:r>
              <a:rPr lang="en-GB" sz="1400" dirty="0" smtClean="0">
                <a:solidFill>
                  <a:schemeClr val="bg1">
                    <a:lumMod val="50000"/>
                  </a:schemeClr>
                </a:solidFill>
                <a:latin typeface="Arial" pitchFamily="34" charset="0"/>
                <a:cs typeface="Arial" pitchFamily="34" charset="0"/>
              </a:rPr>
              <a:t>Processing </a:t>
            </a:r>
            <a:r>
              <a:rPr lang="en-GB" sz="1400" b="1" dirty="0" smtClean="0">
                <a:solidFill>
                  <a:schemeClr val="bg1">
                    <a:lumMod val="50000"/>
                  </a:schemeClr>
                </a:solidFill>
                <a:latin typeface="Arial" pitchFamily="34" charset="0"/>
                <a:cs typeface="Arial" pitchFamily="34" charset="0"/>
              </a:rPr>
              <a:t>rates</a:t>
            </a:r>
          </a:p>
          <a:p>
            <a:pPr marL="177800" indent="-177800">
              <a:spcBef>
                <a:spcPts val="300"/>
              </a:spcBef>
              <a:buFont typeface="Arial" panose="020B0604020202020204" pitchFamily="34" charset="0"/>
              <a:buChar char="•"/>
            </a:pPr>
            <a:r>
              <a:rPr lang="en-GB" sz="1400" dirty="0" smtClean="0">
                <a:solidFill>
                  <a:schemeClr val="bg1">
                    <a:lumMod val="50000"/>
                  </a:schemeClr>
                </a:solidFill>
                <a:latin typeface="Arial" pitchFamily="34" charset="0"/>
                <a:cs typeface="Arial" pitchFamily="34" charset="0"/>
              </a:rPr>
              <a:t>Processing </a:t>
            </a:r>
            <a:r>
              <a:rPr lang="en-GB" sz="1400" b="1" dirty="0" smtClean="0">
                <a:solidFill>
                  <a:schemeClr val="bg1">
                    <a:lumMod val="50000"/>
                  </a:schemeClr>
                </a:solidFill>
                <a:latin typeface="Arial" pitchFamily="34" charset="0"/>
                <a:cs typeface="Arial" pitchFamily="34" charset="0"/>
              </a:rPr>
              <a:t>capacity</a:t>
            </a:r>
          </a:p>
          <a:p>
            <a:pPr marL="177800" indent="-177800">
              <a:spcBef>
                <a:spcPts val="300"/>
              </a:spcBef>
              <a:buFont typeface="Arial" panose="020B0604020202020204" pitchFamily="34" charset="0"/>
              <a:buChar char="•"/>
            </a:pPr>
            <a:r>
              <a:rPr lang="en-GB" sz="1400" b="1" dirty="0" smtClean="0">
                <a:solidFill>
                  <a:schemeClr val="bg1">
                    <a:lumMod val="50000"/>
                  </a:schemeClr>
                </a:solidFill>
                <a:latin typeface="Arial" pitchFamily="34" charset="0"/>
                <a:cs typeface="Arial" pitchFamily="34" charset="0"/>
              </a:rPr>
              <a:t>Competing demands </a:t>
            </a:r>
            <a:r>
              <a:rPr lang="en-GB" sz="1400" dirty="0" smtClean="0">
                <a:solidFill>
                  <a:schemeClr val="bg1">
                    <a:lumMod val="50000"/>
                  </a:schemeClr>
                </a:solidFill>
                <a:latin typeface="Arial" pitchFamily="34" charset="0"/>
                <a:cs typeface="Arial" pitchFamily="34" charset="0"/>
              </a:rPr>
              <a:t>with coalition partners’ plans</a:t>
            </a:r>
          </a:p>
          <a:p>
            <a:pPr marL="177800" indent="-177800">
              <a:spcBef>
                <a:spcPts val="300"/>
              </a:spcBef>
              <a:buFont typeface="Arial" panose="020B0604020202020204" pitchFamily="34" charset="0"/>
              <a:buChar char="•"/>
            </a:pPr>
            <a:r>
              <a:rPr lang="en-GB" sz="1400" b="1" dirty="0" smtClean="0">
                <a:solidFill>
                  <a:schemeClr val="bg1">
                    <a:lumMod val="50000"/>
                  </a:schemeClr>
                </a:solidFill>
                <a:latin typeface="Arial" pitchFamily="34" charset="0"/>
                <a:cs typeface="Arial" pitchFamily="34" charset="0"/>
              </a:rPr>
              <a:t>Contractor EXIT </a:t>
            </a:r>
            <a:r>
              <a:rPr lang="en-GB" sz="1400" dirty="0" smtClean="0">
                <a:solidFill>
                  <a:schemeClr val="bg1">
                    <a:lumMod val="50000"/>
                  </a:schemeClr>
                </a:solidFill>
                <a:latin typeface="Arial" pitchFamily="34" charset="0"/>
                <a:cs typeface="Arial" pitchFamily="34" charset="0"/>
              </a:rPr>
              <a:t>was</a:t>
            </a:r>
            <a:r>
              <a:rPr lang="en-GB" sz="1400" b="1" dirty="0" smtClean="0">
                <a:solidFill>
                  <a:schemeClr val="bg1">
                    <a:lumMod val="50000"/>
                  </a:schemeClr>
                </a:solidFill>
                <a:latin typeface="Arial" pitchFamily="34" charset="0"/>
                <a:cs typeface="Arial" pitchFamily="34" charset="0"/>
              </a:rPr>
              <a:t> </a:t>
            </a:r>
            <a:r>
              <a:rPr lang="en-GB" sz="1400" dirty="0" smtClean="0">
                <a:solidFill>
                  <a:schemeClr val="bg1">
                    <a:lumMod val="50000"/>
                  </a:schemeClr>
                </a:solidFill>
                <a:latin typeface="Arial" pitchFamily="34" charset="0"/>
                <a:cs typeface="Arial" pitchFamily="34" charset="0"/>
              </a:rPr>
              <a:t>only available between ‘entry-waves’.</a:t>
            </a:r>
          </a:p>
        </p:txBody>
      </p:sp>
      <p:sp>
        <p:nvSpPr>
          <p:cNvPr id="30" name="Rectangle 29"/>
          <p:cNvSpPr/>
          <p:nvPr/>
        </p:nvSpPr>
        <p:spPr>
          <a:xfrm>
            <a:off x="3456285" y="2922090"/>
            <a:ext cx="1224136" cy="462013"/>
          </a:xfrm>
          <a:prstGeom prst="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accent2">
                    <a:lumMod val="50000"/>
                  </a:schemeClr>
                </a:solidFill>
                <a:latin typeface="Arial" panose="020B0604020202020204" pitchFamily="34" charset="0"/>
                <a:cs typeface="Arial" panose="020B0604020202020204" pitchFamily="34" charset="0"/>
              </a:rPr>
              <a:t>Gravel Soak Lot (GSL)</a:t>
            </a:r>
            <a:endParaRPr lang="en-GB" sz="1200" dirty="0">
              <a:solidFill>
                <a:schemeClr val="accent2">
                  <a:lumMod val="50000"/>
                </a:schemeClr>
              </a:solidFill>
              <a:latin typeface="Arial" panose="020B0604020202020204" pitchFamily="34" charset="0"/>
              <a:cs typeface="Arial" panose="020B0604020202020204" pitchFamily="34" charset="0"/>
            </a:endParaRPr>
          </a:p>
        </p:txBody>
      </p:sp>
      <p:pic>
        <p:nvPicPr>
          <p:cNvPr id="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002" y="3528119"/>
            <a:ext cx="954403" cy="4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002" y="3528119"/>
            <a:ext cx="954403" cy="4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33"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35"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
        <p:nvSpPr>
          <p:cNvPr id="36" name="TextBox 35"/>
          <p:cNvSpPr txBox="1"/>
          <p:nvPr/>
        </p:nvSpPr>
        <p:spPr>
          <a:xfrm>
            <a:off x="575965" y="4928209"/>
            <a:ext cx="4536504" cy="400110"/>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1200"/>
              </a:spcBef>
            </a:pPr>
            <a:r>
              <a:rPr lang="en-GB" sz="2000" dirty="0" smtClean="0">
                <a:solidFill>
                  <a:schemeClr val="accent2">
                    <a:lumMod val="50000"/>
                  </a:schemeClr>
                </a:solidFill>
                <a:latin typeface="Arial" pitchFamily="34" charset="0"/>
                <a:cs typeface="Arial" pitchFamily="34" charset="0"/>
              </a:rPr>
              <a:t>Time to enter Base via MEP = X+Y+Z</a:t>
            </a:r>
          </a:p>
        </p:txBody>
      </p:sp>
    </p:spTree>
    <p:extLst>
      <p:ext uri="{BB962C8B-B14F-4D97-AF65-F5344CB8AC3E}">
        <p14:creationId xmlns:p14="http://schemas.microsoft.com/office/powerpoint/2010/main" val="6020790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4118E-7 1.96078E-7 L -0.32518 1.96078E-7 " pathEditMode="relative" rAng="0" ptsTypes="AA">
                                      <p:cBhvr>
                                        <p:cTn id="6" dur="2000" fill="hold"/>
                                        <p:tgtEl>
                                          <p:spTgt spid="15"/>
                                        </p:tgtEl>
                                        <p:attrNameLst>
                                          <p:attrName>ppt_x</p:attrName>
                                          <p:attrName>ppt_y</p:attrName>
                                        </p:attrNameLst>
                                      </p:cBhvr>
                                      <p:rCtr x="-16268" y="0"/>
                                    </p:animMotion>
                                  </p:childTnLst>
                                  <p:subTnLst>
                                    <p:set>
                                      <p:cBhvr override="childStyle">
                                        <p:cTn dur="1" fill="hold" display="0" masterRel="sameClick" afterEffect="1">
                                          <p:stCondLst>
                                            <p:cond evt="end" delay="0">
                                              <p:tn val="5"/>
                                            </p:cond>
                                          </p:stCondLst>
                                        </p:cTn>
                                        <p:tgtEl>
                                          <p:spTgt spid="15"/>
                                        </p:tgtEl>
                                        <p:attrNameLst>
                                          <p:attrName>style.visibility</p:attrName>
                                        </p:attrNameLst>
                                      </p:cBhvr>
                                      <p:to>
                                        <p:strVal val="hidden"/>
                                      </p:to>
                                    </p:set>
                                  </p:subTnLst>
                                </p:cTn>
                              </p:par>
                            </p:childTnLst>
                          </p:cTn>
                        </p:par>
                        <p:par>
                          <p:cTn id="7" fill="hold">
                            <p:stCondLst>
                              <p:cond delay="2000"/>
                            </p:stCondLst>
                            <p:childTnLst>
                              <p:par>
                                <p:cTn id="8" presetID="42" presetClass="path" presetSubtype="0" accel="50000" decel="50000" fill="hold" grpId="0" nodeType="afterEffect">
                                  <p:stCondLst>
                                    <p:cond delay="0"/>
                                  </p:stCondLst>
                                  <p:childTnLst>
                                    <p:animMotion origin="layout" path="M 4.11765E-6 1.96078E-7 L -0.05497 0.31127 " pathEditMode="relative" rAng="0" ptsTypes="AA">
                                      <p:cBhvr>
                                        <p:cTn id="9" dur="2000" fill="hold"/>
                                        <p:tgtEl>
                                          <p:spTgt spid="34"/>
                                        </p:tgtEl>
                                        <p:attrNameLst>
                                          <p:attrName>ppt_x</p:attrName>
                                          <p:attrName>ppt_y</p:attrName>
                                        </p:attrNameLst>
                                      </p:cBhvr>
                                      <p:rCtr x="-2757" y="15564"/>
                                    </p:animMotion>
                                  </p:childTnLst>
                                  <p:subTnLst>
                                    <p:set>
                                      <p:cBhvr override="childStyle">
                                        <p:cTn dur="1" fill="hold" display="0" masterRel="sameClick" afterEffect="1">
                                          <p:stCondLst>
                                            <p:cond evt="end" delay="0">
                                              <p:tn val="8"/>
                                            </p:cond>
                                          </p:stCondLst>
                                        </p:cTn>
                                        <p:tgtEl>
                                          <p:spTgt spid="34"/>
                                        </p:tgtEl>
                                        <p:attrNameLst>
                                          <p:attrName>style.visibility</p:attrName>
                                        </p:attrNameLst>
                                      </p:cBhvr>
                                      <p:to>
                                        <p:strVal val="hidden"/>
                                      </p:to>
                                    </p:set>
                                  </p:subTnLst>
                                </p:cTn>
                              </p:par>
                            </p:childTnLst>
                          </p:cTn>
                        </p:par>
                        <p:par>
                          <p:cTn id="10" fill="hold">
                            <p:stCondLst>
                              <p:cond delay="4000"/>
                            </p:stCondLst>
                            <p:childTnLst>
                              <p:par>
                                <p:cTn id="11" presetID="0" presetClass="path" presetSubtype="0" accel="50000" decel="50000" fill="hold" grpId="0" nodeType="afterEffect">
                                  <p:stCondLst>
                                    <p:cond delay="0"/>
                                  </p:stCondLst>
                                  <p:childTnLst>
                                    <p:animMotion origin="layout" path="M 0.00294 -0.00613 C -0.00092 -0.03824 0.00202 -0.08456 0.00238 -0.1179 C 0.00312 -0.19093 0.00073 -0.16422 0.00367 -0.19437 C 0.00422 -0.21495 0.00624 -0.24069 0.00294 -0.26054 C 0.00275 -0.26446 0.00238 -0.26839 0.00238 -0.27231 C 0.00202 -0.27917 0.00202 -0.28603 0.00165 -0.2929 C 0.00128 -0.30147 4.42484E-6 -0.30956 -0.00111 -0.3179 C -0.00166 -0.32084 -0.00111 -0.32574 -0.00258 -0.32672 C -0.00331 -0.32721 -0.00405 -0.3277 -0.0046 -0.32819 C -0.02885 -0.3277 -0.05311 -0.32819 -0.07755 -0.32672 C -0.07884 -0.32672 -0.08159 -0.32378 -0.08159 -0.32353 C -0.09243 -0.32476 -0.10309 -0.32598 -0.11375 -0.32819 C -0.1483 -0.3277 -0.18247 -0.33089 -0.21647 -0.32378 C -0.2229 -0.31937 -0.22364 -0.32353 -0.22988 -0.32525 C -0.23282 -0.32598 -0.23595 -0.32623 -0.23889 -0.32672 C -0.24716 -0.33113 -0.25396 -0.33113 -0.26259 -0.33113 " pathEditMode="relative" rAng="0" ptsTypes="fffffffffffffffA">
                                      <p:cBhvr>
                                        <p:cTn id="12" dur="2000" fill="hold"/>
                                        <p:tgtEl>
                                          <p:spTgt spid="38"/>
                                        </p:tgtEl>
                                        <p:attrNameLst>
                                          <p:attrName>ppt_x</p:attrName>
                                          <p:attrName>ppt_y</p:attrName>
                                        </p:attrNameLst>
                                      </p:cBhvr>
                                      <p:rCtr x="-13120" y="-16250"/>
                                    </p:animMotion>
                                  </p:childTnLst>
                                  <p:subTnLst>
                                    <p:set>
                                      <p:cBhvr override="childStyle">
                                        <p:cTn dur="1" fill="hold" display="0" masterRel="sameClick" afterEffect="1">
                                          <p:stCondLst>
                                            <p:cond evt="end" delay="0">
                                              <p:tn val="11"/>
                                            </p:cond>
                                          </p:stCondLst>
                                        </p:cTn>
                                        <p:tgtEl>
                                          <p:spTgt spid="3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23529E-6 0.00049 L 3.23529E-6 -0.08823 " pathEditMode="relative" rAng="0" ptsTypes="AA">
                                      <p:cBhvr>
                                        <p:cTn id="16" dur="2000" fill="hold"/>
                                        <p:tgtEl>
                                          <p:spTgt spid="44"/>
                                        </p:tgtEl>
                                        <p:attrNameLst>
                                          <p:attrName>ppt_x</p:attrName>
                                          <p:attrName>ppt_y</p:attrName>
                                        </p:attrNameLst>
                                      </p:cBhvr>
                                      <p:rCtr x="0" y="-44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5"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 y="-273"/>
            <a:ext cx="8676620" cy="6486175"/>
            <a:chOff x="-99" y="-273"/>
            <a:chExt cx="8676620" cy="6486175"/>
          </a:xfrm>
        </p:grpSpPr>
        <p:pic>
          <p:nvPicPr>
            <p:cNvPr id="60419" name="Picture 2" descr="New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 y="-273"/>
              <a:ext cx="8657265" cy="64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99" y="-273"/>
              <a:ext cx="2952328" cy="1320411"/>
            </a:xfrm>
            <a:prstGeom prst="rect">
              <a:avLst/>
            </a:prstGeom>
            <a:solidFill>
              <a:srgbClr val="99847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anchor="ctr"/>
            <a:lstStyle/>
            <a:p>
              <a:pPr algn="ctr">
                <a:defRPr/>
              </a:pPr>
              <a:r>
                <a:rPr lang="en-GB" sz="3200" b="1" dirty="0" smtClean="0">
                  <a:solidFill>
                    <a:schemeClr val="bg1"/>
                  </a:solidFill>
                  <a:latin typeface="Arial" panose="020B0604020202020204" pitchFamily="34" charset="0"/>
                  <a:cs typeface="Arial" panose="020B0604020202020204" pitchFamily="34" charset="0"/>
                </a:rPr>
                <a:t>    Concern</a:t>
              </a:r>
              <a:endParaRPr lang="en-GB" sz="32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5031958" y="4272467"/>
              <a:ext cx="1110848" cy="1296939"/>
            </a:xfrm>
            <a:prstGeom prst="rect">
              <a:avLst/>
            </a:prstGeom>
            <a:solidFill>
              <a:srgbClr val="D7E78B">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solidFill>
                    <a:schemeClr val="bg1"/>
                  </a:solidFill>
                  <a:latin typeface="Arial" panose="020B0604020202020204" pitchFamily="34" charset="0"/>
                  <a:cs typeface="Arial" panose="020B0604020202020204" pitchFamily="34" charset="0"/>
                </a:rPr>
                <a:t>Gravel SOAK Lot (</a:t>
              </a:r>
              <a:r>
                <a:rPr lang="en-GB" sz="1800" b="1" dirty="0" smtClean="0">
                  <a:solidFill>
                    <a:schemeClr val="bg1"/>
                  </a:solidFill>
                  <a:latin typeface="Arial" panose="020B0604020202020204" pitchFamily="34" charset="0"/>
                  <a:cs typeface="Arial" panose="020B0604020202020204" pitchFamily="34" charset="0"/>
                </a:rPr>
                <a:t>GSL</a:t>
              </a:r>
              <a:r>
                <a:rPr lang="en-GB" sz="1800" dirty="0" smtClean="0">
                  <a:solidFill>
                    <a:schemeClr val="bg1"/>
                  </a:solidFill>
                  <a:latin typeface="Arial" panose="020B0604020202020204" pitchFamily="34" charset="0"/>
                  <a:cs typeface="Arial" panose="020B0604020202020204" pitchFamily="34" charset="0"/>
                </a:rPr>
                <a:t>)</a:t>
              </a:r>
              <a:endParaRPr lang="en-GB" sz="1800" dirty="0">
                <a:solidFill>
                  <a:schemeClr val="bg1"/>
                </a:solidFill>
              </a:endParaRPr>
            </a:p>
          </p:txBody>
        </p:sp>
        <p:sp>
          <p:nvSpPr>
            <p:cNvPr id="23" name="Rectangle 22"/>
            <p:cNvSpPr/>
            <p:nvPr/>
          </p:nvSpPr>
          <p:spPr>
            <a:xfrm>
              <a:off x="6346824" y="23996"/>
              <a:ext cx="2329697" cy="6444040"/>
            </a:xfrm>
            <a:prstGeom prst="rect">
              <a:avLst/>
            </a:prstGeom>
            <a:solidFill>
              <a:srgbClr val="99847B">
                <a:alpha val="8588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anchor="ctr"/>
            <a:lstStyle/>
            <a:p>
              <a:pPr>
                <a:defRPr/>
              </a:pPr>
              <a:endParaRPr lang="en-GB" sz="2300"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3489073" y="5856643"/>
              <a:ext cx="2857752" cy="538297"/>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Main Entry Point (</a:t>
              </a:r>
              <a:r>
                <a:rPr lang="en-GB" b="1" dirty="0" smtClean="0">
                  <a:latin typeface="Arial" panose="020B0604020202020204" pitchFamily="34" charset="0"/>
                  <a:cs typeface="Arial" panose="020B0604020202020204" pitchFamily="34" charset="0"/>
                </a:rPr>
                <a:t>MEP</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22" name="Rectangle 21"/>
            <p:cNvSpPr/>
            <p:nvPr/>
          </p:nvSpPr>
          <p:spPr>
            <a:xfrm>
              <a:off x="35560" y="1320140"/>
              <a:ext cx="3453511" cy="5147896"/>
            </a:xfrm>
            <a:prstGeom prst="rect">
              <a:avLst/>
            </a:prstGeom>
            <a:solidFill>
              <a:srgbClr val="99847B">
                <a:alpha val="8588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anchor="ctr"/>
            <a:lstStyle/>
            <a:p>
              <a:pPr>
                <a:defRPr/>
              </a:pPr>
              <a:endParaRPr lang="en-GB" sz="23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99" y="5589629"/>
              <a:ext cx="3489170" cy="869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a:off x="6346825" y="5569406"/>
              <a:ext cx="2329696" cy="869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5" name="Group 24"/>
            <p:cNvGrpSpPr/>
            <p:nvPr/>
          </p:nvGrpSpPr>
          <p:grpSpPr>
            <a:xfrm>
              <a:off x="6228249" y="5856643"/>
              <a:ext cx="2428917" cy="564299"/>
              <a:chOff x="6192589" y="5832375"/>
              <a:chExt cx="2343303" cy="564299"/>
            </a:xfrm>
          </p:grpSpPr>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9626" y="6120407"/>
                <a:ext cx="779147" cy="275388"/>
              </a:xfrm>
              <a:prstGeom prst="rect">
                <a:avLst/>
              </a:prstGeom>
            </p:spPr>
          </p:pic>
          <p:sp>
            <p:nvSpPr>
              <p:cNvPr id="27" name="TextBox 2"/>
              <p:cNvSpPr txBox="1">
                <a:spLocks noChangeArrowheads="1"/>
              </p:cNvSpPr>
              <p:nvPr/>
            </p:nvSpPr>
            <p:spPr bwMode="auto">
              <a:xfrm>
                <a:off x="6192589" y="5832375"/>
                <a:ext cx="2343303" cy="56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2" tIns="43201" rIns="86402" bIns="43201">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r" eaLnBrk="1" hangingPunct="1">
                  <a:spcBef>
                    <a:spcPct val="0"/>
                  </a:spcBef>
                  <a:buFontTx/>
                  <a:buNone/>
                </a:pPr>
                <a:r>
                  <a:rPr lang="en-GB" altLang="en-US" sz="1400" dirty="0" smtClean="0"/>
                  <a:t>Image courtesy of </a:t>
                </a:r>
              </a:p>
              <a:p>
                <a:pPr algn="r" eaLnBrk="1" hangingPunct="1">
                  <a:spcBef>
                    <a:spcPct val="0"/>
                  </a:spcBef>
                  <a:buFontTx/>
                  <a:buNone/>
                </a:pPr>
                <a:r>
                  <a:rPr lang="en-GB" altLang="en-US" sz="1700" i="1" dirty="0" smtClean="0"/>
                  <a:t> Earth</a:t>
                </a:r>
                <a:endParaRPr lang="en-GB" altLang="en-US" sz="1700" i="1" dirty="0"/>
              </a:p>
            </p:txBody>
          </p:sp>
        </p:grpSp>
        <p:sp>
          <p:nvSpPr>
            <p:cNvPr id="24" name="Rectangle 23"/>
            <p:cNvSpPr/>
            <p:nvPr/>
          </p:nvSpPr>
          <p:spPr>
            <a:xfrm>
              <a:off x="3800337" y="23996"/>
              <a:ext cx="2708167" cy="3209263"/>
            </a:xfrm>
            <a:prstGeom prst="rect">
              <a:avLst/>
            </a:prstGeom>
            <a:solidFill>
              <a:srgbClr val="99847B">
                <a:alpha val="8588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anchor="ctr"/>
            <a:lstStyle/>
            <a:p>
              <a:pPr>
                <a:defRPr/>
              </a:pPr>
              <a:endParaRPr lang="en-GB" sz="2300" dirty="0">
                <a:solidFill>
                  <a:schemeClr val="tx1"/>
                </a:solidFill>
                <a:latin typeface="Arial" panose="020B0604020202020204" pitchFamily="34" charset="0"/>
                <a:cs typeface="Arial" panose="020B0604020202020204" pitchFamily="34" charset="0"/>
              </a:endParaRPr>
            </a:p>
          </p:txBody>
        </p:sp>
        <p:sp>
          <p:nvSpPr>
            <p:cNvPr id="17" name="Text Placeholder 19"/>
            <p:cNvSpPr txBox="1">
              <a:spLocks/>
            </p:cNvSpPr>
            <p:nvPr/>
          </p:nvSpPr>
          <p:spPr>
            <a:xfrm>
              <a:off x="0" y="5616351"/>
              <a:ext cx="3347929"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t>UK OFFICIAL </a:t>
              </a:r>
            </a:p>
            <a:p>
              <a:pPr marL="0" indent="0" algn="ctr">
                <a:buNone/>
                <a:defRPr/>
              </a:pPr>
              <a:r>
                <a:rPr lang="en-GB" sz="1600" dirty="0" smtClean="0"/>
                <a:t>(releasable to the public)</a:t>
              </a:r>
              <a:endParaRPr lang="en-GB" sz="1600" dirty="0"/>
            </a:p>
          </p:txBody>
        </p:sp>
        <p:sp>
          <p:nvSpPr>
            <p:cNvPr id="60423" name="TextBox 7"/>
            <p:cNvSpPr txBox="1">
              <a:spLocks noChangeArrowheads="1"/>
            </p:cNvSpPr>
            <p:nvPr/>
          </p:nvSpPr>
          <p:spPr bwMode="auto">
            <a:xfrm>
              <a:off x="3777960" y="449637"/>
              <a:ext cx="4214829" cy="91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2" tIns="43201" rIns="86402" bIns="43201">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r>
                <a:rPr lang="en-GB" altLang="en-US" sz="1800" b="1" dirty="0" smtClean="0">
                  <a:solidFill>
                    <a:schemeClr val="bg1"/>
                  </a:solidFill>
                </a:rPr>
                <a:t>Unplanned delay:</a:t>
              </a:r>
            </a:p>
            <a:p>
              <a:pPr eaLnBrk="1" hangingPunct="1">
                <a:spcBef>
                  <a:spcPct val="0"/>
                </a:spcBef>
                <a:buFontTx/>
                <a:buNone/>
              </a:pPr>
              <a:r>
                <a:rPr lang="en-GB" altLang="en-US" sz="1800" dirty="0" smtClean="0">
                  <a:solidFill>
                    <a:schemeClr val="bg1"/>
                  </a:solidFill>
                </a:rPr>
                <a:t>Accumulation </a:t>
              </a:r>
              <a:r>
                <a:rPr lang="en-GB" altLang="en-US" sz="1800" dirty="0">
                  <a:solidFill>
                    <a:schemeClr val="bg1"/>
                  </a:solidFill>
                </a:rPr>
                <a:t>of traffic / vehicles awaiting entry to the </a:t>
              </a:r>
              <a:r>
                <a:rPr lang="en-GB" altLang="en-US" sz="1800" dirty="0" smtClean="0">
                  <a:solidFill>
                    <a:schemeClr val="bg1"/>
                  </a:solidFill>
                </a:rPr>
                <a:t>processing </a:t>
              </a:r>
              <a:r>
                <a:rPr lang="en-GB" altLang="en-US" sz="1800" dirty="0">
                  <a:solidFill>
                    <a:schemeClr val="bg1"/>
                  </a:solidFill>
                </a:rPr>
                <a:t>areas</a:t>
              </a:r>
            </a:p>
          </p:txBody>
        </p:sp>
        <p:sp>
          <p:nvSpPr>
            <p:cNvPr id="60422" name="TextBox 2"/>
            <p:cNvSpPr txBox="1">
              <a:spLocks noChangeArrowheads="1"/>
            </p:cNvSpPr>
            <p:nvPr/>
          </p:nvSpPr>
          <p:spPr bwMode="auto">
            <a:xfrm>
              <a:off x="3939340" y="2592015"/>
              <a:ext cx="2901321" cy="64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2" tIns="43201" rIns="86402" bIns="43201">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r>
                <a:rPr lang="en-GB" altLang="en-US" sz="1800" dirty="0" smtClean="0">
                  <a:solidFill>
                    <a:schemeClr val="accent6">
                      <a:lumMod val="40000"/>
                      <a:lumOff val="60000"/>
                    </a:schemeClr>
                  </a:solidFill>
                </a:rPr>
                <a:t>‘</a:t>
              </a:r>
              <a:r>
                <a:rPr lang="en-GB" altLang="en-US" sz="1800" b="1" dirty="0" smtClean="0">
                  <a:solidFill>
                    <a:schemeClr val="accent6">
                      <a:lumMod val="40000"/>
                      <a:lumOff val="60000"/>
                    </a:schemeClr>
                  </a:solidFill>
                </a:rPr>
                <a:t>SOAK</a:t>
              </a:r>
              <a:r>
                <a:rPr lang="en-GB" altLang="en-US" sz="1800" dirty="0" smtClean="0">
                  <a:solidFill>
                    <a:schemeClr val="accent6">
                      <a:lumMod val="40000"/>
                      <a:lumOff val="60000"/>
                    </a:schemeClr>
                  </a:solidFill>
                </a:rPr>
                <a:t>’ processing </a:t>
              </a:r>
              <a:r>
                <a:rPr lang="en-GB" altLang="en-US" sz="1800" dirty="0">
                  <a:solidFill>
                    <a:schemeClr val="accent6">
                      <a:lumMod val="40000"/>
                      <a:lumOff val="60000"/>
                    </a:schemeClr>
                  </a:solidFill>
                </a:rPr>
                <a:t>areas for entry to </a:t>
              </a:r>
              <a:r>
                <a:rPr lang="en-GB" altLang="en-US" sz="1800" dirty="0" smtClean="0">
                  <a:solidFill>
                    <a:schemeClr val="accent6">
                      <a:lumMod val="40000"/>
                      <a:lumOff val="60000"/>
                    </a:schemeClr>
                  </a:solidFill>
                </a:rPr>
                <a:t>Camp Bastion</a:t>
              </a:r>
              <a:endParaRPr lang="en-GB" altLang="en-US" sz="1800" dirty="0">
                <a:solidFill>
                  <a:schemeClr val="accent6">
                    <a:lumMod val="40000"/>
                    <a:lumOff val="60000"/>
                  </a:schemeClr>
                </a:solidFill>
              </a:endParaRPr>
            </a:p>
          </p:txBody>
        </p:sp>
        <p:cxnSp>
          <p:nvCxnSpPr>
            <p:cNvPr id="8" name="Straight Arrow Connector 7"/>
            <p:cNvCxnSpPr/>
            <p:nvPr/>
          </p:nvCxnSpPr>
          <p:spPr>
            <a:xfrm>
              <a:off x="3736363" y="1320139"/>
              <a:ext cx="63974" cy="194721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bwMode="auto">
            <a:xfrm>
              <a:off x="2952229" y="23995"/>
              <a:ext cx="816072" cy="1267535"/>
            </a:xfrm>
            <a:prstGeom prst="rect">
              <a:avLst/>
            </a:prstGeom>
            <a:noFill/>
            <a:ln w="57150"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a:extLst/>
          </p:spPr>
          <p:txBody>
            <a:bodyPr lIns="86402" tIns="43201" rIns="86402" bIns="43201"/>
            <a:lstStyle/>
            <a:p>
              <a:pPr algn="l">
                <a:defRPr/>
              </a:pPr>
              <a:endParaRPr lang="en-GB" dirty="0"/>
            </a:p>
          </p:txBody>
        </p:sp>
        <p:sp>
          <p:nvSpPr>
            <p:cNvPr id="6" name="Rectangle 5"/>
            <p:cNvSpPr/>
            <p:nvPr/>
          </p:nvSpPr>
          <p:spPr bwMode="auto">
            <a:xfrm>
              <a:off x="3489072" y="3267356"/>
              <a:ext cx="2857752" cy="3165085"/>
            </a:xfrm>
            <a:prstGeom prst="rect">
              <a:avLst/>
            </a:prstGeom>
            <a:noFill/>
            <a:ln w="57150" cap="flat" cmpd="sng" algn="ctr">
              <a:solidFill>
                <a:srgbClr val="D7E78B"/>
              </a:solidFill>
              <a:prstDash val="solid"/>
              <a:round/>
              <a:headEnd type="none" w="med" len="med"/>
              <a:tailEnd type="none" w="med" len="med"/>
            </a:ln>
            <a:effectLst>
              <a:outerShdw blurRad="50800" dist="38100" dir="5400000" algn="t" rotWithShape="0">
                <a:prstClr val="black">
                  <a:alpha val="40000"/>
                </a:prstClr>
              </a:outerShdw>
            </a:effectLst>
            <a:extLst/>
          </p:spPr>
          <p:txBody>
            <a:bodyPr lIns="86402" tIns="43201" rIns="86402" bIns="43201"/>
            <a:lstStyle/>
            <a:p>
              <a:pPr algn="l">
                <a:defRPr/>
              </a:pPr>
              <a:endParaRPr lang="en-GB" dirty="0"/>
            </a:p>
          </p:txBody>
        </p:sp>
      </p:grpSp>
      <p:sp>
        <p:nvSpPr>
          <p:cNvPr id="28" name="TextBox 27"/>
          <p:cNvSpPr txBox="1"/>
          <p:nvPr/>
        </p:nvSpPr>
        <p:spPr>
          <a:xfrm>
            <a:off x="859921" y="1655763"/>
            <a:ext cx="2979173" cy="1208023"/>
          </a:xfrm>
          <a:prstGeom prst="rect">
            <a:avLst/>
          </a:prstGeom>
          <a:solidFill>
            <a:schemeClr val="accent6"/>
          </a:solidFill>
          <a:effectLst>
            <a:outerShdw blurRad="50800" dist="38100" dir="5400000" algn="t" rotWithShape="0">
              <a:prstClr val="black">
                <a:alpha val="40000"/>
              </a:prstClr>
            </a:outerShdw>
          </a:effectLst>
        </p:spPr>
        <p:txBody>
          <a:bodyPr wrap="square" rtlCol="0">
            <a:spAutoFit/>
          </a:bodyPr>
          <a:lstStyle/>
          <a:p>
            <a:pPr marL="355600" indent="-355600">
              <a:lnSpc>
                <a:spcPts val="2850"/>
              </a:lnSpc>
              <a:spcBef>
                <a:spcPts val="2400"/>
              </a:spcBef>
            </a:pPr>
            <a:r>
              <a:rPr lang="en-GB" sz="2400" dirty="0" smtClean="0">
                <a:solidFill>
                  <a:schemeClr val="bg1"/>
                </a:solidFill>
                <a:latin typeface="Arial" pitchFamily="34" charset="0"/>
                <a:cs typeface="Arial" pitchFamily="34" charset="0"/>
              </a:rPr>
              <a:t>1. 	Traffic management (scheduling)</a:t>
            </a:r>
          </a:p>
        </p:txBody>
      </p:sp>
      <p:sp>
        <p:nvSpPr>
          <p:cNvPr id="29" name="TextBox 28"/>
          <p:cNvSpPr txBox="1"/>
          <p:nvPr/>
        </p:nvSpPr>
        <p:spPr>
          <a:xfrm>
            <a:off x="841516" y="4245885"/>
            <a:ext cx="2958821" cy="1208023"/>
          </a:xfrm>
          <a:prstGeom prst="rect">
            <a:avLst/>
          </a:prstGeom>
          <a:solidFill>
            <a:schemeClr val="accent6"/>
          </a:solidFill>
          <a:effectLst>
            <a:outerShdw blurRad="50800" dist="38100" dir="5400000" algn="t" rotWithShape="0">
              <a:prstClr val="black">
                <a:alpha val="40000"/>
              </a:prstClr>
            </a:outerShdw>
          </a:effectLst>
        </p:spPr>
        <p:txBody>
          <a:bodyPr wrap="square" rtlCol="0">
            <a:spAutoFit/>
          </a:bodyPr>
          <a:lstStyle/>
          <a:p>
            <a:pPr marL="355600" indent="-355600">
              <a:lnSpc>
                <a:spcPts val="2850"/>
              </a:lnSpc>
              <a:spcBef>
                <a:spcPts val="2400"/>
              </a:spcBef>
            </a:pPr>
            <a:r>
              <a:rPr lang="en-GB" sz="2400" dirty="0" smtClean="0">
                <a:solidFill>
                  <a:schemeClr val="bg1"/>
                </a:solidFill>
                <a:latin typeface="Arial" pitchFamily="34" charset="0"/>
                <a:cs typeface="Arial" pitchFamily="34" charset="0"/>
              </a:rPr>
              <a:t>2. Customer access to UK commercial contractor (sales)</a:t>
            </a:r>
          </a:p>
        </p:txBody>
      </p:sp>
    </p:spTree>
    <p:extLst>
      <p:ext uri="{BB962C8B-B14F-4D97-AF65-F5344CB8AC3E}">
        <p14:creationId xmlns:p14="http://schemas.microsoft.com/office/powerpoint/2010/main" val="9656897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50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2000"/>
                            </p:stCondLst>
                            <p:childTnLst>
                              <p:par>
                                <p:cTn id="9" presetID="22" presetClass="entr" presetSubtype="8" fill="hold" grpId="0" nodeType="afterEffect">
                                  <p:stCondLst>
                                    <p:cond delay="150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2"/>
          <p:cNvSpPr>
            <a:spLocks noGrp="1" noChangeArrowheads="1"/>
          </p:cNvSpPr>
          <p:nvPr>
            <p:ph type="title"/>
          </p:nvPr>
        </p:nvSpPr>
        <p:spPr>
          <a:xfrm>
            <a:off x="431949" y="535333"/>
            <a:ext cx="7934200" cy="544514"/>
          </a:xfrm>
        </p:spPr>
        <p:txBody>
          <a:bodyPr/>
          <a:lstStyle/>
          <a:p>
            <a:r>
              <a:rPr lang="en-GB" altLang="en-US" sz="3200" dirty="0" smtClean="0"/>
              <a:t>Analysis C2 (command and control)</a:t>
            </a:r>
            <a:endParaRPr lang="en-GB" altLang="en-US" sz="3200" b="0" dirty="0">
              <a:solidFill>
                <a:schemeClr val="accent2"/>
              </a:solidFill>
            </a:endParaRPr>
          </a:p>
        </p:txBody>
      </p:sp>
      <p:sp>
        <p:nvSpPr>
          <p:cNvPr id="1449987" name="Rectangle 3"/>
          <p:cNvSpPr>
            <a:spLocks noGrp="1" noChangeArrowheads="1"/>
          </p:cNvSpPr>
          <p:nvPr>
            <p:ph type="body" idx="1"/>
          </p:nvPr>
        </p:nvSpPr>
        <p:spPr>
          <a:xfrm>
            <a:off x="431949" y="1511895"/>
            <a:ext cx="7934200" cy="3535595"/>
          </a:xfrm>
          <a:noFill/>
          <a:ln/>
        </p:spPr>
        <p:txBody>
          <a:bodyPr/>
          <a:lstStyle/>
          <a:p>
            <a:pPr>
              <a:lnSpc>
                <a:spcPct val="100000"/>
              </a:lnSpc>
              <a:spcBef>
                <a:spcPts val="600"/>
              </a:spcBef>
              <a:tabLst>
                <a:tab pos="340507" algn="l"/>
              </a:tabLst>
            </a:pPr>
            <a:r>
              <a:rPr lang="en-GB" altLang="en-US" sz="2000" dirty="0" smtClean="0"/>
              <a:t>Defining </a:t>
            </a:r>
            <a:r>
              <a:rPr lang="en-GB" altLang="en-US" sz="2000" dirty="0" smtClean="0">
                <a:solidFill>
                  <a:schemeClr val="accent2">
                    <a:lumMod val="50000"/>
                  </a:schemeClr>
                </a:solidFill>
              </a:rPr>
              <a:t>the </a:t>
            </a:r>
            <a:r>
              <a:rPr lang="en-GB" altLang="en-US" sz="2000" b="1" dirty="0" smtClean="0">
                <a:solidFill>
                  <a:schemeClr val="accent2">
                    <a:lumMod val="50000"/>
                  </a:schemeClr>
                </a:solidFill>
              </a:rPr>
              <a:t>task</a:t>
            </a:r>
          </a:p>
          <a:p>
            <a:pPr lvl="1">
              <a:lnSpc>
                <a:spcPct val="100000"/>
              </a:lnSpc>
              <a:spcBef>
                <a:spcPts val="600"/>
              </a:spcBef>
              <a:tabLst>
                <a:tab pos="340507" algn="l"/>
              </a:tabLst>
            </a:pPr>
            <a:r>
              <a:rPr lang="en-GB" altLang="en-US" sz="1600" dirty="0" smtClean="0"/>
              <a:t>Meeting with customer (DCOMD JFSp[A]16) and stakeholders (OPG[R] , USMC: </a:t>
            </a:r>
            <a:r>
              <a:rPr lang="en-GB" altLang="en-US" sz="1600" i="1" dirty="0" smtClean="0"/>
              <a:t>US Marine Corps</a:t>
            </a:r>
            <a:r>
              <a:rPr lang="en-GB" altLang="en-US" sz="1600" dirty="0" smtClean="0"/>
              <a:t>, TCMC: </a:t>
            </a:r>
            <a:r>
              <a:rPr lang="en-GB" altLang="en-US" sz="1600" i="1" dirty="0" smtClean="0"/>
              <a:t>Theatre Contractor Management Cell</a:t>
            </a:r>
            <a:r>
              <a:rPr lang="en-GB" altLang="en-US" sz="1600" dirty="0" smtClean="0"/>
              <a:t>)</a:t>
            </a:r>
          </a:p>
          <a:p>
            <a:pPr>
              <a:lnSpc>
                <a:spcPct val="100000"/>
              </a:lnSpc>
              <a:spcBef>
                <a:spcPts val="600"/>
              </a:spcBef>
              <a:tabLst>
                <a:tab pos="340507" algn="l"/>
              </a:tabLst>
            </a:pPr>
            <a:r>
              <a:rPr lang="en-GB" altLang="en-US" sz="2000" dirty="0" smtClean="0"/>
              <a:t>Governance and </a:t>
            </a:r>
            <a:r>
              <a:rPr lang="en-GB" altLang="en-US" sz="2000" b="1" dirty="0" smtClean="0">
                <a:solidFill>
                  <a:schemeClr val="accent2">
                    <a:lumMod val="50000"/>
                  </a:schemeClr>
                </a:solidFill>
              </a:rPr>
              <a:t>co-ordination</a:t>
            </a:r>
            <a:r>
              <a:rPr lang="en-GB" altLang="en-US" sz="2000" dirty="0" smtClean="0"/>
              <a:t> (i.e. command and control)</a:t>
            </a:r>
          </a:p>
          <a:p>
            <a:pPr lvl="1">
              <a:lnSpc>
                <a:spcPct val="100000"/>
              </a:lnSpc>
              <a:spcBef>
                <a:spcPts val="600"/>
              </a:spcBef>
              <a:tabLst>
                <a:tab pos="340507" algn="l"/>
              </a:tabLst>
            </a:pPr>
            <a:r>
              <a:rPr lang="en-GB" altLang="en-US" sz="1600" dirty="0" smtClean="0"/>
              <a:t>SPG  , USMC-UK meetings (share analyses with deployed ORSA and coordinate ops scheduling)</a:t>
            </a:r>
          </a:p>
          <a:p>
            <a:pPr>
              <a:lnSpc>
                <a:spcPct val="100000"/>
              </a:lnSpc>
              <a:spcBef>
                <a:spcPts val="600"/>
              </a:spcBef>
              <a:tabLst>
                <a:tab pos="340507" algn="l"/>
              </a:tabLst>
            </a:pPr>
            <a:r>
              <a:rPr lang="en-GB" altLang="en-US" sz="2000" b="1" dirty="0" smtClean="0">
                <a:solidFill>
                  <a:schemeClr val="accent2">
                    <a:lumMod val="50000"/>
                  </a:schemeClr>
                </a:solidFill>
              </a:rPr>
              <a:t>Planning</a:t>
            </a:r>
            <a:r>
              <a:rPr lang="en-GB" altLang="en-US" sz="2000" dirty="0" smtClean="0"/>
              <a:t> the analysis</a:t>
            </a:r>
          </a:p>
          <a:p>
            <a:pPr lvl="1">
              <a:lnSpc>
                <a:spcPct val="100000"/>
              </a:lnSpc>
              <a:spcBef>
                <a:spcPts val="600"/>
              </a:spcBef>
              <a:tabLst>
                <a:tab pos="340507" algn="l"/>
              </a:tabLst>
            </a:pPr>
            <a:r>
              <a:rPr lang="en-GB" altLang="en-US" sz="1600" dirty="0" smtClean="0"/>
              <a:t>Agreed with PJHQ J5 SCIAD DACOS</a:t>
            </a:r>
          </a:p>
          <a:p>
            <a:pPr>
              <a:lnSpc>
                <a:spcPct val="100000"/>
              </a:lnSpc>
              <a:spcBef>
                <a:spcPts val="600"/>
              </a:spcBef>
              <a:tabLst>
                <a:tab pos="340507" algn="l"/>
              </a:tabLst>
            </a:pPr>
            <a:r>
              <a:rPr lang="en-GB" altLang="en-US" sz="2000" b="1" dirty="0" smtClean="0">
                <a:solidFill>
                  <a:schemeClr val="accent2">
                    <a:lumMod val="50000"/>
                  </a:schemeClr>
                </a:solidFill>
              </a:rPr>
              <a:t>Delivering</a:t>
            </a:r>
            <a:r>
              <a:rPr lang="en-GB" altLang="en-US" sz="2000" dirty="0" smtClean="0">
                <a:solidFill>
                  <a:schemeClr val="accent2">
                    <a:lumMod val="50000"/>
                  </a:schemeClr>
                </a:solidFill>
              </a:rPr>
              <a:t> the plan </a:t>
            </a:r>
          </a:p>
          <a:p>
            <a:pPr marL="0" indent="0">
              <a:lnSpc>
                <a:spcPct val="100000"/>
              </a:lnSpc>
              <a:spcBef>
                <a:spcPts val="0"/>
              </a:spcBef>
              <a:buNone/>
              <a:tabLst>
                <a:tab pos="723900" algn="l"/>
              </a:tabLst>
            </a:pPr>
            <a:r>
              <a:rPr lang="en-GB" altLang="en-US" sz="2000" dirty="0">
                <a:solidFill>
                  <a:schemeClr val="accent2">
                    <a:lumMod val="50000"/>
                  </a:schemeClr>
                </a:solidFill>
              </a:rPr>
              <a:t>	</a:t>
            </a:r>
            <a:r>
              <a:rPr lang="en-GB" altLang="en-US" sz="1600" i="1" dirty="0" smtClean="0"/>
              <a:t>… details </a:t>
            </a:r>
            <a:r>
              <a:rPr lang="en-GB" altLang="en-US" sz="1600" i="1" dirty="0"/>
              <a:t>follow in the </a:t>
            </a:r>
            <a:r>
              <a:rPr lang="en-GB" altLang="en-US" sz="1600" i="1" dirty="0" smtClean="0"/>
              <a:t>following slides.</a:t>
            </a:r>
          </a:p>
        </p:txBody>
      </p:sp>
      <p:sp>
        <p:nvSpPr>
          <p:cNvPr id="2" name="Rectangle 1"/>
          <p:cNvSpPr/>
          <p:nvPr/>
        </p:nvSpPr>
        <p:spPr>
          <a:xfrm>
            <a:off x="850398" y="4949115"/>
            <a:ext cx="7415957" cy="307777"/>
          </a:xfrm>
          <a:prstGeom prst="rect">
            <a:avLst/>
          </a:prstGeom>
        </p:spPr>
        <p:txBody>
          <a:bodyPr wrap="square">
            <a:spAutoFit/>
          </a:bodyPr>
          <a:lstStyle/>
          <a:p>
            <a:r>
              <a:rPr lang="en-GB" altLang="en-US" sz="1400" b="1" dirty="0">
                <a:solidFill>
                  <a:schemeClr val="bg1">
                    <a:lumMod val="50000"/>
                  </a:schemeClr>
                </a:solidFill>
              </a:rPr>
              <a:t> </a:t>
            </a:r>
            <a:r>
              <a:rPr lang="en-GB" altLang="en-US" sz="1400" b="1" dirty="0" smtClean="0">
                <a:solidFill>
                  <a:schemeClr val="bg1">
                    <a:lumMod val="50000"/>
                  </a:schemeClr>
                </a:solidFill>
              </a:rPr>
              <a:t>SPG</a:t>
            </a:r>
            <a:r>
              <a:rPr lang="en-GB" altLang="en-US" sz="1400" dirty="0" smtClean="0">
                <a:solidFill>
                  <a:schemeClr val="bg1">
                    <a:lumMod val="50000"/>
                  </a:schemeClr>
                </a:solidFill>
              </a:rPr>
              <a:t>: Strategic Planning Group; </a:t>
            </a:r>
            <a:r>
              <a:rPr lang="en-GB" altLang="en-US" sz="1400" b="1" dirty="0" smtClean="0">
                <a:solidFill>
                  <a:schemeClr val="bg1">
                    <a:lumMod val="50000"/>
                  </a:schemeClr>
                </a:solidFill>
              </a:rPr>
              <a:t>OPG[R]: </a:t>
            </a:r>
            <a:r>
              <a:rPr lang="en-GB" altLang="en-US" sz="1400" dirty="0" smtClean="0">
                <a:solidFill>
                  <a:schemeClr val="bg1">
                    <a:lumMod val="50000"/>
                  </a:schemeClr>
                </a:solidFill>
              </a:rPr>
              <a:t>Operational Planning Group (Redeployment)</a:t>
            </a:r>
            <a:endParaRPr lang="en-GB" sz="1400" dirty="0"/>
          </a:p>
        </p:txBody>
      </p:sp>
      <p:sp>
        <p:nvSpPr>
          <p:cNvPr id="10" name="Rectangle 9"/>
          <p:cNvSpPr/>
          <p:nvPr/>
        </p:nvSpPr>
        <p:spPr>
          <a:xfrm>
            <a:off x="1584077" y="2798747"/>
            <a:ext cx="274434" cy="369332"/>
          </a:xfrm>
          <a:prstGeom prst="rect">
            <a:avLst/>
          </a:prstGeom>
        </p:spPr>
        <p:txBody>
          <a:bodyPr wrap="none">
            <a:spAutoFit/>
          </a:bodyPr>
          <a:lstStyle/>
          <a:p>
            <a:r>
              <a:rPr lang="en-GB" altLang="en-US" sz="1800" b="1" dirty="0" smtClean="0">
                <a:solidFill>
                  <a:prstClr val="white">
                    <a:lumMod val="50000"/>
                  </a:prstClr>
                </a:solidFill>
              </a:rPr>
              <a:t>*</a:t>
            </a:r>
            <a:endParaRPr lang="en-GB" dirty="0"/>
          </a:p>
        </p:txBody>
      </p:sp>
      <p:sp>
        <p:nvSpPr>
          <p:cNvPr id="11" name="Rectangle 10"/>
          <p:cNvSpPr/>
          <p:nvPr/>
        </p:nvSpPr>
        <p:spPr>
          <a:xfrm>
            <a:off x="7560741" y="1871935"/>
            <a:ext cx="324128" cy="369332"/>
          </a:xfrm>
          <a:prstGeom prst="rect">
            <a:avLst/>
          </a:prstGeom>
        </p:spPr>
        <p:txBody>
          <a:bodyPr wrap="none">
            <a:spAutoFit/>
          </a:bodyPr>
          <a:lstStyle/>
          <a:p>
            <a:r>
              <a:rPr lang="en-GB" altLang="en-US" sz="1800" b="1" dirty="0">
                <a:solidFill>
                  <a:prstClr val="white">
                    <a:lumMod val="50000"/>
                  </a:prstClr>
                </a:solidFill>
              </a:rPr>
              <a:t>*</a:t>
            </a:r>
            <a:r>
              <a:rPr lang="en-GB" altLang="en-US" sz="1400" b="1" dirty="0">
                <a:solidFill>
                  <a:prstClr val="white">
                    <a:lumMod val="50000"/>
                  </a:prstClr>
                </a:solidFill>
              </a:rPr>
              <a:t> </a:t>
            </a:r>
            <a:endParaRPr lang="en-GB" dirty="0"/>
          </a:p>
        </p:txBody>
      </p:sp>
      <p:sp>
        <p:nvSpPr>
          <p:cNvPr id="12" name="Rectangle 11"/>
          <p:cNvSpPr/>
          <p:nvPr/>
        </p:nvSpPr>
        <p:spPr>
          <a:xfrm>
            <a:off x="791989" y="4896271"/>
            <a:ext cx="274434" cy="369332"/>
          </a:xfrm>
          <a:prstGeom prst="rect">
            <a:avLst/>
          </a:prstGeom>
        </p:spPr>
        <p:txBody>
          <a:bodyPr wrap="none">
            <a:spAutoFit/>
          </a:bodyPr>
          <a:lstStyle/>
          <a:p>
            <a:r>
              <a:rPr lang="en-GB" altLang="en-US" sz="1800" b="1" dirty="0" smtClean="0">
                <a:solidFill>
                  <a:prstClr val="white">
                    <a:lumMod val="50000"/>
                  </a:prstClr>
                </a:solidFill>
              </a:rPr>
              <a:t>*</a:t>
            </a:r>
            <a:endParaRPr lang="en-GB" dirty="0"/>
          </a:p>
        </p:txBody>
      </p:sp>
      <p:sp>
        <p:nvSpPr>
          <p:cNvPr id="13"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14"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15"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304042535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1949" y="1439887"/>
            <a:ext cx="7703989" cy="5762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449986" name="Rectangle 2"/>
          <p:cNvSpPr>
            <a:spLocks noGrp="1" noChangeArrowheads="1"/>
          </p:cNvSpPr>
          <p:nvPr>
            <p:ph type="title"/>
          </p:nvPr>
        </p:nvSpPr>
        <p:spPr>
          <a:xfrm>
            <a:off x="490637" y="535333"/>
            <a:ext cx="7934200" cy="544514"/>
          </a:xfrm>
        </p:spPr>
        <p:txBody>
          <a:bodyPr/>
          <a:lstStyle/>
          <a:p>
            <a:pPr>
              <a:lnSpc>
                <a:spcPct val="100000"/>
              </a:lnSpc>
            </a:pPr>
            <a:r>
              <a:rPr lang="en-GB" altLang="en-US" sz="3200" dirty="0" smtClean="0"/>
              <a:t>Planning the analysis</a:t>
            </a:r>
            <a:br>
              <a:rPr lang="en-GB" altLang="en-US" sz="3200" dirty="0" smtClean="0"/>
            </a:br>
            <a:r>
              <a:rPr lang="en-GB" altLang="en-US" sz="2000" b="0" dirty="0">
                <a:solidFill>
                  <a:schemeClr val="accent6"/>
                </a:solidFill>
              </a:rPr>
              <a:t>S</a:t>
            </a:r>
            <a:r>
              <a:rPr lang="en-GB" altLang="en-US" sz="2000" b="0" dirty="0" smtClean="0">
                <a:solidFill>
                  <a:schemeClr val="accent6"/>
                </a:solidFill>
              </a:rPr>
              <a:t>trategy for meeting the 2 aspects of the requirement</a:t>
            </a:r>
            <a:endParaRPr lang="en-GB" altLang="en-US" sz="2000" b="0" dirty="0">
              <a:solidFill>
                <a:schemeClr val="accent6"/>
              </a:solidFill>
            </a:endParaRPr>
          </a:p>
        </p:txBody>
      </p:sp>
      <p:sp>
        <p:nvSpPr>
          <p:cNvPr id="1449987" name="Rectangle 3"/>
          <p:cNvSpPr>
            <a:spLocks noGrp="1" noChangeArrowheads="1"/>
          </p:cNvSpPr>
          <p:nvPr>
            <p:ph type="body" idx="1"/>
          </p:nvPr>
        </p:nvSpPr>
        <p:spPr>
          <a:xfrm>
            <a:off x="431949" y="1511895"/>
            <a:ext cx="7934200" cy="3535595"/>
          </a:xfrm>
          <a:noFill/>
          <a:ln/>
        </p:spPr>
        <p:txBody>
          <a:bodyPr/>
          <a:lstStyle/>
          <a:p>
            <a:pPr marL="0" indent="0">
              <a:lnSpc>
                <a:spcPct val="100000"/>
              </a:lnSpc>
              <a:spcBef>
                <a:spcPts val="600"/>
              </a:spcBef>
              <a:buNone/>
              <a:tabLst>
                <a:tab pos="340507" algn="l"/>
              </a:tabLst>
            </a:pPr>
            <a:r>
              <a:rPr lang="en-GB" altLang="en-US" sz="2000" dirty="0" smtClean="0"/>
              <a:t>1. </a:t>
            </a:r>
            <a:r>
              <a:rPr lang="en-GB" altLang="en-US" sz="2000" dirty="0" smtClean="0">
                <a:solidFill>
                  <a:schemeClr val="accent6"/>
                </a:solidFill>
              </a:rPr>
              <a:t>Traffic management (scheduling) </a:t>
            </a:r>
          </a:p>
          <a:p>
            <a:pPr lvl="1" indent="-425450">
              <a:lnSpc>
                <a:spcPct val="100000"/>
              </a:lnSpc>
              <a:spcBef>
                <a:spcPts val="400"/>
              </a:spcBef>
              <a:spcAft>
                <a:spcPts val="400"/>
              </a:spcAft>
              <a:buFont typeface="Wingdings" panose="05000000000000000000" pitchFamily="2" charset="2"/>
              <a:buChar char="§"/>
              <a:tabLst>
                <a:tab pos="340507" algn="l"/>
              </a:tabLst>
            </a:pPr>
            <a:endParaRPr lang="en-GB" sz="1600" dirty="0" smtClean="0"/>
          </a:p>
          <a:p>
            <a:pPr lvl="1" indent="-425450">
              <a:lnSpc>
                <a:spcPct val="100000"/>
              </a:lnSpc>
              <a:spcBef>
                <a:spcPts val="0"/>
              </a:spcBef>
              <a:spcAft>
                <a:spcPts val="400"/>
              </a:spcAft>
              <a:buFont typeface="Wingdings" panose="05000000000000000000" pitchFamily="2" charset="2"/>
              <a:buChar char="§"/>
              <a:tabLst>
                <a:tab pos="340507" algn="l"/>
              </a:tabLst>
            </a:pPr>
            <a:r>
              <a:rPr lang="en-GB" sz="1600" dirty="0" smtClean="0"/>
              <a:t>Review </a:t>
            </a:r>
            <a:r>
              <a:rPr lang="en-GB" sz="1600" dirty="0"/>
              <a:t>the process for entry and exit to/from Camp Bastion;</a:t>
            </a:r>
          </a:p>
          <a:p>
            <a:pPr lvl="1" indent="-425450">
              <a:lnSpc>
                <a:spcPct val="100000"/>
              </a:lnSpc>
              <a:spcBef>
                <a:spcPts val="400"/>
              </a:spcBef>
              <a:spcAft>
                <a:spcPts val="400"/>
              </a:spcAft>
              <a:buFont typeface="Wingdings" panose="05000000000000000000" pitchFamily="2" charset="2"/>
              <a:buChar char="§"/>
              <a:tabLst>
                <a:tab pos="340507" algn="l"/>
              </a:tabLst>
            </a:pPr>
            <a:r>
              <a:rPr lang="en-GB" sz="1600" dirty="0" smtClean="0"/>
              <a:t>Determine </a:t>
            </a:r>
            <a:r>
              <a:rPr lang="en-GB" sz="1600" dirty="0"/>
              <a:t>the actual flow of </a:t>
            </a:r>
            <a:r>
              <a:rPr lang="en-GB" sz="1600" dirty="0" smtClean="0"/>
              <a:t>MEP traffic with </a:t>
            </a:r>
            <a:r>
              <a:rPr lang="en-GB" sz="1600" dirty="0"/>
              <a:t>the existing resources;</a:t>
            </a:r>
          </a:p>
          <a:p>
            <a:pPr lvl="1" indent="-425450">
              <a:lnSpc>
                <a:spcPct val="100000"/>
              </a:lnSpc>
              <a:spcBef>
                <a:spcPts val="400"/>
              </a:spcBef>
              <a:spcAft>
                <a:spcPts val="400"/>
              </a:spcAft>
              <a:buFont typeface="Wingdings" panose="05000000000000000000" pitchFamily="2" charset="2"/>
              <a:buChar char="§"/>
              <a:tabLst>
                <a:tab pos="340507" algn="l"/>
              </a:tabLst>
            </a:pPr>
            <a:r>
              <a:rPr lang="en-GB" sz="1600" dirty="0" smtClean="0"/>
              <a:t>Estimate </a:t>
            </a:r>
            <a:r>
              <a:rPr lang="en-GB" sz="1600" dirty="0"/>
              <a:t>the theoretical maximum achievable flow of </a:t>
            </a:r>
            <a:r>
              <a:rPr lang="en-GB" sz="1600" dirty="0" smtClean="0"/>
              <a:t>traffic </a:t>
            </a:r>
            <a:r>
              <a:rPr lang="en-GB" sz="1600" dirty="0"/>
              <a:t>through the MEP based upon; (a) existing; and (b) supplemented resources;</a:t>
            </a:r>
          </a:p>
          <a:p>
            <a:pPr lvl="1" indent="-425450">
              <a:lnSpc>
                <a:spcPct val="100000"/>
              </a:lnSpc>
              <a:spcBef>
                <a:spcPts val="400"/>
              </a:spcBef>
              <a:spcAft>
                <a:spcPts val="400"/>
              </a:spcAft>
              <a:buFont typeface="Wingdings" panose="05000000000000000000" pitchFamily="2" charset="2"/>
              <a:buChar char="§"/>
              <a:tabLst>
                <a:tab pos="340507" algn="l"/>
              </a:tabLst>
            </a:pPr>
            <a:r>
              <a:rPr lang="en-GB" sz="1600" dirty="0" smtClean="0"/>
              <a:t>Suggest </a:t>
            </a:r>
            <a:r>
              <a:rPr lang="en-GB" sz="1600" dirty="0"/>
              <a:t>evidence-based options for improving the efficiency for processing of vehicles through the MEP (fully compliant with </a:t>
            </a:r>
            <a:r>
              <a:rPr lang="en-GB" sz="1600" dirty="0" smtClean="0"/>
              <a:t>ops/security procedures);</a:t>
            </a:r>
          </a:p>
          <a:p>
            <a:pPr lvl="1" indent="-425450">
              <a:lnSpc>
                <a:spcPct val="100000"/>
              </a:lnSpc>
              <a:spcBef>
                <a:spcPts val="400"/>
              </a:spcBef>
              <a:spcAft>
                <a:spcPts val="400"/>
              </a:spcAft>
              <a:buFont typeface="Wingdings" panose="05000000000000000000" pitchFamily="2" charset="2"/>
              <a:buChar char="§"/>
              <a:tabLst>
                <a:tab pos="340507" algn="l"/>
              </a:tabLst>
            </a:pPr>
            <a:r>
              <a:rPr lang="en-GB" sz="1600" dirty="0"/>
              <a:t>Inform options for scheduling military traffic using the MEP;</a:t>
            </a:r>
          </a:p>
          <a:p>
            <a:pPr lvl="1" indent="-425450">
              <a:lnSpc>
                <a:spcPct val="100000"/>
              </a:lnSpc>
              <a:spcBef>
                <a:spcPts val="400"/>
              </a:spcBef>
              <a:spcAft>
                <a:spcPts val="400"/>
              </a:spcAft>
              <a:buFont typeface="Wingdings" panose="05000000000000000000" pitchFamily="2" charset="2"/>
              <a:buChar char="§"/>
              <a:tabLst>
                <a:tab pos="340507" algn="l"/>
              </a:tabLst>
            </a:pPr>
            <a:r>
              <a:rPr lang="en-GB" sz="1600" dirty="0"/>
              <a:t>Co-ordinate and schedule (with stakeholders/contractor) commercial traffic;</a:t>
            </a:r>
          </a:p>
          <a:p>
            <a:pPr lvl="1" indent="-425450">
              <a:lnSpc>
                <a:spcPct val="100000"/>
              </a:lnSpc>
              <a:spcBef>
                <a:spcPts val="400"/>
              </a:spcBef>
              <a:spcAft>
                <a:spcPts val="400"/>
              </a:spcAft>
              <a:buFont typeface="Wingdings" panose="05000000000000000000" pitchFamily="2" charset="2"/>
              <a:buChar char="§"/>
              <a:tabLst>
                <a:tab pos="340507" algn="l"/>
              </a:tabLst>
            </a:pPr>
            <a:r>
              <a:rPr lang="en-GB" sz="1600" dirty="0"/>
              <a:t>Assure full compliance with the mandated process for secure traffic management</a:t>
            </a:r>
            <a:r>
              <a:rPr lang="en-GB" sz="1600" dirty="0" smtClean="0"/>
              <a:t>.</a:t>
            </a:r>
            <a:endParaRPr lang="en-GB" dirty="0"/>
          </a:p>
        </p:txBody>
      </p:sp>
      <p:sp>
        <p:nvSpPr>
          <p:cNvPr id="10"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11"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12"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66667871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949" y="1439887"/>
            <a:ext cx="7703989" cy="5762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449986" name="Rectangle 2"/>
          <p:cNvSpPr>
            <a:spLocks noGrp="1" noChangeArrowheads="1"/>
          </p:cNvSpPr>
          <p:nvPr>
            <p:ph type="title"/>
          </p:nvPr>
        </p:nvSpPr>
        <p:spPr>
          <a:xfrm>
            <a:off x="490637" y="535333"/>
            <a:ext cx="7934200" cy="544514"/>
          </a:xfrm>
        </p:spPr>
        <p:txBody>
          <a:bodyPr/>
          <a:lstStyle/>
          <a:p>
            <a:pPr>
              <a:lnSpc>
                <a:spcPct val="100000"/>
              </a:lnSpc>
            </a:pPr>
            <a:r>
              <a:rPr lang="en-GB" altLang="en-US" sz="3200" dirty="0" smtClean="0"/>
              <a:t>Planning the analysis</a:t>
            </a:r>
            <a:br>
              <a:rPr lang="en-GB" altLang="en-US" sz="3200" dirty="0" smtClean="0"/>
            </a:br>
            <a:r>
              <a:rPr lang="en-GB" altLang="en-US" sz="2000" b="0" dirty="0">
                <a:solidFill>
                  <a:schemeClr val="accent6"/>
                </a:solidFill>
              </a:rPr>
              <a:t>S</a:t>
            </a:r>
            <a:r>
              <a:rPr lang="en-GB" altLang="en-US" sz="2000" b="0" dirty="0" smtClean="0">
                <a:solidFill>
                  <a:schemeClr val="accent6"/>
                </a:solidFill>
              </a:rPr>
              <a:t>trategy for meeting the 2 aspects of the requirement</a:t>
            </a:r>
            <a:endParaRPr lang="en-GB" altLang="en-US" sz="2000" b="0" dirty="0">
              <a:solidFill>
                <a:schemeClr val="accent6"/>
              </a:solidFill>
            </a:endParaRPr>
          </a:p>
        </p:txBody>
      </p:sp>
      <p:sp>
        <p:nvSpPr>
          <p:cNvPr id="1449987" name="Rectangle 3"/>
          <p:cNvSpPr>
            <a:spLocks noGrp="1" noChangeArrowheads="1"/>
          </p:cNvSpPr>
          <p:nvPr>
            <p:ph type="body" idx="1"/>
          </p:nvPr>
        </p:nvSpPr>
        <p:spPr>
          <a:xfrm>
            <a:off x="431949" y="1511895"/>
            <a:ext cx="7645301" cy="3535595"/>
          </a:xfrm>
          <a:noFill/>
          <a:ln/>
        </p:spPr>
        <p:txBody>
          <a:bodyPr/>
          <a:lstStyle/>
          <a:p>
            <a:pPr marL="0" indent="0">
              <a:lnSpc>
                <a:spcPct val="100000"/>
              </a:lnSpc>
              <a:spcBef>
                <a:spcPts val="1200"/>
              </a:spcBef>
              <a:buNone/>
              <a:tabLst>
                <a:tab pos="340507" algn="l"/>
              </a:tabLst>
            </a:pPr>
            <a:r>
              <a:rPr lang="en-GB" sz="2000" dirty="0" smtClean="0"/>
              <a:t>2. </a:t>
            </a:r>
            <a:r>
              <a:rPr lang="en-GB" sz="2000" dirty="0" smtClean="0">
                <a:solidFill>
                  <a:schemeClr val="accent6"/>
                </a:solidFill>
              </a:rPr>
              <a:t>Customer </a:t>
            </a:r>
            <a:r>
              <a:rPr lang="en-GB" sz="2000" dirty="0">
                <a:solidFill>
                  <a:schemeClr val="accent6"/>
                </a:solidFill>
              </a:rPr>
              <a:t>access to UK commercial </a:t>
            </a:r>
            <a:r>
              <a:rPr lang="en-GB" sz="2000" dirty="0" smtClean="0">
                <a:solidFill>
                  <a:schemeClr val="accent6"/>
                </a:solidFill>
              </a:rPr>
              <a:t>contractor</a:t>
            </a:r>
          </a:p>
          <a:p>
            <a:pPr lvl="1" indent="-425450">
              <a:lnSpc>
                <a:spcPct val="100000"/>
              </a:lnSpc>
              <a:spcBef>
                <a:spcPts val="400"/>
              </a:spcBef>
              <a:buFont typeface="Wingdings" panose="05000000000000000000" pitchFamily="2" charset="2"/>
              <a:buChar char="§"/>
              <a:tabLst>
                <a:tab pos="340507" algn="l"/>
              </a:tabLst>
            </a:pPr>
            <a:endParaRPr lang="en-GB" altLang="en-US" sz="1600" dirty="0" smtClean="0"/>
          </a:p>
          <a:p>
            <a:pPr lvl="1" indent="-425450">
              <a:lnSpc>
                <a:spcPct val="100000"/>
              </a:lnSpc>
              <a:spcBef>
                <a:spcPts val="400"/>
              </a:spcBef>
              <a:buFont typeface="Wingdings" panose="05000000000000000000" pitchFamily="2" charset="2"/>
              <a:buChar char="§"/>
              <a:tabLst>
                <a:tab pos="340507" algn="l"/>
              </a:tabLst>
            </a:pPr>
            <a:r>
              <a:rPr lang="en-GB" altLang="en-US" sz="1600" dirty="0" smtClean="0"/>
              <a:t>Compare </a:t>
            </a:r>
            <a:r>
              <a:rPr lang="en-GB" altLang="en-US" sz="1600" dirty="0"/>
              <a:t>the demand upon the MEP with the capacity </a:t>
            </a:r>
            <a:r>
              <a:rPr lang="en-GB" altLang="en-US" sz="1600" dirty="0" smtClean="0"/>
              <a:t>	            (</a:t>
            </a:r>
            <a:r>
              <a:rPr lang="en-GB" altLang="en-US" sz="1600" dirty="0"/>
              <a:t>resource-dependent)</a:t>
            </a:r>
          </a:p>
          <a:p>
            <a:pPr lvl="1" indent="-425450">
              <a:lnSpc>
                <a:spcPct val="100000"/>
              </a:lnSpc>
              <a:spcBef>
                <a:spcPts val="400"/>
              </a:spcBef>
              <a:buFont typeface="Wingdings" panose="05000000000000000000" pitchFamily="2" charset="2"/>
              <a:buChar char="§"/>
              <a:tabLst>
                <a:tab pos="340507" algn="l"/>
              </a:tabLst>
            </a:pPr>
            <a:r>
              <a:rPr lang="en-GB" altLang="en-US" sz="1600" dirty="0" smtClean="0"/>
              <a:t>Analyse traffic patterns (to/from the MEP) and identify reasons for delays which cannot be explained by constraints at the MEP</a:t>
            </a:r>
          </a:p>
          <a:p>
            <a:pPr lvl="1" indent="-425450">
              <a:lnSpc>
                <a:spcPct val="100000"/>
              </a:lnSpc>
              <a:spcBef>
                <a:spcPts val="400"/>
              </a:spcBef>
              <a:buFont typeface="Wingdings" panose="05000000000000000000" pitchFamily="2" charset="2"/>
              <a:buChar char="§"/>
              <a:tabLst>
                <a:tab pos="340507" algn="l"/>
              </a:tabLst>
            </a:pPr>
            <a:r>
              <a:rPr lang="en-GB" altLang="en-US" sz="1600" dirty="0" smtClean="0"/>
              <a:t>Consider options to mitigate delays and estimate the benefit of each;</a:t>
            </a:r>
          </a:p>
          <a:p>
            <a:pPr lvl="1" indent="-425450">
              <a:lnSpc>
                <a:spcPct val="100000"/>
              </a:lnSpc>
              <a:spcBef>
                <a:spcPts val="400"/>
              </a:spcBef>
              <a:buFont typeface="Wingdings" panose="05000000000000000000" pitchFamily="2" charset="2"/>
              <a:buChar char="§"/>
              <a:tabLst>
                <a:tab pos="340507" algn="l"/>
              </a:tabLst>
            </a:pPr>
            <a:r>
              <a:rPr lang="en-GB" altLang="en-US" sz="1600" dirty="0" smtClean="0"/>
              <a:t>Understand the ‘sales’ process and estimate the demand upon the MEP</a:t>
            </a:r>
          </a:p>
          <a:p>
            <a:pPr lvl="1" indent="-425450">
              <a:lnSpc>
                <a:spcPct val="100000"/>
              </a:lnSpc>
              <a:spcBef>
                <a:spcPts val="400"/>
              </a:spcBef>
              <a:buFont typeface="Wingdings" panose="05000000000000000000" pitchFamily="2" charset="2"/>
              <a:buChar char="§"/>
              <a:tabLst>
                <a:tab pos="340507" algn="l"/>
              </a:tabLst>
            </a:pPr>
            <a:r>
              <a:rPr lang="en-GB" altLang="en-US" sz="1600" dirty="0" smtClean="0"/>
              <a:t>Stakeholders down-select of evidence-based options</a:t>
            </a:r>
          </a:p>
          <a:p>
            <a:pPr lvl="1" indent="-425450">
              <a:lnSpc>
                <a:spcPct val="100000"/>
              </a:lnSpc>
              <a:spcBef>
                <a:spcPts val="400"/>
              </a:spcBef>
              <a:buFont typeface="Wingdings" panose="05000000000000000000" pitchFamily="2" charset="2"/>
              <a:buChar char="§"/>
              <a:tabLst>
                <a:tab pos="340507" algn="l"/>
              </a:tabLst>
            </a:pPr>
            <a:r>
              <a:rPr lang="en-GB" altLang="en-US" sz="1600" dirty="0" smtClean="0"/>
              <a:t>Measure of effect / impact.</a:t>
            </a:r>
          </a:p>
          <a:p>
            <a:pPr lvl="1" indent="-425450">
              <a:lnSpc>
                <a:spcPct val="100000"/>
              </a:lnSpc>
              <a:spcBef>
                <a:spcPts val="600"/>
              </a:spcBef>
              <a:buFont typeface="Wingdings" panose="05000000000000000000" pitchFamily="2" charset="2"/>
              <a:buChar char="§"/>
              <a:tabLst>
                <a:tab pos="340507" algn="l"/>
              </a:tabLst>
            </a:pPr>
            <a:endParaRPr lang="en-GB" altLang="en-US" sz="1600" dirty="0" smtClean="0"/>
          </a:p>
          <a:p>
            <a:pPr>
              <a:lnSpc>
                <a:spcPct val="100000"/>
              </a:lnSpc>
              <a:spcBef>
                <a:spcPts val="600"/>
              </a:spcBef>
              <a:tabLst>
                <a:tab pos="340507" algn="l"/>
              </a:tabLst>
            </a:pPr>
            <a:endParaRPr lang="en-GB" altLang="en-US" sz="2000" i="1" dirty="0"/>
          </a:p>
          <a:p>
            <a:pPr>
              <a:lnSpc>
                <a:spcPct val="100000"/>
              </a:lnSpc>
              <a:spcBef>
                <a:spcPts val="600"/>
              </a:spcBef>
              <a:tabLst>
                <a:tab pos="340507" algn="l"/>
              </a:tabLst>
            </a:pPr>
            <a:endParaRPr lang="en-GB" altLang="en-US" sz="1600" i="1" dirty="0" smtClean="0"/>
          </a:p>
        </p:txBody>
      </p:sp>
      <p:sp>
        <p:nvSpPr>
          <p:cNvPr id="9"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10"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11"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322952208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9981" y="4104183"/>
            <a:ext cx="7415957" cy="1224136"/>
          </a:xfrm>
          <a:prstGeom prst="rect">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449986" name="Rectangle 2"/>
          <p:cNvSpPr>
            <a:spLocks noGrp="1" noChangeArrowheads="1"/>
          </p:cNvSpPr>
          <p:nvPr>
            <p:ph type="title"/>
          </p:nvPr>
        </p:nvSpPr>
        <p:spPr>
          <a:xfrm>
            <a:off x="431949" y="535333"/>
            <a:ext cx="7934200" cy="544514"/>
          </a:xfrm>
        </p:spPr>
        <p:txBody>
          <a:bodyPr/>
          <a:lstStyle/>
          <a:p>
            <a:pPr>
              <a:lnSpc>
                <a:spcPct val="100000"/>
              </a:lnSpc>
            </a:pPr>
            <a:r>
              <a:rPr lang="en-GB" altLang="en-US" sz="3200" dirty="0" smtClean="0"/>
              <a:t>Delivering the plan</a:t>
            </a:r>
            <a:r>
              <a:rPr lang="en-GB" altLang="en-US" sz="2000" b="0" dirty="0" smtClean="0"/>
              <a:t/>
            </a:r>
            <a:br>
              <a:rPr lang="en-GB" altLang="en-US" sz="2000" b="0" dirty="0" smtClean="0"/>
            </a:br>
            <a:r>
              <a:rPr lang="en-GB" altLang="en-US" sz="2000" b="0" dirty="0" smtClean="0">
                <a:solidFill>
                  <a:schemeClr val="accent6"/>
                </a:solidFill>
              </a:rPr>
              <a:t>Analysis undertaken</a:t>
            </a:r>
            <a:endParaRPr lang="en-GB" altLang="en-US" sz="2000" b="0" dirty="0">
              <a:solidFill>
                <a:schemeClr val="accent6"/>
              </a:solidFill>
            </a:endParaRPr>
          </a:p>
        </p:txBody>
      </p:sp>
      <p:sp>
        <p:nvSpPr>
          <p:cNvPr id="1449987" name="Rectangle 3"/>
          <p:cNvSpPr>
            <a:spLocks noGrp="1" noChangeArrowheads="1"/>
          </p:cNvSpPr>
          <p:nvPr>
            <p:ph type="body" idx="1"/>
          </p:nvPr>
        </p:nvSpPr>
        <p:spPr>
          <a:xfrm>
            <a:off x="431949" y="1576700"/>
            <a:ext cx="7934200" cy="3535595"/>
          </a:xfrm>
          <a:noFill/>
          <a:ln/>
        </p:spPr>
        <p:txBody>
          <a:bodyPr/>
          <a:lstStyle/>
          <a:p>
            <a:pPr>
              <a:lnSpc>
                <a:spcPct val="100000"/>
              </a:lnSpc>
              <a:spcBef>
                <a:spcPts val="600"/>
              </a:spcBef>
              <a:tabLst>
                <a:tab pos="340507" algn="l"/>
              </a:tabLst>
            </a:pPr>
            <a:r>
              <a:rPr lang="en-GB" altLang="en-US" sz="2000" b="1" dirty="0" smtClean="0">
                <a:solidFill>
                  <a:schemeClr val="accent2">
                    <a:lumMod val="50000"/>
                  </a:schemeClr>
                </a:solidFill>
              </a:rPr>
              <a:t>Review the processes </a:t>
            </a:r>
            <a:r>
              <a:rPr lang="en-GB" altLang="en-US" sz="2000" dirty="0" smtClean="0"/>
              <a:t>for moving in/out of the base</a:t>
            </a:r>
          </a:p>
          <a:p>
            <a:pPr lvl="1">
              <a:lnSpc>
                <a:spcPct val="100000"/>
              </a:lnSpc>
              <a:spcBef>
                <a:spcPts val="600"/>
              </a:spcBef>
              <a:tabLst>
                <a:tab pos="340507" algn="l"/>
              </a:tabLst>
            </a:pPr>
            <a:r>
              <a:rPr lang="en-GB" altLang="en-US" sz="1600" dirty="0" smtClean="0"/>
              <a:t>Fragmented orders (FRAGOs), Concept of Operations (CONOPS), Standard Operating Procedures (SoPs), BRITFOR SOIs etc.</a:t>
            </a:r>
            <a:endParaRPr lang="en-GB" altLang="en-US" sz="1600" dirty="0"/>
          </a:p>
          <a:p>
            <a:pPr lvl="1">
              <a:lnSpc>
                <a:spcPct val="100000"/>
              </a:lnSpc>
              <a:spcBef>
                <a:spcPts val="600"/>
              </a:spcBef>
              <a:tabLst>
                <a:tab pos="340507" algn="l"/>
              </a:tabLst>
            </a:pPr>
            <a:r>
              <a:rPr lang="en-GB" altLang="en-US" sz="1600" dirty="0"/>
              <a:t>Meeting with stakeholders (redeployment and </a:t>
            </a:r>
            <a:r>
              <a:rPr lang="en-GB" altLang="en-US" sz="1600" dirty="0" smtClean="0"/>
              <a:t>Main Entry Point [MEP])</a:t>
            </a:r>
            <a:endParaRPr lang="en-GB" altLang="en-US" sz="1600" dirty="0"/>
          </a:p>
          <a:p>
            <a:pPr>
              <a:lnSpc>
                <a:spcPct val="100000"/>
              </a:lnSpc>
              <a:spcBef>
                <a:spcPts val="600"/>
              </a:spcBef>
              <a:tabLst>
                <a:tab pos="340507" algn="l"/>
              </a:tabLst>
            </a:pPr>
            <a:r>
              <a:rPr lang="en-GB" altLang="en-US" sz="2000" b="1" dirty="0" smtClean="0">
                <a:solidFill>
                  <a:schemeClr val="accent2">
                    <a:lumMod val="50000"/>
                  </a:schemeClr>
                </a:solidFill>
              </a:rPr>
              <a:t>Determine ACTUAL </a:t>
            </a:r>
            <a:r>
              <a:rPr lang="en-GB" altLang="en-US" sz="2000" dirty="0" smtClean="0"/>
              <a:t>process adopted</a:t>
            </a:r>
          </a:p>
          <a:p>
            <a:pPr lvl="1">
              <a:lnSpc>
                <a:spcPct val="100000"/>
              </a:lnSpc>
              <a:spcBef>
                <a:spcPts val="600"/>
              </a:spcBef>
              <a:tabLst>
                <a:tab pos="340507" algn="l"/>
              </a:tabLst>
            </a:pPr>
            <a:r>
              <a:rPr lang="en-GB" altLang="en-US" sz="1600" dirty="0" smtClean="0"/>
              <a:t>Direct observation (visits) including time-motion studies and analysis</a:t>
            </a:r>
          </a:p>
          <a:p>
            <a:pPr lvl="1">
              <a:lnSpc>
                <a:spcPct val="100000"/>
              </a:lnSpc>
              <a:spcBef>
                <a:spcPts val="600"/>
              </a:spcBef>
              <a:tabLst>
                <a:tab pos="340507" algn="l"/>
              </a:tabLst>
            </a:pPr>
            <a:r>
              <a:rPr lang="en-GB" altLang="en-US" sz="1600" dirty="0" smtClean="0"/>
              <a:t>Analysis of data records held by MEP stakeholders (US Marine Corps, RAF Regt Force Protection staff, Theatre Contractor Management Cell [TCMC])</a:t>
            </a:r>
          </a:p>
          <a:p>
            <a:pPr>
              <a:lnSpc>
                <a:spcPct val="100000"/>
              </a:lnSpc>
              <a:spcBef>
                <a:spcPts val="600"/>
              </a:spcBef>
              <a:tabLst>
                <a:tab pos="340507" algn="l"/>
              </a:tabLst>
            </a:pPr>
            <a:r>
              <a:rPr lang="en-GB" altLang="en-US" sz="2000" b="1" dirty="0" smtClean="0">
                <a:solidFill>
                  <a:schemeClr val="accent2">
                    <a:lumMod val="50000"/>
                  </a:schemeClr>
                </a:solidFill>
              </a:rPr>
              <a:t>Model</a:t>
            </a:r>
            <a:r>
              <a:rPr lang="en-GB" altLang="en-US" sz="2000" dirty="0" smtClean="0"/>
              <a:t> the processes</a:t>
            </a:r>
            <a:endParaRPr lang="en-GB" altLang="en-US" sz="2000" dirty="0"/>
          </a:p>
          <a:p>
            <a:pPr lvl="1">
              <a:lnSpc>
                <a:spcPct val="100000"/>
              </a:lnSpc>
              <a:spcBef>
                <a:spcPts val="600"/>
              </a:spcBef>
              <a:tabLst>
                <a:tab pos="340507" algn="l"/>
              </a:tabLst>
            </a:pPr>
            <a:r>
              <a:rPr lang="en-GB" altLang="en-US" sz="1600" dirty="0" smtClean="0"/>
              <a:t>Simul8 model (developed in collaboration with Dstl (Mr David Cooley), independently verified, and validated in-theatre with actual data and observations).</a:t>
            </a:r>
            <a:endParaRPr lang="en-GB" altLang="en-US" sz="1600" dirty="0"/>
          </a:p>
          <a:p>
            <a:pPr marL="427037" lvl="1" indent="0">
              <a:lnSpc>
                <a:spcPct val="100000"/>
              </a:lnSpc>
              <a:spcBef>
                <a:spcPts val="600"/>
              </a:spcBef>
              <a:buNone/>
              <a:tabLst>
                <a:tab pos="340507" algn="l"/>
              </a:tabLst>
            </a:pPr>
            <a:endParaRPr lang="en-GB" altLang="en-US" sz="1600" dirty="0" smtClean="0"/>
          </a:p>
        </p:txBody>
      </p:sp>
      <p:sp>
        <p:nvSpPr>
          <p:cNvPr id="9"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10"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11"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280956681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2"/>
          <p:cNvSpPr>
            <a:spLocks noGrp="1" noChangeArrowheads="1"/>
          </p:cNvSpPr>
          <p:nvPr>
            <p:ph type="title"/>
          </p:nvPr>
        </p:nvSpPr>
        <p:spPr>
          <a:xfrm>
            <a:off x="431949" y="535333"/>
            <a:ext cx="7934200" cy="544514"/>
          </a:xfrm>
        </p:spPr>
        <p:txBody>
          <a:bodyPr/>
          <a:lstStyle/>
          <a:p>
            <a:pPr>
              <a:lnSpc>
                <a:spcPct val="100000"/>
              </a:lnSpc>
            </a:pPr>
            <a:r>
              <a:rPr lang="en-GB" altLang="en-US" sz="3200" dirty="0" smtClean="0"/>
              <a:t>Delivering the plan</a:t>
            </a:r>
            <a:r>
              <a:rPr lang="en-GB" altLang="en-US" sz="2000" b="0" dirty="0" smtClean="0"/>
              <a:t/>
            </a:r>
            <a:br>
              <a:rPr lang="en-GB" altLang="en-US" sz="2000" b="0" dirty="0" smtClean="0"/>
            </a:br>
            <a:r>
              <a:rPr lang="en-GB" altLang="en-US" sz="2000" b="0" dirty="0" smtClean="0">
                <a:solidFill>
                  <a:schemeClr val="accent6"/>
                </a:solidFill>
              </a:rPr>
              <a:t>Analysis undertaken : </a:t>
            </a:r>
            <a:r>
              <a:rPr lang="en-GB" altLang="en-US" sz="2000" b="0" u="sng" dirty="0" smtClean="0">
                <a:solidFill>
                  <a:schemeClr val="accent6"/>
                </a:solidFill>
              </a:rPr>
              <a:t>Modelling and analysis</a:t>
            </a:r>
            <a:endParaRPr lang="en-GB" altLang="en-US" sz="2000" b="0" u="sng" dirty="0">
              <a:solidFill>
                <a:schemeClr val="accent6"/>
              </a:solidFill>
            </a:endParaRPr>
          </a:p>
        </p:txBody>
      </p:sp>
      <p:sp>
        <p:nvSpPr>
          <p:cNvPr id="1449987" name="Rectangle 3"/>
          <p:cNvSpPr>
            <a:spLocks noGrp="1" noChangeArrowheads="1"/>
          </p:cNvSpPr>
          <p:nvPr>
            <p:ph type="body" idx="1"/>
          </p:nvPr>
        </p:nvSpPr>
        <p:spPr>
          <a:xfrm>
            <a:off x="431949" y="1576700"/>
            <a:ext cx="7934200" cy="3535595"/>
          </a:xfrm>
          <a:noFill/>
          <a:ln/>
        </p:spPr>
        <p:txBody>
          <a:bodyPr/>
          <a:lstStyle/>
          <a:p>
            <a:pPr>
              <a:lnSpc>
                <a:spcPct val="100000"/>
              </a:lnSpc>
              <a:spcBef>
                <a:spcPts val="600"/>
              </a:spcBef>
              <a:tabLst>
                <a:tab pos="340507" algn="l"/>
              </a:tabLst>
            </a:pPr>
            <a:r>
              <a:rPr lang="en-GB" altLang="en-US" sz="2000" dirty="0" smtClean="0"/>
              <a:t>Estimating the influence of options to change the process(es)</a:t>
            </a:r>
            <a:endParaRPr lang="en-GB" altLang="en-US" sz="2000" dirty="0"/>
          </a:p>
          <a:p>
            <a:pPr lvl="1">
              <a:lnSpc>
                <a:spcPct val="100000"/>
              </a:lnSpc>
              <a:spcBef>
                <a:spcPts val="600"/>
              </a:spcBef>
              <a:spcAft>
                <a:spcPts val="600"/>
              </a:spcAft>
              <a:tabLst>
                <a:tab pos="340507" algn="l"/>
              </a:tabLst>
            </a:pPr>
            <a:r>
              <a:rPr lang="en-GB" altLang="en-US" sz="1600" dirty="0" smtClean="0"/>
              <a:t>Simul8 model (stochastic model) of the MEP and its SOAK processes, with user-input options (permitted within 1</a:t>
            </a:r>
            <a:r>
              <a:rPr lang="en-GB" altLang="en-US" sz="1600" baseline="30000" dirty="0" smtClean="0"/>
              <a:t>st</a:t>
            </a:r>
            <a:r>
              <a:rPr lang="en-GB" altLang="en-US" sz="1600" dirty="0" smtClean="0"/>
              <a:t> to 99</a:t>
            </a:r>
            <a:r>
              <a:rPr lang="en-GB" altLang="en-US" sz="1600" baseline="30000" dirty="0" smtClean="0"/>
              <a:t>th</a:t>
            </a:r>
            <a:r>
              <a:rPr lang="en-GB" altLang="en-US" sz="1600" dirty="0" smtClean="0"/>
              <a:t> percentile range of each variable’s capacity)</a:t>
            </a:r>
          </a:p>
          <a:p>
            <a:pPr lvl="1">
              <a:lnSpc>
                <a:spcPct val="100000"/>
              </a:lnSpc>
              <a:spcBef>
                <a:spcPts val="600"/>
              </a:spcBef>
              <a:spcAft>
                <a:spcPts val="600"/>
              </a:spcAft>
              <a:tabLst>
                <a:tab pos="340507" algn="l"/>
              </a:tabLst>
            </a:pPr>
            <a:r>
              <a:rPr lang="en-GB" altLang="en-US" sz="1600" dirty="0" smtClean="0"/>
              <a:t>Development of an MSExcel workbook containing macros to process the Simul8 data files and graphically display results (including total flow of traffic, queue times/locations etc.).</a:t>
            </a:r>
          </a:p>
          <a:p>
            <a:pPr lvl="1">
              <a:lnSpc>
                <a:spcPct val="100000"/>
              </a:lnSpc>
              <a:spcBef>
                <a:spcPts val="600"/>
              </a:spcBef>
              <a:spcAft>
                <a:spcPts val="600"/>
              </a:spcAft>
              <a:tabLst>
                <a:tab pos="340507" algn="l"/>
              </a:tabLst>
            </a:pPr>
            <a:r>
              <a:rPr lang="en-GB" altLang="en-US" sz="1600" dirty="0" smtClean="0"/>
              <a:t>Estimated confidence interval for theoretical (modelled) options (simulations)</a:t>
            </a:r>
          </a:p>
          <a:p>
            <a:pPr lvl="1">
              <a:lnSpc>
                <a:spcPct val="100000"/>
              </a:lnSpc>
              <a:spcBef>
                <a:spcPts val="600"/>
              </a:spcBef>
              <a:spcAft>
                <a:spcPts val="600"/>
              </a:spcAft>
              <a:tabLst>
                <a:tab pos="340507" algn="l"/>
              </a:tabLst>
            </a:pPr>
            <a:r>
              <a:rPr lang="en-GB" altLang="en-US" sz="1600" dirty="0" smtClean="0"/>
              <a:t>Statistical analysis of ‘actual recorded data’ v. estimated confidence interval of specific options (ɑ=0.05, paired t-test for the normally distributed data).</a:t>
            </a:r>
            <a:endParaRPr lang="en-GB" altLang="en-US" sz="1600" dirty="0"/>
          </a:p>
          <a:p>
            <a:pPr lvl="1">
              <a:lnSpc>
                <a:spcPct val="100000"/>
              </a:lnSpc>
              <a:spcBef>
                <a:spcPts val="600"/>
              </a:spcBef>
              <a:tabLst>
                <a:tab pos="340507" algn="l"/>
              </a:tabLst>
            </a:pPr>
            <a:endParaRPr lang="en-GB" altLang="en-US" sz="1600" dirty="0" smtClean="0"/>
          </a:p>
        </p:txBody>
      </p:sp>
      <p:sp>
        <p:nvSpPr>
          <p:cNvPr id="8"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9"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10"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165070438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Footer Placeholder 4"/>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700">
                <a:solidFill>
                  <a:schemeClr val="tx1"/>
                </a:solidFill>
                <a:latin typeface="Arial" charset="0"/>
              </a:defRPr>
            </a:lvl1pPr>
            <a:lvl2pPr marL="742950" indent="-285750" eaLnBrk="0" hangingPunct="0">
              <a:defRPr sz="1700">
                <a:solidFill>
                  <a:schemeClr val="tx1"/>
                </a:solidFill>
                <a:latin typeface="Arial" charset="0"/>
              </a:defRPr>
            </a:lvl2pPr>
            <a:lvl3pPr marL="1143000" indent="-228600" eaLnBrk="0" hangingPunct="0">
              <a:defRPr sz="1700">
                <a:solidFill>
                  <a:schemeClr val="tx1"/>
                </a:solidFill>
                <a:latin typeface="Arial" charset="0"/>
              </a:defRPr>
            </a:lvl3pPr>
            <a:lvl4pPr marL="1600200" indent="-228600" eaLnBrk="0" hangingPunct="0">
              <a:defRPr sz="1700">
                <a:solidFill>
                  <a:schemeClr val="tx1"/>
                </a:solidFill>
                <a:latin typeface="Arial" charset="0"/>
              </a:defRPr>
            </a:lvl4pPr>
            <a:lvl5pPr marL="2057400" indent="-228600" eaLnBrk="0" hangingPunct="0">
              <a:defRPr sz="1700">
                <a:solidFill>
                  <a:schemeClr val="tx1"/>
                </a:solidFill>
                <a:latin typeface="Arial" charset="0"/>
              </a:defRPr>
            </a:lvl5pPr>
            <a:lvl6pPr marL="2514600" indent="-228600" defTabSz="852488" eaLnBrk="0" fontAlgn="base" hangingPunct="0">
              <a:spcBef>
                <a:spcPct val="0"/>
              </a:spcBef>
              <a:spcAft>
                <a:spcPct val="0"/>
              </a:spcAft>
              <a:defRPr sz="1700">
                <a:solidFill>
                  <a:schemeClr val="tx1"/>
                </a:solidFill>
                <a:latin typeface="Arial" charset="0"/>
              </a:defRPr>
            </a:lvl6pPr>
            <a:lvl7pPr marL="2971800" indent="-228600" defTabSz="852488" eaLnBrk="0" fontAlgn="base" hangingPunct="0">
              <a:spcBef>
                <a:spcPct val="0"/>
              </a:spcBef>
              <a:spcAft>
                <a:spcPct val="0"/>
              </a:spcAft>
              <a:defRPr sz="1700">
                <a:solidFill>
                  <a:schemeClr val="tx1"/>
                </a:solidFill>
                <a:latin typeface="Arial" charset="0"/>
              </a:defRPr>
            </a:lvl7pPr>
            <a:lvl8pPr marL="3429000" indent="-228600" defTabSz="852488" eaLnBrk="0" fontAlgn="base" hangingPunct="0">
              <a:spcBef>
                <a:spcPct val="0"/>
              </a:spcBef>
              <a:spcAft>
                <a:spcPct val="0"/>
              </a:spcAft>
              <a:defRPr sz="1700">
                <a:solidFill>
                  <a:schemeClr val="tx1"/>
                </a:solidFill>
                <a:latin typeface="Arial" charset="0"/>
              </a:defRPr>
            </a:lvl8pPr>
            <a:lvl9pPr marL="3886200" indent="-228600" defTabSz="852488" eaLnBrk="0" fontAlgn="base" hangingPunct="0">
              <a:spcBef>
                <a:spcPct val="0"/>
              </a:spcBef>
              <a:spcAft>
                <a:spcPct val="0"/>
              </a:spcAft>
              <a:defRPr sz="1700">
                <a:solidFill>
                  <a:schemeClr val="tx1"/>
                </a:solidFill>
                <a:latin typeface="Arial" charset="0"/>
              </a:defRPr>
            </a:lvl9pPr>
          </a:lstStyle>
          <a:p>
            <a:pPr defTabSz="852488" eaLnBrk="1" fontAlgn="base" hangingPunct="1">
              <a:spcBef>
                <a:spcPct val="0"/>
              </a:spcBef>
              <a:spcAft>
                <a:spcPct val="0"/>
              </a:spcAft>
            </a:pPr>
            <a:r>
              <a:rPr lang="en-GB" altLang="en-US" sz="800" dirty="0">
                <a:solidFill>
                  <a:schemeClr val="bg1"/>
                </a:solidFill>
                <a:cs typeface="Arial" charset="0"/>
              </a:rPr>
              <a:t>© Crown copyright 2014 Dstl</a:t>
            </a:r>
          </a:p>
        </p:txBody>
      </p:sp>
      <p:sp>
        <p:nvSpPr>
          <p:cNvPr id="4102" name="Date Placeholder 3"/>
          <p:cNvSpPr>
            <a:spLocks noGrp="1"/>
          </p:cNvSpPr>
          <p:nvPr>
            <p:ph type="dt" sz="quarter" idx="14"/>
          </p:nvPr>
        </p:nvSpPr>
        <p:spPr bwMode="auto">
          <a:xfrm>
            <a:off x="1474788" y="5760367"/>
            <a:ext cx="16573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700">
                <a:solidFill>
                  <a:schemeClr val="tx1"/>
                </a:solidFill>
                <a:latin typeface="Arial" charset="0"/>
              </a:defRPr>
            </a:lvl1pPr>
            <a:lvl2pPr marL="742950" indent="-285750" eaLnBrk="0" hangingPunct="0">
              <a:defRPr sz="1700">
                <a:solidFill>
                  <a:schemeClr val="tx1"/>
                </a:solidFill>
                <a:latin typeface="Arial" charset="0"/>
              </a:defRPr>
            </a:lvl2pPr>
            <a:lvl3pPr marL="1143000" indent="-228600" eaLnBrk="0" hangingPunct="0">
              <a:defRPr sz="1700">
                <a:solidFill>
                  <a:schemeClr val="tx1"/>
                </a:solidFill>
                <a:latin typeface="Arial" charset="0"/>
              </a:defRPr>
            </a:lvl3pPr>
            <a:lvl4pPr marL="1600200" indent="-228600" eaLnBrk="0" hangingPunct="0">
              <a:defRPr sz="1700">
                <a:solidFill>
                  <a:schemeClr val="tx1"/>
                </a:solidFill>
                <a:latin typeface="Arial" charset="0"/>
              </a:defRPr>
            </a:lvl4pPr>
            <a:lvl5pPr marL="2057400" indent="-228600" eaLnBrk="0" hangingPunct="0">
              <a:defRPr sz="1700">
                <a:solidFill>
                  <a:schemeClr val="tx1"/>
                </a:solidFill>
                <a:latin typeface="Arial" charset="0"/>
              </a:defRPr>
            </a:lvl5pPr>
            <a:lvl6pPr marL="2514600" indent="-228600" defTabSz="852488" eaLnBrk="0" fontAlgn="base" hangingPunct="0">
              <a:spcBef>
                <a:spcPct val="0"/>
              </a:spcBef>
              <a:spcAft>
                <a:spcPct val="0"/>
              </a:spcAft>
              <a:defRPr sz="1700">
                <a:solidFill>
                  <a:schemeClr val="tx1"/>
                </a:solidFill>
                <a:latin typeface="Arial" charset="0"/>
              </a:defRPr>
            </a:lvl6pPr>
            <a:lvl7pPr marL="2971800" indent="-228600" defTabSz="852488" eaLnBrk="0" fontAlgn="base" hangingPunct="0">
              <a:spcBef>
                <a:spcPct val="0"/>
              </a:spcBef>
              <a:spcAft>
                <a:spcPct val="0"/>
              </a:spcAft>
              <a:defRPr sz="1700">
                <a:solidFill>
                  <a:schemeClr val="tx1"/>
                </a:solidFill>
                <a:latin typeface="Arial" charset="0"/>
              </a:defRPr>
            </a:lvl7pPr>
            <a:lvl8pPr marL="3429000" indent="-228600" defTabSz="852488" eaLnBrk="0" fontAlgn="base" hangingPunct="0">
              <a:spcBef>
                <a:spcPct val="0"/>
              </a:spcBef>
              <a:spcAft>
                <a:spcPct val="0"/>
              </a:spcAft>
              <a:defRPr sz="1700">
                <a:solidFill>
                  <a:schemeClr val="tx1"/>
                </a:solidFill>
                <a:latin typeface="Arial" charset="0"/>
              </a:defRPr>
            </a:lvl8pPr>
            <a:lvl9pPr marL="3886200" indent="-228600" defTabSz="852488" eaLnBrk="0" fontAlgn="base" hangingPunct="0">
              <a:spcBef>
                <a:spcPct val="0"/>
              </a:spcBef>
              <a:spcAft>
                <a:spcPct val="0"/>
              </a:spcAft>
              <a:defRPr sz="1700">
                <a:solidFill>
                  <a:schemeClr val="tx1"/>
                </a:solidFill>
                <a:latin typeface="Arial" charset="0"/>
              </a:defRPr>
            </a:lvl9pPr>
          </a:lstStyle>
          <a:p>
            <a:pPr defTabSz="852488" eaLnBrk="1" fontAlgn="base" hangingPunct="1">
              <a:spcBef>
                <a:spcPct val="0"/>
              </a:spcBef>
              <a:spcAft>
                <a:spcPct val="0"/>
              </a:spcAft>
            </a:pPr>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8" name="Rectangle 2"/>
          <p:cNvSpPr>
            <a:spLocks noGrp="1" noChangeArrowheads="1"/>
          </p:cNvSpPr>
          <p:nvPr>
            <p:ph type="ctrTitle"/>
          </p:nvPr>
        </p:nvSpPr>
        <p:spPr>
          <a:xfrm>
            <a:off x="506956" y="863823"/>
            <a:ext cx="4244431" cy="2448272"/>
          </a:xfrm>
          <a:ln>
            <a:headEnd/>
            <a:tailEnd/>
          </a:ln>
        </p:spPr>
        <p:txBody>
          <a:bodyPr>
            <a:normAutofit fontScale="90000"/>
          </a:bodyPr>
          <a:lstStyle/>
          <a:p>
            <a:pPr>
              <a:lnSpc>
                <a:spcPct val="100000"/>
              </a:lnSpc>
            </a:pPr>
            <a:r>
              <a:rPr lang="en-GB" sz="2700" dirty="0"/>
              <a:t>Analysis </a:t>
            </a:r>
            <a:r>
              <a:rPr lang="en-GB" sz="2700" dirty="0" smtClean="0"/>
              <a:t>to inform the cost-effective </a:t>
            </a:r>
            <a:r>
              <a:rPr lang="en-GB" sz="2700" dirty="0"/>
              <a:t>redeployment of materiel from </a:t>
            </a:r>
            <a:r>
              <a:rPr lang="en-GB" sz="2700" dirty="0" smtClean="0"/>
              <a:t>Afghanistan</a:t>
            </a:r>
            <a:r>
              <a:rPr lang="en-GB" sz="2000" dirty="0"/>
              <a:t/>
            </a:r>
            <a:br>
              <a:rPr lang="en-GB" sz="2000" dirty="0"/>
            </a:br>
            <a:r>
              <a:rPr lang="en-GB" sz="2000" dirty="0" smtClean="0"/>
              <a:t/>
            </a:r>
            <a:br>
              <a:rPr lang="en-GB" sz="2000" dirty="0" smtClean="0"/>
            </a:br>
            <a:r>
              <a:rPr lang="en-GB" sz="1200" dirty="0" smtClean="0"/>
              <a:t/>
            </a:r>
            <a:br>
              <a:rPr lang="en-GB" sz="1200" dirty="0" smtClean="0"/>
            </a:br>
            <a:r>
              <a:rPr lang="en-GB" sz="1200" dirty="0" smtClean="0"/>
              <a:t>Cornwallis </a:t>
            </a:r>
            <a:r>
              <a:rPr lang="en-GB" sz="1200" dirty="0"/>
              <a:t>XIX: Analysis of Commercial and Market Force Roles </a:t>
            </a:r>
            <a:r>
              <a:rPr lang="en-GB" sz="1200" dirty="0" smtClean="0"/>
              <a:t>in Conflict </a:t>
            </a:r>
            <a:r>
              <a:rPr lang="en-GB" sz="1200" dirty="0"/>
              <a:t>Management and </a:t>
            </a:r>
            <a:r>
              <a:rPr lang="en-GB" sz="1200" dirty="0" smtClean="0"/>
              <a:t>Mitigation</a:t>
            </a:r>
            <a:r>
              <a:rPr lang="en-GB" sz="1200" dirty="0"/>
              <a:t/>
            </a:r>
            <a:br>
              <a:rPr lang="en-GB" sz="1200" dirty="0"/>
            </a:br>
            <a:r>
              <a:rPr lang="en-GB" sz="1800" dirty="0"/>
              <a:t/>
            </a:r>
            <a:br>
              <a:rPr lang="en-GB" sz="1800" dirty="0"/>
            </a:br>
            <a:r>
              <a:rPr lang="en-GB" sz="1100" b="0" dirty="0" smtClean="0"/>
              <a:t>30 </a:t>
            </a:r>
            <a:r>
              <a:rPr lang="en-GB" sz="1100" b="0" dirty="0"/>
              <a:t>July </a:t>
            </a:r>
            <a:r>
              <a:rPr lang="en-GB" sz="1100" b="0" dirty="0" smtClean="0"/>
              <a:t>2014, Royal </a:t>
            </a:r>
            <a:r>
              <a:rPr lang="en-GB" sz="1100" b="0" dirty="0"/>
              <a:t>Holloway, University of </a:t>
            </a:r>
            <a:r>
              <a:rPr lang="en-GB" sz="1100" b="0" dirty="0" smtClean="0"/>
              <a:t>London,  </a:t>
            </a:r>
            <a:br>
              <a:rPr lang="en-GB" sz="1100" b="0" dirty="0" smtClean="0"/>
            </a:br>
            <a:r>
              <a:rPr lang="en-GB" sz="1100" b="0" dirty="0" smtClean="0"/>
              <a:t>Publication reference: DSTL/CP82520</a:t>
            </a:r>
            <a:endParaRPr lang="en-GB" sz="1100" b="0" dirty="0"/>
          </a:p>
        </p:txBody>
      </p:sp>
      <p:grpSp>
        <p:nvGrpSpPr>
          <p:cNvPr id="5" name="Group 4"/>
          <p:cNvGrpSpPr/>
          <p:nvPr/>
        </p:nvGrpSpPr>
        <p:grpSpPr>
          <a:xfrm>
            <a:off x="503957" y="3528119"/>
            <a:ext cx="7704856" cy="1584176"/>
            <a:chOff x="503957" y="3168079"/>
            <a:chExt cx="7704856" cy="1584176"/>
          </a:xfrm>
        </p:grpSpPr>
        <p:sp>
          <p:nvSpPr>
            <p:cNvPr id="9" name="Rectangle 8"/>
            <p:cNvSpPr>
              <a:spLocks noChangeArrowheads="1"/>
            </p:cNvSpPr>
            <p:nvPr/>
          </p:nvSpPr>
          <p:spPr bwMode="auto">
            <a:xfrm>
              <a:off x="5595582" y="3746346"/>
              <a:ext cx="2613231" cy="1005909"/>
            </a:xfrm>
            <a:prstGeom prst="rect">
              <a:avLst/>
            </a:prstGeom>
            <a:noFill/>
            <a:ln w="9525">
              <a:noFill/>
              <a:miter lim="800000"/>
              <a:headEnd type="none" w="sm" len="sm"/>
              <a:tailEnd type="none" w="sm" len="sm"/>
            </a:ln>
          </p:spPr>
          <p:txBody>
            <a:bodyPr lIns="86402" tIns="43201" rIns="86402" bIns="43201"/>
            <a:lstStyle/>
            <a:p>
              <a:pPr algn="r" defTabSz="796516">
                <a:spcBef>
                  <a:spcPct val="20000"/>
                </a:spcBef>
                <a:spcAft>
                  <a:spcPct val="20000"/>
                </a:spcAft>
                <a:buClr>
                  <a:schemeClr val="accent2"/>
                </a:buClr>
                <a:buSzPct val="100000"/>
                <a:tabLst>
                  <a:tab pos="1620031" algn="l"/>
                </a:tabLst>
              </a:pPr>
              <a:endParaRPr lang="en-US" sz="1200" dirty="0"/>
            </a:p>
            <a:p>
              <a:pPr algn="r" defTabSz="796516">
                <a:buClr>
                  <a:schemeClr val="accent2"/>
                </a:buClr>
                <a:buSzPct val="100000"/>
                <a:tabLst>
                  <a:tab pos="1620031" algn="l"/>
                </a:tabLst>
              </a:pPr>
              <a:r>
                <a:rPr lang="en-GB" altLang="en-GB" sz="1200" dirty="0">
                  <a:latin typeface="Wingdings" pitchFamily="2" charset="2"/>
                </a:rPr>
                <a:t>(</a:t>
              </a:r>
              <a:r>
                <a:rPr lang="en-US" sz="1200" dirty="0"/>
                <a:t>    + 44(0)1980 65 8233</a:t>
              </a:r>
            </a:p>
            <a:p>
              <a:pPr algn="r" defTabSz="796516">
                <a:buClr>
                  <a:schemeClr val="accent2"/>
                </a:buClr>
                <a:buSzPct val="100000"/>
                <a:tabLst>
                  <a:tab pos="1620031" algn="l"/>
                </a:tabLst>
              </a:pPr>
              <a:r>
                <a:rPr lang="en-US" sz="1200" dirty="0"/>
                <a:t>mil.               (</a:t>
              </a:r>
              <a:r>
                <a:rPr lang="en-US" sz="1200" dirty="0" smtClean="0"/>
                <a:t>9)6801 </a:t>
              </a:r>
              <a:r>
                <a:rPr lang="en-US" sz="1200" dirty="0"/>
                <a:t>8233</a:t>
              </a:r>
            </a:p>
            <a:p>
              <a:pPr algn="r" defTabSz="796516">
                <a:buClr>
                  <a:schemeClr val="accent2"/>
                </a:buClr>
                <a:buSzPct val="100000"/>
                <a:tabLst>
                  <a:tab pos="1620031" algn="l"/>
                </a:tabLst>
              </a:pPr>
              <a:r>
                <a:rPr lang="en-GB" altLang="en-GB" sz="1200" i="1" dirty="0">
                  <a:latin typeface="Symbol" pitchFamily="18" charset="2"/>
                </a:rPr>
                <a:t>º</a:t>
              </a:r>
              <a:r>
                <a:rPr lang="en-US" altLang="en-GB" sz="1200" i="1" dirty="0"/>
                <a:t>E</a:t>
              </a:r>
              <a:r>
                <a:rPr lang="en-GB" altLang="en-GB" sz="1200" dirty="0">
                  <a:latin typeface="Wingdings" pitchFamily="2" charset="2"/>
                </a:rPr>
                <a:t>+</a:t>
              </a:r>
              <a:r>
                <a:rPr lang="en-GB" altLang="en-GB" sz="1200" b="1" dirty="0">
                  <a:latin typeface="Century Gothic" pitchFamily="34" charset="0"/>
                </a:rPr>
                <a:t> </a:t>
              </a:r>
              <a:r>
                <a:rPr lang="en-GB" altLang="en-GB" sz="1200" b="1" dirty="0" smtClean="0">
                  <a:latin typeface="Century Gothic" pitchFamily="34" charset="0"/>
                </a:rPr>
                <a:t> </a:t>
              </a:r>
              <a:r>
                <a:rPr lang="en-US" altLang="en-GB" sz="1200" dirty="0" smtClean="0"/>
                <a:t>  </a:t>
              </a:r>
              <a:r>
                <a:rPr lang="en-US" sz="1200" dirty="0"/>
                <a:t>vrnevola@dstl.gov.uk</a:t>
              </a:r>
            </a:p>
          </p:txBody>
        </p:sp>
        <p:sp>
          <p:nvSpPr>
            <p:cNvPr id="10" name="Rectangle 14"/>
            <p:cNvSpPr>
              <a:spLocks noChangeArrowheads="1"/>
            </p:cNvSpPr>
            <p:nvPr/>
          </p:nvSpPr>
          <p:spPr bwMode="auto">
            <a:xfrm>
              <a:off x="503957" y="3168079"/>
              <a:ext cx="4141907" cy="1463007"/>
            </a:xfrm>
            <a:prstGeom prst="rect">
              <a:avLst/>
            </a:prstGeom>
            <a:noFill/>
            <a:ln w="9525">
              <a:noFill/>
              <a:miter lim="800000"/>
              <a:headEnd type="none" w="sm" len="sm"/>
              <a:tailEnd type="none" w="sm" len="sm"/>
            </a:ln>
          </p:spPr>
          <p:txBody>
            <a:bodyPr wrap="square" lIns="86402" tIns="43201" rIns="86402" bIns="43201">
              <a:spAutoFit/>
            </a:bodyPr>
            <a:lstStyle/>
            <a:p>
              <a:pPr algn="l">
                <a:spcAft>
                  <a:spcPct val="80000"/>
                </a:spcAft>
                <a:buClr>
                  <a:schemeClr val="accent2"/>
                </a:buClr>
                <a:buSzPct val="100000"/>
                <a:buFont typeface="Times" pitchFamily="18" charset="0"/>
                <a:buNone/>
              </a:pPr>
              <a:r>
                <a:rPr lang="en-US" sz="2300" b="1" dirty="0"/>
                <a:t>René </a:t>
              </a:r>
              <a:r>
                <a:rPr lang="en-US" sz="2300" b="1" dirty="0" smtClean="0"/>
                <a:t>Nevola</a:t>
              </a:r>
              <a:endParaRPr lang="en-US" sz="2300" b="1" dirty="0"/>
            </a:p>
            <a:p>
              <a:pPr algn="l">
                <a:buClr>
                  <a:schemeClr val="accent2"/>
                </a:buClr>
                <a:buSzPct val="100000"/>
                <a:buFont typeface="Times" pitchFamily="18" charset="0"/>
                <a:buNone/>
              </a:pPr>
              <a:r>
                <a:rPr lang="en-US" sz="1200" dirty="0"/>
                <a:t>Principal </a:t>
              </a:r>
              <a:r>
                <a:rPr lang="en-US" sz="1200" dirty="0" smtClean="0"/>
                <a:t>Analyst</a:t>
              </a:r>
              <a:endParaRPr lang="en-US" sz="1200" dirty="0"/>
            </a:p>
            <a:p>
              <a:pPr algn="l">
                <a:spcBef>
                  <a:spcPct val="0"/>
                </a:spcBef>
                <a:buClr>
                  <a:schemeClr val="accent2"/>
                </a:buClr>
                <a:buSzPct val="100000"/>
                <a:buFont typeface="Times" pitchFamily="18" charset="0"/>
                <a:buNone/>
              </a:pPr>
              <a:r>
                <a:rPr lang="en-US" sz="1200" dirty="0"/>
                <a:t>Human Systems Group, </a:t>
              </a:r>
              <a:r>
                <a:rPr lang="en-US" sz="1200" dirty="0" smtClean="0"/>
                <a:t>Information Management </a:t>
              </a:r>
              <a:endParaRPr lang="en-US" sz="1200" dirty="0"/>
            </a:p>
            <a:p>
              <a:pPr algn="l">
                <a:spcBef>
                  <a:spcPct val="0"/>
                </a:spcBef>
                <a:buClr>
                  <a:schemeClr val="accent2"/>
                </a:buClr>
                <a:buSzPct val="100000"/>
                <a:buFont typeface="Times" pitchFamily="18" charset="0"/>
                <a:buNone/>
              </a:pPr>
              <a:r>
                <a:rPr lang="en-US" sz="1200" dirty="0"/>
                <a:t>Dstl Porton Down</a:t>
              </a:r>
            </a:p>
            <a:p>
              <a:pPr algn="l">
                <a:spcBef>
                  <a:spcPct val="0"/>
                </a:spcBef>
                <a:buClr>
                  <a:schemeClr val="accent2"/>
                </a:buClr>
                <a:buSzPct val="100000"/>
                <a:buFont typeface="Times" pitchFamily="18" charset="0"/>
                <a:buNone/>
              </a:pPr>
              <a:r>
                <a:rPr lang="en-US" sz="1200" dirty="0"/>
                <a:t>WILTSHIRE SP4 0JQ, UK</a:t>
              </a:r>
              <a:endParaRPr lang="en-GB" sz="1200" dirty="0"/>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5864" y="1008062"/>
            <a:ext cx="3490074" cy="2879725"/>
          </a:xfrm>
          <a:prstGeom prst="rect">
            <a:avLst/>
          </a:prstGeom>
        </p:spPr>
      </p:pic>
      <p:sp>
        <p:nvSpPr>
          <p:cNvPr id="11"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04111" y="1477610"/>
            <a:ext cx="6192534" cy="3922717"/>
            <a:chOff x="503957" y="1151855"/>
            <a:chExt cx="6768598" cy="4426625"/>
          </a:xfrm>
        </p:grpSpPr>
        <p:grpSp>
          <p:nvGrpSpPr>
            <p:cNvPr id="3" name="Group 2"/>
            <p:cNvGrpSpPr/>
            <p:nvPr/>
          </p:nvGrpSpPr>
          <p:grpSpPr>
            <a:xfrm>
              <a:off x="503957" y="1223863"/>
              <a:ext cx="6768598" cy="4354617"/>
              <a:chOff x="503957" y="1223863"/>
              <a:chExt cx="6768598" cy="4354617"/>
            </a:xfrm>
          </p:grpSpPr>
          <p:pic>
            <p:nvPicPr>
              <p:cNvPr id="819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57" y="1223863"/>
                <a:ext cx="6768598" cy="435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5" name="TextBox 2"/>
              <p:cNvSpPr txBox="1">
                <a:spLocks noChangeArrowheads="1"/>
              </p:cNvSpPr>
              <p:nvPr/>
            </p:nvSpPr>
            <p:spPr bwMode="auto">
              <a:xfrm>
                <a:off x="2122679" y="4968279"/>
                <a:ext cx="1837662" cy="55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02" tIns="43201" rIns="86402" bIns="43201">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r" eaLnBrk="1" hangingPunct="1">
                  <a:spcBef>
                    <a:spcPct val="0"/>
                  </a:spcBef>
                  <a:buFontTx/>
                  <a:buNone/>
                </a:pPr>
                <a:r>
                  <a:rPr lang="en-GB" altLang="en-US" sz="1500" dirty="0">
                    <a:solidFill>
                      <a:schemeClr val="accent2">
                        <a:lumMod val="50000"/>
                      </a:schemeClr>
                    </a:solidFill>
                  </a:rPr>
                  <a:t>Time to complete: </a:t>
                </a:r>
                <a:r>
                  <a:rPr lang="en-GB" altLang="en-US" sz="1500" dirty="0" smtClean="0">
                    <a:solidFill>
                      <a:schemeClr val="accent2">
                        <a:lumMod val="50000"/>
                      </a:schemeClr>
                    </a:solidFill>
                  </a:rPr>
                  <a:t>‘X’ minutes</a:t>
                </a:r>
                <a:endParaRPr lang="en-GB" altLang="en-US" sz="1500" dirty="0">
                  <a:solidFill>
                    <a:schemeClr val="accent2">
                      <a:lumMod val="50000"/>
                    </a:schemeClr>
                  </a:solidFill>
                </a:endParaRPr>
              </a:p>
            </p:txBody>
          </p:sp>
          <p:sp>
            <p:nvSpPr>
              <p:cNvPr id="2" name="Rectangle 1"/>
              <p:cNvSpPr/>
              <p:nvPr/>
            </p:nvSpPr>
            <p:spPr>
              <a:xfrm>
                <a:off x="3456285" y="3744143"/>
                <a:ext cx="215603" cy="14364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12" name="Rectangle 11"/>
              <p:cNvSpPr/>
              <p:nvPr/>
            </p:nvSpPr>
            <p:spPr>
              <a:xfrm>
                <a:off x="2592189" y="2664394"/>
                <a:ext cx="576064" cy="14364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13" name="Rectangle 12"/>
              <p:cNvSpPr/>
              <p:nvPr/>
            </p:nvSpPr>
            <p:spPr>
              <a:xfrm>
                <a:off x="2335767" y="3475097"/>
                <a:ext cx="832486" cy="14364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grpSp>
        <p:sp>
          <p:nvSpPr>
            <p:cNvPr id="4" name="Rectangle 3"/>
            <p:cNvSpPr/>
            <p:nvPr/>
          </p:nvSpPr>
          <p:spPr>
            <a:xfrm>
              <a:off x="719981" y="1151855"/>
              <a:ext cx="345638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2376165" y="2159967"/>
              <a:ext cx="864096" cy="14401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17" name="Rectangle 16"/>
            <p:cNvSpPr/>
            <p:nvPr/>
          </p:nvSpPr>
          <p:spPr>
            <a:xfrm>
              <a:off x="2232149" y="4464222"/>
              <a:ext cx="864096" cy="25396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grpSp>
      <p:grpSp>
        <p:nvGrpSpPr>
          <p:cNvPr id="8" name="TextBox 7"/>
          <p:cNvGrpSpPr>
            <a:grpSpLocks/>
          </p:cNvGrpSpPr>
          <p:nvPr/>
        </p:nvGrpSpPr>
        <p:grpSpPr bwMode="auto">
          <a:xfrm>
            <a:off x="4968830" y="2015951"/>
            <a:ext cx="3456007" cy="3493616"/>
            <a:chOff x="2888" y="2684"/>
            <a:chExt cx="3018" cy="1306"/>
          </a:xfrm>
        </p:grpSpPr>
        <p:pic>
          <p:nvPicPr>
            <p:cNvPr id="81928" name="TextBox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8" y="2684"/>
              <a:ext cx="3018"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9" name="Text Box 9"/>
            <p:cNvSpPr txBox="1">
              <a:spLocks noChangeArrowheads="1"/>
            </p:cNvSpPr>
            <p:nvPr/>
          </p:nvSpPr>
          <p:spPr bwMode="auto">
            <a:xfrm>
              <a:off x="2906" y="2701"/>
              <a:ext cx="2741"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spcAft>
                  <a:spcPts val="567"/>
                </a:spcAft>
                <a:buNone/>
              </a:pPr>
              <a:r>
                <a:rPr lang="en-GB" altLang="en-US" sz="1600" dirty="0">
                  <a:solidFill>
                    <a:schemeClr val="tx1">
                      <a:lumMod val="50000"/>
                    </a:schemeClr>
                  </a:solidFill>
                </a:rPr>
                <a:t>A stochastic, discrete event simulation model (using Simul8 software) was developed by Dstl in response </a:t>
              </a:r>
              <a:r>
                <a:rPr lang="en-GB" altLang="en-US" sz="1600" dirty="0" smtClean="0">
                  <a:solidFill>
                    <a:schemeClr val="tx1">
                      <a:lumMod val="50000"/>
                    </a:schemeClr>
                  </a:solidFill>
                </a:rPr>
                <a:t>in collaboration with the Operational Analyst (OA) in-theatre. </a:t>
              </a:r>
              <a:r>
                <a:rPr lang="en-GB" altLang="en-US" sz="1600" dirty="0">
                  <a:solidFill>
                    <a:schemeClr val="tx1">
                      <a:lumMod val="50000"/>
                    </a:schemeClr>
                  </a:solidFill>
                </a:rPr>
                <a:t>The model included resources and empirically-derived ‘work-times’ provided by in-theatre SMEs and recorded by OA during direct observations conducted at the MEP.</a:t>
              </a:r>
            </a:p>
          </p:txBody>
        </p:sp>
      </p:grpSp>
      <p:sp>
        <p:nvSpPr>
          <p:cNvPr id="19" name="Rectangle 2"/>
          <p:cNvSpPr txBox="1">
            <a:spLocks noChangeArrowheads="1"/>
          </p:cNvSpPr>
          <p:nvPr/>
        </p:nvSpPr>
        <p:spPr>
          <a:xfrm>
            <a:off x="431949" y="535333"/>
            <a:ext cx="7934200" cy="544514"/>
          </a:xfrm>
          <a:prstGeom prst="rect">
            <a:avLst/>
          </a:prstGeom>
        </p:spPr>
        <p:txBody>
          <a:bodyPr/>
          <a:lstStyle>
            <a:lvl1pPr algn="l" defTabSz="852488" rtl="0" eaLnBrk="1" fontAlgn="base" hangingPunct="1">
              <a:lnSpc>
                <a:spcPct val="120000"/>
              </a:lnSpc>
              <a:spcBef>
                <a:spcPct val="0"/>
              </a:spcBef>
              <a:spcAft>
                <a:spcPct val="0"/>
              </a:spcAft>
              <a:defRPr sz="3600" b="1" kern="1200">
                <a:solidFill>
                  <a:schemeClr val="tx1"/>
                </a:solidFill>
                <a:latin typeface="Arial" pitchFamily="34" charset="0"/>
                <a:ea typeface="+mj-ea"/>
                <a:cs typeface="Arial" pitchFamily="34" charset="0"/>
              </a:defRPr>
            </a:lvl1pPr>
            <a:lvl2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2pPr>
            <a:lvl3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3pPr>
            <a:lvl4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4pPr>
            <a:lvl5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5pPr>
            <a:lvl6pPr marL="4572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6pPr>
            <a:lvl7pPr marL="9144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7pPr>
            <a:lvl8pPr marL="13716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8pPr>
            <a:lvl9pPr marL="18288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9pPr>
          </a:lstStyle>
          <a:p>
            <a:pPr>
              <a:lnSpc>
                <a:spcPct val="100000"/>
              </a:lnSpc>
            </a:pPr>
            <a:r>
              <a:rPr lang="en-GB" altLang="en-US" sz="3200" dirty="0" smtClean="0"/>
              <a:t>Delivering the plan</a:t>
            </a:r>
            <a:r>
              <a:rPr lang="en-GB" altLang="en-US" sz="2000" b="0" dirty="0" smtClean="0"/>
              <a:t/>
            </a:r>
            <a:br>
              <a:rPr lang="en-GB" altLang="en-US" sz="2000" b="0" dirty="0" smtClean="0"/>
            </a:br>
            <a:r>
              <a:rPr lang="en-GB" altLang="en-US" sz="2000" b="0" dirty="0" smtClean="0">
                <a:solidFill>
                  <a:schemeClr val="accent6"/>
                </a:solidFill>
              </a:rPr>
              <a:t>Analysis undertaken : </a:t>
            </a:r>
            <a:r>
              <a:rPr lang="en-GB" altLang="en-US" sz="2000" b="0" u="sng" dirty="0" smtClean="0">
                <a:solidFill>
                  <a:schemeClr val="accent6"/>
                </a:solidFill>
              </a:rPr>
              <a:t>Modelling and analysis</a:t>
            </a:r>
            <a:endParaRPr lang="en-GB" altLang="en-US" sz="2000" b="0" u="sng" dirty="0">
              <a:solidFill>
                <a:schemeClr val="accent6"/>
              </a:solidFill>
            </a:endParaRPr>
          </a:p>
        </p:txBody>
      </p:sp>
      <p:sp>
        <p:nvSpPr>
          <p:cNvPr id="18"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20"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21"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231879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7" name="Rectangle 3"/>
          <p:cNvSpPr>
            <a:spLocks noGrp="1" noChangeArrowheads="1"/>
          </p:cNvSpPr>
          <p:nvPr>
            <p:ph type="body" idx="1"/>
          </p:nvPr>
        </p:nvSpPr>
        <p:spPr>
          <a:xfrm>
            <a:off x="71909" y="1511895"/>
            <a:ext cx="8136904" cy="3535595"/>
          </a:xfrm>
          <a:noFill/>
          <a:ln/>
        </p:spPr>
        <p:txBody>
          <a:bodyPr/>
          <a:lstStyle/>
          <a:p>
            <a:pPr marL="373062" lvl="1" indent="0">
              <a:lnSpc>
                <a:spcPct val="100000"/>
              </a:lnSpc>
              <a:spcBef>
                <a:spcPts val="600"/>
              </a:spcBef>
              <a:spcAft>
                <a:spcPts val="1200"/>
              </a:spcAft>
              <a:buNone/>
              <a:tabLst>
                <a:tab pos="340507" algn="l"/>
              </a:tabLst>
            </a:pPr>
            <a:r>
              <a:rPr lang="en-GB" altLang="en-US" sz="1600" dirty="0" smtClean="0"/>
              <a:t>Use of </a:t>
            </a:r>
            <a:r>
              <a:rPr lang="en-GB" altLang="en-US" sz="1600" dirty="0"/>
              <a:t>t</a:t>
            </a:r>
            <a:r>
              <a:rPr lang="en-GB" altLang="en-US" sz="1600" dirty="0" smtClean="0"/>
              <a:t>he Simul8 model (which had been verified by Dstl and approved for use by PJHQ and D. Scrutiny) enabled evidence-based options to be </a:t>
            </a:r>
            <a:r>
              <a:rPr lang="en-GB" altLang="en-US" sz="1600" b="1" dirty="0" smtClean="0">
                <a:solidFill>
                  <a:schemeClr val="accent6"/>
                </a:solidFill>
              </a:rPr>
              <a:t>addressed</a:t>
            </a:r>
            <a:r>
              <a:rPr lang="en-GB" altLang="en-US" sz="1600" dirty="0" smtClean="0"/>
              <a:t> for </a:t>
            </a:r>
            <a:r>
              <a:rPr lang="en-GB" altLang="en-US" sz="1600" b="1" dirty="0" smtClean="0">
                <a:solidFill>
                  <a:schemeClr val="accent6"/>
                </a:solidFill>
              </a:rPr>
              <a:t>BOTH</a:t>
            </a:r>
            <a:r>
              <a:rPr lang="en-GB" altLang="en-US" sz="1600" dirty="0" smtClean="0"/>
              <a:t> of the 2 key </a:t>
            </a:r>
            <a:r>
              <a:rPr lang="en-GB" altLang="en-US" sz="1600" b="1" dirty="0" smtClean="0">
                <a:solidFill>
                  <a:schemeClr val="accent6"/>
                </a:solidFill>
              </a:rPr>
              <a:t>aspects of the requirement</a:t>
            </a:r>
            <a:r>
              <a:rPr lang="en-GB" altLang="en-US" sz="1600" dirty="0" smtClean="0"/>
              <a:t>:</a:t>
            </a:r>
          </a:p>
        </p:txBody>
      </p:sp>
      <p:sp>
        <p:nvSpPr>
          <p:cNvPr id="2" name="TextBox 1"/>
          <p:cNvSpPr txBox="1"/>
          <p:nvPr/>
        </p:nvSpPr>
        <p:spPr>
          <a:xfrm>
            <a:off x="575964" y="2592015"/>
            <a:ext cx="7559973" cy="464230"/>
          </a:xfrm>
          <a:prstGeom prst="rect">
            <a:avLst/>
          </a:prstGeom>
          <a:solidFill>
            <a:schemeClr val="accent6"/>
          </a:solidFill>
          <a:effectLst>
            <a:outerShdw blurRad="50800" dist="38100" dir="5400000" algn="t" rotWithShape="0">
              <a:prstClr val="black">
                <a:alpha val="40000"/>
              </a:prstClr>
            </a:outerShdw>
          </a:effectLst>
        </p:spPr>
        <p:txBody>
          <a:bodyPr wrap="square" rtlCol="0">
            <a:spAutoFit/>
          </a:bodyPr>
          <a:lstStyle/>
          <a:p>
            <a:pPr>
              <a:lnSpc>
                <a:spcPts val="2850"/>
              </a:lnSpc>
              <a:spcBef>
                <a:spcPts val="2400"/>
              </a:spcBef>
            </a:pPr>
            <a:r>
              <a:rPr lang="en-GB" sz="2400" dirty="0" smtClean="0">
                <a:solidFill>
                  <a:schemeClr val="bg1"/>
                </a:solidFill>
                <a:latin typeface="Arial" pitchFamily="34" charset="0"/>
                <a:cs typeface="Arial" pitchFamily="34" charset="0"/>
              </a:rPr>
              <a:t>1. Traffic management : Scheduling</a:t>
            </a:r>
          </a:p>
        </p:txBody>
      </p:sp>
      <p:sp>
        <p:nvSpPr>
          <p:cNvPr id="9" name="TextBox 8"/>
          <p:cNvSpPr txBox="1"/>
          <p:nvPr/>
        </p:nvSpPr>
        <p:spPr>
          <a:xfrm>
            <a:off x="558129" y="3495937"/>
            <a:ext cx="7559973" cy="464230"/>
          </a:xfrm>
          <a:prstGeom prst="rect">
            <a:avLst/>
          </a:prstGeom>
          <a:solidFill>
            <a:schemeClr val="accent6"/>
          </a:solidFill>
          <a:effectLst>
            <a:outerShdw blurRad="50800" dist="38100" dir="5400000" algn="t" rotWithShape="0">
              <a:prstClr val="black">
                <a:alpha val="40000"/>
              </a:prstClr>
            </a:outerShdw>
          </a:effectLst>
        </p:spPr>
        <p:txBody>
          <a:bodyPr wrap="square" rtlCol="0">
            <a:spAutoFit/>
          </a:bodyPr>
          <a:lstStyle/>
          <a:p>
            <a:pPr>
              <a:lnSpc>
                <a:spcPts val="2850"/>
              </a:lnSpc>
              <a:spcBef>
                <a:spcPts val="2400"/>
              </a:spcBef>
            </a:pPr>
            <a:r>
              <a:rPr lang="en-GB" sz="2400" dirty="0" smtClean="0">
                <a:solidFill>
                  <a:schemeClr val="bg1"/>
                </a:solidFill>
                <a:latin typeface="Arial" pitchFamily="34" charset="0"/>
                <a:cs typeface="Arial" pitchFamily="34" charset="0"/>
              </a:rPr>
              <a:t>2. Customer access to UK commercial contractor</a:t>
            </a:r>
          </a:p>
        </p:txBody>
      </p:sp>
      <p:sp>
        <p:nvSpPr>
          <p:cNvPr id="11" name="Rectangle 2"/>
          <p:cNvSpPr txBox="1">
            <a:spLocks noChangeArrowheads="1"/>
          </p:cNvSpPr>
          <p:nvPr/>
        </p:nvSpPr>
        <p:spPr>
          <a:xfrm>
            <a:off x="431949" y="535333"/>
            <a:ext cx="7934200" cy="544514"/>
          </a:xfrm>
          <a:prstGeom prst="rect">
            <a:avLst/>
          </a:prstGeom>
        </p:spPr>
        <p:txBody>
          <a:bodyPr/>
          <a:lstStyle>
            <a:lvl1pPr algn="l" defTabSz="852488" rtl="0" eaLnBrk="1" fontAlgn="base" hangingPunct="1">
              <a:lnSpc>
                <a:spcPct val="120000"/>
              </a:lnSpc>
              <a:spcBef>
                <a:spcPct val="0"/>
              </a:spcBef>
              <a:spcAft>
                <a:spcPct val="0"/>
              </a:spcAft>
              <a:defRPr sz="3600" b="1" kern="1200">
                <a:solidFill>
                  <a:schemeClr val="tx1"/>
                </a:solidFill>
                <a:latin typeface="Arial" pitchFamily="34" charset="0"/>
                <a:ea typeface="+mj-ea"/>
                <a:cs typeface="Arial" pitchFamily="34" charset="0"/>
              </a:defRPr>
            </a:lvl1pPr>
            <a:lvl2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2pPr>
            <a:lvl3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3pPr>
            <a:lvl4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4pPr>
            <a:lvl5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5pPr>
            <a:lvl6pPr marL="4572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6pPr>
            <a:lvl7pPr marL="9144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7pPr>
            <a:lvl8pPr marL="13716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8pPr>
            <a:lvl9pPr marL="18288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9pPr>
          </a:lstStyle>
          <a:p>
            <a:pPr>
              <a:lnSpc>
                <a:spcPct val="100000"/>
              </a:lnSpc>
            </a:pPr>
            <a:r>
              <a:rPr lang="en-GB" altLang="en-US" sz="3200" dirty="0" smtClean="0"/>
              <a:t>Delivering the plan</a:t>
            </a:r>
            <a:r>
              <a:rPr lang="en-GB" altLang="en-US" sz="2000" b="0" dirty="0" smtClean="0"/>
              <a:t/>
            </a:r>
            <a:br>
              <a:rPr lang="en-GB" altLang="en-US" sz="2000" b="0" dirty="0" smtClean="0"/>
            </a:br>
            <a:r>
              <a:rPr lang="en-GB" altLang="en-US" sz="2000" b="0" dirty="0" smtClean="0">
                <a:solidFill>
                  <a:schemeClr val="accent6"/>
                </a:solidFill>
              </a:rPr>
              <a:t>Informing evidence-based decisions: </a:t>
            </a:r>
            <a:r>
              <a:rPr lang="en-GB" altLang="en-US" sz="2000" b="0" u="sng" dirty="0" smtClean="0">
                <a:solidFill>
                  <a:schemeClr val="accent6"/>
                </a:solidFill>
              </a:rPr>
              <a:t>Modelling and analysis</a:t>
            </a:r>
            <a:endParaRPr lang="en-GB" altLang="en-US" sz="2000" b="0" u="sng" dirty="0">
              <a:solidFill>
                <a:schemeClr val="accent6"/>
              </a:solidFill>
            </a:endParaRPr>
          </a:p>
        </p:txBody>
      </p:sp>
      <p:sp>
        <p:nvSpPr>
          <p:cNvPr id="10"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12"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13"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25490993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943100" y="1636747"/>
            <a:ext cx="2088829" cy="3331532"/>
            <a:chOff x="1943100" y="1636747"/>
            <a:chExt cx="2088829" cy="3331532"/>
          </a:xfrm>
        </p:grpSpPr>
        <p:sp>
          <p:nvSpPr>
            <p:cNvPr id="19" name="Rectangle 18"/>
            <p:cNvSpPr/>
            <p:nvPr/>
          </p:nvSpPr>
          <p:spPr>
            <a:xfrm>
              <a:off x="1943100" y="1655763"/>
              <a:ext cx="800170" cy="5042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49993" name="Rectangle 1449992"/>
            <p:cNvSpPr/>
            <p:nvPr/>
          </p:nvSpPr>
          <p:spPr>
            <a:xfrm>
              <a:off x="2743270" y="1655763"/>
              <a:ext cx="1283760" cy="33125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TextBox 53"/>
            <p:cNvSpPr txBox="1"/>
            <p:nvPr/>
          </p:nvSpPr>
          <p:spPr>
            <a:xfrm>
              <a:off x="1943101" y="1636747"/>
              <a:ext cx="2088828" cy="523220"/>
            </a:xfrm>
            <a:prstGeom prst="rect">
              <a:avLst/>
            </a:prstGeom>
            <a:noFill/>
          </p:spPr>
          <p:txBody>
            <a:bodyPr wrap="square" rtlCol="0">
              <a:spAutoFit/>
            </a:bodyPr>
            <a:lstStyle/>
            <a:p>
              <a:pPr algn="r">
                <a:spcBef>
                  <a:spcPts val="2400"/>
                </a:spcBef>
              </a:pPr>
              <a:r>
                <a:rPr lang="en-GB" sz="1400" dirty="0" smtClean="0">
                  <a:solidFill>
                    <a:srgbClr val="000000"/>
                  </a:solidFill>
                  <a:latin typeface="Arial" pitchFamily="34" charset="0"/>
                  <a:cs typeface="Arial" pitchFamily="34" charset="0"/>
                </a:rPr>
                <a:t>Emergence of unofficial pre-SOAK parking area</a:t>
              </a:r>
            </a:p>
          </p:txBody>
        </p:sp>
      </p:grpSp>
      <p:sp>
        <p:nvSpPr>
          <p:cNvPr id="16" name="Rectangle 15"/>
          <p:cNvSpPr/>
          <p:nvPr/>
        </p:nvSpPr>
        <p:spPr>
          <a:xfrm>
            <a:off x="1232168" y="3884650"/>
            <a:ext cx="7264677" cy="10923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4968453" y="2736031"/>
            <a:ext cx="3096344" cy="584775"/>
          </a:xfrm>
          <a:prstGeom prst="rect">
            <a:avLst/>
          </a:prstGeom>
          <a:noFill/>
        </p:spPr>
        <p:txBody>
          <a:bodyPr wrap="square" rtlCol="0">
            <a:spAutoFit/>
          </a:bodyPr>
          <a:lstStyle/>
          <a:p>
            <a:pPr algn="r">
              <a:spcBef>
                <a:spcPts val="2400"/>
              </a:spcBef>
            </a:pPr>
            <a:r>
              <a:rPr lang="en-GB" sz="1600" dirty="0" smtClean="0">
                <a:solidFill>
                  <a:schemeClr val="accent4"/>
                </a:solidFill>
                <a:latin typeface="Arial" pitchFamily="34" charset="0"/>
                <a:cs typeface="Arial" pitchFamily="34" charset="0"/>
              </a:rPr>
              <a:t>Vehicle time spent in ‘</a:t>
            </a:r>
            <a:r>
              <a:rPr lang="en-GB" sz="1600" i="1" dirty="0" smtClean="0">
                <a:solidFill>
                  <a:schemeClr val="accent4"/>
                </a:solidFill>
                <a:latin typeface="Arial" pitchFamily="34" charset="0"/>
                <a:cs typeface="Arial" pitchFamily="34" charset="0"/>
              </a:rPr>
              <a:t>SOAK</a:t>
            </a:r>
            <a:r>
              <a:rPr lang="en-GB" sz="1600" dirty="0" smtClean="0">
                <a:solidFill>
                  <a:schemeClr val="accent4"/>
                </a:solidFill>
                <a:latin typeface="Arial" pitchFamily="34" charset="0"/>
                <a:cs typeface="Arial" pitchFamily="34" charset="0"/>
              </a:rPr>
              <a:t> [</a:t>
            </a:r>
            <a:r>
              <a:rPr lang="en-GB" sz="1600" i="1" dirty="0" smtClean="0">
                <a:solidFill>
                  <a:schemeClr val="accent4"/>
                </a:solidFill>
                <a:latin typeface="Arial" pitchFamily="34" charset="0"/>
                <a:cs typeface="Arial" pitchFamily="34" charset="0"/>
              </a:rPr>
              <a:t>?</a:t>
            </a:r>
            <a:r>
              <a:rPr lang="en-GB" sz="1600" dirty="0" smtClean="0">
                <a:solidFill>
                  <a:schemeClr val="accent4"/>
                </a:solidFill>
                <a:latin typeface="Arial" pitchFamily="34" charset="0"/>
                <a:cs typeface="Arial" pitchFamily="34" charset="0"/>
              </a:rPr>
              <a:t>]’ (Source: driver)</a:t>
            </a:r>
          </a:p>
        </p:txBody>
      </p:sp>
      <p:sp>
        <p:nvSpPr>
          <p:cNvPr id="13" name="TextBox 12"/>
          <p:cNvSpPr txBox="1"/>
          <p:nvPr/>
        </p:nvSpPr>
        <p:spPr>
          <a:xfrm>
            <a:off x="5328493" y="4392215"/>
            <a:ext cx="2736304" cy="584775"/>
          </a:xfrm>
          <a:prstGeom prst="rect">
            <a:avLst/>
          </a:prstGeom>
          <a:noFill/>
        </p:spPr>
        <p:txBody>
          <a:bodyPr wrap="square" rtlCol="0">
            <a:spAutoFit/>
          </a:bodyPr>
          <a:lstStyle/>
          <a:p>
            <a:pPr algn="r">
              <a:spcBef>
                <a:spcPts val="2400"/>
              </a:spcBef>
            </a:pPr>
            <a:r>
              <a:rPr lang="en-GB" sz="1600" dirty="0" smtClean="0">
                <a:latin typeface="Arial" pitchFamily="34" charset="0"/>
                <a:cs typeface="Arial" pitchFamily="34" charset="0"/>
              </a:rPr>
              <a:t>Vehicle time at the</a:t>
            </a:r>
            <a:r>
              <a:rPr lang="en-GB" sz="1600" b="1" dirty="0" smtClean="0">
                <a:latin typeface="Arial" pitchFamily="34" charset="0"/>
                <a:cs typeface="Arial" pitchFamily="34" charset="0"/>
              </a:rPr>
              <a:t> MEP </a:t>
            </a:r>
            <a:r>
              <a:rPr lang="en-GB" sz="1600" dirty="0" smtClean="0">
                <a:latin typeface="Arial" pitchFamily="34" charset="0"/>
                <a:cs typeface="Arial" pitchFamily="34" charset="0"/>
              </a:rPr>
              <a:t>(source: ISAF)</a:t>
            </a:r>
          </a:p>
        </p:txBody>
      </p:sp>
      <p:sp>
        <p:nvSpPr>
          <p:cNvPr id="14" name="TextBox 13"/>
          <p:cNvSpPr txBox="1"/>
          <p:nvPr/>
        </p:nvSpPr>
        <p:spPr>
          <a:xfrm>
            <a:off x="4968453" y="3312095"/>
            <a:ext cx="3096344" cy="584775"/>
          </a:xfrm>
          <a:prstGeom prst="rect">
            <a:avLst/>
          </a:prstGeom>
          <a:noFill/>
        </p:spPr>
        <p:txBody>
          <a:bodyPr wrap="square" rtlCol="0">
            <a:spAutoFit/>
          </a:bodyPr>
          <a:lstStyle/>
          <a:p>
            <a:pPr algn="r">
              <a:spcBef>
                <a:spcPts val="2400"/>
              </a:spcBef>
            </a:pPr>
            <a:r>
              <a:rPr lang="en-GB" sz="1600" dirty="0">
                <a:solidFill>
                  <a:schemeClr val="accent6"/>
                </a:solidFill>
                <a:latin typeface="Arial" pitchFamily="34" charset="0"/>
                <a:cs typeface="Arial" pitchFamily="34" charset="0"/>
              </a:rPr>
              <a:t>Vehicle time spent in ‘</a:t>
            </a:r>
            <a:r>
              <a:rPr lang="en-GB" sz="1600" b="1" dirty="0" smtClean="0">
                <a:solidFill>
                  <a:schemeClr val="accent6"/>
                </a:solidFill>
                <a:latin typeface="Arial" pitchFamily="34" charset="0"/>
                <a:cs typeface="Arial" pitchFamily="34" charset="0"/>
              </a:rPr>
              <a:t>SOAK</a:t>
            </a:r>
            <a:r>
              <a:rPr lang="en-GB" sz="1600" dirty="0" smtClean="0">
                <a:solidFill>
                  <a:schemeClr val="accent6"/>
                </a:solidFill>
                <a:latin typeface="Arial" pitchFamily="34" charset="0"/>
                <a:cs typeface="Arial" pitchFamily="34" charset="0"/>
              </a:rPr>
              <a:t> [√]’ </a:t>
            </a:r>
            <a:r>
              <a:rPr lang="en-GB" sz="1600" dirty="0">
                <a:solidFill>
                  <a:schemeClr val="accent6"/>
                </a:solidFill>
                <a:latin typeface="Arial" pitchFamily="34" charset="0"/>
                <a:cs typeface="Arial" pitchFamily="34" charset="0"/>
              </a:rPr>
              <a:t>(Source: </a:t>
            </a:r>
            <a:r>
              <a:rPr lang="en-GB" sz="1600" dirty="0" smtClean="0">
                <a:solidFill>
                  <a:schemeClr val="accent6"/>
                </a:solidFill>
                <a:latin typeface="Arial" pitchFamily="34" charset="0"/>
                <a:cs typeface="Arial" pitchFamily="34" charset="0"/>
              </a:rPr>
              <a:t>ISAF)</a:t>
            </a:r>
            <a:endParaRPr lang="en-GB" sz="1600" dirty="0">
              <a:solidFill>
                <a:schemeClr val="accent6"/>
              </a:solidFill>
              <a:latin typeface="Arial" pitchFamily="34" charset="0"/>
              <a:cs typeface="Arial" pitchFamily="34" charset="0"/>
            </a:endParaRPr>
          </a:p>
        </p:txBody>
      </p:sp>
      <p:sp>
        <p:nvSpPr>
          <p:cNvPr id="32" name="TextBox 31"/>
          <p:cNvSpPr txBox="1"/>
          <p:nvPr/>
        </p:nvSpPr>
        <p:spPr>
          <a:xfrm>
            <a:off x="359941" y="2243869"/>
            <a:ext cx="800219" cy="2652402"/>
          </a:xfrm>
          <a:prstGeom prst="rect">
            <a:avLst/>
          </a:prstGeom>
          <a:noFill/>
        </p:spPr>
        <p:txBody>
          <a:bodyPr vert="vert270" wrap="square" rtlCol="0">
            <a:spAutoFit/>
          </a:bodyPr>
          <a:lstStyle/>
          <a:p>
            <a:pPr algn="r">
              <a:spcBef>
                <a:spcPts val="1800"/>
              </a:spcBef>
            </a:pPr>
            <a:r>
              <a:rPr lang="en-GB" sz="2000" dirty="0" smtClean="0">
                <a:latin typeface="Arial" pitchFamily="34" charset="0"/>
                <a:cs typeface="Arial" pitchFamily="34" charset="0"/>
              </a:rPr>
              <a:t>Time vehicle spent in process (days)</a:t>
            </a:r>
          </a:p>
        </p:txBody>
      </p:sp>
      <p:sp>
        <p:nvSpPr>
          <p:cNvPr id="2" name="Rectangle 1"/>
          <p:cNvSpPr/>
          <p:nvPr/>
        </p:nvSpPr>
        <p:spPr>
          <a:xfrm>
            <a:off x="1592208" y="3024633"/>
            <a:ext cx="1079600" cy="71913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2800" dirty="0"/>
          </a:p>
        </p:txBody>
      </p:sp>
      <p:sp>
        <p:nvSpPr>
          <p:cNvPr id="10" name="Rectangle 9"/>
          <p:cNvSpPr/>
          <p:nvPr/>
        </p:nvSpPr>
        <p:spPr>
          <a:xfrm>
            <a:off x="1592208" y="4287654"/>
            <a:ext cx="1079600" cy="6478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sz="2000" dirty="0"/>
          </a:p>
        </p:txBody>
      </p:sp>
      <p:sp>
        <p:nvSpPr>
          <p:cNvPr id="11" name="Rectangle 10"/>
          <p:cNvSpPr/>
          <p:nvPr/>
        </p:nvSpPr>
        <p:spPr>
          <a:xfrm>
            <a:off x="2815824" y="4287654"/>
            <a:ext cx="1079599" cy="6482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sz="2000" dirty="0"/>
          </a:p>
        </p:txBody>
      </p:sp>
      <p:sp>
        <p:nvSpPr>
          <p:cNvPr id="15" name="Rectangle 14"/>
          <p:cNvSpPr/>
          <p:nvPr/>
        </p:nvSpPr>
        <p:spPr>
          <a:xfrm>
            <a:off x="2167851" y="3026120"/>
            <a:ext cx="503957" cy="71913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000" dirty="0"/>
          </a:p>
        </p:txBody>
      </p:sp>
      <p:sp>
        <p:nvSpPr>
          <p:cNvPr id="17" name="Rectangle 16"/>
          <p:cNvSpPr/>
          <p:nvPr/>
        </p:nvSpPr>
        <p:spPr>
          <a:xfrm>
            <a:off x="2815824" y="2231827"/>
            <a:ext cx="1079600" cy="152440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2000" dirty="0"/>
          </a:p>
        </p:txBody>
      </p:sp>
      <p:sp>
        <p:nvSpPr>
          <p:cNvPr id="18" name="Rectangle 17"/>
          <p:cNvSpPr/>
          <p:nvPr/>
        </p:nvSpPr>
        <p:spPr>
          <a:xfrm>
            <a:off x="3391987" y="3038582"/>
            <a:ext cx="503957" cy="71913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000" dirty="0">
              <a:solidFill>
                <a:schemeClr val="accent2">
                  <a:lumMod val="75000"/>
                </a:schemeClr>
              </a:solidFill>
            </a:endParaRPr>
          </a:p>
        </p:txBody>
      </p:sp>
      <p:cxnSp>
        <p:nvCxnSpPr>
          <p:cNvPr id="12" name="Straight Connector 11"/>
          <p:cNvCxnSpPr/>
          <p:nvPr/>
        </p:nvCxnSpPr>
        <p:spPr>
          <a:xfrm>
            <a:off x="1232168" y="4935354"/>
            <a:ext cx="3312368" cy="0"/>
          </a:xfrm>
          <a:prstGeom prst="line">
            <a:avLst/>
          </a:prstGeom>
          <a:ln w="38100">
            <a:solidFill>
              <a:schemeClr val="tx1"/>
            </a:solidFill>
            <a:headEnd type="oval"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32168" y="3855977"/>
            <a:ext cx="0" cy="1079378"/>
          </a:xfrm>
          <a:prstGeom prst="line">
            <a:avLst/>
          </a:prstGeom>
          <a:ln w="38100">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1231027" y="2231827"/>
            <a:ext cx="1141" cy="1512316"/>
          </a:xfrm>
          <a:prstGeom prst="line">
            <a:avLst/>
          </a:prstGeom>
          <a:ln w="38100">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808579" y="3230860"/>
            <a:ext cx="575197" cy="464230"/>
          </a:xfrm>
          <a:prstGeom prst="rect">
            <a:avLst/>
          </a:prstGeom>
          <a:noFill/>
        </p:spPr>
        <p:txBody>
          <a:bodyPr wrap="square" rtlCol="0">
            <a:spAutoFit/>
          </a:bodyPr>
          <a:lstStyle/>
          <a:p>
            <a:pPr algn="r">
              <a:lnSpc>
                <a:spcPts val="2850"/>
              </a:lnSpc>
              <a:spcBef>
                <a:spcPts val="2400"/>
              </a:spcBef>
            </a:pPr>
            <a:r>
              <a:rPr lang="en-GB" sz="2800" b="1" dirty="0" smtClean="0">
                <a:latin typeface="Arial" pitchFamily="34" charset="0"/>
                <a:cs typeface="Arial" pitchFamily="34" charset="0"/>
              </a:rPr>
              <a:t>A</a:t>
            </a:r>
          </a:p>
        </p:txBody>
      </p:sp>
      <p:sp>
        <p:nvSpPr>
          <p:cNvPr id="35" name="TextBox 34"/>
          <p:cNvSpPr txBox="1"/>
          <p:nvPr/>
        </p:nvSpPr>
        <p:spPr>
          <a:xfrm>
            <a:off x="3032715" y="3230860"/>
            <a:ext cx="575197" cy="464230"/>
          </a:xfrm>
          <a:prstGeom prst="rect">
            <a:avLst/>
          </a:prstGeom>
          <a:noFill/>
        </p:spPr>
        <p:txBody>
          <a:bodyPr wrap="square" rtlCol="0">
            <a:spAutoFit/>
          </a:bodyPr>
          <a:lstStyle/>
          <a:p>
            <a:pPr algn="r">
              <a:lnSpc>
                <a:spcPts val="2850"/>
              </a:lnSpc>
              <a:spcBef>
                <a:spcPts val="2400"/>
              </a:spcBef>
            </a:pPr>
            <a:r>
              <a:rPr lang="en-GB" sz="2800" b="1" dirty="0" smtClean="0">
                <a:latin typeface="Arial" pitchFamily="34" charset="0"/>
                <a:cs typeface="Arial" pitchFamily="34" charset="0"/>
              </a:rPr>
              <a:t>B</a:t>
            </a:r>
          </a:p>
        </p:txBody>
      </p:sp>
      <p:sp>
        <p:nvSpPr>
          <p:cNvPr id="39" name="TextBox 7"/>
          <p:cNvSpPr txBox="1">
            <a:spLocks noChangeArrowheads="1"/>
          </p:cNvSpPr>
          <p:nvPr/>
        </p:nvSpPr>
        <p:spPr bwMode="auto">
          <a:xfrm>
            <a:off x="1376184" y="2136598"/>
            <a:ext cx="1297185" cy="88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2" tIns="43201" rIns="86402" bIns="43201">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r" eaLnBrk="1" hangingPunct="1">
              <a:spcBef>
                <a:spcPct val="0"/>
              </a:spcBef>
              <a:buFontTx/>
              <a:buNone/>
            </a:pPr>
            <a:r>
              <a:rPr lang="en-GB" altLang="en-US" sz="1900" dirty="0" smtClean="0">
                <a:solidFill>
                  <a:schemeClr val="accent4"/>
                </a:solidFill>
              </a:rPr>
              <a:t>B </a:t>
            </a:r>
            <a:r>
              <a:rPr lang="en-GB" altLang="en-US" sz="1900" dirty="0">
                <a:solidFill>
                  <a:schemeClr val="accent4"/>
                </a:solidFill>
              </a:rPr>
              <a:t>&gt; A </a:t>
            </a:r>
            <a:r>
              <a:rPr lang="en-GB" altLang="en-US" sz="1500" dirty="0" smtClean="0"/>
              <a:t> </a:t>
            </a:r>
            <a:endParaRPr lang="en-GB" altLang="en-US" sz="1100" dirty="0"/>
          </a:p>
          <a:p>
            <a:pPr algn="r" eaLnBrk="1" hangingPunct="1">
              <a:spcBef>
                <a:spcPct val="0"/>
              </a:spcBef>
              <a:buFontTx/>
              <a:buNone/>
            </a:pPr>
            <a:r>
              <a:rPr lang="en-GB" altLang="en-US" sz="1100" dirty="0">
                <a:solidFill>
                  <a:schemeClr val="accent4"/>
                </a:solidFill>
              </a:rPr>
              <a:t>T-Test p=0.03</a:t>
            </a:r>
          </a:p>
          <a:p>
            <a:pPr algn="r" eaLnBrk="1" hangingPunct="1">
              <a:spcBef>
                <a:spcPct val="0"/>
              </a:spcBef>
              <a:buFontTx/>
              <a:buNone/>
            </a:pPr>
            <a:r>
              <a:rPr lang="en-GB" altLang="en-US" sz="1100" dirty="0">
                <a:solidFill>
                  <a:schemeClr val="accent4"/>
                </a:solidFill>
              </a:rPr>
              <a:t>Statistically </a:t>
            </a:r>
            <a:r>
              <a:rPr lang="en-GB" altLang="en-US" sz="1100" dirty="0" smtClean="0">
                <a:solidFill>
                  <a:schemeClr val="accent4"/>
                </a:solidFill>
              </a:rPr>
              <a:t>significant</a:t>
            </a:r>
            <a:endParaRPr lang="en-GB" altLang="en-US" sz="1100" dirty="0">
              <a:solidFill>
                <a:schemeClr val="accent4"/>
              </a:solidFill>
            </a:endParaRPr>
          </a:p>
        </p:txBody>
      </p:sp>
      <p:sp>
        <p:nvSpPr>
          <p:cNvPr id="40" name="TextBox 54"/>
          <p:cNvSpPr txBox="1">
            <a:spLocks noChangeArrowheads="1"/>
          </p:cNvSpPr>
          <p:nvPr/>
        </p:nvSpPr>
        <p:spPr bwMode="auto">
          <a:xfrm>
            <a:off x="3968472" y="4216017"/>
            <a:ext cx="1309594" cy="54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2" tIns="43201" rIns="86402" bIns="43201">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r>
              <a:rPr lang="en-GB" altLang="en-US" sz="1900" dirty="0" smtClean="0"/>
              <a:t>B </a:t>
            </a:r>
            <a:r>
              <a:rPr lang="en-GB" altLang="en-US" sz="1900" dirty="0"/>
              <a:t>= A   </a:t>
            </a:r>
          </a:p>
          <a:p>
            <a:pPr eaLnBrk="1" hangingPunct="1">
              <a:spcBef>
                <a:spcPct val="0"/>
              </a:spcBef>
              <a:buFontTx/>
              <a:buNone/>
            </a:pPr>
            <a:r>
              <a:rPr lang="en-GB" altLang="en-US" sz="1100" dirty="0" smtClean="0"/>
              <a:t>T-Test p=0.16</a:t>
            </a:r>
            <a:endParaRPr lang="en-GB" altLang="en-US" sz="1100" dirty="0"/>
          </a:p>
        </p:txBody>
      </p:sp>
      <p:cxnSp>
        <p:nvCxnSpPr>
          <p:cNvPr id="41" name="Straight Connector 40"/>
          <p:cNvCxnSpPr/>
          <p:nvPr/>
        </p:nvCxnSpPr>
        <p:spPr>
          <a:xfrm flipV="1">
            <a:off x="2744336" y="2207579"/>
            <a:ext cx="0" cy="831003"/>
          </a:xfrm>
          <a:prstGeom prst="line">
            <a:avLst/>
          </a:prstGeom>
          <a:ln w="38100">
            <a:solidFill>
              <a:srgbClr val="000000"/>
            </a:solidFill>
            <a:headEnd type="triangl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807712" y="4432041"/>
            <a:ext cx="575197" cy="464230"/>
          </a:xfrm>
          <a:prstGeom prst="rect">
            <a:avLst/>
          </a:prstGeom>
          <a:noFill/>
        </p:spPr>
        <p:txBody>
          <a:bodyPr wrap="square" rtlCol="0">
            <a:spAutoFit/>
          </a:bodyPr>
          <a:lstStyle/>
          <a:p>
            <a:pPr algn="r">
              <a:lnSpc>
                <a:spcPts val="2850"/>
              </a:lnSpc>
              <a:spcBef>
                <a:spcPts val="2400"/>
              </a:spcBef>
            </a:pPr>
            <a:r>
              <a:rPr lang="en-GB" sz="2800" b="1" dirty="0" smtClean="0">
                <a:latin typeface="Arial" pitchFamily="34" charset="0"/>
                <a:cs typeface="Arial" pitchFamily="34" charset="0"/>
              </a:rPr>
              <a:t>A</a:t>
            </a:r>
          </a:p>
        </p:txBody>
      </p:sp>
      <p:sp>
        <p:nvSpPr>
          <p:cNvPr id="47" name="TextBox 46"/>
          <p:cNvSpPr txBox="1"/>
          <p:nvPr/>
        </p:nvSpPr>
        <p:spPr>
          <a:xfrm>
            <a:off x="3031848" y="4432041"/>
            <a:ext cx="575197" cy="464230"/>
          </a:xfrm>
          <a:prstGeom prst="rect">
            <a:avLst/>
          </a:prstGeom>
          <a:noFill/>
        </p:spPr>
        <p:txBody>
          <a:bodyPr wrap="square" rtlCol="0">
            <a:spAutoFit/>
          </a:bodyPr>
          <a:lstStyle/>
          <a:p>
            <a:pPr algn="r">
              <a:lnSpc>
                <a:spcPts val="2850"/>
              </a:lnSpc>
              <a:spcBef>
                <a:spcPts val="2400"/>
              </a:spcBef>
            </a:pPr>
            <a:r>
              <a:rPr lang="en-GB" sz="2800" b="1" dirty="0" smtClean="0">
                <a:latin typeface="Arial" pitchFamily="34" charset="0"/>
                <a:cs typeface="Arial" pitchFamily="34" charset="0"/>
              </a:rPr>
              <a:t>B</a:t>
            </a:r>
          </a:p>
        </p:txBody>
      </p:sp>
      <p:sp>
        <p:nvSpPr>
          <p:cNvPr id="62" name="TextBox 54"/>
          <p:cNvSpPr txBox="1">
            <a:spLocks noChangeArrowheads="1"/>
          </p:cNvSpPr>
          <p:nvPr/>
        </p:nvSpPr>
        <p:spPr bwMode="auto">
          <a:xfrm>
            <a:off x="3968472" y="3208809"/>
            <a:ext cx="1309594" cy="54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2" tIns="43201" rIns="86402" bIns="43201">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r>
              <a:rPr lang="en-GB" altLang="en-US" sz="1900" dirty="0" smtClean="0">
                <a:solidFill>
                  <a:schemeClr val="accent6"/>
                </a:solidFill>
              </a:rPr>
              <a:t>B </a:t>
            </a:r>
            <a:r>
              <a:rPr lang="en-GB" altLang="en-US" sz="1900" dirty="0">
                <a:solidFill>
                  <a:schemeClr val="accent6"/>
                </a:solidFill>
              </a:rPr>
              <a:t>= A   </a:t>
            </a:r>
          </a:p>
          <a:p>
            <a:pPr eaLnBrk="1" hangingPunct="1">
              <a:spcBef>
                <a:spcPct val="0"/>
              </a:spcBef>
              <a:buFontTx/>
              <a:buNone/>
            </a:pPr>
            <a:r>
              <a:rPr lang="en-GB" altLang="en-US" sz="1100" dirty="0" smtClean="0">
                <a:solidFill>
                  <a:schemeClr val="accent6"/>
                </a:solidFill>
              </a:rPr>
              <a:t>T-Test p=0.24</a:t>
            </a:r>
            <a:endParaRPr lang="en-GB" altLang="en-US" sz="1100" dirty="0">
              <a:solidFill>
                <a:schemeClr val="accent6"/>
              </a:solidFill>
            </a:endParaRPr>
          </a:p>
        </p:txBody>
      </p:sp>
      <p:sp>
        <p:nvSpPr>
          <p:cNvPr id="24" name="TextBox 23"/>
          <p:cNvSpPr txBox="1"/>
          <p:nvPr/>
        </p:nvSpPr>
        <p:spPr>
          <a:xfrm>
            <a:off x="820989" y="4864089"/>
            <a:ext cx="3571400" cy="464230"/>
          </a:xfrm>
          <a:prstGeom prst="rect">
            <a:avLst/>
          </a:prstGeom>
          <a:noFill/>
        </p:spPr>
        <p:txBody>
          <a:bodyPr wrap="square" rtlCol="0">
            <a:spAutoFit/>
          </a:bodyPr>
          <a:lstStyle/>
          <a:p>
            <a:pPr algn="r">
              <a:lnSpc>
                <a:spcPts val="2850"/>
              </a:lnSpc>
              <a:spcBef>
                <a:spcPts val="2400"/>
              </a:spcBef>
            </a:pPr>
            <a:r>
              <a:rPr lang="en-GB" sz="1400" dirty="0" smtClean="0">
                <a:latin typeface="Arial" pitchFamily="34" charset="0"/>
                <a:cs typeface="Arial" pitchFamily="34" charset="0"/>
              </a:rPr>
              <a:t>Period in 2013 (</a:t>
            </a:r>
            <a:r>
              <a:rPr lang="en-GB" sz="1400" b="1" dirty="0" smtClean="0">
                <a:latin typeface="Arial" pitchFamily="34" charset="0"/>
                <a:cs typeface="Arial" pitchFamily="34" charset="0"/>
              </a:rPr>
              <a:t>A </a:t>
            </a:r>
            <a:r>
              <a:rPr lang="en-GB" sz="1400" dirty="0" smtClean="0">
                <a:latin typeface="Arial" pitchFamily="34" charset="0"/>
                <a:cs typeface="Arial" pitchFamily="34" charset="0"/>
              </a:rPr>
              <a:t>= 6 wks;  </a:t>
            </a:r>
            <a:r>
              <a:rPr lang="en-GB" sz="1400" b="1" dirty="0" smtClean="0">
                <a:latin typeface="Arial" pitchFamily="34" charset="0"/>
                <a:cs typeface="Arial" pitchFamily="34" charset="0"/>
              </a:rPr>
              <a:t>B </a:t>
            </a:r>
            <a:r>
              <a:rPr lang="en-GB" sz="1400" dirty="0" smtClean="0">
                <a:latin typeface="Arial" pitchFamily="34" charset="0"/>
                <a:cs typeface="Arial" pitchFamily="34" charset="0"/>
              </a:rPr>
              <a:t>=6 wks)</a:t>
            </a:r>
          </a:p>
        </p:txBody>
      </p:sp>
      <p:sp>
        <p:nvSpPr>
          <p:cNvPr id="56" name="Rectangle 55"/>
          <p:cNvSpPr>
            <a:spLocks noChangeAspect="1"/>
          </p:cNvSpPr>
          <p:nvPr/>
        </p:nvSpPr>
        <p:spPr>
          <a:xfrm>
            <a:off x="8030218" y="2798335"/>
            <a:ext cx="322611" cy="4098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600" dirty="0"/>
          </a:p>
        </p:txBody>
      </p:sp>
      <p:sp>
        <p:nvSpPr>
          <p:cNvPr id="57" name="Rectangle 56"/>
          <p:cNvSpPr>
            <a:spLocks noChangeAspect="1"/>
          </p:cNvSpPr>
          <p:nvPr/>
        </p:nvSpPr>
        <p:spPr>
          <a:xfrm>
            <a:off x="8026341" y="3380594"/>
            <a:ext cx="322611" cy="41487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600" dirty="0">
              <a:solidFill>
                <a:schemeClr val="accent2">
                  <a:lumMod val="75000"/>
                </a:schemeClr>
              </a:solidFill>
            </a:endParaRPr>
          </a:p>
        </p:txBody>
      </p:sp>
      <p:sp>
        <p:nvSpPr>
          <p:cNvPr id="58" name="Rectangle 57"/>
          <p:cNvSpPr>
            <a:spLocks noChangeAspect="1"/>
          </p:cNvSpPr>
          <p:nvPr/>
        </p:nvSpPr>
        <p:spPr>
          <a:xfrm>
            <a:off x="8026340" y="4452595"/>
            <a:ext cx="322611" cy="4148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sz="1600" dirty="0"/>
          </a:p>
        </p:txBody>
      </p:sp>
      <p:sp>
        <p:nvSpPr>
          <p:cNvPr id="1449996" name="TextBox 1449995"/>
          <p:cNvSpPr txBox="1"/>
          <p:nvPr/>
        </p:nvSpPr>
        <p:spPr>
          <a:xfrm>
            <a:off x="4463356" y="1632972"/>
            <a:ext cx="3902793" cy="1031051"/>
          </a:xfrm>
          <a:prstGeom prst="rect">
            <a:avLst/>
          </a:prstGeom>
          <a:solidFill>
            <a:schemeClr val="tx1"/>
          </a:solidFill>
          <a:ln>
            <a:noFill/>
          </a:ln>
          <a:effectLst>
            <a:outerShdw blurRad="190500" dist="228600" dir="270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L="265113" indent="-265113">
              <a:spcBef>
                <a:spcPts val="600"/>
              </a:spcBef>
              <a:buFont typeface="Arial" panose="020B0604020202020204" pitchFamily="34" charset="0"/>
              <a:buChar char="•"/>
            </a:pPr>
            <a:r>
              <a:rPr lang="en-GB" sz="1400" dirty="0" smtClean="0">
                <a:solidFill>
                  <a:schemeClr val="bg1"/>
                </a:solidFill>
                <a:latin typeface="Arial" pitchFamily="34" charset="0"/>
                <a:cs typeface="Arial" pitchFamily="34" charset="0"/>
              </a:rPr>
              <a:t>Rate of MEP processing remained constant</a:t>
            </a:r>
          </a:p>
          <a:p>
            <a:pPr marL="265113" indent="-265113">
              <a:spcBef>
                <a:spcPts val="600"/>
              </a:spcBef>
              <a:buFont typeface="Arial" panose="020B0604020202020204" pitchFamily="34" charset="0"/>
              <a:buChar char="•"/>
            </a:pPr>
            <a:r>
              <a:rPr lang="en-GB" sz="1400" dirty="0" smtClean="0">
                <a:solidFill>
                  <a:schemeClr val="bg1"/>
                </a:solidFill>
                <a:latin typeface="Arial" pitchFamily="34" charset="0"/>
                <a:cs typeface="Arial" pitchFamily="34" charset="0"/>
              </a:rPr>
              <a:t>Driver-reported delays to entry were not attributable to time in the official SOAK process</a:t>
            </a:r>
          </a:p>
        </p:txBody>
      </p:sp>
      <p:sp>
        <p:nvSpPr>
          <p:cNvPr id="42" name="Rectangle 2"/>
          <p:cNvSpPr txBox="1">
            <a:spLocks noChangeArrowheads="1"/>
          </p:cNvSpPr>
          <p:nvPr/>
        </p:nvSpPr>
        <p:spPr>
          <a:xfrm>
            <a:off x="431949" y="535333"/>
            <a:ext cx="7934200" cy="544514"/>
          </a:xfrm>
          <a:prstGeom prst="rect">
            <a:avLst/>
          </a:prstGeom>
        </p:spPr>
        <p:txBody>
          <a:bodyPr/>
          <a:lstStyle>
            <a:lvl1pPr algn="l" defTabSz="852488" rtl="0" eaLnBrk="1" fontAlgn="base" hangingPunct="1">
              <a:lnSpc>
                <a:spcPct val="120000"/>
              </a:lnSpc>
              <a:spcBef>
                <a:spcPct val="0"/>
              </a:spcBef>
              <a:spcAft>
                <a:spcPct val="0"/>
              </a:spcAft>
              <a:defRPr sz="3600" b="1" kern="1200">
                <a:solidFill>
                  <a:schemeClr val="tx1"/>
                </a:solidFill>
                <a:latin typeface="Arial" pitchFamily="34" charset="0"/>
                <a:ea typeface="+mj-ea"/>
                <a:cs typeface="Arial" pitchFamily="34" charset="0"/>
              </a:defRPr>
            </a:lvl1pPr>
            <a:lvl2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2pPr>
            <a:lvl3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3pPr>
            <a:lvl4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4pPr>
            <a:lvl5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5pPr>
            <a:lvl6pPr marL="4572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6pPr>
            <a:lvl7pPr marL="9144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7pPr>
            <a:lvl8pPr marL="13716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8pPr>
            <a:lvl9pPr marL="18288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9pPr>
          </a:lstStyle>
          <a:p>
            <a:pPr>
              <a:lnSpc>
                <a:spcPct val="100000"/>
              </a:lnSpc>
            </a:pPr>
            <a:r>
              <a:rPr lang="en-GB" altLang="en-US" sz="3200" dirty="0" smtClean="0"/>
              <a:t>Delivering the plan: Queues/delays?</a:t>
            </a:r>
            <a:r>
              <a:rPr lang="en-GB" altLang="en-US" sz="2000" b="0" dirty="0" smtClean="0"/>
              <a:t/>
            </a:r>
            <a:br>
              <a:rPr lang="en-GB" altLang="en-US" sz="2000" b="0" dirty="0" smtClean="0"/>
            </a:br>
            <a:r>
              <a:rPr lang="en-GB" altLang="en-US" sz="2000" b="0" dirty="0" smtClean="0">
                <a:solidFill>
                  <a:schemeClr val="accent6"/>
                </a:solidFill>
              </a:rPr>
              <a:t>Analysis undertaken : </a:t>
            </a:r>
            <a:r>
              <a:rPr lang="en-GB" altLang="en-US" sz="2000" b="0" u="sng" dirty="0" smtClean="0">
                <a:solidFill>
                  <a:schemeClr val="accent6"/>
                </a:solidFill>
              </a:rPr>
              <a:t>Modelling and analysis</a:t>
            </a:r>
            <a:endParaRPr lang="en-GB" altLang="en-US" sz="2000" b="0" u="sng" dirty="0">
              <a:solidFill>
                <a:schemeClr val="accent6"/>
              </a:solidFill>
            </a:endParaRPr>
          </a:p>
        </p:txBody>
      </p:sp>
      <p:sp>
        <p:nvSpPr>
          <p:cNvPr id="38"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43"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44"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1783360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750"/>
                            </p:stCondLst>
                            <p:childTnLst>
                              <p:par>
                                <p:cTn id="9" presetID="10" presetClass="entr" presetSubtype="0" fill="hold" grpId="0" nodeType="afterEffect">
                                  <p:stCondLst>
                                    <p:cond delay="1000"/>
                                  </p:stCondLst>
                                  <p:childTnLst>
                                    <p:set>
                                      <p:cBhvr>
                                        <p:cTn id="10" dur="1" fill="hold">
                                          <p:stCondLst>
                                            <p:cond delay="0"/>
                                          </p:stCondLst>
                                        </p:cTn>
                                        <p:tgtEl>
                                          <p:spTgt spid="1449996"/>
                                        </p:tgtEl>
                                        <p:attrNameLst>
                                          <p:attrName>style.visibility</p:attrName>
                                        </p:attrNameLst>
                                      </p:cBhvr>
                                      <p:to>
                                        <p:strVal val="visible"/>
                                      </p:to>
                                    </p:set>
                                    <p:animEffect transition="in" filter="fade">
                                      <p:cBhvr>
                                        <p:cTn id="11" dur="500"/>
                                        <p:tgtEl>
                                          <p:spTgt spid="1449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999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1"/>
          <p:cNvSpPr>
            <a:spLocks noChangeArrowheads="1"/>
          </p:cNvSpPr>
          <p:nvPr/>
        </p:nvSpPr>
        <p:spPr bwMode="auto">
          <a:xfrm>
            <a:off x="3661824" y="1063529"/>
            <a:ext cx="2019178" cy="40801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86402" tIns="43201" rIns="86402" bIns="43201"/>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endParaRPr lang="en-US" altLang="en-US" sz="1700" dirty="0"/>
          </a:p>
        </p:txBody>
      </p:sp>
      <p:sp>
        <p:nvSpPr>
          <p:cNvPr id="63492" name="TextBox 25"/>
          <p:cNvSpPr txBox="1">
            <a:spLocks noChangeArrowheads="1"/>
          </p:cNvSpPr>
          <p:nvPr/>
        </p:nvSpPr>
        <p:spPr bwMode="auto">
          <a:xfrm rot="16200000" flipH="1">
            <a:off x="-836975" y="2820182"/>
            <a:ext cx="3198086" cy="63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02" tIns="43201" rIns="86402" bIns="43201">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r" eaLnBrk="1" hangingPunct="1">
              <a:spcBef>
                <a:spcPct val="0"/>
              </a:spcBef>
              <a:buFontTx/>
              <a:buNone/>
            </a:pPr>
            <a:r>
              <a:rPr lang="en-GB" altLang="en-US" sz="1300" dirty="0"/>
              <a:t>Frequency </a:t>
            </a:r>
          </a:p>
          <a:p>
            <a:pPr algn="r" eaLnBrk="1" hangingPunct="1">
              <a:spcBef>
                <a:spcPct val="0"/>
              </a:spcBef>
              <a:buFontTx/>
              <a:buNone/>
            </a:pPr>
            <a:r>
              <a:rPr lang="en-GB" altLang="en-US" sz="1100" dirty="0"/>
              <a:t>(number of entries recorded on the</a:t>
            </a:r>
          </a:p>
          <a:p>
            <a:pPr algn="r" eaLnBrk="1" hangingPunct="1">
              <a:spcBef>
                <a:spcPct val="0"/>
              </a:spcBef>
              <a:buFontTx/>
              <a:buNone/>
            </a:pPr>
            <a:r>
              <a:rPr lang="en-GB" altLang="en-US" sz="1100" dirty="0"/>
              <a:t> TCMC access programme spread sheet)</a:t>
            </a:r>
          </a:p>
        </p:txBody>
      </p:sp>
      <p:pic>
        <p:nvPicPr>
          <p:cNvPr id="634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8" t="16586" r="8412"/>
          <a:stretch/>
        </p:blipFill>
        <p:spPr bwMode="auto">
          <a:xfrm>
            <a:off x="1054594" y="1367879"/>
            <a:ext cx="7280142" cy="337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3498" name="TextBox 13"/>
          <p:cNvGrpSpPr>
            <a:grpSpLocks/>
          </p:cNvGrpSpPr>
          <p:nvPr/>
        </p:nvGrpSpPr>
        <p:grpSpPr bwMode="auto">
          <a:xfrm>
            <a:off x="1512069" y="1948652"/>
            <a:ext cx="2155005" cy="715519"/>
            <a:chOff x="2346" y="1271"/>
            <a:chExt cx="1206" cy="477"/>
          </a:xfrm>
        </p:grpSpPr>
        <p:pic>
          <p:nvPicPr>
            <p:cNvPr id="63506" name="TextBox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6" y="1271"/>
              <a:ext cx="1206"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7" name="Text Box 14"/>
            <p:cNvSpPr txBox="1">
              <a:spLocks noChangeArrowheads="1"/>
            </p:cNvSpPr>
            <p:nvPr/>
          </p:nvSpPr>
          <p:spPr bwMode="auto">
            <a:xfrm>
              <a:off x="2361" y="1286"/>
              <a:ext cx="1109"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r>
                <a:rPr lang="en-GB" altLang="en-US" sz="1300" dirty="0">
                  <a:solidFill>
                    <a:srgbClr val="000000"/>
                  </a:solidFill>
                </a:rPr>
                <a:t>73.6% of all </a:t>
              </a:r>
              <a:r>
                <a:rPr lang="en-GB" altLang="en-US" sz="1300" dirty="0" smtClean="0">
                  <a:solidFill>
                    <a:srgbClr val="000000"/>
                  </a:solidFill>
                </a:rPr>
                <a:t>contracted entries at the MEP</a:t>
              </a:r>
              <a:endParaRPr lang="en-GB" altLang="en-US" sz="1300" dirty="0">
                <a:solidFill>
                  <a:srgbClr val="000000"/>
                </a:solidFill>
              </a:endParaRPr>
            </a:p>
          </p:txBody>
        </p:sp>
      </p:grpSp>
      <p:sp>
        <p:nvSpPr>
          <p:cNvPr id="5" name="Rectangle 4"/>
          <p:cNvSpPr/>
          <p:nvPr/>
        </p:nvSpPr>
        <p:spPr>
          <a:xfrm>
            <a:off x="1584077" y="4248347"/>
            <a:ext cx="662473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5205460" y="1063529"/>
            <a:ext cx="3129276" cy="246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p:nvSpPr>
        <p:spPr>
          <a:xfrm>
            <a:off x="3544190" y="1618668"/>
            <a:ext cx="4591748" cy="2701687"/>
          </a:xfrm>
          <a:prstGeom prst="rect">
            <a:avLst/>
          </a:prstGeom>
          <a:solidFill>
            <a:srgbClr val="D9D9D9">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1440060" y="1618668"/>
            <a:ext cx="2080487" cy="2701687"/>
          </a:xfrm>
          <a:prstGeom prst="rect">
            <a:avLst/>
          </a:prstGeom>
          <a:noFill/>
          <a:ln w="38100">
            <a:solidFill>
              <a:srgbClr val="0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4896445" y="4681795"/>
            <a:ext cx="3365024" cy="574516"/>
          </a:xfrm>
          <a:prstGeom prst="rect">
            <a:avLst/>
          </a:prstGeom>
          <a:noFill/>
        </p:spPr>
        <p:txBody>
          <a:bodyPr wrap="none" rtlCol="0">
            <a:spAutoFit/>
          </a:bodyPr>
          <a:lstStyle/>
          <a:p>
            <a:pPr>
              <a:spcBef>
                <a:spcPts val="400"/>
              </a:spcBef>
            </a:pPr>
            <a:r>
              <a:rPr lang="en-GB" sz="1400" i="1" dirty="0">
                <a:latin typeface="Arial" pitchFamily="34" charset="0"/>
                <a:cs typeface="Arial" pitchFamily="34" charset="0"/>
              </a:rPr>
              <a:t>n</a:t>
            </a:r>
            <a:r>
              <a:rPr lang="en-GB" sz="1400" i="1" dirty="0" smtClean="0">
                <a:latin typeface="Arial" pitchFamily="34" charset="0"/>
                <a:cs typeface="Arial" pitchFamily="34" charset="0"/>
              </a:rPr>
              <a:t>ote: </a:t>
            </a:r>
          </a:p>
          <a:p>
            <a:pPr>
              <a:spcBef>
                <a:spcPts val="400"/>
              </a:spcBef>
            </a:pPr>
            <a:r>
              <a:rPr lang="en-GB" sz="1400" dirty="0" smtClean="0">
                <a:latin typeface="Arial" pitchFamily="34" charset="0"/>
                <a:cs typeface="Arial" pitchFamily="34" charset="0"/>
              </a:rPr>
              <a:t>The coloured bars represent contractors</a:t>
            </a:r>
          </a:p>
        </p:txBody>
      </p:sp>
      <p:grpSp>
        <p:nvGrpSpPr>
          <p:cNvPr id="63499" name="TextBox 14"/>
          <p:cNvGrpSpPr>
            <a:grpSpLocks/>
          </p:cNvGrpSpPr>
          <p:nvPr/>
        </p:nvGrpSpPr>
        <p:grpSpPr bwMode="auto">
          <a:xfrm>
            <a:off x="1387654" y="4674320"/>
            <a:ext cx="3724815" cy="870023"/>
            <a:chOff x="733" y="3233"/>
            <a:chExt cx="2569" cy="580"/>
          </a:xfrm>
        </p:grpSpPr>
        <p:pic>
          <p:nvPicPr>
            <p:cNvPr id="63504" name="TextBox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 y="3233"/>
              <a:ext cx="2569"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5" name="Text Box 17"/>
            <p:cNvSpPr txBox="1">
              <a:spLocks noChangeArrowheads="1"/>
            </p:cNvSpPr>
            <p:nvPr/>
          </p:nvSpPr>
          <p:spPr bwMode="auto">
            <a:xfrm>
              <a:off x="748" y="3248"/>
              <a:ext cx="2405" cy="479"/>
            </a:xfrm>
            <a:prstGeom prst="rect">
              <a:avLst/>
            </a:prstGeom>
            <a:ln/>
            <a:extLst/>
          </p:spPr>
          <p:style>
            <a:lnRef idx="2">
              <a:schemeClr val="accent4"/>
            </a:lnRef>
            <a:fillRef idx="1">
              <a:schemeClr val="lt1"/>
            </a:fillRef>
            <a:effectRef idx="0">
              <a:schemeClr val="accent4"/>
            </a:effectRef>
            <a:fontRef idx="minor">
              <a:schemeClr val="dk1"/>
            </a:fontRef>
          </p:style>
          <p:txBody>
            <a:bodyPr wrap="squar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r>
                <a:rPr lang="en-GB" altLang="en-US" sz="1300" dirty="0">
                  <a:solidFill>
                    <a:schemeClr val="accent4"/>
                  </a:solidFill>
                </a:rPr>
                <a:t>Contractors making the fewest </a:t>
              </a:r>
              <a:r>
                <a:rPr lang="en-GB" altLang="en-US" sz="1300" dirty="0" smtClean="0">
                  <a:solidFill>
                    <a:schemeClr val="accent4"/>
                  </a:solidFill>
                </a:rPr>
                <a:t>deliveries in-period </a:t>
              </a:r>
              <a:r>
                <a:rPr lang="en-GB" altLang="en-US" sz="1300" dirty="0">
                  <a:solidFill>
                    <a:schemeClr val="accent4"/>
                  </a:solidFill>
                </a:rPr>
                <a:t>tended to </a:t>
              </a:r>
              <a:r>
                <a:rPr lang="en-GB" altLang="en-US" sz="1300" dirty="0" smtClean="0">
                  <a:solidFill>
                    <a:schemeClr val="accent4"/>
                  </a:solidFill>
                </a:rPr>
                <a:t>report longer process times.</a:t>
              </a:r>
            </a:p>
            <a:p>
              <a:pPr eaLnBrk="1" hangingPunct="1">
                <a:spcBef>
                  <a:spcPts val="200"/>
                </a:spcBef>
                <a:buFontTx/>
                <a:buNone/>
              </a:pPr>
              <a:r>
                <a:rPr lang="en-GB" altLang="en-US" sz="1300" i="1" dirty="0" smtClean="0">
                  <a:solidFill>
                    <a:schemeClr val="accent4"/>
                  </a:solidFill>
                </a:rPr>
                <a:t>LESSON</a:t>
              </a:r>
              <a:r>
                <a:rPr lang="en-GB" altLang="en-US" sz="1300" dirty="0" smtClean="0">
                  <a:solidFill>
                    <a:schemeClr val="accent4"/>
                  </a:solidFill>
                </a:rPr>
                <a:t>: Educate and inform (process).</a:t>
              </a:r>
              <a:endParaRPr lang="en-GB" altLang="en-US" sz="1300" dirty="0">
                <a:solidFill>
                  <a:schemeClr val="accent4"/>
                </a:solidFill>
              </a:endParaRPr>
            </a:p>
          </p:txBody>
        </p:sp>
      </p:grpSp>
      <p:grpSp>
        <p:nvGrpSpPr>
          <p:cNvPr id="63497" name="TextBox 12"/>
          <p:cNvGrpSpPr>
            <a:grpSpLocks/>
          </p:cNvGrpSpPr>
          <p:nvPr/>
        </p:nvGrpSpPr>
        <p:grpSpPr bwMode="auto">
          <a:xfrm>
            <a:off x="5065282" y="1921818"/>
            <a:ext cx="3143531" cy="1484705"/>
            <a:chOff x="1187" y="787"/>
            <a:chExt cx="2515" cy="580"/>
          </a:xfrm>
        </p:grpSpPr>
        <p:pic>
          <p:nvPicPr>
            <p:cNvPr id="63508" name="TextBox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 y="787"/>
              <a:ext cx="2515"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9" name="Text Box 11"/>
            <p:cNvSpPr txBox="1">
              <a:spLocks noChangeArrowheads="1"/>
            </p:cNvSpPr>
            <p:nvPr/>
          </p:nvSpPr>
          <p:spPr bwMode="auto">
            <a:xfrm>
              <a:off x="1202" y="799"/>
              <a:ext cx="226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r>
                <a:rPr lang="en-GB" altLang="en-US" sz="1600" dirty="0"/>
                <a:t>There was no statistical bias evident between contractors regarding </a:t>
              </a:r>
              <a:r>
                <a:rPr lang="en-GB" altLang="en-US" sz="1600" dirty="0" smtClean="0"/>
                <a:t>time in ‘SOAK’</a:t>
              </a:r>
              <a:endParaRPr lang="en-GB" altLang="en-US" sz="1600" dirty="0"/>
            </a:p>
          </p:txBody>
        </p:sp>
      </p:grpSp>
      <p:sp>
        <p:nvSpPr>
          <p:cNvPr id="31" name="Rectangle 2"/>
          <p:cNvSpPr txBox="1">
            <a:spLocks noChangeArrowheads="1"/>
          </p:cNvSpPr>
          <p:nvPr/>
        </p:nvSpPr>
        <p:spPr>
          <a:xfrm>
            <a:off x="431949" y="535333"/>
            <a:ext cx="7934200" cy="544514"/>
          </a:xfrm>
          <a:prstGeom prst="rect">
            <a:avLst/>
          </a:prstGeom>
        </p:spPr>
        <p:txBody>
          <a:bodyPr/>
          <a:lstStyle>
            <a:lvl1pPr algn="l" defTabSz="852488" rtl="0" eaLnBrk="1" fontAlgn="base" hangingPunct="1">
              <a:lnSpc>
                <a:spcPct val="120000"/>
              </a:lnSpc>
              <a:spcBef>
                <a:spcPct val="0"/>
              </a:spcBef>
              <a:spcAft>
                <a:spcPct val="0"/>
              </a:spcAft>
              <a:defRPr sz="3600" b="1" kern="1200">
                <a:solidFill>
                  <a:schemeClr val="tx1"/>
                </a:solidFill>
                <a:latin typeface="Arial" pitchFamily="34" charset="0"/>
                <a:ea typeface="+mj-ea"/>
                <a:cs typeface="Arial" pitchFamily="34" charset="0"/>
              </a:defRPr>
            </a:lvl1pPr>
            <a:lvl2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2pPr>
            <a:lvl3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3pPr>
            <a:lvl4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4pPr>
            <a:lvl5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5pPr>
            <a:lvl6pPr marL="4572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6pPr>
            <a:lvl7pPr marL="9144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7pPr>
            <a:lvl8pPr marL="13716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8pPr>
            <a:lvl9pPr marL="18288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9pPr>
          </a:lstStyle>
          <a:p>
            <a:pPr>
              <a:lnSpc>
                <a:spcPct val="100000"/>
              </a:lnSpc>
            </a:pPr>
            <a:r>
              <a:rPr lang="en-GB" altLang="en-US" sz="3200" dirty="0" smtClean="0"/>
              <a:t>Delivering the plan: MEP utilisation</a:t>
            </a:r>
          </a:p>
          <a:p>
            <a:pPr>
              <a:lnSpc>
                <a:spcPct val="100000"/>
              </a:lnSpc>
            </a:pPr>
            <a:r>
              <a:rPr lang="en-GB" altLang="en-US" sz="2000" b="0" dirty="0">
                <a:solidFill>
                  <a:schemeClr val="accent6"/>
                </a:solidFill>
              </a:rPr>
              <a:t>Analysis </a:t>
            </a:r>
            <a:r>
              <a:rPr lang="en-GB" altLang="en-US" sz="2000" b="0" dirty="0" smtClean="0">
                <a:solidFill>
                  <a:schemeClr val="accent6"/>
                </a:solidFill>
              </a:rPr>
              <a:t>undertaken : Records of contractor deliveries</a:t>
            </a:r>
            <a:endParaRPr lang="en-GB" altLang="en-US" sz="2000" b="0" u="sng" dirty="0">
              <a:solidFill>
                <a:schemeClr val="accent6"/>
              </a:solidFill>
            </a:endParaRPr>
          </a:p>
        </p:txBody>
      </p:sp>
      <p:sp>
        <p:nvSpPr>
          <p:cNvPr id="21"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22"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23"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289023932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1292785" y="2010499"/>
            <a:ext cx="2955588" cy="27810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p:cNvSpPr txBox="1"/>
          <p:nvPr/>
        </p:nvSpPr>
        <p:spPr>
          <a:xfrm>
            <a:off x="431949" y="1957939"/>
            <a:ext cx="615553" cy="2650300"/>
          </a:xfrm>
          <a:prstGeom prst="rect">
            <a:avLst/>
          </a:prstGeom>
          <a:noFill/>
        </p:spPr>
        <p:txBody>
          <a:bodyPr vert="vert270" wrap="square" rtlCol="0">
            <a:spAutoFit/>
          </a:bodyPr>
          <a:lstStyle/>
          <a:p>
            <a:pPr algn="r">
              <a:spcBef>
                <a:spcPts val="1800"/>
              </a:spcBef>
            </a:pPr>
            <a:r>
              <a:rPr lang="en-GB" sz="1400" dirty="0" smtClean="0">
                <a:latin typeface="Arial" pitchFamily="34" charset="0"/>
                <a:cs typeface="Arial" pitchFamily="34" charset="0"/>
              </a:rPr>
              <a:t>Processing rate for entry to Camp Bastion (Vehicles·day</a:t>
            </a:r>
            <a:r>
              <a:rPr lang="en-GB" sz="1400" baseline="30000" dirty="0" smtClean="0">
                <a:latin typeface="Arial" pitchFamily="34" charset="0"/>
                <a:cs typeface="Arial" pitchFamily="34" charset="0"/>
              </a:rPr>
              <a:t>-1</a:t>
            </a:r>
            <a:r>
              <a:rPr lang="en-GB" sz="1400" dirty="0" smtClean="0">
                <a:latin typeface="Arial" pitchFamily="34" charset="0"/>
                <a:cs typeface="Arial" pitchFamily="34" charset="0"/>
              </a:rPr>
              <a:t>)</a:t>
            </a:r>
          </a:p>
        </p:txBody>
      </p:sp>
      <p:sp>
        <p:nvSpPr>
          <p:cNvPr id="63" name="Rectangle 62"/>
          <p:cNvSpPr/>
          <p:nvPr/>
        </p:nvSpPr>
        <p:spPr>
          <a:xfrm>
            <a:off x="1286857" y="2565098"/>
            <a:ext cx="2961293" cy="22262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49984" name="Rectangle 1449983"/>
          <p:cNvSpPr/>
          <p:nvPr/>
        </p:nvSpPr>
        <p:spPr>
          <a:xfrm>
            <a:off x="1232168" y="3168650"/>
            <a:ext cx="3015982" cy="16557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7" name="Straight Connector 26"/>
          <p:cNvCxnSpPr/>
          <p:nvPr/>
        </p:nvCxnSpPr>
        <p:spPr>
          <a:xfrm flipV="1">
            <a:off x="1232168" y="1655763"/>
            <a:ext cx="0" cy="3135576"/>
          </a:xfrm>
          <a:prstGeom prst="line">
            <a:avLst/>
          </a:prstGeom>
          <a:ln w="38100">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49994" name="TextBox 1449993"/>
          <p:cNvSpPr txBox="1"/>
          <p:nvPr/>
        </p:nvSpPr>
        <p:spPr>
          <a:xfrm>
            <a:off x="2303463" y="3168650"/>
            <a:ext cx="1944687" cy="489878"/>
          </a:xfrm>
          <a:prstGeom prst="rect">
            <a:avLst/>
          </a:prstGeom>
          <a:noFill/>
        </p:spPr>
        <p:txBody>
          <a:bodyPr wrap="square" rtlCol="0">
            <a:spAutoFit/>
          </a:bodyPr>
          <a:lstStyle/>
          <a:p>
            <a:pPr algn="r">
              <a:spcBef>
                <a:spcPts val="100"/>
              </a:spcBef>
            </a:pPr>
            <a:r>
              <a:rPr lang="en-GB" sz="1400" dirty="0" smtClean="0">
                <a:latin typeface="Arial" pitchFamily="34" charset="0"/>
                <a:cs typeface="Arial" pitchFamily="34" charset="0"/>
              </a:rPr>
              <a:t>MEP capacity A </a:t>
            </a:r>
          </a:p>
          <a:p>
            <a:pPr algn="r">
              <a:spcBef>
                <a:spcPts val="100"/>
              </a:spcBef>
            </a:pPr>
            <a:r>
              <a:rPr lang="en-GB" sz="1100" dirty="0" smtClean="0">
                <a:latin typeface="Arial" pitchFamily="34" charset="0"/>
                <a:cs typeface="Arial" pitchFamily="34" charset="0"/>
              </a:rPr>
              <a:t>(for existing resources)</a:t>
            </a:r>
          </a:p>
        </p:txBody>
      </p:sp>
      <p:sp>
        <p:nvSpPr>
          <p:cNvPr id="74" name="TextBox 73"/>
          <p:cNvSpPr txBox="1"/>
          <p:nvPr/>
        </p:nvSpPr>
        <p:spPr>
          <a:xfrm>
            <a:off x="1943100" y="2568793"/>
            <a:ext cx="2305273" cy="489878"/>
          </a:xfrm>
          <a:prstGeom prst="rect">
            <a:avLst/>
          </a:prstGeom>
          <a:noFill/>
        </p:spPr>
        <p:txBody>
          <a:bodyPr wrap="square" rtlCol="0">
            <a:spAutoFit/>
          </a:bodyPr>
          <a:lstStyle/>
          <a:p>
            <a:pPr algn="r">
              <a:spcBef>
                <a:spcPts val="100"/>
              </a:spcBef>
            </a:pPr>
            <a:r>
              <a:rPr lang="en-GB" sz="1400" dirty="0" smtClean="0">
                <a:latin typeface="Arial" pitchFamily="34" charset="0"/>
                <a:cs typeface="Arial" pitchFamily="34" charset="0"/>
              </a:rPr>
              <a:t>MEP capacity B </a:t>
            </a:r>
          </a:p>
          <a:p>
            <a:pPr algn="r">
              <a:spcBef>
                <a:spcPts val="100"/>
              </a:spcBef>
            </a:pPr>
            <a:r>
              <a:rPr lang="en-GB" sz="1100" dirty="0" smtClean="0">
                <a:latin typeface="Arial" pitchFamily="34" charset="0"/>
                <a:cs typeface="Arial" pitchFamily="34" charset="0"/>
              </a:rPr>
              <a:t>(for additional resource option 1)</a:t>
            </a:r>
          </a:p>
        </p:txBody>
      </p:sp>
      <p:sp>
        <p:nvSpPr>
          <p:cNvPr id="75" name="TextBox 74"/>
          <p:cNvSpPr txBox="1"/>
          <p:nvPr/>
        </p:nvSpPr>
        <p:spPr>
          <a:xfrm>
            <a:off x="1943100" y="2030129"/>
            <a:ext cx="2305273" cy="489878"/>
          </a:xfrm>
          <a:prstGeom prst="rect">
            <a:avLst/>
          </a:prstGeom>
          <a:noFill/>
        </p:spPr>
        <p:txBody>
          <a:bodyPr wrap="square" rtlCol="0">
            <a:spAutoFit/>
          </a:bodyPr>
          <a:lstStyle/>
          <a:p>
            <a:pPr algn="r">
              <a:spcBef>
                <a:spcPts val="100"/>
              </a:spcBef>
            </a:pPr>
            <a:r>
              <a:rPr lang="en-GB" sz="1400" dirty="0" smtClean="0">
                <a:latin typeface="Arial" pitchFamily="34" charset="0"/>
                <a:cs typeface="Arial" pitchFamily="34" charset="0"/>
              </a:rPr>
              <a:t>MEP capacity C </a:t>
            </a:r>
          </a:p>
          <a:p>
            <a:pPr algn="r">
              <a:spcBef>
                <a:spcPts val="100"/>
              </a:spcBef>
            </a:pPr>
            <a:r>
              <a:rPr lang="en-GB" sz="1100" dirty="0" smtClean="0">
                <a:latin typeface="Arial" pitchFamily="34" charset="0"/>
                <a:cs typeface="Arial" pitchFamily="34" charset="0"/>
              </a:rPr>
              <a:t>(for additional resource option 2)</a:t>
            </a:r>
          </a:p>
        </p:txBody>
      </p:sp>
      <p:sp>
        <p:nvSpPr>
          <p:cNvPr id="77" name="TextBox 76"/>
          <p:cNvSpPr txBox="1"/>
          <p:nvPr/>
        </p:nvSpPr>
        <p:spPr>
          <a:xfrm>
            <a:off x="-288131" y="1754341"/>
            <a:ext cx="4609033" cy="261610"/>
          </a:xfrm>
          <a:prstGeom prst="rect">
            <a:avLst/>
          </a:prstGeom>
          <a:noFill/>
        </p:spPr>
        <p:txBody>
          <a:bodyPr wrap="square" rtlCol="0">
            <a:spAutoFit/>
          </a:bodyPr>
          <a:lstStyle/>
          <a:p>
            <a:pPr algn="r">
              <a:spcBef>
                <a:spcPts val="100"/>
              </a:spcBef>
            </a:pPr>
            <a:r>
              <a:rPr lang="en-GB" sz="1100" dirty="0" smtClean="0">
                <a:solidFill>
                  <a:schemeClr val="bg1">
                    <a:lumMod val="50000"/>
                  </a:schemeClr>
                </a:solidFill>
                <a:latin typeface="Arial" pitchFamily="34" charset="0"/>
                <a:cs typeface="Arial" pitchFamily="34" charset="0"/>
              </a:rPr>
              <a:t>Where: </a:t>
            </a:r>
            <a:r>
              <a:rPr lang="en-GB" sz="1100" i="1" dirty="0" smtClean="0">
                <a:solidFill>
                  <a:schemeClr val="bg1">
                    <a:lumMod val="50000"/>
                  </a:schemeClr>
                </a:solidFill>
                <a:latin typeface="Arial" pitchFamily="34" charset="0"/>
                <a:cs typeface="Arial" pitchFamily="34" charset="0"/>
              </a:rPr>
              <a:t>Capacity</a:t>
            </a:r>
            <a:r>
              <a:rPr lang="en-GB" sz="1100" dirty="0" smtClean="0">
                <a:solidFill>
                  <a:schemeClr val="bg1">
                    <a:lumMod val="50000"/>
                  </a:schemeClr>
                </a:solidFill>
                <a:latin typeface="Arial" pitchFamily="34" charset="0"/>
                <a:cs typeface="Arial" pitchFamily="34" charset="0"/>
              </a:rPr>
              <a:t> = Maximum processing rate</a:t>
            </a:r>
          </a:p>
        </p:txBody>
      </p:sp>
      <p:grpSp>
        <p:nvGrpSpPr>
          <p:cNvPr id="78" name="Group 77"/>
          <p:cNvGrpSpPr/>
          <p:nvPr/>
        </p:nvGrpSpPr>
        <p:grpSpPr>
          <a:xfrm>
            <a:off x="1368053" y="3168650"/>
            <a:ext cx="1296144" cy="647501"/>
            <a:chOff x="1656085" y="3816151"/>
            <a:chExt cx="833038" cy="996601"/>
          </a:xfrm>
        </p:grpSpPr>
        <p:grpSp>
          <p:nvGrpSpPr>
            <p:cNvPr id="79" name="Group 78"/>
            <p:cNvGrpSpPr/>
            <p:nvPr/>
          </p:nvGrpSpPr>
          <p:grpSpPr>
            <a:xfrm>
              <a:off x="1944117" y="3816151"/>
              <a:ext cx="289049" cy="216024"/>
              <a:chOff x="1870583" y="3816151"/>
              <a:chExt cx="145033" cy="180380"/>
            </a:xfrm>
          </p:grpSpPr>
          <p:cxnSp>
            <p:nvCxnSpPr>
              <p:cNvPr id="81" name="Straight Connector 80"/>
              <p:cNvCxnSpPr/>
              <p:nvPr/>
            </p:nvCxnSpPr>
            <p:spPr>
              <a:xfrm flipV="1">
                <a:off x="1943100" y="3816151"/>
                <a:ext cx="0" cy="18038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870583" y="3816151"/>
                <a:ext cx="1450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0" name="Rectangle 79"/>
            <p:cNvSpPr/>
            <p:nvPr/>
          </p:nvSpPr>
          <p:spPr>
            <a:xfrm>
              <a:off x="1656085" y="3996531"/>
              <a:ext cx="833038" cy="81622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dirty="0" smtClean="0">
                  <a:solidFill>
                    <a:schemeClr val="bg1">
                      <a:lumMod val="50000"/>
                    </a:schemeClr>
                  </a:solidFill>
                  <a:latin typeface="Arial" pitchFamily="34" charset="0"/>
                  <a:cs typeface="Arial" pitchFamily="34" charset="0"/>
                </a:rPr>
                <a:t>Reserved </a:t>
              </a:r>
              <a:r>
                <a:rPr lang="en-GB" sz="1100" dirty="0" smtClean="0">
                  <a:solidFill>
                    <a:schemeClr val="bg1">
                      <a:lumMod val="50000"/>
                    </a:schemeClr>
                  </a:solidFill>
                  <a:latin typeface="Arial" pitchFamily="34" charset="0"/>
                  <a:cs typeface="Arial" pitchFamily="34" charset="0"/>
                </a:rPr>
                <a:t>(military use)</a:t>
              </a:r>
              <a:endParaRPr lang="en-GB" sz="1100" dirty="0">
                <a:solidFill>
                  <a:schemeClr val="bg1">
                    <a:lumMod val="50000"/>
                  </a:schemeClr>
                </a:solidFill>
              </a:endParaRPr>
            </a:p>
          </p:txBody>
        </p:sp>
      </p:grpSp>
      <p:sp>
        <p:nvSpPr>
          <p:cNvPr id="1449999" name="Right Brace 1449998"/>
          <p:cNvSpPr/>
          <p:nvPr/>
        </p:nvSpPr>
        <p:spPr>
          <a:xfrm>
            <a:off x="4320902" y="2016125"/>
            <a:ext cx="287511" cy="115252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 name="Rectangle 2"/>
          <p:cNvSpPr/>
          <p:nvPr/>
        </p:nvSpPr>
        <p:spPr>
          <a:xfrm>
            <a:off x="2592189" y="4404493"/>
            <a:ext cx="2736304" cy="408259"/>
          </a:xfrm>
          <a:prstGeom prst="rect">
            <a:avLst/>
          </a:prstGeom>
          <a:solidFill>
            <a:schemeClr val="bg1"/>
          </a:solidFill>
          <a:ln>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1"/>
          <p:cNvGrpSpPr/>
          <p:nvPr/>
        </p:nvGrpSpPr>
        <p:grpSpPr>
          <a:xfrm>
            <a:off x="1349616" y="1265535"/>
            <a:ext cx="6788937" cy="3581446"/>
            <a:chOff x="1349616" y="1265535"/>
            <a:chExt cx="6788937" cy="3581446"/>
          </a:xfrm>
        </p:grpSpPr>
        <p:grpSp>
          <p:nvGrpSpPr>
            <p:cNvPr id="31" name="Group 30"/>
            <p:cNvGrpSpPr/>
            <p:nvPr/>
          </p:nvGrpSpPr>
          <p:grpSpPr>
            <a:xfrm>
              <a:off x="3600301" y="4404641"/>
              <a:ext cx="1296144" cy="408112"/>
              <a:chOff x="1656085" y="3816151"/>
              <a:chExt cx="833038" cy="996605"/>
            </a:xfrm>
          </p:grpSpPr>
          <p:grpSp>
            <p:nvGrpSpPr>
              <p:cNvPr id="33" name="Group 32"/>
              <p:cNvGrpSpPr/>
              <p:nvPr/>
            </p:nvGrpSpPr>
            <p:grpSpPr>
              <a:xfrm>
                <a:off x="1944117" y="3816151"/>
                <a:ext cx="289049" cy="216024"/>
                <a:chOff x="1870583" y="3816151"/>
                <a:chExt cx="145033" cy="180380"/>
              </a:xfrm>
            </p:grpSpPr>
            <p:cxnSp>
              <p:nvCxnSpPr>
                <p:cNvPr id="35" name="Straight Connector 34"/>
                <p:cNvCxnSpPr/>
                <p:nvPr/>
              </p:nvCxnSpPr>
              <p:spPr>
                <a:xfrm flipV="1">
                  <a:off x="1943100" y="3816151"/>
                  <a:ext cx="0" cy="180380"/>
                </a:xfrm>
                <a:prstGeom prst="line">
                  <a:avLst/>
                </a:prstGeom>
                <a:ln w="19050">
                  <a:solidFill>
                    <a:srgbClr val="0078A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870583" y="3816151"/>
                  <a:ext cx="145033" cy="0"/>
                </a:xfrm>
                <a:prstGeom prst="line">
                  <a:avLst/>
                </a:prstGeom>
                <a:ln w="19050">
                  <a:solidFill>
                    <a:srgbClr val="0078A2"/>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1656085" y="3996534"/>
                <a:ext cx="833038" cy="816222"/>
              </a:xfrm>
              <a:prstGeom prst="rect">
                <a:avLst/>
              </a:prstGeom>
              <a:solidFill>
                <a:schemeClr val="tx1"/>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smtClean="0">
                    <a:solidFill>
                      <a:schemeClr val="bg1"/>
                    </a:solidFill>
                    <a:latin typeface="Arial" pitchFamily="34" charset="0"/>
                    <a:cs typeface="Arial" pitchFamily="34" charset="0"/>
                  </a:rPr>
                  <a:t>GSL sales </a:t>
                </a:r>
              </a:p>
            </p:txBody>
          </p:sp>
        </p:grpSp>
        <p:sp>
          <p:nvSpPr>
            <p:cNvPr id="37" name="Rectangle 36"/>
            <p:cNvSpPr/>
            <p:nvPr/>
          </p:nvSpPr>
          <p:spPr>
            <a:xfrm>
              <a:off x="5180350" y="2010647"/>
              <a:ext cx="2955588" cy="27810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a:off x="5174422" y="2565246"/>
              <a:ext cx="2961293" cy="22262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p:cNvSpPr/>
            <p:nvPr/>
          </p:nvSpPr>
          <p:spPr>
            <a:xfrm>
              <a:off x="5183188" y="3191218"/>
              <a:ext cx="2955365" cy="16557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p:cNvGrpSpPr/>
            <p:nvPr/>
          </p:nvGrpSpPr>
          <p:grpSpPr>
            <a:xfrm>
              <a:off x="5255614" y="3168798"/>
              <a:ext cx="2017094" cy="647501"/>
              <a:chOff x="1656084" y="3816151"/>
              <a:chExt cx="1014041" cy="996601"/>
            </a:xfrm>
          </p:grpSpPr>
          <p:grpSp>
            <p:nvGrpSpPr>
              <p:cNvPr id="47" name="Group 46"/>
              <p:cNvGrpSpPr/>
              <p:nvPr/>
            </p:nvGrpSpPr>
            <p:grpSpPr>
              <a:xfrm>
                <a:off x="1944117" y="3816151"/>
                <a:ext cx="289049" cy="216024"/>
                <a:chOff x="1870583" y="3816151"/>
                <a:chExt cx="145033" cy="180380"/>
              </a:xfrm>
            </p:grpSpPr>
            <p:cxnSp>
              <p:nvCxnSpPr>
                <p:cNvPr id="50" name="Straight Connector 49"/>
                <p:cNvCxnSpPr/>
                <p:nvPr/>
              </p:nvCxnSpPr>
              <p:spPr>
                <a:xfrm flipV="1">
                  <a:off x="1943100" y="3816151"/>
                  <a:ext cx="0" cy="18038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70583" y="3816151"/>
                  <a:ext cx="1450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1656084" y="3996532"/>
                <a:ext cx="1014041" cy="8162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dirty="0" smtClean="0">
                    <a:solidFill>
                      <a:schemeClr val="bg1">
                        <a:lumMod val="50000"/>
                      </a:schemeClr>
                    </a:solidFill>
                    <a:latin typeface="Arial" pitchFamily="34" charset="0"/>
                    <a:cs typeface="Arial" pitchFamily="34" charset="0"/>
                  </a:rPr>
                  <a:t>Reserved </a:t>
                </a:r>
              </a:p>
              <a:p>
                <a:pPr algn="ctr"/>
                <a:r>
                  <a:rPr lang="en-GB" sz="1100" dirty="0" smtClean="0">
                    <a:solidFill>
                      <a:schemeClr val="bg1">
                        <a:lumMod val="50000"/>
                      </a:schemeClr>
                    </a:solidFill>
                    <a:latin typeface="Arial" pitchFamily="34" charset="0"/>
                    <a:cs typeface="Arial" pitchFamily="34" charset="0"/>
                  </a:rPr>
                  <a:t>(military use)</a:t>
                </a:r>
                <a:endParaRPr lang="en-GB" sz="1100" dirty="0">
                  <a:solidFill>
                    <a:schemeClr val="bg1">
                      <a:lumMod val="50000"/>
                    </a:schemeClr>
                  </a:solidFill>
                </a:endParaRPr>
              </a:p>
            </p:txBody>
          </p:sp>
        </p:grpSp>
        <p:grpSp>
          <p:nvGrpSpPr>
            <p:cNvPr id="52" name="Group 51"/>
            <p:cNvGrpSpPr/>
            <p:nvPr/>
          </p:nvGrpSpPr>
          <p:grpSpPr>
            <a:xfrm>
              <a:off x="5255614" y="3816151"/>
              <a:ext cx="2017094" cy="588342"/>
              <a:chOff x="1656084" y="3816151"/>
              <a:chExt cx="1014041" cy="996601"/>
            </a:xfrm>
          </p:grpSpPr>
          <p:grpSp>
            <p:nvGrpSpPr>
              <p:cNvPr id="53" name="Group 52"/>
              <p:cNvGrpSpPr/>
              <p:nvPr/>
            </p:nvGrpSpPr>
            <p:grpSpPr>
              <a:xfrm>
                <a:off x="1944117" y="3816151"/>
                <a:ext cx="289049" cy="216024"/>
                <a:chOff x="1870583" y="3816151"/>
                <a:chExt cx="145033" cy="180380"/>
              </a:xfrm>
            </p:grpSpPr>
            <p:cxnSp>
              <p:nvCxnSpPr>
                <p:cNvPr id="55" name="Straight Connector 54"/>
                <p:cNvCxnSpPr/>
                <p:nvPr/>
              </p:nvCxnSpPr>
              <p:spPr>
                <a:xfrm flipV="1">
                  <a:off x="1943100" y="3816151"/>
                  <a:ext cx="0" cy="180380"/>
                </a:xfrm>
                <a:prstGeom prst="line">
                  <a:avLst/>
                </a:prstGeom>
                <a:ln w="19050">
                  <a:solidFill>
                    <a:srgbClr val="0078A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870583" y="3816151"/>
                  <a:ext cx="145033" cy="0"/>
                </a:xfrm>
                <a:prstGeom prst="line">
                  <a:avLst/>
                </a:prstGeom>
                <a:ln w="19050">
                  <a:solidFill>
                    <a:srgbClr val="0078A2"/>
                  </a:solidFill>
                </a:ln>
              </p:spPr>
              <p:style>
                <a:lnRef idx="1">
                  <a:schemeClr val="accent1"/>
                </a:lnRef>
                <a:fillRef idx="0">
                  <a:schemeClr val="accent1"/>
                </a:fillRef>
                <a:effectRef idx="0">
                  <a:schemeClr val="accent1"/>
                </a:effectRef>
                <a:fontRef idx="minor">
                  <a:schemeClr val="tx1"/>
                </a:fontRef>
              </p:style>
            </p:cxnSp>
          </p:grpSp>
          <p:sp>
            <p:nvSpPr>
              <p:cNvPr id="54" name="Rectangle 53"/>
              <p:cNvSpPr/>
              <p:nvPr/>
            </p:nvSpPr>
            <p:spPr>
              <a:xfrm>
                <a:off x="1656084" y="3996531"/>
                <a:ext cx="1014041" cy="816221"/>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smtClean="0">
                    <a:latin typeface="Arial" pitchFamily="34" charset="0"/>
                    <a:cs typeface="Arial" pitchFamily="34" charset="0"/>
                  </a:rPr>
                  <a:t>Actual</a:t>
                </a:r>
                <a:endParaRPr lang="en-GB" sz="1400" dirty="0"/>
              </a:p>
            </p:txBody>
          </p:sp>
        </p:grpSp>
        <p:sp>
          <p:nvSpPr>
            <p:cNvPr id="59" name="Rectangle 58"/>
            <p:cNvSpPr/>
            <p:nvPr/>
          </p:nvSpPr>
          <p:spPr>
            <a:xfrm>
              <a:off x="5255616" y="4404641"/>
              <a:ext cx="2017095" cy="41977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solidFill>
                    <a:schemeClr val="accent6"/>
                  </a:solidFill>
                  <a:latin typeface="Arial" pitchFamily="34" charset="0"/>
                  <a:cs typeface="Arial" pitchFamily="34" charset="0"/>
                </a:rPr>
                <a:t>Spare capacity (MEP)</a:t>
              </a:r>
              <a:endParaRPr lang="en-GB" sz="1400" dirty="0">
                <a:solidFill>
                  <a:schemeClr val="accent6"/>
                </a:solidFill>
              </a:endParaRPr>
            </a:p>
          </p:txBody>
        </p:sp>
        <p:sp>
          <p:nvSpPr>
            <p:cNvPr id="62" name="TextBox 61"/>
            <p:cNvSpPr txBox="1"/>
            <p:nvPr/>
          </p:nvSpPr>
          <p:spPr>
            <a:xfrm>
              <a:off x="1349616" y="1265535"/>
              <a:ext cx="6757398" cy="461665"/>
            </a:xfrm>
            <a:prstGeom prst="rect">
              <a:avLst/>
            </a:prstGeom>
            <a:solidFill>
              <a:schemeClr val="accent6"/>
            </a:solidFill>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just">
                <a:spcBef>
                  <a:spcPts val="600"/>
                </a:spcBef>
              </a:pPr>
              <a:r>
                <a:rPr lang="en-GB" sz="1200" dirty="0" smtClean="0">
                  <a:solidFill>
                    <a:schemeClr val="bg1"/>
                  </a:solidFill>
                  <a:latin typeface="Arial" pitchFamily="34" charset="0"/>
                  <a:cs typeface="Arial" pitchFamily="34" charset="0"/>
                </a:rPr>
                <a:t>Without use of the GSL for sales, spare capacity (to support increased ‘sales’) could only be achieved with </a:t>
              </a:r>
              <a:r>
                <a:rPr lang="en-GB" sz="1200" b="1" dirty="0" smtClean="0">
                  <a:solidFill>
                    <a:schemeClr val="bg1"/>
                  </a:solidFill>
                  <a:latin typeface="Arial" pitchFamily="34" charset="0"/>
                  <a:cs typeface="Arial" pitchFamily="34" charset="0"/>
                </a:rPr>
                <a:t>additional resources </a:t>
              </a:r>
              <a:r>
                <a:rPr lang="en-GB" sz="1200" dirty="0" smtClean="0">
                  <a:solidFill>
                    <a:schemeClr val="bg1"/>
                  </a:solidFill>
                  <a:latin typeface="Arial" pitchFamily="34" charset="0"/>
                  <a:cs typeface="Arial" pitchFamily="34" charset="0"/>
                </a:rPr>
                <a:t>or when reserved capacity was not required</a:t>
              </a:r>
            </a:p>
          </p:txBody>
        </p:sp>
      </p:grpSp>
      <p:sp>
        <p:nvSpPr>
          <p:cNvPr id="1450000" name="Rectangle 1449999"/>
          <p:cNvSpPr/>
          <p:nvPr/>
        </p:nvSpPr>
        <p:spPr>
          <a:xfrm>
            <a:off x="4608413" y="2271228"/>
            <a:ext cx="1959017" cy="523220"/>
          </a:xfrm>
          <a:prstGeom prst="rect">
            <a:avLst/>
          </a:prstGeom>
        </p:spPr>
        <p:txBody>
          <a:bodyPr wrap="square">
            <a:spAutoFit/>
          </a:bodyPr>
          <a:lstStyle/>
          <a:p>
            <a:r>
              <a:rPr lang="en-GB" sz="1400" dirty="0" smtClean="0">
                <a:solidFill>
                  <a:srgbClr val="005C7E"/>
                </a:solidFill>
                <a:latin typeface="Arial" pitchFamily="34" charset="0"/>
                <a:cs typeface="Arial" pitchFamily="34" charset="0"/>
              </a:rPr>
              <a:t>Agreement with ORSA analysis </a:t>
            </a:r>
          </a:p>
        </p:txBody>
      </p:sp>
      <p:grpSp>
        <p:nvGrpSpPr>
          <p:cNvPr id="1449998" name="Group 1449997"/>
          <p:cNvGrpSpPr/>
          <p:nvPr/>
        </p:nvGrpSpPr>
        <p:grpSpPr>
          <a:xfrm>
            <a:off x="1368053" y="3816151"/>
            <a:ext cx="1296144" cy="996601"/>
            <a:chOff x="1656085" y="3816151"/>
            <a:chExt cx="833038" cy="996601"/>
          </a:xfrm>
        </p:grpSpPr>
        <p:grpSp>
          <p:nvGrpSpPr>
            <p:cNvPr id="1449992" name="Group 1449991"/>
            <p:cNvGrpSpPr/>
            <p:nvPr/>
          </p:nvGrpSpPr>
          <p:grpSpPr>
            <a:xfrm>
              <a:off x="1944117" y="3816151"/>
              <a:ext cx="289049" cy="216024"/>
              <a:chOff x="1870583" y="3816151"/>
              <a:chExt cx="145033" cy="180380"/>
            </a:xfrm>
          </p:grpSpPr>
          <p:cxnSp>
            <p:nvCxnSpPr>
              <p:cNvPr id="1449987" name="Straight Connector 1449986"/>
              <p:cNvCxnSpPr/>
              <p:nvPr/>
            </p:nvCxnSpPr>
            <p:spPr>
              <a:xfrm flipV="1">
                <a:off x="1943100" y="3816151"/>
                <a:ext cx="0" cy="180380"/>
              </a:xfrm>
              <a:prstGeom prst="line">
                <a:avLst/>
              </a:prstGeom>
              <a:ln w="19050">
                <a:solidFill>
                  <a:srgbClr val="0078A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870583" y="3816151"/>
                <a:ext cx="145033" cy="0"/>
              </a:xfrm>
              <a:prstGeom prst="line">
                <a:avLst/>
              </a:prstGeom>
              <a:ln w="19050">
                <a:solidFill>
                  <a:srgbClr val="0078A2"/>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1656085" y="3996531"/>
              <a:ext cx="833038" cy="816221"/>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smtClean="0">
                  <a:latin typeface="Arial" pitchFamily="34" charset="0"/>
                  <a:cs typeface="Arial" pitchFamily="34" charset="0"/>
                </a:rPr>
                <a:t>Actual </a:t>
              </a:r>
            </a:p>
            <a:p>
              <a:pPr algn="ctr"/>
              <a:r>
                <a:rPr lang="en-GB" sz="1200" dirty="0" smtClean="0">
                  <a:latin typeface="Arial" pitchFamily="34" charset="0"/>
                  <a:cs typeface="Arial" pitchFamily="34" charset="0"/>
                </a:rPr>
                <a:t>(incl. </a:t>
              </a:r>
              <a:r>
                <a:rPr lang="en-GB" sz="1200" dirty="0">
                  <a:latin typeface="Arial" pitchFamily="34" charset="0"/>
                  <a:cs typeface="Arial" pitchFamily="34" charset="0"/>
                </a:rPr>
                <a:t>c</a:t>
              </a:r>
              <a:r>
                <a:rPr lang="en-GB" sz="1200" dirty="0" smtClean="0">
                  <a:latin typeface="Arial" pitchFamily="34" charset="0"/>
                  <a:cs typeface="Arial" pitchFamily="34" charset="0"/>
                </a:rPr>
                <a:t>ustomer access)</a:t>
              </a:r>
              <a:endParaRPr lang="en-GB" sz="1200" dirty="0"/>
            </a:p>
          </p:txBody>
        </p:sp>
      </p:grpSp>
      <p:sp>
        <p:nvSpPr>
          <p:cNvPr id="65" name="Rectangle 2"/>
          <p:cNvSpPr txBox="1">
            <a:spLocks noChangeArrowheads="1"/>
          </p:cNvSpPr>
          <p:nvPr/>
        </p:nvSpPr>
        <p:spPr>
          <a:xfrm>
            <a:off x="431949" y="535333"/>
            <a:ext cx="7934200" cy="544514"/>
          </a:xfrm>
          <a:prstGeom prst="rect">
            <a:avLst/>
          </a:prstGeom>
        </p:spPr>
        <p:txBody>
          <a:bodyPr/>
          <a:lstStyle>
            <a:lvl1pPr algn="l" defTabSz="852488" rtl="0" eaLnBrk="1" fontAlgn="base" hangingPunct="1">
              <a:lnSpc>
                <a:spcPct val="120000"/>
              </a:lnSpc>
              <a:spcBef>
                <a:spcPct val="0"/>
              </a:spcBef>
              <a:spcAft>
                <a:spcPct val="0"/>
              </a:spcAft>
              <a:defRPr sz="3600" b="1" kern="1200">
                <a:solidFill>
                  <a:schemeClr val="tx1"/>
                </a:solidFill>
                <a:latin typeface="Arial" pitchFamily="34" charset="0"/>
                <a:ea typeface="+mj-ea"/>
                <a:cs typeface="Arial" pitchFamily="34" charset="0"/>
              </a:defRPr>
            </a:lvl1pPr>
            <a:lvl2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2pPr>
            <a:lvl3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3pPr>
            <a:lvl4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4pPr>
            <a:lvl5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5pPr>
            <a:lvl6pPr marL="4572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6pPr>
            <a:lvl7pPr marL="9144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7pPr>
            <a:lvl8pPr marL="13716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8pPr>
            <a:lvl9pPr marL="18288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9pPr>
          </a:lstStyle>
          <a:p>
            <a:pPr>
              <a:lnSpc>
                <a:spcPct val="100000"/>
              </a:lnSpc>
            </a:pPr>
            <a:r>
              <a:rPr lang="en-GB" altLang="en-US" sz="3200" dirty="0" smtClean="0"/>
              <a:t>Delivering the plan: MEP utilisation</a:t>
            </a:r>
            <a:endParaRPr lang="en-GB" altLang="en-US" sz="2000" b="0" u="sng" dirty="0">
              <a:solidFill>
                <a:schemeClr val="accent6"/>
              </a:solidFill>
            </a:endParaRPr>
          </a:p>
        </p:txBody>
      </p:sp>
      <p:sp>
        <p:nvSpPr>
          <p:cNvPr id="66" name="TextBox 65"/>
          <p:cNvSpPr txBox="1"/>
          <p:nvPr/>
        </p:nvSpPr>
        <p:spPr>
          <a:xfrm>
            <a:off x="1296045" y="4824263"/>
            <a:ext cx="4267430" cy="523220"/>
          </a:xfrm>
          <a:prstGeom prst="rect">
            <a:avLst/>
          </a:prstGeom>
          <a:noFill/>
        </p:spPr>
        <p:txBody>
          <a:bodyPr wrap="square" rtlCol="0">
            <a:spAutoFit/>
          </a:bodyPr>
          <a:lstStyle/>
          <a:p>
            <a:pPr>
              <a:spcBef>
                <a:spcPts val="100"/>
              </a:spcBef>
            </a:pPr>
            <a:r>
              <a:rPr lang="en-GB" sz="1400" dirty="0" smtClean="0">
                <a:latin typeface="Arial" pitchFamily="34" charset="0"/>
                <a:cs typeface="Arial" pitchFamily="34" charset="0"/>
              </a:rPr>
              <a:t>Until GSL was used for sales, customers had to enter the base to collect/view their purchases.</a:t>
            </a:r>
            <a:endParaRPr lang="en-GB" sz="1100" dirty="0" smtClean="0">
              <a:latin typeface="Arial" pitchFamily="34" charset="0"/>
              <a:cs typeface="Arial" pitchFamily="34" charset="0"/>
            </a:endParaRPr>
          </a:p>
        </p:txBody>
      </p:sp>
      <p:sp>
        <p:nvSpPr>
          <p:cNvPr id="67" name="TextBox 66"/>
          <p:cNvSpPr txBox="1"/>
          <p:nvPr/>
        </p:nvSpPr>
        <p:spPr>
          <a:xfrm>
            <a:off x="5719161" y="4804518"/>
            <a:ext cx="1625556" cy="523220"/>
          </a:xfrm>
          <a:prstGeom prst="rect">
            <a:avLst/>
          </a:prstGeom>
          <a:noFill/>
        </p:spPr>
        <p:txBody>
          <a:bodyPr wrap="square" rtlCol="0">
            <a:spAutoFit/>
          </a:bodyPr>
          <a:lstStyle/>
          <a:p>
            <a:pPr algn="r">
              <a:spcBef>
                <a:spcPts val="100"/>
              </a:spcBef>
            </a:pPr>
            <a:r>
              <a:rPr lang="en-GB" sz="1400" dirty="0" smtClean="0">
                <a:solidFill>
                  <a:schemeClr val="accent6"/>
                </a:solidFill>
                <a:latin typeface="Arial" pitchFamily="34" charset="0"/>
                <a:cs typeface="Arial" pitchFamily="34" charset="0"/>
              </a:rPr>
              <a:t>Improved Customer access</a:t>
            </a:r>
            <a:endParaRPr lang="en-GB" sz="1100" dirty="0" smtClean="0">
              <a:solidFill>
                <a:schemeClr val="accent6"/>
              </a:solidFill>
              <a:latin typeface="Arial" pitchFamily="34" charset="0"/>
              <a:cs typeface="Arial" pitchFamily="34" charset="0"/>
            </a:endParaRPr>
          </a:p>
        </p:txBody>
      </p:sp>
      <p:sp>
        <p:nvSpPr>
          <p:cNvPr id="57"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58"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60"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2412160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431949" y="1943943"/>
            <a:ext cx="615553" cy="1656184"/>
          </a:xfrm>
          <a:prstGeom prst="rect">
            <a:avLst/>
          </a:prstGeom>
          <a:noFill/>
        </p:spPr>
        <p:txBody>
          <a:bodyPr vert="vert270" wrap="square" rtlCol="0">
            <a:spAutoFit/>
          </a:bodyPr>
          <a:lstStyle/>
          <a:p>
            <a:pPr algn="r">
              <a:spcBef>
                <a:spcPts val="1800"/>
              </a:spcBef>
            </a:pPr>
            <a:r>
              <a:rPr lang="en-GB" sz="1400" dirty="0" smtClean="0">
                <a:latin typeface="Arial" pitchFamily="34" charset="0"/>
                <a:cs typeface="Arial" pitchFamily="34" charset="0"/>
              </a:rPr>
              <a:t>Processing rate (Vehicles·day</a:t>
            </a:r>
            <a:r>
              <a:rPr lang="en-GB" sz="1400" baseline="30000" dirty="0" smtClean="0">
                <a:latin typeface="Arial" pitchFamily="34" charset="0"/>
                <a:cs typeface="Arial" pitchFamily="34" charset="0"/>
              </a:rPr>
              <a:t>-1</a:t>
            </a:r>
            <a:r>
              <a:rPr lang="en-GB" sz="1400" dirty="0" smtClean="0">
                <a:latin typeface="Arial" pitchFamily="34" charset="0"/>
                <a:cs typeface="Arial" pitchFamily="34" charset="0"/>
              </a:rPr>
              <a:t>)</a:t>
            </a:r>
          </a:p>
        </p:txBody>
      </p:sp>
      <p:sp>
        <p:nvSpPr>
          <p:cNvPr id="63" name="Rectangle 62"/>
          <p:cNvSpPr/>
          <p:nvPr/>
        </p:nvSpPr>
        <p:spPr>
          <a:xfrm>
            <a:off x="1286857" y="2565098"/>
            <a:ext cx="6849081" cy="22262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7" name="Straight Connector 26"/>
          <p:cNvCxnSpPr/>
          <p:nvPr/>
        </p:nvCxnSpPr>
        <p:spPr>
          <a:xfrm flipV="1">
            <a:off x="1232168" y="1655763"/>
            <a:ext cx="0" cy="3135576"/>
          </a:xfrm>
          <a:prstGeom prst="line">
            <a:avLst/>
          </a:prstGeom>
          <a:ln w="38100">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49994" name="TextBox 1449993"/>
          <p:cNvSpPr txBox="1"/>
          <p:nvPr/>
        </p:nvSpPr>
        <p:spPr>
          <a:xfrm>
            <a:off x="6191251" y="2592015"/>
            <a:ext cx="1944687" cy="489878"/>
          </a:xfrm>
          <a:prstGeom prst="rect">
            <a:avLst/>
          </a:prstGeom>
          <a:noFill/>
        </p:spPr>
        <p:txBody>
          <a:bodyPr wrap="square" rtlCol="0">
            <a:spAutoFit/>
          </a:bodyPr>
          <a:lstStyle/>
          <a:p>
            <a:pPr algn="r">
              <a:spcBef>
                <a:spcPts val="100"/>
              </a:spcBef>
            </a:pPr>
            <a:r>
              <a:rPr lang="en-GB" sz="1400" dirty="0" smtClean="0">
                <a:latin typeface="Arial" pitchFamily="34" charset="0"/>
                <a:cs typeface="Arial" pitchFamily="34" charset="0"/>
              </a:rPr>
              <a:t>GSL capacity </a:t>
            </a:r>
          </a:p>
          <a:p>
            <a:pPr algn="r">
              <a:spcBef>
                <a:spcPts val="100"/>
              </a:spcBef>
            </a:pPr>
            <a:r>
              <a:rPr lang="en-GB" sz="1100" dirty="0" smtClean="0">
                <a:latin typeface="Arial" pitchFamily="34" charset="0"/>
                <a:cs typeface="Arial" pitchFamily="34" charset="0"/>
              </a:rPr>
              <a:t>(existing resources)</a:t>
            </a:r>
          </a:p>
        </p:txBody>
      </p:sp>
      <p:sp>
        <p:nvSpPr>
          <p:cNvPr id="77" name="TextBox 76"/>
          <p:cNvSpPr txBox="1"/>
          <p:nvPr/>
        </p:nvSpPr>
        <p:spPr>
          <a:xfrm>
            <a:off x="4824437" y="2330405"/>
            <a:ext cx="3311524" cy="261610"/>
          </a:xfrm>
          <a:prstGeom prst="rect">
            <a:avLst/>
          </a:prstGeom>
          <a:noFill/>
        </p:spPr>
        <p:txBody>
          <a:bodyPr wrap="square" rtlCol="0">
            <a:spAutoFit/>
          </a:bodyPr>
          <a:lstStyle/>
          <a:p>
            <a:pPr algn="r">
              <a:spcBef>
                <a:spcPts val="100"/>
              </a:spcBef>
            </a:pPr>
            <a:r>
              <a:rPr lang="en-GB" sz="1100" dirty="0" smtClean="0">
                <a:solidFill>
                  <a:schemeClr val="bg1">
                    <a:lumMod val="50000"/>
                  </a:schemeClr>
                </a:solidFill>
                <a:latin typeface="Arial" pitchFamily="34" charset="0"/>
                <a:cs typeface="Arial" pitchFamily="34" charset="0"/>
              </a:rPr>
              <a:t>Where: </a:t>
            </a:r>
            <a:r>
              <a:rPr lang="en-GB" sz="1100" i="1" dirty="0" smtClean="0">
                <a:solidFill>
                  <a:schemeClr val="bg1">
                    <a:lumMod val="50000"/>
                  </a:schemeClr>
                </a:solidFill>
                <a:latin typeface="Arial" pitchFamily="34" charset="0"/>
                <a:cs typeface="Arial" pitchFamily="34" charset="0"/>
              </a:rPr>
              <a:t>Capacity</a:t>
            </a:r>
            <a:r>
              <a:rPr lang="en-GB" sz="1100" dirty="0" smtClean="0">
                <a:solidFill>
                  <a:schemeClr val="bg1">
                    <a:lumMod val="50000"/>
                  </a:schemeClr>
                </a:solidFill>
                <a:latin typeface="Arial" pitchFamily="34" charset="0"/>
                <a:cs typeface="Arial" pitchFamily="34" charset="0"/>
              </a:rPr>
              <a:t> = Maximum processing rate</a:t>
            </a:r>
          </a:p>
        </p:txBody>
      </p:sp>
      <p:sp>
        <p:nvSpPr>
          <p:cNvPr id="33" name="Rectangle 32"/>
          <p:cNvSpPr/>
          <p:nvPr/>
        </p:nvSpPr>
        <p:spPr>
          <a:xfrm>
            <a:off x="1368053" y="2592388"/>
            <a:ext cx="1296144" cy="1207769"/>
          </a:xfrm>
          <a:prstGeom prst="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solidFill>
                  <a:schemeClr val="accent2">
                    <a:lumMod val="50000"/>
                  </a:schemeClr>
                </a:solidFill>
                <a:latin typeface="Arial" pitchFamily="34" charset="0"/>
                <a:cs typeface="Arial" pitchFamily="34" charset="0"/>
              </a:rPr>
              <a:t>Exploitable capacity (GSL)</a:t>
            </a:r>
            <a:endParaRPr lang="en-GB" sz="1400" dirty="0">
              <a:solidFill>
                <a:schemeClr val="accent2">
                  <a:lumMod val="50000"/>
                </a:schemeClr>
              </a:solidFill>
            </a:endParaRPr>
          </a:p>
        </p:txBody>
      </p:sp>
      <p:grpSp>
        <p:nvGrpSpPr>
          <p:cNvPr id="1449998" name="Group 1449997"/>
          <p:cNvGrpSpPr/>
          <p:nvPr/>
        </p:nvGrpSpPr>
        <p:grpSpPr>
          <a:xfrm>
            <a:off x="1368053" y="3816151"/>
            <a:ext cx="1296144" cy="996601"/>
            <a:chOff x="1656085" y="3816151"/>
            <a:chExt cx="833038" cy="996601"/>
          </a:xfrm>
        </p:grpSpPr>
        <p:grpSp>
          <p:nvGrpSpPr>
            <p:cNvPr id="1449992" name="Group 1449991"/>
            <p:cNvGrpSpPr/>
            <p:nvPr/>
          </p:nvGrpSpPr>
          <p:grpSpPr>
            <a:xfrm>
              <a:off x="1944117" y="3816151"/>
              <a:ext cx="289049" cy="216024"/>
              <a:chOff x="1870583" y="3816151"/>
              <a:chExt cx="145033" cy="180380"/>
            </a:xfrm>
          </p:grpSpPr>
          <p:cxnSp>
            <p:nvCxnSpPr>
              <p:cNvPr id="1449987" name="Straight Connector 1449986"/>
              <p:cNvCxnSpPr/>
              <p:nvPr/>
            </p:nvCxnSpPr>
            <p:spPr>
              <a:xfrm flipV="1">
                <a:off x="1943100" y="3816151"/>
                <a:ext cx="0" cy="180380"/>
              </a:xfrm>
              <a:prstGeom prst="line">
                <a:avLst/>
              </a:prstGeom>
              <a:ln w="19050">
                <a:solidFill>
                  <a:srgbClr val="0078A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870583" y="3816151"/>
                <a:ext cx="145033" cy="0"/>
              </a:xfrm>
              <a:prstGeom prst="line">
                <a:avLst/>
              </a:prstGeom>
              <a:ln w="19050">
                <a:solidFill>
                  <a:srgbClr val="0078A2"/>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1656085" y="3996531"/>
              <a:ext cx="833038" cy="816221"/>
            </a:xfrm>
            <a:prstGeom prst="rect">
              <a:avLst/>
            </a:prstGeom>
            <a:solidFill>
              <a:schemeClr val="tx1"/>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smtClean="0">
                  <a:solidFill>
                    <a:schemeClr val="bg1"/>
                  </a:solidFill>
                  <a:latin typeface="Arial" pitchFamily="34" charset="0"/>
                  <a:cs typeface="Arial" pitchFamily="34" charset="0"/>
                </a:rPr>
                <a:t>GSL sales </a:t>
              </a:r>
            </a:p>
            <a:p>
              <a:pPr algn="ctr"/>
              <a:r>
                <a:rPr lang="en-GB" sz="1400" dirty="0" smtClean="0">
                  <a:solidFill>
                    <a:schemeClr val="bg1"/>
                  </a:solidFill>
                  <a:latin typeface="Arial" pitchFamily="34" charset="0"/>
                  <a:cs typeface="Arial" pitchFamily="34" charset="0"/>
                </a:rPr>
                <a:t>Actual</a:t>
              </a:r>
              <a:endParaRPr lang="en-GB" sz="1400" dirty="0">
                <a:solidFill>
                  <a:schemeClr val="bg1"/>
                </a:solidFill>
              </a:endParaRPr>
            </a:p>
          </p:txBody>
        </p:sp>
      </p:grpSp>
      <p:grpSp>
        <p:nvGrpSpPr>
          <p:cNvPr id="2" name="Group 1"/>
          <p:cNvGrpSpPr/>
          <p:nvPr/>
        </p:nvGrpSpPr>
        <p:grpSpPr>
          <a:xfrm>
            <a:off x="2041080" y="2244240"/>
            <a:ext cx="2783333" cy="2580023"/>
            <a:chOff x="2041080" y="2244240"/>
            <a:chExt cx="2783333" cy="2580023"/>
          </a:xfrm>
        </p:grpSpPr>
        <p:grpSp>
          <p:nvGrpSpPr>
            <p:cNvPr id="36" name="Group 35"/>
            <p:cNvGrpSpPr/>
            <p:nvPr/>
          </p:nvGrpSpPr>
          <p:grpSpPr>
            <a:xfrm>
              <a:off x="3528269" y="2244240"/>
              <a:ext cx="1296144" cy="2580023"/>
              <a:chOff x="1656085" y="3816151"/>
              <a:chExt cx="833038" cy="996601"/>
            </a:xfrm>
          </p:grpSpPr>
          <p:grpSp>
            <p:nvGrpSpPr>
              <p:cNvPr id="37" name="Group 36"/>
              <p:cNvGrpSpPr/>
              <p:nvPr/>
            </p:nvGrpSpPr>
            <p:grpSpPr>
              <a:xfrm>
                <a:off x="1944117" y="3816151"/>
                <a:ext cx="289049" cy="216024"/>
                <a:chOff x="1870583" y="3816151"/>
                <a:chExt cx="145033" cy="180380"/>
              </a:xfrm>
            </p:grpSpPr>
            <p:cxnSp>
              <p:nvCxnSpPr>
                <p:cNvPr id="39" name="Straight Connector 38"/>
                <p:cNvCxnSpPr/>
                <p:nvPr/>
              </p:nvCxnSpPr>
              <p:spPr>
                <a:xfrm flipV="1">
                  <a:off x="1943100" y="3816151"/>
                  <a:ext cx="0" cy="180380"/>
                </a:xfrm>
                <a:prstGeom prst="line">
                  <a:avLst/>
                </a:prstGeom>
                <a:ln w="19050">
                  <a:solidFill>
                    <a:srgbClr val="0078A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870583" y="3816151"/>
                  <a:ext cx="145033" cy="0"/>
                </a:xfrm>
                <a:prstGeom prst="line">
                  <a:avLst/>
                </a:prstGeom>
                <a:ln w="19050">
                  <a:solidFill>
                    <a:srgbClr val="0078A2"/>
                  </a:solidFill>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1656085" y="3996531"/>
                <a:ext cx="833038" cy="816221"/>
              </a:xfrm>
              <a:prstGeom prst="rect">
                <a:avLst/>
              </a:prstGeom>
              <a:solidFill>
                <a:schemeClr val="tx1"/>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smtClean="0">
                    <a:solidFill>
                      <a:schemeClr val="bg1"/>
                    </a:solidFill>
                    <a:latin typeface="Arial" pitchFamily="34" charset="0"/>
                    <a:cs typeface="Arial" pitchFamily="34" charset="0"/>
                  </a:rPr>
                  <a:t>GSL sales expected</a:t>
                </a:r>
                <a:endParaRPr lang="en-GB" sz="1400" dirty="0">
                  <a:solidFill>
                    <a:schemeClr val="bg1"/>
                  </a:solidFill>
                </a:endParaRPr>
              </a:p>
            </p:txBody>
          </p:sp>
        </p:grpSp>
        <p:sp>
          <p:nvSpPr>
            <p:cNvPr id="3" name="Freeform 2"/>
            <p:cNvSpPr/>
            <p:nvPr/>
          </p:nvSpPr>
          <p:spPr>
            <a:xfrm>
              <a:off x="2041080" y="2244240"/>
              <a:ext cx="2135261" cy="1571912"/>
            </a:xfrm>
            <a:custGeom>
              <a:avLst/>
              <a:gdLst>
                <a:gd name="connsiteX0" fmla="*/ 0 w 2171700"/>
                <a:gd name="connsiteY0" fmla="*/ 1419225 h 1419225"/>
                <a:gd name="connsiteX1" fmla="*/ 1276350 w 2171700"/>
                <a:gd name="connsiteY1" fmla="*/ 238125 h 1419225"/>
                <a:gd name="connsiteX2" fmla="*/ 2171700 w 2171700"/>
                <a:gd name="connsiteY2" fmla="*/ 0 h 1419225"/>
              </a:gdLst>
              <a:ahLst/>
              <a:cxnLst>
                <a:cxn ang="0">
                  <a:pos x="connsiteX0" y="connsiteY0"/>
                </a:cxn>
                <a:cxn ang="0">
                  <a:pos x="connsiteX1" y="connsiteY1"/>
                </a:cxn>
                <a:cxn ang="0">
                  <a:pos x="connsiteX2" y="connsiteY2"/>
                </a:cxn>
              </a:cxnLst>
              <a:rect l="l" t="t" r="r" b="b"/>
              <a:pathLst>
                <a:path w="2171700" h="1419225">
                  <a:moveTo>
                    <a:pt x="0" y="1419225"/>
                  </a:moveTo>
                  <a:cubicBezTo>
                    <a:pt x="457200" y="946943"/>
                    <a:pt x="914400" y="474662"/>
                    <a:pt x="1276350" y="238125"/>
                  </a:cubicBezTo>
                  <a:cubicBezTo>
                    <a:pt x="1638300" y="1588"/>
                    <a:pt x="1905000" y="794"/>
                    <a:pt x="2171700" y="0"/>
                  </a:cubicBezTo>
                </a:path>
              </a:pathLst>
            </a:custGeom>
            <a:noFill/>
            <a:ln>
              <a:solidFill>
                <a:schemeClr val="tx2">
                  <a:lumMod val="5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grpSp>
      <p:sp>
        <p:nvSpPr>
          <p:cNvPr id="44" name="Rectangle 43"/>
          <p:cNvSpPr/>
          <p:nvPr/>
        </p:nvSpPr>
        <p:spPr>
          <a:xfrm>
            <a:off x="1368053" y="1971034"/>
            <a:ext cx="1296144" cy="548973"/>
          </a:xfrm>
          <a:prstGeom prst="rect">
            <a:avLst/>
          </a:prstGeom>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smtClean="0">
                <a:solidFill>
                  <a:schemeClr val="accent4"/>
                </a:solidFill>
                <a:latin typeface="Arial" pitchFamily="34" charset="0"/>
                <a:cs typeface="Arial" pitchFamily="34" charset="0"/>
              </a:rPr>
              <a:t>MEP loading</a:t>
            </a:r>
            <a:endParaRPr lang="en-GB" sz="1400" dirty="0">
              <a:solidFill>
                <a:schemeClr val="accent4"/>
              </a:solidFill>
            </a:endParaRPr>
          </a:p>
        </p:txBody>
      </p:sp>
      <p:sp>
        <p:nvSpPr>
          <p:cNvPr id="29" name="TextBox 28"/>
          <p:cNvSpPr txBox="1"/>
          <p:nvPr/>
        </p:nvSpPr>
        <p:spPr>
          <a:xfrm>
            <a:off x="5183188" y="3168079"/>
            <a:ext cx="2881349" cy="1015663"/>
          </a:xfrm>
          <a:prstGeom prst="rect">
            <a:avLst/>
          </a:prstGeom>
          <a:solidFill>
            <a:schemeClr val="accent6"/>
          </a:solidFill>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spcBef>
                <a:spcPts val="600"/>
              </a:spcBef>
            </a:pPr>
            <a:r>
              <a:rPr lang="en-GB" sz="1200" dirty="0" smtClean="0">
                <a:solidFill>
                  <a:schemeClr val="bg1"/>
                </a:solidFill>
                <a:latin typeface="Arial" pitchFamily="34" charset="0"/>
                <a:cs typeface="Arial" pitchFamily="34" charset="0"/>
              </a:rPr>
              <a:t>Commercial use of GSL optimised the sale of disposals (reducing the strain on redeployment), and enabled cost-effective resilience at the MEP (without use of additional resources).</a:t>
            </a:r>
          </a:p>
        </p:txBody>
      </p:sp>
      <p:sp>
        <p:nvSpPr>
          <p:cNvPr id="30" name="TextBox 29"/>
          <p:cNvSpPr txBox="1"/>
          <p:nvPr/>
        </p:nvSpPr>
        <p:spPr>
          <a:xfrm>
            <a:off x="5183188" y="4302613"/>
            <a:ext cx="2881349"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spcBef>
                <a:spcPts val="600"/>
              </a:spcBef>
            </a:pPr>
            <a:r>
              <a:rPr lang="en-GB" sz="1200" dirty="0" smtClean="0">
                <a:solidFill>
                  <a:schemeClr val="accent6"/>
                </a:solidFill>
                <a:latin typeface="Arial" pitchFamily="34" charset="0"/>
                <a:cs typeface="Arial" pitchFamily="34" charset="0"/>
              </a:rPr>
              <a:t>Analysis continues to inform the evidence-based scheduling of traffic at the MEP to remain within capacity (and </a:t>
            </a:r>
            <a:r>
              <a:rPr lang="en-GB" sz="1200" i="1" dirty="0" smtClean="0">
                <a:solidFill>
                  <a:schemeClr val="accent6"/>
                </a:solidFill>
                <a:latin typeface="Arial" pitchFamily="34" charset="0"/>
                <a:cs typeface="Arial" pitchFamily="34" charset="0"/>
              </a:rPr>
              <a:t>possible expansion of the GSL</a:t>
            </a:r>
            <a:r>
              <a:rPr lang="en-GB" sz="1200" dirty="0" smtClean="0">
                <a:solidFill>
                  <a:schemeClr val="accent6"/>
                </a:solidFill>
                <a:latin typeface="Arial" pitchFamily="34" charset="0"/>
                <a:cs typeface="Arial" pitchFamily="34" charset="0"/>
              </a:rPr>
              <a:t>).</a:t>
            </a:r>
          </a:p>
        </p:txBody>
      </p:sp>
      <p:sp>
        <p:nvSpPr>
          <p:cNvPr id="34" name="Rectangle 2"/>
          <p:cNvSpPr txBox="1">
            <a:spLocks noChangeArrowheads="1"/>
          </p:cNvSpPr>
          <p:nvPr/>
        </p:nvSpPr>
        <p:spPr>
          <a:xfrm>
            <a:off x="490637" y="575791"/>
            <a:ext cx="7934200" cy="544514"/>
          </a:xfrm>
          <a:prstGeom prst="rect">
            <a:avLst/>
          </a:prstGeom>
        </p:spPr>
        <p:txBody>
          <a:bodyPr/>
          <a:lstStyle>
            <a:lvl1pPr algn="l" defTabSz="852488" rtl="0" eaLnBrk="1" fontAlgn="base" hangingPunct="1">
              <a:lnSpc>
                <a:spcPct val="120000"/>
              </a:lnSpc>
              <a:spcBef>
                <a:spcPct val="0"/>
              </a:spcBef>
              <a:spcAft>
                <a:spcPct val="0"/>
              </a:spcAft>
              <a:defRPr sz="3600" b="1" kern="1200">
                <a:solidFill>
                  <a:schemeClr val="tx1"/>
                </a:solidFill>
                <a:latin typeface="Arial" pitchFamily="34" charset="0"/>
                <a:ea typeface="+mj-ea"/>
                <a:cs typeface="Arial" pitchFamily="34" charset="0"/>
              </a:defRPr>
            </a:lvl1pPr>
            <a:lvl2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2pPr>
            <a:lvl3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3pPr>
            <a:lvl4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4pPr>
            <a:lvl5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5pPr>
            <a:lvl6pPr marL="4572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6pPr>
            <a:lvl7pPr marL="9144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7pPr>
            <a:lvl8pPr marL="13716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8pPr>
            <a:lvl9pPr marL="18288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9pPr>
          </a:lstStyle>
          <a:p>
            <a:pPr>
              <a:lnSpc>
                <a:spcPct val="100000"/>
              </a:lnSpc>
            </a:pPr>
            <a:r>
              <a:rPr lang="en-GB" altLang="en-US" sz="3200" dirty="0" smtClean="0"/>
              <a:t>Delivering the plan: GSL utilisation</a:t>
            </a:r>
          </a:p>
          <a:p>
            <a:pPr>
              <a:lnSpc>
                <a:spcPct val="100000"/>
              </a:lnSpc>
            </a:pPr>
            <a:r>
              <a:rPr lang="en-GB" altLang="en-US" sz="2000" b="0" dirty="0" smtClean="0">
                <a:solidFill>
                  <a:schemeClr val="accent6"/>
                </a:solidFill>
              </a:rPr>
              <a:t>GSL: Gravel SOAK Lot</a:t>
            </a:r>
            <a:endParaRPr lang="en-GB" altLang="en-US" sz="2000" b="0" dirty="0">
              <a:solidFill>
                <a:schemeClr val="accent6"/>
              </a:solidFill>
            </a:endParaRPr>
          </a:p>
        </p:txBody>
      </p:sp>
      <p:sp>
        <p:nvSpPr>
          <p:cNvPr id="9" name="Right Arrow 8"/>
          <p:cNvSpPr/>
          <p:nvPr/>
        </p:nvSpPr>
        <p:spPr>
          <a:xfrm>
            <a:off x="2808213" y="4176191"/>
            <a:ext cx="648048" cy="488726"/>
          </a:xfrm>
          <a:prstGeom prst="rightArrow">
            <a:avLst/>
          </a:prstGeom>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31"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35"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41"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29104830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r="5031"/>
          <a:stretch/>
        </p:blipFill>
        <p:spPr bwMode="auto">
          <a:xfrm>
            <a:off x="525339" y="1557485"/>
            <a:ext cx="5608762" cy="3410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4055" y="4949695"/>
            <a:ext cx="8034140" cy="523220"/>
          </a:xfrm>
          <a:prstGeom prst="rect">
            <a:avLst/>
          </a:prstGeom>
          <a:noFill/>
        </p:spPr>
        <p:txBody>
          <a:bodyPr wrap="square" rtlCol="0">
            <a:spAutoFit/>
          </a:bodyPr>
          <a:lstStyle/>
          <a:p>
            <a:pPr>
              <a:spcBef>
                <a:spcPts val="0"/>
              </a:spcBef>
              <a:spcAft>
                <a:spcPts val="300"/>
              </a:spcAft>
            </a:pPr>
            <a:r>
              <a:rPr lang="en-GB" sz="1400" i="1" dirty="0" smtClean="0">
                <a:solidFill>
                  <a:srgbClr val="FF0000"/>
                </a:solidFill>
                <a:latin typeface="Arial" pitchFamily="34" charset="0"/>
                <a:cs typeface="Arial" pitchFamily="34" charset="0"/>
              </a:rPr>
              <a:t>Effective management of all traffic scheduled to arrive at the MEP reduced queues and vehicles ‘At risk’ </a:t>
            </a:r>
            <a:r>
              <a:rPr lang="en-GB" sz="1400" dirty="0" smtClean="0">
                <a:solidFill>
                  <a:srgbClr val="FF0000"/>
                </a:solidFill>
                <a:latin typeface="Arial" pitchFamily="34" charset="0"/>
                <a:cs typeface="Arial" pitchFamily="34" charset="0"/>
              </a:rPr>
              <a:t>of being directed to unofficial parking (incurring un-moderated delays and unofficial costs/fees)</a:t>
            </a:r>
          </a:p>
        </p:txBody>
      </p:sp>
      <p:sp>
        <p:nvSpPr>
          <p:cNvPr id="40" name="Rectangle 2"/>
          <p:cNvSpPr txBox="1">
            <a:spLocks noChangeArrowheads="1"/>
          </p:cNvSpPr>
          <p:nvPr/>
        </p:nvSpPr>
        <p:spPr>
          <a:xfrm>
            <a:off x="490637" y="575791"/>
            <a:ext cx="7574160" cy="544514"/>
          </a:xfrm>
          <a:prstGeom prst="rect">
            <a:avLst/>
          </a:prstGeom>
        </p:spPr>
        <p:txBody>
          <a:bodyPr/>
          <a:lstStyle>
            <a:lvl1pPr algn="l" defTabSz="852488" rtl="0" eaLnBrk="1" fontAlgn="base" hangingPunct="1">
              <a:lnSpc>
                <a:spcPct val="120000"/>
              </a:lnSpc>
              <a:spcBef>
                <a:spcPct val="0"/>
              </a:spcBef>
              <a:spcAft>
                <a:spcPct val="0"/>
              </a:spcAft>
              <a:defRPr sz="3600" b="1" kern="1200">
                <a:solidFill>
                  <a:schemeClr val="tx1"/>
                </a:solidFill>
                <a:latin typeface="Arial" pitchFamily="34" charset="0"/>
                <a:ea typeface="+mj-ea"/>
                <a:cs typeface="Arial" pitchFamily="34" charset="0"/>
              </a:defRPr>
            </a:lvl1pPr>
            <a:lvl2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2pPr>
            <a:lvl3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3pPr>
            <a:lvl4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4pPr>
            <a:lvl5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5pPr>
            <a:lvl6pPr marL="4572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6pPr>
            <a:lvl7pPr marL="9144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7pPr>
            <a:lvl8pPr marL="13716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8pPr>
            <a:lvl9pPr marL="18288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9pPr>
          </a:lstStyle>
          <a:p>
            <a:pPr>
              <a:lnSpc>
                <a:spcPct val="100000"/>
              </a:lnSpc>
            </a:pPr>
            <a:r>
              <a:rPr lang="en-GB" altLang="en-US" sz="3200" dirty="0" smtClean="0"/>
              <a:t>Delivering the plan : </a:t>
            </a:r>
            <a:r>
              <a:rPr lang="en-GB" altLang="en-US" sz="2000" b="0" dirty="0" smtClean="0">
                <a:solidFill>
                  <a:schemeClr val="accent6"/>
                </a:solidFill>
              </a:rPr>
              <a:t>Informing the management    of MEP traffic/resilience and commercial access to sold stock</a:t>
            </a:r>
            <a:endParaRPr lang="en-GB" altLang="en-US" sz="2000" b="0" dirty="0">
              <a:solidFill>
                <a:schemeClr val="accent6"/>
              </a:solidFill>
            </a:endParaRPr>
          </a:p>
        </p:txBody>
      </p:sp>
      <p:pic>
        <p:nvPicPr>
          <p:cNvPr id="3079"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r="15111"/>
          <a:stretch/>
        </p:blipFill>
        <p:spPr bwMode="auto">
          <a:xfrm>
            <a:off x="6215181" y="2952055"/>
            <a:ext cx="2065640" cy="113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6192589" y="4058740"/>
            <a:ext cx="2232248" cy="646331"/>
          </a:xfrm>
          <a:prstGeom prst="rect">
            <a:avLst/>
          </a:prstGeom>
          <a:noFill/>
        </p:spPr>
        <p:txBody>
          <a:bodyPr wrap="square" rtlCol="0">
            <a:spAutoFit/>
          </a:bodyPr>
          <a:lstStyle/>
          <a:p>
            <a:pPr>
              <a:spcBef>
                <a:spcPts val="0"/>
              </a:spcBef>
            </a:pPr>
            <a:r>
              <a:rPr lang="en-GB" sz="1200" dirty="0" smtClean="0">
                <a:solidFill>
                  <a:srgbClr val="FF0000"/>
                </a:solidFill>
                <a:latin typeface="Arial" pitchFamily="34" charset="0"/>
                <a:cs typeface="Arial" pitchFamily="34" charset="0"/>
              </a:rPr>
              <a:t>Queue ‘risking’ unofficial parking delays and un-moderated costs/fees</a:t>
            </a:r>
          </a:p>
        </p:txBody>
      </p:sp>
      <p:sp>
        <p:nvSpPr>
          <p:cNvPr id="34" name="Rectangle 33"/>
          <p:cNvSpPr/>
          <p:nvPr/>
        </p:nvSpPr>
        <p:spPr>
          <a:xfrm>
            <a:off x="1080021" y="2880047"/>
            <a:ext cx="2376264" cy="431478"/>
          </a:xfrm>
          <a:prstGeom prst="rect">
            <a:avLst/>
          </a:prstGeom>
          <a:noFill/>
          <a:ln>
            <a:solidFill>
              <a:srgbClr val="FF000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p:cNvSpPr/>
          <p:nvPr/>
        </p:nvSpPr>
        <p:spPr>
          <a:xfrm>
            <a:off x="527659" y="4968279"/>
            <a:ext cx="7897178" cy="504636"/>
          </a:xfrm>
          <a:prstGeom prst="rect">
            <a:avLst/>
          </a:prstGeom>
          <a:noFill/>
          <a:ln>
            <a:solidFill>
              <a:srgbClr val="FF000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11"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12"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353483851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75" y="1439887"/>
            <a:ext cx="4800533" cy="3600400"/>
          </a:xfrm>
          <a:prstGeom prst="rect">
            <a:avLst/>
          </a:prstGeom>
        </p:spPr>
      </p:pic>
      <p:sp>
        <p:nvSpPr>
          <p:cNvPr id="31" name="TextBox 30"/>
          <p:cNvSpPr txBox="1"/>
          <p:nvPr/>
        </p:nvSpPr>
        <p:spPr>
          <a:xfrm rot="5400000">
            <a:off x="4802869" y="4371226"/>
            <a:ext cx="1266693" cy="215444"/>
          </a:xfrm>
          <a:prstGeom prst="rect">
            <a:avLst/>
          </a:prstGeom>
          <a:noFill/>
        </p:spPr>
        <p:txBody>
          <a:bodyPr wrap="none" rtlCol="0">
            <a:spAutoFit/>
          </a:bodyPr>
          <a:lstStyle/>
          <a:p>
            <a:pPr>
              <a:spcBef>
                <a:spcPts val="0"/>
              </a:spcBef>
            </a:pPr>
            <a:r>
              <a:rPr lang="en-GB" sz="800" baseline="30000" dirty="0" smtClean="0"/>
              <a:t>©</a:t>
            </a:r>
            <a:r>
              <a:rPr lang="en-GB" sz="800" dirty="0" smtClean="0"/>
              <a:t> </a:t>
            </a:r>
            <a:r>
              <a:rPr lang="en-GB" sz="800" dirty="0"/>
              <a:t>Crown copyright </a:t>
            </a:r>
            <a:r>
              <a:rPr lang="en-GB" sz="800" dirty="0" smtClean="0"/>
              <a:t>2014</a:t>
            </a:r>
            <a:endParaRPr lang="en-GB" sz="800" dirty="0" smtClean="0">
              <a:latin typeface="Arial" pitchFamily="34" charset="0"/>
              <a:cs typeface="Arial" pitchFamily="34" charset="0"/>
            </a:endParaRPr>
          </a:p>
        </p:txBody>
      </p:sp>
      <p:sp>
        <p:nvSpPr>
          <p:cNvPr id="34" name="Rectangle 2"/>
          <p:cNvSpPr txBox="1">
            <a:spLocks noChangeArrowheads="1"/>
          </p:cNvSpPr>
          <p:nvPr/>
        </p:nvSpPr>
        <p:spPr>
          <a:xfrm>
            <a:off x="490637" y="575791"/>
            <a:ext cx="7574160" cy="544514"/>
          </a:xfrm>
          <a:prstGeom prst="rect">
            <a:avLst/>
          </a:prstGeom>
        </p:spPr>
        <p:txBody>
          <a:bodyPr/>
          <a:lstStyle>
            <a:lvl1pPr algn="l" defTabSz="852488" rtl="0" eaLnBrk="1" fontAlgn="base" hangingPunct="1">
              <a:lnSpc>
                <a:spcPct val="120000"/>
              </a:lnSpc>
              <a:spcBef>
                <a:spcPct val="0"/>
              </a:spcBef>
              <a:spcAft>
                <a:spcPct val="0"/>
              </a:spcAft>
              <a:defRPr sz="3600" b="1" kern="1200">
                <a:solidFill>
                  <a:schemeClr val="tx1"/>
                </a:solidFill>
                <a:latin typeface="Arial" pitchFamily="34" charset="0"/>
                <a:ea typeface="+mj-ea"/>
                <a:cs typeface="Arial" pitchFamily="34" charset="0"/>
              </a:defRPr>
            </a:lvl1pPr>
            <a:lvl2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2pPr>
            <a:lvl3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3pPr>
            <a:lvl4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4pPr>
            <a:lvl5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5pPr>
            <a:lvl6pPr marL="4572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6pPr>
            <a:lvl7pPr marL="9144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7pPr>
            <a:lvl8pPr marL="13716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8pPr>
            <a:lvl9pPr marL="18288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9pPr>
          </a:lstStyle>
          <a:p>
            <a:pPr>
              <a:lnSpc>
                <a:spcPct val="100000"/>
              </a:lnSpc>
            </a:pPr>
            <a:r>
              <a:rPr lang="en-GB" altLang="en-US" sz="3200" dirty="0" smtClean="0"/>
              <a:t>Delivering the plan </a:t>
            </a:r>
          </a:p>
          <a:p>
            <a:pPr>
              <a:lnSpc>
                <a:spcPct val="100000"/>
              </a:lnSpc>
            </a:pPr>
            <a:r>
              <a:rPr lang="en-GB" altLang="en-US" sz="2000" b="0" dirty="0" smtClean="0">
                <a:solidFill>
                  <a:schemeClr val="accent6"/>
                </a:solidFill>
              </a:rPr>
              <a:t>Selling items for disposal at the Gravel Soak Lot</a:t>
            </a:r>
            <a:endParaRPr lang="en-GB" altLang="en-US" sz="2000" b="0" dirty="0">
              <a:solidFill>
                <a:schemeClr val="accent6"/>
              </a:solidFill>
            </a:endParaRPr>
          </a:p>
        </p:txBody>
      </p:sp>
      <p:sp>
        <p:nvSpPr>
          <p:cNvPr id="9"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10"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11"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326437136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7" name="Rectangle 3"/>
          <p:cNvSpPr>
            <a:spLocks noGrp="1" noChangeArrowheads="1"/>
          </p:cNvSpPr>
          <p:nvPr>
            <p:ph type="body" idx="1"/>
          </p:nvPr>
        </p:nvSpPr>
        <p:spPr>
          <a:xfrm>
            <a:off x="503957" y="1319772"/>
            <a:ext cx="7416824" cy="3288467"/>
          </a:xfrm>
          <a:noFill/>
          <a:ln/>
        </p:spPr>
        <p:txBody>
          <a:bodyPr/>
          <a:lstStyle/>
          <a:p>
            <a:pPr marL="180975" indent="-180975">
              <a:lnSpc>
                <a:spcPct val="100000"/>
              </a:lnSpc>
              <a:spcBef>
                <a:spcPts val="600"/>
              </a:spcBef>
              <a:tabLst>
                <a:tab pos="180975" algn="l"/>
              </a:tabLst>
            </a:pPr>
            <a:r>
              <a:rPr lang="en-GB" altLang="en-US" sz="1400" dirty="0" smtClean="0"/>
              <a:t>Drivers who were </a:t>
            </a:r>
            <a:r>
              <a:rPr lang="en-GB" altLang="en-US" sz="1400" dirty="0" smtClean="0">
                <a:solidFill>
                  <a:schemeClr val="accent6"/>
                </a:solidFill>
              </a:rPr>
              <a:t>less familiar with the entry process </a:t>
            </a:r>
            <a:r>
              <a:rPr lang="en-GB" altLang="en-US" sz="1400" dirty="0" smtClean="0"/>
              <a:t>accounted </a:t>
            </a:r>
            <a:r>
              <a:rPr lang="en-GB" altLang="en-US" sz="1400" dirty="0"/>
              <a:t>for most of the longer </a:t>
            </a:r>
            <a:r>
              <a:rPr lang="en-GB" altLang="en-US" sz="1400" dirty="0" smtClean="0"/>
              <a:t>times (delays) to enter Camp Bastion;</a:t>
            </a:r>
          </a:p>
          <a:p>
            <a:pPr marL="180975" indent="-180975">
              <a:lnSpc>
                <a:spcPct val="100000"/>
              </a:lnSpc>
              <a:spcBef>
                <a:spcPts val="600"/>
              </a:spcBef>
              <a:tabLst>
                <a:tab pos="180975" algn="l"/>
              </a:tabLst>
            </a:pPr>
            <a:r>
              <a:rPr lang="en-GB" altLang="en-US" sz="1400" dirty="0" smtClean="0"/>
              <a:t>A </a:t>
            </a:r>
            <a:r>
              <a:rPr lang="en-GB" altLang="en-US" sz="1400" dirty="0" smtClean="0">
                <a:solidFill>
                  <a:schemeClr val="accent6"/>
                </a:solidFill>
              </a:rPr>
              <a:t>Simul8 model </a:t>
            </a:r>
            <a:r>
              <a:rPr lang="en-GB" altLang="en-US" sz="1400" dirty="0"/>
              <a:t>was verified (by </a:t>
            </a:r>
            <a:r>
              <a:rPr lang="en-GB" altLang="en-US" sz="1400" dirty="0" smtClean="0"/>
              <a:t>D. Scrutiny </a:t>
            </a:r>
            <a:r>
              <a:rPr lang="en-GB" altLang="en-US" sz="1400" dirty="0"/>
              <a:t>and Dstl) and validated on the basis of comparisons between actual and modelled traffic-flow and queue </a:t>
            </a:r>
            <a:r>
              <a:rPr lang="en-GB" altLang="en-US" sz="1400" dirty="0" smtClean="0"/>
              <a:t>sizes at Camp Bastion;</a:t>
            </a:r>
            <a:endParaRPr lang="en-GB" altLang="en-US" sz="1400" dirty="0"/>
          </a:p>
          <a:p>
            <a:pPr marL="180975" indent="-180975">
              <a:lnSpc>
                <a:spcPct val="100000"/>
              </a:lnSpc>
              <a:spcBef>
                <a:spcPts val="600"/>
              </a:spcBef>
              <a:tabLst>
                <a:tab pos="180975" algn="l"/>
              </a:tabLst>
            </a:pPr>
            <a:r>
              <a:rPr lang="en-GB" altLang="en-US" sz="1400" dirty="0" smtClean="0"/>
              <a:t>Modelling the times that drivers had reported to be in ‘SOAK’ was found to be unsustainable (further evidence of an </a:t>
            </a:r>
            <a:r>
              <a:rPr lang="en-GB" altLang="en-US" sz="1400" dirty="0" smtClean="0">
                <a:solidFill>
                  <a:schemeClr val="accent6"/>
                </a:solidFill>
              </a:rPr>
              <a:t>unofficial </a:t>
            </a:r>
            <a:r>
              <a:rPr lang="en-GB" altLang="en-US" sz="1400" dirty="0">
                <a:solidFill>
                  <a:schemeClr val="accent6"/>
                </a:solidFill>
              </a:rPr>
              <a:t>parking area </a:t>
            </a:r>
            <a:r>
              <a:rPr lang="en-GB" altLang="en-US" sz="1400" dirty="0"/>
              <a:t>being </a:t>
            </a:r>
            <a:r>
              <a:rPr lang="en-GB" altLang="en-US" sz="1400" dirty="0">
                <a:solidFill>
                  <a:schemeClr val="accent6"/>
                </a:solidFill>
              </a:rPr>
              <a:t>responsible for </a:t>
            </a:r>
            <a:r>
              <a:rPr lang="en-GB" altLang="en-US" sz="1400" dirty="0"/>
              <a:t>the reported </a:t>
            </a:r>
            <a:r>
              <a:rPr lang="en-GB" altLang="en-US" sz="1400" dirty="0">
                <a:solidFill>
                  <a:schemeClr val="accent6"/>
                </a:solidFill>
              </a:rPr>
              <a:t>delays</a:t>
            </a:r>
            <a:r>
              <a:rPr lang="en-GB" altLang="en-US" sz="1400" dirty="0"/>
              <a:t> to </a:t>
            </a:r>
            <a:r>
              <a:rPr lang="en-GB" altLang="en-US" sz="1400" dirty="0" smtClean="0"/>
              <a:t>traffic movements);</a:t>
            </a:r>
          </a:p>
          <a:p>
            <a:pPr marL="180975" indent="-180975">
              <a:lnSpc>
                <a:spcPct val="100000"/>
              </a:lnSpc>
              <a:spcBef>
                <a:spcPts val="600"/>
              </a:spcBef>
              <a:tabLst>
                <a:tab pos="180975" algn="l"/>
              </a:tabLst>
            </a:pPr>
            <a:r>
              <a:rPr lang="en-GB" altLang="en-US" sz="1400" dirty="0" smtClean="0"/>
              <a:t>There </a:t>
            </a:r>
            <a:r>
              <a:rPr lang="en-GB" altLang="en-US" sz="1400" dirty="0"/>
              <a:t>was </a:t>
            </a:r>
            <a:r>
              <a:rPr lang="en-GB" altLang="en-US" sz="1400" dirty="0">
                <a:solidFill>
                  <a:schemeClr val="accent6"/>
                </a:solidFill>
              </a:rPr>
              <a:t>no bias </a:t>
            </a:r>
            <a:r>
              <a:rPr lang="en-GB" altLang="en-US" sz="1400" dirty="0"/>
              <a:t>evident in contractor processing within the official MEP processing areas</a:t>
            </a:r>
            <a:r>
              <a:rPr lang="en-GB" altLang="en-US" sz="1400" dirty="0" smtClean="0"/>
              <a:t>;</a:t>
            </a:r>
            <a:endParaRPr lang="en-GB" altLang="en-US" sz="1400" dirty="0"/>
          </a:p>
          <a:p>
            <a:pPr marL="180975" indent="-180975">
              <a:lnSpc>
                <a:spcPct val="100000"/>
              </a:lnSpc>
              <a:spcBef>
                <a:spcPts val="600"/>
              </a:spcBef>
              <a:tabLst>
                <a:tab pos="180975" algn="l"/>
              </a:tabLst>
            </a:pPr>
            <a:r>
              <a:rPr lang="en-GB" altLang="en-US" sz="1400" dirty="0" smtClean="0"/>
              <a:t>The Gravel Soak Lot (</a:t>
            </a:r>
            <a:r>
              <a:rPr lang="en-GB" altLang="en-US" sz="1400" dirty="0" smtClean="0">
                <a:solidFill>
                  <a:schemeClr val="accent6"/>
                </a:solidFill>
              </a:rPr>
              <a:t>GSL</a:t>
            </a:r>
            <a:r>
              <a:rPr lang="en-GB" altLang="en-US" sz="1400" dirty="0" smtClean="0"/>
              <a:t>) was under-utilised and had </a:t>
            </a:r>
            <a:r>
              <a:rPr lang="en-GB" altLang="en-US" sz="1400" dirty="0" smtClean="0">
                <a:solidFill>
                  <a:schemeClr val="accent6"/>
                </a:solidFill>
              </a:rPr>
              <a:t>exploitable capacity</a:t>
            </a:r>
            <a:r>
              <a:rPr lang="en-GB" altLang="en-US" sz="1400" dirty="0" smtClean="0"/>
              <a:t>;</a:t>
            </a:r>
          </a:p>
          <a:p>
            <a:pPr marL="180975" indent="-180975">
              <a:lnSpc>
                <a:spcPct val="100000"/>
              </a:lnSpc>
              <a:spcBef>
                <a:spcPts val="600"/>
              </a:spcBef>
              <a:tabLst>
                <a:tab pos="180975" algn="l"/>
              </a:tabLst>
            </a:pPr>
            <a:r>
              <a:rPr lang="en-GB" altLang="en-US" sz="1400" dirty="0" smtClean="0"/>
              <a:t>Use of the GSL to provide commercial customers with secure access to their purchases without entering the MEP, immediately </a:t>
            </a:r>
            <a:r>
              <a:rPr lang="en-GB" altLang="en-US" sz="1400" dirty="0" smtClean="0">
                <a:solidFill>
                  <a:schemeClr val="accent6"/>
                </a:solidFill>
              </a:rPr>
              <a:t>increased sales </a:t>
            </a:r>
            <a:r>
              <a:rPr lang="en-GB" altLang="en-US" sz="1400" dirty="0" smtClean="0"/>
              <a:t>from 15 collections·wk</a:t>
            </a:r>
            <a:r>
              <a:rPr lang="en-GB" altLang="en-US" sz="1400" baseline="30000" dirty="0" smtClean="0"/>
              <a:t>-1</a:t>
            </a:r>
            <a:r>
              <a:rPr lang="en-GB" altLang="en-US" sz="1400" dirty="0" smtClean="0"/>
              <a:t> to 40 collections·wk</a:t>
            </a:r>
            <a:r>
              <a:rPr lang="en-GB" altLang="en-US" sz="1400" baseline="30000" dirty="0" smtClean="0"/>
              <a:t>-1</a:t>
            </a:r>
            <a:r>
              <a:rPr lang="en-GB" altLang="en-US" sz="1400" dirty="0" smtClean="0"/>
              <a:t>. As at Jun-14 this rate increased </a:t>
            </a:r>
            <a:r>
              <a:rPr lang="en-GB" altLang="en-US" sz="1400" dirty="0" smtClean="0">
                <a:solidFill>
                  <a:schemeClr val="accent6"/>
                </a:solidFill>
              </a:rPr>
              <a:t>to 420 collections·wk</a:t>
            </a:r>
            <a:r>
              <a:rPr lang="en-GB" altLang="en-US" sz="1400" baseline="30000" dirty="0" smtClean="0">
                <a:solidFill>
                  <a:schemeClr val="accent6"/>
                </a:solidFill>
              </a:rPr>
              <a:t>-1</a:t>
            </a:r>
            <a:r>
              <a:rPr lang="en-GB" altLang="en-US" sz="1400" dirty="0" smtClean="0"/>
              <a:t>.</a:t>
            </a:r>
          </a:p>
          <a:p>
            <a:pPr marL="180975" indent="-180975">
              <a:lnSpc>
                <a:spcPct val="100000"/>
              </a:lnSpc>
              <a:spcBef>
                <a:spcPts val="600"/>
              </a:spcBef>
              <a:tabLst>
                <a:tab pos="180975" algn="l"/>
              </a:tabLst>
            </a:pPr>
            <a:r>
              <a:rPr lang="en-GB" altLang="en-US" sz="1400" dirty="0" smtClean="0"/>
              <a:t>Analysis delivered </a:t>
            </a:r>
            <a:r>
              <a:rPr lang="en-GB" altLang="en-US" sz="1400" dirty="0" smtClean="0">
                <a:solidFill>
                  <a:schemeClr val="accent6"/>
                </a:solidFill>
              </a:rPr>
              <a:t>evidence-based options </a:t>
            </a:r>
            <a:r>
              <a:rPr lang="en-GB" altLang="en-US" sz="1400" dirty="0" smtClean="0"/>
              <a:t>concerning the management of resources to achieve </a:t>
            </a:r>
            <a:r>
              <a:rPr lang="en-GB" altLang="en-US" sz="1400" dirty="0" smtClean="0">
                <a:solidFill>
                  <a:schemeClr val="accent6"/>
                </a:solidFill>
              </a:rPr>
              <a:t>enduring resilience </a:t>
            </a:r>
            <a:r>
              <a:rPr lang="en-GB" altLang="en-US" sz="1400" dirty="0" smtClean="0"/>
              <a:t>throughout the peak traffic periods during redeployment of ISAF forces (thereby de-conflicting plans to use the same resources).</a:t>
            </a:r>
          </a:p>
          <a:p>
            <a:pPr>
              <a:lnSpc>
                <a:spcPct val="100000"/>
              </a:lnSpc>
              <a:spcBef>
                <a:spcPts val="600"/>
              </a:spcBef>
              <a:tabLst>
                <a:tab pos="340507" algn="l"/>
              </a:tabLst>
            </a:pPr>
            <a:endParaRPr lang="en-GB" altLang="en-US" sz="1400" dirty="0" smtClean="0"/>
          </a:p>
          <a:p>
            <a:pPr>
              <a:lnSpc>
                <a:spcPct val="100000"/>
              </a:lnSpc>
              <a:spcBef>
                <a:spcPts val="600"/>
              </a:spcBef>
              <a:tabLst>
                <a:tab pos="340507" algn="l"/>
              </a:tabLst>
            </a:pPr>
            <a:endParaRPr lang="en-GB" altLang="en-US" sz="1400" dirty="0" smtClean="0"/>
          </a:p>
          <a:p>
            <a:pPr>
              <a:lnSpc>
                <a:spcPct val="100000"/>
              </a:lnSpc>
              <a:spcBef>
                <a:spcPts val="600"/>
              </a:spcBef>
              <a:tabLst>
                <a:tab pos="340507" algn="l"/>
              </a:tabLst>
            </a:pPr>
            <a:endParaRPr lang="en-GB" altLang="en-US" sz="1400" dirty="0"/>
          </a:p>
        </p:txBody>
      </p:sp>
      <p:sp>
        <p:nvSpPr>
          <p:cNvPr id="9" name="Rectangle 2"/>
          <p:cNvSpPr>
            <a:spLocks noGrp="1" noChangeArrowheads="1"/>
          </p:cNvSpPr>
          <p:nvPr>
            <p:ph type="title"/>
          </p:nvPr>
        </p:nvSpPr>
        <p:spPr>
          <a:xfrm>
            <a:off x="431949" y="535333"/>
            <a:ext cx="7934200" cy="544514"/>
          </a:xfrm>
        </p:spPr>
        <p:txBody>
          <a:bodyPr/>
          <a:lstStyle/>
          <a:p>
            <a:pPr>
              <a:lnSpc>
                <a:spcPct val="100000"/>
              </a:lnSpc>
              <a:spcBef>
                <a:spcPts val="600"/>
              </a:spcBef>
              <a:tabLst>
                <a:tab pos="340507" algn="l"/>
              </a:tabLst>
            </a:pPr>
            <a:r>
              <a:rPr lang="en-GB" altLang="en-US" sz="3200" dirty="0"/>
              <a:t>Informing evidence-based </a:t>
            </a:r>
            <a:r>
              <a:rPr lang="en-GB" altLang="en-US" sz="3200" dirty="0" smtClean="0"/>
              <a:t>solutions</a:t>
            </a:r>
            <a:endParaRPr lang="en-GB" altLang="en-US" sz="3200" dirty="0"/>
          </a:p>
        </p:txBody>
      </p:sp>
      <p:sp>
        <p:nvSpPr>
          <p:cNvPr id="8"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10"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11"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270865607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2"/>
          <p:cNvSpPr>
            <a:spLocks noGrp="1" noChangeArrowheads="1"/>
          </p:cNvSpPr>
          <p:nvPr>
            <p:ph type="title"/>
          </p:nvPr>
        </p:nvSpPr>
        <p:spPr>
          <a:xfrm>
            <a:off x="431949" y="535333"/>
            <a:ext cx="7934200" cy="544514"/>
          </a:xfrm>
        </p:spPr>
        <p:txBody>
          <a:bodyPr/>
          <a:lstStyle/>
          <a:p>
            <a:pPr>
              <a:lnSpc>
                <a:spcPct val="100000"/>
              </a:lnSpc>
              <a:spcBef>
                <a:spcPts val="600"/>
              </a:spcBef>
              <a:tabLst>
                <a:tab pos="340507" algn="l"/>
              </a:tabLst>
            </a:pPr>
            <a:r>
              <a:rPr lang="en-GB" altLang="en-US" sz="3200" dirty="0"/>
              <a:t>Informing evidence-based </a:t>
            </a:r>
            <a:r>
              <a:rPr lang="en-GB" altLang="en-US" sz="3200" dirty="0" smtClean="0"/>
              <a:t>solutions</a:t>
            </a:r>
            <a:endParaRPr lang="en-GB" altLang="en-US" sz="3200" dirty="0"/>
          </a:p>
        </p:txBody>
      </p:sp>
      <p:sp>
        <p:nvSpPr>
          <p:cNvPr id="9" name="Rectangle 3"/>
          <p:cNvSpPr txBox="1">
            <a:spLocks noChangeArrowheads="1"/>
          </p:cNvSpPr>
          <p:nvPr/>
        </p:nvSpPr>
        <p:spPr bwMode="auto">
          <a:xfrm>
            <a:off x="504824" y="1576700"/>
            <a:ext cx="7703989" cy="35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32" tIns="42666" rIns="85332" bIns="42666" numCol="1" anchor="t" anchorCtr="0" compatLnSpc="1">
            <a:prstTxWarp prst="textNoShape">
              <a:avLst/>
            </a:prstTxWarp>
          </a:bodyP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nSpc>
                <a:spcPct val="100000"/>
              </a:lnSpc>
              <a:spcBef>
                <a:spcPts val="600"/>
              </a:spcBef>
              <a:buFont typeface="Arial" charset="0"/>
              <a:buNone/>
              <a:tabLst>
                <a:tab pos="340507" algn="l"/>
              </a:tabLst>
            </a:pPr>
            <a:r>
              <a:rPr lang="en-GB" altLang="en-US" sz="1600" b="1" dirty="0" smtClean="0"/>
              <a:t>Support to Operations</a:t>
            </a:r>
          </a:p>
          <a:p>
            <a:pPr marL="0" indent="0">
              <a:lnSpc>
                <a:spcPct val="100000"/>
              </a:lnSpc>
              <a:spcBef>
                <a:spcPts val="600"/>
              </a:spcBef>
              <a:buFont typeface="Arial" charset="0"/>
              <a:buNone/>
              <a:tabLst>
                <a:tab pos="340507" algn="l"/>
              </a:tabLst>
            </a:pPr>
            <a:r>
              <a:rPr lang="en-GB" altLang="en-US" sz="1600" i="1" dirty="0" smtClean="0"/>
              <a:t>Safety and security of deployed coalition forces at Camp Bastion was further assured by the timely update to the Force Protection processes directly informed (and administered) by proactive analysis (including modelling) of the flow of traffic through the base's Main Entry Point (MEP). Furthermore, the analysis identified and quantified the benefits of reducing the traffic via the MEP by exploiting an adjacent, secure area (known as the Gravel Soak Lot [GSL]) where materiel assigned for disposal could efficiently be sold to local Afghan businesses. Such action supported the Campaign Mission (e.g. enhancing economic stability) and supported MOD’s redeployment strategy by reducing additional strain on military logistics' lines of communication.  Strategic use of the GSL for this purpose generated an income from items which would otherwise have incurred a cost to dispose.</a:t>
            </a:r>
            <a:endParaRPr lang="en-GB" altLang="en-US" sz="1400" dirty="0"/>
          </a:p>
        </p:txBody>
      </p:sp>
      <p:sp>
        <p:nvSpPr>
          <p:cNvPr id="8"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10"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11"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16121717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6114" name="Rectangle 2"/>
          <p:cNvSpPr>
            <a:spLocks noGrp="1" noChangeArrowheads="1"/>
          </p:cNvSpPr>
          <p:nvPr>
            <p:ph type="title"/>
          </p:nvPr>
        </p:nvSpPr>
        <p:spPr>
          <a:xfrm>
            <a:off x="439540" y="647799"/>
            <a:ext cx="7934200" cy="771021"/>
          </a:xfrm>
        </p:spPr>
        <p:txBody>
          <a:bodyPr/>
          <a:lstStyle/>
          <a:p>
            <a:pPr>
              <a:lnSpc>
                <a:spcPct val="85000"/>
              </a:lnSpc>
            </a:pPr>
            <a:r>
              <a:rPr lang="en-GB" altLang="en-US" sz="3200" dirty="0"/>
              <a:t>Security classification</a:t>
            </a:r>
            <a:r>
              <a:rPr lang="en-GB" altLang="en-US" sz="2600" dirty="0"/>
              <a:t/>
            </a:r>
            <a:br>
              <a:rPr lang="en-GB" altLang="en-US" sz="2600" dirty="0"/>
            </a:br>
            <a:endParaRPr lang="en-GB" altLang="en-US" sz="2600" b="0" dirty="0">
              <a:solidFill>
                <a:schemeClr val="accent2"/>
              </a:solidFill>
            </a:endParaRPr>
          </a:p>
        </p:txBody>
      </p:sp>
      <p:sp>
        <p:nvSpPr>
          <p:cNvPr id="1626115" name="Rectangle 3"/>
          <p:cNvSpPr>
            <a:spLocks noGrp="1" noChangeArrowheads="1"/>
          </p:cNvSpPr>
          <p:nvPr>
            <p:ph type="body" idx="1"/>
          </p:nvPr>
        </p:nvSpPr>
        <p:spPr>
          <a:xfrm>
            <a:off x="441039" y="1558543"/>
            <a:ext cx="7601172" cy="3535595"/>
          </a:xfrm>
          <a:noFill/>
          <a:ln/>
        </p:spPr>
        <p:txBody>
          <a:bodyPr/>
          <a:lstStyle/>
          <a:p>
            <a:pPr marL="334507" indent="-334507">
              <a:tabLst>
                <a:tab pos="340507" algn="l"/>
              </a:tabLst>
            </a:pPr>
            <a:r>
              <a:rPr lang="en-GB" altLang="en-US" sz="2000" dirty="0"/>
              <a:t>The content of the following slides remains at </a:t>
            </a:r>
            <a:r>
              <a:rPr lang="en-GB" altLang="en-US" sz="2000" b="1" dirty="0">
                <a:solidFill>
                  <a:schemeClr val="accent2">
                    <a:lumMod val="75000"/>
                  </a:schemeClr>
                </a:solidFill>
              </a:rPr>
              <a:t>UK </a:t>
            </a:r>
            <a:r>
              <a:rPr lang="en-GB" altLang="en-US" sz="2000" b="1" dirty="0" smtClean="0">
                <a:solidFill>
                  <a:schemeClr val="accent2">
                    <a:lumMod val="75000"/>
                  </a:schemeClr>
                </a:solidFill>
              </a:rPr>
              <a:t>OFFICIAL </a:t>
            </a:r>
            <a:r>
              <a:rPr lang="en-GB" altLang="en-US" sz="2000" dirty="0" smtClean="0">
                <a:solidFill>
                  <a:schemeClr val="accent2">
                    <a:lumMod val="75000"/>
                  </a:schemeClr>
                </a:solidFill>
              </a:rPr>
              <a:t>(UNCLASSIFIED) </a:t>
            </a:r>
            <a:r>
              <a:rPr lang="en-GB" altLang="en-US" sz="2000" dirty="0"/>
              <a:t>or below: </a:t>
            </a:r>
          </a:p>
          <a:p>
            <a:pPr marL="334507" indent="-334507">
              <a:buNone/>
              <a:tabLst>
                <a:tab pos="340507" algn="l"/>
              </a:tabLst>
            </a:pPr>
            <a:r>
              <a:rPr lang="en-GB" altLang="en-US" sz="2000" i="1" dirty="0"/>
              <a:t>However,</a:t>
            </a:r>
          </a:p>
          <a:p>
            <a:pPr marL="334507" indent="-334507">
              <a:tabLst>
                <a:tab pos="340507" algn="l"/>
              </a:tabLst>
            </a:pPr>
            <a:r>
              <a:rPr lang="en-GB" altLang="en-US" sz="2000" dirty="0"/>
              <a:t>Questions concerning the content of the following slides may demand a response that requires a higher level of classification. Under such circumstances a response will be provided which will remain at </a:t>
            </a:r>
            <a:r>
              <a:rPr lang="en-GB" altLang="en-US" sz="2000" b="1" dirty="0">
                <a:solidFill>
                  <a:schemeClr val="accent2">
                    <a:lumMod val="75000"/>
                  </a:schemeClr>
                </a:solidFill>
              </a:rPr>
              <a:t>UK </a:t>
            </a:r>
            <a:r>
              <a:rPr lang="en-GB" altLang="en-US" sz="2000" b="1" dirty="0" smtClean="0">
                <a:solidFill>
                  <a:schemeClr val="accent2">
                    <a:lumMod val="75000"/>
                  </a:schemeClr>
                </a:solidFill>
              </a:rPr>
              <a:t>OFFICIAL </a:t>
            </a:r>
            <a:r>
              <a:rPr lang="en-GB" altLang="en-US" sz="2000" dirty="0" smtClean="0">
                <a:solidFill>
                  <a:schemeClr val="accent2">
                    <a:lumMod val="75000"/>
                  </a:schemeClr>
                </a:solidFill>
              </a:rPr>
              <a:t>(</a:t>
            </a:r>
            <a:r>
              <a:rPr lang="en-GB" altLang="en-US" sz="2000" dirty="0">
                <a:solidFill>
                  <a:schemeClr val="accent2">
                    <a:lumMod val="75000"/>
                  </a:schemeClr>
                </a:solidFill>
              </a:rPr>
              <a:t>UNCLASSIFIED) </a:t>
            </a:r>
            <a:r>
              <a:rPr lang="en-GB" altLang="en-US" sz="2000" b="1" dirty="0" smtClean="0">
                <a:solidFill>
                  <a:schemeClr val="accent2">
                    <a:lumMod val="75000"/>
                  </a:schemeClr>
                </a:solidFill>
              </a:rPr>
              <a:t> </a:t>
            </a:r>
            <a:r>
              <a:rPr lang="en-GB" altLang="en-US" sz="2000" dirty="0" smtClean="0"/>
              <a:t>for </a:t>
            </a:r>
            <a:r>
              <a:rPr lang="en-GB" altLang="en-US" sz="2000" dirty="0"/>
              <a:t>the purpose of this presentation (apologies in advance).</a:t>
            </a:r>
          </a:p>
        </p:txBody>
      </p:sp>
      <p:sp>
        <p:nvSpPr>
          <p:cNvPr id="8"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9"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10"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185810567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7296" b="9195"/>
          <a:stretch/>
        </p:blipFill>
        <p:spPr bwMode="auto">
          <a:xfrm>
            <a:off x="3888333" y="4536231"/>
            <a:ext cx="1944216" cy="721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9986" name="Rectangle 2"/>
          <p:cNvSpPr>
            <a:spLocks noGrp="1" noChangeArrowheads="1"/>
          </p:cNvSpPr>
          <p:nvPr>
            <p:ph type="title"/>
          </p:nvPr>
        </p:nvSpPr>
        <p:spPr>
          <a:xfrm>
            <a:off x="431949" y="535333"/>
            <a:ext cx="7934200" cy="544514"/>
          </a:xfrm>
        </p:spPr>
        <p:txBody>
          <a:bodyPr/>
          <a:lstStyle/>
          <a:p>
            <a:pPr>
              <a:lnSpc>
                <a:spcPct val="100000"/>
              </a:lnSpc>
              <a:spcBef>
                <a:spcPts val="600"/>
              </a:spcBef>
              <a:tabLst>
                <a:tab pos="340507" algn="l"/>
              </a:tabLst>
            </a:pPr>
            <a:r>
              <a:rPr lang="en-GB" altLang="en-US" sz="3200" dirty="0"/>
              <a:t>Impact (Measure of Effect)</a:t>
            </a:r>
          </a:p>
        </p:txBody>
      </p:sp>
      <p:sp>
        <p:nvSpPr>
          <p:cNvPr id="1449987" name="Rectangle 3"/>
          <p:cNvSpPr>
            <a:spLocks noGrp="1" noChangeArrowheads="1"/>
          </p:cNvSpPr>
          <p:nvPr>
            <p:ph type="body" idx="1"/>
          </p:nvPr>
        </p:nvSpPr>
        <p:spPr>
          <a:xfrm>
            <a:off x="504824" y="1576700"/>
            <a:ext cx="7703989" cy="3535595"/>
          </a:xfrm>
          <a:noFill/>
          <a:ln/>
        </p:spPr>
        <p:txBody>
          <a:bodyPr/>
          <a:lstStyle/>
          <a:p>
            <a:pPr marL="0" indent="0">
              <a:lnSpc>
                <a:spcPct val="100000"/>
              </a:lnSpc>
              <a:spcBef>
                <a:spcPts val="600"/>
              </a:spcBef>
              <a:buNone/>
              <a:tabLst>
                <a:tab pos="340507" algn="l"/>
              </a:tabLst>
            </a:pPr>
            <a:r>
              <a:rPr lang="en-GB" altLang="en-US" sz="1600" i="1" dirty="0" smtClean="0"/>
              <a:t>"</a:t>
            </a:r>
            <a:r>
              <a:rPr lang="en-GB" altLang="en-US" sz="1600" i="1" dirty="0"/>
              <a:t>The use of the GSL is a genuine game changer. At the moment we are moving 40 containers a week; we would like to see this increase to 100 or 120 at the earliest opportunity. We have pre-sold between 2000 and 3000 already. At 100 per week we can dispose of approximately 5000 through the GSL between now and the end of Nov-14. The flow of 100 containers through the GSL reduces truck movements through the MEP by 50 which is equivalent to over 65% of a day's volume. If this can be sustained and increased to 120 containers that is almost one day per week reduction in MEP through flow. As the outside vehicles never enter Bastion there is a commensurate reduction in security issues. It is imperative that the GSL opportunity is exploited aggressively to the full at the earliest opportunity and the current success sustained</a:t>
            </a:r>
            <a:r>
              <a:rPr lang="en-GB" altLang="en-US" sz="1600" i="1" dirty="0" smtClean="0"/>
              <a:t>.“</a:t>
            </a:r>
          </a:p>
          <a:p>
            <a:pPr marL="0" indent="0">
              <a:lnSpc>
                <a:spcPct val="100000"/>
              </a:lnSpc>
              <a:spcBef>
                <a:spcPts val="600"/>
              </a:spcBef>
              <a:buNone/>
              <a:tabLst>
                <a:tab pos="340507" algn="l"/>
              </a:tabLst>
            </a:pPr>
            <a:r>
              <a:rPr lang="en-GB" altLang="en-US" sz="1400" dirty="0"/>
              <a:t>	</a:t>
            </a:r>
            <a:r>
              <a:rPr lang="en-GB" altLang="en-US" sz="1400" dirty="0" smtClean="0"/>
              <a:t>				Agility </a:t>
            </a:r>
            <a:r>
              <a:rPr lang="en-GB" altLang="en-US" sz="1400" dirty="0"/>
              <a:t>project </a:t>
            </a:r>
            <a:r>
              <a:rPr lang="en-GB" altLang="en-US" sz="1400" dirty="0" smtClean="0"/>
              <a:t>manager (Bastion </a:t>
            </a:r>
            <a:r>
              <a:rPr lang="en-GB" altLang="en-US" sz="1400" dirty="0"/>
              <a:t>Disposal </a:t>
            </a:r>
            <a:r>
              <a:rPr lang="en-GB" altLang="en-US" sz="1400" dirty="0" smtClean="0"/>
              <a:t>Project</a:t>
            </a:r>
            <a:r>
              <a:rPr lang="en-GB" altLang="en-US" sz="1400" dirty="0"/>
              <a:t>)</a:t>
            </a:r>
          </a:p>
          <a:p>
            <a:pPr>
              <a:lnSpc>
                <a:spcPct val="100000"/>
              </a:lnSpc>
              <a:spcBef>
                <a:spcPts val="600"/>
              </a:spcBef>
              <a:tabLst>
                <a:tab pos="340507" algn="l"/>
              </a:tabLst>
            </a:pPr>
            <a:endParaRPr lang="en-GB" altLang="en-US" sz="1400" dirty="0"/>
          </a:p>
        </p:txBody>
      </p:sp>
      <p:sp>
        <p:nvSpPr>
          <p:cNvPr id="2" name="TextBox 1"/>
          <p:cNvSpPr txBox="1"/>
          <p:nvPr/>
        </p:nvSpPr>
        <p:spPr>
          <a:xfrm rot="20213111">
            <a:off x="1344253" y="2611328"/>
            <a:ext cx="6122190" cy="754053"/>
          </a:xfrm>
          <a:prstGeom prst="rect">
            <a:avLst/>
          </a:prstGeom>
          <a:ln>
            <a:solidFill>
              <a:schemeClr val="accent2">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Bef>
                <a:spcPts val="600"/>
              </a:spcBef>
              <a:tabLst>
                <a:tab pos="723900" algn="l"/>
              </a:tabLst>
            </a:pPr>
            <a:r>
              <a:rPr lang="en-GB" sz="2400" dirty="0" smtClean="0">
                <a:solidFill>
                  <a:schemeClr val="accent2">
                    <a:lumMod val="50000"/>
                  </a:schemeClr>
                </a:solidFill>
                <a:latin typeface="Arial" pitchFamily="34" charset="0"/>
                <a:cs typeface="Arial" pitchFamily="34" charset="0"/>
              </a:rPr>
              <a:t>Reported to be </a:t>
            </a:r>
            <a:r>
              <a:rPr lang="en-GB" sz="2400" b="1" dirty="0" smtClean="0">
                <a:solidFill>
                  <a:schemeClr val="accent2">
                    <a:lumMod val="50000"/>
                  </a:schemeClr>
                </a:solidFill>
                <a:latin typeface="Arial" pitchFamily="34" charset="0"/>
                <a:cs typeface="Arial" pitchFamily="34" charset="0"/>
              </a:rPr>
              <a:t>420 containers each week </a:t>
            </a:r>
          </a:p>
          <a:p>
            <a:pPr algn="r">
              <a:spcBef>
                <a:spcPts val="600"/>
              </a:spcBef>
              <a:tabLst>
                <a:tab pos="723900" algn="l"/>
              </a:tabLst>
            </a:pPr>
            <a:r>
              <a:rPr lang="en-GB" sz="1400" dirty="0" smtClean="0">
                <a:solidFill>
                  <a:schemeClr val="accent2">
                    <a:lumMod val="75000"/>
                  </a:schemeClr>
                </a:solidFill>
                <a:latin typeface="Arial" pitchFamily="34" charset="0"/>
                <a:cs typeface="Arial" pitchFamily="34" charset="0"/>
              </a:rPr>
              <a:t>Mission Exploitation Symposium (Jun-14</a:t>
            </a:r>
            <a:r>
              <a:rPr lang="en-GB" sz="1400" dirty="0">
                <a:solidFill>
                  <a:schemeClr val="accent2">
                    <a:lumMod val="75000"/>
                  </a:schemeClr>
                </a:solidFill>
                <a:latin typeface="Arial" pitchFamily="34" charset="0"/>
                <a:cs typeface="Arial" pitchFamily="34" charset="0"/>
              </a:rPr>
              <a:t>) </a:t>
            </a:r>
            <a:endParaRPr lang="en-GB" sz="1400" b="1" dirty="0" smtClean="0">
              <a:solidFill>
                <a:schemeClr val="accent2">
                  <a:lumMod val="75000"/>
                </a:schemeClr>
              </a:solidFill>
              <a:latin typeface="Arial" pitchFamily="34" charset="0"/>
              <a:cs typeface="Arial" pitchFamily="34" charset="0"/>
            </a:endParaRPr>
          </a:p>
        </p:txBody>
      </p:sp>
      <p:sp>
        <p:nvSpPr>
          <p:cNvPr id="10"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11"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12"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3937365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
            <a:ext cx="8643144" cy="5616624"/>
          </a:xfrm>
          <a:prstGeom prst="rect">
            <a:avLst/>
          </a:prstGeom>
        </p:spPr>
      </p:pic>
      <p:sp>
        <p:nvSpPr>
          <p:cNvPr id="1449986" name="Rectangle 2"/>
          <p:cNvSpPr>
            <a:spLocks noGrp="1" noChangeArrowheads="1"/>
          </p:cNvSpPr>
          <p:nvPr>
            <p:ph type="title"/>
          </p:nvPr>
        </p:nvSpPr>
        <p:spPr>
          <a:xfrm>
            <a:off x="431949" y="535333"/>
            <a:ext cx="7934200" cy="544514"/>
          </a:xfrm>
        </p:spPr>
        <p:txBody>
          <a:bodyPr/>
          <a:lstStyle/>
          <a:p>
            <a:pPr>
              <a:lnSpc>
                <a:spcPct val="100000"/>
              </a:lnSpc>
              <a:spcBef>
                <a:spcPts val="600"/>
              </a:spcBef>
              <a:tabLst>
                <a:tab pos="340507" algn="l"/>
              </a:tabLst>
            </a:pPr>
            <a:r>
              <a:rPr lang="en-GB" altLang="en-US" sz="3200" dirty="0" smtClean="0">
                <a:solidFill>
                  <a:schemeClr val="bg1"/>
                </a:solidFill>
              </a:rPr>
              <a:t>Questions …</a:t>
            </a:r>
            <a:endParaRPr lang="en-GB" altLang="en-US" sz="3200" dirty="0">
              <a:solidFill>
                <a:schemeClr val="bg1"/>
              </a:solidFill>
            </a:endParaRPr>
          </a:p>
        </p:txBody>
      </p:sp>
      <p:sp>
        <p:nvSpPr>
          <p:cNvPr id="9" name="Rectangle 2"/>
          <p:cNvSpPr txBox="1">
            <a:spLocks noChangeArrowheads="1"/>
          </p:cNvSpPr>
          <p:nvPr/>
        </p:nvSpPr>
        <p:spPr bwMode="auto">
          <a:xfrm>
            <a:off x="490637" y="4608239"/>
            <a:ext cx="7934200" cy="54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32" tIns="42666" rIns="85332" bIns="42666" numCol="1" anchor="t" anchorCtr="0" compatLnSpc="1">
            <a:prstTxWarp prst="textNoShape">
              <a:avLst/>
            </a:prstTxWarp>
          </a:bodyPr>
          <a:lstStyle>
            <a:lvl1pPr algn="l" defTabSz="852488" rtl="0" eaLnBrk="1" fontAlgn="base" hangingPunct="1">
              <a:lnSpc>
                <a:spcPct val="120000"/>
              </a:lnSpc>
              <a:spcBef>
                <a:spcPct val="0"/>
              </a:spcBef>
              <a:spcAft>
                <a:spcPct val="0"/>
              </a:spcAft>
              <a:defRPr sz="3600" b="1" kern="1200">
                <a:solidFill>
                  <a:schemeClr val="tx1"/>
                </a:solidFill>
                <a:latin typeface="Arial" pitchFamily="34" charset="0"/>
                <a:ea typeface="+mj-ea"/>
                <a:cs typeface="Arial" pitchFamily="34" charset="0"/>
              </a:defRPr>
            </a:lvl1pPr>
            <a:lvl2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2pPr>
            <a:lvl3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3pPr>
            <a:lvl4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4pPr>
            <a:lvl5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5pPr>
            <a:lvl6pPr marL="4572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6pPr>
            <a:lvl7pPr marL="9144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7pPr>
            <a:lvl8pPr marL="13716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8pPr>
            <a:lvl9pPr marL="18288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9pPr>
          </a:lstStyle>
          <a:p>
            <a:pPr>
              <a:lnSpc>
                <a:spcPct val="100000"/>
              </a:lnSpc>
              <a:spcBef>
                <a:spcPts val="600"/>
              </a:spcBef>
              <a:tabLst>
                <a:tab pos="340507" algn="l"/>
              </a:tabLst>
            </a:pPr>
            <a:r>
              <a:rPr lang="en-GB" altLang="en-US" sz="3200" dirty="0" smtClean="0">
                <a:solidFill>
                  <a:schemeClr val="bg1"/>
                </a:solidFill>
              </a:rPr>
              <a:t>Thank you.</a:t>
            </a:r>
            <a:endParaRPr lang="en-GB" altLang="en-US" sz="3200" dirty="0">
              <a:solidFill>
                <a:schemeClr val="bg1"/>
              </a:solidFill>
            </a:endParaRPr>
          </a:p>
        </p:txBody>
      </p:sp>
      <p:sp>
        <p:nvSpPr>
          <p:cNvPr id="10"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12"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13"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90109231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503659" y="647799"/>
            <a:ext cx="7632280" cy="1081087"/>
          </a:xfrm>
        </p:spPr>
        <p:txBody>
          <a:bodyPr lIns="86402" tIns="43201" rIns="86402" bIns="43201"/>
          <a:lstStyle/>
          <a:p>
            <a:pPr marL="1343025" indent="-1343025">
              <a:lnSpc>
                <a:spcPct val="100000"/>
              </a:lnSpc>
            </a:pPr>
            <a:r>
              <a:rPr lang="en-GB" altLang="en-US" sz="2000" b="0" dirty="0" smtClean="0">
                <a:solidFill>
                  <a:schemeClr val="accent6"/>
                </a:solidFill>
              </a:rPr>
              <a:t>Abstract: </a:t>
            </a:r>
            <a:r>
              <a:rPr lang="en-GB" altLang="en-US" sz="2400" dirty="0" smtClean="0"/>
              <a:t>	Analysis </a:t>
            </a:r>
            <a:r>
              <a:rPr lang="en-GB" altLang="en-US" sz="2400" dirty="0"/>
              <a:t>informs redeployment of materiel from Afghanistan</a:t>
            </a:r>
            <a:br>
              <a:rPr lang="en-GB" altLang="en-US" sz="2400" dirty="0"/>
            </a:br>
            <a:endParaRPr lang="en-GB" altLang="en-US" sz="2400" dirty="0" smtClean="0"/>
          </a:p>
        </p:txBody>
      </p:sp>
      <p:sp>
        <p:nvSpPr>
          <p:cNvPr id="95235" name="Text Box 3"/>
          <p:cNvSpPr txBox="1">
            <a:spLocks noChangeArrowheads="1"/>
          </p:cNvSpPr>
          <p:nvPr/>
        </p:nvSpPr>
        <p:spPr bwMode="auto">
          <a:xfrm>
            <a:off x="503534" y="1655911"/>
            <a:ext cx="7561263" cy="4144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402" tIns="43201" rIns="86402" bIns="43201">
            <a:spAutoFit/>
          </a:bodyPr>
          <a:lstStyle>
            <a:lvl1pPr algn="l" eaLnBrk="0" hangingPunct="0">
              <a:spcBef>
                <a:spcPct val="20000"/>
              </a:spcBef>
              <a:buChar char="•"/>
              <a:tabLst>
                <a:tab pos="633413" algn="l"/>
              </a:tabLst>
              <a:defRPr sz="2400">
                <a:solidFill>
                  <a:schemeClr val="tx1"/>
                </a:solidFill>
                <a:latin typeface="Arial" charset="0"/>
              </a:defRPr>
            </a:lvl1pPr>
            <a:lvl2pPr marL="742950" indent="-285750" algn="l" eaLnBrk="0" hangingPunct="0">
              <a:spcBef>
                <a:spcPct val="20000"/>
              </a:spcBef>
              <a:buChar char="–"/>
              <a:tabLst>
                <a:tab pos="633413" algn="l"/>
              </a:tabLst>
              <a:defRPr sz="2000">
                <a:solidFill>
                  <a:schemeClr val="tx1"/>
                </a:solidFill>
                <a:latin typeface="Arial" charset="0"/>
              </a:defRPr>
            </a:lvl2pPr>
            <a:lvl3pPr marL="1143000" indent="-228600" algn="l" eaLnBrk="0" hangingPunct="0">
              <a:spcBef>
                <a:spcPct val="20000"/>
              </a:spcBef>
              <a:buChar char="•"/>
              <a:tabLst>
                <a:tab pos="633413" algn="l"/>
              </a:tabLst>
              <a:defRPr>
                <a:solidFill>
                  <a:schemeClr val="tx1"/>
                </a:solidFill>
                <a:latin typeface="Arial" charset="0"/>
              </a:defRPr>
            </a:lvl3pPr>
            <a:lvl4pPr marL="1600200" indent="-228600" algn="l" eaLnBrk="0" hangingPunct="0">
              <a:spcBef>
                <a:spcPct val="20000"/>
              </a:spcBef>
              <a:buChar char="–"/>
              <a:tabLst>
                <a:tab pos="633413" algn="l"/>
              </a:tabLst>
              <a:defRPr sz="1600">
                <a:solidFill>
                  <a:schemeClr val="tx1"/>
                </a:solidFill>
                <a:latin typeface="Arial" charset="0"/>
              </a:defRPr>
            </a:lvl4pPr>
            <a:lvl5pPr marL="2057400" indent="-228600" algn="l" eaLnBrk="0" hangingPunct="0">
              <a:spcBef>
                <a:spcPct val="20000"/>
              </a:spcBef>
              <a:buChar char="»"/>
              <a:tabLst>
                <a:tab pos="633413" algn="l"/>
              </a:tabLst>
              <a:defRPr sz="1400">
                <a:solidFill>
                  <a:schemeClr val="tx1"/>
                </a:solidFill>
                <a:latin typeface="Arial" charset="0"/>
              </a:defRPr>
            </a:lvl5pPr>
            <a:lvl6pPr marL="2514600" indent="-228600" eaLnBrk="0" fontAlgn="base" hangingPunct="0">
              <a:spcBef>
                <a:spcPct val="20000"/>
              </a:spcBef>
              <a:spcAft>
                <a:spcPct val="0"/>
              </a:spcAft>
              <a:buChar char="»"/>
              <a:tabLst>
                <a:tab pos="633413" algn="l"/>
              </a:tabLst>
              <a:defRPr sz="1400">
                <a:solidFill>
                  <a:schemeClr val="tx1"/>
                </a:solidFill>
                <a:latin typeface="Arial" charset="0"/>
              </a:defRPr>
            </a:lvl6pPr>
            <a:lvl7pPr marL="2971800" indent="-228600" eaLnBrk="0" fontAlgn="base" hangingPunct="0">
              <a:spcBef>
                <a:spcPct val="20000"/>
              </a:spcBef>
              <a:spcAft>
                <a:spcPct val="0"/>
              </a:spcAft>
              <a:buChar char="»"/>
              <a:tabLst>
                <a:tab pos="633413" algn="l"/>
              </a:tabLst>
              <a:defRPr sz="1400">
                <a:solidFill>
                  <a:schemeClr val="tx1"/>
                </a:solidFill>
                <a:latin typeface="Arial" charset="0"/>
              </a:defRPr>
            </a:lvl7pPr>
            <a:lvl8pPr marL="3429000" indent="-228600" eaLnBrk="0" fontAlgn="base" hangingPunct="0">
              <a:spcBef>
                <a:spcPct val="20000"/>
              </a:spcBef>
              <a:spcAft>
                <a:spcPct val="0"/>
              </a:spcAft>
              <a:buChar char="»"/>
              <a:tabLst>
                <a:tab pos="633413" algn="l"/>
              </a:tabLst>
              <a:defRPr sz="1400">
                <a:solidFill>
                  <a:schemeClr val="tx1"/>
                </a:solidFill>
                <a:latin typeface="Arial" charset="0"/>
              </a:defRPr>
            </a:lvl8pPr>
            <a:lvl9pPr marL="3886200" indent="-228600" eaLnBrk="0" fontAlgn="base" hangingPunct="0">
              <a:spcBef>
                <a:spcPct val="20000"/>
              </a:spcBef>
              <a:spcAft>
                <a:spcPct val="0"/>
              </a:spcAft>
              <a:buChar char="»"/>
              <a:tabLst>
                <a:tab pos="633413" algn="l"/>
              </a:tabLst>
              <a:defRPr sz="1400">
                <a:solidFill>
                  <a:schemeClr val="tx1"/>
                </a:solidFill>
                <a:latin typeface="Arial" charset="0"/>
              </a:defRPr>
            </a:lvl9pPr>
          </a:lstStyle>
          <a:p>
            <a:pPr eaLnBrk="1" hangingPunct="1">
              <a:lnSpc>
                <a:spcPct val="110000"/>
              </a:lnSpc>
              <a:spcBef>
                <a:spcPct val="0"/>
              </a:spcBef>
              <a:spcAft>
                <a:spcPct val="15000"/>
              </a:spcAft>
              <a:buFontTx/>
              <a:buNone/>
            </a:pPr>
            <a:r>
              <a:rPr lang="en-GB" altLang="en-US" sz="1400" dirty="0" smtClean="0"/>
              <a:t>The </a:t>
            </a:r>
            <a:r>
              <a:rPr lang="en-GB" altLang="en-US" sz="1400" dirty="0"/>
              <a:t>safety and security of deployed coalition forces at Camp Bastion is paramount. Processes are in place to control aspects such as the flow of vehicles and these are regularly reviewed based on changes to the </a:t>
            </a:r>
            <a:r>
              <a:rPr lang="en-GB" altLang="en-US" sz="1400" dirty="0" smtClean="0"/>
              <a:t>threat. Our </a:t>
            </a:r>
            <a:r>
              <a:rPr lang="en-GB" altLang="en-US" sz="1400" dirty="0"/>
              <a:t>analysts monitored the flow of vehicles during a time of heightened threats, which informed force protection processes. The modelling and analysis of the flow of traffic identified and quantified the benefits of making use of an alternative route. </a:t>
            </a:r>
            <a:r>
              <a:rPr lang="en-GB" altLang="en-US" sz="1400" dirty="0" smtClean="0"/>
              <a:t> During </a:t>
            </a:r>
            <a:r>
              <a:rPr lang="en-GB" altLang="en-US" sz="1400" dirty="0"/>
              <a:t>a time of heightened vehicle-borne threats, our experts informed an update to the Force Protection processes by applying modelling and analysis of the flow of traffic through the base’s Main Entry Point (MEP). The analysis identified and quantified the benefits of reducing traffic via the MEP by making use of an alternative route, where materiel assigned for disposal could efficiently be sold to local Afghan businesses. This activity supported the Campaign Mission by enhancing economic stability, supported MOD’s redeployment strategy and generated an income for the UK from items that would otherwise have incurred a cost for disposal</a:t>
            </a:r>
            <a:r>
              <a:rPr lang="en-GB" altLang="en-US" sz="1400" dirty="0" smtClean="0"/>
              <a:t>. The </a:t>
            </a:r>
            <a:r>
              <a:rPr lang="en-GB" altLang="en-US" sz="1400" dirty="0"/>
              <a:t>use of the alternative route reduced truck movements through the MEP by more than </a:t>
            </a:r>
            <a:r>
              <a:rPr lang="en-GB" altLang="en-US" sz="1400" dirty="0" smtClean="0"/>
              <a:t>65% of </a:t>
            </a:r>
            <a:r>
              <a:rPr lang="en-GB" altLang="en-US" sz="1400" dirty="0"/>
              <a:t>a day’s volume and as vehicles never entered Bastion, there was a commensurate reduction in security issues.</a:t>
            </a:r>
          </a:p>
          <a:p>
            <a:pPr eaLnBrk="1" hangingPunct="1">
              <a:lnSpc>
                <a:spcPct val="110000"/>
              </a:lnSpc>
              <a:spcBef>
                <a:spcPct val="0"/>
              </a:spcBef>
              <a:spcAft>
                <a:spcPct val="15000"/>
              </a:spcAft>
              <a:buFontTx/>
              <a:buNone/>
            </a:pPr>
            <a:endParaRPr lang="en-GB" altLang="en-US" sz="1300" dirty="0"/>
          </a:p>
          <a:p>
            <a:pPr eaLnBrk="1" hangingPunct="1">
              <a:lnSpc>
                <a:spcPct val="110000"/>
              </a:lnSpc>
              <a:spcBef>
                <a:spcPct val="0"/>
              </a:spcBef>
              <a:spcAft>
                <a:spcPct val="15000"/>
              </a:spcAft>
              <a:buFontTx/>
              <a:buNone/>
            </a:pPr>
            <a:r>
              <a:rPr lang="en-GB" altLang="en-US" sz="1300" dirty="0"/>
              <a:t>	</a:t>
            </a:r>
          </a:p>
        </p:txBody>
      </p:sp>
      <p:sp>
        <p:nvSpPr>
          <p:cNvPr id="5"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6"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7"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668711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5"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6"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2"/>
          <p:cNvSpPr>
            <a:spLocks noGrp="1" noChangeArrowheads="1"/>
          </p:cNvSpPr>
          <p:nvPr>
            <p:ph type="title"/>
          </p:nvPr>
        </p:nvSpPr>
        <p:spPr>
          <a:xfrm>
            <a:off x="431949" y="535333"/>
            <a:ext cx="7934200" cy="544514"/>
          </a:xfrm>
        </p:spPr>
        <p:txBody>
          <a:bodyPr/>
          <a:lstStyle/>
          <a:p>
            <a:r>
              <a:rPr lang="en-GB" altLang="en-US" sz="3200" dirty="0"/>
              <a:t>Presentation plan</a:t>
            </a:r>
            <a:endParaRPr lang="en-GB" altLang="en-US" sz="3200" b="0" dirty="0">
              <a:solidFill>
                <a:schemeClr val="accent2"/>
              </a:solidFill>
            </a:endParaRPr>
          </a:p>
        </p:txBody>
      </p:sp>
      <p:sp>
        <p:nvSpPr>
          <p:cNvPr id="1449987" name="Rectangle 3"/>
          <p:cNvSpPr>
            <a:spLocks noGrp="1" noChangeArrowheads="1"/>
          </p:cNvSpPr>
          <p:nvPr>
            <p:ph type="body" idx="1"/>
          </p:nvPr>
        </p:nvSpPr>
        <p:spPr>
          <a:xfrm>
            <a:off x="431949" y="1511895"/>
            <a:ext cx="6696743" cy="3535595"/>
          </a:xfrm>
          <a:noFill/>
          <a:ln/>
        </p:spPr>
        <p:txBody>
          <a:bodyPr/>
          <a:lstStyle/>
          <a:p>
            <a:pPr>
              <a:lnSpc>
                <a:spcPct val="100000"/>
              </a:lnSpc>
              <a:spcBef>
                <a:spcPts val="600"/>
              </a:spcBef>
              <a:tabLst>
                <a:tab pos="340507" algn="l"/>
              </a:tabLst>
            </a:pPr>
            <a:r>
              <a:rPr lang="en-GB" altLang="en-US" sz="2000" dirty="0" smtClean="0"/>
              <a:t>About the presenter</a:t>
            </a:r>
          </a:p>
          <a:p>
            <a:pPr>
              <a:lnSpc>
                <a:spcPct val="100000"/>
              </a:lnSpc>
              <a:spcBef>
                <a:spcPts val="600"/>
              </a:spcBef>
              <a:tabLst>
                <a:tab pos="340507" algn="l"/>
              </a:tabLst>
            </a:pPr>
            <a:r>
              <a:rPr lang="en-GB" altLang="en-US" sz="2000" dirty="0" smtClean="0"/>
              <a:t>SCIAD/OA role </a:t>
            </a:r>
            <a:r>
              <a:rPr lang="en-GB" altLang="en-US" sz="2000" dirty="0"/>
              <a:t>in </a:t>
            </a:r>
            <a:r>
              <a:rPr lang="en-GB" altLang="en-US" sz="2000" dirty="0" smtClean="0"/>
              <a:t>Afghanistan</a:t>
            </a:r>
          </a:p>
          <a:p>
            <a:pPr>
              <a:lnSpc>
                <a:spcPct val="100000"/>
              </a:lnSpc>
              <a:spcBef>
                <a:spcPts val="600"/>
              </a:spcBef>
              <a:tabLst>
                <a:tab pos="340507" algn="l"/>
              </a:tabLst>
            </a:pPr>
            <a:r>
              <a:rPr lang="en-GB" altLang="en-US" sz="2000" dirty="0" smtClean="0"/>
              <a:t>Setting </a:t>
            </a:r>
            <a:r>
              <a:rPr lang="en-GB" altLang="en-US" sz="2000" dirty="0"/>
              <a:t>the </a:t>
            </a:r>
            <a:r>
              <a:rPr lang="en-GB" altLang="en-US" sz="2000" dirty="0" smtClean="0"/>
              <a:t>scene (</a:t>
            </a:r>
            <a:r>
              <a:rPr lang="en-GB" altLang="en-US" sz="2000" dirty="0"/>
              <a:t>OP HERRICK 18/19</a:t>
            </a:r>
            <a:r>
              <a:rPr lang="en-GB" altLang="en-US" sz="2000" dirty="0" smtClean="0"/>
              <a:t>)</a:t>
            </a:r>
          </a:p>
          <a:p>
            <a:pPr>
              <a:lnSpc>
                <a:spcPct val="100000"/>
              </a:lnSpc>
              <a:spcBef>
                <a:spcPts val="600"/>
              </a:spcBef>
              <a:tabLst>
                <a:tab pos="340507" algn="l"/>
              </a:tabLst>
            </a:pPr>
            <a:r>
              <a:rPr lang="en-GB" altLang="en-US" sz="2000" dirty="0" smtClean="0"/>
              <a:t>Understanding the concerns and the requirement</a:t>
            </a:r>
          </a:p>
          <a:p>
            <a:pPr>
              <a:lnSpc>
                <a:spcPct val="100000"/>
              </a:lnSpc>
              <a:spcBef>
                <a:spcPts val="600"/>
              </a:spcBef>
              <a:tabLst>
                <a:tab pos="340507" algn="l"/>
              </a:tabLst>
            </a:pPr>
            <a:r>
              <a:rPr lang="en-GB" altLang="en-US" sz="2000" dirty="0" smtClean="0"/>
              <a:t>Analysis undertaken (delivering the plan)</a:t>
            </a:r>
          </a:p>
          <a:p>
            <a:pPr>
              <a:lnSpc>
                <a:spcPct val="100000"/>
              </a:lnSpc>
              <a:spcBef>
                <a:spcPts val="600"/>
              </a:spcBef>
              <a:tabLst>
                <a:tab pos="340507" algn="l"/>
              </a:tabLst>
            </a:pPr>
            <a:r>
              <a:rPr lang="en-GB" altLang="en-US" sz="2000" dirty="0" smtClean="0"/>
              <a:t>Informing evidence-based options/solutions</a:t>
            </a:r>
            <a:endParaRPr lang="en-GB" altLang="en-US" sz="2000" dirty="0"/>
          </a:p>
          <a:p>
            <a:pPr>
              <a:lnSpc>
                <a:spcPct val="100000"/>
              </a:lnSpc>
              <a:spcBef>
                <a:spcPts val="600"/>
              </a:spcBef>
              <a:tabLst>
                <a:tab pos="340507" algn="l"/>
              </a:tabLst>
            </a:pPr>
            <a:r>
              <a:rPr lang="en-GB" altLang="en-US" sz="2000" dirty="0" smtClean="0"/>
              <a:t>Impact (Measure of Effect)</a:t>
            </a:r>
          </a:p>
          <a:p>
            <a:pPr>
              <a:lnSpc>
                <a:spcPct val="100000"/>
              </a:lnSpc>
              <a:spcBef>
                <a:spcPts val="600"/>
              </a:spcBef>
              <a:tabLst>
                <a:tab pos="340507" algn="l"/>
              </a:tabLst>
            </a:pPr>
            <a:endParaRPr lang="en-GB" altLang="en-US" sz="2000" dirty="0" smtClean="0"/>
          </a:p>
          <a:p>
            <a:pPr marL="0" indent="0">
              <a:lnSpc>
                <a:spcPct val="100000"/>
              </a:lnSpc>
              <a:spcBef>
                <a:spcPts val="600"/>
              </a:spcBef>
              <a:buNone/>
              <a:tabLst>
                <a:tab pos="340507" algn="l"/>
              </a:tabLst>
            </a:pPr>
            <a:r>
              <a:rPr lang="en-GB" altLang="en-US" sz="2000" dirty="0" smtClean="0">
                <a:solidFill>
                  <a:schemeClr val="accent2">
                    <a:lumMod val="50000"/>
                  </a:schemeClr>
                </a:solidFill>
              </a:rPr>
              <a:t>… Questions</a:t>
            </a:r>
          </a:p>
          <a:p>
            <a:pPr marL="0" indent="0">
              <a:lnSpc>
                <a:spcPct val="100000"/>
              </a:lnSpc>
              <a:spcBef>
                <a:spcPts val="600"/>
              </a:spcBef>
              <a:buNone/>
              <a:tabLst>
                <a:tab pos="340507" algn="l"/>
              </a:tabLst>
            </a:pPr>
            <a:r>
              <a:rPr lang="en-GB" altLang="en-US" sz="2000" i="1" dirty="0" smtClean="0">
                <a:solidFill>
                  <a:schemeClr val="accent2">
                    <a:lumMod val="75000"/>
                  </a:schemeClr>
                </a:solidFill>
              </a:rPr>
              <a:t>	</a:t>
            </a:r>
            <a:endParaRPr lang="en-GB" altLang="en-US" sz="1400" i="1" dirty="0">
              <a:solidFill>
                <a:schemeClr val="accent2">
                  <a:lumMod val="75000"/>
                </a:schemeClr>
              </a:solidFill>
            </a:endParaRPr>
          </a:p>
        </p:txBody>
      </p:sp>
      <p:sp>
        <p:nvSpPr>
          <p:cNvPr id="2" name="Rectangle 1"/>
          <p:cNvSpPr/>
          <p:nvPr/>
        </p:nvSpPr>
        <p:spPr>
          <a:xfrm>
            <a:off x="6696644" y="1655763"/>
            <a:ext cx="1439293" cy="2520428"/>
          </a:xfrm>
          <a:prstGeom prst="rect">
            <a:avLst/>
          </a:prstGeom>
          <a:solidFill>
            <a:srgbClr val="0078A2">
              <a:alpha val="65882"/>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45 minutes</a:t>
            </a:r>
            <a:endParaRPr lang="en-GB"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Rectangle 8"/>
          <p:cNvSpPr/>
          <p:nvPr/>
        </p:nvSpPr>
        <p:spPr>
          <a:xfrm>
            <a:off x="6696645" y="4392215"/>
            <a:ext cx="1439293" cy="576064"/>
          </a:xfrm>
          <a:prstGeom prst="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15 minutes</a:t>
            </a:r>
            <a:endParaRPr lang="en-GB"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11"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12"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271029347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2"/>
          <p:cNvSpPr>
            <a:spLocks noGrp="1" noChangeArrowheads="1"/>
          </p:cNvSpPr>
          <p:nvPr>
            <p:ph type="title"/>
          </p:nvPr>
        </p:nvSpPr>
        <p:spPr>
          <a:xfrm>
            <a:off x="431949" y="535333"/>
            <a:ext cx="7934200" cy="544514"/>
          </a:xfrm>
        </p:spPr>
        <p:txBody>
          <a:bodyPr/>
          <a:lstStyle/>
          <a:p>
            <a:pPr>
              <a:lnSpc>
                <a:spcPct val="100000"/>
              </a:lnSpc>
            </a:pPr>
            <a:r>
              <a:rPr lang="en-GB" altLang="en-US" sz="3200" dirty="0" smtClean="0"/>
              <a:t>About the presenter </a:t>
            </a:r>
            <a:br>
              <a:rPr lang="en-GB" altLang="en-US" sz="3200" dirty="0" smtClean="0"/>
            </a:br>
            <a:r>
              <a:rPr lang="en-GB" altLang="en-US" sz="1800" b="0" dirty="0" smtClean="0">
                <a:solidFill>
                  <a:schemeClr val="accent2">
                    <a:lumMod val="50000"/>
                  </a:schemeClr>
                </a:solidFill>
              </a:rPr>
              <a:t>René Nevola (vrnevola@dstl.gov.uk</a:t>
            </a:r>
            <a:r>
              <a:rPr lang="en-GB" altLang="en-US" sz="1800" b="0" dirty="0" smtClean="0">
                <a:solidFill>
                  <a:schemeClr val="accent2">
                    <a:lumMod val="75000"/>
                  </a:schemeClr>
                </a:solidFill>
              </a:rPr>
              <a:t>)</a:t>
            </a:r>
            <a:endParaRPr lang="en-GB" altLang="en-US" sz="1800" b="0" dirty="0">
              <a:solidFill>
                <a:schemeClr val="accent2">
                  <a:lumMod val="75000"/>
                </a:schemeClr>
              </a:solidFill>
            </a:endParaRPr>
          </a:p>
        </p:txBody>
      </p:sp>
      <p:sp>
        <p:nvSpPr>
          <p:cNvPr id="1449987" name="Rectangle 3"/>
          <p:cNvSpPr>
            <a:spLocks noGrp="1" noChangeArrowheads="1"/>
          </p:cNvSpPr>
          <p:nvPr>
            <p:ph type="body" idx="1"/>
          </p:nvPr>
        </p:nvSpPr>
        <p:spPr>
          <a:xfrm>
            <a:off x="431949" y="1576700"/>
            <a:ext cx="7703989" cy="3535595"/>
          </a:xfrm>
          <a:noFill/>
          <a:ln/>
        </p:spPr>
        <p:txBody>
          <a:bodyPr/>
          <a:lstStyle/>
          <a:p>
            <a:pPr>
              <a:lnSpc>
                <a:spcPct val="100000"/>
              </a:lnSpc>
              <a:spcBef>
                <a:spcPts val="400"/>
              </a:spcBef>
              <a:tabLst>
                <a:tab pos="340507" algn="l"/>
              </a:tabLst>
            </a:pPr>
            <a:r>
              <a:rPr lang="en-GB" altLang="en-US" sz="2000" dirty="0" smtClean="0">
                <a:solidFill>
                  <a:schemeClr val="accent2">
                    <a:lumMod val="50000"/>
                  </a:schemeClr>
                </a:solidFill>
              </a:rPr>
              <a:t>Principal </a:t>
            </a:r>
            <a:r>
              <a:rPr lang="en-GB" altLang="en-US" sz="2000" dirty="0">
                <a:solidFill>
                  <a:schemeClr val="accent2">
                    <a:lumMod val="50000"/>
                  </a:schemeClr>
                </a:solidFill>
              </a:rPr>
              <a:t>Analyst </a:t>
            </a:r>
            <a:r>
              <a:rPr lang="en-GB" altLang="en-US" sz="2000" dirty="0"/>
              <a:t>(OA) </a:t>
            </a:r>
            <a:r>
              <a:rPr lang="en-GB" altLang="en-US" sz="2000" dirty="0" smtClean="0"/>
              <a:t>/ Scientist (human sciences) at UK MOD’s </a:t>
            </a:r>
            <a:r>
              <a:rPr lang="en-GB" altLang="en-US" sz="2000" dirty="0" smtClean="0">
                <a:solidFill>
                  <a:schemeClr val="accent2">
                    <a:lumMod val="50000"/>
                  </a:schemeClr>
                </a:solidFill>
              </a:rPr>
              <a:t>Defence Science and Technology Laboratory </a:t>
            </a:r>
            <a:r>
              <a:rPr lang="en-GB" altLang="en-US" sz="2000" dirty="0" smtClean="0"/>
              <a:t>(Dstl);</a:t>
            </a:r>
          </a:p>
          <a:p>
            <a:pPr>
              <a:lnSpc>
                <a:spcPct val="100000"/>
              </a:lnSpc>
              <a:spcBef>
                <a:spcPts val="400"/>
              </a:spcBef>
              <a:tabLst>
                <a:tab pos="340507" algn="l"/>
              </a:tabLst>
            </a:pPr>
            <a:r>
              <a:rPr lang="en-GB" altLang="en-US" sz="2000" dirty="0" smtClean="0"/>
              <a:t>Ex-Army with 24 years MOD research experience;</a:t>
            </a:r>
          </a:p>
          <a:p>
            <a:pPr>
              <a:lnSpc>
                <a:spcPct val="100000"/>
              </a:lnSpc>
              <a:spcBef>
                <a:spcPts val="400"/>
              </a:spcBef>
              <a:tabLst>
                <a:tab pos="340507" algn="l"/>
              </a:tabLst>
            </a:pPr>
            <a:r>
              <a:rPr lang="en-GB" altLang="en-US" sz="2000" dirty="0" smtClean="0"/>
              <a:t>6 operational </a:t>
            </a:r>
            <a:r>
              <a:rPr lang="en-GB" altLang="en-US" sz="2000" dirty="0" smtClean="0">
                <a:solidFill>
                  <a:schemeClr val="accent2">
                    <a:lumMod val="50000"/>
                  </a:schemeClr>
                </a:solidFill>
              </a:rPr>
              <a:t>deployments as head of Operational Analysis </a:t>
            </a:r>
            <a:r>
              <a:rPr lang="en-GB" altLang="en-US" sz="2000" dirty="0" smtClean="0"/>
              <a:t>(OA) and scientific advisor (Iraq and Afghanistan);</a:t>
            </a:r>
          </a:p>
          <a:p>
            <a:pPr>
              <a:lnSpc>
                <a:spcPct val="100000"/>
              </a:lnSpc>
              <a:spcBef>
                <a:spcPts val="400"/>
              </a:spcBef>
              <a:tabLst>
                <a:tab pos="340507" algn="l"/>
              </a:tabLst>
            </a:pPr>
            <a:r>
              <a:rPr lang="en-GB" altLang="en-US" sz="2000" dirty="0" smtClean="0"/>
              <a:t>UK National Leader to the cross-Government international research collaboration and chairman of a NATO research group;</a:t>
            </a:r>
          </a:p>
          <a:p>
            <a:pPr>
              <a:lnSpc>
                <a:spcPct val="100000"/>
              </a:lnSpc>
              <a:spcBef>
                <a:spcPts val="400"/>
              </a:spcBef>
              <a:tabLst>
                <a:tab pos="340507" algn="l"/>
              </a:tabLst>
            </a:pPr>
            <a:r>
              <a:rPr lang="en-GB" altLang="en-US" sz="2000" dirty="0" smtClean="0"/>
              <a:t>Capability and Technical Advisor to MOD research programmes;</a:t>
            </a:r>
          </a:p>
          <a:p>
            <a:pPr>
              <a:lnSpc>
                <a:spcPct val="100000"/>
              </a:lnSpc>
              <a:spcBef>
                <a:spcPts val="400"/>
              </a:spcBef>
              <a:tabLst>
                <a:tab pos="340507" algn="l"/>
              </a:tabLst>
            </a:pPr>
            <a:r>
              <a:rPr lang="en-GB" altLang="en-US" sz="2000" dirty="0" smtClean="0"/>
              <a:t>Visiting lecturer to University MSc </a:t>
            </a:r>
            <a:r>
              <a:rPr lang="en-GB" altLang="en-US" sz="2000" dirty="0"/>
              <a:t>course</a:t>
            </a:r>
            <a:r>
              <a:rPr lang="en-GB" altLang="en-US" sz="2000" dirty="0" smtClean="0"/>
              <a:t>.</a:t>
            </a:r>
          </a:p>
          <a:p>
            <a:pPr>
              <a:lnSpc>
                <a:spcPct val="100000"/>
              </a:lnSpc>
              <a:spcBef>
                <a:spcPts val="400"/>
              </a:spcBef>
              <a:tabLst>
                <a:tab pos="340507" algn="l"/>
              </a:tabLst>
            </a:pPr>
            <a:r>
              <a:rPr lang="en-GB" altLang="en-US" sz="2000" dirty="0" smtClean="0"/>
              <a:t>MMedSci (Master of Medical Science) and member of American College of Sports Medicine and Operational Research Society.</a:t>
            </a:r>
            <a:endParaRPr lang="en-GB" altLang="en-US" sz="2000" dirty="0"/>
          </a:p>
          <a:p>
            <a:pPr>
              <a:lnSpc>
                <a:spcPct val="100000"/>
              </a:lnSpc>
              <a:tabLst>
                <a:tab pos="340507" algn="l"/>
              </a:tabLst>
            </a:pPr>
            <a:endParaRPr lang="en-GB" altLang="en-US" sz="2000" dirty="0" smtClean="0"/>
          </a:p>
        </p:txBody>
      </p:sp>
      <p:sp>
        <p:nvSpPr>
          <p:cNvPr id="8"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9"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10"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1473891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2"/>
          <p:cNvSpPr>
            <a:spLocks noGrp="1" noChangeArrowheads="1"/>
          </p:cNvSpPr>
          <p:nvPr>
            <p:ph type="title"/>
          </p:nvPr>
        </p:nvSpPr>
        <p:spPr>
          <a:xfrm>
            <a:off x="431949" y="535333"/>
            <a:ext cx="7934200" cy="544514"/>
          </a:xfrm>
        </p:spPr>
        <p:txBody>
          <a:bodyPr/>
          <a:lstStyle/>
          <a:p>
            <a:r>
              <a:rPr lang="en-GB" altLang="en-US" sz="3200" dirty="0"/>
              <a:t>SCIAD/OA role in Afghanistan</a:t>
            </a:r>
          </a:p>
        </p:txBody>
      </p:sp>
      <p:sp>
        <p:nvSpPr>
          <p:cNvPr id="1449987" name="Rectangle 3"/>
          <p:cNvSpPr>
            <a:spLocks noGrp="1" noChangeArrowheads="1"/>
          </p:cNvSpPr>
          <p:nvPr>
            <p:ph type="body" idx="1"/>
          </p:nvPr>
        </p:nvSpPr>
        <p:spPr>
          <a:xfrm>
            <a:off x="431949" y="1576700"/>
            <a:ext cx="6696744" cy="3535595"/>
          </a:xfrm>
          <a:noFill/>
          <a:ln/>
        </p:spPr>
        <p:txBody>
          <a:bodyPr/>
          <a:lstStyle/>
          <a:p>
            <a:pPr>
              <a:lnSpc>
                <a:spcPct val="100000"/>
              </a:lnSpc>
              <a:spcBef>
                <a:spcPts val="400"/>
              </a:spcBef>
              <a:tabLst>
                <a:tab pos="340507" algn="l"/>
              </a:tabLst>
            </a:pPr>
            <a:r>
              <a:rPr lang="en-GB" altLang="en-US" sz="2000" u="sng" dirty="0" smtClean="0">
                <a:solidFill>
                  <a:schemeClr val="accent2">
                    <a:lumMod val="50000"/>
                  </a:schemeClr>
                </a:solidFill>
              </a:rPr>
              <a:t>SCI</a:t>
            </a:r>
            <a:r>
              <a:rPr lang="en-GB" altLang="en-US" sz="2000" dirty="0" smtClean="0"/>
              <a:t>entific </a:t>
            </a:r>
            <a:r>
              <a:rPr lang="en-GB" altLang="en-US" sz="2000" u="sng" dirty="0" smtClean="0">
                <a:solidFill>
                  <a:schemeClr val="accent2">
                    <a:lumMod val="50000"/>
                  </a:schemeClr>
                </a:solidFill>
              </a:rPr>
              <a:t>AD</a:t>
            </a:r>
            <a:r>
              <a:rPr lang="en-GB" altLang="en-US" sz="2000" dirty="0" smtClean="0"/>
              <a:t>visor / </a:t>
            </a:r>
            <a:r>
              <a:rPr lang="en-GB" altLang="en-US" sz="2000" u="sng" dirty="0" smtClean="0">
                <a:solidFill>
                  <a:schemeClr val="accent2">
                    <a:lumMod val="50000"/>
                  </a:schemeClr>
                </a:solidFill>
              </a:rPr>
              <a:t>O</a:t>
            </a:r>
            <a:r>
              <a:rPr lang="en-GB" altLang="en-US" sz="2000" dirty="0" smtClean="0"/>
              <a:t>perational </a:t>
            </a:r>
            <a:r>
              <a:rPr lang="en-GB" altLang="en-US" sz="2000" u="sng" dirty="0" smtClean="0">
                <a:solidFill>
                  <a:schemeClr val="accent2">
                    <a:lumMod val="50000"/>
                  </a:schemeClr>
                </a:solidFill>
              </a:rPr>
              <a:t>A</a:t>
            </a:r>
            <a:r>
              <a:rPr lang="en-GB" altLang="en-US" sz="2000" dirty="0" smtClean="0"/>
              <a:t>nalyst;</a:t>
            </a:r>
          </a:p>
          <a:p>
            <a:pPr>
              <a:lnSpc>
                <a:spcPct val="100000"/>
              </a:lnSpc>
              <a:spcBef>
                <a:spcPts val="400"/>
              </a:spcBef>
              <a:tabLst>
                <a:tab pos="340507" algn="l"/>
              </a:tabLst>
            </a:pPr>
            <a:r>
              <a:rPr lang="en-GB" altLang="en-US" sz="2000" dirty="0" smtClean="0"/>
              <a:t>Deployed civil servants (scientists / analysts);</a:t>
            </a:r>
          </a:p>
          <a:p>
            <a:pPr>
              <a:lnSpc>
                <a:spcPct val="100000"/>
              </a:lnSpc>
              <a:spcBef>
                <a:spcPts val="400"/>
              </a:spcBef>
              <a:tabLst>
                <a:tab pos="340507" algn="l"/>
              </a:tabLst>
            </a:pPr>
            <a:r>
              <a:rPr lang="en-GB" altLang="en-US" sz="2000" dirty="0" smtClean="0"/>
              <a:t>Providing robust technical/analytical advice to 	inform Commanders’ </a:t>
            </a:r>
            <a:r>
              <a:rPr lang="en-GB" altLang="en-US" sz="2000" dirty="0">
                <a:solidFill>
                  <a:schemeClr val="accent2">
                    <a:lumMod val="50000"/>
                  </a:schemeClr>
                </a:solidFill>
              </a:rPr>
              <a:t>evidence-based</a:t>
            </a:r>
            <a:r>
              <a:rPr lang="en-GB" altLang="en-US" sz="2000" dirty="0"/>
              <a:t> (</a:t>
            </a:r>
            <a:r>
              <a:rPr lang="en-GB" altLang="en-US" sz="2000" dirty="0" smtClean="0"/>
              <a:t>strategic		and tactical) </a:t>
            </a:r>
            <a:r>
              <a:rPr lang="en-GB" altLang="en-US" sz="2000" dirty="0" smtClean="0">
                <a:solidFill>
                  <a:schemeClr val="accent2">
                    <a:lumMod val="50000"/>
                  </a:schemeClr>
                </a:solidFill>
              </a:rPr>
              <a:t>decisions</a:t>
            </a:r>
            <a:r>
              <a:rPr lang="en-GB" altLang="en-US" sz="2000" dirty="0" smtClean="0"/>
              <a:t>;</a:t>
            </a:r>
          </a:p>
          <a:p>
            <a:pPr>
              <a:lnSpc>
                <a:spcPct val="100000"/>
              </a:lnSpc>
              <a:spcBef>
                <a:spcPts val="400"/>
              </a:spcBef>
              <a:tabLst>
                <a:tab pos="340507" algn="l"/>
              </a:tabLst>
            </a:pPr>
            <a:r>
              <a:rPr lang="en-GB" altLang="en-US" sz="2000" dirty="0" smtClean="0">
                <a:solidFill>
                  <a:schemeClr val="accent2">
                    <a:lumMod val="50000"/>
                  </a:schemeClr>
                </a:solidFill>
              </a:rPr>
              <a:t>Based at HQ </a:t>
            </a:r>
            <a:r>
              <a:rPr lang="en-GB" altLang="en-US" sz="2000" dirty="0" smtClean="0"/>
              <a:t>Task Force Helmand and 			HQ Joint Force Support (Afghanistan);</a:t>
            </a:r>
          </a:p>
          <a:p>
            <a:pPr>
              <a:lnSpc>
                <a:spcPct val="100000"/>
              </a:lnSpc>
              <a:spcBef>
                <a:spcPts val="400"/>
              </a:spcBef>
              <a:tabLst>
                <a:tab pos="340507" algn="l"/>
              </a:tabLst>
            </a:pPr>
            <a:r>
              <a:rPr lang="en-GB" altLang="en-US" sz="2000" dirty="0" smtClean="0"/>
              <a:t>Deployed by PJHQ J5 SCIAD DACOS to provide </a:t>
            </a:r>
            <a:r>
              <a:rPr lang="en-GB" altLang="en-US" sz="2000" dirty="0" smtClean="0">
                <a:solidFill>
                  <a:schemeClr val="accent2">
                    <a:lumMod val="50000"/>
                  </a:schemeClr>
                </a:solidFill>
              </a:rPr>
              <a:t>Support to Operations </a:t>
            </a:r>
            <a:r>
              <a:rPr lang="en-GB" altLang="en-US" sz="2000" dirty="0" smtClean="0"/>
              <a:t>(S2O);</a:t>
            </a:r>
          </a:p>
          <a:p>
            <a:pPr>
              <a:lnSpc>
                <a:spcPct val="100000"/>
              </a:lnSpc>
              <a:spcBef>
                <a:spcPts val="400"/>
              </a:spcBef>
              <a:tabLst>
                <a:tab pos="340507" algn="l"/>
              </a:tabLst>
            </a:pPr>
            <a:r>
              <a:rPr lang="en-GB" altLang="en-US" sz="2000" dirty="0" smtClean="0">
                <a:solidFill>
                  <a:schemeClr val="accent2">
                    <a:lumMod val="50000"/>
                  </a:schemeClr>
                </a:solidFill>
              </a:rPr>
              <a:t>Reachback</a:t>
            </a:r>
            <a:r>
              <a:rPr lang="en-GB" altLang="en-US" sz="2000" dirty="0"/>
              <a:t> </a:t>
            </a:r>
            <a:r>
              <a:rPr lang="en-GB" altLang="en-US" sz="2000" dirty="0" smtClean="0"/>
              <a:t>capability to a pan-government department network of expertise (co-ordinated by Dstl).</a:t>
            </a:r>
          </a:p>
        </p:txBody>
      </p:sp>
      <p:pic>
        <p:nvPicPr>
          <p:cNvPr id="8" name="Picture 2" descr="JFSp(A)_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106" t="8966" r="13907" b="5313"/>
          <a:stretch/>
        </p:blipFill>
        <p:spPr bwMode="auto">
          <a:xfrm>
            <a:off x="6400077" y="1655911"/>
            <a:ext cx="1736728" cy="1584176"/>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10"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11"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377121209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2"/>
          <p:cNvSpPr>
            <a:spLocks noGrp="1" noChangeArrowheads="1"/>
          </p:cNvSpPr>
          <p:nvPr>
            <p:ph type="title"/>
          </p:nvPr>
        </p:nvSpPr>
        <p:spPr>
          <a:xfrm>
            <a:off x="431949" y="535333"/>
            <a:ext cx="7934200" cy="544514"/>
          </a:xfrm>
        </p:spPr>
        <p:txBody>
          <a:bodyPr/>
          <a:lstStyle/>
          <a:p>
            <a:pPr>
              <a:lnSpc>
                <a:spcPct val="100000"/>
              </a:lnSpc>
              <a:spcBef>
                <a:spcPts val="600"/>
              </a:spcBef>
              <a:tabLst>
                <a:tab pos="340507" algn="l"/>
              </a:tabLst>
            </a:pPr>
            <a:r>
              <a:rPr lang="en-GB" altLang="en-US" sz="3200" dirty="0"/>
              <a:t>Setting the scene (OP HERRICK 18/19)</a:t>
            </a:r>
          </a:p>
        </p:txBody>
      </p:sp>
      <p:sp>
        <p:nvSpPr>
          <p:cNvPr id="1449987" name="Rectangle 3"/>
          <p:cNvSpPr>
            <a:spLocks noGrp="1" noChangeArrowheads="1"/>
          </p:cNvSpPr>
          <p:nvPr>
            <p:ph type="body" idx="1"/>
          </p:nvPr>
        </p:nvSpPr>
        <p:spPr>
          <a:xfrm>
            <a:off x="431949" y="1511895"/>
            <a:ext cx="7934200" cy="3535595"/>
          </a:xfrm>
          <a:noFill/>
          <a:ln/>
        </p:spPr>
        <p:txBody>
          <a:bodyPr/>
          <a:lstStyle/>
          <a:p>
            <a:pPr>
              <a:lnSpc>
                <a:spcPct val="100000"/>
              </a:lnSpc>
              <a:spcBef>
                <a:spcPts val="600"/>
              </a:spcBef>
              <a:tabLst>
                <a:tab pos="340507" algn="l"/>
              </a:tabLst>
            </a:pPr>
            <a:r>
              <a:rPr lang="en-GB" altLang="en-US" sz="2000" dirty="0" smtClean="0"/>
              <a:t>Maintenance of security in Afghanistan was at an end-stage of </a:t>
            </a:r>
            <a:r>
              <a:rPr lang="en-GB" altLang="en-US" sz="2000" dirty="0" smtClean="0">
                <a:solidFill>
                  <a:schemeClr val="accent2">
                    <a:lumMod val="50000"/>
                  </a:schemeClr>
                </a:solidFill>
              </a:rPr>
              <a:t>transition</a:t>
            </a:r>
            <a:r>
              <a:rPr lang="en-GB" altLang="en-US" sz="2000" dirty="0" smtClean="0"/>
              <a:t> from ISAF to Afghan National Security Forces (ANSF);</a:t>
            </a:r>
          </a:p>
          <a:p>
            <a:pPr>
              <a:lnSpc>
                <a:spcPct val="100000"/>
              </a:lnSpc>
              <a:spcBef>
                <a:spcPts val="600"/>
              </a:spcBef>
              <a:tabLst>
                <a:tab pos="340507" algn="l"/>
              </a:tabLst>
            </a:pPr>
            <a:r>
              <a:rPr lang="en-GB" altLang="en-US" sz="2000" dirty="0" smtClean="0"/>
              <a:t>ISAF Forces were leaving Afghanistan and </a:t>
            </a:r>
            <a:r>
              <a:rPr lang="en-GB" altLang="en-US" sz="2000" dirty="0" smtClean="0">
                <a:solidFill>
                  <a:schemeClr val="accent2">
                    <a:lumMod val="50000"/>
                  </a:schemeClr>
                </a:solidFill>
              </a:rPr>
              <a:t>redeploying</a:t>
            </a:r>
            <a:r>
              <a:rPr lang="en-GB" altLang="en-US" sz="2000" dirty="0" smtClean="0"/>
              <a:t> their respective national assets to home bases (within </a:t>
            </a:r>
            <a:r>
              <a:rPr lang="en-GB" altLang="en-US" sz="2000" dirty="0" smtClean="0">
                <a:solidFill>
                  <a:schemeClr val="accent2">
                    <a:lumMod val="50000"/>
                  </a:schemeClr>
                </a:solidFill>
              </a:rPr>
              <a:t>similar time-scales</a:t>
            </a:r>
            <a:r>
              <a:rPr lang="en-GB" altLang="en-US" sz="2000" dirty="0" smtClean="0"/>
              <a:t>, </a:t>
            </a:r>
            <a:r>
              <a:rPr lang="en-GB" altLang="en-US" sz="2000" dirty="0" smtClean="0">
                <a:solidFill>
                  <a:schemeClr val="accent2">
                    <a:lumMod val="50000"/>
                  </a:schemeClr>
                </a:solidFill>
              </a:rPr>
              <a:t>using similar strategies and requiring similar resources</a:t>
            </a:r>
            <a:r>
              <a:rPr lang="en-GB" altLang="en-US" sz="2000" dirty="0" smtClean="0"/>
              <a:t>);</a:t>
            </a:r>
          </a:p>
          <a:p>
            <a:pPr>
              <a:lnSpc>
                <a:spcPct val="100000"/>
              </a:lnSpc>
              <a:spcBef>
                <a:spcPts val="600"/>
              </a:spcBef>
              <a:tabLst>
                <a:tab pos="340507" algn="l"/>
              </a:tabLst>
            </a:pPr>
            <a:r>
              <a:rPr lang="en-GB" altLang="en-US" sz="2000" dirty="0" smtClean="0"/>
              <a:t>The size of the redeployment challenge for UK Armed Forces was described by the MOD press office as “</a:t>
            </a:r>
            <a:r>
              <a:rPr lang="en-GB" altLang="en-US" sz="2000" dirty="0" smtClean="0">
                <a:solidFill>
                  <a:schemeClr val="accent2">
                    <a:lumMod val="50000"/>
                  </a:schemeClr>
                </a:solidFill>
              </a:rPr>
              <a:t>the biggest </a:t>
            </a:r>
            <a:r>
              <a:rPr lang="en-GB" altLang="en-US" sz="2000" dirty="0">
                <a:solidFill>
                  <a:schemeClr val="accent2">
                    <a:lumMod val="50000"/>
                  </a:schemeClr>
                </a:solidFill>
              </a:rPr>
              <a:t>logistical </a:t>
            </a:r>
            <a:r>
              <a:rPr lang="en-GB" altLang="en-US" sz="2000" dirty="0" smtClean="0">
                <a:solidFill>
                  <a:schemeClr val="accent2">
                    <a:lumMod val="50000"/>
                  </a:schemeClr>
                </a:solidFill>
              </a:rPr>
              <a:t>challenge </a:t>
            </a:r>
            <a:r>
              <a:rPr lang="en-GB" altLang="en-US" sz="2000" dirty="0">
                <a:solidFill>
                  <a:schemeClr val="accent2">
                    <a:lumMod val="50000"/>
                  </a:schemeClr>
                </a:solidFill>
              </a:rPr>
              <a:t>since World War II</a:t>
            </a:r>
            <a:r>
              <a:rPr lang="en-GB" altLang="en-US" sz="2000" dirty="0"/>
              <a:t>”</a:t>
            </a:r>
            <a:endParaRPr lang="en-GB" altLang="en-US" sz="2000" dirty="0" smtClean="0"/>
          </a:p>
          <a:p>
            <a:pPr marL="0" indent="0">
              <a:lnSpc>
                <a:spcPct val="100000"/>
              </a:lnSpc>
              <a:spcBef>
                <a:spcPts val="1200"/>
              </a:spcBef>
              <a:buNone/>
              <a:tabLst>
                <a:tab pos="340507" algn="l"/>
              </a:tabLst>
            </a:pPr>
            <a:r>
              <a:rPr lang="en-GB" altLang="en-US" sz="1600" dirty="0" smtClean="0"/>
              <a:t>In </a:t>
            </a:r>
            <a:r>
              <a:rPr lang="en-GB" altLang="en-US" sz="1600" dirty="0"/>
              <a:t>total, it is estimated that between </a:t>
            </a:r>
            <a:r>
              <a:rPr lang="en-GB" altLang="en-US" sz="1600" dirty="0" smtClean="0"/>
              <a:t>01 Oct-12</a:t>
            </a:r>
            <a:r>
              <a:rPr lang="en-GB" altLang="en-US" sz="1600" dirty="0"/>
              <a:t>, when redeployment started, and the end of operations, approximately 5,000 </a:t>
            </a:r>
            <a:r>
              <a:rPr lang="en-GB" altLang="en-US" sz="1600" dirty="0" smtClean="0"/>
              <a:t>Twenty-foot Equivalent Units (TEUs) </a:t>
            </a:r>
            <a:r>
              <a:rPr lang="en-GB" altLang="en-US" sz="1600" dirty="0"/>
              <a:t>worth of materiel (including 400 tonnes of ammunition) and 3400 vehicles and major equipment (including 50 aircraft) will have been </a:t>
            </a:r>
            <a:r>
              <a:rPr lang="en-GB" altLang="en-US" sz="1600" dirty="0" smtClean="0"/>
              <a:t>redeployed </a:t>
            </a:r>
            <a:r>
              <a:rPr lang="en-GB" altLang="en-US" sz="800" dirty="0" smtClean="0"/>
              <a:t>(</a:t>
            </a:r>
            <a:r>
              <a:rPr lang="en-GB" altLang="en-US" sz="800" i="1" dirty="0" smtClean="0"/>
              <a:t>Source: </a:t>
            </a:r>
            <a:r>
              <a:rPr lang="en-GB" altLang="en-US" sz="800" dirty="0" smtClean="0">
                <a:hlinkClick r:id="rId3"/>
              </a:rPr>
              <a:t>http</a:t>
            </a:r>
            <a:r>
              <a:rPr lang="en-GB" altLang="en-US" sz="800" dirty="0">
                <a:hlinkClick r:id="rId3"/>
              </a:rPr>
              <a:t>://</a:t>
            </a:r>
            <a:r>
              <a:rPr lang="en-GB" altLang="en-US" sz="800" dirty="0" smtClean="0">
                <a:hlinkClick r:id="rId3"/>
              </a:rPr>
              <a:t>www.army.mod.uk/news/26323.aspx</a:t>
            </a:r>
            <a:r>
              <a:rPr lang="en-GB" altLang="en-US" sz="800" dirty="0" smtClean="0"/>
              <a:t>)</a:t>
            </a:r>
          </a:p>
          <a:p>
            <a:pPr>
              <a:lnSpc>
                <a:spcPct val="100000"/>
              </a:lnSpc>
              <a:spcBef>
                <a:spcPts val="600"/>
              </a:spcBef>
              <a:tabLst>
                <a:tab pos="340507" algn="l"/>
              </a:tabLst>
            </a:pPr>
            <a:endParaRPr lang="en-GB" altLang="en-US" sz="1400" dirty="0" smtClean="0"/>
          </a:p>
          <a:p>
            <a:pPr>
              <a:lnSpc>
                <a:spcPct val="100000"/>
              </a:lnSpc>
              <a:spcBef>
                <a:spcPts val="600"/>
              </a:spcBef>
              <a:tabLst>
                <a:tab pos="340507" algn="l"/>
              </a:tabLst>
            </a:pPr>
            <a:endParaRPr lang="en-GB" altLang="en-US" sz="1400" dirty="0"/>
          </a:p>
        </p:txBody>
      </p:sp>
      <p:sp>
        <p:nvSpPr>
          <p:cNvPr id="8"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9"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10"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158049991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2"/>
          <p:cNvSpPr>
            <a:spLocks noGrp="1" noChangeArrowheads="1"/>
          </p:cNvSpPr>
          <p:nvPr>
            <p:ph type="title"/>
          </p:nvPr>
        </p:nvSpPr>
        <p:spPr>
          <a:xfrm>
            <a:off x="431949" y="535333"/>
            <a:ext cx="7934200" cy="544514"/>
          </a:xfrm>
        </p:spPr>
        <p:txBody>
          <a:bodyPr/>
          <a:lstStyle/>
          <a:p>
            <a:pPr>
              <a:lnSpc>
                <a:spcPct val="100000"/>
              </a:lnSpc>
              <a:spcBef>
                <a:spcPts val="600"/>
              </a:spcBef>
              <a:tabLst>
                <a:tab pos="340507" algn="l"/>
              </a:tabLst>
            </a:pPr>
            <a:r>
              <a:rPr lang="en-GB" altLang="en-US" sz="3200" dirty="0"/>
              <a:t>Setting the scene (OP HERRICK 18/19)</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22190"/>
          <a:stretch/>
        </p:blipFill>
        <p:spPr>
          <a:xfrm>
            <a:off x="574676" y="1655763"/>
            <a:ext cx="6524679" cy="3384549"/>
          </a:xfrm>
          <a:prstGeom prst="rect">
            <a:avLst/>
          </a:prstGeom>
        </p:spPr>
      </p:pic>
      <p:sp>
        <p:nvSpPr>
          <p:cNvPr id="12" name="TextBox 11"/>
          <p:cNvSpPr txBox="1"/>
          <p:nvPr/>
        </p:nvSpPr>
        <p:spPr>
          <a:xfrm rot="5400000">
            <a:off x="5485101" y="3155487"/>
            <a:ext cx="3358612" cy="215444"/>
          </a:xfrm>
          <a:prstGeom prst="rect">
            <a:avLst/>
          </a:prstGeom>
          <a:noFill/>
        </p:spPr>
        <p:txBody>
          <a:bodyPr wrap="none" rtlCol="0">
            <a:spAutoFit/>
          </a:bodyPr>
          <a:lstStyle/>
          <a:p>
            <a:pPr>
              <a:spcBef>
                <a:spcPts val="0"/>
              </a:spcBef>
            </a:pPr>
            <a:r>
              <a:rPr lang="en-GB" sz="800" baseline="30000" dirty="0" smtClean="0"/>
              <a:t>©</a:t>
            </a:r>
            <a:r>
              <a:rPr lang="en-GB" sz="800" dirty="0" smtClean="0"/>
              <a:t> </a:t>
            </a:r>
            <a:r>
              <a:rPr lang="en-GB" sz="800" dirty="0"/>
              <a:t>Crown copyright </a:t>
            </a:r>
            <a:r>
              <a:rPr lang="en-GB" sz="800" dirty="0" smtClean="0"/>
              <a:t>2014. </a:t>
            </a:r>
            <a:r>
              <a:rPr lang="en-GB" sz="800" dirty="0" smtClean="0">
                <a:latin typeface="Arial" pitchFamily="34" charset="0"/>
                <a:cs typeface="Arial" pitchFamily="34" charset="0"/>
              </a:rPr>
              <a:t>Image courtesy of defence images database</a:t>
            </a:r>
          </a:p>
        </p:txBody>
      </p:sp>
      <p:sp>
        <p:nvSpPr>
          <p:cNvPr id="10"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11"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13"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Tree>
    <p:extLst>
      <p:ext uri="{BB962C8B-B14F-4D97-AF65-F5344CB8AC3E}">
        <p14:creationId xmlns:p14="http://schemas.microsoft.com/office/powerpoint/2010/main" val="165028423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2"/>
          <p:cNvSpPr>
            <a:spLocks noGrp="1" noChangeArrowheads="1"/>
          </p:cNvSpPr>
          <p:nvPr>
            <p:ph type="title"/>
          </p:nvPr>
        </p:nvSpPr>
        <p:spPr>
          <a:xfrm>
            <a:off x="431949" y="535333"/>
            <a:ext cx="7934200" cy="544514"/>
          </a:xfrm>
        </p:spPr>
        <p:txBody>
          <a:bodyPr/>
          <a:lstStyle/>
          <a:p>
            <a:pPr>
              <a:lnSpc>
                <a:spcPct val="100000"/>
              </a:lnSpc>
              <a:spcBef>
                <a:spcPts val="600"/>
              </a:spcBef>
              <a:tabLst>
                <a:tab pos="340507" algn="l"/>
              </a:tabLst>
            </a:pPr>
            <a:r>
              <a:rPr lang="en-GB" altLang="en-US" sz="3200" dirty="0"/>
              <a:t>Setting the scene (OP HERRICK 18/19</a:t>
            </a:r>
            <a:r>
              <a:rPr lang="en-GB" altLang="en-US" sz="3200" dirty="0" smtClean="0"/>
              <a:t>)</a:t>
            </a:r>
            <a:br>
              <a:rPr lang="en-GB" altLang="en-US" sz="3200" dirty="0" smtClean="0"/>
            </a:br>
            <a:r>
              <a:rPr lang="en-GB" altLang="en-US" sz="2000" b="0" dirty="0">
                <a:solidFill>
                  <a:schemeClr val="accent6"/>
                </a:solidFill>
              </a:rPr>
              <a:t>Operations in Afghanistan 2013</a:t>
            </a:r>
            <a:endParaRPr lang="en-GB" altLang="en-US" sz="2000" dirty="0"/>
          </a:p>
        </p:txBody>
      </p:sp>
      <p:sp>
        <p:nvSpPr>
          <p:cNvPr id="1449987" name="Rectangle 3"/>
          <p:cNvSpPr>
            <a:spLocks noGrp="1" noChangeArrowheads="1"/>
          </p:cNvSpPr>
          <p:nvPr>
            <p:ph type="body" idx="1"/>
          </p:nvPr>
        </p:nvSpPr>
        <p:spPr>
          <a:xfrm>
            <a:off x="431949" y="1511895"/>
            <a:ext cx="7848872" cy="3535595"/>
          </a:xfrm>
          <a:noFill/>
          <a:ln/>
        </p:spPr>
        <p:txBody>
          <a:bodyPr/>
          <a:lstStyle/>
          <a:p>
            <a:pPr>
              <a:lnSpc>
                <a:spcPct val="100000"/>
              </a:lnSpc>
              <a:spcBef>
                <a:spcPts val="600"/>
              </a:spcBef>
              <a:spcAft>
                <a:spcPts val="600"/>
              </a:spcAft>
              <a:tabLst>
                <a:tab pos="340507" algn="l"/>
              </a:tabLst>
            </a:pPr>
            <a:r>
              <a:rPr lang="en-GB" altLang="en-US" sz="2000" dirty="0" smtClean="0"/>
              <a:t>To meet the Chief of Joint Operations’ (CJO) redeployment targets (to time, cost and quality) the Commander sought to:</a:t>
            </a:r>
          </a:p>
          <a:p>
            <a:pPr lvl="1">
              <a:lnSpc>
                <a:spcPct val="100000"/>
              </a:lnSpc>
              <a:spcBef>
                <a:spcPts val="200"/>
              </a:spcBef>
              <a:tabLst>
                <a:tab pos="340507" algn="l"/>
              </a:tabLst>
            </a:pPr>
            <a:r>
              <a:rPr lang="en-GB" altLang="en-US" sz="1600" dirty="0" smtClean="0"/>
              <a:t>Identify the </a:t>
            </a:r>
            <a:r>
              <a:rPr lang="en-GB" altLang="en-US" sz="1600" dirty="0" smtClean="0">
                <a:solidFill>
                  <a:schemeClr val="accent2">
                    <a:lumMod val="50000"/>
                  </a:schemeClr>
                </a:solidFill>
              </a:rPr>
              <a:t>size of the </a:t>
            </a:r>
            <a:r>
              <a:rPr lang="en-GB" altLang="en-US" sz="1600" dirty="0" smtClean="0"/>
              <a:t>redeployment </a:t>
            </a:r>
            <a:r>
              <a:rPr lang="en-GB" altLang="en-US" sz="1600" dirty="0" smtClean="0">
                <a:solidFill>
                  <a:schemeClr val="accent2">
                    <a:lumMod val="50000"/>
                  </a:schemeClr>
                </a:solidFill>
              </a:rPr>
              <a:t>challenge</a:t>
            </a:r>
            <a:r>
              <a:rPr lang="en-GB" altLang="en-US" sz="1600" dirty="0" smtClean="0"/>
              <a:t>;</a:t>
            </a:r>
          </a:p>
          <a:p>
            <a:pPr lvl="1">
              <a:lnSpc>
                <a:spcPct val="100000"/>
              </a:lnSpc>
              <a:spcBef>
                <a:spcPts val="200"/>
              </a:spcBef>
              <a:tabLst>
                <a:tab pos="340507" algn="l"/>
              </a:tabLst>
            </a:pPr>
            <a:r>
              <a:rPr lang="en-GB" altLang="en-US" sz="1600" dirty="0" smtClean="0"/>
              <a:t>Reassess the requirement for re-supply to better </a:t>
            </a:r>
            <a:r>
              <a:rPr lang="en-GB" altLang="en-US" sz="1600" dirty="0" smtClean="0">
                <a:solidFill>
                  <a:schemeClr val="accent2">
                    <a:lumMod val="50000"/>
                  </a:schemeClr>
                </a:solidFill>
              </a:rPr>
              <a:t>match supply to demand </a:t>
            </a:r>
            <a:r>
              <a:rPr lang="en-GB" altLang="en-US" sz="1600" dirty="0" smtClean="0"/>
              <a:t>and avoid preventable wastage (which risked delaying redeployment);</a:t>
            </a:r>
          </a:p>
          <a:p>
            <a:pPr lvl="1">
              <a:lnSpc>
                <a:spcPct val="100000"/>
              </a:lnSpc>
              <a:spcBef>
                <a:spcPts val="200"/>
              </a:spcBef>
              <a:tabLst>
                <a:tab pos="340507" algn="l"/>
              </a:tabLst>
            </a:pPr>
            <a:r>
              <a:rPr lang="en-GB" altLang="en-US" sz="1600" dirty="0" smtClean="0"/>
              <a:t>Process the </a:t>
            </a:r>
            <a:r>
              <a:rPr lang="en-GB" altLang="en-US" sz="1600" dirty="0" smtClean="0">
                <a:solidFill>
                  <a:schemeClr val="accent2">
                    <a:lumMod val="50000"/>
                  </a:schemeClr>
                </a:solidFill>
              </a:rPr>
              <a:t>redeployment of redundant assets as early as possible </a:t>
            </a:r>
            <a:r>
              <a:rPr lang="en-GB" altLang="en-US" sz="1600" dirty="0" smtClean="0"/>
              <a:t>to avoid over-loading capacity at a later stage;</a:t>
            </a:r>
          </a:p>
          <a:p>
            <a:pPr lvl="1">
              <a:lnSpc>
                <a:spcPct val="100000"/>
              </a:lnSpc>
              <a:spcBef>
                <a:spcPts val="200"/>
              </a:spcBef>
              <a:tabLst>
                <a:tab pos="340507" algn="l"/>
              </a:tabLst>
            </a:pPr>
            <a:r>
              <a:rPr lang="en-GB" altLang="en-US" sz="1600" dirty="0" smtClean="0"/>
              <a:t>Identify ways of improving </a:t>
            </a:r>
            <a:r>
              <a:rPr lang="en-GB" altLang="en-US" sz="1600" dirty="0" smtClean="0">
                <a:solidFill>
                  <a:schemeClr val="accent2">
                    <a:lumMod val="50000"/>
                  </a:schemeClr>
                </a:solidFill>
              </a:rPr>
              <a:t>faster more efficient processing and transport </a:t>
            </a:r>
            <a:r>
              <a:rPr lang="en-GB" altLang="en-US" sz="1600" dirty="0" smtClean="0"/>
              <a:t>(e.g. ensuring chartered lines of communication operated at near-capacity) of assets for redeployment without reducing standards;</a:t>
            </a:r>
          </a:p>
          <a:p>
            <a:pPr lvl="1">
              <a:lnSpc>
                <a:spcPct val="100000"/>
              </a:lnSpc>
              <a:spcBef>
                <a:spcPts val="200"/>
              </a:spcBef>
              <a:tabLst>
                <a:tab pos="340507" algn="l"/>
              </a:tabLst>
            </a:pPr>
            <a:r>
              <a:rPr lang="en-GB" altLang="en-US" sz="1600" dirty="0" smtClean="0">
                <a:solidFill>
                  <a:schemeClr val="accent2">
                    <a:lumMod val="50000"/>
                  </a:schemeClr>
                </a:solidFill>
              </a:rPr>
              <a:t>Reduce the size of the challenge by avoiding redeployment of non-ACTO assets </a:t>
            </a:r>
            <a:r>
              <a:rPr lang="en-GB" altLang="en-US" sz="1600" dirty="0" smtClean="0"/>
              <a:t>that were: [a] of lesser value than the cost of transit; [b] unfit for re-use by UK Forces; and [c] could be sold/disposed locally.</a:t>
            </a:r>
          </a:p>
        </p:txBody>
      </p:sp>
      <p:sp>
        <p:nvSpPr>
          <p:cNvPr id="3" name="Rectangle 2"/>
          <p:cNvSpPr/>
          <p:nvPr/>
        </p:nvSpPr>
        <p:spPr>
          <a:xfrm>
            <a:off x="7704757" y="4166156"/>
            <a:ext cx="338554" cy="369332"/>
          </a:xfrm>
          <a:prstGeom prst="rect">
            <a:avLst/>
          </a:prstGeom>
        </p:spPr>
        <p:txBody>
          <a:bodyPr wrap="none">
            <a:spAutoFit/>
          </a:bodyPr>
          <a:lstStyle/>
          <a:p>
            <a:r>
              <a:rPr lang="en-GB" altLang="en-US" sz="1800" b="1" dirty="0">
                <a:solidFill>
                  <a:schemeClr val="bg1">
                    <a:lumMod val="50000"/>
                  </a:schemeClr>
                </a:solidFill>
              </a:rPr>
              <a:t>*</a:t>
            </a:r>
            <a:r>
              <a:rPr lang="en-GB" altLang="en-US" sz="1800" dirty="0">
                <a:solidFill>
                  <a:schemeClr val="bg1">
                    <a:lumMod val="50000"/>
                  </a:schemeClr>
                </a:solidFill>
              </a:rPr>
              <a:t> </a:t>
            </a:r>
            <a:endParaRPr lang="en-GB" dirty="0"/>
          </a:p>
        </p:txBody>
      </p:sp>
      <p:sp>
        <p:nvSpPr>
          <p:cNvPr id="10" name="Footer Placeholder 4"/>
          <p:cNvSpPr txBox="1">
            <a:spLocks/>
          </p:cNvSpPr>
          <p:nvPr/>
        </p:nvSpPr>
        <p:spPr bwMode="auto">
          <a:xfrm>
            <a:off x="1474788" y="6048375"/>
            <a:ext cx="1657350"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smtClean="0">
                <a:solidFill>
                  <a:schemeClr val="bg1"/>
                </a:solidFill>
                <a:cs typeface="Arial" charset="0"/>
              </a:rPr>
              <a:t>© Crown copyright 2014 Dstl</a:t>
            </a:r>
            <a:endParaRPr lang="en-GB" altLang="en-US" sz="800" dirty="0">
              <a:solidFill>
                <a:schemeClr val="bg1"/>
              </a:solidFill>
              <a:cs typeface="Arial" charset="0"/>
            </a:endParaRPr>
          </a:p>
        </p:txBody>
      </p:sp>
      <p:sp>
        <p:nvSpPr>
          <p:cNvPr id="11" name="Date Placeholder 3"/>
          <p:cNvSpPr txBox="1">
            <a:spLocks/>
          </p:cNvSpPr>
          <p:nvPr/>
        </p:nvSpPr>
        <p:spPr bwMode="auto">
          <a:xfrm>
            <a:off x="1474788" y="5833070"/>
            <a:ext cx="165735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GB"/>
            </a:defPPr>
            <a:lvl1pPr algn="l" defTabSz="852488" rtl="0" eaLnBrk="0" fontAlgn="base" hangingPunct="0">
              <a:spcBef>
                <a:spcPct val="0"/>
              </a:spcBef>
              <a:spcAft>
                <a:spcPct val="0"/>
              </a:spcAft>
              <a:defRPr sz="1700" kern="1200">
                <a:solidFill>
                  <a:schemeClr val="tx1"/>
                </a:solidFill>
                <a:latin typeface="Arial" charset="0"/>
                <a:ea typeface="+mn-ea"/>
                <a:cs typeface="+mn-cs"/>
              </a:defRPr>
            </a:lvl1pPr>
            <a:lvl2pPr marL="742950" indent="-285750" algn="l" defTabSz="852488" rtl="0" eaLnBrk="0" fontAlgn="base" hangingPunct="0">
              <a:spcBef>
                <a:spcPct val="0"/>
              </a:spcBef>
              <a:spcAft>
                <a:spcPct val="0"/>
              </a:spcAft>
              <a:defRPr sz="1700" kern="1200">
                <a:solidFill>
                  <a:schemeClr val="tx1"/>
                </a:solidFill>
                <a:latin typeface="Arial" charset="0"/>
                <a:ea typeface="+mn-ea"/>
                <a:cs typeface="+mn-cs"/>
              </a:defRPr>
            </a:lvl2pPr>
            <a:lvl3pPr marL="1143000" indent="-228600" algn="l" defTabSz="852488" rtl="0" eaLnBrk="0" fontAlgn="base" hangingPunct="0">
              <a:spcBef>
                <a:spcPct val="0"/>
              </a:spcBef>
              <a:spcAft>
                <a:spcPct val="0"/>
              </a:spcAft>
              <a:defRPr sz="1700" kern="1200">
                <a:solidFill>
                  <a:schemeClr val="tx1"/>
                </a:solidFill>
                <a:latin typeface="Arial" charset="0"/>
                <a:ea typeface="+mn-ea"/>
                <a:cs typeface="+mn-cs"/>
              </a:defRPr>
            </a:lvl3pPr>
            <a:lvl4pPr marL="1600200" indent="-228600" algn="l" defTabSz="852488" rtl="0" eaLnBrk="0" fontAlgn="base" hangingPunct="0">
              <a:spcBef>
                <a:spcPct val="0"/>
              </a:spcBef>
              <a:spcAft>
                <a:spcPct val="0"/>
              </a:spcAft>
              <a:defRPr sz="1700" kern="1200">
                <a:solidFill>
                  <a:schemeClr val="tx1"/>
                </a:solidFill>
                <a:latin typeface="Arial" charset="0"/>
                <a:ea typeface="+mn-ea"/>
                <a:cs typeface="+mn-cs"/>
              </a:defRPr>
            </a:lvl4pPr>
            <a:lvl5pPr marL="2057400" indent="-228600" algn="l" defTabSz="852488" rtl="0" eaLnBrk="0" fontAlgn="base" hangingPunct="0">
              <a:spcBef>
                <a:spcPct val="0"/>
              </a:spcBef>
              <a:spcAft>
                <a:spcPct val="0"/>
              </a:spcAft>
              <a:defRPr sz="1700" kern="1200">
                <a:solidFill>
                  <a:schemeClr val="tx1"/>
                </a:solidFill>
                <a:latin typeface="Arial" charset="0"/>
                <a:ea typeface="+mn-ea"/>
                <a:cs typeface="+mn-cs"/>
              </a:defRPr>
            </a:lvl5pPr>
            <a:lvl6pPr marL="25146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6pPr>
            <a:lvl7pPr marL="29718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7pPr>
            <a:lvl8pPr marL="34290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8pPr>
            <a:lvl9pPr marL="3886200" indent="-228600" algn="l" defTabSz="852488" rtl="0" eaLnBrk="0" fontAlgn="base" latinLnBrk="0" hangingPunct="0">
              <a:spcBef>
                <a:spcPct val="0"/>
              </a:spcBef>
              <a:spcAft>
                <a:spcPct val="0"/>
              </a:spcAft>
              <a:defRPr sz="1700" kern="1200">
                <a:solidFill>
                  <a:schemeClr val="tx1"/>
                </a:solidFill>
                <a:latin typeface="Arial" charset="0"/>
                <a:ea typeface="+mn-ea"/>
                <a:cs typeface="+mn-cs"/>
              </a:defRPr>
            </a:lvl9pPr>
          </a:lstStyle>
          <a:p>
            <a:pPr eaLnBrk="1" hangingPunct="1"/>
            <a:r>
              <a:rPr lang="en-GB" altLang="en-US" sz="800" dirty="0" smtClean="0">
                <a:solidFill>
                  <a:schemeClr val="bg1"/>
                </a:solidFill>
                <a:cs typeface="Arial" charset="0"/>
              </a:rPr>
              <a:t>30 July 2014</a:t>
            </a:r>
            <a:endParaRPr lang="en-GB" altLang="en-US" sz="800" dirty="0">
              <a:solidFill>
                <a:schemeClr val="bg1"/>
              </a:solidFill>
              <a:cs typeface="Arial" charset="0"/>
            </a:endParaRPr>
          </a:p>
        </p:txBody>
      </p:sp>
      <p:sp>
        <p:nvSpPr>
          <p:cNvPr id="12" name="Text Placeholder 19"/>
          <p:cNvSpPr txBox="1">
            <a:spLocks/>
          </p:cNvSpPr>
          <p:nvPr/>
        </p:nvSpPr>
        <p:spPr>
          <a:xfrm>
            <a:off x="0" y="5616351"/>
            <a:ext cx="8640763" cy="863823"/>
          </a:xfrm>
          <a:prstGeom prst="rect">
            <a:avLst/>
          </a:prstGeom>
        </p:spPr>
        <p:txBody>
          <a:bodyPr anchor="ct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lnSpc>
                <a:spcPct val="100000"/>
              </a:lnSpc>
              <a:buNone/>
              <a:defRPr/>
            </a:pPr>
            <a:r>
              <a:rPr lang="en-GB" sz="1600" dirty="0" smtClean="0">
                <a:solidFill>
                  <a:schemeClr val="bg1"/>
                </a:solidFill>
              </a:rPr>
              <a:t>UK OFFICIAL </a:t>
            </a:r>
          </a:p>
          <a:p>
            <a:pPr marL="0" indent="0" algn="ctr">
              <a:buNone/>
              <a:defRPr/>
            </a:pPr>
            <a:r>
              <a:rPr lang="en-GB" sz="1600" dirty="0" smtClean="0">
                <a:solidFill>
                  <a:schemeClr val="bg1"/>
                </a:solidFill>
              </a:rPr>
              <a:t>(releasable to the public)</a:t>
            </a:r>
            <a:endParaRPr lang="en-GB" sz="1600" dirty="0">
              <a:solidFill>
                <a:schemeClr val="bg1"/>
              </a:solidFill>
            </a:endParaRPr>
          </a:p>
        </p:txBody>
      </p:sp>
      <p:sp>
        <p:nvSpPr>
          <p:cNvPr id="2" name="Rectangle 1"/>
          <p:cNvSpPr/>
          <p:nvPr/>
        </p:nvSpPr>
        <p:spPr>
          <a:xfrm>
            <a:off x="1117154" y="5112295"/>
            <a:ext cx="6442521" cy="276999"/>
          </a:xfrm>
          <a:prstGeom prst="rect">
            <a:avLst/>
          </a:prstGeom>
        </p:spPr>
        <p:txBody>
          <a:bodyPr wrap="square">
            <a:spAutoFit/>
          </a:bodyPr>
          <a:lstStyle/>
          <a:p>
            <a:pPr>
              <a:spcBef>
                <a:spcPts val="600"/>
              </a:spcBef>
              <a:tabLst>
                <a:tab pos="340507" algn="l"/>
              </a:tabLst>
            </a:pPr>
            <a:r>
              <a:rPr lang="en-GB" altLang="en-US" sz="1200" dirty="0" smtClean="0">
                <a:solidFill>
                  <a:schemeClr val="bg1">
                    <a:lumMod val="50000"/>
                  </a:schemeClr>
                </a:solidFill>
              </a:rPr>
              <a:t>(</a:t>
            </a:r>
            <a:r>
              <a:rPr lang="en-GB" altLang="en-US" sz="1200" b="1" dirty="0">
                <a:solidFill>
                  <a:schemeClr val="bg1">
                    <a:lumMod val="50000"/>
                  </a:schemeClr>
                </a:solidFill>
              </a:rPr>
              <a:t> </a:t>
            </a:r>
            <a:r>
              <a:rPr lang="en-GB" altLang="en-US" sz="1200" b="1" dirty="0" smtClean="0">
                <a:solidFill>
                  <a:schemeClr val="bg1">
                    <a:lumMod val="50000"/>
                  </a:schemeClr>
                </a:solidFill>
              </a:rPr>
              <a:t>*</a:t>
            </a:r>
            <a:r>
              <a:rPr lang="en-GB" altLang="en-US" sz="1200" dirty="0" smtClean="0">
                <a:solidFill>
                  <a:schemeClr val="bg1">
                    <a:lumMod val="50000"/>
                  </a:schemeClr>
                </a:solidFill>
              </a:rPr>
              <a:t> ACTO: Attractive to Criminal and Terrorist Organisations)</a:t>
            </a:r>
            <a:endParaRPr lang="en-GB" altLang="en-US" sz="1200" dirty="0">
              <a:solidFill>
                <a:schemeClr val="bg1">
                  <a:lumMod val="50000"/>
                </a:schemeClr>
              </a:solidFill>
            </a:endParaRPr>
          </a:p>
        </p:txBody>
      </p:sp>
    </p:spTree>
    <p:extLst>
      <p:ext uri="{BB962C8B-B14F-4D97-AF65-F5344CB8AC3E}">
        <p14:creationId xmlns:p14="http://schemas.microsoft.com/office/powerpoint/2010/main" val="334468743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stltemplatev14">
  <a:themeElements>
    <a:clrScheme name="Dstl">
      <a:dk1>
        <a:srgbClr val="005C7E"/>
      </a:dk1>
      <a:lt1>
        <a:sysClr val="window" lastClr="FFFFFF"/>
      </a:lt1>
      <a:dk2>
        <a:srgbClr val="005C7E"/>
      </a:dk2>
      <a:lt2>
        <a:srgbClr val="FFFFFF"/>
      </a:lt2>
      <a:accent1>
        <a:srgbClr val="F5821F"/>
      </a:accent1>
      <a:accent2>
        <a:srgbClr val="BDD73D"/>
      </a:accent2>
      <a:accent3>
        <a:srgbClr val="0092CF"/>
      </a:accent3>
      <a:accent4>
        <a:srgbClr val="EE3224"/>
      </a:accent4>
      <a:accent5>
        <a:srgbClr val="A7B1B7"/>
      </a:accent5>
      <a:accent6>
        <a:srgbClr val="506D15"/>
      </a:accent6>
      <a:hlink>
        <a:srgbClr val="0092CF"/>
      </a:hlink>
      <a:folHlink>
        <a:srgbClr val="7379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nSpc>
            <a:spcPts val="2850"/>
          </a:lnSpc>
          <a:spcBef>
            <a:spcPts val="2400"/>
          </a:spcBef>
          <a:defRPr sz="24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dstltemplatev14</Template>
  <TotalTime>1784</TotalTime>
  <Words>3919</Words>
  <Application>Microsoft Office PowerPoint</Application>
  <PresentationFormat>Custom</PresentationFormat>
  <Paragraphs>430</Paragraphs>
  <Slides>33</Slides>
  <Notes>33</Notes>
  <HiddenSlides>1</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dstltemplatev14</vt:lpstr>
      <vt:lpstr>PowerPoint Presentation</vt:lpstr>
      <vt:lpstr>Analysis to inform the cost-effective redeployment of materiel from Afghanistan   Cornwallis XIX: Analysis of Commercial and Market Force Roles in Conflict Management and Mitigation  30 July 2014, Royal Holloway, University of London,   Publication reference: DSTL/CP82520</vt:lpstr>
      <vt:lpstr>Security classification </vt:lpstr>
      <vt:lpstr>Presentation plan</vt:lpstr>
      <vt:lpstr>About the presenter  René Nevola (vrnevola@dstl.gov.uk)</vt:lpstr>
      <vt:lpstr>SCIAD/OA role in Afghanistan</vt:lpstr>
      <vt:lpstr>Setting the scene (OP HERRICK 18/19)</vt:lpstr>
      <vt:lpstr>Setting the scene (OP HERRICK 18/19)</vt:lpstr>
      <vt:lpstr>Setting the scene (OP HERRICK 18/19) Operations in Afghanistan 2013</vt:lpstr>
      <vt:lpstr>Setting the scene (OP HERRICK 18/19) Operations in Afghanistan 2013</vt:lpstr>
      <vt:lpstr>Understanding the concern</vt:lpstr>
      <vt:lpstr>Understanding the requirement</vt:lpstr>
      <vt:lpstr>Concern Understanding the concern &amp; requirement</vt:lpstr>
      <vt:lpstr>PowerPoint Presentation</vt:lpstr>
      <vt:lpstr>Analysis C2 (command and control)</vt:lpstr>
      <vt:lpstr>Planning the analysis Strategy for meeting the 2 aspects of the requirement</vt:lpstr>
      <vt:lpstr>Planning the analysis Strategy for meeting the 2 aspects of the requirement</vt:lpstr>
      <vt:lpstr>Delivering the plan Analysis undertaken</vt:lpstr>
      <vt:lpstr>Delivering the plan Analysis undertaken : Modelling and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Informing evidence-based solutions</vt:lpstr>
      <vt:lpstr>Informing evidence-based solutions</vt:lpstr>
      <vt:lpstr>Impact (Measure of Effect)</vt:lpstr>
      <vt:lpstr>Questions …</vt:lpstr>
      <vt:lpstr>Abstract:  Analysis informs redeployment of materiel from Afghanistan </vt:lpstr>
      <vt:lpstr>PowerPoint Presentation</vt:lpstr>
    </vt:vector>
  </TitlesOfParts>
  <Company>Dstl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Nevola Venturino</dc:creator>
  <cp:lastModifiedBy>Antony J Hopkin</cp:lastModifiedBy>
  <cp:revision>346</cp:revision>
  <cp:lastPrinted>2014-07-11T16:22:34Z</cp:lastPrinted>
  <dcterms:created xsi:type="dcterms:W3CDTF">2014-06-09T15:31:36Z</dcterms:created>
  <dcterms:modified xsi:type="dcterms:W3CDTF">2014-07-28T09:56:19Z</dcterms:modified>
</cp:coreProperties>
</file>