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6" r:id="rId2"/>
    <p:sldId id="257" r:id="rId3"/>
    <p:sldId id="258" r:id="rId4"/>
    <p:sldId id="264" r:id="rId5"/>
    <p:sldId id="263" r:id="rId6"/>
    <p:sldId id="265" r:id="rId7"/>
    <p:sldId id="260" r:id="rId8"/>
    <p:sldId id="268" r:id="rId9"/>
    <p:sldId id="26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340" autoAdjust="0"/>
  </p:normalViewPr>
  <p:slideViewPr>
    <p:cSldViewPr>
      <p:cViewPr varScale="1">
        <p:scale>
          <a:sx n="83" d="100"/>
          <a:sy n="83" d="100"/>
        </p:scale>
        <p:origin x="-84" y="-58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F623E2-77C0-4E61-A84F-1A70F7CDB001}" type="datetimeFigureOut">
              <a:rPr lang="en-GB" smtClean="0"/>
              <a:pPr/>
              <a:t>28/07/2014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404C57-D3F5-4CE2-8ACB-71A380F358CA}" type="slidenum">
              <a:rPr lang="en-GB" smtClean="0"/>
              <a:pPr/>
              <a:t>‹#›</a:t>
            </a:fld>
            <a:endParaRPr lang="en-GB"/>
          </a:p>
        </p:txBody>
      </p:sp>
    </p:spTree>
    <p:extLst>
      <p:ext uri="{BB962C8B-B14F-4D97-AF65-F5344CB8AC3E}">
        <p14:creationId xmlns:p14="http://schemas.microsoft.com/office/powerpoint/2010/main" xmlns="" val="3399076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thecornwallisgroup.org/history.ph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thecornwallisgroup.org/mission.php"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thecornwallisgroup.org/mission.php"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b="1" dirty="0" smtClean="0"/>
              <a:t>History</a:t>
            </a:r>
          </a:p>
          <a:p>
            <a:endParaRPr lang="en-GB" dirty="0" smtClean="0"/>
          </a:p>
          <a:p>
            <a:r>
              <a:rPr lang="en-GB" dirty="0" smtClean="0"/>
              <a:t>At the end of the 20th century, a small gathering of analysts expressed concern with the ability of operations analysis and related fields to respond to the world’s needs with the restructuring of the world into a multi-polar one. The change that occurred with the collapse of the Soviet Union at the end of the bi-polar era raised </a:t>
            </a:r>
            <a:r>
              <a:rPr lang="en-GB" sz="1200" kern="1200" dirty="0" smtClean="0">
                <a:solidFill>
                  <a:schemeClr val="tx1"/>
                </a:solidFill>
                <a:latin typeface="+mn-lt"/>
                <a:ea typeface="+mn-ea"/>
                <a:cs typeface="+mn-cs"/>
              </a:rPr>
              <a:t>new </a:t>
            </a:r>
            <a:r>
              <a:rPr lang="en-GB" sz="1200" kern="1200" dirty="0" smtClean="0">
                <a:solidFill>
                  <a:schemeClr val="tx1"/>
                </a:solidFill>
                <a:latin typeface="+mn-lt"/>
                <a:ea typeface="+mn-ea"/>
                <a:cs typeface="+mn-cs"/>
                <a:hlinkClick r:id="rId3"/>
              </a:rPr>
              <a:t>questions</a:t>
            </a:r>
            <a:r>
              <a:rPr lang="en-GB" sz="1200" kern="1200" dirty="0" smtClean="0">
                <a:solidFill>
                  <a:schemeClr val="tx1"/>
                </a:solidFill>
                <a:latin typeface="+mn-lt"/>
                <a:ea typeface="+mn-ea"/>
                <a:cs typeface="+mn-cs"/>
              </a:rPr>
              <a:t> for military</a:t>
            </a:r>
            <a:r>
              <a:rPr lang="en-GB" dirty="0" smtClean="0"/>
              <a:t>, economic, political, and social sectors. New or revised threats to world peace and stability became of increasing importance.</a:t>
            </a:r>
          </a:p>
          <a:p>
            <a:endParaRPr lang="en-GB" dirty="0" smtClean="0"/>
          </a:p>
          <a:p>
            <a:r>
              <a:rPr lang="en-GB" dirty="0" smtClean="0"/>
              <a:t>A consensus emerged that there was a call for a significant change to the analytic processes, tools, and thinking about complex problems related to obtaining and maintaining peace and stability in the world. A prevalent view was that at a minimum the traditional opportunities for introducing new approaches and defining the new array of problems potentially susceptible to analytic processes were inadequate. Overcrowded workshops severely limited opportunities to develop a comprehensive exchange of knowledge, and a need arose to </a:t>
            </a:r>
            <a:r>
              <a:rPr lang="en-GB" dirty="0" smtClean="0">
                <a:hlinkClick r:id="rId3"/>
              </a:rPr>
              <a:t>address</a:t>
            </a:r>
            <a:r>
              <a:rPr lang="en-GB" dirty="0" smtClean="0"/>
              <a:t> these challenges.</a:t>
            </a:r>
          </a:p>
          <a:p>
            <a:endParaRPr lang="en-GB" dirty="0" smtClean="0"/>
          </a:p>
          <a:p>
            <a:r>
              <a:rPr lang="en-GB" dirty="0" smtClean="0"/>
              <a:t>The group decided on a format that would allow for extended time for a limited number of researchers, analysts, and users of analysis to present their views and introduce new problems and approaches to solutions. Thus was born, in 1996, what became known as the Cornwallis Group.</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Cornwallis Group takes its name from Cornwallis Park, Nova Scotia, home to the Pearson Peacekeeping Centre;</a:t>
            </a:r>
            <a:r>
              <a:rPr lang="en-GB" baseline="0" dirty="0" smtClean="0"/>
              <a:t> </a:t>
            </a:r>
            <a:r>
              <a:rPr lang="en-GB" dirty="0" smtClean="0"/>
              <a:t>venue for the Group meetings until 2003. Cornwallis Park, in turn, is named for Colonel Edward Cornwallis, Governor of Nova Scotia in the mid-18th century; Edward was uncle to Charles Cornwallis, the general who surrendered the </a:t>
            </a:r>
            <a:r>
              <a:rPr lang="en-GB" dirty="0" smtClean="0">
                <a:hlinkClick r:id="rId3"/>
              </a:rPr>
              <a:t>British Army</a:t>
            </a:r>
            <a:r>
              <a:rPr lang="en-GB" dirty="0" smtClean="0"/>
              <a:t> to George Washington, at Yorktown in 1781.</a:t>
            </a:r>
          </a:p>
          <a:p>
            <a:endParaRPr lang="en-GB" dirty="0" smtClean="0"/>
          </a:p>
        </p:txBody>
      </p:sp>
      <p:sp>
        <p:nvSpPr>
          <p:cNvPr id="4" name="Slide Number Placeholder 3"/>
          <p:cNvSpPr>
            <a:spLocks noGrp="1"/>
          </p:cNvSpPr>
          <p:nvPr>
            <p:ph type="sldNum" sz="quarter" idx="10"/>
          </p:nvPr>
        </p:nvSpPr>
        <p:spPr/>
        <p:txBody>
          <a:bodyPr/>
          <a:lstStyle/>
          <a:p>
            <a:fld id="{836922DF-C1D2-4693-8417-C470B9D3FD66}" type="slidenum">
              <a:rPr lang="en-GB" smtClean="0"/>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dirty="0" smtClean="0"/>
              <a:t>Mission</a:t>
            </a:r>
          </a:p>
          <a:p>
            <a:endParaRPr lang="en-GB" b="1" dirty="0" smtClean="0"/>
          </a:p>
          <a:p>
            <a:r>
              <a:rPr lang="en-GB" dirty="0" smtClean="0"/>
              <a:t>The Cornwallis Group sees itself as a vehicle for excellence in analysis. Through discussion, outreach, and publication, it also sees itself as a bridge between </a:t>
            </a:r>
            <a:r>
              <a:rPr lang="en-GB" dirty="0" smtClean="0">
                <a:hlinkClick r:id="rId3"/>
              </a:rPr>
              <a:t>national</a:t>
            </a:r>
            <a:r>
              <a:rPr lang="en-GB" dirty="0" smtClean="0"/>
              <a:t> </a:t>
            </a:r>
            <a:r>
              <a:rPr lang="en-GB" dirty="0" smtClean="0">
                <a:hlinkClick r:id="rId3"/>
              </a:rPr>
              <a:t>military</a:t>
            </a:r>
            <a:r>
              <a:rPr lang="en-GB" dirty="0" smtClean="0"/>
              <a:t> agencies, other governmental departments, international and non-governmental organizations that often work together on the ground, but seldom meet in a reflective environment to discuss issues of common concern. The group intends to reach out to those organizations, which do not usually participate in military conferences, to engage with them in establishing a common understanding of the wider constraints under which we are attempting to deal with new operational challenges.</a:t>
            </a:r>
          </a:p>
        </p:txBody>
      </p:sp>
      <p:sp>
        <p:nvSpPr>
          <p:cNvPr id="4" name="Slide Number Placeholder 3"/>
          <p:cNvSpPr>
            <a:spLocks noGrp="1"/>
          </p:cNvSpPr>
          <p:nvPr>
            <p:ph type="sldNum" sz="quarter" idx="10"/>
          </p:nvPr>
        </p:nvSpPr>
        <p:spPr/>
        <p:txBody>
          <a:bodyPr/>
          <a:lstStyle/>
          <a:p>
            <a:fld id="{836922DF-C1D2-4693-8417-C470B9D3FD66}"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b="1" dirty="0" smtClean="0"/>
              <a:t>Statement of Principles</a:t>
            </a:r>
          </a:p>
          <a:p>
            <a:endParaRPr lang="en-GB" dirty="0" smtClean="0"/>
          </a:p>
          <a:p>
            <a:r>
              <a:rPr lang="en-GB" dirty="0" smtClean="0"/>
              <a:t>Established as a forum for the exchange of analytic techniques and processes The Cornwallis Group is not limited to models, dealing with or related to improving the conditions for international peace and stability. The group </a:t>
            </a:r>
            <a:r>
              <a:rPr lang="en-GB" i="0" u="none" dirty="0" smtClean="0"/>
              <a:t>is </a:t>
            </a:r>
            <a:r>
              <a:rPr lang="en-GB" i="0" u="none" dirty="0" smtClean="0">
                <a:hlinkClick r:id="rId3"/>
              </a:rPr>
              <a:t>open</a:t>
            </a:r>
            <a:r>
              <a:rPr lang="en-GB" i="0" u="none" dirty="0" smtClean="0"/>
              <a:t> to all who would like to participate in its deliberations. Participants from any and all nations are welcomed into the group.</a:t>
            </a:r>
          </a:p>
          <a:p>
            <a:endParaRPr lang="en-GB" i="0" u="none" dirty="0" smtClean="0"/>
          </a:p>
          <a:p>
            <a:r>
              <a:rPr lang="en-GB" i="0" u="none" dirty="0" smtClean="0"/>
              <a:t>The primary activity of the group is to conduct symposia and workshops, and publications, dealing with problems and issues related to improving the conditions for, and contributing to, the establishment and maintenance of, international peace and stability.</a:t>
            </a:r>
          </a:p>
          <a:p>
            <a:endParaRPr lang="en-GB" i="0" u="none" dirty="0" smtClean="0"/>
          </a:p>
          <a:p>
            <a:r>
              <a:rPr lang="en-GB" i="0" u="none" dirty="0" smtClean="0"/>
              <a:t>Following the feature is the key of the founding of the group. Symposia is always designed to permit each accepted speaker a minimum of one hour of floor time, to include adequate time for discussion and </a:t>
            </a:r>
            <a:r>
              <a:rPr lang="en-GB" i="0" u="none" dirty="0" smtClean="0">
                <a:hlinkClick r:id="rId3"/>
              </a:rPr>
              <a:t>questions</a:t>
            </a:r>
            <a:r>
              <a:rPr lang="en-GB" i="0" u="none" dirty="0" smtClean="0"/>
              <a:t> from the audience.</a:t>
            </a:r>
          </a:p>
          <a:p>
            <a:endParaRPr lang="en-GB" i="0" u="none" dirty="0" smtClean="0"/>
          </a:p>
          <a:p>
            <a:r>
              <a:rPr lang="en-GB" i="0" u="none" dirty="0" smtClean="0"/>
              <a:t>While there may be themes established for symposia of the group, there will always be </a:t>
            </a:r>
            <a:r>
              <a:rPr lang="en-GB" i="0" u="none" dirty="0" smtClean="0">
                <a:hlinkClick r:id="rId3"/>
              </a:rPr>
              <a:t>opportunities</a:t>
            </a:r>
            <a:r>
              <a:rPr lang="en-GB" i="0" u="none" dirty="0" smtClean="0"/>
              <a:t> for presentations that cover issues outside the themes. This principle will contribute to the richness of discussions.</a:t>
            </a:r>
          </a:p>
          <a:p>
            <a:endParaRPr lang="en-GB" i="0" u="none" dirty="0" smtClean="0"/>
          </a:p>
          <a:p>
            <a:r>
              <a:rPr lang="en-GB" i="0" u="none" dirty="0" smtClean="0"/>
              <a:t>The group maintains a minimal administrative structure, and provides a platform and opportunities for the comprehensive exposure of </a:t>
            </a:r>
            <a:r>
              <a:rPr lang="en-GB" i="0" u="none" dirty="0" smtClean="0">
                <a:hlinkClick r:id="rId3"/>
              </a:rPr>
              <a:t>new ideas</a:t>
            </a:r>
            <a:r>
              <a:rPr lang="en-GB" i="0" u="none" dirty="0" smtClean="0"/>
              <a:t>, problems, and techniques to contribute to international peace and stability.</a:t>
            </a:r>
          </a:p>
          <a:p>
            <a:endParaRPr lang="en-GB" i="0" u="none" dirty="0"/>
          </a:p>
        </p:txBody>
      </p:sp>
      <p:sp>
        <p:nvSpPr>
          <p:cNvPr id="4" name="Slide Number Placeholder 3"/>
          <p:cNvSpPr>
            <a:spLocks noGrp="1"/>
          </p:cNvSpPr>
          <p:nvPr>
            <p:ph type="sldNum" sz="quarter" idx="10"/>
          </p:nvPr>
        </p:nvSpPr>
        <p:spPr/>
        <p:txBody>
          <a:bodyPr/>
          <a:lstStyle/>
          <a:p>
            <a:fld id="{836922DF-C1D2-4693-8417-C470B9D3FD66}" type="slidenum">
              <a:rPr lang="en-GB" smtClean="0"/>
              <a:pPr/>
              <a:t>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E69B3CB-AE46-449F-A97E-F790F1A5087E}" type="datetimeFigureOut">
              <a:rPr lang="en-GB" smtClean="0"/>
              <a:pPr/>
              <a:t>28/07/2014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670F24-3CAD-461D-8AA8-A853C6049BC6}" type="slidenum">
              <a:rPr lang="en-GB" smtClean="0"/>
              <a:pPr/>
              <a:t>‹#›</a:t>
            </a:fld>
            <a:endParaRPr lang="en-GB"/>
          </a:p>
        </p:txBody>
      </p:sp>
    </p:spTree>
    <p:extLst>
      <p:ext uri="{BB962C8B-B14F-4D97-AF65-F5344CB8AC3E}">
        <p14:creationId xmlns:p14="http://schemas.microsoft.com/office/powerpoint/2010/main" xmlns="" val="1397159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E69B3CB-AE46-449F-A97E-F790F1A5087E}" type="datetimeFigureOut">
              <a:rPr lang="en-GB" smtClean="0"/>
              <a:pPr/>
              <a:t>28/07/2014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670F24-3CAD-461D-8AA8-A853C6049BC6}" type="slidenum">
              <a:rPr lang="en-GB" smtClean="0"/>
              <a:pPr/>
              <a:t>‹#›</a:t>
            </a:fld>
            <a:endParaRPr lang="en-GB"/>
          </a:p>
        </p:txBody>
      </p:sp>
    </p:spTree>
    <p:extLst>
      <p:ext uri="{BB962C8B-B14F-4D97-AF65-F5344CB8AC3E}">
        <p14:creationId xmlns:p14="http://schemas.microsoft.com/office/powerpoint/2010/main" xmlns="" val="1002137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E69B3CB-AE46-449F-A97E-F790F1A5087E}" type="datetimeFigureOut">
              <a:rPr lang="en-GB" smtClean="0"/>
              <a:pPr/>
              <a:t>28/07/2014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670F24-3CAD-461D-8AA8-A853C6049BC6}" type="slidenum">
              <a:rPr lang="en-GB" smtClean="0"/>
              <a:pPr/>
              <a:t>‹#›</a:t>
            </a:fld>
            <a:endParaRPr lang="en-GB"/>
          </a:p>
        </p:txBody>
      </p:sp>
    </p:spTree>
    <p:extLst>
      <p:ext uri="{BB962C8B-B14F-4D97-AF65-F5344CB8AC3E}">
        <p14:creationId xmlns:p14="http://schemas.microsoft.com/office/powerpoint/2010/main" xmlns="" val="4151915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E69B3CB-AE46-449F-A97E-F790F1A5087E}" type="datetimeFigureOut">
              <a:rPr lang="en-GB" smtClean="0"/>
              <a:pPr/>
              <a:t>28/07/2014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670F24-3CAD-461D-8AA8-A853C6049BC6}" type="slidenum">
              <a:rPr lang="en-GB" smtClean="0"/>
              <a:pPr/>
              <a:t>‹#›</a:t>
            </a:fld>
            <a:endParaRPr lang="en-GB"/>
          </a:p>
        </p:txBody>
      </p:sp>
    </p:spTree>
    <p:extLst>
      <p:ext uri="{BB962C8B-B14F-4D97-AF65-F5344CB8AC3E}">
        <p14:creationId xmlns:p14="http://schemas.microsoft.com/office/powerpoint/2010/main" xmlns="" val="905036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69B3CB-AE46-449F-A97E-F790F1A5087E}" type="datetimeFigureOut">
              <a:rPr lang="en-GB" smtClean="0"/>
              <a:pPr/>
              <a:t>28/07/2014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670F24-3CAD-461D-8AA8-A853C6049BC6}" type="slidenum">
              <a:rPr lang="en-GB" smtClean="0"/>
              <a:pPr/>
              <a:t>‹#›</a:t>
            </a:fld>
            <a:endParaRPr lang="en-GB"/>
          </a:p>
        </p:txBody>
      </p:sp>
    </p:spTree>
    <p:extLst>
      <p:ext uri="{BB962C8B-B14F-4D97-AF65-F5344CB8AC3E}">
        <p14:creationId xmlns:p14="http://schemas.microsoft.com/office/powerpoint/2010/main" xmlns="" val="2122712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E69B3CB-AE46-449F-A97E-F790F1A5087E}" type="datetimeFigureOut">
              <a:rPr lang="en-GB" smtClean="0"/>
              <a:pPr/>
              <a:t>28/07/2014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670F24-3CAD-461D-8AA8-A853C6049BC6}" type="slidenum">
              <a:rPr lang="en-GB" smtClean="0"/>
              <a:pPr/>
              <a:t>‹#›</a:t>
            </a:fld>
            <a:endParaRPr lang="en-GB"/>
          </a:p>
        </p:txBody>
      </p:sp>
    </p:spTree>
    <p:extLst>
      <p:ext uri="{BB962C8B-B14F-4D97-AF65-F5344CB8AC3E}">
        <p14:creationId xmlns:p14="http://schemas.microsoft.com/office/powerpoint/2010/main" xmlns="" val="1004622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E69B3CB-AE46-449F-A97E-F790F1A5087E}" type="datetimeFigureOut">
              <a:rPr lang="en-GB" smtClean="0"/>
              <a:pPr/>
              <a:t>28/07/2014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A670F24-3CAD-461D-8AA8-A853C6049BC6}" type="slidenum">
              <a:rPr lang="en-GB" smtClean="0"/>
              <a:pPr/>
              <a:t>‹#›</a:t>
            </a:fld>
            <a:endParaRPr lang="en-GB"/>
          </a:p>
        </p:txBody>
      </p:sp>
    </p:spTree>
    <p:extLst>
      <p:ext uri="{BB962C8B-B14F-4D97-AF65-F5344CB8AC3E}">
        <p14:creationId xmlns:p14="http://schemas.microsoft.com/office/powerpoint/2010/main" xmlns="" val="687981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E69B3CB-AE46-449F-A97E-F790F1A5087E}" type="datetimeFigureOut">
              <a:rPr lang="en-GB" smtClean="0"/>
              <a:pPr/>
              <a:t>28/07/2014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A670F24-3CAD-461D-8AA8-A853C6049BC6}" type="slidenum">
              <a:rPr lang="en-GB" smtClean="0"/>
              <a:pPr/>
              <a:t>‹#›</a:t>
            </a:fld>
            <a:endParaRPr lang="en-GB"/>
          </a:p>
        </p:txBody>
      </p:sp>
    </p:spTree>
    <p:extLst>
      <p:ext uri="{BB962C8B-B14F-4D97-AF65-F5344CB8AC3E}">
        <p14:creationId xmlns:p14="http://schemas.microsoft.com/office/powerpoint/2010/main" xmlns="" val="2725633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69B3CB-AE46-449F-A97E-F790F1A5087E}" type="datetimeFigureOut">
              <a:rPr lang="en-GB" smtClean="0"/>
              <a:pPr/>
              <a:t>28/07/2014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A670F24-3CAD-461D-8AA8-A853C6049BC6}" type="slidenum">
              <a:rPr lang="en-GB" smtClean="0"/>
              <a:pPr/>
              <a:t>‹#›</a:t>
            </a:fld>
            <a:endParaRPr lang="en-GB"/>
          </a:p>
        </p:txBody>
      </p:sp>
    </p:spTree>
    <p:extLst>
      <p:ext uri="{BB962C8B-B14F-4D97-AF65-F5344CB8AC3E}">
        <p14:creationId xmlns:p14="http://schemas.microsoft.com/office/powerpoint/2010/main" xmlns="" val="1544847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69B3CB-AE46-449F-A97E-F790F1A5087E}" type="datetimeFigureOut">
              <a:rPr lang="en-GB" smtClean="0"/>
              <a:pPr/>
              <a:t>28/07/2014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670F24-3CAD-461D-8AA8-A853C6049BC6}" type="slidenum">
              <a:rPr lang="en-GB" smtClean="0"/>
              <a:pPr/>
              <a:t>‹#›</a:t>
            </a:fld>
            <a:endParaRPr lang="en-GB"/>
          </a:p>
        </p:txBody>
      </p:sp>
    </p:spTree>
    <p:extLst>
      <p:ext uri="{BB962C8B-B14F-4D97-AF65-F5344CB8AC3E}">
        <p14:creationId xmlns:p14="http://schemas.microsoft.com/office/powerpoint/2010/main" xmlns="" val="3143000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69B3CB-AE46-449F-A97E-F790F1A5087E}" type="datetimeFigureOut">
              <a:rPr lang="en-GB" smtClean="0"/>
              <a:pPr/>
              <a:t>28/07/2014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670F24-3CAD-461D-8AA8-A853C6049BC6}" type="slidenum">
              <a:rPr lang="en-GB" smtClean="0"/>
              <a:pPr/>
              <a:t>‹#›</a:t>
            </a:fld>
            <a:endParaRPr lang="en-GB"/>
          </a:p>
        </p:txBody>
      </p:sp>
    </p:spTree>
    <p:extLst>
      <p:ext uri="{BB962C8B-B14F-4D97-AF65-F5344CB8AC3E}">
        <p14:creationId xmlns:p14="http://schemas.microsoft.com/office/powerpoint/2010/main" xmlns="" val="1215292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69B3CB-AE46-449F-A97E-F790F1A5087E}" type="datetimeFigureOut">
              <a:rPr lang="en-GB" smtClean="0"/>
              <a:pPr/>
              <a:t>28/07/2014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670F24-3CAD-461D-8AA8-A853C6049BC6}" type="slidenum">
              <a:rPr lang="en-GB" smtClean="0"/>
              <a:pPr/>
              <a:t>‹#›</a:t>
            </a:fld>
            <a:endParaRPr lang="en-GB"/>
          </a:p>
        </p:txBody>
      </p:sp>
    </p:spTree>
    <p:extLst>
      <p:ext uri="{BB962C8B-B14F-4D97-AF65-F5344CB8AC3E}">
        <p14:creationId xmlns:p14="http://schemas.microsoft.com/office/powerpoint/2010/main" xmlns="" val="1474832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www.facebook.com/groups/thecornwallisgroup/" TargetMode="External"/><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hyperlink" Target="http://www.thecornwallisgroup.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hyperlink" Target="http://www.thecornwallisgroup.org/workshop_2013.php" TargetMode="External"/><Relationship Id="rId1" Type="http://schemas.openxmlformats.org/officeDocument/2006/relationships/slideLayout" Target="../slideLayouts/slideLayout2.xml"/><Relationship Id="rId6" Type="http://schemas.openxmlformats.org/officeDocument/2006/relationships/hyperlink" Target="http://www.thecornwallisgroup.org/workshop_1996.php" TargetMode="External"/><Relationship Id="rId5" Type="http://schemas.openxmlformats.org/officeDocument/2006/relationships/image" Target="../media/image16.png"/><Relationship Id="rId4" Type="http://schemas.openxmlformats.org/officeDocument/2006/relationships/hyperlink" Target="http://www.thecornwallisgroup.org/workshop_2004.php"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0" y="1888996"/>
            <a:ext cx="5133256" cy="1900043"/>
          </a:xfrm>
        </p:spPr>
        <p:txBody>
          <a:bodyPr>
            <a:normAutofit/>
          </a:bodyPr>
          <a:lstStyle/>
          <a:p>
            <a:pPr algn="l"/>
            <a:r>
              <a:rPr lang="en-GB" dirty="0" smtClean="0"/>
              <a:t>An Introduction to the Cornwallis Group</a:t>
            </a:r>
            <a:endParaRPr lang="en-GB" dirty="0"/>
          </a:p>
        </p:txBody>
      </p:sp>
      <p:pic>
        <p:nvPicPr>
          <p:cNvPr id="4" name="Picture 3" descr="Cornwallis_logo_green5.tif"/>
          <p:cNvPicPr>
            <a:picLocks noChangeAspect="1"/>
          </p:cNvPicPr>
          <p:nvPr/>
        </p:nvPicPr>
        <p:blipFill>
          <a:blip r:embed="rId2" cstate="print"/>
          <a:stretch>
            <a:fillRect/>
          </a:stretch>
        </p:blipFill>
        <p:spPr>
          <a:xfrm>
            <a:off x="251520" y="1340768"/>
            <a:ext cx="3579943" cy="3528392"/>
          </a:xfrm>
          <a:prstGeom prst="rect">
            <a:avLst/>
          </a:prstGeom>
        </p:spPr>
      </p:pic>
      <p:sp>
        <p:nvSpPr>
          <p:cNvPr id="7" name="Subtitle 2"/>
          <p:cNvSpPr txBox="1">
            <a:spLocks/>
          </p:cNvSpPr>
          <p:nvPr/>
        </p:nvSpPr>
        <p:spPr>
          <a:xfrm>
            <a:off x="811202" y="5301208"/>
            <a:ext cx="7632848" cy="1032520"/>
          </a:xfrm>
          <a:prstGeom prst="rect">
            <a:avLst/>
          </a:prstGeom>
        </p:spPr>
        <p:txBody>
          <a:bodyPr vert="horz" lIns="91440" tIns="45720" rIns="91440" bIns="45720" rtlCol="0">
            <a:normAutofit/>
          </a:bodyPr>
          <a:lstStyle>
            <a:lvl1pPr indent="0" algn="ctr">
              <a:spcBef>
                <a:spcPct val="20000"/>
              </a:spcBef>
              <a:buFont typeface="Arial" panose="020B0604020202020204" pitchFamily="34" charset="0"/>
              <a:buNone/>
              <a:defRPr sz="2800">
                <a:solidFill>
                  <a:schemeClr val="tx1">
                    <a:tint val="75000"/>
                  </a:schemeClr>
                </a:solidFill>
              </a:defRPr>
            </a:lvl1pPr>
            <a:lvl2pPr indent="0" algn="ctr">
              <a:spcBef>
                <a:spcPct val="20000"/>
              </a:spcBef>
              <a:buFont typeface="Arial" panose="020B0604020202020204" pitchFamily="34" charset="0"/>
              <a:buNone/>
              <a:defRPr sz="2800">
                <a:solidFill>
                  <a:schemeClr val="tx1">
                    <a:tint val="75000"/>
                  </a:schemeClr>
                </a:solidFill>
              </a:defRPr>
            </a:lvl2pPr>
            <a:lvl3pPr indent="0" algn="ctr">
              <a:spcBef>
                <a:spcPct val="20000"/>
              </a:spcBef>
              <a:buFont typeface="Arial" panose="020B0604020202020204" pitchFamily="34" charset="0"/>
              <a:buNone/>
              <a:defRPr sz="2400">
                <a:solidFill>
                  <a:schemeClr val="tx1">
                    <a:tint val="75000"/>
                  </a:schemeClr>
                </a:solidFill>
              </a:defRPr>
            </a:lvl3pPr>
            <a:lvl4pPr indent="0" algn="ctr">
              <a:spcBef>
                <a:spcPct val="20000"/>
              </a:spcBef>
              <a:buFont typeface="Arial" panose="020B0604020202020204" pitchFamily="34" charset="0"/>
              <a:buNone/>
              <a:defRPr sz="2000">
                <a:solidFill>
                  <a:schemeClr val="tx1">
                    <a:tint val="75000"/>
                  </a:schemeClr>
                </a:solidFill>
              </a:defRPr>
            </a:lvl4pPr>
            <a:lvl5pPr indent="0" algn="ctr">
              <a:spcBef>
                <a:spcPct val="20000"/>
              </a:spcBef>
              <a:buFont typeface="Arial" panose="020B0604020202020204" pitchFamily="34" charset="0"/>
              <a:buNone/>
              <a:defRPr sz="2000">
                <a:solidFill>
                  <a:schemeClr val="tx1">
                    <a:tint val="75000"/>
                  </a:schemeClr>
                </a:solidFill>
              </a:defRPr>
            </a:lvl5pPr>
            <a:lvl6pPr indent="0" algn="ctr">
              <a:spcBef>
                <a:spcPct val="20000"/>
              </a:spcBef>
              <a:buFont typeface="Arial" panose="020B0604020202020204" pitchFamily="34" charset="0"/>
              <a:buNone/>
              <a:defRPr sz="2000">
                <a:solidFill>
                  <a:schemeClr val="tx1">
                    <a:tint val="75000"/>
                  </a:schemeClr>
                </a:solidFill>
              </a:defRPr>
            </a:lvl6pPr>
            <a:lvl7pPr indent="0" algn="ctr">
              <a:spcBef>
                <a:spcPct val="20000"/>
              </a:spcBef>
              <a:buFont typeface="Arial" panose="020B0604020202020204" pitchFamily="34" charset="0"/>
              <a:buNone/>
              <a:defRPr sz="2000">
                <a:solidFill>
                  <a:schemeClr val="tx1">
                    <a:tint val="75000"/>
                  </a:schemeClr>
                </a:solidFill>
              </a:defRPr>
            </a:lvl7pPr>
            <a:lvl8pPr indent="0" algn="ctr">
              <a:spcBef>
                <a:spcPct val="20000"/>
              </a:spcBef>
              <a:buFont typeface="Arial" panose="020B0604020202020204" pitchFamily="34" charset="0"/>
              <a:buNone/>
              <a:defRPr sz="2000">
                <a:solidFill>
                  <a:schemeClr val="tx1">
                    <a:tint val="75000"/>
                  </a:schemeClr>
                </a:solidFill>
              </a:defRPr>
            </a:lvl8pPr>
            <a:lvl9pPr indent="0" algn="ctr">
              <a:spcBef>
                <a:spcPct val="20000"/>
              </a:spcBef>
              <a:buFont typeface="Arial" panose="020B0604020202020204" pitchFamily="34" charset="0"/>
              <a:buNone/>
              <a:defRPr sz="2000">
                <a:solidFill>
                  <a:schemeClr val="tx1">
                    <a:tint val="75000"/>
                  </a:schemeClr>
                </a:solidFill>
              </a:defRPr>
            </a:lvl9pPr>
          </a:lstStyle>
          <a:p>
            <a:pPr algn="l"/>
            <a:r>
              <a:rPr lang="en-GB" dirty="0" smtClean="0"/>
              <a:t>Tony Hopkin</a:t>
            </a:r>
          </a:p>
          <a:p>
            <a:pPr algn="l"/>
            <a:r>
              <a:rPr lang="en-GB" dirty="0" smtClean="0"/>
              <a:t>Managing Chair  the Cornwallis Group</a:t>
            </a:r>
            <a:endParaRPr lang="en-GB" dirty="0"/>
          </a:p>
        </p:txBody>
      </p:sp>
    </p:spTree>
    <p:extLst>
      <p:ext uri="{BB962C8B-B14F-4D97-AF65-F5344CB8AC3E}">
        <p14:creationId xmlns:p14="http://schemas.microsoft.com/office/powerpoint/2010/main" xmlns="" val="2020932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History</a:t>
            </a:r>
            <a:endParaRPr lang="en-GB" dirty="0"/>
          </a:p>
        </p:txBody>
      </p:sp>
      <p:sp>
        <p:nvSpPr>
          <p:cNvPr id="3" name="Content Placeholder 2"/>
          <p:cNvSpPr>
            <a:spLocks noGrp="1"/>
          </p:cNvSpPr>
          <p:nvPr>
            <p:ph idx="1"/>
          </p:nvPr>
        </p:nvSpPr>
        <p:spPr>
          <a:xfrm>
            <a:off x="457200" y="1600200"/>
            <a:ext cx="4762872" cy="4525963"/>
          </a:xfrm>
        </p:spPr>
        <p:txBody>
          <a:bodyPr>
            <a:normAutofit fontScale="85000" lnSpcReduction="20000"/>
          </a:bodyPr>
          <a:lstStyle/>
          <a:p>
            <a:r>
              <a:rPr lang="en-GB" dirty="0"/>
              <a:t>A</a:t>
            </a:r>
            <a:r>
              <a:rPr lang="en-GB" dirty="0" smtClean="0"/>
              <a:t> small concerned gathering of analysts at ISMOR</a:t>
            </a:r>
          </a:p>
          <a:p>
            <a:pPr lvl="1"/>
            <a:r>
              <a:rPr lang="en-GB" dirty="0" smtClean="0"/>
              <a:t>New threats to world peace</a:t>
            </a:r>
          </a:p>
          <a:p>
            <a:pPr lvl="1"/>
            <a:r>
              <a:rPr lang="en-GB" dirty="0" smtClean="0"/>
              <a:t>OA addressing current or old threats</a:t>
            </a:r>
          </a:p>
          <a:p>
            <a:pPr lvl="1"/>
            <a:r>
              <a:rPr lang="en-GB" dirty="0" smtClean="0"/>
              <a:t>Inadequate opportunity to look at new approaches to new problems </a:t>
            </a:r>
          </a:p>
          <a:p>
            <a:pPr lvl="1"/>
            <a:r>
              <a:rPr lang="en-GB" dirty="0" smtClean="0"/>
              <a:t>Large workshops limit comprehensive exchange</a:t>
            </a:r>
          </a:p>
          <a:p>
            <a:r>
              <a:rPr lang="en-GB" dirty="0" smtClean="0"/>
              <a:t>Out of ISMOR, in 1996, The Cornwallis Group was born</a:t>
            </a:r>
          </a:p>
          <a:p>
            <a:endParaRPr lang="en-GB" dirty="0"/>
          </a:p>
        </p:txBody>
      </p:sp>
      <p:pic>
        <p:nvPicPr>
          <p:cNvPr id="19458" name="Picture 2" descr="http://s3-eu-west-1.amazonaws.com/lookandlearn-preview/A/A000/A000124-05.jpg"/>
          <p:cNvPicPr>
            <a:picLocks noChangeAspect="1" noChangeArrowheads="1"/>
          </p:cNvPicPr>
          <p:nvPr/>
        </p:nvPicPr>
        <p:blipFill>
          <a:blip r:embed="rId3" cstate="print"/>
          <a:srcRect/>
          <a:stretch>
            <a:fillRect/>
          </a:stretch>
        </p:blipFill>
        <p:spPr bwMode="auto">
          <a:xfrm>
            <a:off x="5562060" y="1772816"/>
            <a:ext cx="3042388" cy="3178985"/>
          </a:xfrm>
          <a:prstGeom prst="rect">
            <a:avLst/>
          </a:prstGeom>
          <a:noFill/>
        </p:spPr>
      </p:pic>
      <p:sp>
        <p:nvSpPr>
          <p:cNvPr id="5" name="TextBox 4"/>
          <p:cNvSpPr txBox="1"/>
          <p:nvPr/>
        </p:nvSpPr>
        <p:spPr>
          <a:xfrm>
            <a:off x="5364088" y="5085184"/>
            <a:ext cx="3528392" cy="1224136"/>
          </a:xfrm>
          <a:prstGeom prst="rect">
            <a:avLst/>
          </a:prstGeom>
          <a:noFill/>
        </p:spPr>
        <p:txBody>
          <a:bodyPr wrap="square" rtlCol="0">
            <a:normAutofit fontScale="62500" lnSpcReduction="20000"/>
          </a:bodyPr>
          <a:lstStyle/>
          <a:p>
            <a:r>
              <a:rPr lang="en-GB" dirty="0" smtClean="0"/>
              <a:t>The Cornwallis Group takes its name from Cornwallis Park, Nova Scotia, home to the Pearson Peacekeeping Centre;</a:t>
            </a:r>
            <a:r>
              <a:rPr lang="en-GB" baseline="0" dirty="0" smtClean="0"/>
              <a:t> </a:t>
            </a:r>
            <a:r>
              <a:rPr lang="en-GB" dirty="0" smtClean="0"/>
              <a:t>venue for the Group meetings until 2003. Cornwallis Park, in turn, is named for Colonel Edward Cornwallis, Governor of Nova Scotia in the mid-18th century; Edward was uncle to Charles Cornwallis, the general who surrendered the British Army to George Washington, at Yorktown in 1781.</a:t>
            </a:r>
          </a:p>
          <a:p>
            <a:endParaRPr lang="en-GB" dirty="0"/>
          </a:p>
        </p:txBody>
      </p:sp>
    </p:spTree>
    <p:extLst>
      <p:ext uri="{BB962C8B-B14F-4D97-AF65-F5344CB8AC3E}">
        <p14:creationId xmlns:p14="http://schemas.microsoft.com/office/powerpoint/2010/main" xmlns="" val="1464379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Mission</a:t>
            </a:r>
            <a:endParaRPr lang="en-GB" dirty="0"/>
          </a:p>
        </p:txBody>
      </p:sp>
      <p:sp>
        <p:nvSpPr>
          <p:cNvPr id="3" name="Content Placeholder 2"/>
          <p:cNvSpPr>
            <a:spLocks noGrp="1"/>
          </p:cNvSpPr>
          <p:nvPr>
            <p:ph idx="1"/>
          </p:nvPr>
        </p:nvSpPr>
        <p:spPr>
          <a:xfrm>
            <a:off x="457200" y="1600200"/>
            <a:ext cx="4906888" cy="4709120"/>
          </a:xfrm>
        </p:spPr>
        <p:txBody>
          <a:bodyPr>
            <a:normAutofit fontScale="62500" lnSpcReduction="20000"/>
          </a:bodyPr>
          <a:lstStyle/>
          <a:p>
            <a:r>
              <a:rPr lang="en-GB" dirty="0"/>
              <a:t>A</a:t>
            </a:r>
            <a:r>
              <a:rPr lang="en-GB" dirty="0" smtClean="0"/>
              <a:t> vehicle for excellence in analysis for the purposes of international peace and stability</a:t>
            </a:r>
          </a:p>
          <a:p>
            <a:r>
              <a:rPr lang="en-GB" dirty="0"/>
              <a:t>A</a:t>
            </a:r>
            <a:r>
              <a:rPr lang="en-GB" dirty="0" smtClean="0"/>
              <a:t> bridge between national military agencies, other governmental departments, international and non-governmental organizations that often work together on the ground, but seldom meet in a reflective environment to discuss issues of common concern</a:t>
            </a:r>
          </a:p>
          <a:p>
            <a:r>
              <a:rPr lang="en-GB" dirty="0" smtClean="0"/>
              <a:t>The group intends to reach out to those organizations, which do not usually participate in military conferences, to engage with them in establishing a common understanding of the wider constraints under which we are attempting to deal with new operational challenges</a:t>
            </a:r>
            <a:endParaRPr lang="en-GB" dirty="0"/>
          </a:p>
        </p:txBody>
      </p:sp>
      <p:pic>
        <p:nvPicPr>
          <p:cNvPr id="1030" name="Picture 6" descr="http://www.bradford.ac.uk/research/media/researchbusiness/ame/PeopleNetworks.jpg"/>
          <p:cNvPicPr>
            <a:picLocks noChangeAspect="1" noChangeArrowheads="1"/>
          </p:cNvPicPr>
          <p:nvPr/>
        </p:nvPicPr>
        <p:blipFill>
          <a:blip r:embed="rId3" cstate="print"/>
          <a:srcRect/>
          <a:stretch>
            <a:fillRect/>
          </a:stretch>
        </p:blipFill>
        <p:spPr bwMode="auto">
          <a:xfrm>
            <a:off x="5220072" y="2348880"/>
            <a:ext cx="3731519" cy="2232248"/>
          </a:xfrm>
          <a:prstGeom prst="rect">
            <a:avLst/>
          </a:prstGeom>
          <a:noFill/>
        </p:spPr>
      </p:pic>
    </p:spTree>
    <p:extLst>
      <p:ext uri="{BB962C8B-B14F-4D97-AF65-F5344CB8AC3E}">
        <p14:creationId xmlns:p14="http://schemas.microsoft.com/office/powerpoint/2010/main" xmlns="" val="1793541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Principles</a:t>
            </a:r>
            <a:endParaRPr lang="en-GB" dirty="0"/>
          </a:p>
        </p:txBody>
      </p:sp>
      <p:sp>
        <p:nvSpPr>
          <p:cNvPr id="3" name="Content Placeholder 2"/>
          <p:cNvSpPr>
            <a:spLocks noGrp="1"/>
          </p:cNvSpPr>
          <p:nvPr>
            <p:ph idx="1"/>
          </p:nvPr>
        </p:nvSpPr>
        <p:spPr>
          <a:xfrm>
            <a:off x="457200" y="1556792"/>
            <a:ext cx="4690864" cy="5112568"/>
          </a:xfrm>
        </p:spPr>
        <p:txBody>
          <a:bodyPr>
            <a:normAutofit fontScale="70000" lnSpcReduction="20000"/>
          </a:bodyPr>
          <a:lstStyle/>
          <a:p>
            <a:r>
              <a:rPr lang="en-GB" dirty="0" smtClean="0"/>
              <a:t>A platform for new ideas, problems, and techniques to contribute to international peace and stability</a:t>
            </a:r>
          </a:p>
          <a:p>
            <a:r>
              <a:rPr lang="en-GB" dirty="0" smtClean="0"/>
              <a:t>Conduct symposia and workshops, and publications</a:t>
            </a:r>
          </a:p>
          <a:p>
            <a:r>
              <a:rPr lang="en-GB" dirty="0" smtClean="0"/>
              <a:t>Alternate US/CAN and EU</a:t>
            </a:r>
          </a:p>
          <a:p>
            <a:r>
              <a:rPr lang="en-GB" dirty="0" smtClean="0"/>
              <a:t>Open to all who would like to participate</a:t>
            </a:r>
          </a:p>
          <a:p>
            <a:r>
              <a:rPr lang="en-GB" dirty="0" smtClean="0"/>
              <a:t>All nations are welcomed</a:t>
            </a:r>
          </a:p>
          <a:p>
            <a:r>
              <a:rPr lang="en-GB" dirty="0" smtClean="0"/>
              <a:t>Three day residential workshop</a:t>
            </a:r>
          </a:p>
          <a:p>
            <a:r>
              <a:rPr lang="en-GB" dirty="0" smtClean="0"/>
              <a:t>Minimum of one hour of floor time</a:t>
            </a:r>
          </a:p>
          <a:p>
            <a:r>
              <a:rPr lang="en-GB" dirty="0" smtClean="0"/>
              <a:t>Opportunities for presentations outside the themes</a:t>
            </a:r>
          </a:p>
        </p:txBody>
      </p:sp>
      <p:pic>
        <p:nvPicPr>
          <p:cNvPr id="18434" name="Picture 2" descr="http://www.rickscloud.com/wp-content/uploads/2014/05/a-creative-secret-to-problem-solving.jpg"/>
          <p:cNvPicPr>
            <a:picLocks noChangeAspect="1" noChangeArrowheads="1"/>
          </p:cNvPicPr>
          <p:nvPr/>
        </p:nvPicPr>
        <p:blipFill>
          <a:blip r:embed="rId3" cstate="print"/>
          <a:srcRect/>
          <a:stretch>
            <a:fillRect/>
          </a:stretch>
        </p:blipFill>
        <p:spPr bwMode="auto">
          <a:xfrm>
            <a:off x="5364088" y="2348880"/>
            <a:ext cx="3503290" cy="2239983"/>
          </a:xfrm>
          <a:prstGeom prst="rect">
            <a:avLst/>
          </a:prstGeom>
          <a:noFill/>
        </p:spPr>
      </p:pic>
    </p:spTree>
    <p:extLst>
      <p:ext uri="{BB962C8B-B14F-4D97-AF65-F5344CB8AC3E}">
        <p14:creationId xmlns:p14="http://schemas.microsoft.com/office/powerpoint/2010/main" xmlns="" val="2029891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More than a workshop – a </a:t>
            </a:r>
            <a:r>
              <a:rPr lang="en-GB" dirty="0" smtClean="0"/>
              <a:t>community</a:t>
            </a:r>
            <a:endParaRPr lang="en-GB" dirty="0"/>
          </a:p>
        </p:txBody>
      </p:sp>
      <p:pic>
        <p:nvPicPr>
          <p:cNvPr id="1028" name="Picture 4"/>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1268" t="2488" r="8702"/>
          <a:stretch/>
        </p:blipFill>
        <p:spPr bwMode="auto">
          <a:xfrm>
            <a:off x="29369" y="1249123"/>
            <a:ext cx="2678894" cy="43677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92080" y="1298740"/>
            <a:ext cx="3718529" cy="29376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848" t="16811" r="4033" b="7289"/>
          <a:stretch/>
        </p:blipFill>
        <p:spPr bwMode="auto">
          <a:xfrm>
            <a:off x="1763688" y="3026933"/>
            <a:ext cx="5617653" cy="2520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6" name="Picture 2" descr="\\rnet.dstl.gov.uk\home\813208c\My Documents\007_Work\Cornwallis Group\2013 Cornwallis XVIII\CG18 Photos\20130420-c18- 186.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5431" y="4755125"/>
            <a:ext cx="2644605" cy="198345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5874989" y="5752598"/>
            <a:ext cx="3269011" cy="276999"/>
          </a:xfrm>
          <a:prstGeom prst="rect">
            <a:avLst/>
          </a:prstGeom>
        </p:spPr>
        <p:txBody>
          <a:bodyPr wrap="square">
            <a:spAutoFit/>
          </a:bodyPr>
          <a:lstStyle/>
          <a:p>
            <a:r>
              <a:rPr lang="en-GB" sz="1200" u="sng" dirty="0" smtClean="0">
                <a:hlinkClick r:id="rId6"/>
              </a:rPr>
              <a:t>www.facebook.com/groups/thecornwallisgroup/</a:t>
            </a:r>
            <a:endParaRPr lang="en-GB" sz="1200" dirty="0"/>
          </a:p>
        </p:txBody>
      </p:sp>
      <p:pic>
        <p:nvPicPr>
          <p:cNvPr id="5" name="Picture 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7792178" y="4317854"/>
            <a:ext cx="1218431" cy="1218431"/>
          </a:xfrm>
          <a:prstGeom prst="rect">
            <a:avLst/>
          </a:prstGeom>
          <a:solidFill>
            <a:schemeClr val="bg1"/>
          </a:solidFill>
        </p:spPr>
      </p:pic>
      <p:pic>
        <p:nvPicPr>
          <p:cNvPr id="6" name="Picture 5"/>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339752" y="1249123"/>
            <a:ext cx="3096344" cy="1398349"/>
          </a:xfrm>
          <a:prstGeom prst="rect">
            <a:avLst/>
          </a:prstGeom>
        </p:spPr>
      </p:pic>
      <p:sp>
        <p:nvSpPr>
          <p:cNvPr id="7" name="Rectangle 6"/>
          <p:cNvSpPr/>
          <p:nvPr/>
        </p:nvSpPr>
        <p:spPr>
          <a:xfrm>
            <a:off x="2915816" y="2552952"/>
            <a:ext cx="2051395" cy="276999"/>
          </a:xfrm>
          <a:prstGeom prst="rect">
            <a:avLst/>
          </a:prstGeom>
        </p:spPr>
        <p:txBody>
          <a:bodyPr wrap="none">
            <a:spAutoFit/>
          </a:bodyPr>
          <a:lstStyle/>
          <a:p>
            <a:r>
              <a:rPr lang="en-GB" sz="1200" dirty="0" smtClean="0">
                <a:hlinkClick r:id="rId9"/>
              </a:rPr>
              <a:t>www.thecornwallisgroup.org/</a:t>
            </a:r>
            <a:endParaRPr lang="en-GB" sz="1200" dirty="0"/>
          </a:p>
        </p:txBody>
      </p:sp>
      <p:sp>
        <p:nvSpPr>
          <p:cNvPr id="3" name="Rectangle 2"/>
          <p:cNvSpPr/>
          <p:nvPr/>
        </p:nvSpPr>
        <p:spPr>
          <a:xfrm>
            <a:off x="283565" y="4827132"/>
            <a:ext cx="2348337" cy="276999"/>
          </a:xfrm>
          <a:prstGeom prst="rect">
            <a:avLst/>
          </a:prstGeom>
          <a:solidFill>
            <a:schemeClr val="bg2"/>
          </a:solidFill>
          <a:ln>
            <a:solidFill>
              <a:schemeClr val="bg2">
                <a:lumMod val="25000"/>
              </a:schemeClr>
            </a:solidFill>
          </a:ln>
        </p:spPr>
        <p:txBody>
          <a:bodyPr wrap="square">
            <a:spAutoFit/>
          </a:bodyPr>
          <a:lstStyle/>
          <a:p>
            <a:r>
              <a:rPr lang="en-GB" sz="1200" dirty="0"/>
              <a:t>The Cornwallis Group </a:t>
            </a:r>
            <a:r>
              <a:rPr lang="en-GB" sz="1200" dirty="0" smtClean="0"/>
              <a:t>Golf Trophy</a:t>
            </a:r>
            <a:endParaRPr lang="en-GB" sz="1200" dirty="0"/>
          </a:p>
        </p:txBody>
      </p:sp>
      <p:sp>
        <p:nvSpPr>
          <p:cNvPr id="8" name="Rectangle 7"/>
          <p:cNvSpPr/>
          <p:nvPr/>
        </p:nvSpPr>
        <p:spPr>
          <a:xfrm>
            <a:off x="3080469" y="3115100"/>
            <a:ext cx="2984090" cy="369332"/>
          </a:xfrm>
          <a:prstGeom prst="rect">
            <a:avLst/>
          </a:prstGeom>
          <a:solidFill>
            <a:schemeClr val="bg2"/>
          </a:solidFill>
          <a:ln>
            <a:solidFill>
              <a:schemeClr val="bg2">
                <a:lumMod val="25000"/>
              </a:schemeClr>
            </a:solidFill>
          </a:ln>
        </p:spPr>
        <p:txBody>
          <a:bodyPr wrap="square">
            <a:spAutoFit/>
          </a:bodyPr>
          <a:lstStyle/>
          <a:p>
            <a:pPr algn="ctr"/>
            <a:r>
              <a:rPr lang="en-GB" b="1" dirty="0"/>
              <a:t>The Cornwallis </a:t>
            </a:r>
            <a:r>
              <a:rPr lang="en-GB" b="1" dirty="0" smtClean="0"/>
              <a:t>Group</a:t>
            </a:r>
            <a:endParaRPr lang="en-GB" dirty="0"/>
          </a:p>
        </p:txBody>
      </p:sp>
    </p:spTree>
    <p:extLst>
      <p:ext uri="{BB962C8B-B14F-4D97-AF65-F5344CB8AC3E}">
        <p14:creationId xmlns:p14="http://schemas.microsoft.com/office/powerpoint/2010/main" xmlns="" val="2349871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68144" y="2584998"/>
            <a:ext cx="3193033" cy="3580306"/>
          </a:xfrm>
          <a:prstGeom prst="rect">
            <a:avLst/>
          </a:prstGeom>
        </p:spPr>
      </p:pic>
      <p:sp>
        <p:nvSpPr>
          <p:cNvPr id="2" name="Title 1"/>
          <p:cNvSpPr>
            <a:spLocks noGrp="1"/>
          </p:cNvSpPr>
          <p:nvPr>
            <p:ph type="title"/>
          </p:nvPr>
        </p:nvSpPr>
        <p:spPr/>
        <p:txBody>
          <a:bodyPr>
            <a:normAutofit/>
          </a:bodyPr>
          <a:lstStyle/>
          <a:p>
            <a:r>
              <a:rPr lang="en-GB" dirty="0" smtClean="0"/>
              <a:t>Uniquely Cornwallis Group</a:t>
            </a:r>
            <a:endParaRPr lang="en-GB" dirty="0"/>
          </a:p>
        </p:txBody>
      </p:sp>
      <p:sp>
        <p:nvSpPr>
          <p:cNvPr id="3" name="Content Placeholder 2"/>
          <p:cNvSpPr>
            <a:spLocks noGrp="1"/>
          </p:cNvSpPr>
          <p:nvPr>
            <p:ph idx="1"/>
          </p:nvPr>
        </p:nvSpPr>
        <p:spPr>
          <a:xfrm>
            <a:off x="457200" y="1412776"/>
            <a:ext cx="8579296" cy="4781128"/>
          </a:xfrm>
        </p:spPr>
        <p:txBody>
          <a:bodyPr>
            <a:normAutofit fontScale="77500" lnSpcReduction="20000"/>
          </a:bodyPr>
          <a:lstStyle/>
          <a:p>
            <a:pPr marL="0" indent="0">
              <a:buNone/>
            </a:pPr>
            <a:r>
              <a:rPr lang="en-GB" dirty="0" smtClean="0"/>
              <a:t>ISMOR, MORS and The Cornwallis Group met at the 82</a:t>
            </a:r>
            <a:r>
              <a:rPr lang="en-GB" baseline="30000" dirty="0" smtClean="0"/>
              <a:t>nd</a:t>
            </a:r>
            <a:r>
              <a:rPr lang="en-GB" dirty="0" smtClean="0"/>
              <a:t> MORS Symposium. The following were identified as positive and unique to the Cornwallis Group</a:t>
            </a:r>
          </a:p>
          <a:p>
            <a:pPr marL="0" indent="0">
              <a:buNone/>
            </a:pPr>
            <a:endParaRPr lang="en-GB" dirty="0" smtClean="0"/>
          </a:p>
          <a:p>
            <a:r>
              <a:rPr lang="en-GB" dirty="0" smtClean="0"/>
              <a:t>Forward learning and academic</a:t>
            </a:r>
          </a:p>
          <a:p>
            <a:r>
              <a:rPr lang="en-GB" dirty="0" smtClean="0"/>
              <a:t>Feedback by referees papers </a:t>
            </a:r>
            <a:br>
              <a:rPr lang="en-GB" dirty="0" smtClean="0"/>
            </a:br>
            <a:r>
              <a:rPr lang="en-GB" dirty="0" smtClean="0"/>
              <a:t>(peer review)</a:t>
            </a:r>
          </a:p>
          <a:p>
            <a:r>
              <a:rPr lang="en-GB" dirty="0" smtClean="0"/>
              <a:t>Exploring analytical challenges </a:t>
            </a:r>
            <a:br>
              <a:rPr lang="en-GB" dirty="0" smtClean="0"/>
            </a:br>
            <a:r>
              <a:rPr lang="en-GB" dirty="0" smtClean="0"/>
              <a:t>beyond direct operational operations</a:t>
            </a:r>
          </a:p>
          <a:p>
            <a:r>
              <a:rPr lang="en-GB" dirty="0" smtClean="0"/>
              <a:t>More orientated to peace, stability, </a:t>
            </a:r>
            <a:br>
              <a:rPr lang="en-GB" dirty="0" smtClean="0"/>
            </a:br>
            <a:r>
              <a:rPr lang="en-GB" dirty="0" smtClean="0"/>
              <a:t>security</a:t>
            </a:r>
          </a:p>
          <a:p>
            <a:r>
              <a:rPr lang="en-GB" dirty="0" smtClean="0"/>
              <a:t>The reach to OGD, CSO, NGO</a:t>
            </a:r>
          </a:p>
          <a:p>
            <a:r>
              <a:rPr lang="en-GB" dirty="0" smtClean="0"/>
              <a:t>1-hour papers, deeper discussion</a:t>
            </a:r>
          </a:p>
        </p:txBody>
      </p:sp>
      <p:pic>
        <p:nvPicPr>
          <p:cNvPr id="4" name="Picture 3" descr="Cornwallis_logo_green5.tif"/>
          <p:cNvPicPr>
            <a:picLocks noChangeAspect="1"/>
          </p:cNvPicPr>
          <p:nvPr/>
        </p:nvPicPr>
        <p:blipFill>
          <a:blip r:embed="rId3" cstate="print"/>
          <a:stretch>
            <a:fillRect/>
          </a:stretch>
        </p:blipFill>
        <p:spPr>
          <a:xfrm>
            <a:off x="7869404" y="3545978"/>
            <a:ext cx="1137852" cy="1121467"/>
          </a:xfrm>
          <a:prstGeom prst="rect">
            <a:avLst/>
          </a:prstGeom>
        </p:spPr>
      </p:pic>
      <p:pic>
        <p:nvPicPr>
          <p:cNvPr id="6" name="Picture 2" descr="http://www.mors.org/UserFiles/file/mors%20hires%20BLUE.bmp"/>
          <p:cNvPicPr>
            <a:picLocks noChangeAspect="1" noChangeArrowheads="1"/>
          </p:cNvPicPr>
          <p:nvPr/>
        </p:nvPicPr>
        <p:blipFill>
          <a:blip r:embed="rId4" cstate="print"/>
          <a:srcRect/>
          <a:stretch>
            <a:fillRect/>
          </a:stretch>
        </p:blipFill>
        <p:spPr bwMode="auto">
          <a:xfrm>
            <a:off x="6863567" y="5315094"/>
            <a:ext cx="2157965" cy="535140"/>
          </a:xfrm>
          <a:prstGeom prst="rect">
            <a:avLst/>
          </a:prstGeom>
          <a:noFill/>
        </p:spPr>
      </p:pic>
      <p:pic>
        <p:nvPicPr>
          <p:cNvPr id="7" name="Picture 4" descr="http://www.ismor.com/ismor_images/ismor_banner.gif"/>
          <p:cNvPicPr>
            <a:picLocks noChangeAspect="1" noChangeArrowheads="1"/>
          </p:cNvPicPr>
          <p:nvPr/>
        </p:nvPicPr>
        <p:blipFill>
          <a:blip r:embed="rId5" cstate="print"/>
          <a:srcRect l="20790" r="20621"/>
          <a:stretch>
            <a:fillRect/>
          </a:stretch>
        </p:blipFill>
        <p:spPr bwMode="auto">
          <a:xfrm>
            <a:off x="6868065" y="4698198"/>
            <a:ext cx="2153467" cy="551331"/>
          </a:xfrm>
          <a:prstGeom prst="rect">
            <a:avLst/>
          </a:prstGeom>
          <a:noFill/>
        </p:spPr>
      </p:pic>
    </p:spTree>
    <p:extLst>
      <p:ext uri="{BB962C8B-B14F-4D97-AF65-F5344CB8AC3E}">
        <p14:creationId xmlns:p14="http://schemas.microsoft.com/office/powerpoint/2010/main" xmlns="" val="3791977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Topics covered</a:t>
            </a:r>
            <a:endParaRPr lang="en-GB" dirty="0"/>
          </a:p>
        </p:txBody>
      </p:sp>
      <p:sp>
        <p:nvSpPr>
          <p:cNvPr id="3" name="Content Placeholder 2"/>
          <p:cNvSpPr>
            <a:spLocks noGrp="1"/>
          </p:cNvSpPr>
          <p:nvPr>
            <p:ph idx="1"/>
          </p:nvPr>
        </p:nvSpPr>
        <p:spPr>
          <a:xfrm>
            <a:off x="457200" y="1268760"/>
            <a:ext cx="8229600" cy="5040560"/>
          </a:xfrm>
        </p:spPr>
        <p:txBody>
          <a:bodyPr>
            <a:noAutofit/>
          </a:bodyPr>
          <a:lstStyle/>
          <a:p>
            <a:r>
              <a:rPr lang="en-GB" sz="1600" dirty="0" smtClean="0"/>
              <a:t>Analysis for Evaluation and Assessment</a:t>
            </a:r>
          </a:p>
          <a:p>
            <a:r>
              <a:rPr lang="en-GB" sz="1600" dirty="0" smtClean="0"/>
              <a:t>Analysis of Trafficking and Transnational Threats</a:t>
            </a:r>
          </a:p>
          <a:p>
            <a:r>
              <a:rPr lang="en-GB" sz="1600" dirty="0" smtClean="0"/>
              <a:t>Analysis for Future Conflict</a:t>
            </a:r>
          </a:p>
          <a:p>
            <a:r>
              <a:rPr lang="en-GB" sz="1600" dirty="0" smtClean="0"/>
              <a:t>Analysis for The Future of Afghanistan</a:t>
            </a:r>
          </a:p>
          <a:p>
            <a:r>
              <a:rPr lang="en-GB" sz="1600" dirty="0" smtClean="0"/>
              <a:t>Analysis of Societal Conflict and Counter-Insurgency</a:t>
            </a:r>
          </a:p>
          <a:p>
            <a:r>
              <a:rPr lang="en-GB" sz="1600" dirty="0" smtClean="0"/>
              <a:t>Analysis in Support of Policy</a:t>
            </a:r>
          </a:p>
          <a:p>
            <a:r>
              <a:rPr lang="en-GB" sz="1600" dirty="0" smtClean="0"/>
              <a:t>Analysis for Multi-Agency Support</a:t>
            </a:r>
          </a:p>
          <a:p>
            <a:r>
              <a:rPr lang="en-GB" sz="1600" dirty="0" smtClean="0"/>
              <a:t>Analysis for Civil-Military Transitions   </a:t>
            </a:r>
          </a:p>
          <a:p>
            <a:r>
              <a:rPr lang="en-GB" sz="1600" dirty="0" smtClean="0"/>
              <a:t>Analysis for New and Emerging Societal Conflicts  </a:t>
            </a:r>
          </a:p>
          <a:p>
            <a:r>
              <a:rPr lang="en-GB" sz="1600" dirty="0" smtClean="0"/>
              <a:t>Analysis for Stabilization and Counter-Terrorist Operations  </a:t>
            </a:r>
          </a:p>
          <a:p>
            <a:r>
              <a:rPr lang="en-GB" sz="1600" dirty="0" smtClean="0"/>
              <a:t>Analysis for Governance and Stability  </a:t>
            </a:r>
          </a:p>
          <a:p>
            <a:r>
              <a:rPr lang="en-GB" sz="1600" dirty="0" smtClean="0"/>
              <a:t>Analysis for Compliance and Peace Building  </a:t>
            </a:r>
          </a:p>
          <a:p>
            <a:r>
              <a:rPr lang="en-GB" sz="1600" dirty="0" smtClean="0"/>
              <a:t>Analysis for Assessment, Evaluation and Crisis Management  </a:t>
            </a:r>
          </a:p>
          <a:p>
            <a:r>
              <a:rPr lang="en-GB" sz="1600" dirty="0" smtClean="0"/>
              <a:t>Analysis for Crisis Response and Societal Reconstruction</a:t>
            </a:r>
          </a:p>
          <a:p>
            <a:r>
              <a:rPr lang="en-GB" sz="1600" dirty="0" smtClean="0"/>
              <a:t>Analysis of Civil-Military Interactions</a:t>
            </a:r>
          </a:p>
          <a:p>
            <a:r>
              <a:rPr lang="en-GB" sz="1600" dirty="0" smtClean="0"/>
              <a:t>Analysis for Peace Operations</a:t>
            </a:r>
          </a:p>
          <a:p>
            <a:r>
              <a:rPr lang="en-GB" sz="1600" dirty="0" smtClean="0"/>
              <a:t>Analysis for and of the Resolution of Conflict</a:t>
            </a:r>
          </a:p>
          <a:p>
            <a:r>
              <a:rPr lang="en-GB" sz="1600" dirty="0" smtClean="0"/>
              <a:t>Analytic Approaches to the Study of Future Conflict</a:t>
            </a:r>
          </a:p>
        </p:txBody>
      </p:sp>
      <p:pic>
        <p:nvPicPr>
          <p:cNvPr id="22530" name="Picture 2" descr="2010">
            <a:hlinkClick r:id="rId2"/>
          </p:cNvPr>
          <p:cNvPicPr>
            <a:picLocks noChangeAspect="1" noChangeArrowheads="1"/>
          </p:cNvPicPr>
          <p:nvPr/>
        </p:nvPicPr>
        <p:blipFill>
          <a:blip r:embed="rId3" cstate="print"/>
          <a:srcRect/>
          <a:stretch>
            <a:fillRect/>
          </a:stretch>
        </p:blipFill>
        <p:spPr bwMode="auto">
          <a:xfrm>
            <a:off x="6228184" y="1196752"/>
            <a:ext cx="1200150" cy="1828800"/>
          </a:xfrm>
          <a:prstGeom prst="rect">
            <a:avLst/>
          </a:prstGeom>
          <a:noFill/>
        </p:spPr>
      </p:pic>
      <p:pic>
        <p:nvPicPr>
          <p:cNvPr id="7" name="Picture 2" descr="2010">
            <a:hlinkClick r:id="rId2"/>
          </p:cNvPr>
          <p:cNvPicPr>
            <a:picLocks noChangeAspect="1" noChangeArrowheads="1"/>
          </p:cNvPicPr>
          <p:nvPr/>
        </p:nvPicPr>
        <p:blipFill>
          <a:blip r:embed="rId3" cstate="print"/>
          <a:srcRect/>
          <a:stretch>
            <a:fillRect/>
          </a:stretch>
        </p:blipFill>
        <p:spPr bwMode="auto">
          <a:xfrm>
            <a:off x="6606226" y="1556792"/>
            <a:ext cx="1200150" cy="1828800"/>
          </a:xfrm>
          <a:prstGeom prst="rect">
            <a:avLst/>
          </a:prstGeom>
          <a:noFill/>
        </p:spPr>
      </p:pic>
      <p:pic>
        <p:nvPicPr>
          <p:cNvPr id="8" name="Picture 2" descr="2010">
            <a:hlinkClick r:id="rId2"/>
          </p:cNvPr>
          <p:cNvPicPr>
            <a:picLocks noChangeAspect="1" noChangeArrowheads="1"/>
          </p:cNvPicPr>
          <p:nvPr/>
        </p:nvPicPr>
        <p:blipFill>
          <a:blip r:embed="rId3" cstate="print"/>
          <a:srcRect/>
          <a:stretch>
            <a:fillRect/>
          </a:stretch>
        </p:blipFill>
        <p:spPr bwMode="auto">
          <a:xfrm>
            <a:off x="6984268" y="1844824"/>
            <a:ext cx="1200150" cy="1828800"/>
          </a:xfrm>
          <a:prstGeom prst="rect">
            <a:avLst/>
          </a:prstGeom>
          <a:noFill/>
        </p:spPr>
      </p:pic>
      <p:pic>
        <p:nvPicPr>
          <p:cNvPr id="10" name="Picture 2" descr="2010">
            <a:hlinkClick r:id="rId2"/>
          </p:cNvPr>
          <p:cNvPicPr>
            <a:picLocks noChangeAspect="1" noChangeArrowheads="1"/>
          </p:cNvPicPr>
          <p:nvPr/>
        </p:nvPicPr>
        <p:blipFill>
          <a:blip r:embed="rId3" cstate="print"/>
          <a:srcRect/>
          <a:stretch>
            <a:fillRect/>
          </a:stretch>
        </p:blipFill>
        <p:spPr bwMode="auto">
          <a:xfrm>
            <a:off x="6012160" y="2204864"/>
            <a:ext cx="1200150" cy="1828800"/>
          </a:xfrm>
          <a:prstGeom prst="rect">
            <a:avLst/>
          </a:prstGeom>
          <a:noFill/>
        </p:spPr>
      </p:pic>
      <p:pic>
        <p:nvPicPr>
          <p:cNvPr id="11" name="Picture 2" descr="2010">
            <a:hlinkClick r:id="rId2"/>
          </p:cNvPr>
          <p:cNvPicPr>
            <a:picLocks noChangeAspect="1" noChangeArrowheads="1"/>
          </p:cNvPicPr>
          <p:nvPr/>
        </p:nvPicPr>
        <p:blipFill>
          <a:blip r:embed="rId3" cstate="print"/>
          <a:srcRect/>
          <a:stretch>
            <a:fillRect/>
          </a:stretch>
        </p:blipFill>
        <p:spPr bwMode="auto">
          <a:xfrm>
            <a:off x="7362310" y="2132856"/>
            <a:ext cx="1200150" cy="1828800"/>
          </a:xfrm>
          <a:prstGeom prst="rect">
            <a:avLst/>
          </a:prstGeom>
          <a:noFill/>
        </p:spPr>
      </p:pic>
      <p:pic>
        <p:nvPicPr>
          <p:cNvPr id="12" name="Picture 2" descr="2010">
            <a:hlinkClick r:id="rId2"/>
          </p:cNvPr>
          <p:cNvPicPr>
            <a:picLocks noChangeAspect="1" noChangeArrowheads="1"/>
          </p:cNvPicPr>
          <p:nvPr/>
        </p:nvPicPr>
        <p:blipFill>
          <a:blip r:embed="rId3" cstate="print"/>
          <a:srcRect/>
          <a:stretch>
            <a:fillRect/>
          </a:stretch>
        </p:blipFill>
        <p:spPr bwMode="auto">
          <a:xfrm>
            <a:off x="6387821" y="2564904"/>
            <a:ext cx="1200150" cy="1828800"/>
          </a:xfrm>
          <a:prstGeom prst="rect">
            <a:avLst/>
          </a:prstGeom>
          <a:noFill/>
        </p:spPr>
      </p:pic>
      <p:pic>
        <p:nvPicPr>
          <p:cNvPr id="9" name="Picture 2" descr="2010">
            <a:hlinkClick r:id="rId2"/>
          </p:cNvPr>
          <p:cNvPicPr>
            <a:picLocks noChangeAspect="1" noChangeArrowheads="1"/>
          </p:cNvPicPr>
          <p:nvPr/>
        </p:nvPicPr>
        <p:blipFill>
          <a:blip r:embed="rId3" cstate="print"/>
          <a:srcRect/>
          <a:stretch>
            <a:fillRect/>
          </a:stretch>
        </p:blipFill>
        <p:spPr bwMode="auto">
          <a:xfrm>
            <a:off x="6763482" y="2924944"/>
            <a:ext cx="1200150" cy="1828800"/>
          </a:xfrm>
          <a:prstGeom prst="rect">
            <a:avLst/>
          </a:prstGeom>
          <a:noFill/>
        </p:spPr>
      </p:pic>
      <p:pic>
        <p:nvPicPr>
          <p:cNvPr id="22532" name="Picture 4" descr="http://www.thecornwallisgroup.org/images/covers/c9_thumb.png">
            <a:hlinkClick r:id="rId4"/>
          </p:cNvPr>
          <p:cNvPicPr>
            <a:picLocks noChangeAspect="1" noChangeArrowheads="1"/>
          </p:cNvPicPr>
          <p:nvPr/>
        </p:nvPicPr>
        <p:blipFill>
          <a:blip r:embed="rId5" cstate="print"/>
          <a:srcRect/>
          <a:stretch>
            <a:fillRect/>
          </a:stretch>
        </p:blipFill>
        <p:spPr bwMode="auto">
          <a:xfrm>
            <a:off x="7740352" y="2564904"/>
            <a:ext cx="1219200" cy="1828800"/>
          </a:xfrm>
          <a:prstGeom prst="rect">
            <a:avLst/>
          </a:prstGeom>
          <a:noFill/>
        </p:spPr>
      </p:pic>
      <p:pic>
        <p:nvPicPr>
          <p:cNvPr id="19" name="Picture 2" descr="2010">
            <a:hlinkClick r:id="rId2"/>
          </p:cNvPr>
          <p:cNvPicPr>
            <a:picLocks noChangeAspect="1" noChangeArrowheads="1"/>
          </p:cNvPicPr>
          <p:nvPr/>
        </p:nvPicPr>
        <p:blipFill>
          <a:blip r:embed="rId3" cstate="print"/>
          <a:srcRect/>
          <a:stretch>
            <a:fillRect/>
          </a:stretch>
        </p:blipFill>
        <p:spPr bwMode="auto">
          <a:xfrm>
            <a:off x="6228184" y="3314460"/>
            <a:ext cx="1200150" cy="1828800"/>
          </a:xfrm>
          <a:prstGeom prst="rect">
            <a:avLst/>
          </a:prstGeom>
          <a:noFill/>
        </p:spPr>
      </p:pic>
      <p:pic>
        <p:nvPicPr>
          <p:cNvPr id="13" name="Picture 2" descr="2010">
            <a:hlinkClick r:id="rId2"/>
          </p:cNvPr>
          <p:cNvPicPr>
            <a:picLocks noChangeAspect="1" noChangeArrowheads="1"/>
          </p:cNvPicPr>
          <p:nvPr/>
        </p:nvPicPr>
        <p:blipFill>
          <a:blip r:embed="rId3" cstate="print"/>
          <a:srcRect/>
          <a:stretch>
            <a:fillRect/>
          </a:stretch>
        </p:blipFill>
        <p:spPr bwMode="auto">
          <a:xfrm>
            <a:off x="7139143" y="3356992"/>
            <a:ext cx="1200150" cy="1828800"/>
          </a:xfrm>
          <a:prstGeom prst="rect">
            <a:avLst/>
          </a:prstGeom>
          <a:noFill/>
        </p:spPr>
      </p:pic>
      <p:pic>
        <p:nvPicPr>
          <p:cNvPr id="20" name="Picture 2" descr="2010">
            <a:hlinkClick r:id="rId2"/>
          </p:cNvPr>
          <p:cNvPicPr>
            <a:picLocks noChangeAspect="1" noChangeArrowheads="1"/>
          </p:cNvPicPr>
          <p:nvPr/>
        </p:nvPicPr>
        <p:blipFill>
          <a:blip r:embed="rId3" cstate="print"/>
          <a:srcRect/>
          <a:stretch>
            <a:fillRect/>
          </a:stretch>
        </p:blipFill>
        <p:spPr bwMode="auto">
          <a:xfrm>
            <a:off x="6603845" y="3674500"/>
            <a:ext cx="1200150" cy="1828800"/>
          </a:xfrm>
          <a:prstGeom prst="rect">
            <a:avLst/>
          </a:prstGeom>
          <a:noFill/>
        </p:spPr>
      </p:pic>
      <p:pic>
        <p:nvPicPr>
          <p:cNvPr id="22534" name="Picture 6" descr="http://www.thecornwallisgroup.org/images/covers/c1_thumb.png">
            <a:hlinkClick r:id="rId6"/>
          </p:cNvPr>
          <p:cNvPicPr>
            <a:picLocks noChangeAspect="1" noChangeArrowheads="1"/>
          </p:cNvPicPr>
          <p:nvPr/>
        </p:nvPicPr>
        <p:blipFill>
          <a:blip r:embed="rId7" cstate="print"/>
          <a:srcRect/>
          <a:stretch>
            <a:fillRect/>
          </a:stretch>
        </p:blipFill>
        <p:spPr bwMode="auto">
          <a:xfrm>
            <a:off x="7514803" y="3717032"/>
            <a:ext cx="1228725" cy="1828800"/>
          </a:xfrm>
          <a:prstGeom prst="rect">
            <a:avLst/>
          </a:prstGeom>
          <a:noFill/>
        </p:spPr>
      </p:pic>
      <p:pic>
        <p:nvPicPr>
          <p:cNvPr id="21" name="Picture 2" descr="2010">
            <a:hlinkClick r:id="rId2"/>
          </p:cNvPr>
          <p:cNvPicPr>
            <a:picLocks noChangeAspect="1" noChangeArrowheads="1"/>
          </p:cNvPicPr>
          <p:nvPr/>
        </p:nvPicPr>
        <p:blipFill>
          <a:blip r:embed="rId3" cstate="print"/>
          <a:srcRect/>
          <a:stretch>
            <a:fillRect/>
          </a:stretch>
        </p:blipFill>
        <p:spPr bwMode="auto">
          <a:xfrm>
            <a:off x="6979506" y="4034540"/>
            <a:ext cx="1200150" cy="1828800"/>
          </a:xfrm>
          <a:prstGeom prst="rect">
            <a:avLst/>
          </a:prstGeom>
          <a:noFill/>
        </p:spPr>
      </p:pic>
      <p:pic>
        <p:nvPicPr>
          <p:cNvPr id="22" name="Picture 2" descr="2010">
            <a:hlinkClick r:id="rId2"/>
          </p:cNvPr>
          <p:cNvPicPr>
            <a:picLocks noChangeAspect="1" noChangeArrowheads="1"/>
          </p:cNvPicPr>
          <p:nvPr/>
        </p:nvPicPr>
        <p:blipFill>
          <a:blip r:embed="rId3" cstate="print"/>
          <a:srcRect/>
          <a:stretch>
            <a:fillRect/>
          </a:stretch>
        </p:blipFill>
        <p:spPr bwMode="auto">
          <a:xfrm>
            <a:off x="7355167" y="4466588"/>
            <a:ext cx="1200150" cy="1828800"/>
          </a:xfrm>
          <a:prstGeom prst="rect">
            <a:avLst/>
          </a:prstGeom>
          <a:noFill/>
        </p:spPr>
      </p:pic>
      <p:pic>
        <p:nvPicPr>
          <p:cNvPr id="23" name="Picture 6" descr="http://www.thecornwallisgroup.org/images/covers/c1_thumb.png">
            <a:hlinkClick r:id="rId6"/>
          </p:cNvPr>
          <p:cNvPicPr>
            <a:picLocks noChangeAspect="1" noChangeArrowheads="1"/>
          </p:cNvPicPr>
          <p:nvPr/>
        </p:nvPicPr>
        <p:blipFill>
          <a:blip r:embed="rId7" cstate="print"/>
          <a:srcRect/>
          <a:stretch>
            <a:fillRect/>
          </a:stretch>
        </p:blipFill>
        <p:spPr bwMode="auto">
          <a:xfrm>
            <a:off x="7730827" y="4826628"/>
            <a:ext cx="1228725" cy="1828800"/>
          </a:xfrm>
          <a:prstGeom prst="rect">
            <a:avLst/>
          </a:prstGeom>
          <a:noFill/>
        </p:spPr>
      </p:pic>
    </p:spTree>
    <p:extLst>
      <p:ext uri="{BB962C8B-B14F-4D97-AF65-F5344CB8AC3E}">
        <p14:creationId xmlns:p14="http://schemas.microsoft.com/office/powerpoint/2010/main" xmlns="" val="3004149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218"/>
          </a:xfrm>
        </p:spPr>
        <p:txBody>
          <a:bodyPr>
            <a:normAutofit fontScale="90000"/>
          </a:bodyPr>
          <a:lstStyle/>
          <a:p>
            <a:r>
              <a:rPr lang="en-GB" b="1" dirty="0" smtClean="0"/>
              <a:t>Cornwallis XIX: Analysis of</a:t>
            </a:r>
            <a:br>
              <a:rPr lang="en-GB" b="1" dirty="0" smtClean="0"/>
            </a:br>
            <a:r>
              <a:rPr lang="en-GB" b="1" dirty="0" smtClean="0"/>
              <a:t>Commercial &amp;</a:t>
            </a:r>
            <a:r>
              <a:rPr lang="en-GB" b="1" dirty="0" smtClean="0"/>
              <a:t> </a:t>
            </a:r>
            <a:r>
              <a:rPr lang="en-GB" b="1" dirty="0" smtClean="0"/>
              <a:t>Market Force Roles in</a:t>
            </a:r>
            <a:br>
              <a:rPr lang="en-GB" b="1" dirty="0" smtClean="0"/>
            </a:br>
            <a:r>
              <a:rPr lang="en-GB" b="1" dirty="0" smtClean="0"/>
              <a:t>Conflict Management &amp;</a:t>
            </a:r>
            <a:r>
              <a:rPr lang="en-GB" b="1" dirty="0" smtClean="0"/>
              <a:t> </a:t>
            </a:r>
            <a:r>
              <a:rPr lang="en-GB" b="1" dirty="0" smtClean="0"/>
              <a:t>Mitigation</a:t>
            </a:r>
            <a:endParaRPr lang="en-GB" dirty="0"/>
          </a:p>
        </p:txBody>
      </p:sp>
      <p:sp>
        <p:nvSpPr>
          <p:cNvPr id="3" name="Content Placeholder 2"/>
          <p:cNvSpPr>
            <a:spLocks noGrp="1"/>
          </p:cNvSpPr>
          <p:nvPr>
            <p:ph idx="1"/>
          </p:nvPr>
        </p:nvSpPr>
        <p:spPr>
          <a:xfrm>
            <a:off x="457200" y="2492896"/>
            <a:ext cx="8229600" cy="4104456"/>
          </a:xfrm>
        </p:spPr>
        <p:txBody>
          <a:bodyPr>
            <a:normAutofit fontScale="77500" lnSpcReduction="20000"/>
          </a:bodyPr>
          <a:lstStyle/>
          <a:p>
            <a:r>
              <a:rPr lang="en-GB" dirty="0" smtClean="0"/>
              <a:t>Private companies and Civil Society Organizations (CSOs) are increasingly considered </a:t>
            </a:r>
            <a:r>
              <a:rPr lang="en-GB" dirty="0" smtClean="0"/>
              <a:t>a partner </a:t>
            </a:r>
            <a:r>
              <a:rPr lang="en-GB" dirty="0" smtClean="0"/>
              <a:t>in the prevention, settlement and transformation of violent conflicts</a:t>
            </a:r>
            <a:r>
              <a:rPr lang="en-GB" dirty="0" smtClean="0"/>
              <a:t>.</a:t>
            </a:r>
          </a:p>
          <a:p>
            <a:r>
              <a:rPr lang="en-GB" dirty="0" smtClean="0"/>
              <a:t>Their </a:t>
            </a:r>
            <a:r>
              <a:rPr lang="en-GB" dirty="0" smtClean="0"/>
              <a:t>future </a:t>
            </a:r>
            <a:r>
              <a:rPr lang="en-GB" dirty="0" smtClean="0"/>
              <a:t>as part of the mix within operational theatres seems </a:t>
            </a:r>
            <a:r>
              <a:rPr lang="en-GB" dirty="0" smtClean="0"/>
              <a:t>assured for </a:t>
            </a:r>
            <a:r>
              <a:rPr lang="en-GB" dirty="0" smtClean="0"/>
              <a:t>the immediate </a:t>
            </a:r>
            <a:r>
              <a:rPr lang="en-GB" dirty="0" smtClean="0"/>
              <a:t>and medium term</a:t>
            </a:r>
            <a:r>
              <a:rPr lang="en-GB" dirty="0" smtClean="0"/>
              <a:t>.</a:t>
            </a:r>
          </a:p>
          <a:p>
            <a:r>
              <a:rPr lang="en-GB" dirty="0" smtClean="0"/>
              <a:t>How has analysis </a:t>
            </a:r>
            <a:r>
              <a:rPr lang="en-GB" dirty="0" smtClean="0"/>
              <a:t>has been used to produce a ‘Blended Solution’ plan of </a:t>
            </a:r>
            <a:r>
              <a:rPr lang="en-GB" dirty="0" smtClean="0"/>
              <a:t>action to </a:t>
            </a:r>
            <a:r>
              <a:rPr lang="en-GB" dirty="0" smtClean="0"/>
              <a:t>improve the effectiveness of the </a:t>
            </a:r>
            <a:r>
              <a:rPr lang="en-GB" dirty="0" smtClean="0"/>
              <a:t>response?</a:t>
            </a:r>
          </a:p>
          <a:p>
            <a:r>
              <a:rPr lang="en-GB" dirty="0" smtClean="0"/>
              <a:t>The Group has accepted </a:t>
            </a:r>
            <a:r>
              <a:rPr lang="en-GB" dirty="0" smtClean="0"/>
              <a:t>presentations that cover issues outside the </a:t>
            </a:r>
            <a:r>
              <a:rPr lang="en-GB" dirty="0" smtClean="0"/>
              <a:t>theme. </a:t>
            </a:r>
            <a:r>
              <a:rPr lang="en-GB" dirty="0" smtClean="0"/>
              <a:t>This principle will </a:t>
            </a:r>
            <a:r>
              <a:rPr lang="en-GB" dirty="0" smtClean="0"/>
              <a:t>contribute to </a:t>
            </a:r>
            <a:r>
              <a:rPr lang="en-GB" dirty="0" smtClean="0"/>
              <a:t>the richness of discussions.</a:t>
            </a: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80928"/>
            <a:ext cx="8229600" cy="1143000"/>
          </a:xfrm>
        </p:spPr>
        <p:txBody>
          <a:bodyPr/>
          <a:lstStyle/>
          <a:p>
            <a:r>
              <a:rPr lang="en-GB" dirty="0" smtClean="0"/>
              <a:t>Enjoy the workshop!</a:t>
            </a:r>
            <a:endParaRPr lang="en-GB" dirty="0"/>
          </a:p>
        </p:txBody>
      </p:sp>
    </p:spTree>
    <p:extLst>
      <p:ext uri="{BB962C8B-B14F-4D97-AF65-F5344CB8AC3E}">
        <p14:creationId xmlns:p14="http://schemas.microsoft.com/office/powerpoint/2010/main" xmlns="" val="3052453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TotalTime>
  <Words>1179</Words>
  <Application>Microsoft Office PowerPoint</Application>
  <PresentationFormat>On-screen Show (4:3)</PresentationFormat>
  <Paragraphs>89</Paragraphs>
  <Slides>9</Slides>
  <Notes>3</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An Introduction to the Cornwallis Group</vt:lpstr>
      <vt:lpstr>History</vt:lpstr>
      <vt:lpstr>Mission</vt:lpstr>
      <vt:lpstr>Principles</vt:lpstr>
      <vt:lpstr>More than a workshop – a community</vt:lpstr>
      <vt:lpstr>Uniquely Cornwallis Group</vt:lpstr>
      <vt:lpstr>Topics covered</vt:lpstr>
      <vt:lpstr>Cornwallis XIX: Analysis of Commercial &amp; Market Force Roles in Conflict Management &amp; Mitigation</vt:lpstr>
      <vt:lpstr>Enjoy the workshop!</vt:lpstr>
    </vt:vector>
  </TitlesOfParts>
  <Company>Dstl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Cornwallis XIX</dc:title>
  <dc:creator>Antony J Hopkin</dc:creator>
  <cp:lastModifiedBy>Tony Hopkin</cp:lastModifiedBy>
  <cp:revision>13</cp:revision>
  <dcterms:created xsi:type="dcterms:W3CDTF">2014-07-24T09:48:20Z</dcterms:created>
  <dcterms:modified xsi:type="dcterms:W3CDTF">2014-07-28T20:57:38Z</dcterms:modified>
</cp:coreProperties>
</file>