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handoutMasterIdLst>
    <p:handoutMasterId r:id="rId32"/>
  </p:handoutMasterIdLst>
  <p:sldIdLst>
    <p:sldId id="256" r:id="rId2"/>
    <p:sldId id="263" r:id="rId3"/>
    <p:sldId id="264" r:id="rId4"/>
    <p:sldId id="265" r:id="rId5"/>
    <p:sldId id="269" r:id="rId6"/>
    <p:sldId id="270" r:id="rId7"/>
    <p:sldId id="283" r:id="rId8"/>
    <p:sldId id="289" r:id="rId9"/>
    <p:sldId id="271" r:id="rId10"/>
    <p:sldId id="267" r:id="rId11"/>
    <p:sldId id="272" r:id="rId12"/>
    <p:sldId id="273" r:id="rId13"/>
    <p:sldId id="274" r:id="rId14"/>
    <p:sldId id="275" r:id="rId15"/>
    <p:sldId id="280" r:id="rId16"/>
    <p:sldId id="281" r:id="rId17"/>
    <p:sldId id="282" r:id="rId18"/>
    <p:sldId id="277" r:id="rId19"/>
    <p:sldId id="278" r:id="rId20"/>
    <p:sldId id="279" r:id="rId21"/>
    <p:sldId id="276" r:id="rId22"/>
    <p:sldId id="268" r:id="rId23"/>
    <p:sldId id="266" r:id="rId24"/>
    <p:sldId id="287" r:id="rId25"/>
    <p:sldId id="284" r:id="rId26"/>
    <p:sldId id="285" r:id="rId27"/>
    <p:sldId id="286" r:id="rId28"/>
    <p:sldId id="288" r:id="rId29"/>
    <p:sldId id="25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545454"/>
    <a:srgbClr val="0A237A"/>
    <a:srgbClr val="091C5F"/>
    <a:srgbClr val="E37D16"/>
    <a:srgbClr val="E39E16"/>
    <a:srgbClr val="FF9E16"/>
    <a:srgbClr val="002463"/>
    <a:srgbClr val="163560"/>
    <a:srgbClr val="0033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09" autoAdjust="0"/>
    <p:restoredTop sz="91576" autoAdjust="0"/>
  </p:normalViewPr>
  <p:slideViewPr>
    <p:cSldViewPr snapToGrid="0">
      <p:cViewPr varScale="1">
        <p:scale>
          <a:sx n="77" d="100"/>
          <a:sy n="77" d="100"/>
        </p:scale>
        <p:origin x="-2059" y="-91"/>
      </p:cViewPr>
      <p:guideLst>
        <p:guide orient="horz" pos="4137"/>
        <p:guide pos="5223"/>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100" d="100"/>
          <a:sy n="100" d="100"/>
        </p:scale>
        <p:origin x="-4592" y="-104"/>
      </p:cViewPr>
      <p:guideLst>
        <p:guide orient="horz" pos="2880"/>
        <p:guide pos="2160"/>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5B8A0F-509A-4D4E-B8A2-D4D70F6ADCD7}" type="datetimeFigureOut">
              <a:rPr lang="en-US" smtClean="0"/>
              <a:pPr/>
              <a:t>7/17/2014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996E58-9887-034D-A2C5-588D503682EE}" type="slidenum">
              <a:rPr lang="en-US" smtClean="0"/>
              <a:pPr/>
              <a:t>‹#›</a:t>
            </a:fld>
            <a:endParaRPr lang="en-US"/>
          </a:p>
        </p:txBody>
      </p:sp>
    </p:spTree>
    <p:extLst>
      <p:ext uri="{BB962C8B-B14F-4D97-AF65-F5344CB8AC3E}">
        <p14:creationId xmlns:p14="http://schemas.microsoft.com/office/powerpoint/2010/main" val="36194984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002528-0F20-8844-920C-2F20B517E443}" type="datetimeFigureOut">
              <a:rPr lang="en-US" smtClean="0"/>
              <a:pPr/>
              <a:t>7/17/2014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11B632-81DE-3B44-B95D-30BC8B3608A6}" type="slidenum">
              <a:rPr lang="en-US" smtClean="0"/>
              <a:pPr/>
              <a:t>‹#›</a:t>
            </a:fld>
            <a:endParaRPr lang="en-US"/>
          </a:p>
        </p:txBody>
      </p:sp>
    </p:spTree>
    <p:extLst>
      <p:ext uri="{BB962C8B-B14F-4D97-AF65-F5344CB8AC3E}">
        <p14:creationId xmlns:p14="http://schemas.microsoft.com/office/powerpoint/2010/main" val="30422787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a:t>
            </a:r>
          </a:p>
          <a:p>
            <a:r>
              <a:rPr lang="en-US" dirty="0" smtClean="0"/>
              <a:t>Value Engineering Guidebook (June</a:t>
            </a:r>
            <a:r>
              <a:rPr lang="en-US" baseline="0" dirty="0" smtClean="0"/>
              <a:t> 2011) p 4.</a:t>
            </a:r>
          </a:p>
          <a:p>
            <a:pPr marL="0" lvl="1" defTabSz="914292">
              <a:defRPr/>
            </a:pPr>
            <a:r>
              <a:rPr lang="en-US" dirty="0" smtClean="0"/>
              <a:t>Slide 97, 112 in the VECP_Training_2013.pptx</a:t>
            </a:r>
          </a:p>
          <a:p>
            <a:pPr marL="0" lvl="1" defTabSz="914292">
              <a:defRPr/>
            </a:pPr>
            <a:r>
              <a:rPr lang="en-US" dirty="0" smtClean="0"/>
              <a:t>FAR Part</a:t>
            </a:r>
            <a:r>
              <a:rPr lang="en-US" baseline="0" dirty="0" smtClean="0"/>
              <a:t> 48</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AEABF7E-2212-42BF-B986-208327A3BDFE}" type="slidenum">
              <a:rPr lang="en-US" smtClean="0"/>
              <a:pPr/>
              <a:t>5</a:t>
            </a:fld>
            <a:endParaRPr lang="en-US" dirty="0"/>
          </a:p>
        </p:txBody>
      </p:sp>
    </p:spTree>
    <p:extLst>
      <p:ext uri="{BB962C8B-B14F-4D97-AF65-F5344CB8AC3E}">
        <p14:creationId xmlns:p14="http://schemas.microsoft.com/office/powerpoint/2010/main" val="69798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p:spPr>
        <p:txBody>
          <a:bodyPr/>
          <a:lstStyle/>
          <a:p>
            <a:fld id="{AE8B1410-300B-430C-B712-CD354F98704E}" type="slidenum">
              <a:rPr lang="en-US" smtClean="0"/>
              <a:pPr/>
              <a:t>11</a:t>
            </a:fld>
            <a:endParaRPr lang="en-US" smtClean="0"/>
          </a:p>
        </p:txBody>
      </p:sp>
      <p:sp>
        <p:nvSpPr>
          <p:cNvPr id="194563" name="Rectangle 2"/>
          <p:cNvSpPr>
            <a:spLocks noGrp="1" noRot="1" noChangeAspect="1" noChangeArrowheads="1" noTextEdit="1"/>
          </p:cNvSpPr>
          <p:nvPr>
            <p:ph type="sldImg"/>
          </p:nvPr>
        </p:nvSpPr>
        <p:spPr>
          <a:xfrm>
            <a:off x="1143000" y="687388"/>
            <a:ext cx="4572000" cy="3429000"/>
          </a:xfrm>
          <a:ln/>
        </p:spPr>
      </p:sp>
      <p:sp>
        <p:nvSpPr>
          <p:cNvPr id="194564" name="Rectangle 3"/>
          <p:cNvSpPr>
            <a:spLocks noGrp="1" noChangeArrowheads="1"/>
          </p:cNvSpPr>
          <p:nvPr>
            <p:ph type="body" idx="1"/>
          </p:nvPr>
        </p:nvSpPr>
        <p:spPr>
          <a:xfrm>
            <a:off x="685800" y="4344992"/>
            <a:ext cx="5486400" cy="4111625"/>
          </a:xfrm>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p>
          <a:p>
            <a:r>
              <a:rPr lang="en-US" dirty="0" smtClean="0"/>
              <a:t>Value Engineering Guidebook (Jun</a:t>
            </a:r>
            <a:r>
              <a:rPr lang="en-US" baseline="0" dirty="0" smtClean="0"/>
              <a:t> 2011) p. 137.</a:t>
            </a:r>
          </a:p>
          <a:p>
            <a:r>
              <a:rPr lang="en-US" baseline="0" dirty="0" smtClean="0"/>
              <a:t>Analysis</a:t>
            </a:r>
          </a:p>
          <a:p>
            <a:endParaRPr lang="en-US" baseline="0" dirty="0" smtClean="0"/>
          </a:p>
        </p:txBody>
      </p:sp>
      <p:sp>
        <p:nvSpPr>
          <p:cNvPr id="4" name="Slide Number Placeholder 3"/>
          <p:cNvSpPr>
            <a:spLocks noGrp="1"/>
          </p:cNvSpPr>
          <p:nvPr>
            <p:ph type="sldNum" sz="quarter" idx="10"/>
          </p:nvPr>
        </p:nvSpPr>
        <p:spPr/>
        <p:txBody>
          <a:bodyPr/>
          <a:lstStyle/>
          <a:p>
            <a:fld id="{3AEABF7E-2212-42BF-B986-208327A3BDFE}" type="slidenum">
              <a:rPr lang="en-US" smtClean="0"/>
              <a:pPr/>
              <a:t>14</a:t>
            </a:fld>
            <a:endParaRPr lang="en-US" dirty="0"/>
          </a:p>
        </p:txBody>
      </p:sp>
    </p:spTree>
    <p:extLst>
      <p:ext uri="{BB962C8B-B14F-4D97-AF65-F5344CB8AC3E}">
        <p14:creationId xmlns:p14="http://schemas.microsoft.com/office/powerpoint/2010/main" val="3416073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p>
          <a:p>
            <a:r>
              <a:rPr lang="en-US" dirty="0" smtClean="0"/>
              <a:t>DoD IEA v2.0</a:t>
            </a:r>
            <a:r>
              <a:rPr lang="en-US" baseline="0" dirty="0" smtClean="0"/>
              <a:t> Volume II Description Document Final (06 Aug 2012) pp. G-3 – G-4.</a:t>
            </a:r>
            <a:endParaRPr lang="en-US" dirty="0" smtClean="0"/>
          </a:p>
          <a:p>
            <a:r>
              <a:rPr lang="en-US" dirty="0" smtClean="0"/>
              <a:t>VECP_Training_2013 slide</a:t>
            </a:r>
            <a:r>
              <a:rPr lang="en-US" baseline="0" dirty="0" smtClean="0"/>
              <a:t> 125.</a:t>
            </a:r>
          </a:p>
          <a:p>
            <a:r>
              <a:rPr lang="en-US" baseline="0" dirty="0" smtClean="0"/>
              <a:t>Value Engineering Handbook (Sep 2006) p 35.</a:t>
            </a:r>
          </a:p>
          <a:p>
            <a:endParaRPr lang="en-US" dirty="0" smtClean="0"/>
          </a:p>
        </p:txBody>
      </p:sp>
      <p:sp>
        <p:nvSpPr>
          <p:cNvPr id="4" name="Slide Number Placeholder 3"/>
          <p:cNvSpPr>
            <a:spLocks noGrp="1"/>
          </p:cNvSpPr>
          <p:nvPr>
            <p:ph type="sldNum" sz="quarter" idx="10"/>
          </p:nvPr>
        </p:nvSpPr>
        <p:spPr/>
        <p:txBody>
          <a:bodyPr/>
          <a:lstStyle/>
          <a:p>
            <a:fld id="{3AEABF7E-2212-42BF-B986-208327A3BDFE}" type="slidenum">
              <a:rPr lang="en-US" smtClean="0"/>
              <a:pPr/>
              <a:t>18</a:t>
            </a:fld>
            <a:endParaRPr lang="en-US" dirty="0"/>
          </a:p>
        </p:txBody>
      </p:sp>
    </p:spTree>
    <p:extLst>
      <p:ext uri="{BB962C8B-B14F-4D97-AF65-F5344CB8AC3E}">
        <p14:creationId xmlns:p14="http://schemas.microsoft.com/office/powerpoint/2010/main" val="4169597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p>
          <a:p>
            <a:r>
              <a:rPr lang="en-US" dirty="0" smtClean="0"/>
              <a:t>Analysis</a:t>
            </a:r>
            <a:endParaRPr lang="en-US" dirty="0"/>
          </a:p>
        </p:txBody>
      </p:sp>
      <p:sp>
        <p:nvSpPr>
          <p:cNvPr id="4" name="Slide Number Placeholder 3"/>
          <p:cNvSpPr>
            <a:spLocks noGrp="1"/>
          </p:cNvSpPr>
          <p:nvPr>
            <p:ph type="sldNum" sz="quarter" idx="10"/>
          </p:nvPr>
        </p:nvSpPr>
        <p:spPr/>
        <p:txBody>
          <a:bodyPr/>
          <a:lstStyle/>
          <a:p>
            <a:fld id="{3AEABF7E-2212-42BF-B986-208327A3BDFE}" type="slidenum">
              <a:rPr lang="en-US" smtClean="0"/>
              <a:pPr/>
              <a:t>19</a:t>
            </a:fld>
            <a:endParaRPr lang="en-US" dirty="0"/>
          </a:p>
        </p:txBody>
      </p:sp>
    </p:spTree>
    <p:extLst>
      <p:ext uri="{BB962C8B-B14F-4D97-AF65-F5344CB8AC3E}">
        <p14:creationId xmlns:p14="http://schemas.microsoft.com/office/powerpoint/2010/main" val="3036054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p>
          <a:p>
            <a:r>
              <a:rPr lang="en-US" dirty="0" smtClean="0"/>
              <a:t>Value Engineering Handbook (Sep 2006) p. 7.</a:t>
            </a:r>
          </a:p>
          <a:p>
            <a:endParaRPr lang="en-US" dirty="0"/>
          </a:p>
        </p:txBody>
      </p:sp>
      <p:sp>
        <p:nvSpPr>
          <p:cNvPr id="4" name="Slide Number Placeholder 3"/>
          <p:cNvSpPr>
            <a:spLocks noGrp="1"/>
          </p:cNvSpPr>
          <p:nvPr>
            <p:ph type="sldNum" sz="quarter" idx="10"/>
          </p:nvPr>
        </p:nvSpPr>
        <p:spPr/>
        <p:txBody>
          <a:bodyPr/>
          <a:lstStyle/>
          <a:p>
            <a:fld id="{3AEABF7E-2212-42BF-B986-208327A3BDFE}" type="slidenum">
              <a:rPr lang="en-US" smtClean="0"/>
              <a:pPr/>
              <a:t>20</a:t>
            </a:fld>
            <a:endParaRPr lang="en-US" dirty="0"/>
          </a:p>
        </p:txBody>
      </p:sp>
    </p:spTree>
    <p:extLst>
      <p:ext uri="{BB962C8B-B14F-4D97-AF65-F5344CB8AC3E}">
        <p14:creationId xmlns:p14="http://schemas.microsoft.com/office/powerpoint/2010/main" val="3008726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p>
          <a:p>
            <a:r>
              <a:rPr lang="en-US" dirty="0" smtClean="0"/>
              <a:t>VECP_Training_2013.pptx slides 114-115.</a:t>
            </a:r>
          </a:p>
          <a:p>
            <a:r>
              <a:rPr lang="en-US" dirty="0" smtClean="0"/>
              <a:t>Value Engineering</a:t>
            </a:r>
            <a:r>
              <a:rPr lang="en-US" baseline="0" dirty="0" smtClean="0"/>
              <a:t> Guidebook (Jun 2011) p. 137.</a:t>
            </a:r>
          </a:p>
          <a:p>
            <a:r>
              <a:rPr lang="en-US" dirty="0" smtClean="0"/>
              <a:t>FAR Subpart 16.401(a)</a:t>
            </a:r>
          </a:p>
          <a:p>
            <a:endParaRPr lang="en-US" baseline="0" dirty="0" smtClean="0"/>
          </a:p>
        </p:txBody>
      </p:sp>
      <p:sp>
        <p:nvSpPr>
          <p:cNvPr id="4" name="Slide Number Placeholder 3"/>
          <p:cNvSpPr>
            <a:spLocks noGrp="1"/>
          </p:cNvSpPr>
          <p:nvPr>
            <p:ph type="sldNum" sz="quarter" idx="10"/>
          </p:nvPr>
        </p:nvSpPr>
        <p:spPr/>
        <p:txBody>
          <a:bodyPr/>
          <a:lstStyle/>
          <a:p>
            <a:fld id="{3AEABF7E-2212-42BF-B986-208327A3BDFE}" type="slidenum">
              <a:rPr lang="en-US" smtClean="0"/>
              <a:pPr/>
              <a:t>21</a:t>
            </a:fld>
            <a:endParaRPr lang="en-US" dirty="0"/>
          </a:p>
        </p:txBody>
      </p:sp>
    </p:spTree>
    <p:extLst>
      <p:ext uri="{BB962C8B-B14F-4D97-AF65-F5344CB8AC3E}">
        <p14:creationId xmlns:p14="http://schemas.microsoft.com/office/powerpoint/2010/main" val="1130014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71509" y="1240507"/>
            <a:ext cx="7772491" cy="1142693"/>
          </a:xfrm>
        </p:spPr>
        <p:txBody>
          <a:bodyPr anchor="ctr" anchorCtr="0">
            <a:normAutofit/>
          </a:bodyPr>
          <a:lstStyle>
            <a:lvl1pPr algn="ctr">
              <a:spcBef>
                <a:spcPts val="300"/>
              </a:spcBef>
              <a:spcAft>
                <a:spcPts val="300"/>
              </a:spcAft>
              <a:defRPr sz="3200" i="1">
                <a:solidFill>
                  <a:srgbClr val="0A237A"/>
                </a:solidFill>
                <a:effectLst>
                  <a:outerShdw blurRad="38100" dist="38100" dir="2700000" algn="tl">
                    <a:srgbClr val="000000">
                      <a:alpha val="43137"/>
                    </a:srgbClr>
                  </a:outerShdw>
                </a:effectLst>
              </a:defRPr>
            </a:lvl1pPr>
          </a:lstStyle>
          <a:p>
            <a:r>
              <a:rPr lang="en-US" dirty="0" smtClean="0"/>
              <a:t>Title</a:t>
            </a:r>
            <a:endParaRPr lang="en-US" dirty="0"/>
          </a:p>
        </p:txBody>
      </p:sp>
      <p:sp>
        <p:nvSpPr>
          <p:cNvPr id="3" name="Subtitle 2"/>
          <p:cNvSpPr>
            <a:spLocks noGrp="1"/>
          </p:cNvSpPr>
          <p:nvPr>
            <p:ph type="subTitle" idx="1" hasCustomPrompt="1"/>
          </p:nvPr>
        </p:nvSpPr>
        <p:spPr>
          <a:xfrm>
            <a:off x="1371509" y="2888133"/>
            <a:ext cx="7772492" cy="1186074"/>
          </a:xfrm>
          <a:prstGeom prst="rect">
            <a:avLst/>
          </a:prstGeom>
        </p:spPr>
        <p:txBody>
          <a:bodyPr>
            <a:normAutofit/>
          </a:bodyPr>
          <a:lstStyle>
            <a:lvl1pPr marL="0" indent="0" algn="ctr">
              <a:buNone/>
              <a:defRPr sz="2400" i="1">
                <a:solidFill>
                  <a:srgbClr val="0A237A"/>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Date</a:t>
            </a:r>
            <a:endParaRPr lang="en-US" dirty="0"/>
          </a:p>
        </p:txBody>
      </p:sp>
      <p:pic>
        <p:nvPicPr>
          <p:cNvPr id="7" name="Picture 6" descr="apl_small_vertical_blue.png"/>
          <p:cNvPicPr>
            <a:picLocks noChangeAspect="1"/>
          </p:cNvPicPr>
          <p:nvPr userDrawn="1"/>
        </p:nvPicPr>
        <p:blipFill rotWithShape="1">
          <a:blip r:embed="rId2">
            <a:extLst>
              <a:ext uri="{28A0092B-C50C-407E-A947-70E740481C1C}">
                <a14:useLocalDpi xmlns:a14="http://schemas.microsoft.com/office/drawing/2010/main" val="0"/>
              </a:ext>
            </a:extLst>
          </a:blip>
          <a:srcRect r="2102" b="8895"/>
          <a:stretch/>
        </p:blipFill>
        <p:spPr>
          <a:xfrm>
            <a:off x="6383867" y="5177780"/>
            <a:ext cx="2760133" cy="1680220"/>
          </a:xfrm>
          <a:prstGeom prst="rect">
            <a:avLst/>
          </a:prstGeom>
        </p:spPr>
      </p:pic>
      <p:sp>
        <p:nvSpPr>
          <p:cNvPr id="9" name="Text Placeholder 8"/>
          <p:cNvSpPr>
            <a:spLocks noGrp="1"/>
          </p:cNvSpPr>
          <p:nvPr>
            <p:ph type="body" sz="quarter" idx="10" hasCustomPrompt="1"/>
          </p:nvPr>
        </p:nvSpPr>
        <p:spPr>
          <a:xfrm>
            <a:off x="1591734" y="4585830"/>
            <a:ext cx="4495195" cy="2063524"/>
          </a:xfrm>
          <a:prstGeom prst="rect">
            <a:avLst/>
          </a:prstGeom>
        </p:spPr>
        <p:txBody>
          <a:bodyPr anchor="b" anchorCtr="0">
            <a:normAutofit/>
          </a:bodyPr>
          <a:lstStyle>
            <a:lvl1pPr marL="0" indent="0" algn="l">
              <a:buNone/>
              <a:defRPr sz="1800" i="1" baseline="0">
                <a:solidFill>
                  <a:srgbClr val="0A237A"/>
                </a:solidFill>
                <a:effectLst>
                  <a:outerShdw blurRad="38100" dist="38100" dir="2700000" algn="tl">
                    <a:srgbClr val="000000">
                      <a:alpha val="43137"/>
                    </a:srgbClr>
                  </a:outerShdw>
                </a:effectLst>
              </a:defRPr>
            </a:lvl1pPr>
          </a:lstStyle>
          <a:p>
            <a:pPr lvl="0"/>
            <a:r>
              <a:rPr lang="en-US" dirty="0" smtClean="0"/>
              <a:t>Name</a:t>
            </a:r>
            <a:br>
              <a:rPr lang="en-US" dirty="0" smtClean="0"/>
            </a:br>
            <a:r>
              <a:rPr lang="en-US" dirty="0" smtClean="0"/>
              <a:t>Title</a:t>
            </a:r>
            <a:br>
              <a:rPr lang="en-US" dirty="0" smtClean="0"/>
            </a:br>
            <a:r>
              <a:rPr lang="en-US" dirty="0" smtClean="0"/>
              <a:t>Contact info</a:t>
            </a:r>
            <a:endParaRPr lang="en-US" dirty="0"/>
          </a:p>
        </p:txBody>
      </p:sp>
      <p:pic>
        <p:nvPicPr>
          <p:cNvPr id="5" name="Picture 4" descr="PPT Template Bar Vertical Flat index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371600" cy="6858000"/>
          </a:xfrm>
          <a:prstGeom prst="rect">
            <a:avLst/>
          </a:prstGeom>
        </p:spPr>
      </p:pic>
    </p:spTree>
    <p:extLst>
      <p:ext uri="{BB962C8B-B14F-4D97-AF65-F5344CB8AC3E}">
        <p14:creationId xmlns:p14="http://schemas.microsoft.com/office/powerpoint/2010/main" val="204107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ext Placeholder 2"/>
          <p:cNvSpPr>
            <a:spLocks noGrp="1"/>
          </p:cNvSpPr>
          <p:nvPr>
            <p:ph idx="1"/>
          </p:nvPr>
        </p:nvSpPr>
        <p:spPr>
          <a:xfrm>
            <a:off x="457200" y="1126398"/>
            <a:ext cx="8228542" cy="5257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16261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3 Line Title Templat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16152"/>
          </a:xfrm>
          <a:prstGeom prst="rect">
            <a:avLst/>
          </a:prstGeom>
        </p:spPr>
      </p:pic>
      <p:sp>
        <p:nvSpPr>
          <p:cNvPr id="2" name="Title 1"/>
          <p:cNvSpPr>
            <a:spLocks noGrp="1"/>
          </p:cNvSpPr>
          <p:nvPr>
            <p:ph type="title" hasCustomPrompt="1"/>
          </p:nvPr>
        </p:nvSpPr>
        <p:spPr>
          <a:xfrm>
            <a:off x="241200" y="-16934"/>
            <a:ext cx="8229600" cy="1224425"/>
          </a:xfrm>
        </p:spPr>
        <p:txBody>
          <a:bodyPr anchor="b" anchorCtr="0">
            <a:normAutofit/>
          </a:bodyPr>
          <a:lstStyle>
            <a:lvl1pPr>
              <a:defRPr sz="2800" baseline="0"/>
            </a:lvl1pPr>
          </a:lstStyle>
          <a:p>
            <a:r>
              <a:rPr lang="en-US" dirty="0" smtClean="0"/>
              <a:t>Click to edit Master title style:</a:t>
            </a:r>
            <a:br>
              <a:rPr lang="en-US" dirty="0" smtClean="0"/>
            </a:br>
            <a:r>
              <a:rPr lang="en-US" dirty="0" smtClean="0"/>
              <a:t>Two or Three Lines</a:t>
            </a:r>
            <a:br>
              <a:rPr lang="en-US" dirty="0" smtClean="0"/>
            </a:br>
            <a:r>
              <a:rPr lang="en-US" dirty="0" smtClean="0"/>
              <a:t>of Title Text</a:t>
            </a:r>
            <a:endParaRPr lang="en-US" dirty="0"/>
          </a:p>
        </p:txBody>
      </p:sp>
      <p:sp>
        <p:nvSpPr>
          <p:cNvPr id="3" name="Content Placeholder 2"/>
          <p:cNvSpPr>
            <a:spLocks noGrp="1"/>
          </p:cNvSpPr>
          <p:nvPr>
            <p:ph idx="1"/>
          </p:nvPr>
        </p:nvSpPr>
        <p:spPr>
          <a:xfrm>
            <a:off x="457200" y="1374513"/>
            <a:ext cx="8229600" cy="49924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9326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 Template">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chorCtr="0"/>
          <a:lstStyle/>
          <a:p>
            <a:r>
              <a:rPr lang="en-US" dirty="0" smtClean="0"/>
              <a:t>Click to edit Master title style</a:t>
            </a:r>
            <a:endParaRPr lang="en-US" dirty="0"/>
          </a:p>
        </p:txBody>
      </p:sp>
      <p:sp>
        <p:nvSpPr>
          <p:cNvPr id="3" name="Content Placeholder 2"/>
          <p:cNvSpPr>
            <a:spLocks noGrp="1"/>
          </p:cNvSpPr>
          <p:nvPr>
            <p:ph sz="half" idx="1"/>
          </p:nvPr>
        </p:nvSpPr>
        <p:spPr>
          <a:xfrm>
            <a:off x="281800" y="1126063"/>
            <a:ext cx="4222800" cy="5257800"/>
          </a:xfrm>
          <a:prstGeom prst="rect">
            <a:avLst/>
          </a:prstGeo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2063" y="1126063"/>
            <a:ext cx="4224528" cy="5257800"/>
          </a:xfrm>
          <a:prstGeom prst="rect">
            <a:avLst/>
          </a:prstGeo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15993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Head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387185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pic>
        <p:nvPicPr>
          <p:cNvPr id="2" name="Picture 1" descr="apl_small_vertic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23533" y="1536046"/>
            <a:ext cx="5096934" cy="3334084"/>
          </a:xfrm>
          <a:prstGeom prst="rect">
            <a:avLst/>
          </a:prstGeom>
        </p:spPr>
      </p:pic>
    </p:spTree>
    <p:extLst>
      <p:ext uri="{BB962C8B-B14F-4D97-AF65-F5344CB8AC3E}">
        <p14:creationId xmlns:p14="http://schemas.microsoft.com/office/powerpoint/2010/main" val="383944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2443" y="0"/>
            <a:ext cx="8839200" cy="8382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04800" y="1220678"/>
            <a:ext cx="4040188" cy="639762"/>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1860440"/>
            <a:ext cx="4040188" cy="3951288"/>
          </a:xfrm>
        </p:spPr>
        <p:txBody>
          <a:bodyPr/>
          <a:lstStyle>
            <a:lvl1pPr>
              <a:defRPr sz="2000"/>
            </a:lvl1pPr>
            <a:lvl2pPr marL="463550" indent="-234950">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20678"/>
            <a:ext cx="4041775" cy="639762"/>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60440"/>
            <a:ext cx="404177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52677897"/>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Unclassified (Content - Single Title)">
    <p:spTree>
      <p:nvGrpSpPr>
        <p:cNvPr id="1" name=""/>
        <p:cNvGrpSpPr/>
        <p:nvPr/>
      </p:nvGrpSpPr>
      <p:grpSpPr>
        <a:xfrm>
          <a:off x="0" y="0"/>
          <a:ext cx="0" cy="0"/>
          <a:chOff x="0" y="0"/>
          <a:chExt cx="0" cy="0"/>
        </a:xfrm>
      </p:grpSpPr>
      <p:sp>
        <p:nvSpPr>
          <p:cNvPr id="3" name="Text Placeholder 3"/>
          <p:cNvSpPr>
            <a:spLocks noGrp="1"/>
          </p:cNvSpPr>
          <p:nvPr>
            <p:ph type="body" sz="quarter" idx="10"/>
          </p:nvPr>
        </p:nvSpPr>
        <p:spPr>
          <a:xfrm>
            <a:off x="76200" y="990600"/>
            <a:ext cx="8991600" cy="5562600"/>
          </a:xfrm>
          <a:prstGeom prst="rect">
            <a:avLst/>
          </a:prstGeom>
        </p:spPr>
        <p:txBody>
          <a:bodyPr/>
          <a:lstStyle>
            <a:lvl1pPr marL="182880" indent="-182880">
              <a:lnSpc>
                <a:spcPct val="80000"/>
              </a:lnSpc>
              <a:spcBef>
                <a:spcPts val="1200"/>
              </a:spcBef>
              <a:defRPr sz="2000" b="1">
                <a:solidFill>
                  <a:schemeClr val="tx1"/>
                </a:solidFill>
                <a:latin typeface="Arial" pitchFamily="34" charset="0"/>
                <a:cs typeface="Arial" pitchFamily="34" charset="0"/>
              </a:defRPr>
            </a:lvl1pPr>
            <a:lvl2pPr marL="365760" indent="-182880">
              <a:lnSpc>
                <a:spcPct val="80000"/>
              </a:lnSpc>
              <a:spcBef>
                <a:spcPts val="300"/>
              </a:spcBef>
              <a:defRPr sz="1800" b="1">
                <a:solidFill>
                  <a:schemeClr val="tx1"/>
                </a:solidFill>
                <a:latin typeface="Arial" pitchFamily="34" charset="0"/>
                <a:cs typeface="Arial" pitchFamily="34" charset="0"/>
              </a:defRPr>
            </a:lvl2pPr>
            <a:lvl3pPr marL="548640" indent="-182880">
              <a:lnSpc>
                <a:spcPct val="80000"/>
              </a:lnSpc>
              <a:spcBef>
                <a:spcPts val="300"/>
              </a:spcBef>
              <a:defRPr sz="1800" b="0">
                <a:solidFill>
                  <a:schemeClr val="tx1"/>
                </a:solidFill>
                <a:latin typeface="Arial" pitchFamily="34" charset="0"/>
                <a:cs typeface="Arial" pitchFamily="34" charset="0"/>
              </a:defRPr>
            </a:lvl3pPr>
            <a:lvl4pPr marL="731520" indent="-182880">
              <a:lnSpc>
                <a:spcPct val="80000"/>
              </a:lnSpc>
              <a:spcBef>
                <a:spcPts val="300"/>
              </a:spcBef>
              <a:defRPr sz="1600" b="1">
                <a:solidFill>
                  <a:schemeClr val="tx1"/>
                </a:solidFill>
                <a:latin typeface="Arial" pitchFamily="34" charset="0"/>
                <a:cs typeface="Arial" pitchFamily="34" charset="0"/>
              </a:defRPr>
            </a:lvl4pPr>
            <a:lvl5pPr marL="914400" indent="-182880">
              <a:lnSpc>
                <a:spcPct val="80000"/>
              </a:lnSpc>
              <a:spcBef>
                <a:spcPts val="300"/>
              </a:spcBef>
              <a:buFont typeface="Arial" pitchFamily="34" charset="0"/>
              <a:buChar char="•"/>
              <a:defRPr sz="1600" b="0">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1371600" y="228600"/>
            <a:ext cx="7772400" cy="533400"/>
          </a:xfrm>
          <a:prstGeom prst="rect">
            <a:avLst/>
          </a:prstGeom>
        </p:spPr>
        <p:txBody>
          <a:bodyPr lIns="0" tIns="0" rIns="0" bIns="0" anchor="b" anchorCtr="1"/>
          <a:lstStyle>
            <a:lvl1pPr algn="ctr" defTabSz="914400" rtl="0" eaLnBrk="1" latinLnBrk="0" hangingPunct="1">
              <a:lnSpc>
                <a:spcPts val="2800"/>
              </a:lnSpc>
              <a:spcBef>
                <a:spcPts val="0"/>
              </a:spcBef>
              <a:buNone/>
              <a:defRPr lang="en-US" sz="3200" b="1" kern="1200" baseline="0" dirty="0" smtClean="0">
                <a:solidFill>
                  <a:schemeClr val="tx1"/>
                </a:solidFill>
                <a:effectLst>
                  <a:outerShdw blurRad="38100" dist="38100" dir="2700000" algn="tl">
                    <a:srgbClr val="000000">
                      <a:alpha val="43137"/>
                    </a:srgbClr>
                  </a:outerShdw>
                </a:effectLst>
                <a:latin typeface="Arial" pitchFamily="34" charset="0"/>
                <a:ea typeface="+mj-ea"/>
                <a:cs typeface="Arial" pitchFamily="34" charset="0"/>
              </a:defRPr>
            </a:lvl1pPr>
          </a:lstStyle>
          <a:p>
            <a:r>
              <a:rPr lang="en-US" smtClean="0"/>
              <a:t>Click to edit Master title style</a:t>
            </a:r>
            <a:endParaRPr lang="en-US" dirty="0"/>
          </a:p>
        </p:txBody>
      </p:sp>
      <p:sp>
        <p:nvSpPr>
          <p:cNvPr id="7" name="Slide Number Placeholder 12"/>
          <p:cNvSpPr>
            <a:spLocks noGrp="1"/>
          </p:cNvSpPr>
          <p:nvPr>
            <p:ph type="sldNum" sz="quarter" idx="4"/>
          </p:nvPr>
        </p:nvSpPr>
        <p:spPr>
          <a:xfrm>
            <a:off x="6934200" y="6675120"/>
            <a:ext cx="2133600" cy="182880"/>
          </a:xfrm>
          <a:prstGeom prst="rect">
            <a:avLst/>
          </a:prstGeom>
        </p:spPr>
        <p:txBody>
          <a:bodyPr vert="horz" lIns="0" tIns="0" rIns="0" bIns="0" rtlCol="0" anchor="ctr" anchorCtr="0"/>
          <a:lstStyle>
            <a:lvl1pPr algn="r" fontAlgn="auto">
              <a:spcBef>
                <a:spcPts val="0"/>
              </a:spcBef>
              <a:spcAft>
                <a:spcPts val="0"/>
              </a:spcAft>
              <a:defRPr sz="700" b="1">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pPr>
              <a:defRPr/>
            </a:pPr>
            <a:fld id="{5E6319CD-757A-4A75-89DF-7AC94FF89A32}" type="slidenum">
              <a:rPr lang="en-US" smtClean="0"/>
              <a:pPr>
                <a:defRPr/>
              </a:pPr>
              <a:t>‹#›</a:t>
            </a:fld>
            <a:endParaRPr lang="en-US" dirty="0"/>
          </a:p>
        </p:txBody>
      </p:sp>
      <p:sp>
        <p:nvSpPr>
          <p:cNvPr id="8" name="Date Placeholder 3"/>
          <p:cNvSpPr>
            <a:spLocks noGrp="1"/>
          </p:cNvSpPr>
          <p:nvPr>
            <p:ph type="dt" sz="half" idx="2"/>
          </p:nvPr>
        </p:nvSpPr>
        <p:spPr>
          <a:xfrm>
            <a:off x="76200" y="6675120"/>
            <a:ext cx="2133600" cy="182880"/>
          </a:xfrm>
          <a:prstGeom prst="rect">
            <a:avLst/>
          </a:prstGeom>
        </p:spPr>
        <p:txBody>
          <a:bodyPr vert="horz" lIns="91440" tIns="45720" rIns="91440" bIns="45720" rtlCol="0" anchor="ctr"/>
          <a:lstStyle>
            <a:lvl1pPr algn="l">
              <a:defRPr lang="en-US" sz="700" b="1" kern="1200" smtClean="0">
                <a:solidFill>
                  <a:schemeClr val="bg1"/>
                </a:solidFill>
                <a:effectLst>
                  <a:outerShdw blurRad="38100" dist="38100" dir="2700000" algn="tl">
                    <a:srgbClr val="000000">
                      <a:alpha val="43137"/>
                    </a:srgbClr>
                  </a:outerShdw>
                </a:effectLst>
                <a:latin typeface="Arial" pitchFamily="34" charset="0"/>
                <a:ea typeface="+mn-ea"/>
                <a:cs typeface="Arial" pitchFamily="34" charset="0"/>
              </a:defRPr>
            </a:lvl1pPr>
          </a:lstStyle>
          <a:p>
            <a:endParaRPr lang="en-US" dirty="0"/>
          </a:p>
        </p:txBody>
      </p:sp>
    </p:spTree>
    <p:extLst>
      <p:ext uri="{BB962C8B-B14F-4D97-AF65-F5344CB8AC3E}">
        <p14:creationId xmlns:p14="http://schemas.microsoft.com/office/powerpoint/2010/main" val="328476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144000" cy="914400"/>
          </a:xfrm>
          <a:prstGeom prst="rect">
            <a:avLst/>
          </a:prstGeom>
        </p:spPr>
      </p:pic>
      <p:sp>
        <p:nvSpPr>
          <p:cNvPr id="2" name="Title Placeholder 1"/>
          <p:cNvSpPr>
            <a:spLocks noGrp="1"/>
          </p:cNvSpPr>
          <p:nvPr>
            <p:ph type="title"/>
          </p:nvPr>
        </p:nvSpPr>
        <p:spPr>
          <a:xfrm>
            <a:off x="241200" y="71739"/>
            <a:ext cx="8766000" cy="803443"/>
          </a:xfrm>
          <a:prstGeom prst="rect">
            <a:avLst/>
          </a:prstGeom>
        </p:spPr>
        <p:txBody>
          <a:bodyPr vert="horz" lIns="91440" tIns="45720" rIns="91440" bIns="45720" rtlCol="0" anchor="b" anchorCtr="0">
            <a:normAutofit/>
          </a:bodyPr>
          <a:lstStyle/>
          <a:p>
            <a:r>
              <a:rPr lang="en-US" dirty="0" smtClean="0"/>
              <a:t>Click to edit Master title style</a:t>
            </a:r>
            <a:endParaRPr lang="en-US" dirty="0"/>
          </a:p>
        </p:txBody>
      </p:sp>
      <p:pic>
        <p:nvPicPr>
          <p:cNvPr id="7" name="Picture 6" descr="apl_small_shield_blue.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651624" y="6460067"/>
            <a:ext cx="361925" cy="370474"/>
          </a:xfrm>
          <a:prstGeom prst="rect">
            <a:avLst/>
          </a:prstGeom>
        </p:spPr>
      </p:pic>
      <p:cxnSp>
        <p:nvCxnSpPr>
          <p:cNvPr id="9" name="Straight Connector 8"/>
          <p:cNvCxnSpPr/>
          <p:nvPr userDrawn="1"/>
        </p:nvCxnSpPr>
        <p:spPr>
          <a:xfrm>
            <a:off x="168274" y="6635750"/>
            <a:ext cx="8474076" cy="0"/>
          </a:xfrm>
          <a:prstGeom prst="line">
            <a:avLst/>
          </a:prstGeom>
          <a:ln>
            <a:solidFill>
              <a:schemeClr val="tx2"/>
            </a:solidFill>
            <a:tailEnd type="none" w="med" len="lg"/>
          </a:ln>
        </p:spPr>
        <p:style>
          <a:lnRef idx="1">
            <a:schemeClr val="dk1"/>
          </a:lnRef>
          <a:fillRef idx="0">
            <a:schemeClr val="dk1"/>
          </a:fillRef>
          <a:effectRef idx="0">
            <a:schemeClr val="dk1"/>
          </a:effectRef>
          <a:fontRef idx="minor">
            <a:schemeClr val="tx1"/>
          </a:fontRef>
        </p:style>
      </p:cxnSp>
      <p:sp>
        <p:nvSpPr>
          <p:cNvPr id="16" name="Text Box 24"/>
          <p:cNvSpPr txBox="1">
            <a:spLocks noChangeArrowheads="1"/>
          </p:cNvSpPr>
          <p:nvPr userDrawn="1"/>
        </p:nvSpPr>
        <p:spPr bwMode="auto">
          <a:xfrm>
            <a:off x="79060" y="6636866"/>
            <a:ext cx="312906" cy="215444"/>
          </a:xfrm>
          <a:prstGeom prst="rect">
            <a:avLst/>
          </a:prstGeom>
          <a:noFill/>
          <a:ln w="9525">
            <a:noFill/>
            <a:miter lim="800000"/>
            <a:headEnd/>
            <a:tailEnd/>
          </a:ln>
          <a:effectLst/>
        </p:spPr>
        <p:txBody>
          <a:bodyPr wrap="non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fld id="{3D10290D-4606-4C02-B498-50EFD41AC8B6}" type="slidenum">
              <a:rPr kumimoji="0" lang="en-US" sz="800" b="0" i="0" u="none" strike="noStrike" kern="0" cap="none" spc="0" normalizeH="0" baseline="0" noProof="0">
                <a:ln>
                  <a:noFill/>
                </a:ln>
                <a:solidFill>
                  <a:schemeClr val="tx1">
                    <a:alpha val="60000"/>
                  </a:schemeClr>
                </a:solidFill>
                <a:effectLst/>
                <a:uLnTx/>
                <a:uFillTx/>
              </a:rPr>
              <a:pPr marL="0" marR="0" lvl="0" indent="0" algn="l" defTabSz="914400" eaLnBrk="1" fontAlgn="auto" latinLnBrk="0" hangingPunct="1">
                <a:lnSpc>
                  <a:spcPct val="100000"/>
                </a:lnSpc>
                <a:spcBef>
                  <a:spcPts val="0"/>
                </a:spcBef>
                <a:spcAft>
                  <a:spcPts val="0"/>
                </a:spcAft>
                <a:buClrTx/>
                <a:buSzTx/>
                <a:buFontTx/>
                <a:buNone/>
                <a:tabLst/>
                <a:defRPr/>
              </a:pPr>
              <a:t>‹#›</a:t>
            </a:fld>
            <a:endParaRPr kumimoji="0" lang="en-US" sz="800" b="0" i="0" u="none" strike="noStrike" kern="0" cap="none" spc="0" normalizeH="0" baseline="0" noProof="0" dirty="0">
              <a:ln>
                <a:noFill/>
              </a:ln>
              <a:solidFill>
                <a:schemeClr val="tx1">
                  <a:alpha val="60000"/>
                </a:schemeClr>
              </a:solidFill>
              <a:effectLst/>
              <a:uLnTx/>
              <a:uFillTx/>
            </a:endParaRPr>
          </a:p>
        </p:txBody>
      </p:sp>
      <p:sp>
        <p:nvSpPr>
          <p:cNvPr id="17" name="Text Placeholder 2"/>
          <p:cNvSpPr>
            <a:spLocks noGrp="1"/>
          </p:cNvSpPr>
          <p:nvPr>
            <p:ph type="body" idx="1"/>
          </p:nvPr>
        </p:nvSpPr>
        <p:spPr>
          <a:xfrm>
            <a:off x="457200" y="1126399"/>
            <a:ext cx="8229600" cy="5257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69597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2" r:id="rId4"/>
    <p:sldLayoutId id="2147483658" r:id="rId5"/>
    <p:sldLayoutId id="2147483657" r:id="rId6"/>
    <p:sldLayoutId id="2147483660" r:id="rId7"/>
    <p:sldLayoutId id="2147483661" r:id="rId8"/>
  </p:sldLayoutIdLst>
  <p:timing>
    <p:tnLst>
      <p:par>
        <p:cTn id="1" dur="indefinite" restart="never" nodeType="tmRoot"/>
      </p:par>
    </p:tnLst>
  </p:timing>
  <p:hf hdr="0"/>
  <p:txStyles>
    <p:titleStyle>
      <a:lvl1pPr algn="l" defTabSz="457200" rtl="0" eaLnBrk="1" latinLnBrk="0" hangingPunct="1">
        <a:lnSpc>
          <a:spcPct val="90000"/>
        </a:lnSpc>
        <a:spcBef>
          <a:spcPct val="0"/>
        </a:spcBef>
        <a:buNone/>
        <a:defRPr sz="2800" b="1" i="1" u="none" kern="1200">
          <a:solidFill>
            <a:schemeClr val="bg1"/>
          </a:solidFill>
          <a:effectLst>
            <a:outerShdw blurRad="38100" dist="38100" dir="2700000" algn="tl">
              <a:srgbClr val="000000">
                <a:alpha val="43137"/>
              </a:srgbClr>
            </a:outerShdw>
          </a:effectLst>
          <a:latin typeface="Arial"/>
          <a:ea typeface="+mj-ea"/>
          <a:cs typeface="Arial"/>
        </a:defRPr>
      </a:lvl1pPr>
    </p:titleStyle>
    <p:bodyStyle>
      <a:lvl1pPr marL="230188" indent="-230188" algn="l" defTabSz="457200" rtl="0" eaLnBrk="1" latinLnBrk="0" hangingPunct="1">
        <a:lnSpc>
          <a:spcPct val="100000"/>
        </a:lnSpc>
        <a:spcBef>
          <a:spcPts val="300"/>
        </a:spcBef>
        <a:spcAft>
          <a:spcPts val="300"/>
        </a:spcAft>
        <a:buClrTx/>
        <a:buFont typeface="Wingdings" charset="2"/>
        <a:buChar char="§"/>
        <a:defRPr sz="2000" b="1" kern="1200">
          <a:solidFill>
            <a:srgbClr val="0A237A"/>
          </a:solidFill>
          <a:latin typeface="+mn-lt"/>
          <a:ea typeface="+mn-ea"/>
          <a:cs typeface="+mn-cs"/>
        </a:defRPr>
      </a:lvl1pPr>
      <a:lvl2pPr marL="627063" indent="-228600" algn="l" defTabSz="457200" rtl="0" eaLnBrk="1" latinLnBrk="0" hangingPunct="1">
        <a:lnSpc>
          <a:spcPct val="100000"/>
        </a:lnSpc>
        <a:spcBef>
          <a:spcPts val="300"/>
        </a:spcBef>
        <a:spcAft>
          <a:spcPts val="300"/>
        </a:spcAft>
        <a:buClrTx/>
        <a:buSzPct val="75000"/>
        <a:buFont typeface="Wingdings" charset="2"/>
        <a:buChar char="Ø"/>
        <a:defRPr sz="1800" b="1" kern="1200">
          <a:solidFill>
            <a:schemeClr val="tx1"/>
          </a:solidFill>
          <a:latin typeface="+mn-lt"/>
          <a:ea typeface="+mn-ea"/>
          <a:cs typeface="+mn-cs"/>
        </a:defRPr>
      </a:lvl2pPr>
      <a:lvl3pPr marL="1033463" indent="-228600" algn="l" defTabSz="457200" rtl="0" eaLnBrk="1" latinLnBrk="0" hangingPunct="1">
        <a:lnSpc>
          <a:spcPct val="100000"/>
        </a:lnSpc>
        <a:spcBef>
          <a:spcPts val="300"/>
        </a:spcBef>
        <a:spcAft>
          <a:spcPts val="300"/>
        </a:spcAft>
        <a:buClrTx/>
        <a:buFont typeface="Lucida Grande"/>
        <a:buChar char="–"/>
        <a:defRPr sz="1600" b="1" kern="1200">
          <a:solidFill>
            <a:schemeClr val="tx1"/>
          </a:solidFill>
          <a:latin typeface="+mn-lt"/>
          <a:ea typeface="+mn-ea"/>
          <a:cs typeface="+mn-cs"/>
        </a:defRPr>
      </a:lvl3pPr>
      <a:lvl4pPr marL="1430338" indent="-228600" algn="l" defTabSz="457200" rtl="0" eaLnBrk="1" latinLnBrk="0" hangingPunct="1">
        <a:lnSpc>
          <a:spcPct val="100000"/>
        </a:lnSpc>
        <a:spcBef>
          <a:spcPts val="300"/>
        </a:spcBef>
        <a:spcAft>
          <a:spcPts val="300"/>
        </a:spcAft>
        <a:buClrTx/>
        <a:buFont typeface="Arial"/>
        <a:buChar char="•"/>
        <a:defRPr sz="1600" b="1" kern="1200">
          <a:solidFill>
            <a:schemeClr val="tx1"/>
          </a:solidFill>
          <a:latin typeface="+mn-lt"/>
          <a:ea typeface="+mn-ea"/>
          <a:cs typeface="+mn-cs"/>
        </a:defRPr>
      </a:lvl4pPr>
      <a:lvl5pPr marL="1828800" indent="-228600" algn="l" defTabSz="457200" rtl="0" eaLnBrk="1" latinLnBrk="0" hangingPunct="1">
        <a:lnSpc>
          <a:spcPct val="100000"/>
        </a:lnSpc>
        <a:spcBef>
          <a:spcPts val="300"/>
        </a:spcBef>
        <a:spcAft>
          <a:spcPts val="300"/>
        </a:spcAft>
        <a:buClrTx/>
        <a:buSzPct val="75000"/>
        <a:buFont typeface="Wingdings" charset="2"/>
        <a:buChar char="v"/>
        <a:defRPr sz="16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cq.osd.mil/se/docs/Value-Engg-Service-Contracts-IDA-Rpt-3733.pdf" TargetMode="External"/><Relationship Id="rId2" Type="http://schemas.openxmlformats.org/officeDocument/2006/relationships/hyperlink" Target="http://www.value-eng.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dirty="0">
                <a:effectLst/>
              </a:rPr>
              <a:t>Value Engineering in a Service-Oriented Organization</a:t>
            </a:r>
            <a:br>
              <a:rPr lang="en-US" dirty="0">
                <a:effectLst/>
              </a:rPr>
            </a:br>
            <a:r>
              <a:rPr lang="en-US" dirty="0">
                <a:effectLst/>
              </a:rPr>
              <a:t/>
            </a:r>
            <a:br>
              <a:rPr lang="en-US" dirty="0">
                <a:effectLst/>
              </a:rPr>
            </a:br>
            <a:endParaRPr lang="en-US" dirty="0"/>
          </a:p>
        </p:txBody>
      </p:sp>
      <p:sp>
        <p:nvSpPr>
          <p:cNvPr id="5" name="Subtitle 4"/>
          <p:cNvSpPr>
            <a:spLocks noGrp="1"/>
          </p:cNvSpPr>
          <p:nvPr>
            <p:ph type="subTitle" idx="1"/>
          </p:nvPr>
        </p:nvSpPr>
        <p:spPr/>
        <p:txBody>
          <a:bodyPr/>
          <a:lstStyle/>
          <a:p>
            <a:r>
              <a:rPr lang="en-US" dirty="0">
                <a:effectLst/>
              </a:rPr>
              <a:t>29 July 2014</a:t>
            </a:r>
            <a:endParaRPr lang="en-US" dirty="0"/>
          </a:p>
        </p:txBody>
      </p:sp>
      <p:sp>
        <p:nvSpPr>
          <p:cNvPr id="6" name="Text Placeholder 5"/>
          <p:cNvSpPr>
            <a:spLocks noGrp="1"/>
          </p:cNvSpPr>
          <p:nvPr>
            <p:ph type="body" sz="quarter" idx="10"/>
          </p:nvPr>
        </p:nvSpPr>
        <p:spPr>
          <a:xfrm>
            <a:off x="1591734" y="4585830"/>
            <a:ext cx="4620807" cy="2063524"/>
          </a:xfrm>
        </p:spPr>
        <p:txBody>
          <a:bodyPr/>
          <a:lstStyle/>
          <a:p>
            <a:pPr algn="ctr"/>
            <a:r>
              <a:rPr lang="en-US" dirty="0">
                <a:solidFill>
                  <a:schemeClr val="tx1"/>
                </a:solidFill>
              </a:rPr>
              <a:t>Presented at ISMOR, </a:t>
            </a:r>
            <a:r>
              <a:rPr lang="en-US" dirty="0" err="1">
                <a:solidFill>
                  <a:schemeClr val="tx1"/>
                </a:solidFill>
              </a:rPr>
              <a:t>Egham</a:t>
            </a:r>
            <a:r>
              <a:rPr lang="en-US" dirty="0">
                <a:solidFill>
                  <a:schemeClr val="tx1"/>
                </a:solidFill>
              </a:rPr>
              <a:t>, Surrey, UK</a:t>
            </a:r>
          </a:p>
          <a:p>
            <a:pPr algn="ctr"/>
            <a:r>
              <a:rPr lang="en-US" dirty="0">
                <a:solidFill>
                  <a:schemeClr val="tx1"/>
                </a:solidFill>
              </a:rPr>
              <a:t>By Dr. Bill McDaniel, Johns Hopkins University/Applied Physics Lab</a:t>
            </a:r>
          </a:p>
          <a:p>
            <a:endParaRPr lang="en-US" dirty="0"/>
          </a:p>
        </p:txBody>
      </p:sp>
    </p:spTree>
    <p:extLst>
      <p:ext uri="{BB962C8B-B14F-4D97-AF65-F5344CB8AC3E}">
        <p14:creationId xmlns:p14="http://schemas.microsoft.com/office/powerpoint/2010/main" val="3326929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and Performance-Based Contracts</a:t>
            </a:r>
            <a:endParaRPr lang="en-US" dirty="0"/>
          </a:p>
        </p:txBody>
      </p:sp>
      <p:sp>
        <p:nvSpPr>
          <p:cNvPr id="3" name="Content Placeholder 2"/>
          <p:cNvSpPr>
            <a:spLocks noGrp="1"/>
          </p:cNvSpPr>
          <p:nvPr>
            <p:ph idx="1"/>
          </p:nvPr>
        </p:nvSpPr>
        <p:spPr/>
        <p:txBody>
          <a:bodyPr/>
          <a:lstStyle/>
          <a:p>
            <a:r>
              <a:rPr lang="en-US" dirty="0" smtClean="0"/>
              <a:t>VE has rarely been successfully applied for services or service-based contracts</a:t>
            </a:r>
          </a:p>
          <a:p>
            <a:pPr lvl="1"/>
            <a:r>
              <a:rPr lang="en-US" dirty="0" smtClean="0"/>
              <a:t>In particular, performance-based contracts have not been addressed</a:t>
            </a:r>
          </a:p>
          <a:p>
            <a:r>
              <a:rPr lang="en-US" dirty="0" smtClean="0"/>
              <a:t>However, the </a:t>
            </a:r>
            <a:r>
              <a:rPr lang="en-US" dirty="0" err="1" smtClean="0"/>
              <a:t>DoD</a:t>
            </a:r>
            <a:r>
              <a:rPr lang="en-US" dirty="0" smtClean="0"/>
              <a:t> is moving toward these types of contracts for acquisitions</a:t>
            </a:r>
          </a:p>
          <a:p>
            <a:r>
              <a:rPr lang="en-US" dirty="0" smtClean="0"/>
              <a:t>At the same time, there is increasing pressure to lower costs</a:t>
            </a:r>
          </a:p>
          <a:p>
            <a:r>
              <a:rPr lang="en-US" dirty="0" smtClean="0"/>
              <a:t>We have attempted to address this gap by implementing a VE program at a large, predominately service-based </a:t>
            </a:r>
            <a:r>
              <a:rPr lang="en-US" dirty="0" err="1" smtClean="0"/>
              <a:t>DoD</a:t>
            </a:r>
            <a:r>
              <a:rPr lang="en-US" dirty="0" smtClean="0"/>
              <a:t> information technology agency</a:t>
            </a:r>
          </a:p>
          <a:p>
            <a:r>
              <a:rPr lang="en-US" i="1" dirty="0" smtClean="0"/>
              <a:t>The critical issue to address is finding incentives for contractors to participate in VE</a:t>
            </a:r>
            <a:endParaRPr lang="en-US" i="1" dirty="0"/>
          </a:p>
        </p:txBody>
      </p:sp>
      <p:sp>
        <p:nvSpPr>
          <p:cNvPr id="4" name="TextBox 3"/>
          <p:cNvSpPr txBox="1"/>
          <p:nvPr/>
        </p:nvSpPr>
        <p:spPr>
          <a:xfrm>
            <a:off x="310410" y="5476875"/>
            <a:ext cx="8430185" cy="923330"/>
          </a:xfrm>
          <a:prstGeom prst="rect">
            <a:avLst/>
          </a:prstGeom>
          <a:solidFill>
            <a:schemeClr val="tx1"/>
          </a:solidFill>
        </p:spPr>
        <p:txBody>
          <a:bodyPr wrap="square" rtlCol="0">
            <a:spAutoFit/>
          </a:bodyPr>
          <a:lstStyle/>
          <a:p>
            <a:r>
              <a:rPr lang="en-US" sz="1800" b="1" dirty="0" smtClean="0">
                <a:solidFill>
                  <a:schemeClr val="bg1"/>
                </a:solidFill>
              </a:rPr>
              <a:t>The examples in this talk are based on US law and policy</a:t>
            </a:r>
          </a:p>
          <a:p>
            <a:r>
              <a:rPr lang="en-US" sz="1800" b="1" dirty="0" smtClean="0">
                <a:solidFill>
                  <a:schemeClr val="bg1"/>
                </a:solidFill>
              </a:rPr>
              <a:t>They are intended to show the process improvement challenges that may occur and some ways to overcome them</a:t>
            </a:r>
            <a:endParaRPr lang="en-US" sz="1800" b="1" dirty="0">
              <a:solidFill>
                <a:schemeClr val="bg1"/>
              </a:solidFill>
            </a:endParaRPr>
          </a:p>
        </p:txBody>
      </p:sp>
    </p:spTree>
    <p:extLst>
      <p:ext uri="{BB962C8B-B14F-4D97-AF65-F5344CB8AC3E}">
        <p14:creationId xmlns:p14="http://schemas.microsoft.com/office/powerpoint/2010/main" val="3468790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58371" name="Rectangle 3"/>
          <p:cNvSpPr>
            <a:spLocks noChangeArrowheads="1"/>
          </p:cNvSpPr>
          <p:nvPr/>
        </p:nvSpPr>
        <p:spPr bwMode="auto">
          <a:xfrm>
            <a:off x="228602" y="1587617"/>
            <a:ext cx="4278313" cy="5105400"/>
          </a:xfrm>
          <a:prstGeom prst="rect">
            <a:avLst/>
          </a:prstGeom>
          <a:noFill/>
          <a:ln w="12700">
            <a:noFill/>
            <a:miter lim="800000"/>
            <a:headEnd/>
            <a:tailEnd/>
          </a:ln>
        </p:spPr>
        <p:txBody>
          <a:bodyPr lIns="90488" tIns="46038" rIns="90488" bIns="46038"/>
          <a:lstStyle/>
          <a:p>
            <a:pPr marL="303213" indent="-303213" algn="l" defTabSz="969963"/>
            <a:r>
              <a:rPr lang="en-US" sz="2400" b="1" dirty="0"/>
              <a:t>Mandatory</a:t>
            </a:r>
          </a:p>
          <a:p>
            <a:pPr marL="303213" indent="-303213" algn="l" defTabSz="969963">
              <a:buFontTx/>
              <a:buChar char="•"/>
            </a:pPr>
            <a:r>
              <a:rPr lang="en-US" sz="2000" b="1" dirty="0"/>
              <a:t>Government pays for:</a:t>
            </a:r>
          </a:p>
          <a:p>
            <a:pPr marL="727075" lvl="1" indent="-242888" algn="l" defTabSz="969963">
              <a:buFontTx/>
              <a:buChar char="–"/>
            </a:pPr>
            <a:r>
              <a:rPr lang="en-US" sz="1800" b="1" dirty="0"/>
              <a:t>Idea generation (</a:t>
            </a:r>
            <a:r>
              <a:rPr lang="en-US" sz="1800" b="1" dirty="0" smtClean="0"/>
              <a:t>Request for proposal </a:t>
            </a:r>
            <a:r>
              <a:rPr lang="en-US" sz="1800" b="1" dirty="0"/>
              <a:t>&amp; </a:t>
            </a:r>
            <a:r>
              <a:rPr lang="en-US" sz="1800" b="1" dirty="0" smtClean="0"/>
              <a:t>Statement of work)</a:t>
            </a:r>
            <a:endParaRPr lang="en-US" sz="1800" b="1" dirty="0"/>
          </a:p>
          <a:p>
            <a:pPr marL="727075" lvl="1" indent="-242888" algn="l" defTabSz="969963">
              <a:buFontTx/>
              <a:buChar char="–"/>
            </a:pPr>
            <a:r>
              <a:rPr lang="en-US" sz="1800" b="1" dirty="0"/>
              <a:t>Concept paper ($10-15K)</a:t>
            </a:r>
          </a:p>
          <a:p>
            <a:pPr marL="727075" lvl="1" indent="-242888" algn="l" defTabSz="969963">
              <a:buFontTx/>
              <a:buChar char="–"/>
            </a:pPr>
            <a:r>
              <a:rPr lang="en-US" sz="1800" b="1" dirty="0"/>
              <a:t>Tech Interchange </a:t>
            </a:r>
            <a:br>
              <a:rPr lang="en-US" sz="1800" b="1" dirty="0"/>
            </a:br>
            <a:r>
              <a:rPr lang="en-US" sz="1800" b="1" dirty="0"/>
              <a:t>meetings pre-VECP</a:t>
            </a:r>
          </a:p>
          <a:p>
            <a:pPr marL="727075" lvl="1" indent="-242888" algn="l" defTabSz="969963">
              <a:buFontTx/>
              <a:buChar char="–"/>
            </a:pPr>
            <a:r>
              <a:rPr lang="en-US" sz="1800" b="1" dirty="0"/>
              <a:t>Proposal prep costs </a:t>
            </a:r>
            <a:br>
              <a:rPr lang="en-US" sz="1800" b="1" dirty="0"/>
            </a:br>
            <a:r>
              <a:rPr lang="en-US" sz="1800" b="1" dirty="0"/>
              <a:t>($30-$100K)</a:t>
            </a:r>
          </a:p>
          <a:p>
            <a:pPr marL="727075" lvl="1" indent="-242888" algn="l" defTabSz="969963">
              <a:buFontTx/>
              <a:buChar char="–"/>
            </a:pPr>
            <a:r>
              <a:rPr lang="en-US" sz="1800" b="1" dirty="0"/>
              <a:t>Dev &amp; </a:t>
            </a:r>
            <a:r>
              <a:rPr lang="en-US" sz="1800" b="1" dirty="0" err="1"/>
              <a:t>Impl</a:t>
            </a:r>
            <a:r>
              <a:rPr lang="en-US" sz="1800" b="1" dirty="0"/>
              <a:t> costs (Up front)</a:t>
            </a:r>
          </a:p>
          <a:p>
            <a:pPr marL="303213" indent="-303213" algn="l" defTabSz="969963">
              <a:buFontTx/>
              <a:buChar char="•"/>
            </a:pPr>
            <a:r>
              <a:rPr lang="en-US" sz="2000" b="1" dirty="0"/>
              <a:t>Contractor Incentive:</a:t>
            </a:r>
          </a:p>
          <a:p>
            <a:pPr marL="727075" lvl="1" indent="-242888" algn="l" defTabSz="969963">
              <a:buFontTx/>
              <a:buChar char="–"/>
            </a:pPr>
            <a:r>
              <a:rPr lang="en-US" sz="1800" b="1" dirty="0"/>
              <a:t>25</a:t>
            </a:r>
            <a:r>
              <a:rPr lang="en-US" sz="1800" b="1" dirty="0" smtClean="0"/>
              <a:t>% of </a:t>
            </a:r>
            <a:r>
              <a:rPr lang="en-US" sz="1800" b="1" dirty="0"/>
              <a:t>net savings (</a:t>
            </a:r>
            <a:r>
              <a:rPr lang="en-US" sz="1800" b="1" dirty="0" smtClean="0"/>
              <a:t>Firm fixed </a:t>
            </a:r>
            <a:r>
              <a:rPr lang="en-US" b="1" dirty="0"/>
              <a:t>p</a:t>
            </a:r>
            <a:r>
              <a:rPr lang="en-US" sz="1800" b="1" dirty="0" smtClean="0"/>
              <a:t>rice)</a:t>
            </a:r>
            <a:endParaRPr lang="en-US" sz="1800" b="1" dirty="0"/>
          </a:p>
          <a:p>
            <a:pPr marL="727075" lvl="1" indent="-242888" algn="l" defTabSz="969963">
              <a:buFontTx/>
              <a:buChar char="–"/>
            </a:pPr>
            <a:r>
              <a:rPr lang="en-US" sz="1800" b="1" dirty="0"/>
              <a:t>15</a:t>
            </a:r>
            <a:r>
              <a:rPr lang="en-US" sz="1800" b="1" dirty="0" smtClean="0"/>
              <a:t>% of </a:t>
            </a:r>
            <a:r>
              <a:rPr lang="en-US" sz="1800" b="1" dirty="0"/>
              <a:t>net savings (</a:t>
            </a:r>
            <a:r>
              <a:rPr lang="en-US" sz="1800" b="1" dirty="0" smtClean="0"/>
              <a:t>Cost reimbursement)</a:t>
            </a:r>
            <a:endParaRPr lang="en-US" sz="1800" b="1" dirty="0"/>
          </a:p>
        </p:txBody>
      </p:sp>
      <p:sp>
        <p:nvSpPr>
          <p:cNvPr id="58372" name="Rectangle 4"/>
          <p:cNvSpPr>
            <a:spLocks noChangeArrowheads="1"/>
          </p:cNvSpPr>
          <p:nvPr/>
        </p:nvSpPr>
        <p:spPr bwMode="auto">
          <a:xfrm>
            <a:off x="4506913" y="1587617"/>
            <a:ext cx="4648200" cy="5105400"/>
          </a:xfrm>
          <a:prstGeom prst="rect">
            <a:avLst/>
          </a:prstGeom>
          <a:noFill/>
          <a:ln w="12700">
            <a:noFill/>
            <a:miter lim="800000"/>
            <a:headEnd/>
            <a:tailEnd/>
          </a:ln>
        </p:spPr>
        <p:txBody>
          <a:bodyPr lIns="90488" tIns="46038" rIns="90488" bIns="46038"/>
          <a:lstStyle/>
          <a:p>
            <a:pPr marL="284163" indent="-284163" algn="l" defTabSz="909638"/>
            <a:r>
              <a:rPr lang="en-US" sz="2400" b="1" dirty="0"/>
              <a:t>Voluntary</a:t>
            </a:r>
          </a:p>
          <a:p>
            <a:pPr marL="284163" indent="-284163" algn="l" defTabSz="909638">
              <a:buFontTx/>
              <a:buChar char="•"/>
            </a:pPr>
            <a:r>
              <a:rPr lang="en-US" sz="2000" b="1" dirty="0"/>
              <a:t>Contractor pays for:</a:t>
            </a:r>
          </a:p>
          <a:p>
            <a:pPr marL="681038" lvl="1" indent="-227013" algn="l" defTabSz="909638">
              <a:buFontTx/>
              <a:buChar char="–"/>
            </a:pPr>
            <a:r>
              <a:rPr lang="en-US" sz="1800" b="1" dirty="0"/>
              <a:t>Idea generation</a:t>
            </a:r>
          </a:p>
          <a:p>
            <a:pPr marL="681038" lvl="1" indent="-227013" algn="l" defTabSz="909638">
              <a:buFontTx/>
              <a:buChar char="–"/>
            </a:pPr>
            <a:r>
              <a:rPr lang="en-US" sz="1800" b="1" dirty="0"/>
              <a:t>Concept paper</a:t>
            </a:r>
          </a:p>
          <a:p>
            <a:pPr marL="681038" lvl="1" indent="-227013" algn="l" defTabSz="909638">
              <a:buFontTx/>
              <a:buChar char="–"/>
            </a:pPr>
            <a:r>
              <a:rPr lang="en-US" sz="1800" b="1" dirty="0"/>
              <a:t>Pre-VECP development</a:t>
            </a:r>
          </a:p>
          <a:p>
            <a:pPr marL="681038" lvl="1" indent="-227013" algn="l" defTabSz="909638">
              <a:buFontTx/>
              <a:buChar char="–"/>
            </a:pPr>
            <a:r>
              <a:rPr lang="en-US" sz="1800" b="1" dirty="0"/>
              <a:t>Proposal prep costs</a:t>
            </a:r>
            <a:br>
              <a:rPr lang="en-US" sz="1800" b="1" dirty="0"/>
            </a:br>
            <a:r>
              <a:rPr lang="en-US" sz="1800" b="1" dirty="0"/>
              <a:t>($30-$100K)</a:t>
            </a:r>
          </a:p>
          <a:p>
            <a:pPr marL="681038" lvl="1" indent="-227013" algn="l" defTabSz="909638">
              <a:buFontTx/>
              <a:buChar char="–"/>
            </a:pPr>
            <a:r>
              <a:rPr lang="en-US" sz="1800" b="1" dirty="0"/>
              <a:t>Govt reimburses Dev costs </a:t>
            </a:r>
            <a:br>
              <a:rPr lang="en-US" sz="1800" b="1" dirty="0"/>
            </a:br>
            <a:r>
              <a:rPr lang="en-US" sz="1800" b="1" dirty="0"/>
              <a:t>and funds </a:t>
            </a:r>
            <a:r>
              <a:rPr lang="en-US" sz="1800" b="1" dirty="0" err="1" smtClean="0"/>
              <a:t>Impl</a:t>
            </a:r>
            <a:r>
              <a:rPr lang="en-US" sz="1800" b="1" dirty="0" smtClean="0"/>
              <a:t> $</a:t>
            </a:r>
            <a:endParaRPr lang="en-US" sz="2000" b="1" dirty="0"/>
          </a:p>
          <a:p>
            <a:pPr marL="284163" indent="-284163" algn="l" defTabSz="909638">
              <a:buFontTx/>
              <a:buChar char="•"/>
            </a:pPr>
            <a:r>
              <a:rPr lang="en-US" sz="2000" b="1" dirty="0"/>
              <a:t>Contractor Incentive:</a:t>
            </a:r>
          </a:p>
          <a:p>
            <a:pPr marL="681038" lvl="1" indent="-227013" algn="l" defTabSz="909638">
              <a:buFontTx/>
              <a:buChar char="–"/>
            </a:pPr>
            <a:r>
              <a:rPr lang="en-US" sz="1800" b="1" dirty="0"/>
              <a:t>50</a:t>
            </a:r>
            <a:r>
              <a:rPr lang="en-US" sz="1800" b="1" dirty="0" smtClean="0"/>
              <a:t>% to </a:t>
            </a:r>
            <a:r>
              <a:rPr lang="en-US" sz="1800" b="1" dirty="0"/>
              <a:t>75</a:t>
            </a:r>
            <a:r>
              <a:rPr lang="en-US" sz="1800" b="1" dirty="0" smtClean="0"/>
              <a:t>% of </a:t>
            </a:r>
            <a:r>
              <a:rPr lang="en-US" sz="1800" b="1" dirty="0"/>
              <a:t>net savings (</a:t>
            </a:r>
            <a:r>
              <a:rPr lang="en-US" sz="1800" b="1" dirty="0" smtClean="0"/>
              <a:t>Firm fixed </a:t>
            </a:r>
            <a:r>
              <a:rPr lang="en-US" b="1" dirty="0"/>
              <a:t>p</a:t>
            </a:r>
            <a:r>
              <a:rPr lang="en-US" sz="1800" b="1" dirty="0" smtClean="0"/>
              <a:t>rice)</a:t>
            </a:r>
            <a:endParaRPr lang="en-US" sz="1800" b="1" dirty="0"/>
          </a:p>
          <a:p>
            <a:pPr marL="681038" lvl="1" indent="-227013" algn="l" defTabSz="909638">
              <a:buFontTx/>
              <a:buChar char="–"/>
            </a:pPr>
            <a:r>
              <a:rPr lang="en-US" sz="1800" b="1" dirty="0"/>
              <a:t>25</a:t>
            </a:r>
            <a:r>
              <a:rPr lang="en-US" sz="1800" b="1" dirty="0" smtClean="0"/>
              <a:t>% to </a:t>
            </a:r>
            <a:r>
              <a:rPr lang="en-US" sz="1800" b="1" dirty="0"/>
              <a:t>50</a:t>
            </a:r>
            <a:r>
              <a:rPr lang="en-US" sz="1800" b="1" dirty="0" smtClean="0"/>
              <a:t>% of </a:t>
            </a:r>
            <a:r>
              <a:rPr lang="en-US" sz="1800" b="1" dirty="0"/>
              <a:t>net savings (</a:t>
            </a:r>
            <a:r>
              <a:rPr lang="en-US" sz="1800" b="1" dirty="0" smtClean="0"/>
              <a:t>Cost reimbursement)</a:t>
            </a:r>
            <a:endParaRPr lang="en-US" sz="1800" b="1" dirty="0"/>
          </a:p>
        </p:txBody>
      </p:sp>
      <p:sp>
        <p:nvSpPr>
          <p:cNvPr id="58373" name="Rectangle 6"/>
          <p:cNvSpPr>
            <a:spLocks noChangeArrowheads="1"/>
          </p:cNvSpPr>
          <p:nvPr/>
        </p:nvSpPr>
        <p:spPr bwMode="auto">
          <a:xfrm>
            <a:off x="884240" y="560388"/>
            <a:ext cx="173037" cy="85725"/>
          </a:xfrm>
          <a:prstGeom prst="rect">
            <a:avLst/>
          </a:prstGeom>
          <a:noFill/>
          <a:ln w="12700">
            <a:noFill/>
            <a:miter lim="800000"/>
            <a:headEnd/>
            <a:tailEnd/>
          </a:ln>
        </p:spPr>
        <p:txBody>
          <a:bodyPr wrap="none" anchor="ctr"/>
          <a:lstStyle/>
          <a:p>
            <a:endParaRPr lang="en-US"/>
          </a:p>
        </p:txBody>
      </p:sp>
      <p:sp>
        <p:nvSpPr>
          <p:cNvPr id="58374" name="Rectangle 8"/>
          <p:cNvSpPr>
            <a:spLocks noGrp="1" noChangeArrowheads="1"/>
          </p:cNvSpPr>
          <p:nvPr>
            <p:ph type="title"/>
          </p:nvPr>
        </p:nvSpPr>
        <p:spPr/>
        <p:txBody>
          <a:bodyPr/>
          <a:lstStyle/>
          <a:p>
            <a:r>
              <a:rPr lang="en-US" smtClean="0"/>
              <a:t>Sharing Considerations</a:t>
            </a:r>
          </a:p>
        </p:txBody>
      </p:sp>
      <p:sp>
        <p:nvSpPr>
          <p:cNvPr id="2" name="TextBox 1"/>
          <p:cNvSpPr txBox="1"/>
          <p:nvPr/>
        </p:nvSpPr>
        <p:spPr>
          <a:xfrm>
            <a:off x="330442" y="973125"/>
            <a:ext cx="8548382" cy="707886"/>
          </a:xfrm>
          <a:prstGeom prst="rect">
            <a:avLst/>
          </a:prstGeom>
          <a:noFill/>
        </p:spPr>
        <p:txBody>
          <a:bodyPr wrap="square" rtlCol="0">
            <a:spAutoFit/>
          </a:bodyPr>
          <a:lstStyle/>
          <a:p>
            <a:r>
              <a:rPr lang="en-US" sz="2000" b="1" i="1" dirty="0" smtClean="0">
                <a:solidFill>
                  <a:schemeClr val="accent2">
                    <a:lumMod val="75000"/>
                  </a:schemeClr>
                </a:solidFill>
              </a:rPr>
              <a:t>Whether the VE clause is the incentive or mandatory clause can alter basic considerations.  </a:t>
            </a:r>
            <a:endParaRPr lang="en-US" sz="2000" b="1" i="1" dirty="0">
              <a:solidFill>
                <a:schemeClr val="accent2">
                  <a:lumMod val="75000"/>
                </a:schemeClr>
              </a:solidFill>
            </a:endParaRPr>
          </a:p>
        </p:txBody>
      </p:sp>
    </p:spTree>
    <p:extLst>
      <p:ext uri="{BB962C8B-B14F-4D97-AF65-F5344CB8AC3E}">
        <p14:creationId xmlns:p14="http://schemas.microsoft.com/office/powerpoint/2010/main" val="428462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Types of Savings</a:t>
            </a:r>
            <a:endParaRPr lang="en-US" dirty="0"/>
          </a:p>
        </p:txBody>
      </p:sp>
      <p:sp>
        <p:nvSpPr>
          <p:cNvPr id="3" name="Content Placeholder 2"/>
          <p:cNvSpPr>
            <a:spLocks noGrp="1"/>
          </p:cNvSpPr>
          <p:nvPr>
            <p:ph idx="1"/>
          </p:nvPr>
        </p:nvSpPr>
        <p:spPr>
          <a:xfrm>
            <a:off x="413114" y="930767"/>
            <a:ext cx="8234062" cy="4985627"/>
          </a:xfrm>
        </p:spPr>
        <p:txBody>
          <a:bodyPr>
            <a:normAutofit/>
          </a:bodyPr>
          <a:lstStyle/>
          <a:p>
            <a:r>
              <a:rPr lang="en-US" sz="2000" dirty="0" smtClean="0"/>
              <a:t>Instant Contract Savings: </a:t>
            </a:r>
            <a:r>
              <a:rPr lang="en-US" sz="2000" b="0" dirty="0" smtClean="0"/>
              <a:t>net cost reductions on the contract under which the VECP is submitted and accepted. </a:t>
            </a:r>
          </a:p>
          <a:p>
            <a:r>
              <a:rPr lang="en-US" sz="2000" dirty="0" smtClean="0"/>
              <a:t>Concurrent Contract Savings: </a:t>
            </a:r>
            <a:r>
              <a:rPr lang="en-US" sz="2000" b="0" dirty="0" smtClean="0"/>
              <a:t>net reduction in the prices of other contracts that are </a:t>
            </a:r>
            <a:r>
              <a:rPr lang="en-US" sz="2000" b="0" dirty="0" err="1" smtClean="0"/>
              <a:t>definitized</a:t>
            </a:r>
            <a:r>
              <a:rPr lang="en-US" sz="2000" b="0" dirty="0" smtClean="0"/>
              <a:t> and ongoing at the time the VECP is accepted. </a:t>
            </a:r>
          </a:p>
          <a:p>
            <a:r>
              <a:rPr lang="en-US" sz="2000" dirty="0" smtClean="0"/>
              <a:t>Future Contract Savings: </a:t>
            </a:r>
            <a:r>
              <a:rPr lang="en-US" sz="2000" b="0" dirty="0" smtClean="0"/>
              <a:t>the product of the future unit cost reduction multiplied by the number of future contract units in the sharing base. </a:t>
            </a:r>
          </a:p>
          <a:p>
            <a:pPr marL="1147763" lvl="1"/>
            <a:r>
              <a:rPr lang="en-US" sz="1600" b="0" dirty="0" smtClean="0"/>
              <a:t>On instant contracts, future contract savings include savings on increases in quantities after VECP acceptance that are due to contract modifications, exercise of options, additional orders, and funding of subsequent year requirements on a multiyear contract. </a:t>
            </a:r>
          </a:p>
        </p:txBody>
      </p:sp>
      <p:cxnSp>
        <p:nvCxnSpPr>
          <p:cNvPr id="5" name="Straight Arrow Connector 4"/>
          <p:cNvCxnSpPr/>
          <p:nvPr/>
        </p:nvCxnSpPr>
        <p:spPr bwMode="auto">
          <a:xfrm>
            <a:off x="466344" y="5358384"/>
            <a:ext cx="4224528" cy="0"/>
          </a:xfrm>
          <a:prstGeom prst="straightConnector1">
            <a:avLst/>
          </a:prstGeom>
          <a:blipFill dpi="0" rotWithShape="0">
            <a:blip r:embed="rId2"/>
            <a:srcRect/>
            <a:stretch>
              <a:fillRect/>
            </a:stretch>
          </a:blipFill>
          <a:ln w="127000" cap="flat" cmpd="sng" algn="ctr">
            <a:solidFill>
              <a:schemeClr val="accent6"/>
            </a:solidFill>
            <a:prstDash val="solid"/>
            <a:round/>
            <a:headEnd type="none" w="med" len="med"/>
            <a:tailEnd type="triangle"/>
          </a:ln>
          <a:effectLst/>
        </p:spPr>
      </p:cxnSp>
      <p:cxnSp>
        <p:nvCxnSpPr>
          <p:cNvPr id="8" name="Straight Arrow Connector 7"/>
          <p:cNvCxnSpPr/>
          <p:nvPr/>
        </p:nvCxnSpPr>
        <p:spPr bwMode="auto">
          <a:xfrm>
            <a:off x="4605528" y="5358384"/>
            <a:ext cx="4224528" cy="0"/>
          </a:xfrm>
          <a:prstGeom prst="straightConnector1">
            <a:avLst/>
          </a:prstGeom>
          <a:blipFill dpi="0" rotWithShape="0">
            <a:blip r:embed="rId2"/>
            <a:srcRect/>
            <a:stretch>
              <a:fillRect/>
            </a:stretch>
          </a:blipFill>
          <a:ln w="127000" cap="flat" cmpd="sng" algn="ctr">
            <a:solidFill>
              <a:schemeClr val="accent6"/>
            </a:solidFill>
            <a:prstDash val="solid"/>
            <a:round/>
            <a:headEnd type="none" w="med" len="med"/>
            <a:tailEnd type="triangle"/>
          </a:ln>
          <a:effectLst/>
        </p:spPr>
      </p:cxnSp>
      <p:cxnSp>
        <p:nvCxnSpPr>
          <p:cNvPr id="10" name="Straight Arrow Connector 9"/>
          <p:cNvCxnSpPr/>
          <p:nvPr/>
        </p:nvCxnSpPr>
        <p:spPr bwMode="auto">
          <a:xfrm>
            <a:off x="466344" y="4846987"/>
            <a:ext cx="0" cy="1214187"/>
          </a:xfrm>
          <a:prstGeom prst="straightConnector1">
            <a:avLst/>
          </a:prstGeom>
          <a:blipFill dpi="0" rotWithShape="0">
            <a:blip r:embed="rId2"/>
            <a:srcRect/>
            <a:stretch>
              <a:fillRect/>
            </a:stretch>
          </a:blipFill>
          <a:ln w="9525" cap="flat" cmpd="sng" algn="ctr">
            <a:solidFill>
              <a:schemeClr val="tx1"/>
            </a:solidFill>
            <a:prstDash val="solid"/>
            <a:round/>
            <a:headEnd type="none" w="med" len="med"/>
            <a:tailEnd type="arrow"/>
          </a:ln>
          <a:effectLst/>
        </p:spPr>
      </p:cxnSp>
      <p:sp>
        <p:nvSpPr>
          <p:cNvPr id="11" name="TextBox 10"/>
          <p:cNvSpPr txBox="1"/>
          <p:nvPr/>
        </p:nvSpPr>
        <p:spPr>
          <a:xfrm>
            <a:off x="182880" y="4316409"/>
            <a:ext cx="1448696" cy="584775"/>
          </a:xfrm>
          <a:prstGeom prst="rect">
            <a:avLst/>
          </a:prstGeom>
          <a:solidFill>
            <a:schemeClr val="accent6">
              <a:lumMod val="20000"/>
              <a:lumOff val="80000"/>
            </a:schemeClr>
          </a:solidFill>
        </p:spPr>
        <p:txBody>
          <a:bodyPr wrap="square" rtlCol="0">
            <a:spAutoFit/>
          </a:bodyPr>
          <a:lstStyle/>
          <a:p>
            <a:pPr algn="l"/>
            <a:r>
              <a:rPr lang="en-US" sz="1600" dirty="0" smtClean="0"/>
              <a:t>VECP </a:t>
            </a:r>
          </a:p>
          <a:p>
            <a:pPr algn="l"/>
            <a:r>
              <a:rPr lang="en-US" sz="1600" dirty="0" smtClean="0"/>
              <a:t>Implemented</a:t>
            </a:r>
            <a:endParaRPr lang="en-US" sz="1600" dirty="0"/>
          </a:p>
        </p:txBody>
      </p:sp>
      <p:cxnSp>
        <p:nvCxnSpPr>
          <p:cNvPr id="13" name="Straight Connector 12"/>
          <p:cNvCxnSpPr/>
          <p:nvPr/>
        </p:nvCxnSpPr>
        <p:spPr bwMode="auto">
          <a:xfrm>
            <a:off x="4605528" y="4736592"/>
            <a:ext cx="0" cy="621792"/>
          </a:xfrm>
          <a:prstGeom prst="line">
            <a:avLst/>
          </a:prstGeom>
          <a:blipFill dpi="0" rotWithShape="0">
            <a:blip r:embed="rId2"/>
            <a:srcRect/>
            <a:stretch>
              <a:fillRect/>
            </a:stretch>
          </a:blip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770800" y="5362843"/>
            <a:ext cx="2831096" cy="338554"/>
          </a:xfrm>
          <a:prstGeom prst="rect">
            <a:avLst/>
          </a:prstGeom>
          <a:noFill/>
        </p:spPr>
        <p:txBody>
          <a:bodyPr wrap="none" rtlCol="0">
            <a:spAutoFit/>
          </a:bodyPr>
          <a:lstStyle/>
          <a:p>
            <a:pPr algn="l"/>
            <a:r>
              <a:rPr lang="en-US" dirty="0" smtClean="0"/>
              <a:t>Current Contract with Vendor</a:t>
            </a:r>
            <a:endParaRPr lang="en-US" dirty="0"/>
          </a:p>
        </p:txBody>
      </p:sp>
      <p:sp>
        <p:nvSpPr>
          <p:cNvPr id="20" name="TextBox 19"/>
          <p:cNvSpPr txBox="1"/>
          <p:nvPr/>
        </p:nvSpPr>
        <p:spPr>
          <a:xfrm>
            <a:off x="4690872" y="5350877"/>
            <a:ext cx="3033074" cy="338554"/>
          </a:xfrm>
          <a:prstGeom prst="rect">
            <a:avLst/>
          </a:prstGeom>
          <a:noFill/>
        </p:spPr>
        <p:txBody>
          <a:bodyPr wrap="none" rtlCol="0">
            <a:spAutoFit/>
          </a:bodyPr>
          <a:lstStyle/>
          <a:p>
            <a:pPr algn="l"/>
            <a:r>
              <a:rPr lang="en-US" dirty="0" smtClean="0"/>
              <a:t>Follow-on Contract with Vendor</a:t>
            </a:r>
            <a:endParaRPr lang="en-US" dirty="0"/>
          </a:p>
        </p:txBody>
      </p:sp>
      <p:sp>
        <p:nvSpPr>
          <p:cNvPr id="21" name="TextBox 20"/>
          <p:cNvSpPr txBox="1"/>
          <p:nvPr/>
        </p:nvSpPr>
        <p:spPr>
          <a:xfrm>
            <a:off x="1784961" y="4859810"/>
            <a:ext cx="1587294" cy="338554"/>
          </a:xfrm>
          <a:prstGeom prst="rect">
            <a:avLst/>
          </a:prstGeom>
          <a:noFill/>
        </p:spPr>
        <p:txBody>
          <a:bodyPr wrap="none" rtlCol="0">
            <a:spAutoFit/>
          </a:bodyPr>
          <a:lstStyle/>
          <a:p>
            <a:r>
              <a:rPr lang="en-US" dirty="0" smtClean="0">
                <a:solidFill>
                  <a:schemeClr val="accent3">
                    <a:lumMod val="50000"/>
                  </a:schemeClr>
                </a:solidFill>
              </a:rPr>
              <a:t>Instant Savings</a:t>
            </a:r>
            <a:endParaRPr lang="en-US" dirty="0">
              <a:solidFill>
                <a:schemeClr val="accent3">
                  <a:lumMod val="50000"/>
                </a:schemeClr>
              </a:solidFill>
            </a:endParaRPr>
          </a:p>
        </p:txBody>
      </p:sp>
      <p:cxnSp>
        <p:nvCxnSpPr>
          <p:cNvPr id="23" name="Straight Connector 22"/>
          <p:cNvCxnSpPr/>
          <p:nvPr/>
        </p:nvCxnSpPr>
        <p:spPr bwMode="auto">
          <a:xfrm>
            <a:off x="466344" y="5198364"/>
            <a:ext cx="4139184" cy="0"/>
          </a:xfrm>
          <a:prstGeom prst="line">
            <a:avLst/>
          </a:prstGeom>
          <a:blipFill dpi="0" rotWithShape="0">
            <a:blip r:embed="rId2"/>
            <a:srcRect/>
            <a:stretch>
              <a:fillRect/>
            </a:stretch>
          </a:blipFill>
          <a:ln w="19050" cap="flat" cmpd="sng" algn="ctr">
            <a:solidFill>
              <a:schemeClr val="tx1"/>
            </a:solidFill>
            <a:prstDash val="dash"/>
            <a:round/>
            <a:headEnd type="none" w="med" len="med"/>
            <a:tailEnd type="none" w="med" len="med"/>
          </a:ln>
          <a:effectLst/>
        </p:spPr>
      </p:cxnSp>
      <p:cxnSp>
        <p:nvCxnSpPr>
          <p:cNvPr id="24" name="Straight Connector 23"/>
          <p:cNvCxnSpPr/>
          <p:nvPr/>
        </p:nvCxnSpPr>
        <p:spPr bwMode="auto">
          <a:xfrm>
            <a:off x="8744712" y="4732246"/>
            <a:ext cx="0" cy="621792"/>
          </a:xfrm>
          <a:prstGeom prst="line">
            <a:avLst/>
          </a:prstGeom>
          <a:blipFill dpi="0" rotWithShape="0">
            <a:blip r:embed="rId2"/>
            <a:srcRect/>
            <a:stretch>
              <a:fillRect/>
            </a:stretch>
          </a:blip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5907315" y="4736592"/>
            <a:ext cx="1620958" cy="338554"/>
          </a:xfrm>
          <a:prstGeom prst="rect">
            <a:avLst/>
          </a:prstGeom>
          <a:noFill/>
        </p:spPr>
        <p:txBody>
          <a:bodyPr wrap="none" rtlCol="0">
            <a:spAutoFit/>
          </a:bodyPr>
          <a:lstStyle/>
          <a:p>
            <a:r>
              <a:rPr lang="en-US" dirty="0" smtClean="0">
                <a:solidFill>
                  <a:schemeClr val="accent3">
                    <a:lumMod val="50000"/>
                  </a:schemeClr>
                </a:solidFill>
              </a:rPr>
              <a:t>Future Savings</a:t>
            </a:r>
            <a:endParaRPr lang="en-US" dirty="0">
              <a:solidFill>
                <a:schemeClr val="accent3">
                  <a:lumMod val="50000"/>
                </a:schemeClr>
              </a:solidFill>
            </a:endParaRPr>
          </a:p>
        </p:txBody>
      </p:sp>
      <p:cxnSp>
        <p:nvCxnSpPr>
          <p:cNvPr id="26" name="Straight Connector 25"/>
          <p:cNvCxnSpPr/>
          <p:nvPr/>
        </p:nvCxnSpPr>
        <p:spPr bwMode="auto">
          <a:xfrm>
            <a:off x="4605528" y="5075146"/>
            <a:ext cx="4139184" cy="0"/>
          </a:xfrm>
          <a:prstGeom prst="line">
            <a:avLst/>
          </a:prstGeom>
          <a:blipFill dpi="0" rotWithShape="0">
            <a:blip r:embed="rId2"/>
            <a:srcRect/>
            <a:stretch>
              <a:fillRect/>
            </a:stretch>
          </a:blipFill>
          <a:ln w="19050" cap="flat" cmpd="sng" algn="ctr">
            <a:solidFill>
              <a:schemeClr val="tx1"/>
            </a:solidFill>
            <a:prstDash val="dash"/>
            <a:round/>
            <a:headEnd type="none" w="med" len="med"/>
            <a:tailEnd type="none" w="med" len="med"/>
          </a:ln>
          <a:effectLst/>
        </p:spPr>
      </p:cxnSp>
      <p:cxnSp>
        <p:nvCxnSpPr>
          <p:cNvPr id="27" name="Straight Arrow Connector 26"/>
          <p:cNvCxnSpPr/>
          <p:nvPr/>
        </p:nvCxnSpPr>
        <p:spPr bwMode="auto">
          <a:xfrm flipV="1">
            <a:off x="120863" y="6186255"/>
            <a:ext cx="3756193" cy="7507"/>
          </a:xfrm>
          <a:prstGeom prst="straightConnector1">
            <a:avLst/>
          </a:prstGeom>
          <a:blipFill dpi="0" rotWithShape="0">
            <a:blip r:embed="rId2"/>
            <a:srcRect/>
            <a:stretch>
              <a:fillRect/>
            </a:stretch>
          </a:blipFill>
          <a:ln w="127000" cap="flat" cmpd="sng" algn="ctr">
            <a:solidFill>
              <a:schemeClr val="bg2">
                <a:lumMod val="50000"/>
              </a:schemeClr>
            </a:solidFill>
            <a:prstDash val="solid"/>
            <a:round/>
            <a:headEnd type="none" w="med" len="med"/>
            <a:tailEnd type="triangle"/>
          </a:ln>
          <a:effectLst/>
        </p:spPr>
      </p:cxnSp>
      <p:sp>
        <p:nvSpPr>
          <p:cNvPr id="28" name="TextBox 27"/>
          <p:cNvSpPr txBox="1"/>
          <p:nvPr/>
        </p:nvSpPr>
        <p:spPr>
          <a:xfrm>
            <a:off x="206207" y="6186255"/>
            <a:ext cx="3798797" cy="338554"/>
          </a:xfrm>
          <a:prstGeom prst="rect">
            <a:avLst/>
          </a:prstGeom>
          <a:noFill/>
        </p:spPr>
        <p:txBody>
          <a:bodyPr wrap="none" rtlCol="0">
            <a:spAutoFit/>
          </a:bodyPr>
          <a:lstStyle/>
          <a:p>
            <a:pPr algn="l"/>
            <a:r>
              <a:rPr lang="en-US" dirty="0" smtClean="0"/>
              <a:t>Current Contract with a different Vendor</a:t>
            </a:r>
            <a:endParaRPr lang="en-US" dirty="0"/>
          </a:p>
        </p:txBody>
      </p:sp>
      <p:cxnSp>
        <p:nvCxnSpPr>
          <p:cNvPr id="30" name="Straight Connector 29"/>
          <p:cNvCxnSpPr/>
          <p:nvPr/>
        </p:nvCxnSpPr>
        <p:spPr bwMode="auto">
          <a:xfrm>
            <a:off x="3877056" y="5722620"/>
            <a:ext cx="0" cy="471142"/>
          </a:xfrm>
          <a:prstGeom prst="line">
            <a:avLst/>
          </a:prstGeom>
          <a:blipFill dpi="0" rotWithShape="0">
            <a:blip r:embed="rId2"/>
            <a:srcRect/>
            <a:stretch>
              <a:fillRect/>
            </a:stretch>
          </a:blipFill>
          <a:ln w="9525" cap="flat" cmpd="sng" algn="ctr">
            <a:solidFill>
              <a:schemeClr val="tx1"/>
            </a:solidFill>
            <a:prstDash val="solid"/>
            <a:round/>
            <a:headEnd type="none" w="med" len="med"/>
            <a:tailEnd type="none" w="med" len="med"/>
          </a:ln>
          <a:effectLst/>
        </p:spPr>
      </p:cxnSp>
      <p:sp>
        <p:nvSpPr>
          <p:cNvPr id="31" name="TextBox 30"/>
          <p:cNvSpPr txBox="1"/>
          <p:nvPr/>
        </p:nvSpPr>
        <p:spPr>
          <a:xfrm>
            <a:off x="1250912" y="5722620"/>
            <a:ext cx="1984839" cy="338554"/>
          </a:xfrm>
          <a:prstGeom prst="rect">
            <a:avLst/>
          </a:prstGeom>
          <a:noFill/>
        </p:spPr>
        <p:txBody>
          <a:bodyPr wrap="none" rtlCol="0">
            <a:spAutoFit/>
          </a:bodyPr>
          <a:lstStyle/>
          <a:p>
            <a:r>
              <a:rPr lang="en-US" dirty="0" smtClean="0">
                <a:solidFill>
                  <a:schemeClr val="accent3">
                    <a:lumMod val="50000"/>
                  </a:schemeClr>
                </a:solidFill>
              </a:rPr>
              <a:t>Concurrent Savings</a:t>
            </a:r>
            <a:endParaRPr lang="en-US" dirty="0">
              <a:solidFill>
                <a:schemeClr val="accent3">
                  <a:lumMod val="50000"/>
                </a:schemeClr>
              </a:solidFill>
            </a:endParaRPr>
          </a:p>
        </p:txBody>
      </p:sp>
      <p:cxnSp>
        <p:nvCxnSpPr>
          <p:cNvPr id="32" name="Straight Connector 31"/>
          <p:cNvCxnSpPr/>
          <p:nvPr/>
        </p:nvCxnSpPr>
        <p:spPr bwMode="auto">
          <a:xfrm>
            <a:off x="265176" y="6061174"/>
            <a:ext cx="3611880" cy="0"/>
          </a:xfrm>
          <a:prstGeom prst="line">
            <a:avLst/>
          </a:prstGeom>
          <a:blipFill dpi="0" rotWithShape="0">
            <a:blip r:embed="rId2"/>
            <a:srcRect/>
            <a:stretch>
              <a:fillRect/>
            </a:stretch>
          </a:blipFill>
          <a:ln w="19050"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9871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228600" y="71740"/>
            <a:ext cx="8778600" cy="803443"/>
          </a:xfrm>
        </p:spPr>
        <p:txBody>
          <a:bodyPr>
            <a:noAutofit/>
          </a:bodyPr>
          <a:lstStyle/>
          <a:p>
            <a:r>
              <a:rPr lang="en-US" sz="3600" dirty="0"/>
              <a:t>VECP </a:t>
            </a:r>
            <a:r>
              <a:rPr lang="en-US" sz="3600" dirty="0" smtClean="0"/>
              <a:t>in Performance-Based Contracts</a:t>
            </a:r>
            <a:r>
              <a:rPr lang="en-US" sz="3600" dirty="0"/>
              <a:t/>
            </a:r>
            <a:br>
              <a:rPr lang="en-US" sz="3600" dirty="0"/>
            </a:br>
            <a:endParaRPr lang="en-US" sz="1600" i="1" dirty="0" smtClean="0">
              <a:solidFill>
                <a:schemeClr val="accent2">
                  <a:lumMod val="40000"/>
                  <a:lumOff val="60000"/>
                </a:schemeClr>
              </a:solidFill>
            </a:endParaRPr>
          </a:p>
        </p:txBody>
      </p:sp>
      <p:sp>
        <p:nvSpPr>
          <p:cNvPr id="133123" name="Rectangle 3"/>
          <p:cNvSpPr>
            <a:spLocks noGrp="1" noChangeArrowheads="1"/>
          </p:cNvSpPr>
          <p:nvPr>
            <p:ph idx="1"/>
          </p:nvPr>
        </p:nvSpPr>
        <p:spPr>
          <a:xfrm>
            <a:off x="457200" y="1295400"/>
            <a:ext cx="8223432" cy="5257800"/>
          </a:xfrm>
        </p:spPr>
        <p:txBody>
          <a:bodyPr>
            <a:normAutofit/>
          </a:bodyPr>
          <a:lstStyle/>
          <a:p>
            <a:r>
              <a:rPr lang="en-US" sz="2000" dirty="0" smtClean="0"/>
              <a:t>Performance-based contracts do not preclude VE</a:t>
            </a:r>
          </a:p>
          <a:p>
            <a:pPr lvl="1"/>
            <a:r>
              <a:rPr lang="en-US" sz="1800" dirty="0" smtClean="0"/>
              <a:t>When changes do not pay for themselves (or pay back enough) under the current contract, VECPs are still needed because they lock in savings on future contracts</a:t>
            </a:r>
          </a:p>
          <a:p>
            <a:pPr lvl="1"/>
            <a:r>
              <a:rPr lang="en-US" sz="1800" dirty="0" smtClean="0"/>
              <a:t>Even a negotiated sole source contract with option years does not lock in the savings for the contractor </a:t>
            </a:r>
          </a:p>
          <a:p>
            <a:pPr lvl="1"/>
            <a:r>
              <a:rPr lang="en-US" sz="1800" dirty="0"/>
              <a:t>T</a:t>
            </a:r>
            <a:r>
              <a:rPr lang="en-US" sz="1800" dirty="0" smtClean="0"/>
              <a:t>he government may require cost and pricing data before exercising an option</a:t>
            </a:r>
          </a:p>
          <a:p>
            <a:r>
              <a:rPr lang="en-US" sz="2000" dirty="0"/>
              <a:t>Use VECPs to increase profit, resolve problems, share in future savings, and to be more </a:t>
            </a:r>
            <a:r>
              <a:rPr lang="en-US" sz="2000" dirty="0" smtClean="0"/>
              <a:t>competitive</a:t>
            </a:r>
            <a:endParaRPr lang="en-US" sz="2000" dirty="0"/>
          </a:p>
        </p:txBody>
      </p:sp>
    </p:spTree>
    <p:extLst>
      <p:ext uri="{BB962C8B-B14F-4D97-AF65-F5344CB8AC3E}">
        <p14:creationId xmlns:p14="http://schemas.microsoft.com/office/powerpoint/2010/main" val="3213165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bwMode="auto">
          <a:xfrm>
            <a:off x="484632" y="5166247"/>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sp>
        <p:nvSpPr>
          <p:cNvPr id="2" name="Title 1"/>
          <p:cNvSpPr>
            <a:spLocks noGrp="1"/>
          </p:cNvSpPr>
          <p:nvPr>
            <p:ph type="title"/>
          </p:nvPr>
        </p:nvSpPr>
        <p:spPr/>
        <p:txBody>
          <a:bodyPr>
            <a:normAutofit fontScale="90000"/>
          </a:bodyPr>
          <a:lstStyle/>
          <a:p>
            <a:r>
              <a:rPr lang="en-US" dirty="0" smtClean="0"/>
              <a:t>Innovative Uses of Contracts</a:t>
            </a:r>
            <a:br>
              <a:rPr lang="en-US" dirty="0" smtClean="0"/>
            </a:br>
            <a:r>
              <a:rPr lang="en-US" dirty="0" smtClean="0"/>
              <a:t>(Incentives with Option Years)</a:t>
            </a:r>
            <a:endParaRPr lang="en-US" dirty="0"/>
          </a:p>
        </p:txBody>
      </p:sp>
      <p:sp>
        <p:nvSpPr>
          <p:cNvPr id="3" name="Content Placeholder 2"/>
          <p:cNvSpPr>
            <a:spLocks noGrp="1"/>
          </p:cNvSpPr>
          <p:nvPr>
            <p:ph idx="1"/>
          </p:nvPr>
        </p:nvSpPr>
        <p:spPr/>
        <p:txBody>
          <a:bodyPr>
            <a:normAutofit/>
          </a:bodyPr>
          <a:lstStyle/>
          <a:p>
            <a:r>
              <a:rPr lang="en-US" dirty="0" smtClean="0"/>
              <a:t>Ex: Performance based contracts with option years may need to be cost and price certified before executing the option years.  </a:t>
            </a:r>
          </a:p>
          <a:p>
            <a:r>
              <a:rPr lang="en-US" dirty="0" smtClean="0"/>
              <a:t>Therefore any significant efficiencies that are not captured in a VECP will skew the cost/price data to be lower and not identify the savings.  </a:t>
            </a:r>
          </a:p>
          <a:p>
            <a:r>
              <a:rPr lang="en-US" dirty="0" smtClean="0"/>
              <a:t>Only a VECP will protect the company savings in the form of future savings for the option years and capture the data for VE yearly reports.</a:t>
            </a:r>
            <a:endParaRPr lang="en-US" dirty="0"/>
          </a:p>
        </p:txBody>
      </p:sp>
      <p:cxnSp>
        <p:nvCxnSpPr>
          <p:cNvPr id="4" name="Straight Arrow Connector 3"/>
          <p:cNvCxnSpPr/>
          <p:nvPr/>
        </p:nvCxnSpPr>
        <p:spPr bwMode="auto">
          <a:xfrm>
            <a:off x="484632" y="5806440"/>
            <a:ext cx="4224528" cy="0"/>
          </a:xfrm>
          <a:prstGeom prst="straightConnector1">
            <a:avLst/>
          </a:prstGeom>
          <a:blipFill dpi="0" rotWithShape="0">
            <a:blip r:embed="rId3"/>
            <a:srcRect/>
            <a:stretch>
              <a:fillRect/>
            </a:stretch>
          </a:blipFill>
          <a:ln w="127000" cap="flat" cmpd="sng" algn="ctr">
            <a:solidFill>
              <a:schemeClr val="accent6"/>
            </a:solidFill>
            <a:prstDash val="solid"/>
            <a:round/>
            <a:headEnd type="none" w="med" len="med"/>
            <a:tailEnd type="triangle"/>
          </a:ln>
          <a:effectLst/>
        </p:spPr>
      </p:cxnSp>
      <p:cxnSp>
        <p:nvCxnSpPr>
          <p:cNvPr id="5" name="Straight Arrow Connector 4"/>
          <p:cNvCxnSpPr/>
          <p:nvPr/>
        </p:nvCxnSpPr>
        <p:spPr bwMode="auto">
          <a:xfrm>
            <a:off x="4623816" y="5806440"/>
            <a:ext cx="4224528" cy="0"/>
          </a:xfrm>
          <a:prstGeom prst="straightConnector1">
            <a:avLst/>
          </a:prstGeom>
          <a:blipFill dpi="0" rotWithShape="0">
            <a:blip r:embed="rId3"/>
            <a:srcRect/>
            <a:stretch>
              <a:fillRect/>
            </a:stretch>
          </a:blipFill>
          <a:ln w="127000" cap="flat" cmpd="sng" algn="ctr">
            <a:solidFill>
              <a:schemeClr val="accent6"/>
            </a:solidFill>
            <a:prstDash val="solid"/>
            <a:round/>
            <a:headEnd type="none" w="med" len="med"/>
            <a:tailEnd type="triangle"/>
          </a:ln>
          <a:effectLst/>
        </p:spPr>
      </p:cxnSp>
      <p:sp>
        <p:nvSpPr>
          <p:cNvPr id="6" name="TextBox 5"/>
          <p:cNvSpPr txBox="1"/>
          <p:nvPr/>
        </p:nvSpPr>
        <p:spPr>
          <a:xfrm>
            <a:off x="201167" y="4764465"/>
            <a:ext cx="1466267" cy="584775"/>
          </a:xfrm>
          <a:prstGeom prst="rect">
            <a:avLst/>
          </a:prstGeom>
          <a:solidFill>
            <a:schemeClr val="accent6">
              <a:lumMod val="20000"/>
              <a:lumOff val="80000"/>
            </a:schemeClr>
          </a:solidFill>
        </p:spPr>
        <p:txBody>
          <a:bodyPr wrap="square" rtlCol="0">
            <a:spAutoFit/>
          </a:bodyPr>
          <a:lstStyle/>
          <a:p>
            <a:pPr algn="l"/>
            <a:r>
              <a:rPr lang="en-US" sz="1600" dirty="0" smtClean="0"/>
              <a:t>VECP </a:t>
            </a:r>
          </a:p>
          <a:p>
            <a:pPr algn="l"/>
            <a:r>
              <a:rPr lang="en-US" sz="1600" dirty="0" smtClean="0"/>
              <a:t>Implemented</a:t>
            </a:r>
            <a:endParaRPr lang="en-US" sz="1600" dirty="0"/>
          </a:p>
        </p:txBody>
      </p:sp>
      <p:cxnSp>
        <p:nvCxnSpPr>
          <p:cNvPr id="7" name="Straight Connector 6"/>
          <p:cNvCxnSpPr/>
          <p:nvPr/>
        </p:nvCxnSpPr>
        <p:spPr bwMode="auto">
          <a:xfrm>
            <a:off x="4623816" y="5184648"/>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sp>
        <p:nvSpPr>
          <p:cNvPr id="8" name="TextBox 7"/>
          <p:cNvSpPr txBox="1"/>
          <p:nvPr/>
        </p:nvSpPr>
        <p:spPr>
          <a:xfrm>
            <a:off x="789088" y="5810899"/>
            <a:ext cx="2831096" cy="338554"/>
          </a:xfrm>
          <a:prstGeom prst="rect">
            <a:avLst/>
          </a:prstGeom>
          <a:noFill/>
        </p:spPr>
        <p:txBody>
          <a:bodyPr wrap="none" rtlCol="0">
            <a:spAutoFit/>
          </a:bodyPr>
          <a:lstStyle/>
          <a:p>
            <a:pPr algn="l"/>
            <a:r>
              <a:rPr lang="en-US" dirty="0" smtClean="0"/>
              <a:t>Current Contract with Vendor</a:t>
            </a:r>
            <a:endParaRPr lang="en-US" dirty="0"/>
          </a:p>
        </p:txBody>
      </p:sp>
      <p:sp>
        <p:nvSpPr>
          <p:cNvPr id="9" name="TextBox 8"/>
          <p:cNvSpPr txBox="1"/>
          <p:nvPr/>
        </p:nvSpPr>
        <p:spPr>
          <a:xfrm>
            <a:off x="4709160" y="5798933"/>
            <a:ext cx="3033074" cy="338554"/>
          </a:xfrm>
          <a:prstGeom prst="rect">
            <a:avLst/>
          </a:prstGeom>
          <a:noFill/>
        </p:spPr>
        <p:txBody>
          <a:bodyPr wrap="none" rtlCol="0">
            <a:spAutoFit/>
          </a:bodyPr>
          <a:lstStyle/>
          <a:p>
            <a:pPr algn="l"/>
            <a:r>
              <a:rPr lang="en-US" dirty="0" smtClean="0"/>
              <a:t>Follow-on Contract with Vendor</a:t>
            </a:r>
            <a:endParaRPr lang="en-US" dirty="0"/>
          </a:p>
        </p:txBody>
      </p:sp>
      <p:sp>
        <p:nvSpPr>
          <p:cNvPr id="10" name="TextBox 9"/>
          <p:cNvSpPr txBox="1"/>
          <p:nvPr/>
        </p:nvSpPr>
        <p:spPr>
          <a:xfrm>
            <a:off x="1803249" y="5307866"/>
            <a:ext cx="1587294" cy="338554"/>
          </a:xfrm>
          <a:prstGeom prst="rect">
            <a:avLst/>
          </a:prstGeom>
          <a:noFill/>
        </p:spPr>
        <p:txBody>
          <a:bodyPr wrap="none" rtlCol="0">
            <a:spAutoFit/>
          </a:bodyPr>
          <a:lstStyle/>
          <a:p>
            <a:r>
              <a:rPr lang="en-US" dirty="0" smtClean="0">
                <a:solidFill>
                  <a:schemeClr val="accent3">
                    <a:lumMod val="50000"/>
                  </a:schemeClr>
                </a:solidFill>
              </a:rPr>
              <a:t>Instant Savings</a:t>
            </a:r>
            <a:endParaRPr lang="en-US" dirty="0">
              <a:solidFill>
                <a:schemeClr val="accent3">
                  <a:lumMod val="50000"/>
                </a:schemeClr>
              </a:solidFill>
            </a:endParaRPr>
          </a:p>
        </p:txBody>
      </p:sp>
      <p:cxnSp>
        <p:nvCxnSpPr>
          <p:cNvPr id="11" name="Straight Connector 10"/>
          <p:cNvCxnSpPr/>
          <p:nvPr/>
        </p:nvCxnSpPr>
        <p:spPr bwMode="auto">
          <a:xfrm>
            <a:off x="484632" y="5646420"/>
            <a:ext cx="4139184" cy="0"/>
          </a:xfrm>
          <a:prstGeom prst="line">
            <a:avLst/>
          </a:prstGeom>
          <a:blipFill dpi="0" rotWithShape="0">
            <a:blip r:embed="rId3"/>
            <a:srcRect/>
            <a:stretch>
              <a:fillRect/>
            </a:stretch>
          </a:blipFill>
          <a:ln w="19050" cap="flat" cmpd="sng" algn="ctr">
            <a:solidFill>
              <a:schemeClr val="tx1"/>
            </a:solidFill>
            <a:prstDash val="dash"/>
            <a:round/>
            <a:headEnd type="none" w="med" len="med"/>
            <a:tailEnd type="none" w="med" len="med"/>
          </a:ln>
          <a:effectLst/>
        </p:spPr>
      </p:cxnSp>
      <p:cxnSp>
        <p:nvCxnSpPr>
          <p:cNvPr id="12" name="Straight Connector 11"/>
          <p:cNvCxnSpPr/>
          <p:nvPr/>
        </p:nvCxnSpPr>
        <p:spPr bwMode="auto">
          <a:xfrm>
            <a:off x="8763000" y="5180302"/>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5925603" y="5184648"/>
            <a:ext cx="1620958" cy="338554"/>
          </a:xfrm>
          <a:prstGeom prst="rect">
            <a:avLst/>
          </a:prstGeom>
          <a:noFill/>
        </p:spPr>
        <p:txBody>
          <a:bodyPr wrap="none" rtlCol="0">
            <a:spAutoFit/>
          </a:bodyPr>
          <a:lstStyle/>
          <a:p>
            <a:r>
              <a:rPr lang="en-US" dirty="0" smtClean="0">
                <a:solidFill>
                  <a:schemeClr val="accent3">
                    <a:lumMod val="50000"/>
                  </a:schemeClr>
                </a:solidFill>
              </a:rPr>
              <a:t>Future Savings</a:t>
            </a:r>
            <a:endParaRPr lang="en-US" dirty="0">
              <a:solidFill>
                <a:schemeClr val="accent3">
                  <a:lumMod val="50000"/>
                </a:schemeClr>
              </a:solidFill>
            </a:endParaRPr>
          </a:p>
        </p:txBody>
      </p:sp>
      <p:cxnSp>
        <p:nvCxnSpPr>
          <p:cNvPr id="14" name="Straight Connector 13"/>
          <p:cNvCxnSpPr/>
          <p:nvPr/>
        </p:nvCxnSpPr>
        <p:spPr bwMode="auto">
          <a:xfrm>
            <a:off x="4623816" y="5523202"/>
            <a:ext cx="4139184" cy="0"/>
          </a:xfrm>
          <a:prstGeom prst="line">
            <a:avLst/>
          </a:prstGeom>
          <a:blipFill dpi="0" rotWithShape="0">
            <a:blip r:embed="rId3"/>
            <a:srcRect/>
            <a:stretch>
              <a:fillRect/>
            </a:stretch>
          </a:blipFill>
          <a:ln w="19050" cap="flat" cmpd="sng" algn="ctr">
            <a:solidFill>
              <a:schemeClr val="tx1"/>
            </a:solidFill>
            <a:prstDash val="dash"/>
            <a:round/>
            <a:headEnd type="none" w="med" len="med"/>
            <a:tailEnd type="none" w="med" len="med"/>
          </a:ln>
          <a:effectLst/>
        </p:spPr>
      </p:cxnSp>
      <p:sp>
        <p:nvSpPr>
          <p:cNvPr id="16" name="Oval 15"/>
          <p:cNvSpPr/>
          <p:nvPr/>
        </p:nvSpPr>
        <p:spPr bwMode="auto">
          <a:xfrm>
            <a:off x="5724144" y="5166246"/>
            <a:ext cx="2048256" cy="416053"/>
          </a:xfrm>
          <a:prstGeom prst="ellipse">
            <a:avLst/>
          </a:prstGeom>
          <a:noFill/>
          <a:ln w="9525" cap="flat" cmpd="sng" algn="ctr">
            <a:solidFill>
              <a:schemeClr val="accent4"/>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17" name="Line Callout 2 (Border and Accent Bar) 16"/>
          <p:cNvSpPr/>
          <p:nvPr/>
        </p:nvSpPr>
        <p:spPr bwMode="auto">
          <a:xfrm>
            <a:off x="7546561" y="4489704"/>
            <a:ext cx="1216439" cy="567148"/>
          </a:xfrm>
          <a:prstGeom prst="accentBorderCallout2">
            <a:avLst>
              <a:gd name="adj1" fmla="val 18750"/>
              <a:gd name="adj2" fmla="val -8333"/>
              <a:gd name="adj3" fmla="val 18750"/>
              <a:gd name="adj4" fmla="val -16667"/>
              <a:gd name="adj5" fmla="val 115725"/>
              <a:gd name="adj6" fmla="val -7297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charset="0"/>
              </a:rPr>
              <a:t>Dependent on VECP</a:t>
            </a:r>
          </a:p>
        </p:txBody>
      </p:sp>
    </p:spTree>
    <p:extLst>
      <p:ext uri="{BB962C8B-B14F-4D97-AF65-F5344CB8AC3E}">
        <p14:creationId xmlns:p14="http://schemas.microsoft.com/office/powerpoint/2010/main" val="3497210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Technical VECP Triggers</a:t>
            </a:r>
            <a:endParaRPr lang="en-US" dirty="0"/>
          </a:p>
        </p:txBody>
      </p:sp>
      <p:sp>
        <p:nvSpPr>
          <p:cNvPr id="3" name="Content Placeholder 2"/>
          <p:cNvSpPr>
            <a:spLocks noGrp="1"/>
          </p:cNvSpPr>
          <p:nvPr>
            <p:ph idx="1"/>
          </p:nvPr>
        </p:nvSpPr>
        <p:spPr>
          <a:xfrm>
            <a:off x="457200" y="929168"/>
            <a:ext cx="8228542" cy="5257800"/>
          </a:xfrm>
        </p:spPr>
        <p:txBody>
          <a:bodyPr>
            <a:normAutofit/>
          </a:bodyPr>
          <a:lstStyle/>
          <a:p>
            <a:r>
              <a:rPr lang="en-US" sz="1600" dirty="0">
                <a:sym typeface="Wingdings" panose="05000000000000000000" pitchFamily="2" charset="2"/>
              </a:rPr>
              <a:t>In technology service contracts, advances </a:t>
            </a:r>
            <a:r>
              <a:rPr lang="en-US" sz="1600" dirty="0" smtClean="0">
                <a:sym typeface="Wingdings" panose="05000000000000000000" pitchFamily="2" charset="2"/>
              </a:rPr>
              <a:t>in </a:t>
            </a:r>
            <a:r>
              <a:rPr lang="en-US" sz="1600" dirty="0">
                <a:sym typeface="Wingdings" panose="05000000000000000000" pitchFamily="2" charset="2"/>
              </a:rPr>
              <a:t>technology occur more frequently than in traditional non-technical product centered programs.  </a:t>
            </a:r>
          </a:p>
          <a:p>
            <a:pPr lvl="1"/>
            <a:r>
              <a:rPr lang="en-US" sz="1400" dirty="0">
                <a:sym typeface="Wingdings" panose="05000000000000000000" pitchFamily="2" charset="2"/>
              </a:rPr>
              <a:t>Programing languages change/advance</a:t>
            </a:r>
          </a:p>
          <a:p>
            <a:pPr lvl="1"/>
            <a:r>
              <a:rPr lang="en-US" sz="1400" dirty="0">
                <a:sym typeface="Wingdings" panose="05000000000000000000" pitchFamily="2" charset="2"/>
              </a:rPr>
              <a:t>Operating Systems change</a:t>
            </a:r>
          </a:p>
          <a:p>
            <a:pPr lvl="1"/>
            <a:r>
              <a:rPr lang="en-US" sz="1400" dirty="0">
                <a:sym typeface="Wingdings" panose="05000000000000000000" pitchFamily="2" charset="2"/>
              </a:rPr>
              <a:t>Hardware technology </a:t>
            </a:r>
            <a:r>
              <a:rPr lang="en-US" sz="1400" dirty="0" smtClean="0">
                <a:sym typeface="Wingdings" panose="05000000000000000000" pitchFamily="2" charset="2"/>
              </a:rPr>
              <a:t>refreshes</a:t>
            </a:r>
          </a:p>
          <a:p>
            <a:pPr lvl="1"/>
            <a:r>
              <a:rPr lang="en-US" sz="1400" dirty="0" smtClean="0">
                <a:sym typeface="Wingdings" panose="05000000000000000000" pitchFamily="2" charset="2"/>
              </a:rPr>
              <a:t>Standards governing any of these may change</a:t>
            </a:r>
            <a:endParaRPr lang="en-US" sz="1400" dirty="0">
              <a:sym typeface="Wingdings" panose="05000000000000000000" pitchFamily="2" charset="2"/>
            </a:endParaRPr>
          </a:p>
          <a:p>
            <a:r>
              <a:rPr lang="en-US" sz="1600" dirty="0" smtClean="0"/>
              <a:t>Redundant capabilities may be retired</a:t>
            </a:r>
          </a:p>
          <a:p>
            <a:pPr lvl="1"/>
            <a:r>
              <a:rPr lang="en-US" sz="1400" dirty="0" smtClean="0"/>
              <a:t>As software matures and new capabilities are added, there will be redundant capabilities available to users</a:t>
            </a:r>
          </a:p>
          <a:p>
            <a:r>
              <a:rPr lang="en-US" sz="1600" dirty="0" smtClean="0"/>
              <a:t>Software may become obsolete</a:t>
            </a:r>
          </a:p>
          <a:p>
            <a:pPr lvl="1"/>
            <a:r>
              <a:rPr lang="en-US" sz="1400" dirty="0" smtClean="0"/>
              <a:t>Software designed for activities or missions that are no longer performed may be eliminated</a:t>
            </a:r>
          </a:p>
        </p:txBody>
      </p:sp>
      <p:cxnSp>
        <p:nvCxnSpPr>
          <p:cNvPr id="4" name="Straight Arrow Connector 3"/>
          <p:cNvCxnSpPr/>
          <p:nvPr/>
        </p:nvCxnSpPr>
        <p:spPr bwMode="auto">
          <a:xfrm>
            <a:off x="466344" y="5358384"/>
            <a:ext cx="4224528" cy="0"/>
          </a:xfrm>
          <a:prstGeom prst="straightConnector1">
            <a:avLst/>
          </a:prstGeom>
          <a:blipFill dpi="0" rotWithShape="0">
            <a:blip r:embed="rId2"/>
            <a:srcRect/>
            <a:stretch>
              <a:fillRect/>
            </a:stretch>
          </a:blipFill>
          <a:ln w="127000" cap="flat" cmpd="sng" algn="ctr">
            <a:solidFill>
              <a:schemeClr val="accent6"/>
            </a:solidFill>
            <a:prstDash val="solid"/>
            <a:round/>
            <a:headEnd type="none" w="med" len="med"/>
            <a:tailEnd type="triangle"/>
          </a:ln>
          <a:effectLst/>
        </p:spPr>
      </p:cxnSp>
      <p:cxnSp>
        <p:nvCxnSpPr>
          <p:cNvPr id="5" name="Straight Arrow Connector 4"/>
          <p:cNvCxnSpPr/>
          <p:nvPr/>
        </p:nvCxnSpPr>
        <p:spPr bwMode="auto">
          <a:xfrm>
            <a:off x="466344" y="4846987"/>
            <a:ext cx="0" cy="1214187"/>
          </a:xfrm>
          <a:prstGeom prst="straightConnector1">
            <a:avLst/>
          </a:prstGeom>
          <a:blipFill dpi="0" rotWithShape="0">
            <a:blip r:embed="rId2"/>
            <a:srcRect/>
            <a:stretch>
              <a:fillRect/>
            </a:stretch>
          </a:blipFill>
          <a:ln w="9525" cap="flat" cmpd="sng" algn="ctr">
            <a:solidFill>
              <a:schemeClr val="tx1"/>
            </a:solidFill>
            <a:prstDash val="solid"/>
            <a:round/>
            <a:headEnd type="none" w="med" len="med"/>
            <a:tailEnd type="arrow"/>
          </a:ln>
          <a:effectLst/>
        </p:spPr>
      </p:cxnSp>
      <p:sp>
        <p:nvSpPr>
          <p:cNvPr id="6" name="TextBox 5"/>
          <p:cNvSpPr txBox="1"/>
          <p:nvPr/>
        </p:nvSpPr>
        <p:spPr>
          <a:xfrm>
            <a:off x="182879" y="4316409"/>
            <a:ext cx="1502485" cy="584775"/>
          </a:xfrm>
          <a:prstGeom prst="rect">
            <a:avLst/>
          </a:prstGeom>
          <a:solidFill>
            <a:schemeClr val="accent6">
              <a:lumMod val="20000"/>
              <a:lumOff val="80000"/>
            </a:schemeClr>
          </a:solidFill>
        </p:spPr>
        <p:txBody>
          <a:bodyPr wrap="square" rtlCol="0">
            <a:spAutoFit/>
          </a:bodyPr>
          <a:lstStyle/>
          <a:p>
            <a:pPr algn="l"/>
            <a:r>
              <a:rPr lang="en-US" sz="1600" dirty="0" smtClean="0"/>
              <a:t>VECP </a:t>
            </a:r>
          </a:p>
          <a:p>
            <a:pPr algn="l"/>
            <a:r>
              <a:rPr lang="en-US" sz="1600" dirty="0" smtClean="0"/>
              <a:t>Implemented</a:t>
            </a:r>
            <a:endParaRPr lang="en-US" sz="1600" dirty="0"/>
          </a:p>
        </p:txBody>
      </p:sp>
      <p:cxnSp>
        <p:nvCxnSpPr>
          <p:cNvPr id="7" name="Straight Connector 6"/>
          <p:cNvCxnSpPr/>
          <p:nvPr/>
        </p:nvCxnSpPr>
        <p:spPr bwMode="auto">
          <a:xfrm>
            <a:off x="4605528" y="4736592"/>
            <a:ext cx="0" cy="621792"/>
          </a:xfrm>
          <a:prstGeom prst="line">
            <a:avLst/>
          </a:prstGeom>
          <a:blipFill dpi="0" rotWithShape="0">
            <a:blip r:embed="rId2"/>
            <a:srcRect/>
            <a:stretch>
              <a:fillRect/>
            </a:stretch>
          </a:blipFill>
          <a:ln w="9525" cap="flat" cmpd="sng" algn="ctr">
            <a:solidFill>
              <a:schemeClr val="tx1"/>
            </a:solidFill>
            <a:prstDash val="solid"/>
            <a:round/>
            <a:headEnd type="none" w="med" len="med"/>
            <a:tailEnd type="none" w="med" len="med"/>
          </a:ln>
          <a:effectLst/>
        </p:spPr>
      </p:cxnSp>
      <p:sp>
        <p:nvSpPr>
          <p:cNvPr id="8" name="TextBox 7"/>
          <p:cNvSpPr txBox="1"/>
          <p:nvPr/>
        </p:nvSpPr>
        <p:spPr>
          <a:xfrm>
            <a:off x="770800" y="5362843"/>
            <a:ext cx="2831096" cy="338554"/>
          </a:xfrm>
          <a:prstGeom prst="rect">
            <a:avLst/>
          </a:prstGeom>
          <a:noFill/>
        </p:spPr>
        <p:txBody>
          <a:bodyPr wrap="none" rtlCol="0">
            <a:spAutoFit/>
          </a:bodyPr>
          <a:lstStyle/>
          <a:p>
            <a:pPr algn="l"/>
            <a:r>
              <a:rPr lang="en-US" dirty="0" smtClean="0"/>
              <a:t>Current Contract with Vendor</a:t>
            </a:r>
            <a:endParaRPr lang="en-US" dirty="0"/>
          </a:p>
        </p:txBody>
      </p:sp>
      <p:sp>
        <p:nvSpPr>
          <p:cNvPr id="9" name="TextBox 8"/>
          <p:cNvSpPr txBox="1"/>
          <p:nvPr/>
        </p:nvSpPr>
        <p:spPr>
          <a:xfrm>
            <a:off x="1784961" y="4859810"/>
            <a:ext cx="1587294" cy="338554"/>
          </a:xfrm>
          <a:prstGeom prst="rect">
            <a:avLst/>
          </a:prstGeom>
          <a:noFill/>
        </p:spPr>
        <p:txBody>
          <a:bodyPr wrap="none" rtlCol="0">
            <a:spAutoFit/>
          </a:bodyPr>
          <a:lstStyle/>
          <a:p>
            <a:r>
              <a:rPr lang="en-US" dirty="0" smtClean="0">
                <a:solidFill>
                  <a:schemeClr val="accent3">
                    <a:lumMod val="50000"/>
                  </a:schemeClr>
                </a:solidFill>
              </a:rPr>
              <a:t>Instant Savings</a:t>
            </a:r>
            <a:endParaRPr lang="en-US" dirty="0">
              <a:solidFill>
                <a:schemeClr val="accent3">
                  <a:lumMod val="50000"/>
                </a:schemeClr>
              </a:solidFill>
            </a:endParaRPr>
          </a:p>
        </p:txBody>
      </p:sp>
      <p:cxnSp>
        <p:nvCxnSpPr>
          <p:cNvPr id="10" name="Straight Connector 9"/>
          <p:cNvCxnSpPr/>
          <p:nvPr/>
        </p:nvCxnSpPr>
        <p:spPr bwMode="auto">
          <a:xfrm>
            <a:off x="466344" y="5198364"/>
            <a:ext cx="4139184" cy="0"/>
          </a:xfrm>
          <a:prstGeom prst="line">
            <a:avLst/>
          </a:prstGeom>
          <a:blipFill dpi="0" rotWithShape="0">
            <a:blip r:embed="rId2"/>
            <a:srcRect/>
            <a:stretch>
              <a:fillRect/>
            </a:stretch>
          </a:blipFill>
          <a:ln w="19050" cap="flat" cmpd="sng" algn="ctr">
            <a:solidFill>
              <a:schemeClr val="tx1"/>
            </a:solidFill>
            <a:prstDash val="dash"/>
            <a:round/>
            <a:headEnd type="none" w="med" len="med"/>
            <a:tailEnd type="none" w="med" len="med"/>
          </a:ln>
          <a:effectLst/>
        </p:spPr>
      </p:cxnSp>
      <p:cxnSp>
        <p:nvCxnSpPr>
          <p:cNvPr id="11" name="Straight Arrow Connector 10"/>
          <p:cNvCxnSpPr/>
          <p:nvPr/>
        </p:nvCxnSpPr>
        <p:spPr bwMode="auto">
          <a:xfrm>
            <a:off x="331175" y="6193762"/>
            <a:ext cx="4224528" cy="0"/>
          </a:xfrm>
          <a:prstGeom prst="straightConnector1">
            <a:avLst/>
          </a:prstGeom>
          <a:blipFill dpi="0" rotWithShape="0">
            <a:blip r:embed="rId2"/>
            <a:srcRect/>
            <a:stretch>
              <a:fillRect/>
            </a:stretch>
          </a:blipFill>
          <a:ln w="127000" cap="flat" cmpd="sng" algn="ctr">
            <a:solidFill>
              <a:schemeClr val="bg2">
                <a:lumMod val="50000"/>
              </a:schemeClr>
            </a:solidFill>
            <a:prstDash val="solid"/>
            <a:round/>
            <a:headEnd type="none" w="med" len="med"/>
            <a:tailEnd type="triangle"/>
          </a:ln>
          <a:effectLst/>
        </p:spPr>
      </p:cxnSp>
      <p:sp>
        <p:nvSpPr>
          <p:cNvPr id="12" name="TextBox 11"/>
          <p:cNvSpPr txBox="1"/>
          <p:nvPr/>
        </p:nvSpPr>
        <p:spPr>
          <a:xfrm>
            <a:off x="416519" y="6186255"/>
            <a:ext cx="3798797" cy="338554"/>
          </a:xfrm>
          <a:prstGeom prst="rect">
            <a:avLst/>
          </a:prstGeom>
          <a:noFill/>
        </p:spPr>
        <p:txBody>
          <a:bodyPr wrap="none" rtlCol="0">
            <a:spAutoFit/>
          </a:bodyPr>
          <a:lstStyle/>
          <a:p>
            <a:pPr algn="l"/>
            <a:r>
              <a:rPr lang="en-US" dirty="0" smtClean="0"/>
              <a:t>Current Contract with a different Vendor</a:t>
            </a:r>
            <a:endParaRPr lang="en-US" dirty="0"/>
          </a:p>
        </p:txBody>
      </p:sp>
      <p:cxnSp>
        <p:nvCxnSpPr>
          <p:cNvPr id="13" name="Straight Connector 12"/>
          <p:cNvCxnSpPr/>
          <p:nvPr/>
        </p:nvCxnSpPr>
        <p:spPr bwMode="auto">
          <a:xfrm>
            <a:off x="4480560" y="5722620"/>
            <a:ext cx="0" cy="471142"/>
          </a:xfrm>
          <a:prstGeom prst="line">
            <a:avLst/>
          </a:prstGeom>
          <a:blipFill dpi="0" rotWithShape="0">
            <a:blip r:embed="rId2"/>
            <a:srcRect/>
            <a:stretch>
              <a:fillRect/>
            </a:stretch>
          </a:blip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1461224" y="5722620"/>
            <a:ext cx="1984839" cy="338554"/>
          </a:xfrm>
          <a:prstGeom prst="rect">
            <a:avLst/>
          </a:prstGeom>
          <a:noFill/>
        </p:spPr>
        <p:txBody>
          <a:bodyPr wrap="none" rtlCol="0">
            <a:spAutoFit/>
          </a:bodyPr>
          <a:lstStyle/>
          <a:p>
            <a:r>
              <a:rPr lang="en-US" dirty="0" smtClean="0">
                <a:solidFill>
                  <a:schemeClr val="accent3">
                    <a:lumMod val="50000"/>
                  </a:schemeClr>
                </a:solidFill>
              </a:rPr>
              <a:t>Concurrent Savings</a:t>
            </a:r>
            <a:endParaRPr lang="en-US" dirty="0">
              <a:solidFill>
                <a:schemeClr val="accent3">
                  <a:lumMod val="50000"/>
                </a:schemeClr>
              </a:solidFill>
            </a:endParaRPr>
          </a:p>
        </p:txBody>
      </p:sp>
      <p:cxnSp>
        <p:nvCxnSpPr>
          <p:cNvPr id="15" name="Straight Connector 14"/>
          <p:cNvCxnSpPr/>
          <p:nvPr/>
        </p:nvCxnSpPr>
        <p:spPr bwMode="auto">
          <a:xfrm>
            <a:off x="475488" y="6061174"/>
            <a:ext cx="4005072" cy="0"/>
          </a:xfrm>
          <a:prstGeom prst="line">
            <a:avLst/>
          </a:prstGeom>
          <a:blipFill dpi="0" rotWithShape="0">
            <a:blip r:embed="rId2"/>
            <a:srcRect/>
            <a:stretch>
              <a:fillRect/>
            </a:stretch>
          </a:blipFill>
          <a:ln w="19050" cap="flat" cmpd="sng" algn="ctr">
            <a:solidFill>
              <a:schemeClr val="tx1"/>
            </a:solidFill>
            <a:prstDash val="dash"/>
            <a:round/>
            <a:headEnd type="none" w="med" len="med"/>
            <a:tailEnd type="none" w="med" len="med"/>
          </a:ln>
          <a:effectLst/>
        </p:spPr>
      </p:cxnSp>
      <p:sp>
        <p:nvSpPr>
          <p:cNvPr id="16" name="TextBox 15"/>
          <p:cNvSpPr txBox="1"/>
          <p:nvPr/>
        </p:nvSpPr>
        <p:spPr>
          <a:xfrm>
            <a:off x="4974335" y="4535424"/>
            <a:ext cx="3986785" cy="1077218"/>
          </a:xfrm>
          <a:prstGeom prst="rect">
            <a:avLst/>
          </a:prstGeom>
          <a:noFill/>
        </p:spPr>
        <p:txBody>
          <a:bodyPr wrap="square" rtlCol="0">
            <a:spAutoFit/>
          </a:bodyPr>
          <a:lstStyle/>
          <a:p>
            <a:pPr marL="0" lvl="1"/>
            <a:r>
              <a:rPr lang="en-US" i="1" dirty="0">
                <a:solidFill>
                  <a:schemeClr val="accent6"/>
                </a:solidFill>
              </a:rPr>
              <a:t>Both situations require engaged management of the IT environment to recognize and act on these opportunities</a:t>
            </a:r>
          </a:p>
          <a:p>
            <a:endParaRPr lang="en-US" dirty="0"/>
          </a:p>
        </p:txBody>
      </p:sp>
      <p:sp>
        <p:nvSpPr>
          <p:cNvPr id="17" name="Oval 16"/>
          <p:cNvSpPr/>
          <p:nvPr/>
        </p:nvSpPr>
        <p:spPr bwMode="auto">
          <a:xfrm>
            <a:off x="1397806" y="5683870"/>
            <a:ext cx="2204089" cy="416053"/>
          </a:xfrm>
          <a:prstGeom prst="ellipse">
            <a:avLst/>
          </a:prstGeom>
          <a:noFill/>
          <a:ln w="9525" cap="flat" cmpd="sng" algn="ctr">
            <a:solidFill>
              <a:schemeClr val="accent4"/>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18" name="Line Callout 2 (Border and Accent Bar) 17"/>
          <p:cNvSpPr/>
          <p:nvPr/>
        </p:nvSpPr>
        <p:spPr bwMode="auto">
          <a:xfrm>
            <a:off x="5438809" y="5910188"/>
            <a:ext cx="1216439" cy="567148"/>
          </a:xfrm>
          <a:prstGeom prst="accentBorderCallout2">
            <a:avLst>
              <a:gd name="adj1" fmla="val 18750"/>
              <a:gd name="adj2" fmla="val -8333"/>
              <a:gd name="adj3" fmla="val 18750"/>
              <a:gd name="adj4" fmla="val -16667"/>
              <a:gd name="adj5" fmla="val -5227"/>
              <a:gd name="adj6" fmla="val -151891"/>
            </a:avLst>
          </a:prstGeom>
          <a:solidFill>
            <a:schemeClr val="bg1"/>
          </a:solidFill>
          <a:ln w="9525" cap="flat" cmpd="sng" algn="ctr">
            <a:solidFill>
              <a:schemeClr val="tx1"/>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charset="0"/>
              </a:rPr>
              <a:t>Dependent on VECP</a:t>
            </a:r>
          </a:p>
        </p:txBody>
      </p:sp>
    </p:spTree>
    <p:extLst>
      <p:ext uri="{BB962C8B-B14F-4D97-AF65-F5344CB8AC3E}">
        <p14:creationId xmlns:p14="http://schemas.microsoft.com/office/powerpoint/2010/main" val="1362518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Autofit/>
          </a:bodyPr>
          <a:lstStyle/>
          <a:p>
            <a:r>
              <a:rPr lang="en-US" sz="2400" dirty="0" smtClean="0"/>
              <a:t>Value Engineering is a useful methodology for reducing costs </a:t>
            </a:r>
          </a:p>
          <a:p>
            <a:endParaRPr lang="en-US" sz="2400" dirty="0"/>
          </a:p>
          <a:p>
            <a:r>
              <a:rPr lang="en-US" sz="2400" dirty="0" smtClean="0"/>
              <a:t>VE methodology has little precedent in a service acquisition organization</a:t>
            </a:r>
          </a:p>
          <a:p>
            <a:endParaRPr lang="en-US" sz="2400" dirty="0"/>
          </a:p>
          <a:p>
            <a:r>
              <a:rPr lang="en-US" sz="2400" dirty="0" smtClean="0"/>
              <a:t>Incentives for contractors must be in place, well-understood, and supported by processes</a:t>
            </a:r>
          </a:p>
          <a:p>
            <a:endParaRPr lang="en-US" sz="2400" dirty="0"/>
          </a:p>
          <a:p>
            <a:pPr marL="0" indent="0">
              <a:buNone/>
            </a:pPr>
            <a:endParaRPr lang="en-US" sz="2400" dirty="0" smtClean="0"/>
          </a:p>
          <a:p>
            <a:endParaRPr lang="en-US" sz="2400" dirty="0"/>
          </a:p>
          <a:p>
            <a:pPr marL="0" indent="0">
              <a:buNone/>
            </a:pPr>
            <a:r>
              <a:rPr lang="en-US" sz="2400" dirty="0" smtClean="0">
                <a:solidFill>
                  <a:schemeClr val="tx1"/>
                </a:solidFill>
              </a:rPr>
              <a:t>Questions?</a:t>
            </a:r>
            <a:endParaRPr lang="en-US" sz="2400" dirty="0">
              <a:solidFill>
                <a:schemeClr val="tx1"/>
              </a:solidFill>
            </a:endParaRPr>
          </a:p>
        </p:txBody>
      </p:sp>
    </p:spTree>
    <p:extLst>
      <p:ext uri="{BB962C8B-B14F-4D97-AF65-F5344CB8AC3E}">
        <p14:creationId xmlns:p14="http://schemas.microsoft.com/office/powerpoint/2010/main" val="3383459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23945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Governance VECP Triggers</a:t>
            </a:r>
            <a:endParaRPr lang="en-US" sz="2700" dirty="0"/>
          </a:p>
        </p:txBody>
      </p:sp>
      <p:sp>
        <p:nvSpPr>
          <p:cNvPr id="3" name="Content Placeholder 2"/>
          <p:cNvSpPr>
            <a:spLocks noGrp="1"/>
          </p:cNvSpPr>
          <p:nvPr>
            <p:ph idx="1"/>
          </p:nvPr>
        </p:nvSpPr>
        <p:spPr/>
        <p:txBody>
          <a:bodyPr>
            <a:normAutofit/>
          </a:bodyPr>
          <a:lstStyle/>
          <a:p>
            <a:r>
              <a:rPr lang="en-US" dirty="0" smtClean="0"/>
              <a:t>Compliance with: </a:t>
            </a:r>
          </a:p>
          <a:p>
            <a:pPr lvl="1"/>
            <a:r>
              <a:rPr lang="en-US" dirty="0" smtClean="0"/>
              <a:t>Laws</a:t>
            </a:r>
            <a:r>
              <a:rPr lang="en-US" dirty="0"/>
              <a:t>, Regulations, and </a:t>
            </a:r>
            <a:r>
              <a:rPr lang="en-US" dirty="0" smtClean="0"/>
              <a:t>Policies</a:t>
            </a:r>
          </a:p>
          <a:p>
            <a:pPr lvl="1"/>
            <a:r>
              <a:rPr lang="en-US" dirty="0" smtClean="0"/>
              <a:t>Strategic Guidance</a:t>
            </a:r>
          </a:p>
          <a:p>
            <a:pPr lvl="1"/>
            <a:r>
              <a:rPr lang="en-US" dirty="0" smtClean="0"/>
              <a:t>Relevant </a:t>
            </a:r>
            <a:r>
              <a:rPr lang="en-US" dirty="0"/>
              <a:t>Authoritative </a:t>
            </a:r>
            <a:r>
              <a:rPr lang="en-US" dirty="0" smtClean="0"/>
              <a:t>Architectures</a:t>
            </a:r>
          </a:p>
          <a:p>
            <a:pPr lvl="1"/>
            <a:r>
              <a:rPr lang="en-US" dirty="0" smtClean="0"/>
              <a:t>Technical Direction</a:t>
            </a:r>
          </a:p>
          <a:p>
            <a:r>
              <a:rPr lang="en-US" dirty="0" smtClean="0"/>
              <a:t>Periodic </a:t>
            </a:r>
            <a:r>
              <a:rPr lang="en-US" dirty="0"/>
              <a:t>Management </a:t>
            </a:r>
            <a:r>
              <a:rPr lang="en-US" dirty="0" smtClean="0"/>
              <a:t>Reviews </a:t>
            </a:r>
            <a:r>
              <a:rPr lang="en-US" dirty="0"/>
              <a:t>of the </a:t>
            </a:r>
            <a:r>
              <a:rPr lang="en-US" dirty="0" smtClean="0"/>
              <a:t>Program</a:t>
            </a:r>
            <a:endParaRPr lang="en-US" dirty="0"/>
          </a:p>
          <a:p>
            <a:endParaRPr lang="en-US" dirty="0" smtClean="0"/>
          </a:p>
          <a:p>
            <a:r>
              <a:rPr lang="en-US" dirty="0" smtClean="0"/>
              <a:t>A change in the compliance requirements may drive a review that includes a VE effort</a:t>
            </a:r>
            <a:endParaRPr lang="en-US" dirty="0"/>
          </a:p>
        </p:txBody>
      </p:sp>
    </p:spTree>
    <p:extLst>
      <p:ext uri="{BB962C8B-B14F-4D97-AF65-F5344CB8AC3E}">
        <p14:creationId xmlns:p14="http://schemas.microsoft.com/office/powerpoint/2010/main" val="1470412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For example, </a:t>
            </a:r>
            <a:r>
              <a:rPr lang="en-US" dirty="0"/>
              <a:t>the Technical </a:t>
            </a:r>
            <a:r>
              <a:rPr lang="en-US" dirty="0" smtClean="0"/>
              <a:t>Direction includes the </a:t>
            </a:r>
            <a:r>
              <a:rPr lang="en-US" dirty="0" err="1" smtClean="0"/>
              <a:t>DoD</a:t>
            </a:r>
            <a:r>
              <a:rPr lang="en-US" dirty="0" smtClean="0"/>
              <a:t> IT Standards Registry (DISR).  </a:t>
            </a:r>
            <a:r>
              <a:rPr lang="en-US" dirty="0"/>
              <a:t>The DISR maintains a database of all technical standards that are </a:t>
            </a:r>
            <a:r>
              <a:rPr lang="en-US" dirty="0" smtClean="0"/>
              <a:t>defined as either Emerging</a:t>
            </a:r>
            <a:r>
              <a:rPr lang="en-US" dirty="0"/>
              <a:t>, Mandated, or Retired.</a:t>
            </a:r>
          </a:p>
          <a:p>
            <a:pPr fontAlgn="ctr"/>
            <a:r>
              <a:rPr lang="en-US" dirty="0"/>
              <a:t>When </a:t>
            </a:r>
            <a:r>
              <a:rPr lang="en-US" dirty="0" smtClean="0"/>
              <a:t>a technical standard within the DISR is redefined, all affected portfolios should review the standard for </a:t>
            </a:r>
            <a:r>
              <a:rPr lang="en-US" dirty="0"/>
              <a:t>applicability and potential </a:t>
            </a:r>
            <a:r>
              <a:rPr lang="en-US" dirty="0" smtClean="0"/>
              <a:t>inclusion for VE savings:</a:t>
            </a:r>
            <a:endParaRPr lang="en-US" dirty="0" smtClean="0">
              <a:effectLst/>
            </a:endParaRPr>
          </a:p>
          <a:p>
            <a:pPr lvl="1" fontAlgn="ctr"/>
            <a:r>
              <a:rPr lang="en-US" dirty="0"/>
              <a:t>New Emerging </a:t>
            </a:r>
            <a:r>
              <a:rPr lang="en-US" dirty="0" smtClean="0"/>
              <a:t>Standards</a:t>
            </a:r>
            <a:endParaRPr lang="en-US" dirty="0" smtClean="0">
              <a:effectLst/>
            </a:endParaRPr>
          </a:p>
          <a:p>
            <a:pPr lvl="1" fontAlgn="ctr"/>
            <a:r>
              <a:rPr lang="en-US" dirty="0" smtClean="0"/>
              <a:t>Emerging Standards changing </a:t>
            </a:r>
            <a:r>
              <a:rPr lang="en-US" dirty="0"/>
              <a:t>to Mandated Standards </a:t>
            </a:r>
            <a:endParaRPr lang="en-US" dirty="0" smtClean="0"/>
          </a:p>
          <a:p>
            <a:pPr lvl="1" fontAlgn="ctr"/>
            <a:r>
              <a:rPr lang="en-US" dirty="0" smtClean="0"/>
              <a:t>Emerging/Mandated Standards changing </a:t>
            </a:r>
            <a:r>
              <a:rPr lang="en-US" dirty="0"/>
              <a:t>to Retired </a:t>
            </a:r>
            <a:r>
              <a:rPr lang="en-US" dirty="0" smtClean="0"/>
              <a:t>Standards</a:t>
            </a:r>
            <a:endParaRPr lang="en-US" dirty="0" smtClean="0">
              <a:effectLst/>
            </a:endParaRPr>
          </a:p>
          <a:p>
            <a:endParaRPr lang="en-US" dirty="0"/>
          </a:p>
        </p:txBody>
      </p:sp>
      <p:sp>
        <p:nvSpPr>
          <p:cNvPr id="7" name="Title 1"/>
          <p:cNvSpPr>
            <a:spLocks noGrp="1"/>
          </p:cNvSpPr>
          <p:nvPr>
            <p:ph type="title"/>
          </p:nvPr>
        </p:nvSpPr>
        <p:spPr/>
        <p:txBody>
          <a:bodyPr>
            <a:normAutofit/>
          </a:bodyPr>
          <a:lstStyle/>
          <a:p>
            <a:r>
              <a:rPr lang="en-US" dirty="0" smtClean="0"/>
              <a:t>Potential Governance VECP Triggers cont</a:t>
            </a:r>
            <a:r>
              <a:rPr lang="en-US" dirty="0"/>
              <a:t>.</a:t>
            </a:r>
            <a:endParaRPr lang="en-US" sz="2700" dirty="0"/>
          </a:p>
        </p:txBody>
      </p:sp>
    </p:spTree>
    <p:extLst>
      <p:ext uri="{BB962C8B-B14F-4D97-AF65-F5344CB8AC3E}">
        <p14:creationId xmlns:p14="http://schemas.microsoft.com/office/powerpoint/2010/main" val="4060927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i="0" dirty="0" smtClean="0"/>
              <a:t>What is Value Engineering (VE)</a:t>
            </a:r>
          </a:p>
          <a:p>
            <a:endParaRPr lang="en-US" i="0" dirty="0"/>
          </a:p>
          <a:p>
            <a:r>
              <a:rPr lang="en-US" i="0" dirty="0" smtClean="0"/>
              <a:t>VE Methodology</a:t>
            </a:r>
          </a:p>
          <a:p>
            <a:endParaRPr lang="en-US" dirty="0"/>
          </a:p>
          <a:p>
            <a:r>
              <a:rPr lang="en-US" i="0" dirty="0" smtClean="0"/>
              <a:t>Service and performance-based </a:t>
            </a:r>
            <a:r>
              <a:rPr lang="en-US" i="0" dirty="0"/>
              <a:t>c</a:t>
            </a:r>
            <a:r>
              <a:rPr lang="en-US" i="0" dirty="0" smtClean="0"/>
              <a:t>ontracts </a:t>
            </a:r>
          </a:p>
          <a:p>
            <a:pPr marL="0" indent="0">
              <a:buNone/>
            </a:pPr>
            <a:endParaRPr lang="en-US" i="0" dirty="0"/>
          </a:p>
          <a:p>
            <a:r>
              <a:rPr lang="en-US" i="0" dirty="0" smtClean="0"/>
              <a:t>Incentives for contractors</a:t>
            </a:r>
          </a:p>
          <a:p>
            <a:endParaRPr lang="en-US" i="0" dirty="0"/>
          </a:p>
          <a:p>
            <a:r>
              <a:rPr lang="en-US" i="0" dirty="0" smtClean="0"/>
              <a:t>Summary and conclusion</a:t>
            </a:r>
            <a:endParaRPr lang="en-US" i="0" dirty="0"/>
          </a:p>
          <a:p>
            <a:endParaRPr lang="en-US" i="0" dirty="0" smtClean="0"/>
          </a:p>
          <a:p>
            <a:pPr lvl="1"/>
            <a:endParaRPr lang="en-US" dirty="0"/>
          </a:p>
          <a:p>
            <a:pPr lvl="1"/>
            <a:endParaRPr lang="en-US" dirty="0"/>
          </a:p>
        </p:txBody>
      </p:sp>
    </p:spTree>
    <p:extLst>
      <p:ext uri="{BB962C8B-B14F-4D97-AF65-F5344CB8AC3E}">
        <p14:creationId xmlns:p14="http://schemas.microsoft.com/office/powerpoint/2010/main" val="2963690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Technical VECP Triggers </a:t>
            </a:r>
            <a:endParaRPr lang="en-US" dirty="0"/>
          </a:p>
        </p:txBody>
      </p:sp>
      <p:sp>
        <p:nvSpPr>
          <p:cNvPr id="3" name="Content Placeholder 2"/>
          <p:cNvSpPr>
            <a:spLocks noGrp="1"/>
          </p:cNvSpPr>
          <p:nvPr>
            <p:ph idx="1"/>
          </p:nvPr>
        </p:nvSpPr>
        <p:spPr/>
        <p:txBody>
          <a:bodyPr>
            <a:normAutofit/>
          </a:bodyPr>
          <a:lstStyle/>
          <a:p>
            <a:r>
              <a:rPr lang="en-US" dirty="0" smtClean="0"/>
              <a:t>Diminishing Manufacturing Sources and Material Shortages (DMSMS) have large potential for VE return on investments.</a:t>
            </a:r>
          </a:p>
          <a:p>
            <a:r>
              <a:rPr lang="en-US" dirty="0" smtClean="0">
                <a:sym typeface="Wingdings" panose="05000000000000000000" pitchFamily="2" charset="2"/>
              </a:rPr>
              <a:t>In technology service contracts, advances and changes in technology occur more frequently than in traditional non-technical product centered programs.  </a:t>
            </a:r>
          </a:p>
          <a:p>
            <a:pPr lvl="1"/>
            <a:r>
              <a:rPr lang="en-US" dirty="0" smtClean="0">
                <a:sym typeface="Wingdings" panose="05000000000000000000" pitchFamily="2" charset="2"/>
              </a:rPr>
              <a:t>Programing languages change/advance</a:t>
            </a:r>
          </a:p>
          <a:p>
            <a:pPr lvl="1"/>
            <a:r>
              <a:rPr lang="en-US" dirty="0" smtClean="0">
                <a:sym typeface="Wingdings" panose="05000000000000000000" pitchFamily="2" charset="2"/>
              </a:rPr>
              <a:t>Operating Systems change</a:t>
            </a:r>
          </a:p>
          <a:p>
            <a:pPr lvl="1"/>
            <a:r>
              <a:rPr lang="en-US" dirty="0" smtClean="0">
                <a:sym typeface="Wingdings" panose="05000000000000000000" pitchFamily="2" charset="2"/>
              </a:rPr>
              <a:t>Hardware technology refreshes</a:t>
            </a:r>
          </a:p>
          <a:p>
            <a:r>
              <a:rPr lang="en-US" dirty="0" smtClean="0">
                <a:sym typeface="Wingdings" panose="05000000000000000000" pitchFamily="2" charset="2"/>
              </a:rPr>
              <a:t>Cross portfolio VE efforts should be conducted when major technology changes occur </a:t>
            </a:r>
          </a:p>
          <a:p>
            <a:pPr lvl="1"/>
            <a:r>
              <a:rPr lang="en-US" dirty="0" smtClean="0">
                <a:sym typeface="Wingdings" panose="05000000000000000000" pitchFamily="2" charset="2"/>
              </a:rPr>
              <a:t>(Windows 7, 64 bit systems, cloud based services, mobile services, etc.)</a:t>
            </a:r>
            <a:endParaRPr lang="en-US" dirty="0">
              <a:sym typeface="Wingdings" panose="05000000000000000000" pitchFamily="2" charset="2"/>
            </a:endParaRPr>
          </a:p>
        </p:txBody>
      </p:sp>
    </p:spTree>
    <p:extLst>
      <p:ext uri="{BB962C8B-B14F-4D97-AF65-F5344CB8AC3E}">
        <p14:creationId xmlns:p14="http://schemas.microsoft.com/office/powerpoint/2010/main" val="137784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Innovative Uses of </a:t>
            </a:r>
            <a:r>
              <a:rPr lang="en-US" dirty="0" smtClean="0"/>
              <a:t>Contracts</a:t>
            </a:r>
            <a:br>
              <a:rPr lang="en-US" dirty="0" smtClean="0"/>
            </a:br>
            <a:r>
              <a:rPr lang="en-US" dirty="0" smtClean="0"/>
              <a:t>(Incentives with Share lines)</a:t>
            </a:r>
            <a:endParaRPr lang="en-US" dirty="0"/>
          </a:p>
        </p:txBody>
      </p:sp>
      <p:sp>
        <p:nvSpPr>
          <p:cNvPr id="3" name="Content Placeholder 2"/>
          <p:cNvSpPr>
            <a:spLocks noGrp="1"/>
          </p:cNvSpPr>
          <p:nvPr>
            <p:ph idx="1"/>
          </p:nvPr>
        </p:nvSpPr>
        <p:spPr/>
        <p:txBody>
          <a:bodyPr>
            <a:normAutofit/>
          </a:bodyPr>
          <a:lstStyle/>
          <a:p>
            <a:r>
              <a:rPr lang="en-US" dirty="0" smtClean="0"/>
              <a:t>On cost under runs, the share line is normally only applicable to the current contract.</a:t>
            </a:r>
          </a:p>
          <a:p>
            <a:r>
              <a:rPr lang="en-US" dirty="0" smtClean="0"/>
              <a:t>If a VECP is submitted during the under run period, future </a:t>
            </a:r>
            <a:r>
              <a:rPr lang="en-US" dirty="0"/>
              <a:t>s</a:t>
            </a:r>
            <a:r>
              <a:rPr lang="en-US" dirty="0" smtClean="0"/>
              <a:t>avings can be realized for </a:t>
            </a:r>
            <a:r>
              <a:rPr lang="en-US" dirty="0"/>
              <a:t>the </a:t>
            </a:r>
            <a:r>
              <a:rPr lang="en-US" dirty="0" smtClean="0"/>
              <a:t>contractor, since the VECP innovation is locked in.</a:t>
            </a:r>
          </a:p>
          <a:p>
            <a:r>
              <a:rPr lang="en-US" dirty="0" smtClean="0"/>
              <a:t>Otherwise the government will negotiate future contracts at the under run rate and the company will not receive the potentially eligible VECP future savings.</a:t>
            </a:r>
          </a:p>
          <a:p>
            <a:endParaRPr lang="en-US" dirty="0"/>
          </a:p>
        </p:txBody>
      </p:sp>
      <p:cxnSp>
        <p:nvCxnSpPr>
          <p:cNvPr id="4" name="Straight Connector 3"/>
          <p:cNvCxnSpPr/>
          <p:nvPr/>
        </p:nvCxnSpPr>
        <p:spPr bwMode="auto">
          <a:xfrm>
            <a:off x="484632" y="5166247"/>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cxnSp>
        <p:nvCxnSpPr>
          <p:cNvPr id="5" name="Straight Arrow Connector 4"/>
          <p:cNvCxnSpPr/>
          <p:nvPr/>
        </p:nvCxnSpPr>
        <p:spPr bwMode="auto">
          <a:xfrm>
            <a:off x="484632" y="5806440"/>
            <a:ext cx="4224528" cy="0"/>
          </a:xfrm>
          <a:prstGeom prst="straightConnector1">
            <a:avLst/>
          </a:prstGeom>
          <a:blipFill dpi="0" rotWithShape="0">
            <a:blip r:embed="rId3"/>
            <a:srcRect/>
            <a:stretch>
              <a:fillRect/>
            </a:stretch>
          </a:blipFill>
          <a:ln w="127000" cap="flat" cmpd="sng" algn="ctr">
            <a:solidFill>
              <a:schemeClr val="accent6"/>
            </a:solidFill>
            <a:prstDash val="solid"/>
            <a:round/>
            <a:headEnd type="none" w="med" len="med"/>
            <a:tailEnd type="triangle"/>
          </a:ln>
          <a:effectLst/>
        </p:spPr>
      </p:cxnSp>
      <p:cxnSp>
        <p:nvCxnSpPr>
          <p:cNvPr id="6" name="Straight Arrow Connector 5"/>
          <p:cNvCxnSpPr/>
          <p:nvPr/>
        </p:nvCxnSpPr>
        <p:spPr bwMode="auto">
          <a:xfrm>
            <a:off x="4623816" y="5806440"/>
            <a:ext cx="4224528" cy="0"/>
          </a:xfrm>
          <a:prstGeom prst="straightConnector1">
            <a:avLst/>
          </a:prstGeom>
          <a:blipFill dpi="0" rotWithShape="0">
            <a:blip r:embed="rId3"/>
            <a:srcRect/>
            <a:stretch>
              <a:fillRect/>
            </a:stretch>
          </a:blipFill>
          <a:ln w="127000" cap="flat" cmpd="sng" algn="ctr">
            <a:solidFill>
              <a:schemeClr val="accent6"/>
            </a:solidFill>
            <a:prstDash val="solid"/>
            <a:round/>
            <a:headEnd type="none" w="med" len="med"/>
            <a:tailEnd type="triangle"/>
          </a:ln>
          <a:effectLst/>
        </p:spPr>
      </p:cxnSp>
      <p:sp>
        <p:nvSpPr>
          <p:cNvPr id="7" name="TextBox 6"/>
          <p:cNvSpPr txBox="1"/>
          <p:nvPr/>
        </p:nvSpPr>
        <p:spPr>
          <a:xfrm>
            <a:off x="201168" y="4764465"/>
            <a:ext cx="1475232" cy="584775"/>
          </a:xfrm>
          <a:prstGeom prst="rect">
            <a:avLst/>
          </a:prstGeom>
          <a:solidFill>
            <a:schemeClr val="accent6">
              <a:lumMod val="20000"/>
              <a:lumOff val="80000"/>
            </a:schemeClr>
          </a:solidFill>
        </p:spPr>
        <p:txBody>
          <a:bodyPr wrap="square" rtlCol="0">
            <a:spAutoFit/>
          </a:bodyPr>
          <a:lstStyle/>
          <a:p>
            <a:pPr algn="l"/>
            <a:r>
              <a:rPr lang="en-US" sz="1600" dirty="0" smtClean="0"/>
              <a:t>VECP </a:t>
            </a:r>
          </a:p>
          <a:p>
            <a:pPr algn="l"/>
            <a:r>
              <a:rPr lang="en-US" sz="1600" dirty="0" smtClean="0"/>
              <a:t>Implemented</a:t>
            </a:r>
            <a:endParaRPr lang="en-US" sz="1600" dirty="0"/>
          </a:p>
        </p:txBody>
      </p:sp>
      <p:cxnSp>
        <p:nvCxnSpPr>
          <p:cNvPr id="8" name="Straight Connector 7"/>
          <p:cNvCxnSpPr/>
          <p:nvPr/>
        </p:nvCxnSpPr>
        <p:spPr bwMode="auto">
          <a:xfrm>
            <a:off x="4623816" y="5184648"/>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sp>
        <p:nvSpPr>
          <p:cNvPr id="9" name="TextBox 8"/>
          <p:cNvSpPr txBox="1"/>
          <p:nvPr/>
        </p:nvSpPr>
        <p:spPr>
          <a:xfrm>
            <a:off x="789088" y="5810899"/>
            <a:ext cx="2831096" cy="338554"/>
          </a:xfrm>
          <a:prstGeom prst="rect">
            <a:avLst/>
          </a:prstGeom>
          <a:noFill/>
        </p:spPr>
        <p:txBody>
          <a:bodyPr wrap="none" rtlCol="0">
            <a:spAutoFit/>
          </a:bodyPr>
          <a:lstStyle/>
          <a:p>
            <a:pPr algn="l"/>
            <a:r>
              <a:rPr lang="en-US" dirty="0" smtClean="0"/>
              <a:t>Current Contract with Vendor</a:t>
            </a:r>
            <a:endParaRPr lang="en-US" dirty="0"/>
          </a:p>
        </p:txBody>
      </p:sp>
      <p:sp>
        <p:nvSpPr>
          <p:cNvPr id="10" name="TextBox 9"/>
          <p:cNvSpPr txBox="1"/>
          <p:nvPr/>
        </p:nvSpPr>
        <p:spPr>
          <a:xfrm>
            <a:off x="4709160" y="5798933"/>
            <a:ext cx="3033074" cy="338554"/>
          </a:xfrm>
          <a:prstGeom prst="rect">
            <a:avLst/>
          </a:prstGeom>
          <a:noFill/>
        </p:spPr>
        <p:txBody>
          <a:bodyPr wrap="none" rtlCol="0">
            <a:spAutoFit/>
          </a:bodyPr>
          <a:lstStyle/>
          <a:p>
            <a:pPr algn="l"/>
            <a:r>
              <a:rPr lang="en-US" dirty="0" smtClean="0"/>
              <a:t>Follow-on Contract with Vendor</a:t>
            </a:r>
            <a:endParaRPr lang="en-US" dirty="0"/>
          </a:p>
        </p:txBody>
      </p:sp>
      <p:sp>
        <p:nvSpPr>
          <p:cNvPr id="11" name="TextBox 10"/>
          <p:cNvSpPr txBox="1"/>
          <p:nvPr/>
        </p:nvSpPr>
        <p:spPr>
          <a:xfrm>
            <a:off x="1803249" y="5307866"/>
            <a:ext cx="1587294" cy="338554"/>
          </a:xfrm>
          <a:prstGeom prst="rect">
            <a:avLst/>
          </a:prstGeom>
          <a:noFill/>
        </p:spPr>
        <p:txBody>
          <a:bodyPr wrap="none" rtlCol="0">
            <a:spAutoFit/>
          </a:bodyPr>
          <a:lstStyle/>
          <a:p>
            <a:r>
              <a:rPr lang="en-US" dirty="0" smtClean="0">
                <a:solidFill>
                  <a:schemeClr val="accent3">
                    <a:lumMod val="50000"/>
                  </a:schemeClr>
                </a:solidFill>
              </a:rPr>
              <a:t>Instant Savings</a:t>
            </a:r>
            <a:endParaRPr lang="en-US" dirty="0">
              <a:solidFill>
                <a:schemeClr val="accent3">
                  <a:lumMod val="50000"/>
                </a:schemeClr>
              </a:solidFill>
            </a:endParaRPr>
          </a:p>
        </p:txBody>
      </p:sp>
      <p:cxnSp>
        <p:nvCxnSpPr>
          <p:cNvPr id="12" name="Straight Connector 11"/>
          <p:cNvCxnSpPr/>
          <p:nvPr/>
        </p:nvCxnSpPr>
        <p:spPr bwMode="auto">
          <a:xfrm>
            <a:off x="484632" y="5646420"/>
            <a:ext cx="4139184" cy="0"/>
          </a:xfrm>
          <a:prstGeom prst="line">
            <a:avLst/>
          </a:prstGeom>
          <a:blipFill dpi="0" rotWithShape="0">
            <a:blip r:embed="rId3"/>
            <a:srcRect/>
            <a:stretch>
              <a:fillRect/>
            </a:stretch>
          </a:blipFill>
          <a:ln w="1905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8763000" y="5180302"/>
            <a:ext cx="0" cy="621792"/>
          </a:xfrm>
          <a:prstGeom prst="line">
            <a:avLst/>
          </a:prstGeom>
          <a:blipFill dpi="0" rotWithShape="0">
            <a:blip r:embed="rId3"/>
            <a:srcRect/>
            <a:stretch>
              <a:fillRect/>
            </a:stretch>
          </a:blip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5925603" y="5184648"/>
            <a:ext cx="1620958" cy="338554"/>
          </a:xfrm>
          <a:prstGeom prst="rect">
            <a:avLst/>
          </a:prstGeom>
          <a:noFill/>
        </p:spPr>
        <p:txBody>
          <a:bodyPr wrap="none" rtlCol="0">
            <a:spAutoFit/>
          </a:bodyPr>
          <a:lstStyle/>
          <a:p>
            <a:r>
              <a:rPr lang="en-US" dirty="0" smtClean="0">
                <a:solidFill>
                  <a:schemeClr val="accent3">
                    <a:lumMod val="50000"/>
                  </a:schemeClr>
                </a:solidFill>
              </a:rPr>
              <a:t>Future Savings</a:t>
            </a:r>
            <a:endParaRPr lang="en-US" dirty="0">
              <a:solidFill>
                <a:schemeClr val="accent3">
                  <a:lumMod val="50000"/>
                </a:schemeClr>
              </a:solidFill>
            </a:endParaRPr>
          </a:p>
        </p:txBody>
      </p:sp>
      <p:cxnSp>
        <p:nvCxnSpPr>
          <p:cNvPr id="15" name="Straight Connector 14"/>
          <p:cNvCxnSpPr/>
          <p:nvPr/>
        </p:nvCxnSpPr>
        <p:spPr bwMode="auto">
          <a:xfrm>
            <a:off x="4623816" y="5523202"/>
            <a:ext cx="4139184" cy="0"/>
          </a:xfrm>
          <a:prstGeom prst="line">
            <a:avLst/>
          </a:prstGeom>
          <a:blipFill dpi="0" rotWithShape="0">
            <a:blip r:embed="rId3"/>
            <a:srcRect/>
            <a:stretch>
              <a:fillRect/>
            </a:stretch>
          </a:blipFill>
          <a:ln w="19050" cap="flat" cmpd="sng" algn="ctr">
            <a:solidFill>
              <a:schemeClr val="tx1"/>
            </a:solidFill>
            <a:prstDash val="dash"/>
            <a:round/>
            <a:headEnd type="none" w="med" len="med"/>
            <a:tailEnd type="none" w="med" len="med"/>
          </a:ln>
          <a:effectLst/>
        </p:spPr>
      </p:cxnSp>
      <p:sp>
        <p:nvSpPr>
          <p:cNvPr id="16" name="Oval 15"/>
          <p:cNvSpPr/>
          <p:nvPr/>
        </p:nvSpPr>
        <p:spPr bwMode="auto">
          <a:xfrm>
            <a:off x="5724144" y="5166246"/>
            <a:ext cx="2048256" cy="416053"/>
          </a:xfrm>
          <a:prstGeom prst="ellipse">
            <a:avLst/>
          </a:prstGeom>
          <a:noFill/>
          <a:ln w="9525" cap="flat" cmpd="sng" algn="ctr">
            <a:solidFill>
              <a:schemeClr val="accent4"/>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17" name="Line Callout 2 (Border and Accent Bar) 16"/>
          <p:cNvSpPr/>
          <p:nvPr/>
        </p:nvSpPr>
        <p:spPr bwMode="auto">
          <a:xfrm>
            <a:off x="7546561" y="4489704"/>
            <a:ext cx="1216439" cy="567148"/>
          </a:xfrm>
          <a:prstGeom prst="accentBorderCallout2">
            <a:avLst>
              <a:gd name="adj1" fmla="val 18750"/>
              <a:gd name="adj2" fmla="val -8333"/>
              <a:gd name="adj3" fmla="val 18750"/>
              <a:gd name="adj4" fmla="val -16667"/>
              <a:gd name="adj5" fmla="val 115725"/>
              <a:gd name="adj6" fmla="val -7297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4572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charset="0"/>
              </a:rPr>
              <a:t>Dependent on VECP</a:t>
            </a:r>
          </a:p>
        </p:txBody>
      </p:sp>
    </p:spTree>
    <p:extLst>
      <p:ext uri="{BB962C8B-B14F-4D97-AF65-F5344CB8AC3E}">
        <p14:creationId xmlns:p14="http://schemas.microsoft.com/office/powerpoint/2010/main" val="3841640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idx="1"/>
          </p:nvPr>
        </p:nvSpPr>
        <p:spPr>
          <a:xfrm>
            <a:off x="201168" y="987551"/>
            <a:ext cx="8659368" cy="4985627"/>
          </a:xfrm>
        </p:spPr>
        <p:txBody>
          <a:bodyPr>
            <a:normAutofit fontScale="92500" lnSpcReduction="10000"/>
          </a:bodyPr>
          <a:lstStyle/>
          <a:p>
            <a:r>
              <a:rPr lang="en-US" sz="2000" dirty="0" smtClean="0"/>
              <a:t>A review of twelve years worth of abstracts for white papers collected by the Society of American Value Engineers yielded no mentions of “performance-based” and only incidental mentions of “service”</a:t>
            </a:r>
          </a:p>
          <a:p>
            <a:pPr lvl="1"/>
            <a:r>
              <a:rPr lang="en-US" sz="1600" dirty="0">
                <a:hlinkClick r:id="rId2"/>
              </a:rPr>
              <a:t>http://www.value-eng.org</a:t>
            </a:r>
            <a:r>
              <a:rPr lang="en-US" sz="1600" dirty="0" smtClean="0">
                <a:hlinkClick r:id="rId2"/>
              </a:rPr>
              <a:t>/</a:t>
            </a:r>
            <a:endParaRPr lang="en-US" sz="1600" dirty="0" smtClean="0"/>
          </a:p>
          <a:p>
            <a:r>
              <a:rPr lang="en-US" sz="2000" dirty="0" smtClean="0"/>
              <a:t>The Institute for Defense Analysis release “Value Engineering and Service Contracts” in 2009 to encourage VE use, but gave no concrete examples</a:t>
            </a:r>
          </a:p>
          <a:p>
            <a:pPr lvl="1"/>
            <a:r>
              <a:rPr lang="en-US" sz="1600" dirty="0">
                <a:hlinkClick r:id="rId3"/>
              </a:rPr>
              <a:t>http://</a:t>
            </a:r>
            <a:r>
              <a:rPr lang="en-US" sz="1600" dirty="0" smtClean="0">
                <a:hlinkClick r:id="rId3"/>
              </a:rPr>
              <a:t>www.acq.osd.mil/se/docs/Value-Engg-Service-Contracts-IDA-Rpt-3733.pdf</a:t>
            </a:r>
            <a:endParaRPr lang="en-US" sz="1600" dirty="0" smtClean="0"/>
          </a:p>
          <a:p>
            <a:pPr lvl="1"/>
            <a:r>
              <a:rPr lang="en-US" sz="1600" dirty="0" err="1" smtClean="0"/>
              <a:t>Mandelbaum</a:t>
            </a:r>
            <a:r>
              <a:rPr lang="en-US" sz="1600" dirty="0" smtClean="0"/>
              <a:t>, J., </a:t>
            </a:r>
            <a:r>
              <a:rPr lang="en-US" sz="1600" dirty="0" err="1" smtClean="0"/>
              <a:t>Merson</a:t>
            </a:r>
            <a:r>
              <a:rPr lang="en-US" sz="1600" dirty="0" smtClean="0"/>
              <a:t>, I., Reed, D., Vickers, J., Roark, L., </a:t>
            </a:r>
            <a:r>
              <a:rPr lang="en-US" sz="1600" i="1" dirty="0" smtClean="0"/>
              <a:t>Value Engineering and Service Contracts,</a:t>
            </a:r>
            <a:r>
              <a:rPr lang="en-US" sz="1600" dirty="0" smtClean="0"/>
              <a:t> Institute for Defense Analysis, June 2009</a:t>
            </a:r>
          </a:p>
          <a:p>
            <a:r>
              <a:rPr lang="en-US" sz="2000" dirty="0" smtClean="0"/>
              <a:t>Carnegie Mellon conducted a study in 2004 that yielded 19 examples of process improvement in large-scale IT efforts</a:t>
            </a:r>
          </a:p>
          <a:p>
            <a:pPr lvl="1"/>
            <a:r>
              <a:rPr lang="en-US" sz="1600" dirty="0" smtClean="0"/>
              <a:t>Most focused on error-reduction</a:t>
            </a:r>
          </a:p>
          <a:p>
            <a:pPr lvl="1"/>
            <a:r>
              <a:rPr lang="en-US" sz="1600" dirty="0" smtClean="0"/>
              <a:t>Many just highlighted overall benefits of CMMI, a related process improvement concept</a:t>
            </a:r>
          </a:p>
          <a:p>
            <a:pPr lvl="1"/>
            <a:r>
              <a:rPr lang="en-US" sz="1600" dirty="0" smtClean="0"/>
              <a:t>None specifically used VE methodology</a:t>
            </a:r>
          </a:p>
          <a:p>
            <a:pPr lvl="1"/>
            <a:r>
              <a:rPr lang="en-US" sz="1600" dirty="0" err="1" smtClean="0"/>
              <a:t>Capell</a:t>
            </a:r>
            <a:r>
              <a:rPr lang="en-US" sz="1600" dirty="0" smtClean="0"/>
              <a:t>, P., </a:t>
            </a:r>
            <a:r>
              <a:rPr lang="en-US" sz="1600" i="1" dirty="0" smtClean="0"/>
              <a:t>Benefits of Improvement Efforts,</a:t>
            </a:r>
            <a:r>
              <a:rPr lang="en-US" sz="1600" dirty="0" smtClean="0"/>
              <a:t> Carnegie Mellon Software Engineering Institute, September, 2004.</a:t>
            </a:r>
            <a:endParaRPr lang="en-US" sz="1600" dirty="0"/>
          </a:p>
        </p:txBody>
      </p:sp>
    </p:spTree>
    <p:extLst>
      <p:ext uri="{BB962C8B-B14F-4D97-AF65-F5344CB8AC3E}">
        <p14:creationId xmlns:p14="http://schemas.microsoft.com/office/powerpoint/2010/main" val="1538718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n-US" dirty="0" smtClean="0"/>
              <a:t>Value Engineering History</a:t>
            </a:r>
          </a:p>
        </p:txBody>
      </p:sp>
      <p:sp>
        <p:nvSpPr>
          <p:cNvPr id="10" name="Content Placeholder 9"/>
          <p:cNvSpPr>
            <a:spLocks noGrp="1"/>
          </p:cNvSpPr>
          <p:nvPr>
            <p:ph idx="1"/>
          </p:nvPr>
        </p:nvSpPr>
        <p:spPr/>
        <p:txBody>
          <a:bodyPr>
            <a:normAutofit lnSpcReduction="10000"/>
          </a:bodyPr>
          <a:lstStyle/>
          <a:p>
            <a:r>
              <a:rPr lang="en-US" sz="2000" dirty="0"/>
              <a:t>Concept originated during WWII as a systematic approach to handling material shortages by Larry Miles – General Electric</a:t>
            </a:r>
          </a:p>
          <a:p>
            <a:r>
              <a:rPr lang="en-US" sz="2000" dirty="0"/>
              <a:t>1957, Navy’s Bureau of Ship Building established first formal VE activity</a:t>
            </a:r>
          </a:p>
          <a:p>
            <a:r>
              <a:rPr lang="en-US" sz="2000" dirty="0"/>
              <a:t>1959, Added to the ASPR (forerunner of today’s FAR)</a:t>
            </a:r>
          </a:p>
          <a:p>
            <a:r>
              <a:rPr lang="en-US" sz="2000" dirty="0"/>
              <a:t>1963, </a:t>
            </a:r>
            <a:r>
              <a:rPr lang="en-US" sz="2000" dirty="0" err="1"/>
              <a:t>DoD</a:t>
            </a:r>
            <a:r>
              <a:rPr lang="en-US" sz="2000" dirty="0"/>
              <a:t> established program</a:t>
            </a:r>
          </a:p>
          <a:p>
            <a:pPr lvl="1"/>
            <a:r>
              <a:rPr lang="en-US" dirty="0"/>
              <a:t>In-house</a:t>
            </a:r>
          </a:p>
          <a:p>
            <a:pPr lvl="1"/>
            <a:r>
              <a:rPr lang="en-US" dirty="0"/>
              <a:t>Incentive program for contractors</a:t>
            </a:r>
          </a:p>
          <a:p>
            <a:r>
              <a:rPr lang="en-US" sz="2000" dirty="0"/>
              <a:t>1988, OMB Circular A-131 issued</a:t>
            </a:r>
          </a:p>
          <a:p>
            <a:r>
              <a:rPr lang="en-US" sz="2000" dirty="0"/>
              <a:t>1993, OMB Circular A-131 mandated use of VE by all agencies</a:t>
            </a:r>
          </a:p>
          <a:p>
            <a:r>
              <a:rPr lang="en-US" sz="2000" dirty="0"/>
              <a:t>1996, National Defense Authorization Act of FY 1996 (P.L. 104-106, Sec. 4306), “Each Executive Agency shall establish and maintain cost-effective value engineering procedures and processes.”</a:t>
            </a:r>
          </a:p>
          <a:p>
            <a:r>
              <a:rPr lang="en-US" sz="2000" dirty="0"/>
              <a:t>2011, PL 111-350 reworded Title 41 on public </a:t>
            </a:r>
            <a:r>
              <a:rPr lang="en-US" sz="2000" dirty="0" smtClean="0"/>
              <a:t>contracts</a:t>
            </a:r>
            <a:endParaRPr lang="en-US" sz="2000" dirty="0"/>
          </a:p>
          <a:p>
            <a:endParaRPr lang="en-US" dirty="0"/>
          </a:p>
        </p:txBody>
      </p:sp>
    </p:spTree>
    <p:extLst>
      <p:ext uri="{BB962C8B-B14F-4D97-AF65-F5344CB8AC3E}">
        <p14:creationId xmlns:p14="http://schemas.microsoft.com/office/powerpoint/2010/main" val="78090240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sz="2400" dirty="0" smtClean="0"/>
              <a:t>Program Intent</a:t>
            </a:r>
          </a:p>
          <a:p>
            <a:r>
              <a:rPr lang="en-US" sz="2400" dirty="0" smtClean="0"/>
              <a:t>VE Overview</a:t>
            </a:r>
          </a:p>
          <a:p>
            <a:r>
              <a:rPr lang="en-US" sz="2400" dirty="0" smtClean="0"/>
              <a:t>Projects Requiring VE</a:t>
            </a:r>
          </a:p>
          <a:p>
            <a:r>
              <a:rPr lang="en-US" sz="2400" dirty="0" smtClean="0"/>
              <a:t>VE Planning</a:t>
            </a:r>
          </a:p>
          <a:p>
            <a:r>
              <a:rPr lang="en-US" sz="2400" dirty="0" smtClean="0"/>
              <a:t>Annual Portfolio VE Plan</a:t>
            </a:r>
          </a:p>
          <a:p>
            <a:r>
              <a:rPr lang="en-US" sz="2400" dirty="0" smtClean="0"/>
              <a:t>Conducting VE Studies</a:t>
            </a:r>
          </a:p>
          <a:p>
            <a:r>
              <a:rPr lang="en-US" sz="2400" dirty="0" smtClean="0"/>
              <a:t>Metrics, Reporting and Program Support</a:t>
            </a:r>
          </a:p>
          <a:p>
            <a:r>
              <a:rPr lang="en-US" sz="2400" dirty="0" smtClean="0"/>
              <a:t>Quality Control / Quality Assurance</a:t>
            </a:r>
          </a:p>
          <a:p>
            <a:r>
              <a:rPr lang="en-US" sz="2400" dirty="0" smtClean="0"/>
              <a:t>VE Training</a:t>
            </a:r>
          </a:p>
          <a:p>
            <a:r>
              <a:rPr lang="en-US" sz="2400" dirty="0" smtClean="0"/>
              <a:t>Awards Program</a:t>
            </a:r>
          </a:p>
          <a:p>
            <a:r>
              <a:rPr lang="en-US" sz="2400" dirty="0" smtClean="0"/>
              <a:t>Points of Contact</a:t>
            </a:r>
          </a:p>
          <a:p>
            <a:r>
              <a:rPr lang="en-US" sz="2400" dirty="0" smtClean="0"/>
              <a:t>Acronyms, Definitions, Tools and Techniques</a:t>
            </a:r>
            <a:endParaRPr lang="en-US" sz="2400" dirty="0"/>
          </a:p>
        </p:txBody>
      </p:sp>
      <p:sp>
        <p:nvSpPr>
          <p:cNvPr id="3" name="Title 2"/>
          <p:cNvSpPr>
            <a:spLocks noGrp="1"/>
          </p:cNvSpPr>
          <p:nvPr>
            <p:ph type="title"/>
          </p:nvPr>
        </p:nvSpPr>
        <p:spPr>
          <a:xfrm>
            <a:off x="188258" y="192741"/>
            <a:ext cx="3550023" cy="533400"/>
          </a:xfrm>
        </p:spPr>
        <p:txBody>
          <a:bodyPr/>
          <a:lstStyle/>
          <a:p>
            <a:r>
              <a:rPr lang="en-US" dirty="0" smtClean="0">
                <a:solidFill>
                  <a:schemeClr val="bg1"/>
                </a:solidFill>
              </a:rPr>
              <a:t>Handbook of VE</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24</a:t>
            </a:fld>
            <a:endParaRPr lang="en-US" dirty="0"/>
          </a:p>
        </p:txBody>
      </p:sp>
      <p:sp>
        <p:nvSpPr>
          <p:cNvPr id="5" name="Date Placeholder 4"/>
          <p:cNvSpPr>
            <a:spLocks noGrp="1"/>
          </p:cNvSpPr>
          <p:nvPr>
            <p:ph type="dt" sz="half" idx="2"/>
          </p:nvPr>
        </p:nvSpPr>
        <p:spPr/>
        <p:txBody>
          <a:bodyPr/>
          <a:lstStyle/>
          <a:p>
            <a:r>
              <a:rPr lang="en-US" smtClean="0"/>
              <a:t>10 APR 2014 -- 0800</a:t>
            </a:r>
            <a:endParaRPr lang="en-US" dirty="0"/>
          </a:p>
        </p:txBody>
      </p:sp>
    </p:spTree>
    <p:extLst>
      <p:ext uri="{BB962C8B-B14F-4D97-AF65-F5344CB8AC3E}">
        <p14:creationId xmlns:p14="http://schemas.microsoft.com/office/powerpoint/2010/main" val="4271083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200" y="914400"/>
            <a:ext cx="8991600" cy="5562600"/>
          </a:xfrm>
        </p:spPr>
        <p:txBody>
          <a:bodyPr/>
          <a:lstStyle/>
          <a:p>
            <a:r>
              <a:rPr lang="en-US" dirty="0" smtClean="0"/>
              <a:t>Program/Project Manager or System Owner</a:t>
            </a:r>
          </a:p>
          <a:p>
            <a:pPr lvl="2"/>
            <a:r>
              <a:rPr lang="en-US" sz="1600" dirty="0" smtClean="0"/>
              <a:t>Define the overall goals and objectives for VE for their program/project/system</a:t>
            </a:r>
          </a:p>
          <a:p>
            <a:pPr lvl="2"/>
            <a:r>
              <a:rPr lang="en-US" sz="1600" dirty="0" smtClean="0"/>
              <a:t>Identify and execute annual VE activities</a:t>
            </a:r>
          </a:p>
          <a:p>
            <a:pPr lvl="2"/>
            <a:r>
              <a:rPr lang="en-US" sz="1600" dirty="0" smtClean="0"/>
              <a:t>Provide subject matter expertise and resources required to support VE activities</a:t>
            </a:r>
          </a:p>
          <a:p>
            <a:r>
              <a:rPr lang="en-US" dirty="0" smtClean="0"/>
              <a:t>Value Engineering Program Coordinator</a:t>
            </a:r>
          </a:p>
          <a:p>
            <a:pPr lvl="2"/>
            <a:r>
              <a:rPr lang="en-US" sz="1600" dirty="0" smtClean="0"/>
              <a:t>Agency VE Program Coordinator (VEPC) </a:t>
            </a:r>
            <a:r>
              <a:rPr lang="en-US" sz="1600" dirty="0"/>
              <a:t>and </a:t>
            </a:r>
            <a:r>
              <a:rPr lang="en-US" sz="1600" dirty="0" smtClean="0"/>
              <a:t>VE subject </a:t>
            </a:r>
            <a:r>
              <a:rPr lang="en-US" sz="1600" dirty="0"/>
              <a:t>matter expert (</a:t>
            </a:r>
            <a:r>
              <a:rPr lang="en-US" sz="1600" dirty="0" smtClean="0"/>
              <a:t>SME)</a:t>
            </a:r>
            <a:endParaRPr lang="en-US" sz="1600" dirty="0"/>
          </a:p>
          <a:p>
            <a:pPr lvl="2"/>
            <a:r>
              <a:rPr lang="en-US" sz="1600" dirty="0" smtClean="0"/>
              <a:t>Oversees execution of Agency VE program in </a:t>
            </a:r>
            <a:r>
              <a:rPr lang="en-US" sz="1600" dirty="0"/>
              <a:t>accordance with </a:t>
            </a:r>
            <a:r>
              <a:rPr lang="en-US" sz="1600" dirty="0" err="1" smtClean="0"/>
              <a:t>DoD</a:t>
            </a:r>
            <a:r>
              <a:rPr lang="en-US" sz="1600" dirty="0" smtClean="0"/>
              <a:t> guidance</a:t>
            </a:r>
            <a:r>
              <a:rPr lang="en-US" sz="1600" dirty="0"/>
              <a:t>. </a:t>
            </a:r>
          </a:p>
          <a:p>
            <a:pPr lvl="2"/>
            <a:r>
              <a:rPr lang="en-US" sz="1600" dirty="0" smtClean="0"/>
              <a:t>Facilitates development of portfolio/directorate VE plans</a:t>
            </a:r>
          </a:p>
          <a:p>
            <a:pPr lvl="2"/>
            <a:r>
              <a:rPr lang="en-US" sz="1600" dirty="0" smtClean="0"/>
              <a:t>Validates and synchronizes portfolio/directorate VE plans; develops annual Agency VE Plan</a:t>
            </a:r>
          </a:p>
          <a:p>
            <a:pPr lvl="2"/>
            <a:r>
              <a:rPr lang="en-US" sz="1600" dirty="0" smtClean="0"/>
              <a:t>Monitors progress of VE Plan execution and develops annual </a:t>
            </a:r>
            <a:r>
              <a:rPr lang="en-US" sz="1600" dirty="0"/>
              <a:t>VE </a:t>
            </a:r>
            <a:r>
              <a:rPr lang="en-US" sz="1600" dirty="0" smtClean="0"/>
              <a:t>metrics report for </a:t>
            </a:r>
            <a:r>
              <a:rPr lang="en-US" sz="1600" dirty="0" err="1" smtClean="0"/>
              <a:t>DoD</a:t>
            </a:r>
            <a:r>
              <a:rPr lang="en-US" sz="1600" dirty="0" smtClean="0"/>
              <a:t>.</a:t>
            </a:r>
          </a:p>
          <a:p>
            <a:pPr lvl="2"/>
            <a:r>
              <a:rPr lang="en-US" sz="1600" dirty="0" smtClean="0"/>
              <a:t>Develops and provides VE training</a:t>
            </a:r>
          </a:p>
          <a:p>
            <a:pPr lvl="2"/>
            <a:r>
              <a:rPr lang="en-US" sz="1600" dirty="0" smtClean="0"/>
              <a:t>Reviews VE activity with VEMs at a minimum annually and prior to Quarterly Portfolio </a:t>
            </a:r>
            <a:r>
              <a:rPr lang="en-US" sz="1600" dirty="0" err="1" smtClean="0"/>
              <a:t>Reprots</a:t>
            </a:r>
            <a:r>
              <a:rPr lang="en-US" sz="1600" dirty="0" smtClean="0"/>
              <a:t>; records current Agency VE activity</a:t>
            </a:r>
          </a:p>
          <a:p>
            <a:pPr lvl="2"/>
            <a:r>
              <a:rPr lang="en-US" sz="1600" dirty="0" smtClean="0"/>
              <a:t>Provides technical assistance to VE study groups and conducts Quality Assurance review of their products </a:t>
            </a:r>
          </a:p>
          <a:p>
            <a:pPr lvl="2"/>
            <a:r>
              <a:rPr lang="en-US" sz="1600" dirty="0" smtClean="0"/>
              <a:t>Assists VEMs with developing VE award nomination packages, validates nomination packages, coordinates award activities with MPS, and submits agency Director-approved packages to VE Management Advisory Group </a:t>
            </a:r>
          </a:p>
          <a:p>
            <a:pPr lvl="2"/>
            <a:endParaRPr lang="en-US" sz="1600" dirty="0" smtClean="0"/>
          </a:p>
          <a:p>
            <a:pPr lvl="2"/>
            <a:endParaRPr lang="en-US" sz="1600" dirty="0"/>
          </a:p>
        </p:txBody>
      </p:sp>
      <p:sp>
        <p:nvSpPr>
          <p:cNvPr id="3" name="Title 2"/>
          <p:cNvSpPr>
            <a:spLocks noGrp="1"/>
          </p:cNvSpPr>
          <p:nvPr>
            <p:ph type="title"/>
          </p:nvPr>
        </p:nvSpPr>
        <p:spPr>
          <a:xfrm>
            <a:off x="206187" y="228600"/>
            <a:ext cx="5504329" cy="533400"/>
          </a:xfrm>
        </p:spPr>
        <p:txBody>
          <a:bodyPr/>
          <a:lstStyle/>
          <a:p>
            <a:pPr algn="l"/>
            <a:r>
              <a:rPr lang="en-US" dirty="0" smtClean="0">
                <a:solidFill>
                  <a:schemeClr val="bg1"/>
                </a:solidFill>
              </a:rPr>
              <a:t>Roles and Responsibilities</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25</a:t>
            </a:fld>
            <a:endParaRPr lang="en-US" dirty="0"/>
          </a:p>
        </p:txBody>
      </p:sp>
      <p:sp>
        <p:nvSpPr>
          <p:cNvPr id="5" name="Date Placeholder 4"/>
          <p:cNvSpPr>
            <a:spLocks noGrp="1"/>
          </p:cNvSpPr>
          <p:nvPr>
            <p:ph type="dt" sz="half" idx="2"/>
          </p:nvPr>
        </p:nvSpPr>
        <p:spPr/>
        <p:txBody>
          <a:bodyPr/>
          <a:lstStyle/>
          <a:p>
            <a:r>
              <a:rPr lang="en-US" smtClean="0"/>
              <a:t>10 APR 2014 -- 0800</a:t>
            </a:r>
            <a:endParaRPr lang="en-US" dirty="0"/>
          </a:p>
        </p:txBody>
      </p:sp>
    </p:spTree>
    <p:extLst>
      <p:ext uri="{BB962C8B-B14F-4D97-AF65-F5344CB8AC3E}">
        <p14:creationId xmlns:p14="http://schemas.microsoft.com/office/powerpoint/2010/main" val="2606338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200" y="1039915"/>
            <a:ext cx="8991600" cy="5562600"/>
          </a:xfrm>
        </p:spPr>
        <p:txBody>
          <a:bodyPr>
            <a:normAutofit lnSpcReduction="10000"/>
          </a:bodyPr>
          <a:lstStyle/>
          <a:p>
            <a:r>
              <a:rPr lang="en-US" dirty="0" smtClean="0"/>
              <a:t>Value Engineering Manager</a:t>
            </a:r>
          </a:p>
          <a:p>
            <a:pPr lvl="2"/>
            <a:r>
              <a:rPr lang="en-US" sz="1600" dirty="0" smtClean="0"/>
              <a:t>Designated VE point of contact and VE SME within the assigned portfolio or directorate.</a:t>
            </a:r>
          </a:p>
          <a:p>
            <a:pPr lvl="2"/>
            <a:r>
              <a:rPr lang="en-US" sz="1600" dirty="0" smtClean="0"/>
              <a:t>Develops local VE processes to execute the program in accordance with the VE program. </a:t>
            </a:r>
          </a:p>
          <a:p>
            <a:pPr lvl="2"/>
            <a:r>
              <a:rPr lang="en-US" sz="1600" dirty="0" smtClean="0"/>
              <a:t>Develops and monitors execution of annual VE plans</a:t>
            </a:r>
          </a:p>
          <a:p>
            <a:pPr lvl="2"/>
            <a:r>
              <a:rPr lang="en-US" sz="1600" dirty="0" smtClean="0"/>
              <a:t>Monitors performance of VE study groups; keep VEPC informed on progress.</a:t>
            </a:r>
          </a:p>
          <a:p>
            <a:pPr lvl="2"/>
            <a:r>
              <a:rPr lang="en-US" sz="1600" dirty="0" smtClean="0"/>
              <a:t>Validates VE activities reported in Quarterly Portfolio Reports</a:t>
            </a:r>
          </a:p>
          <a:p>
            <a:pPr lvl="2"/>
            <a:r>
              <a:rPr lang="en-US" sz="1600" dirty="0" smtClean="0"/>
              <a:t>Provides VE updates to the VEPC to track current VE activities</a:t>
            </a:r>
          </a:p>
          <a:p>
            <a:pPr lvl="2"/>
            <a:r>
              <a:rPr lang="en-US" sz="1600" dirty="0" smtClean="0"/>
              <a:t>Participates in VE study groups, where appropriate</a:t>
            </a:r>
          </a:p>
          <a:p>
            <a:pPr lvl="2"/>
            <a:r>
              <a:rPr lang="en-US" sz="1600" dirty="0" smtClean="0"/>
              <a:t>Participates in VE study group decision briefs</a:t>
            </a:r>
          </a:p>
          <a:p>
            <a:pPr lvl="2"/>
            <a:r>
              <a:rPr lang="en-US" sz="1600" dirty="0" smtClean="0"/>
              <a:t>Builds VE award nomination packages, where appropriate </a:t>
            </a:r>
          </a:p>
          <a:p>
            <a:r>
              <a:rPr lang="en-US" dirty="0" smtClean="0"/>
              <a:t>Value Engineering Study Team Lead</a:t>
            </a:r>
            <a:endParaRPr lang="en-US" dirty="0"/>
          </a:p>
          <a:p>
            <a:pPr lvl="2"/>
            <a:r>
              <a:rPr lang="en-US" sz="1600" dirty="0" smtClean="0"/>
              <a:t>Manages the study group and acts as the project manager for a specific VE study.</a:t>
            </a:r>
          </a:p>
          <a:p>
            <a:pPr lvl="2"/>
            <a:r>
              <a:rPr lang="en-US" sz="1600" dirty="0" smtClean="0"/>
              <a:t>Identifies subject matter expertise required to support the VE study.</a:t>
            </a:r>
            <a:endParaRPr lang="en-US" sz="1600" dirty="0"/>
          </a:p>
          <a:p>
            <a:pPr lvl="2"/>
            <a:r>
              <a:rPr lang="en-US" sz="1600" dirty="0" smtClean="0"/>
              <a:t>Works </a:t>
            </a:r>
            <a:r>
              <a:rPr lang="en-US" sz="1600" dirty="0"/>
              <a:t>with </a:t>
            </a:r>
            <a:r>
              <a:rPr lang="en-US" sz="1600" dirty="0" smtClean="0"/>
              <a:t>stakeholders, to include the VEM, </a:t>
            </a:r>
            <a:r>
              <a:rPr lang="en-US" sz="1600" dirty="0"/>
              <a:t>to align study activities with </a:t>
            </a:r>
            <a:r>
              <a:rPr lang="en-US" sz="1600" dirty="0" smtClean="0"/>
              <a:t>program/project, portfolio and Agency goals </a:t>
            </a:r>
            <a:r>
              <a:rPr lang="en-US" sz="1600" dirty="0"/>
              <a:t>and objectives</a:t>
            </a:r>
            <a:r>
              <a:rPr lang="en-US" sz="1600" dirty="0" smtClean="0"/>
              <a:t>.</a:t>
            </a:r>
          </a:p>
          <a:p>
            <a:pPr lvl="2"/>
            <a:r>
              <a:rPr lang="en-US" sz="1600" dirty="0" smtClean="0"/>
              <a:t>Obtains any required technical assistance from the VEM or the VEPC</a:t>
            </a:r>
          </a:p>
          <a:p>
            <a:pPr lvl="2"/>
            <a:r>
              <a:rPr lang="en-US" sz="1600" dirty="0" smtClean="0"/>
              <a:t>Prepares the VE Decision Briefing and the VE study findings</a:t>
            </a:r>
          </a:p>
          <a:p>
            <a:r>
              <a:rPr lang="en-US" dirty="0" smtClean="0"/>
              <a:t>Value Engineering Study Facilitator</a:t>
            </a:r>
          </a:p>
          <a:p>
            <a:pPr lvl="2"/>
            <a:r>
              <a:rPr lang="en-US" sz="1600" dirty="0" smtClean="0"/>
              <a:t>Works </a:t>
            </a:r>
            <a:r>
              <a:rPr lang="en-US" sz="1600" dirty="0"/>
              <a:t>with the VE Study </a:t>
            </a:r>
            <a:r>
              <a:rPr lang="en-US" sz="1600" dirty="0" smtClean="0"/>
              <a:t>Team Lead </a:t>
            </a:r>
            <a:r>
              <a:rPr lang="en-US" sz="1600" dirty="0"/>
              <a:t>to plan </a:t>
            </a:r>
            <a:r>
              <a:rPr lang="en-US" sz="1600" dirty="0" smtClean="0"/>
              <a:t>and conduct the </a:t>
            </a:r>
            <a:r>
              <a:rPr lang="en-US" sz="1600" dirty="0"/>
              <a:t>study and </a:t>
            </a:r>
            <a:r>
              <a:rPr lang="en-US" sz="1600" dirty="0" smtClean="0"/>
              <a:t>meetings.</a:t>
            </a:r>
            <a:endParaRPr lang="en-US" sz="1600" dirty="0"/>
          </a:p>
          <a:p>
            <a:pPr lvl="2"/>
            <a:r>
              <a:rPr lang="en-US" sz="1600" dirty="0"/>
              <a:t>Ensures </a:t>
            </a:r>
            <a:r>
              <a:rPr lang="en-US" sz="1600" dirty="0" smtClean="0"/>
              <a:t>meetings stay on track and that appropriate methods are used to conduct the study.</a:t>
            </a:r>
            <a:endParaRPr lang="en-US" sz="1600" dirty="0"/>
          </a:p>
          <a:p>
            <a:pPr lvl="2"/>
            <a:endParaRPr lang="en-US" sz="1600" dirty="0"/>
          </a:p>
        </p:txBody>
      </p:sp>
      <p:sp>
        <p:nvSpPr>
          <p:cNvPr id="3" name="Title 2"/>
          <p:cNvSpPr>
            <a:spLocks noGrp="1"/>
          </p:cNvSpPr>
          <p:nvPr>
            <p:ph type="title"/>
          </p:nvPr>
        </p:nvSpPr>
        <p:spPr>
          <a:xfrm>
            <a:off x="179294" y="219635"/>
            <a:ext cx="5585012" cy="533400"/>
          </a:xfrm>
        </p:spPr>
        <p:txBody>
          <a:bodyPr/>
          <a:lstStyle/>
          <a:p>
            <a:r>
              <a:rPr lang="en-US" dirty="0" smtClean="0">
                <a:solidFill>
                  <a:schemeClr val="bg1"/>
                </a:solidFill>
              </a:rPr>
              <a:t>Roles and Responsibilities</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26</a:t>
            </a:fld>
            <a:endParaRPr lang="en-US" dirty="0"/>
          </a:p>
        </p:txBody>
      </p:sp>
      <p:sp>
        <p:nvSpPr>
          <p:cNvPr id="5" name="Date Placeholder 4"/>
          <p:cNvSpPr>
            <a:spLocks noGrp="1"/>
          </p:cNvSpPr>
          <p:nvPr>
            <p:ph type="dt" sz="half" idx="2"/>
          </p:nvPr>
        </p:nvSpPr>
        <p:spPr/>
        <p:txBody>
          <a:bodyPr/>
          <a:lstStyle/>
          <a:p>
            <a:r>
              <a:rPr lang="en-US" smtClean="0"/>
              <a:t>10 APR 2014 -- 0800</a:t>
            </a:r>
            <a:endParaRPr lang="en-US" dirty="0"/>
          </a:p>
        </p:txBody>
      </p:sp>
    </p:spTree>
    <p:extLst>
      <p:ext uri="{BB962C8B-B14F-4D97-AF65-F5344CB8AC3E}">
        <p14:creationId xmlns:p14="http://schemas.microsoft.com/office/powerpoint/2010/main" val="499586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200" y="4110325"/>
            <a:ext cx="8991600" cy="2438400"/>
          </a:xfrm>
        </p:spPr>
        <p:txBody>
          <a:bodyPr>
            <a:normAutofit fontScale="85000" lnSpcReduction="10000"/>
          </a:bodyPr>
          <a:lstStyle/>
          <a:p>
            <a:r>
              <a:rPr lang="en-US" sz="1800" dirty="0" smtClean="0"/>
              <a:t>Programs/Projects/Systems define VE objectives for year</a:t>
            </a:r>
          </a:p>
          <a:p>
            <a:r>
              <a:rPr lang="en-US" sz="1800" dirty="0" smtClean="0"/>
              <a:t>Portfolio/Directorate VEMs validate and synchronize portfolio/directorate goals and objectives</a:t>
            </a:r>
          </a:p>
          <a:p>
            <a:pPr marL="182880" lvl="2">
              <a:spcBef>
                <a:spcPts val="1200"/>
              </a:spcBef>
            </a:pPr>
            <a:r>
              <a:rPr lang="en-US" b="1" dirty="0" smtClean="0"/>
              <a:t>VEPC validates and synchronizes portfolio/directorate VE plans and develops Agency VE Plan</a:t>
            </a:r>
          </a:p>
          <a:p>
            <a:r>
              <a:rPr lang="en-US" sz="1800" dirty="0" smtClean="0"/>
              <a:t>Progress is tracked through Quarterly Portfolio Reports and Agency data repository</a:t>
            </a:r>
          </a:p>
          <a:p>
            <a:r>
              <a:rPr lang="en-US" sz="1800" dirty="0" smtClean="0"/>
              <a:t>VEPC compiles and delivers the Annual VE Report to </a:t>
            </a:r>
            <a:r>
              <a:rPr lang="en-US" sz="1800" dirty="0" err="1" smtClean="0"/>
              <a:t>DoD</a:t>
            </a:r>
            <a:endParaRPr lang="en-US" sz="1800" dirty="0" smtClean="0"/>
          </a:p>
          <a:p>
            <a:r>
              <a:rPr lang="en-US" sz="1800" dirty="0" smtClean="0"/>
              <a:t>VEPC works with Portfolio VEMs to submit relevant VE projects for recognition by Agency and </a:t>
            </a:r>
            <a:r>
              <a:rPr lang="en-US" sz="1800" dirty="0" err="1" smtClean="0"/>
              <a:t>DoD</a:t>
            </a:r>
            <a:endParaRPr lang="en-US" sz="1800" dirty="0" smtClean="0"/>
          </a:p>
          <a:p>
            <a:endParaRPr lang="en-US" sz="1800" dirty="0"/>
          </a:p>
        </p:txBody>
      </p:sp>
      <p:sp>
        <p:nvSpPr>
          <p:cNvPr id="3" name="Title 2"/>
          <p:cNvSpPr>
            <a:spLocks noGrp="1"/>
          </p:cNvSpPr>
          <p:nvPr>
            <p:ph type="title"/>
          </p:nvPr>
        </p:nvSpPr>
        <p:spPr>
          <a:xfrm>
            <a:off x="107575" y="165847"/>
            <a:ext cx="7100047" cy="533400"/>
          </a:xfrm>
        </p:spPr>
        <p:txBody>
          <a:bodyPr/>
          <a:lstStyle/>
          <a:p>
            <a:r>
              <a:rPr lang="en-US" dirty="0" smtClean="0">
                <a:solidFill>
                  <a:schemeClr val="bg1"/>
                </a:solidFill>
              </a:rPr>
              <a:t>Annual VE Planning and Reporting</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27</a:t>
            </a:fld>
            <a:endParaRPr lang="en-US" dirty="0"/>
          </a:p>
        </p:txBody>
      </p:sp>
      <p:sp>
        <p:nvSpPr>
          <p:cNvPr id="5" name="Date Placeholder 4"/>
          <p:cNvSpPr>
            <a:spLocks noGrp="1"/>
          </p:cNvSpPr>
          <p:nvPr>
            <p:ph type="dt" sz="half" idx="2"/>
          </p:nvPr>
        </p:nvSpPr>
        <p:spPr/>
        <p:txBody>
          <a:bodyPr/>
          <a:lstStyle/>
          <a:p>
            <a:r>
              <a:rPr lang="en-US" smtClean="0"/>
              <a:t>10 APR 2014 -- 0800</a:t>
            </a:r>
            <a:endParaRPr lang="en-US" dirty="0"/>
          </a:p>
        </p:txBody>
      </p:sp>
      <p:sp>
        <p:nvSpPr>
          <p:cNvPr id="6" name="Rectangle 5"/>
          <p:cNvSpPr/>
          <p:nvPr/>
        </p:nvSpPr>
        <p:spPr>
          <a:xfrm>
            <a:off x="3415553" y="3272118"/>
            <a:ext cx="448235" cy="188258"/>
          </a:xfrm>
          <a:prstGeom prst="rect">
            <a:avLst/>
          </a:prstGeom>
          <a:solidFill>
            <a:schemeClr val="bg1"/>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607" y="1165411"/>
            <a:ext cx="8003697" cy="276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5708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400" dirty="0" smtClean="0"/>
              <a:t>General</a:t>
            </a:r>
          </a:p>
          <a:p>
            <a:pPr lvl="1"/>
            <a:r>
              <a:rPr lang="en-US" sz="2200" dirty="0" smtClean="0"/>
              <a:t>One-hour online orientation brief for Agency-wide training</a:t>
            </a:r>
          </a:p>
          <a:p>
            <a:pPr lvl="1"/>
            <a:r>
              <a:rPr lang="en-US" sz="2000" dirty="0"/>
              <a:t>Leadership-level overview briefing on </a:t>
            </a:r>
            <a:r>
              <a:rPr lang="en-US" sz="2000" dirty="0" smtClean="0"/>
              <a:t>VE</a:t>
            </a:r>
            <a:endParaRPr lang="en-US" sz="2200" dirty="0"/>
          </a:p>
          <a:p>
            <a:r>
              <a:rPr lang="en-US" sz="2400" dirty="0" smtClean="0"/>
              <a:t>VEP</a:t>
            </a:r>
            <a:endParaRPr lang="en-US" sz="2000" dirty="0" smtClean="0"/>
          </a:p>
          <a:p>
            <a:pPr lvl="1"/>
            <a:r>
              <a:rPr lang="en-US" sz="2200" dirty="0" smtClean="0"/>
              <a:t>Two-day </a:t>
            </a:r>
            <a:r>
              <a:rPr lang="en-US" sz="2200" dirty="0"/>
              <a:t>VE </a:t>
            </a:r>
            <a:r>
              <a:rPr lang="en-US" sz="2200" dirty="0" smtClean="0"/>
              <a:t>methodology orientation with PEO MA</a:t>
            </a:r>
          </a:p>
          <a:p>
            <a:pPr lvl="2"/>
            <a:r>
              <a:rPr lang="en-US" sz="2000" dirty="0" smtClean="0"/>
              <a:t>Engage PMs </a:t>
            </a:r>
            <a:r>
              <a:rPr lang="en-US" sz="2000" dirty="0"/>
              <a:t>on a </a:t>
            </a:r>
            <a:r>
              <a:rPr lang="en-US" sz="2000" dirty="0" smtClean="0"/>
              <a:t>specific and portfolio </a:t>
            </a:r>
            <a:r>
              <a:rPr lang="en-US" sz="2000" dirty="0"/>
              <a:t>relevant topic.</a:t>
            </a:r>
          </a:p>
          <a:p>
            <a:pPr lvl="1"/>
            <a:r>
              <a:rPr lang="en-US" sz="2200" dirty="0" smtClean="0"/>
              <a:t>Identified and consolidated external VE training module links</a:t>
            </a:r>
          </a:p>
          <a:p>
            <a:pPr lvl="2"/>
            <a:r>
              <a:rPr lang="en-US" sz="2000" dirty="0" smtClean="0"/>
              <a:t>Defense Acquisition University (DAU) VE training modules.</a:t>
            </a:r>
          </a:p>
          <a:p>
            <a:r>
              <a:rPr lang="en-US" sz="2400" dirty="0" smtClean="0"/>
              <a:t>VECP</a:t>
            </a:r>
          </a:p>
          <a:p>
            <a:pPr lvl="1"/>
            <a:r>
              <a:rPr lang="en-US" sz="2200" dirty="0" smtClean="0"/>
              <a:t>Contracting </a:t>
            </a:r>
            <a:r>
              <a:rPr lang="en-US" sz="2200" dirty="0"/>
              <a:t>Officer Representatives (CORs) training</a:t>
            </a:r>
          </a:p>
          <a:p>
            <a:pPr lvl="2"/>
            <a:r>
              <a:rPr lang="en-US" sz="2000" dirty="0"/>
              <a:t>Focuses on the contract implications of voluntary contractor-initiated VECPs.</a:t>
            </a:r>
          </a:p>
          <a:p>
            <a:pPr lvl="1"/>
            <a:r>
              <a:rPr lang="en-US" sz="2200" dirty="0"/>
              <a:t>Contractor VECP training module</a:t>
            </a:r>
          </a:p>
          <a:p>
            <a:pPr lvl="2"/>
            <a:r>
              <a:rPr lang="en-US" sz="2000" dirty="0"/>
              <a:t>Increase contractor awareness and voluntary VE participation</a:t>
            </a:r>
            <a:r>
              <a:rPr lang="en-US" sz="2000" dirty="0" smtClean="0"/>
              <a:t>.</a:t>
            </a:r>
            <a:endParaRPr lang="en-US" sz="2000" dirty="0"/>
          </a:p>
        </p:txBody>
      </p:sp>
      <p:sp>
        <p:nvSpPr>
          <p:cNvPr id="3" name="Title 2"/>
          <p:cNvSpPr>
            <a:spLocks noGrp="1"/>
          </p:cNvSpPr>
          <p:nvPr>
            <p:ph type="title"/>
          </p:nvPr>
        </p:nvSpPr>
        <p:spPr>
          <a:xfrm>
            <a:off x="206188" y="201706"/>
            <a:ext cx="3729318" cy="533400"/>
          </a:xfrm>
        </p:spPr>
        <p:txBody>
          <a:bodyPr/>
          <a:lstStyle/>
          <a:p>
            <a:r>
              <a:rPr lang="en-US" dirty="0">
                <a:solidFill>
                  <a:schemeClr val="bg1"/>
                </a:solidFill>
              </a:rPr>
              <a:t>Training Modules</a:t>
            </a: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28</a:t>
            </a:fld>
            <a:endParaRPr lang="en-US" dirty="0"/>
          </a:p>
        </p:txBody>
      </p:sp>
      <p:sp>
        <p:nvSpPr>
          <p:cNvPr id="5" name="Date Placeholder 4"/>
          <p:cNvSpPr>
            <a:spLocks noGrp="1"/>
          </p:cNvSpPr>
          <p:nvPr>
            <p:ph type="dt" sz="half" idx="2"/>
          </p:nvPr>
        </p:nvSpPr>
        <p:spPr/>
        <p:txBody>
          <a:bodyPr/>
          <a:lstStyle/>
          <a:p>
            <a:r>
              <a:rPr lang="en-US" smtClean="0"/>
              <a:t>10 APR 2014 -- 0800</a:t>
            </a:r>
            <a:endParaRPr lang="en-US" dirty="0"/>
          </a:p>
        </p:txBody>
      </p:sp>
    </p:spTree>
    <p:extLst>
      <p:ext uri="{BB962C8B-B14F-4D97-AF65-F5344CB8AC3E}">
        <p14:creationId xmlns:p14="http://schemas.microsoft.com/office/powerpoint/2010/main" val="22714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026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Engineering</a:t>
            </a:r>
            <a:endParaRPr lang="en-US" dirty="0"/>
          </a:p>
        </p:txBody>
      </p:sp>
      <p:sp>
        <p:nvSpPr>
          <p:cNvPr id="3" name="Content Placeholder 2"/>
          <p:cNvSpPr>
            <a:spLocks noGrp="1"/>
          </p:cNvSpPr>
          <p:nvPr>
            <p:ph idx="1"/>
          </p:nvPr>
        </p:nvSpPr>
        <p:spPr>
          <a:xfrm>
            <a:off x="390759" y="1005839"/>
            <a:ext cx="8234062" cy="4985627"/>
          </a:xfrm>
        </p:spPr>
        <p:txBody>
          <a:bodyPr/>
          <a:lstStyle/>
          <a:p>
            <a:r>
              <a:rPr lang="en-US" dirty="0" smtClean="0"/>
              <a:t>Value Engineering (VE) is a process improvement methodology applied in the US Department of Defense (</a:t>
            </a:r>
            <a:r>
              <a:rPr lang="en-US" dirty="0" err="1" smtClean="0"/>
              <a:t>DoD</a:t>
            </a:r>
            <a:r>
              <a:rPr lang="en-US" dirty="0" smtClean="0"/>
              <a:t>)</a:t>
            </a:r>
          </a:p>
          <a:p>
            <a:r>
              <a:rPr lang="en-US" dirty="0" smtClean="0"/>
              <a:t>The goal of a VE effort is to increase the value of systems, equipment, facilities, services, or supplies</a:t>
            </a:r>
          </a:p>
          <a:p>
            <a:pPr lvl="1"/>
            <a:r>
              <a:rPr lang="en-US" dirty="0" smtClean="0"/>
              <a:t>Performance</a:t>
            </a:r>
          </a:p>
          <a:p>
            <a:pPr lvl="1"/>
            <a:r>
              <a:rPr lang="en-US" dirty="0" smtClean="0"/>
              <a:t>Durability</a:t>
            </a:r>
          </a:p>
          <a:p>
            <a:pPr lvl="1"/>
            <a:r>
              <a:rPr lang="en-US" dirty="0" smtClean="0"/>
              <a:t>Reliability</a:t>
            </a:r>
          </a:p>
          <a:p>
            <a:r>
              <a:rPr lang="en-US" dirty="0" smtClean="0"/>
              <a:t>Cost reduction is the most common metric used</a:t>
            </a:r>
          </a:p>
          <a:p>
            <a:pPr lvl="1"/>
            <a:r>
              <a:rPr lang="en-US" dirty="0" smtClean="0"/>
              <a:t>VE projects do not achieve savings by reducing scope</a:t>
            </a:r>
          </a:p>
          <a:p>
            <a:pPr lvl="1"/>
            <a:r>
              <a:rPr lang="en-US" dirty="0" smtClean="0"/>
              <a:t>Successful VE projects deliver the same or better product or service at a lower cost </a:t>
            </a:r>
          </a:p>
          <a:p>
            <a:r>
              <a:rPr lang="en-US" dirty="0" smtClean="0"/>
              <a:t>VE has a defined methodology, but is open to the application of other tools, such as Lean 6-sigma methods</a:t>
            </a:r>
            <a:endParaRPr lang="en-US" dirty="0"/>
          </a:p>
        </p:txBody>
      </p:sp>
      <p:sp>
        <p:nvSpPr>
          <p:cNvPr id="4" name="TextBox 3"/>
          <p:cNvSpPr txBox="1"/>
          <p:nvPr/>
        </p:nvSpPr>
        <p:spPr>
          <a:xfrm>
            <a:off x="391579" y="5561704"/>
            <a:ext cx="8322654" cy="1015663"/>
          </a:xfrm>
          <a:prstGeom prst="rect">
            <a:avLst/>
          </a:prstGeom>
          <a:solidFill>
            <a:schemeClr val="accent1">
              <a:lumMod val="75000"/>
            </a:schemeClr>
          </a:solidFill>
        </p:spPr>
        <p:txBody>
          <a:bodyPr wrap="square" rtlCol="0">
            <a:spAutoFit/>
          </a:bodyPr>
          <a:lstStyle/>
          <a:p>
            <a:r>
              <a:rPr lang="en-US" sz="2000" b="1" dirty="0" smtClean="0">
                <a:solidFill>
                  <a:schemeClr val="bg1"/>
                </a:solidFill>
              </a:rPr>
              <a:t>Despite a history that traces back to World War II, Value Engineering has rarely been successfully applied to service-oriented or performance-based contracts</a:t>
            </a:r>
            <a:endParaRPr lang="en-US" sz="2000" b="1" dirty="0">
              <a:solidFill>
                <a:schemeClr val="bg1"/>
              </a:solidFill>
            </a:endParaRPr>
          </a:p>
        </p:txBody>
      </p:sp>
      <p:sp>
        <p:nvSpPr>
          <p:cNvPr id="5" name="TextBox 4"/>
          <p:cNvSpPr txBox="1"/>
          <p:nvPr/>
        </p:nvSpPr>
        <p:spPr>
          <a:xfrm>
            <a:off x="4552906" y="2402541"/>
            <a:ext cx="2305759" cy="1077218"/>
          </a:xfrm>
          <a:prstGeom prst="rect">
            <a:avLst/>
          </a:prstGeom>
          <a:noFill/>
        </p:spPr>
        <p:txBody>
          <a:bodyPr wrap="none" rtlCol="0">
            <a:spAutoFit/>
          </a:bodyPr>
          <a:lstStyle/>
          <a:p>
            <a:pPr marL="627063" lvl="1" indent="-228600">
              <a:spcBef>
                <a:spcPts val="300"/>
              </a:spcBef>
              <a:spcAft>
                <a:spcPts val="300"/>
              </a:spcAft>
              <a:buSzPct val="75000"/>
              <a:buFont typeface="Wingdings" charset="2"/>
              <a:buChar char="Ø"/>
            </a:pPr>
            <a:r>
              <a:rPr lang="en-US" b="1" dirty="0"/>
              <a:t>Safety</a:t>
            </a:r>
          </a:p>
          <a:p>
            <a:pPr marL="627063" lvl="1" indent="-228600">
              <a:spcBef>
                <a:spcPts val="300"/>
              </a:spcBef>
              <a:spcAft>
                <a:spcPts val="300"/>
              </a:spcAft>
              <a:buSzPct val="75000"/>
              <a:buFont typeface="Wingdings" charset="2"/>
              <a:buChar char="Ø"/>
            </a:pPr>
            <a:r>
              <a:rPr lang="en-US" b="1" dirty="0"/>
              <a:t>Quality</a:t>
            </a:r>
          </a:p>
          <a:p>
            <a:pPr marL="627063" lvl="1" indent="-228600">
              <a:spcBef>
                <a:spcPts val="300"/>
              </a:spcBef>
              <a:spcAft>
                <a:spcPts val="300"/>
              </a:spcAft>
              <a:buSzPct val="75000"/>
              <a:buFont typeface="Wingdings" charset="2"/>
              <a:buChar char="Ø"/>
            </a:pPr>
            <a:r>
              <a:rPr lang="en-US" b="1" dirty="0"/>
              <a:t>Effectiveness</a:t>
            </a:r>
          </a:p>
        </p:txBody>
      </p:sp>
    </p:spTree>
    <p:extLst>
      <p:ext uri="{BB962C8B-B14F-4D97-AF65-F5344CB8AC3E}">
        <p14:creationId xmlns:p14="http://schemas.microsoft.com/office/powerpoint/2010/main" val="12472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Value Engineering</a:t>
            </a:r>
            <a:endParaRPr lang="en-US" dirty="0"/>
          </a:p>
        </p:txBody>
      </p:sp>
      <p:sp>
        <p:nvSpPr>
          <p:cNvPr id="4" name="Content Placeholder 3"/>
          <p:cNvSpPr>
            <a:spLocks noGrp="1"/>
          </p:cNvSpPr>
          <p:nvPr>
            <p:ph sz="half" idx="1"/>
          </p:nvPr>
        </p:nvSpPr>
        <p:spPr>
          <a:xfrm>
            <a:off x="559721" y="1757224"/>
            <a:ext cx="3919280" cy="4741623"/>
          </a:xfrm>
        </p:spPr>
        <p:txBody>
          <a:bodyPr/>
          <a:lstStyle/>
          <a:p>
            <a:r>
              <a:rPr lang="en-US" dirty="0" smtClean="0"/>
              <a:t>IS …</a:t>
            </a:r>
          </a:p>
          <a:p>
            <a:pPr lvl="1"/>
            <a:r>
              <a:rPr lang="en-US" dirty="0" smtClean="0"/>
              <a:t>A process improvement methodology</a:t>
            </a:r>
          </a:p>
          <a:p>
            <a:pPr lvl="1"/>
            <a:r>
              <a:rPr lang="en-US" dirty="0" smtClean="0"/>
              <a:t>A </a:t>
            </a:r>
            <a:r>
              <a:rPr lang="en-US" dirty="0" err="1" smtClean="0"/>
              <a:t>DoD</a:t>
            </a:r>
            <a:r>
              <a:rPr lang="en-US" dirty="0" smtClean="0"/>
              <a:t>-mandated program</a:t>
            </a:r>
          </a:p>
          <a:p>
            <a:pPr lvl="1"/>
            <a:r>
              <a:rPr lang="en-US" dirty="0" smtClean="0"/>
              <a:t>Usually applied to construction or materiel acquisition</a:t>
            </a:r>
          </a:p>
          <a:p>
            <a:pPr lvl="1"/>
            <a:r>
              <a:rPr lang="en-US" dirty="0" smtClean="0"/>
              <a:t>One of a number of </a:t>
            </a:r>
            <a:r>
              <a:rPr lang="en-US" dirty="0" err="1" smtClean="0"/>
              <a:t>DoD</a:t>
            </a:r>
            <a:r>
              <a:rPr lang="en-US" dirty="0" smtClean="0"/>
              <a:t> initiatives intended to reduce costs</a:t>
            </a:r>
          </a:p>
        </p:txBody>
      </p:sp>
      <p:sp>
        <p:nvSpPr>
          <p:cNvPr id="5" name="Content Placeholder 4"/>
          <p:cNvSpPr>
            <a:spLocks noGrp="1"/>
          </p:cNvSpPr>
          <p:nvPr>
            <p:ph sz="half" idx="2"/>
          </p:nvPr>
        </p:nvSpPr>
        <p:spPr>
          <a:xfrm>
            <a:off x="4773921" y="1745193"/>
            <a:ext cx="3817937" cy="3301936"/>
          </a:xfrm>
          <a:solidFill>
            <a:schemeClr val="tx1"/>
          </a:solidFill>
        </p:spPr>
        <p:txBody>
          <a:bodyPr/>
          <a:lstStyle/>
          <a:p>
            <a:r>
              <a:rPr lang="en-US" dirty="0" smtClean="0">
                <a:solidFill>
                  <a:srgbClr val="FF0000"/>
                </a:solidFill>
              </a:rPr>
              <a:t>IS NOT …</a:t>
            </a:r>
          </a:p>
          <a:p>
            <a:pPr lvl="1"/>
            <a:r>
              <a:rPr lang="en-US" dirty="0" smtClean="0">
                <a:solidFill>
                  <a:schemeClr val="bg1"/>
                </a:solidFill>
              </a:rPr>
              <a:t>Just a flow chart technique</a:t>
            </a:r>
          </a:p>
          <a:p>
            <a:pPr lvl="1"/>
            <a:r>
              <a:rPr lang="en-US" dirty="0" smtClean="0">
                <a:solidFill>
                  <a:schemeClr val="bg1"/>
                </a:solidFill>
              </a:rPr>
              <a:t>Optional for </a:t>
            </a:r>
            <a:r>
              <a:rPr lang="en-US" dirty="0" err="1" smtClean="0">
                <a:solidFill>
                  <a:schemeClr val="bg1"/>
                </a:solidFill>
              </a:rPr>
              <a:t>DoD</a:t>
            </a:r>
            <a:r>
              <a:rPr lang="en-US" dirty="0" smtClean="0">
                <a:solidFill>
                  <a:schemeClr val="bg1"/>
                </a:solidFill>
              </a:rPr>
              <a:t> components</a:t>
            </a:r>
          </a:p>
          <a:p>
            <a:pPr lvl="1"/>
            <a:r>
              <a:rPr lang="en-US" dirty="0" smtClean="0">
                <a:solidFill>
                  <a:schemeClr val="bg1"/>
                </a:solidFill>
              </a:rPr>
              <a:t>Usually applied to service or software acquisition</a:t>
            </a:r>
          </a:p>
          <a:p>
            <a:pPr lvl="1"/>
            <a:r>
              <a:rPr lang="en-US" dirty="0" smtClean="0">
                <a:solidFill>
                  <a:schemeClr val="bg1"/>
                </a:solidFill>
              </a:rPr>
              <a:t>The only way to achieve cost savings</a:t>
            </a:r>
            <a:endParaRPr lang="en-US" dirty="0">
              <a:solidFill>
                <a:schemeClr val="bg1"/>
              </a:solidFill>
            </a:endParaRPr>
          </a:p>
        </p:txBody>
      </p:sp>
      <p:sp>
        <p:nvSpPr>
          <p:cNvPr id="6" name="TextBox 5"/>
          <p:cNvSpPr txBox="1"/>
          <p:nvPr/>
        </p:nvSpPr>
        <p:spPr>
          <a:xfrm>
            <a:off x="1931312" y="987552"/>
            <a:ext cx="4185954" cy="646331"/>
          </a:xfrm>
          <a:prstGeom prst="rect">
            <a:avLst/>
          </a:prstGeom>
          <a:noFill/>
        </p:spPr>
        <p:txBody>
          <a:bodyPr wrap="none" rtlCol="0">
            <a:spAutoFit/>
          </a:bodyPr>
          <a:lstStyle/>
          <a:p>
            <a:r>
              <a:rPr lang="en-US" sz="3600" b="1" dirty="0" smtClean="0"/>
              <a:t>Value Engineering</a:t>
            </a:r>
            <a:endParaRPr lang="en-US" sz="3600" b="1" dirty="0"/>
          </a:p>
        </p:txBody>
      </p:sp>
      <p:sp>
        <p:nvSpPr>
          <p:cNvPr id="3" name="TextBox 2"/>
          <p:cNvSpPr txBox="1"/>
          <p:nvPr/>
        </p:nvSpPr>
        <p:spPr>
          <a:xfrm>
            <a:off x="627529" y="5181600"/>
            <a:ext cx="7768993" cy="1200329"/>
          </a:xfrm>
          <a:prstGeom prst="rect">
            <a:avLst/>
          </a:prstGeom>
          <a:solidFill>
            <a:srgbClr val="00B050"/>
          </a:solidFill>
        </p:spPr>
        <p:txBody>
          <a:bodyPr wrap="square" rtlCol="0">
            <a:spAutoFit/>
          </a:bodyPr>
          <a:lstStyle/>
          <a:p>
            <a:r>
              <a:rPr lang="en-US" sz="2400" b="1" dirty="0" smtClean="0">
                <a:solidFill>
                  <a:schemeClr val="bg1"/>
                </a:solidFill>
              </a:rPr>
              <a:t>Because of increased budget pressure, the US </a:t>
            </a:r>
            <a:r>
              <a:rPr lang="en-US" sz="2400" b="1" dirty="0" err="1" smtClean="0">
                <a:solidFill>
                  <a:schemeClr val="bg1"/>
                </a:solidFill>
              </a:rPr>
              <a:t>DoD</a:t>
            </a:r>
            <a:r>
              <a:rPr lang="en-US" sz="2400" b="1" dirty="0" smtClean="0">
                <a:solidFill>
                  <a:schemeClr val="bg1"/>
                </a:solidFill>
              </a:rPr>
              <a:t> is re-emphasizing Value Engineering as a means of cost reduction</a:t>
            </a:r>
            <a:endParaRPr lang="en-US" sz="2400" b="1" dirty="0">
              <a:solidFill>
                <a:schemeClr val="bg1"/>
              </a:solidFill>
            </a:endParaRPr>
          </a:p>
        </p:txBody>
      </p:sp>
    </p:spTree>
    <p:extLst>
      <p:ext uri="{BB962C8B-B14F-4D97-AF65-F5344CB8AC3E}">
        <p14:creationId xmlns:p14="http://schemas.microsoft.com/office/powerpoint/2010/main" val="3620774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Two VE Tracks</a:t>
            </a:r>
            <a:endParaRPr lang="en-US" dirty="0"/>
          </a:p>
        </p:txBody>
      </p:sp>
      <p:sp>
        <p:nvSpPr>
          <p:cNvPr id="3" name="Text Placeholder 2"/>
          <p:cNvSpPr>
            <a:spLocks noGrp="1"/>
          </p:cNvSpPr>
          <p:nvPr>
            <p:ph type="body" idx="1"/>
          </p:nvPr>
        </p:nvSpPr>
        <p:spPr/>
        <p:txBody>
          <a:bodyPr/>
          <a:lstStyle/>
          <a:p>
            <a:r>
              <a:rPr lang="en-US" dirty="0" smtClean="0"/>
              <a:t>Value Engineering Proposal</a:t>
            </a:r>
          </a:p>
          <a:p>
            <a:pPr>
              <a:spcBef>
                <a:spcPts val="0"/>
              </a:spcBef>
            </a:pPr>
            <a:endParaRPr lang="en-US" dirty="0"/>
          </a:p>
        </p:txBody>
      </p:sp>
      <p:sp>
        <p:nvSpPr>
          <p:cNvPr id="4" name="Content Placeholder 3"/>
          <p:cNvSpPr>
            <a:spLocks noGrp="1"/>
          </p:cNvSpPr>
          <p:nvPr>
            <p:ph sz="half" idx="2"/>
          </p:nvPr>
        </p:nvSpPr>
        <p:spPr/>
        <p:txBody>
          <a:bodyPr/>
          <a:lstStyle/>
          <a:p>
            <a:r>
              <a:rPr lang="en-US" dirty="0" smtClean="0">
                <a:solidFill>
                  <a:schemeClr val="accent6"/>
                </a:solidFill>
              </a:rPr>
              <a:t>Government Initiated</a:t>
            </a:r>
          </a:p>
          <a:p>
            <a:r>
              <a:rPr lang="en-US" dirty="0" smtClean="0">
                <a:solidFill>
                  <a:schemeClr val="accent6"/>
                </a:solidFill>
              </a:rPr>
              <a:t>Government keeps all of the $$ savings</a:t>
            </a:r>
          </a:p>
          <a:p>
            <a:endParaRPr lang="en-US" dirty="0">
              <a:solidFill>
                <a:schemeClr val="accent6"/>
              </a:solidFill>
            </a:endParaRPr>
          </a:p>
          <a:p>
            <a:endParaRPr lang="en-US" dirty="0" smtClean="0">
              <a:solidFill>
                <a:schemeClr val="accent6"/>
              </a:solidFill>
            </a:endParaRPr>
          </a:p>
          <a:p>
            <a:endParaRPr lang="en-US" dirty="0" smtClean="0">
              <a:solidFill>
                <a:schemeClr val="accent6"/>
              </a:solidFill>
            </a:endParaRPr>
          </a:p>
          <a:p>
            <a:endParaRPr lang="en-US" dirty="0">
              <a:solidFill>
                <a:schemeClr val="accent6"/>
              </a:solidFill>
            </a:endParaRPr>
          </a:p>
          <a:p>
            <a:r>
              <a:rPr lang="en-US" dirty="0" smtClean="0">
                <a:solidFill>
                  <a:schemeClr val="accent6"/>
                </a:solidFill>
              </a:rPr>
              <a:t>Needs a VE Champion</a:t>
            </a:r>
          </a:p>
          <a:p>
            <a:r>
              <a:rPr lang="en-US" dirty="0" smtClean="0">
                <a:solidFill>
                  <a:schemeClr val="accent6"/>
                </a:solidFill>
              </a:rPr>
              <a:t>May require a contract mod</a:t>
            </a:r>
          </a:p>
        </p:txBody>
      </p:sp>
      <p:sp>
        <p:nvSpPr>
          <p:cNvPr id="5" name="Text Placeholder 4"/>
          <p:cNvSpPr>
            <a:spLocks noGrp="1"/>
          </p:cNvSpPr>
          <p:nvPr>
            <p:ph type="body" sz="quarter" idx="3"/>
          </p:nvPr>
        </p:nvSpPr>
        <p:spPr>
          <a:xfrm>
            <a:off x="4645025" y="1056086"/>
            <a:ext cx="4398391" cy="639762"/>
          </a:xfrm>
        </p:spPr>
        <p:txBody>
          <a:bodyPr>
            <a:noAutofit/>
          </a:bodyPr>
          <a:lstStyle/>
          <a:p>
            <a:r>
              <a:rPr lang="en-US" dirty="0" smtClean="0"/>
              <a:t>Value Engineering Change Proposal</a:t>
            </a:r>
            <a:endParaRPr lang="en-US" dirty="0"/>
          </a:p>
        </p:txBody>
      </p:sp>
      <p:sp>
        <p:nvSpPr>
          <p:cNvPr id="6" name="Content Placeholder 5"/>
          <p:cNvSpPr>
            <a:spLocks noGrp="1"/>
          </p:cNvSpPr>
          <p:nvPr>
            <p:ph sz="quarter" idx="4"/>
          </p:nvPr>
        </p:nvSpPr>
        <p:spPr/>
        <p:txBody>
          <a:bodyPr/>
          <a:lstStyle/>
          <a:p>
            <a:r>
              <a:rPr lang="en-US" dirty="0" smtClean="0">
                <a:solidFill>
                  <a:schemeClr val="accent1"/>
                </a:solidFill>
              </a:rPr>
              <a:t>Contractor Initiated</a:t>
            </a:r>
          </a:p>
          <a:p>
            <a:r>
              <a:rPr lang="en-US" dirty="0" smtClean="0">
                <a:solidFill>
                  <a:schemeClr val="accent1"/>
                </a:solidFill>
              </a:rPr>
              <a:t>Government and contractor share $$ savings at a negotiated % split</a:t>
            </a:r>
          </a:p>
          <a:p>
            <a:pPr lvl="1"/>
            <a:r>
              <a:rPr lang="en-US" dirty="0" smtClean="0">
                <a:solidFill>
                  <a:schemeClr val="accent1"/>
                </a:solidFill>
              </a:rPr>
              <a:t>(voluntary clause has a higher % split for the contractor than mandatory clause)</a:t>
            </a:r>
          </a:p>
          <a:p>
            <a:r>
              <a:rPr lang="en-US" dirty="0" smtClean="0">
                <a:solidFill>
                  <a:schemeClr val="accent1"/>
                </a:solidFill>
              </a:rPr>
              <a:t>Needs a VE Champion</a:t>
            </a:r>
          </a:p>
          <a:p>
            <a:r>
              <a:rPr lang="en-US" dirty="0" smtClean="0">
                <a:solidFill>
                  <a:schemeClr val="accent1"/>
                </a:solidFill>
              </a:rPr>
              <a:t>May require </a:t>
            </a:r>
            <a:r>
              <a:rPr lang="en-US" dirty="0">
                <a:solidFill>
                  <a:schemeClr val="accent1"/>
                </a:solidFill>
              </a:rPr>
              <a:t>a contract mod</a:t>
            </a:r>
          </a:p>
          <a:p>
            <a:pPr marL="0" indent="0">
              <a:buNone/>
            </a:pPr>
            <a:endParaRPr lang="en-US" dirty="0">
              <a:solidFill>
                <a:schemeClr val="accent1"/>
              </a:solidFill>
            </a:endParaRPr>
          </a:p>
        </p:txBody>
      </p:sp>
    </p:spTree>
    <p:extLst>
      <p:ext uri="{BB962C8B-B14F-4D97-AF65-F5344CB8AC3E}">
        <p14:creationId xmlns:p14="http://schemas.microsoft.com/office/powerpoint/2010/main" val="282578175"/>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484" y="256032"/>
            <a:ext cx="6622116" cy="533400"/>
          </a:xfrm>
        </p:spPr>
        <p:txBody>
          <a:bodyPr/>
          <a:lstStyle/>
          <a:p>
            <a:pPr algn="l"/>
            <a:r>
              <a:rPr lang="en-US" dirty="0" smtClean="0">
                <a:solidFill>
                  <a:schemeClr val="bg1"/>
                </a:solidFill>
              </a:rPr>
              <a:t>Value Engineering Proposal (VEP)</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solidFill>
                  <a:prstClr val="white"/>
                </a:solidFill>
              </a:rPr>
              <a:pPr>
                <a:defRPr/>
              </a:pPr>
              <a:t>6</a:t>
            </a:fld>
            <a:endParaRPr lang="en-US" dirty="0">
              <a:solidFill>
                <a:prstClr val="white"/>
              </a:solidFill>
            </a:endParaRPr>
          </a:p>
        </p:txBody>
      </p:sp>
      <p:grpSp>
        <p:nvGrpSpPr>
          <p:cNvPr id="6" name="Group 5"/>
          <p:cNvGrpSpPr/>
          <p:nvPr/>
        </p:nvGrpSpPr>
        <p:grpSpPr>
          <a:xfrm>
            <a:off x="694944" y="1295400"/>
            <a:ext cx="7763256" cy="4648200"/>
            <a:chOff x="694944" y="1295400"/>
            <a:chExt cx="7763256" cy="4648200"/>
          </a:xfrm>
        </p:grpSpPr>
        <p:sp>
          <p:nvSpPr>
            <p:cNvPr id="7" name="TextBox 6"/>
            <p:cNvSpPr txBox="1"/>
            <p:nvPr/>
          </p:nvSpPr>
          <p:spPr>
            <a:xfrm>
              <a:off x="3962399" y="1295400"/>
              <a:ext cx="1945341" cy="369332"/>
            </a:xfrm>
            <a:prstGeom prst="rect">
              <a:avLst/>
            </a:prstGeom>
            <a:noFill/>
          </p:spPr>
          <p:txBody>
            <a:bodyPr wrap="square" rtlCol="0">
              <a:spAutoFit/>
            </a:bodyPr>
            <a:lstStyle/>
            <a:p>
              <a:r>
                <a:rPr lang="en-US" dirty="0" smtClean="0">
                  <a:solidFill>
                    <a:prstClr val="black"/>
                  </a:solidFill>
                </a:rPr>
                <a:t>VE Methodology</a:t>
              </a:r>
              <a:endParaRPr lang="en-US" dirty="0">
                <a:solidFill>
                  <a:prstClr val="black"/>
                </a:solidFill>
              </a:endParaRPr>
            </a:p>
          </p:txBody>
        </p:sp>
        <p:sp>
          <p:nvSpPr>
            <p:cNvPr id="8" name="Flowchart: Process 7"/>
            <p:cNvSpPr/>
            <p:nvPr/>
          </p:nvSpPr>
          <p:spPr>
            <a:xfrm>
              <a:off x="7467600" y="3886200"/>
              <a:ext cx="9906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Notify VE Program Coordinator</a:t>
              </a:r>
              <a:endParaRPr lang="en-US" sz="1200" dirty="0">
                <a:solidFill>
                  <a:srgbClr val="1F497D"/>
                </a:solidFill>
              </a:endParaRPr>
            </a:p>
          </p:txBody>
        </p:sp>
        <p:cxnSp>
          <p:nvCxnSpPr>
            <p:cNvPr id="9" name="Straight Arrow Connector 8"/>
            <p:cNvCxnSpPr>
              <a:stCxn id="8" idx="2"/>
              <a:endCxn id="28" idx="0"/>
            </p:cNvCxnSpPr>
            <p:nvPr/>
          </p:nvCxnSpPr>
          <p:spPr>
            <a:xfrm flipH="1">
              <a:off x="7952232" y="4498848"/>
              <a:ext cx="10668" cy="682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Left Brace 9"/>
            <p:cNvSpPr/>
            <p:nvPr/>
          </p:nvSpPr>
          <p:spPr>
            <a:xfrm rot="5400000">
              <a:off x="4686300" y="-38100"/>
              <a:ext cx="304800" cy="3581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1" name="Left Brace 10"/>
            <p:cNvSpPr/>
            <p:nvPr/>
          </p:nvSpPr>
          <p:spPr>
            <a:xfrm rot="5400000">
              <a:off x="4686300" y="571500"/>
              <a:ext cx="304800" cy="3581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2" name="TextBox 11"/>
            <p:cNvSpPr txBox="1"/>
            <p:nvPr/>
          </p:nvSpPr>
          <p:spPr>
            <a:xfrm>
              <a:off x="3733800" y="1905000"/>
              <a:ext cx="2711824" cy="369332"/>
            </a:xfrm>
            <a:prstGeom prst="rect">
              <a:avLst/>
            </a:prstGeom>
            <a:noFill/>
          </p:spPr>
          <p:txBody>
            <a:bodyPr wrap="square" rtlCol="0">
              <a:spAutoFit/>
            </a:bodyPr>
            <a:lstStyle/>
            <a:p>
              <a:r>
                <a:rPr lang="en-US" dirty="0" smtClean="0">
                  <a:solidFill>
                    <a:prstClr val="black"/>
                  </a:solidFill>
                </a:rPr>
                <a:t>Socialize &amp; Market Idea</a:t>
              </a:r>
              <a:endParaRPr lang="en-US" dirty="0">
                <a:solidFill>
                  <a:prstClr val="black"/>
                </a:solidFill>
              </a:endParaRPr>
            </a:p>
          </p:txBody>
        </p:sp>
        <p:grpSp>
          <p:nvGrpSpPr>
            <p:cNvPr id="13" name="Group 12"/>
            <p:cNvGrpSpPr/>
            <p:nvPr/>
          </p:nvGrpSpPr>
          <p:grpSpPr>
            <a:xfrm>
              <a:off x="694944" y="2590800"/>
              <a:ext cx="7598664" cy="3352800"/>
              <a:chOff x="313944" y="1600200"/>
              <a:chExt cx="7598664" cy="3352800"/>
            </a:xfrm>
          </p:grpSpPr>
          <p:sp>
            <p:nvSpPr>
              <p:cNvPr id="18" name="Flowchart: Connector 17"/>
              <p:cNvSpPr/>
              <p:nvPr/>
            </p:nvSpPr>
            <p:spPr>
              <a:xfrm>
                <a:off x="313944" y="1600200"/>
                <a:ext cx="752856" cy="609600"/>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Start</a:t>
                </a:r>
                <a:endParaRPr lang="en-US" sz="1200" dirty="0">
                  <a:solidFill>
                    <a:srgbClr val="1F497D"/>
                  </a:solidFill>
                </a:endParaRPr>
              </a:p>
            </p:txBody>
          </p:sp>
          <p:sp>
            <p:nvSpPr>
              <p:cNvPr id="19" name="Flowchart: Process 18"/>
              <p:cNvSpPr/>
              <p:nvPr/>
            </p:nvSpPr>
            <p:spPr>
              <a:xfrm>
                <a:off x="1447800" y="16002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Generate Ideas</a:t>
                </a:r>
                <a:endParaRPr lang="en-US" sz="1200" dirty="0">
                  <a:solidFill>
                    <a:srgbClr val="1F497D"/>
                  </a:solidFill>
                </a:endParaRPr>
              </a:p>
            </p:txBody>
          </p:sp>
          <p:sp>
            <p:nvSpPr>
              <p:cNvPr id="20" name="Flowchart: Process 19"/>
              <p:cNvSpPr/>
              <p:nvPr/>
            </p:nvSpPr>
            <p:spPr>
              <a:xfrm>
                <a:off x="2743200" y="16002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Initiate VEP</a:t>
                </a:r>
                <a:endParaRPr lang="en-US" sz="1200" dirty="0">
                  <a:solidFill>
                    <a:srgbClr val="1F497D"/>
                  </a:solidFill>
                </a:endParaRPr>
              </a:p>
            </p:txBody>
          </p:sp>
          <p:sp>
            <p:nvSpPr>
              <p:cNvPr id="21" name="Flowchart: Process 20"/>
              <p:cNvSpPr/>
              <p:nvPr/>
            </p:nvSpPr>
            <p:spPr>
              <a:xfrm>
                <a:off x="3962400" y="16002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Select Solution</a:t>
                </a:r>
                <a:endParaRPr lang="en-US" sz="1200" dirty="0">
                  <a:solidFill>
                    <a:srgbClr val="1F497D"/>
                  </a:solidFill>
                </a:endParaRPr>
              </a:p>
            </p:txBody>
          </p:sp>
          <p:sp>
            <p:nvSpPr>
              <p:cNvPr id="22" name="Flowchart: Process 21"/>
              <p:cNvSpPr/>
              <p:nvPr/>
            </p:nvSpPr>
            <p:spPr>
              <a:xfrm>
                <a:off x="5257800" y="16002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Prepare Business Case</a:t>
                </a:r>
                <a:endParaRPr lang="en-US" sz="1200" dirty="0">
                  <a:solidFill>
                    <a:srgbClr val="1F497D"/>
                  </a:solidFill>
                </a:endParaRPr>
              </a:p>
            </p:txBody>
          </p:sp>
          <p:sp>
            <p:nvSpPr>
              <p:cNvPr id="23" name="Flowchart: Process 22"/>
              <p:cNvSpPr/>
              <p:nvPr/>
            </p:nvSpPr>
            <p:spPr>
              <a:xfrm>
                <a:off x="914400" y="28956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Evaluate VEP (PM/PMO)</a:t>
                </a:r>
                <a:endParaRPr lang="en-US" sz="1200" dirty="0">
                  <a:solidFill>
                    <a:srgbClr val="1F497D"/>
                  </a:solidFill>
                </a:endParaRPr>
              </a:p>
            </p:txBody>
          </p:sp>
          <p:sp>
            <p:nvSpPr>
              <p:cNvPr id="24" name="Flowchart: Decision 23"/>
              <p:cNvSpPr/>
              <p:nvPr/>
            </p:nvSpPr>
            <p:spPr>
              <a:xfrm>
                <a:off x="2743200" y="2895600"/>
                <a:ext cx="1371600" cy="612648"/>
              </a:xfrm>
              <a:prstGeom prst="flowChartDecisio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Accept?</a:t>
                </a:r>
                <a:endParaRPr lang="en-US" sz="1200" dirty="0">
                  <a:solidFill>
                    <a:srgbClr val="1F497D"/>
                  </a:solidFill>
                </a:endParaRPr>
              </a:p>
            </p:txBody>
          </p:sp>
          <p:sp>
            <p:nvSpPr>
              <p:cNvPr id="25" name="Flowchart: Process 24"/>
              <p:cNvSpPr/>
              <p:nvPr/>
            </p:nvSpPr>
            <p:spPr>
              <a:xfrm>
                <a:off x="4495800" y="28956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Implement Program Changes</a:t>
                </a:r>
                <a:endParaRPr lang="en-US" sz="1200" dirty="0">
                  <a:solidFill>
                    <a:srgbClr val="1F497D"/>
                  </a:solidFill>
                </a:endParaRPr>
              </a:p>
            </p:txBody>
          </p:sp>
          <p:sp>
            <p:nvSpPr>
              <p:cNvPr id="26" name="Flowchart: Process 25"/>
              <p:cNvSpPr/>
              <p:nvPr/>
            </p:nvSpPr>
            <p:spPr>
              <a:xfrm>
                <a:off x="1600200" y="3962400"/>
                <a:ext cx="990600" cy="990600"/>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Refine Solution and/or Business Case</a:t>
                </a:r>
                <a:endParaRPr lang="en-US" sz="1200" dirty="0">
                  <a:solidFill>
                    <a:srgbClr val="1F497D"/>
                  </a:solidFill>
                </a:endParaRPr>
              </a:p>
            </p:txBody>
          </p:sp>
          <p:sp>
            <p:nvSpPr>
              <p:cNvPr id="27" name="Flowchart: Process 26"/>
              <p:cNvSpPr/>
              <p:nvPr/>
            </p:nvSpPr>
            <p:spPr>
              <a:xfrm>
                <a:off x="5867400" y="2895600"/>
                <a:ext cx="914400" cy="612648"/>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Document Savings</a:t>
                </a:r>
                <a:endParaRPr lang="en-US" sz="1200" dirty="0">
                  <a:solidFill>
                    <a:srgbClr val="1F497D"/>
                  </a:solidFill>
                </a:endParaRPr>
              </a:p>
            </p:txBody>
          </p:sp>
          <p:sp>
            <p:nvSpPr>
              <p:cNvPr id="28" name="Flowchart: Connector 27"/>
              <p:cNvSpPr/>
              <p:nvPr/>
            </p:nvSpPr>
            <p:spPr>
              <a:xfrm>
                <a:off x="7229856" y="4191000"/>
                <a:ext cx="682752" cy="533400"/>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1F497D"/>
                    </a:solidFill>
                  </a:rPr>
                  <a:t>End</a:t>
                </a:r>
                <a:endParaRPr lang="en-US" sz="1200" dirty="0">
                  <a:solidFill>
                    <a:srgbClr val="1F497D"/>
                  </a:solidFill>
                </a:endParaRPr>
              </a:p>
            </p:txBody>
          </p:sp>
          <p:cxnSp>
            <p:nvCxnSpPr>
              <p:cNvPr id="29" name="Straight Arrow Connector 28"/>
              <p:cNvCxnSpPr>
                <a:stCxn id="18" idx="6"/>
                <a:endCxn id="19" idx="1"/>
              </p:cNvCxnSpPr>
              <p:nvPr/>
            </p:nvCxnSpPr>
            <p:spPr>
              <a:xfrm>
                <a:off x="1066800" y="1905000"/>
                <a:ext cx="381000" cy="15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3"/>
                <a:endCxn id="20" idx="1"/>
              </p:cNvCxnSpPr>
              <p:nvPr/>
            </p:nvCxnSpPr>
            <p:spPr>
              <a:xfrm>
                <a:off x="2362200" y="1906524"/>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0" idx="3"/>
                <a:endCxn id="21" idx="1"/>
              </p:cNvCxnSpPr>
              <p:nvPr/>
            </p:nvCxnSpPr>
            <p:spPr>
              <a:xfrm>
                <a:off x="3657600" y="1906524"/>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1" idx="3"/>
                <a:endCxn id="22" idx="1"/>
              </p:cNvCxnSpPr>
              <p:nvPr/>
            </p:nvCxnSpPr>
            <p:spPr>
              <a:xfrm>
                <a:off x="4876800" y="1906524"/>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3" idx="3"/>
                <a:endCxn id="24" idx="1"/>
              </p:cNvCxnSpPr>
              <p:nvPr/>
            </p:nvCxnSpPr>
            <p:spPr>
              <a:xfrm>
                <a:off x="1828800" y="3201924"/>
                <a:ext cx="914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7" idx="3"/>
                <a:endCxn id="8" idx="1"/>
              </p:cNvCxnSpPr>
              <p:nvPr/>
            </p:nvCxnSpPr>
            <p:spPr>
              <a:xfrm>
                <a:off x="6781800" y="3201924"/>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5" idx="3"/>
                <a:endCxn id="27" idx="1"/>
              </p:cNvCxnSpPr>
              <p:nvPr/>
            </p:nvCxnSpPr>
            <p:spPr>
              <a:xfrm>
                <a:off x="5410200" y="3201924"/>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4" idx="3"/>
                <a:endCxn id="25" idx="1"/>
              </p:cNvCxnSpPr>
              <p:nvPr/>
            </p:nvCxnSpPr>
            <p:spPr>
              <a:xfrm>
                <a:off x="4114800" y="3201924"/>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22" idx="3"/>
                <a:endCxn id="23" idx="1"/>
              </p:cNvCxnSpPr>
              <p:nvPr/>
            </p:nvCxnSpPr>
            <p:spPr>
              <a:xfrm flipH="1">
                <a:off x="914400" y="1906524"/>
                <a:ext cx="5257800" cy="1295400"/>
              </a:xfrm>
              <a:prstGeom prst="bentConnector5">
                <a:avLst>
                  <a:gd name="adj1" fmla="val -4348"/>
                  <a:gd name="adj2" fmla="val 50000"/>
                  <a:gd name="adj3" fmla="val 10434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Elbow Connector 51"/>
              <p:cNvCxnSpPr>
                <a:stCxn id="24" idx="2"/>
                <a:endCxn id="26" idx="3"/>
              </p:cNvCxnSpPr>
              <p:nvPr/>
            </p:nvCxnSpPr>
            <p:spPr>
              <a:xfrm rot="5400000">
                <a:off x="2535174" y="3563874"/>
                <a:ext cx="949452" cy="8382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51"/>
              <p:cNvCxnSpPr>
                <a:stCxn id="26" idx="1"/>
                <a:endCxn id="23" idx="2"/>
              </p:cNvCxnSpPr>
              <p:nvPr/>
            </p:nvCxnSpPr>
            <p:spPr>
              <a:xfrm rot="10800000">
                <a:off x="1371600" y="3508248"/>
                <a:ext cx="228600" cy="94945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a:endCxn id="28" idx="2"/>
            </p:cNvCxnSpPr>
            <p:nvPr/>
          </p:nvCxnSpPr>
          <p:spPr>
            <a:xfrm>
              <a:off x="3800856" y="5430645"/>
              <a:ext cx="3810000" cy="176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031163" y="5203902"/>
              <a:ext cx="542136" cy="261610"/>
            </a:xfrm>
            <a:prstGeom prst="rect">
              <a:avLst/>
            </a:prstGeom>
            <a:noFill/>
          </p:spPr>
          <p:txBody>
            <a:bodyPr wrap="none" rtlCol="0">
              <a:spAutoFit/>
            </a:bodyPr>
            <a:lstStyle/>
            <a:p>
              <a:r>
                <a:rPr lang="en-US" sz="1100" dirty="0" smtClean="0">
                  <a:solidFill>
                    <a:prstClr val="black"/>
                  </a:solidFill>
                </a:rPr>
                <a:t>Reject</a:t>
              </a:r>
              <a:endParaRPr lang="en-US" sz="1100" dirty="0">
                <a:solidFill>
                  <a:prstClr val="black"/>
                </a:solidFill>
              </a:endParaRPr>
            </a:p>
          </p:txBody>
        </p:sp>
        <p:sp>
          <p:nvSpPr>
            <p:cNvPr id="16" name="TextBox 15"/>
            <p:cNvSpPr txBox="1"/>
            <p:nvPr/>
          </p:nvSpPr>
          <p:spPr>
            <a:xfrm>
              <a:off x="3090747" y="5215053"/>
              <a:ext cx="705642" cy="430887"/>
            </a:xfrm>
            <a:prstGeom prst="rect">
              <a:avLst/>
            </a:prstGeom>
            <a:noFill/>
          </p:spPr>
          <p:txBody>
            <a:bodyPr wrap="none" rtlCol="0">
              <a:spAutoFit/>
            </a:bodyPr>
            <a:lstStyle/>
            <a:p>
              <a:r>
                <a:rPr lang="en-US" sz="1100" dirty="0" smtClean="0">
                  <a:solidFill>
                    <a:prstClr val="black"/>
                  </a:solidFill>
                </a:rPr>
                <a:t>Changes</a:t>
              </a:r>
              <a:br>
                <a:rPr lang="en-US" sz="1100" dirty="0" smtClean="0">
                  <a:solidFill>
                    <a:prstClr val="black"/>
                  </a:solidFill>
                </a:rPr>
              </a:br>
              <a:r>
                <a:rPr lang="en-US" sz="1100" dirty="0" smtClean="0">
                  <a:solidFill>
                    <a:prstClr val="black"/>
                  </a:solidFill>
                </a:rPr>
                <a:t>Required</a:t>
              </a:r>
              <a:endParaRPr lang="en-US" sz="1100" dirty="0">
                <a:solidFill>
                  <a:prstClr val="black"/>
                </a:solidFill>
              </a:endParaRPr>
            </a:p>
          </p:txBody>
        </p:sp>
        <p:sp>
          <p:nvSpPr>
            <p:cNvPr id="17" name="TextBox 16"/>
            <p:cNvSpPr txBox="1"/>
            <p:nvPr/>
          </p:nvSpPr>
          <p:spPr>
            <a:xfrm>
              <a:off x="4440045" y="3984702"/>
              <a:ext cx="378630" cy="261610"/>
            </a:xfrm>
            <a:prstGeom prst="rect">
              <a:avLst/>
            </a:prstGeom>
            <a:noFill/>
          </p:spPr>
          <p:txBody>
            <a:bodyPr wrap="none" rtlCol="0">
              <a:spAutoFit/>
            </a:bodyPr>
            <a:lstStyle/>
            <a:p>
              <a:r>
                <a:rPr lang="en-US" sz="1100" dirty="0" smtClean="0">
                  <a:solidFill>
                    <a:prstClr val="black"/>
                  </a:solidFill>
                </a:rPr>
                <a:t>Yes</a:t>
              </a:r>
              <a:endParaRPr lang="en-US" sz="1100" dirty="0">
                <a:solidFill>
                  <a:prstClr val="black"/>
                </a:solidFill>
              </a:endParaRPr>
            </a:p>
          </p:txBody>
        </p:sp>
      </p:grpSp>
    </p:spTree>
    <p:extLst>
      <p:ext uri="{BB962C8B-B14F-4D97-AF65-F5344CB8AC3E}">
        <p14:creationId xmlns:p14="http://schemas.microsoft.com/office/powerpoint/2010/main" val="82152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8872" y="173736"/>
            <a:ext cx="6437376" cy="533400"/>
          </a:xfrm>
        </p:spPr>
        <p:txBody>
          <a:bodyPr/>
          <a:lstStyle/>
          <a:p>
            <a:r>
              <a:rPr lang="en-US" dirty="0" smtClean="0">
                <a:solidFill>
                  <a:schemeClr val="bg1"/>
                </a:solidFill>
              </a:rPr>
              <a:t>Value Engineering Methodology</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pPr>
                <a:defRPr/>
              </a:pPr>
              <a:t>7</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050" y="977900"/>
            <a:ext cx="7834313" cy="519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33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Reuse Satellite Ground Stations</a:t>
            </a:r>
            <a:endParaRPr lang="en-US" dirty="0"/>
          </a:p>
        </p:txBody>
      </p:sp>
      <p:sp>
        <p:nvSpPr>
          <p:cNvPr id="7" name="Content Placeholder 6"/>
          <p:cNvSpPr>
            <a:spLocks noGrp="1"/>
          </p:cNvSpPr>
          <p:nvPr>
            <p:ph sz="half" idx="1"/>
          </p:nvPr>
        </p:nvSpPr>
        <p:spPr/>
        <p:txBody>
          <a:bodyPr>
            <a:normAutofit/>
          </a:bodyPr>
          <a:lstStyle/>
          <a:p>
            <a:r>
              <a:rPr lang="en-US" sz="1600" dirty="0" smtClean="0"/>
              <a:t>Orientation</a:t>
            </a:r>
          </a:p>
          <a:p>
            <a:pPr lvl="1"/>
            <a:r>
              <a:rPr lang="en-US" sz="1400" dirty="0" smtClean="0"/>
              <a:t>New satellite ground stations required unexpected infrastructure changes</a:t>
            </a:r>
          </a:p>
          <a:p>
            <a:r>
              <a:rPr lang="en-US" sz="1600" dirty="0" smtClean="0"/>
              <a:t>Information</a:t>
            </a:r>
          </a:p>
          <a:p>
            <a:pPr lvl="1"/>
            <a:r>
              <a:rPr lang="en-US" sz="1400" dirty="0" smtClean="0"/>
              <a:t>Perimeter fencing and sewer lines had to be moved at significant cost</a:t>
            </a:r>
          </a:p>
          <a:p>
            <a:r>
              <a:rPr lang="en-US" sz="1600" dirty="0" smtClean="0"/>
              <a:t>Function Analysis</a:t>
            </a:r>
          </a:p>
          <a:p>
            <a:pPr lvl="1"/>
            <a:r>
              <a:rPr lang="en-US" sz="1400" dirty="0" smtClean="0"/>
              <a:t>New ground stations needed to be on-site and capable of receiving new RF signal, but followed a standard architecture</a:t>
            </a:r>
          </a:p>
          <a:p>
            <a:r>
              <a:rPr lang="en-US" sz="1600" dirty="0" smtClean="0"/>
              <a:t>Creative</a:t>
            </a:r>
          </a:p>
          <a:p>
            <a:pPr lvl="1"/>
            <a:r>
              <a:rPr lang="en-US" sz="1400" dirty="0" smtClean="0"/>
              <a:t>Existing ground stations on-site could be repurposed</a:t>
            </a:r>
          </a:p>
          <a:p>
            <a:r>
              <a:rPr lang="en-US" sz="1600" dirty="0"/>
              <a:t>Evaluation</a:t>
            </a:r>
          </a:p>
          <a:p>
            <a:pPr lvl="1"/>
            <a:r>
              <a:rPr lang="en-US" sz="1400" dirty="0"/>
              <a:t>Existing ground stations had appropriate architecture and could be retrofitted for new RF</a:t>
            </a:r>
            <a:endParaRPr lang="en-US" sz="1600" dirty="0"/>
          </a:p>
          <a:p>
            <a:endParaRPr lang="en-US" sz="1600" dirty="0"/>
          </a:p>
        </p:txBody>
      </p:sp>
      <p:sp>
        <p:nvSpPr>
          <p:cNvPr id="8" name="Content Placeholder 7"/>
          <p:cNvSpPr>
            <a:spLocks noGrp="1"/>
          </p:cNvSpPr>
          <p:nvPr>
            <p:ph sz="half" idx="2"/>
          </p:nvPr>
        </p:nvSpPr>
        <p:spPr/>
        <p:txBody>
          <a:bodyPr>
            <a:normAutofit/>
          </a:bodyPr>
          <a:lstStyle/>
          <a:p>
            <a:r>
              <a:rPr lang="en-US" sz="1600" dirty="0" smtClean="0"/>
              <a:t>Development</a:t>
            </a:r>
          </a:p>
          <a:p>
            <a:pPr lvl="1"/>
            <a:r>
              <a:rPr lang="en-US" sz="1400" dirty="0" smtClean="0"/>
              <a:t>Savings claimed for difference between refurbishment cost and original build estimate</a:t>
            </a:r>
          </a:p>
          <a:p>
            <a:pPr lvl="2"/>
            <a:r>
              <a:rPr lang="en-US" sz="1200" dirty="0" smtClean="0"/>
              <a:t>Could have claimed cost avoidance for additional infrastructure costs</a:t>
            </a:r>
          </a:p>
          <a:p>
            <a:r>
              <a:rPr lang="en-US" sz="1600" dirty="0" smtClean="0"/>
              <a:t>Presentation</a:t>
            </a:r>
          </a:p>
          <a:p>
            <a:pPr lvl="1"/>
            <a:r>
              <a:rPr lang="en-US" sz="1400" dirty="0" smtClean="0"/>
              <a:t>Decision was made to refurbish existing ground stations</a:t>
            </a:r>
          </a:p>
          <a:p>
            <a:r>
              <a:rPr lang="en-US" sz="1600" dirty="0" smtClean="0"/>
              <a:t>Implementation</a:t>
            </a:r>
          </a:p>
          <a:p>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3694" y="3778621"/>
            <a:ext cx="3863788" cy="289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8747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 y="192024"/>
            <a:ext cx="8741664" cy="533400"/>
          </a:xfrm>
        </p:spPr>
        <p:txBody>
          <a:bodyPr/>
          <a:lstStyle/>
          <a:p>
            <a:r>
              <a:rPr lang="en-US" dirty="0" smtClean="0">
                <a:solidFill>
                  <a:schemeClr val="bg1"/>
                </a:solidFill>
              </a:rPr>
              <a:t>Value Engineering Change Proposal (VECP)</a:t>
            </a:r>
            <a:endParaRPr lang="en-US" dirty="0">
              <a:solidFill>
                <a:schemeClr val="bg1"/>
              </a:solidFill>
            </a:endParaRPr>
          </a:p>
        </p:txBody>
      </p:sp>
      <p:sp>
        <p:nvSpPr>
          <p:cNvPr id="4" name="Slide Number Placeholder 3"/>
          <p:cNvSpPr>
            <a:spLocks noGrp="1"/>
          </p:cNvSpPr>
          <p:nvPr>
            <p:ph type="sldNum" sz="quarter" idx="4"/>
          </p:nvPr>
        </p:nvSpPr>
        <p:spPr/>
        <p:txBody>
          <a:bodyPr/>
          <a:lstStyle/>
          <a:p>
            <a:pPr>
              <a:defRPr/>
            </a:pPr>
            <a:fld id="{5E6319CD-757A-4A75-89DF-7AC94FF89A32}" type="slidenum">
              <a:rPr lang="en-US" smtClean="0">
                <a:solidFill>
                  <a:prstClr val="white"/>
                </a:solidFill>
              </a:rPr>
              <a:pPr>
                <a:defRPr/>
              </a:pPr>
              <a:t>9</a:t>
            </a:fld>
            <a:endParaRPr lang="en-US" dirty="0">
              <a:solidFill>
                <a:prstClr val="white"/>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984504"/>
            <a:ext cx="8181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388585"/>
      </p:ext>
    </p:extLst>
  </p:cSld>
  <p:clrMapOvr>
    <a:masterClrMapping/>
  </p:clrMapOvr>
</p:sld>
</file>

<file path=ppt/theme/theme1.xml><?xml version="1.0" encoding="utf-8"?>
<a:theme xmlns:a="http://schemas.openxmlformats.org/drawingml/2006/main" name="13-00039 presentation">
  <a:themeElements>
    <a:clrScheme name="APL Branding">
      <a:dk1>
        <a:sysClr val="windowText" lastClr="000000"/>
      </a:dk1>
      <a:lt1>
        <a:sysClr val="window" lastClr="FFFFFF"/>
      </a:lt1>
      <a:dk2>
        <a:srgbClr val="002463"/>
      </a:dk2>
      <a:lt2>
        <a:srgbClr val="EEECE1"/>
      </a:lt2>
      <a:accent1>
        <a:srgbClr val="2C6AC1"/>
      </a:accent1>
      <a:accent2>
        <a:srgbClr val="A0B9EF"/>
      </a:accent2>
      <a:accent3>
        <a:srgbClr val="8C8C8C"/>
      </a:accent3>
      <a:accent4>
        <a:srgbClr val="973505"/>
      </a:accent4>
      <a:accent5>
        <a:srgbClr val="D74C05"/>
      </a:accent5>
      <a:accent6>
        <a:srgbClr val="FD8D16"/>
      </a:accent6>
      <a:hlink>
        <a:srgbClr val="1F63BB"/>
      </a:hlink>
      <a:folHlink>
        <a:srgbClr val="6A346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60000"/>
            <a:lumOff val="40000"/>
          </a:schemeClr>
        </a:solidFill>
        <a:ln w="12700" cmpd="sng"/>
      </a:spPr>
      <a:bodyPr rtlCol="0" anchor="ctr"/>
      <a:lstStyle>
        <a:defPPr algn="ctr">
          <a:defRPr/>
        </a:defPPr>
      </a:lstStyle>
      <a:style>
        <a:lnRef idx="2">
          <a:schemeClr val="dk1"/>
        </a:lnRef>
        <a:fillRef idx="1">
          <a:schemeClr val="lt1"/>
        </a:fillRef>
        <a:effectRef idx="0">
          <a:schemeClr val="dk1"/>
        </a:effectRef>
        <a:fontRef idx="minor">
          <a:schemeClr val="dk1"/>
        </a:fontRef>
      </a:style>
    </a:spDef>
    <a:lnDef>
      <a:spPr>
        <a:ln>
          <a:tailEnd type="none" w="med" len="lg"/>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13-00039 presentation</Template>
  <TotalTime>1327</TotalTime>
  <Words>2412</Words>
  <Application>Microsoft Office PowerPoint</Application>
  <PresentationFormat>On-screen Show (4:3)</PresentationFormat>
  <Paragraphs>349</Paragraphs>
  <Slides>29</Slides>
  <Notes>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13-00039 presentation</vt:lpstr>
      <vt:lpstr>Value Engineering in a Service-Oriented Organization  </vt:lpstr>
      <vt:lpstr>Outline</vt:lpstr>
      <vt:lpstr>Value Engineering</vt:lpstr>
      <vt:lpstr>Defining Value Engineering</vt:lpstr>
      <vt:lpstr>The Two VE Tracks</vt:lpstr>
      <vt:lpstr>Value Engineering Proposal (VEP)</vt:lpstr>
      <vt:lpstr>Value Engineering Methodology</vt:lpstr>
      <vt:lpstr>Example: Reuse Satellite Ground Stations</vt:lpstr>
      <vt:lpstr>Value Engineering Change Proposal (VECP)</vt:lpstr>
      <vt:lpstr>Service and Performance-Based Contracts</vt:lpstr>
      <vt:lpstr>Sharing Considerations</vt:lpstr>
      <vt:lpstr>Types of Savings</vt:lpstr>
      <vt:lpstr>VECP in Performance-Based Contracts </vt:lpstr>
      <vt:lpstr>Innovative Uses of Contracts (Incentives with Option Years)</vt:lpstr>
      <vt:lpstr>Potential Technical VECP Triggers</vt:lpstr>
      <vt:lpstr>Conclusion</vt:lpstr>
      <vt:lpstr>Backup</vt:lpstr>
      <vt:lpstr>Potential Governance VECP Triggers</vt:lpstr>
      <vt:lpstr>Potential Governance VECP Triggers cont.</vt:lpstr>
      <vt:lpstr>Potential Technical VECP Triggers </vt:lpstr>
      <vt:lpstr>Innovative Uses of Contracts (Incentives with Share lines)</vt:lpstr>
      <vt:lpstr>Literature Review</vt:lpstr>
      <vt:lpstr>Value Engineering History</vt:lpstr>
      <vt:lpstr>Handbook of VE</vt:lpstr>
      <vt:lpstr>Roles and Responsibilities</vt:lpstr>
      <vt:lpstr>Roles and Responsibilities</vt:lpstr>
      <vt:lpstr>Annual VE Planning and Reporting</vt:lpstr>
      <vt:lpstr>Training Modules</vt:lpstr>
      <vt:lpstr>PowerPoint Presentation</vt:lpstr>
    </vt:vector>
  </TitlesOfParts>
  <Company>JHU/APL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McDaniel, William R.</dc:creator>
  <cp:lastModifiedBy>McDaniel, William R.</cp:lastModifiedBy>
  <cp:revision>128</cp:revision>
  <cp:lastPrinted>2013-09-26T18:20:25Z</cp:lastPrinted>
  <dcterms:created xsi:type="dcterms:W3CDTF">2013-05-10T14:15:06Z</dcterms:created>
  <dcterms:modified xsi:type="dcterms:W3CDTF">2014-07-17T11:56:09Z</dcterms:modified>
</cp:coreProperties>
</file>