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5" r:id="rId4"/>
    <p:sldId id="258" r:id="rId5"/>
    <p:sldId id="259" r:id="rId6"/>
    <p:sldId id="261" r:id="rId7"/>
    <p:sldId id="262" r:id="rId8"/>
    <p:sldId id="276" r:id="rId9"/>
    <p:sldId id="277" r:id="rId10"/>
    <p:sldId id="281" r:id="rId11"/>
    <p:sldId id="282" r:id="rId12"/>
    <p:sldId id="283" r:id="rId13"/>
    <p:sldId id="286" r:id="rId14"/>
    <p:sldId id="287" r:id="rId15"/>
    <p:sldId id="278" r:id="rId16"/>
    <p:sldId id="284" r:id="rId17"/>
    <p:sldId id="274" r:id="rId18"/>
    <p:sldId id="271" r:id="rId19"/>
    <p:sldId id="272" r:id="rId20"/>
    <p:sldId id="27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2" autoAdjust="0"/>
    <p:restoredTop sz="96264" autoAdjust="0"/>
  </p:normalViewPr>
  <p:slideViewPr>
    <p:cSldViewPr snapToGrid="0">
      <p:cViewPr varScale="1">
        <p:scale>
          <a:sx n="75" d="100"/>
          <a:sy n="75" d="100"/>
        </p:scale>
        <p:origin x="-12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2005" y="66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D601C-1BB3-4AB7-8C70-D44450D802CA}" type="datetimeFigureOut">
              <a:rPr lang="en-US" smtClean="0"/>
              <a:pPr/>
              <a:t>4/19/2011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D34F4-713D-452C-9826-213E170AAC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kern="1200" dirty="0" smtClean="0">
                <a:solidFill>
                  <a:schemeClr val="tx1"/>
                </a:solidFill>
                <a:latin typeface="+mn-lt"/>
                <a:ea typeface="+mn-ea"/>
                <a:cs typeface="+mn-cs"/>
              </a:rPr>
              <a:t>Good Morning.  For those of your I may not have met, I  am Ann Campbell .  I am currently assigned to the U.S. Africa Command Resource (J8) Directorate in the Strategic Capabilities and Analysis Division </a:t>
            </a:r>
            <a:r>
              <a:rPr lang="en-US" sz="1400" b="1" dirty="0" smtClean="0"/>
              <a:t> as an Operations Research Analyst.  I am also a  retired Civil Affairs Officer .  My last two years on Active Duty were with the Joint Staff/J5a working on metrics for the Interagency Process for Iraq and Afghanistan.  I am </a:t>
            </a:r>
            <a:r>
              <a:rPr lang="en-US" sz="1400" b="1" kern="1200" dirty="0" smtClean="0">
                <a:solidFill>
                  <a:schemeClr val="tx1"/>
                </a:solidFill>
                <a:latin typeface="+mn-lt"/>
                <a:ea typeface="+mn-ea"/>
                <a:cs typeface="+mn-cs"/>
              </a:rPr>
              <a:t>a graduate of the U.S. Naval War College with a Master’s Degree in National Security and Strategic Studies.  Prior to my current assignment,  I was also a student in Master’s Degree Program in Peace operations at George Mason University.</a:t>
            </a:r>
          </a:p>
          <a:p>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This is the first recommendation.</a:t>
            </a:r>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This is the second recommendation.</a:t>
            </a:r>
          </a:p>
          <a:p>
            <a:endParaRPr lang="en-US"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This is the third recommendation.</a:t>
            </a:r>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Planning Process</a:t>
            </a:r>
            <a:r>
              <a:rPr lang="en-US" dirty="0" smtClean="0"/>
              <a:t>:  The U.S military planning process is based on doctrine, as described in a series of Joint Publications.  Assessment is part of the planning process and is used to measure progress toward mission accomplishment.  </a:t>
            </a:r>
          </a:p>
          <a:p>
            <a:r>
              <a:rPr lang="en-US" u="sng" dirty="0" smtClean="0"/>
              <a:t>Strategic  Assessment</a:t>
            </a:r>
            <a:r>
              <a:rPr lang="en-US" dirty="0" smtClean="0"/>
              <a:t>:  At the strategic level, assessment focuses on tasks, effects, objectives and progress toward the end state.    Strategic assessment helps the commander determine if the military force is   “doing the right things.”  T</a:t>
            </a:r>
          </a:p>
          <a:p>
            <a:r>
              <a:rPr lang="en-US" u="sng" dirty="0" err="1" smtClean="0"/>
              <a:t>Concept</a:t>
            </a:r>
            <a:r>
              <a:rPr lang="en-US" dirty="0" err="1" smtClean="0"/>
              <a:t>:T</a:t>
            </a:r>
            <a:r>
              <a:rPr lang="en-US" dirty="0" smtClean="0"/>
              <a:t> he concept is to provide a “logical” frame of reference for synchronizing actions or tasks.  This is not to say that a cause and effect relationship exists between the tasks and effects, but rather a correlation between accomplishment of the effects and the associated effects.  </a:t>
            </a:r>
          </a:p>
          <a:p>
            <a:r>
              <a:rPr lang="en-US" u="sng" dirty="0" smtClean="0"/>
              <a:t>Theory of Change</a:t>
            </a:r>
            <a:r>
              <a:rPr lang="en-US" dirty="0" smtClean="0"/>
              <a:t>: An alternative paradigm within which to consider stability is that of decreasing conflict while increasing Partner capability 9as described in “The Quest for Viable Peace”.</a:t>
            </a:r>
            <a:endParaRPr lang="en-US"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End State is Stability.  </a:t>
            </a:r>
          </a:p>
          <a:p>
            <a:endParaRPr lang="en-US" b="1" dirty="0" smtClean="0"/>
          </a:p>
          <a:p>
            <a:r>
              <a:rPr lang="en-US" b="1" dirty="0" smtClean="0"/>
              <a:t>The USG Mission is  in </a:t>
            </a:r>
            <a:r>
              <a:rPr lang="en-US" b="1" dirty="0" smtClean="0">
                <a:cs typeface="Times New Roman"/>
              </a:rPr>
              <a:t>concert with  international partners to reduce conflict and increase capability of partner nations to promote a stable and secure African environment in support of U.S. foreign policy. </a:t>
            </a:r>
          </a:p>
          <a:p>
            <a:endParaRPr lang="en-US" b="1" dirty="0" smtClean="0"/>
          </a:p>
          <a:p>
            <a:endParaRPr lang="en-US" b="1" i="1" u="sng" dirty="0" smtClean="0"/>
          </a:p>
          <a:p>
            <a:r>
              <a:rPr lang="en-US" b="1" i="1" u="sng" dirty="0" smtClean="0"/>
              <a:t>Guiding Principles for Stabilization and Reconstruction</a:t>
            </a:r>
            <a:r>
              <a:rPr lang="en-US" b="1" i="1" dirty="0" smtClean="0"/>
              <a:t>, </a:t>
            </a:r>
            <a:r>
              <a:rPr lang="en-US" b="1" dirty="0" smtClean="0"/>
              <a:t> identifies Objectives are: (1) Safe and Secure Environment, (2)   Rule of Law, (3) Stable Governance, (4) Sustainable Economy, and (5) Social Well-Being.  What has to be done next is to link objectives to effects and tasks.  “Guiding Principles” provides a menu of conditions or effects from which to choose.  Tasks can then be selected with which to achieve the effects. </a:t>
            </a:r>
          </a:p>
          <a:p>
            <a:endParaRPr lang="en-US" dirty="0" smtClean="0"/>
          </a:p>
          <a:p>
            <a:r>
              <a:rPr lang="en-US" b="1" i="1" u="sng" dirty="0" smtClean="0"/>
              <a:t>Interagency Conflict Assessment Framework (ICAF)</a:t>
            </a:r>
            <a:r>
              <a:rPr lang="en-US" b="1" dirty="0" smtClean="0"/>
              <a:t> (ICAF) is a tool that provides analysis upon which to base objectives, effects and tasks to reduce conflict.</a:t>
            </a:r>
          </a:p>
          <a:p>
            <a:endParaRPr lang="en-US" dirty="0" smtClean="0"/>
          </a:p>
          <a:p>
            <a:r>
              <a:rPr lang="en-US" dirty="0" smtClean="0"/>
              <a:t> </a:t>
            </a:r>
            <a:r>
              <a:rPr lang="en-US" i="1" u="sng" dirty="0" smtClean="0"/>
              <a:t>Liberia Poverty Reduction Strategy (PRS)</a:t>
            </a:r>
            <a:r>
              <a:rPr lang="en-US" dirty="0" smtClean="0"/>
              <a:t> to synchronize U.S. goals and objectives with those of the Government of Liberia in the process of planning U.S. Government support to Liberia to increase capability and decrease conflict. </a:t>
            </a:r>
          </a:p>
          <a:p>
            <a:endParaRPr lang="en-US"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r>
              <a:rPr lang="en-US" sz="1400" b="1" dirty="0" smtClean="0">
                <a:latin typeface="Garamond" pitchFamily="18" charset="0"/>
              </a:rPr>
              <a:t>The End State is Stability.</a:t>
            </a:r>
          </a:p>
          <a:p>
            <a:pPr>
              <a:lnSpc>
                <a:spcPct val="200000"/>
              </a:lnSpc>
            </a:pPr>
            <a:r>
              <a:rPr lang="en-US" sz="1400" b="1" dirty="0" smtClean="0">
                <a:latin typeface="Garamond" pitchFamily="18" charset="0"/>
              </a:rPr>
              <a:t>The Objectives are: (1) Safe and Secure Environment, (2)   Rule of Law, (3) Stable Governance, (4) Sustainable Economy, and (5) Social Well-Being.</a:t>
            </a:r>
          </a:p>
          <a:p>
            <a:pPr>
              <a:lnSpc>
                <a:spcPct val="200000"/>
              </a:lnSpc>
            </a:pPr>
            <a:r>
              <a:rPr lang="en-US" sz="1400" b="1" dirty="0" smtClean="0">
                <a:latin typeface="Garamond" pitchFamily="18" charset="0"/>
              </a:rPr>
              <a:t>What has to be done next is to link objectives to effects and tasks.</a:t>
            </a:r>
          </a:p>
          <a:p>
            <a:pPr>
              <a:lnSpc>
                <a:spcPct val="200000"/>
              </a:lnSpc>
            </a:pPr>
            <a:r>
              <a:rPr lang="en-US" sz="1400" b="1" dirty="0" smtClean="0">
                <a:latin typeface="Garamond" pitchFamily="18" charset="0"/>
              </a:rPr>
              <a:t>“Guiding Principles” provides a menu of conditions or effects from which to choose.  Tasks can then be selected with which to achieve the effects.</a:t>
            </a:r>
          </a:p>
          <a:p>
            <a:endParaRPr lang="en-US" sz="1400"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This is the outline I will follow.  I would like to provide context for my presentation by  briefly reviewing  the U.S. Africa Command.</a:t>
            </a:r>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SzPct val="100000"/>
            </a:pPr>
            <a:r>
              <a:rPr lang="en-US" sz="1400" b="1" dirty="0" smtClean="0"/>
              <a:t>Africa is important the U.S.  Because of our National Security  interests, which are providing protection of U.S. lives and interests in Africa and fostering stability that allows Africans to leverage opportunities.  Those opportunities include:  (1) </a:t>
            </a:r>
            <a:r>
              <a:rPr lang="en-US" sz="1400" b="1" dirty="0" smtClean="0">
                <a:cs typeface="Times New Roman"/>
              </a:rPr>
              <a:t>Will and action to build </a:t>
            </a:r>
            <a:r>
              <a:rPr lang="en-US" sz="1400" b="1" u="sng" dirty="0" smtClean="0">
                <a:cs typeface="Times New Roman"/>
              </a:rPr>
              <a:t>security </a:t>
            </a:r>
            <a:r>
              <a:rPr lang="en-US" sz="1400" b="1" dirty="0" smtClean="0">
                <a:cs typeface="Times New Roman"/>
              </a:rPr>
              <a:t> capacity and foster cooperation; (2) </a:t>
            </a:r>
            <a:r>
              <a:rPr lang="en-US" sz="1400" b="1" u="sng" dirty="0" smtClean="0">
                <a:cs typeface="Times New Roman"/>
              </a:rPr>
              <a:t>Improving governance</a:t>
            </a:r>
            <a:r>
              <a:rPr lang="en-US" sz="1400" b="1" dirty="0" smtClean="0">
                <a:cs typeface="Times New Roman"/>
              </a:rPr>
              <a:t>, building</a:t>
            </a:r>
          </a:p>
          <a:p>
            <a:pPr>
              <a:spcAft>
                <a:spcPts val="600"/>
              </a:spcAft>
              <a:buSzPct val="100000"/>
            </a:pPr>
            <a:r>
              <a:rPr lang="en-US" sz="1400" b="1" dirty="0" smtClean="0">
                <a:cs typeface="Times New Roman"/>
              </a:rPr>
              <a:t> Institutions, extending services; (3) Greater </a:t>
            </a:r>
            <a:r>
              <a:rPr lang="en-US" sz="1400" b="1" u="sng" dirty="0" smtClean="0">
                <a:cs typeface="Times New Roman"/>
              </a:rPr>
              <a:t>geopolitical  </a:t>
            </a:r>
            <a:r>
              <a:rPr lang="en-US" sz="1400" b="1" u="sng" dirty="0" err="1" smtClean="0">
                <a:cs typeface="Times New Roman"/>
              </a:rPr>
              <a:t>involvem</a:t>
            </a:r>
            <a:r>
              <a:rPr lang="en-US" sz="1400" b="1" u="sng" dirty="0" smtClean="0">
                <a:cs typeface="Times New Roman"/>
              </a:rPr>
              <a:t> </a:t>
            </a:r>
            <a:r>
              <a:rPr lang="en-US" sz="1400" b="1" u="sng" dirty="0" err="1" smtClean="0">
                <a:cs typeface="Times New Roman"/>
              </a:rPr>
              <a:t>ent</a:t>
            </a:r>
            <a:r>
              <a:rPr lang="en-US" sz="1400" b="1" u="sng" dirty="0" smtClean="0">
                <a:cs typeface="Times New Roman"/>
              </a:rPr>
              <a:t>;  </a:t>
            </a:r>
            <a:r>
              <a:rPr lang="en-US" sz="1400" b="1" dirty="0" smtClean="0">
                <a:cs typeface="Times New Roman"/>
              </a:rPr>
              <a:t>and  (4) </a:t>
            </a:r>
            <a:r>
              <a:rPr lang="en-US" sz="1400" b="1" u="sng" dirty="0" smtClean="0">
                <a:cs typeface="Times New Roman"/>
              </a:rPr>
              <a:t>Economic development</a:t>
            </a:r>
            <a:r>
              <a:rPr lang="en-US" sz="1400" b="1" dirty="0" smtClean="0">
                <a:cs typeface="Times New Roman"/>
              </a:rPr>
              <a:t> and  potential for U.S. investment.</a:t>
            </a:r>
          </a:p>
          <a:p>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Garamond" pitchFamily="18" charset="0"/>
                <a:cs typeface="Trajan Pro"/>
              </a:rPr>
              <a:t>African Problems are Global Security Challenges.  Some of the challenges include:  (1) </a:t>
            </a:r>
            <a:r>
              <a:rPr lang="en-US" sz="1400" b="1" dirty="0" smtClean="0">
                <a:latin typeface="Garamond" pitchFamily="18" charset="0"/>
                <a:cs typeface="Times New Roman"/>
              </a:rPr>
              <a:t>Trafficking, (2) Piracy, (3) Irregular Militaries, </a:t>
            </a:r>
          </a:p>
          <a:p>
            <a:r>
              <a:rPr lang="en-US" sz="1400" b="1" dirty="0" smtClean="0">
                <a:latin typeface="Garamond" pitchFamily="18" charset="0"/>
                <a:cs typeface="Times New Roman"/>
              </a:rPr>
              <a:t>(4) Growing Transnational Extremism, (5) Ethnic Strife and Instability, (6) Poor Governance and Corruption, (7)  Pandemic Disease – HIV/AIDS, Malaria, (8) Insufficient Means to Confront Challenges, and (9) Dependence on Foreign Assistance.</a:t>
            </a:r>
          </a:p>
          <a:p>
            <a:endParaRPr lang="en-US" sz="1400" b="1" dirty="0" smtClean="0">
              <a:latin typeface="Garamond" pitchFamily="18" charset="0"/>
              <a:cs typeface="Times New Roman"/>
            </a:endParaRPr>
          </a:p>
          <a:p>
            <a:pPr>
              <a:lnSpc>
                <a:spcPts val="2000"/>
              </a:lnSpc>
            </a:pPr>
            <a:r>
              <a:rPr lang="en-US" sz="1400" b="1" dirty="0" smtClean="0">
                <a:latin typeface="Garamond" pitchFamily="18" charset="0"/>
                <a:cs typeface="Times New Roman"/>
              </a:rPr>
              <a:t>Africa is a large, diverse and complex continent.  Its area is 11.7 million square miles.  Africa is 3-1/2 times the area of the Continental United States.  Africa includes 53 Nations, and 1 billion people.  The population of Africa is  expected to double by 2050.  There are over 800 ethnic groups and 1000 languages spoken in Africa</a:t>
            </a:r>
          </a:p>
          <a:p>
            <a:endParaRPr lang="en-US" sz="1400" b="1" dirty="0" smtClean="0">
              <a:latin typeface="Garamond" pitchFamily="18" charset="0"/>
              <a:cs typeface="Times New Roman"/>
            </a:endParaRPr>
          </a:p>
          <a:p>
            <a:pPr marL="0" marR="0" indent="0" algn="l" defTabSz="914400" rtl="0" eaLnBrk="1" fontAlgn="auto" latinLnBrk="0" hangingPunct="1">
              <a:lnSpc>
                <a:spcPct val="100000"/>
              </a:lnSpc>
              <a:spcBef>
                <a:spcPts val="0"/>
              </a:spcBef>
              <a:spcAft>
                <a:spcPts val="0"/>
              </a:spcAft>
              <a:buClrTx/>
              <a:buSzTx/>
              <a:tabLst/>
              <a:defRPr/>
            </a:pPr>
            <a:endParaRPr lang="en-US" sz="1400" b="1" dirty="0" smtClean="0">
              <a:latin typeface="Garamond" pitchFamily="18" charset="0"/>
              <a:cs typeface="Trajan Pro"/>
            </a:endParaRPr>
          </a:p>
          <a:p>
            <a:endParaRPr lang="en-US" sz="1400"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Garamond" pitchFamily="18" charset="0"/>
              </a:rPr>
              <a:t>The Security-Focused Vision for Africa, as expressed by our African Partners includes four key elements:  (1) </a:t>
            </a:r>
            <a:r>
              <a:rPr lang="en-US" sz="1400" b="1" dirty="0" smtClean="0">
                <a:latin typeface="Garamond" pitchFamily="18" charset="0"/>
                <a:cs typeface="Times New Roman"/>
              </a:rPr>
              <a:t>Capable, accountable, and</a:t>
            </a:r>
          </a:p>
          <a:p>
            <a:r>
              <a:rPr lang="en-US" sz="1400" b="1" dirty="0" smtClean="0">
                <a:latin typeface="Garamond" pitchFamily="18" charset="0"/>
                <a:cs typeface="Times New Roman"/>
              </a:rPr>
              <a:t>self-sustained security forces, (2) Strengthened Security Institutions (3) Able to support and lead international peace efforts, and (4) </a:t>
            </a:r>
          </a:p>
          <a:p>
            <a:r>
              <a:rPr lang="en-US" sz="1400" b="1" dirty="0" smtClean="0">
                <a:latin typeface="Garamond" pitchFamily="18" charset="0"/>
                <a:cs typeface="Times New Roman"/>
              </a:rPr>
              <a:t>Ability and will to confront  current and future threats.</a:t>
            </a:r>
          </a:p>
          <a:p>
            <a:endParaRPr lang="en-US" sz="1400" b="1" dirty="0">
              <a:latin typeface="Garamond" pitchFamily="18" charset="0"/>
            </a:endParaRPr>
          </a:p>
        </p:txBody>
      </p:sp>
      <p:sp>
        <p:nvSpPr>
          <p:cNvPr id="4" name="Slide Number Placeholder 3"/>
          <p:cNvSpPr>
            <a:spLocks noGrp="1"/>
          </p:cNvSpPr>
          <p:nvPr>
            <p:ph type="sldNum" sz="quarter" idx="10"/>
          </p:nvPr>
        </p:nvSpPr>
        <p:spPr/>
        <p:txBody>
          <a:bodyPr/>
          <a:lstStyle/>
          <a:p>
            <a:fld id="{114D34F4-713D-452C-9826-213E170AAC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The mission of the U.S. Africa Command is shown here.</a:t>
            </a:r>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African Partner Requirements drive U.S Foreign Policy Objectives.  The U.S. Africa Command role</a:t>
            </a:r>
            <a:r>
              <a:rPr lang="en-US" sz="1400" b="1" baseline="0" dirty="0" smtClean="0"/>
              <a:t> includes:</a:t>
            </a:r>
            <a:r>
              <a:rPr lang="en-US" sz="1400" b="1" dirty="0" smtClean="0"/>
              <a:t> (1) </a:t>
            </a:r>
            <a:r>
              <a:rPr lang="en-US" sz="1400" b="1" baseline="0" dirty="0" smtClean="0"/>
              <a:t> Joint Military Activities, (Enable African Operations, and Provide Crisis Response) and  (2) Security Force  (Build Operational Capacity, Build Institutional</a:t>
            </a:r>
            <a:r>
              <a:rPr lang="en-US" sz="1400" b="1" dirty="0" smtClean="0"/>
              <a:t> </a:t>
            </a:r>
            <a:r>
              <a:rPr lang="en-US" sz="1400" b="1" baseline="0" dirty="0" smtClean="0"/>
              <a:t>Capacity ,</a:t>
            </a:r>
            <a:r>
              <a:rPr lang="en-US" sz="1400" b="1" dirty="0" smtClean="0"/>
              <a:t> </a:t>
            </a:r>
            <a:r>
              <a:rPr lang="en-US" sz="1400" b="1" baseline="0" dirty="0" smtClean="0"/>
              <a:t>and Grow Human Capital).</a:t>
            </a:r>
            <a:endParaRPr lang="en-US" sz="1400" b="1"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The purpose of this paper is to identify an Integrated Strategic Framework for Stabilization and Reconstruction in Liberia (and other countries in the U.S. Africa Area of Responsibility).  The focus is on an Interagency U.S. Government framework that includes the elements of US Strategy &amp; Policy that pertain to Liberia.  </a:t>
            </a:r>
            <a:endParaRPr lang="en-US"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There are limitations to the scope of this paper.  Two aspects that are important, but not within the scope of this paper are: (1) linkage to US Strategy &amp; Policy for West Africa and (2) linkage of U.S. Strategy &amp; Policy for Liberia to International Strategy &amp; Policy for Liberia.</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114D34F4-713D-452C-9826-213E170AAC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lumMod val="85000"/>
                  </a:schemeClr>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993623-688C-FD41-B8B3-96BEB82AA1AC}" type="datetimeFigureOut">
              <a:rPr lang="en-US" smtClean="0"/>
              <a:pPr/>
              <a:t>4/19/2011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42A8FEE-6569-0C41-B81F-C53D76B35D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MMAND BRIEF SLIDE (Blank).jpg"/>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1430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7628" y="6538914"/>
            <a:ext cx="381000" cy="228600"/>
          </a:xfrm>
          <a:prstGeom prst="rect">
            <a:avLst/>
          </a:prstGeom>
        </p:spPr>
        <p:txBody>
          <a:bodyPr vert="horz" lIns="91440" tIns="45720" rIns="91440" bIns="45720" rtlCol="0" anchor="ctr"/>
          <a:lstStyle>
            <a:lvl1pPr algn="ctr">
              <a:defRPr sz="900" b="1">
                <a:solidFill>
                  <a:srgbClr val="00B050"/>
                </a:solidFill>
                <a:latin typeface="Garamond" pitchFamily="18" charset="0"/>
              </a:defRPr>
            </a:lvl1pPr>
          </a:lstStyle>
          <a:p>
            <a:fld id="{D42A8FEE-6569-0C41-B81F-C53D76B35D2E}" type="slidenum">
              <a:rPr lang="en-US" smtClean="0"/>
              <a:pPr/>
              <a:t>‹#›</a:t>
            </a:fld>
            <a:endParaRPr lang="en-US"/>
          </a:p>
        </p:txBody>
      </p:sp>
      <p:sp>
        <p:nvSpPr>
          <p:cNvPr id="8" name="TextBox 7"/>
          <p:cNvSpPr txBox="1"/>
          <p:nvPr userDrawn="1"/>
        </p:nvSpPr>
        <p:spPr>
          <a:xfrm>
            <a:off x="7772400" y="6520190"/>
            <a:ext cx="1295400" cy="261610"/>
          </a:xfrm>
          <a:prstGeom prst="rect">
            <a:avLst/>
          </a:prstGeom>
          <a:noFill/>
        </p:spPr>
        <p:txBody>
          <a:bodyPr wrap="square" rtlCol="0">
            <a:spAutoFit/>
          </a:bodyPr>
          <a:lstStyle/>
          <a:p>
            <a:pPr algn="ctr"/>
            <a:r>
              <a:rPr lang="en-US" sz="1100" b="1" dirty="0" smtClean="0">
                <a:solidFill>
                  <a:srgbClr val="008000"/>
                </a:solidFill>
              </a:rPr>
              <a:t>UNCLASSIFIED</a:t>
            </a:r>
            <a:endParaRPr lang="en-US" sz="1100" b="1" dirty="0">
              <a:solidFill>
                <a:srgbClr val="008000"/>
              </a:solidFill>
            </a:endParaRPr>
          </a:p>
        </p:txBody>
      </p:sp>
      <p:sp>
        <p:nvSpPr>
          <p:cNvPr id="9" name="TextBox 8"/>
          <p:cNvSpPr txBox="1"/>
          <p:nvPr userDrawn="1"/>
        </p:nvSpPr>
        <p:spPr>
          <a:xfrm>
            <a:off x="7794169" y="90363"/>
            <a:ext cx="1295400" cy="261610"/>
          </a:xfrm>
          <a:prstGeom prst="rect">
            <a:avLst/>
          </a:prstGeom>
          <a:noFill/>
        </p:spPr>
        <p:txBody>
          <a:bodyPr wrap="square" rtlCol="0">
            <a:spAutoFit/>
          </a:bodyPr>
          <a:lstStyle/>
          <a:p>
            <a:pPr algn="ctr"/>
            <a:r>
              <a:rPr lang="en-US" sz="1100" b="1" dirty="0" smtClean="0">
                <a:solidFill>
                  <a:srgbClr val="008000"/>
                </a:solidFill>
              </a:rPr>
              <a:t>UNCLASSIFIED</a:t>
            </a:r>
            <a:endParaRPr lang="en-US" sz="1100" b="1" dirty="0">
              <a:solidFill>
                <a:srgbClr val="008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chemeClr val="bg1"/>
          </a:solidFill>
          <a:latin typeface="Garamond" pitchFamily="18" charset="0"/>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Garamond" pitchFamily="18" charset="0"/>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Garamond" pitchFamily="18" charset="0"/>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Garamond" pitchFamily="18" charset="0"/>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Garamond" pitchFamily="18" charset="0"/>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Garamond"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MMAND BRIEF MASTER.jpg"/>
          <p:cNvPicPr>
            <a:picLocks noChangeAspect="1"/>
          </p:cNvPicPr>
          <p:nvPr/>
        </p:nvPicPr>
        <p:blipFill>
          <a:blip r:embed="rId3"/>
          <a:stretch>
            <a:fillRect/>
          </a:stretch>
        </p:blipFill>
        <p:spPr>
          <a:xfrm>
            <a:off x="0" y="9331"/>
            <a:ext cx="9144000" cy="6858000"/>
          </a:xfrm>
          <a:prstGeom prst="rect">
            <a:avLst/>
          </a:prstGeom>
        </p:spPr>
      </p:pic>
      <p:sp>
        <p:nvSpPr>
          <p:cNvPr id="5" name="TextBox 4"/>
          <p:cNvSpPr txBox="1"/>
          <p:nvPr/>
        </p:nvSpPr>
        <p:spPr>
          <a:xfrm>
            <a:off x="0" y="2318197"/>
            <a:ext cx="9144000" cy="1938992"/>
          </a:xfrm>
          <a:prstGeom prst="rect">
            <a:avLst/>
          </a:prstGeom>
          <a:noFill/>
        </p:spPr>
        <p:txBody>
          <a:bodyPr wrap="square" rtlCol="0">
            <a:spAutoFit/>
          </a:bodyPr>
          <a:lstStyle/>
          <a:p>
            <a:pPr algn="ctr"/>
            <a:r>
              <a:rPr lang="en-US" sz="4000" b="1" dirty="0" smtClean="0">
                <a:ln>
                  <a:solidFill>
                    <a:schemeClr val="tx2"/>
                  </a:solidFill>
                </a:ln>
                <a:solidFill>
                  <a:schemeClr val="tx2">
                    <a:lumMod val="50000"/>
                  </a:schemeClr>
                </a:solidFill>
                <a:latin typeface="Garamond" pitchFamily="18" charset="0"/>
                <a:cs typeface="Trajan Pro"/>
              </a:rPr>
              <a:t>An Integrated Strategic Framework for Stabilization and Reconstruction in Liberia</a:t>
            </a:r>
            <a:endParaRPr lang="en-US" sz="4000" b="1" dirty="0">
              <a:ln>
                <a:solidFill>
                  <a:schemeClr val="tx2"/>
                </a:solidFill>
              </a:ln>
              <a:solidFill>
                <a:schemeClr val="tx2">
                  <a:lumMod val="50000"/>
                </a:schemeClr>
              </a:solidFill>
              <a:latin typeface="Garamond" pitchFamily="18" charset="0"/>
              <a:cs typeface="Trajan Pro"/>
            </a:endParaRPr>
          </a:p>
        </p:txBody>
      </p:sp>
      <p:sp>
        <p:nvSpPr>
          <p:cNvPr id="6" name="TextBox 5"/>
          <p:cNvSpPr txBox="1"/>
          <p:nvPr/>
        </p:nvSpPr>
        <p:spPr>
          <a:xfrm>
            <a:off x="0" y="4340179"/>
            <a:ext cx="9144000" cy="523220"/>
          </a:xfrm>
          <a:prstGeom prst="rect">
            <a:avLst/>
          </a:prstGeom>
          <a:noFill/>
        </p:spPr>
        <p:txBody>
          <a:bodyPr wrap="square" rtlCol="0">
            <a:spAutoFit/>
          </a:bodyPr>
          <a:lstStyle/>
          <a:p>
            <a:pPr algn="ctr"/>
            <a:r>
              <a:rPr lang="en-US" sz="2800" b="1" dirty="0" smtClean="0">
                <a:solidFill>
                  <a:schemeClr val="tx1">
                    <a:lumMod val="75000"/>
                    <a:lumOff val="25000"/>
                  </a:schemeClr>
                </a:solidFill>
                <a:latin typeface="Garamond" pitchFamily="18" charset="0"/>
                <a:cs typeface="Trajan Pro"/>
              </a:rPr>
              <a:t>Ms. Ann Campbell</a:t>
            </a:r>
          </a:p>
        </p:txBody>
      </p:sp>
      <p:sp>
        <p:nvSpPr>
          <p:cNvPr id="7" name="TextBox 6"/>
          <p:cNvSpPr txBox="1"/>
          <p:nvPr/>
        </p:nvSpPr>
        <p:spPr>
          <a:xfrm>
            <a:off x="7772400" y="73223"/>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8" name="TextBox 7"/>
          <p:cNvSpPr txBox="1"/>
          <p:nvPr/>
        </p:nvSpPr>
        <p:spPr>
          <a:xfrm>
            <a:off x="7772400" y="6520190"/>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9" name="TextBox 8"/>
          <p:cNvSpPr txBox="1"/>
          <p:nvPr/>
        </p:nvSpPr>
        <p:spPr>
          <a:xfrm>
            <a:off x="0" y="6553200"/>
            <a:ext cx="1409700" cy="215444"/>
          </a:xfrm>
          <a:prstGeom prst="rect">
            <a:avLst/>
          </a:prstGeom>
          <a:noFill/>
        </p:spPr>
        <p:txBody>
          <a:bodyPr wrap="square" rtlCol="0">
            <a:spAutoFit/>
          </a:bodyPr>
          <a:lstStyle/>
          <a:p>
            <a:pPr algn="ctr"/>
            <a:r>
              <a:rPr lang="en-US" sz="800" b="1" dirty="0" err="1" smtClean="0">
                <a:solidFill>
                  <a:schemeClr val="tx2"/>
                </a:solidFill>
                <a:latin typeface="Times New Roman"/>
                <a:cs typeface="Times New Roman"/>
              </a:rPr>
              <a:t>Vesion</a:t>
            </a:r>
            <a:r>
              <a:rPr lang="en-US" sz="800" b="1" dirty="0" smtClean="0">
                <a:solidFill>
                  <a:schemeClr val="tx2"/>
                </a:solidFill>
                <a:latin typeface="Times New Roman"/>
                <a:cs typeface="Times New Roman"/>
              </a:rPr>
              <a:t>  Apr 2011</a:t>
            </a:r>
            <a:endParaRPr lang="en-US" sz="800" b="1" dirty="0">
              <a:solidFill>
                <a:schemeClr val="tx2"/>
              </a:solidFill>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Recommendation #1</a:t>
            </a:r>
            <a:endParaRPr lang="en-US" sz="2800" dirty="0">
              <a:solidFill>
                <a:schemeClr val="bg1"/>
              </a:solidFill>
              <a:latin typeface="Garamond" pitchFamily="18" charset="0"/>
            </a:endParaRPr>
          </a:p>
        </p:txBody>
      </p:sp>
      <p:sp>
        <p:nvSpPr>
          <p:cNvPr id="22" name="TextBox 21"/>
          <p:cNvSpPr txBox="1"/>
          <p:nvPr/>
        </p:nvSpPr>
        <p:spPr>
          <a:xfrm>
            <a:off x="1107583" y="1468193"/>
            <a:ext cx="7225048" cy="3908762"/>
          </a:xfrm>
          <a:prstGeom prst="rect">
            <a:avLst/>
          </a:prstGeom>
          <a:noFill/>
          <a:ln>
            <a:solidFill>
              <a:schemeClr val="tx1"/>
            </a:solidFill>
          </a:ln>
        </p:spPr>
        <p:txBody>
          <a:bodyPr wrap="square" rtlCol="0">
            <a:spAutoFit/>
          </a:bodyPr>
          <a:lstStyle/>
          <a:p>
            <a:pPr>
              <a:buFont typeface="Arial" pitchFamily="34" charset="0"/>
              <a:buChar char="•"/>
            </a:pPr>
            <a:r>
              <a:rPr lang="en-US" sz="2800" dirty="0" smtClean="0">
                <a:latin typeface="Garamond" pitchFamily="18" charset="0"/>
              </a:rPr>
              <a:t>  </a:t>
            </a:r>
            <a:r>
              <a:rPr lang="en-US" sz="3200" b="1" dirty="0" smtClean="0">
                <a:latin typeface="Garamond" pitchFamily="18" charset="0"/>
              </a:rPr>
              <a:t>Adopt </a:t>
            </a:r>
            <a:r>
              <a:rPr lang="en-US" sz="3200" b="1" i="1" u="sng" dirty="0" smtClean="0">
                <a:latin typeface="Garamond" pitchFamily="18" charset="0"/>
              </a:rPr>
              <a:t>Guiding Principles for Stabilization and Reconstruction </a:t>
            </a:r>
            <a:r>
              <a:rPr lang="en-US" sz="3200" b="1" dirty="0" smtClean="0">
                <a:latin typeface="Garamond" pitchFamily="18" charset="0"/>
              </a:rPr>
              <a:t>* 	    as the Integrated Strategic Framework for Planning  US Government  Support to Liberia									      		</a:t>
            </a:r>
            <a:r>
              <a:rPr lang="en-US" sz="2400" b="1" dirty="0" smtClean="0">
                <a:latin typeface="Garamond" pitchFamily="18" charset="0"/>
              </a:rPr>
              <a:t> </a:t>
            </a:r>
          </a:p>
          <a:p>
            <a:endParaRPr lang="en-US" sz="2400" b="1" dirty="0" smtClean="0">
              <a:latin typeface="Garamond" pitchFamily="18" charset="0"/>
            </a:endParaRPr>
          </a:p>
          <a:p>
            <a:r>
              <a:rPr lang="en-US" sz="2400" b="1" dirty="0" smtClean="0">
                <a:latin typeface="Garamond" pitchFamily="18" charset="0"/>
              </a:rPr>
              <a:t>*</a:t>
            </a:r>
            <a:r>
              <a:rPr lang="en-US" sz="2000" b="1" dirty="0" smtClean="0">
                <a:latin typeface="Garamond" pitchFamily="18" charset="0"/>
              </a:rPr>
              <a:t>Developed by the United States Institute of Peace and the United States Army Peacekeeping and Stability Operations Institute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Recommendation #2</a:t>
            </a:r>
            <a:endParaRPr lang="en-US" sz="2800" dirty="0">
              <a:solidFill>
                <a:schemeClr val="bg1"/>
              </a:solidFill>
              <a:latin typeface="Garamond" pitchFamily="18" charset="0"/>
            </a:endParaRPr>
          </a:p>
        </p:txBody>
      </p:sp>
      <p:sp>
        <p:nvSpPr>
          <p:cNvPr id="22" name="TextBox 21"/>
          <p:cNvSpPr txBox="1"/>
          <p:nvPr/>
        </p:nvSpPr>
        <p:spPr>
          <a:xfrm>
            <a:off x="1107583" y="1468193"/>
            <a:ext cx="7225048" cy="4339650"/>
          </a:xfrm>
          <a:prstGeom prst="rect">
            <a:avLst/>
          </a:prstGeom>
          <a:noFill/>
          <a:ln>
            <a:solidFill>
              <a:schemeClr val="tx1"/>
            </a:solidFill>
          </a:ln>
        </p:spPr>
        <p:txBody>
          <a:bodyPr wrap="square" rtlCol="0">
            <a:spAutoFit/>
          </a:bodyPr>
          <a:lstStyle/>
          <a:p>
            <a:pPr>
              <a:buFont typeface="Arial" pitchFamily="34" charset="0"/>
              <a:buChar char="•"/>
            </a:pPr>
            <a:r>
              <a:rPr lang="en-US" sz="2800" dirty="0" smtClean="0">
                <a:latin typeface="Garamond" pitchFamily="18" charset="0"/>
              </a:rPr>
              <a:t>  </a:t>
            </a:r>
            <a:r>
              <a:rPr lang="en-US" sz="3200" b="1" dirty="0" smtClean="0">
                <a:latin typeface="Garamond" pitchFamily="18" charset="0"/>
              </a:rPr>
              <a:t>Use results of </a:t>
            </a:r>
            <a:r>
              <a:rPr lang="en-US" sz="3200" b="1" i="1" u="sng" dirty="0" smtClean="0">
                <a:latin typeface="Garamond" pitchFamily="18" charset="0"/>
              </a:rPr>
              <a:t>Interagency Conflict Assessment Framework (ICAF) </a:t>
            </a:r>
            <a:r>
              <a:rPr lang="en-US" sz="3200" b="1" dirty="0" smtClean="0">
                <a:latin typeface="Garamond" pitchFamily="18" charset="0"/>
              </a:rPr>
              <a:t>*  process to assess conflict situations and identify conflict drivers in preparation for Planning  US Government  Support tin Liberia		</a:t>
            </a:r>
            <a:r>
              <a:rPr lang="en-US" sz="2400" b="1" dirty="0" smtClean="0">
                <a:latin typeface="Garamond" pitchFamily="18" charset="0"/>
              </a:rPr>
              <a:t>									                 </a:t>
            </a:r>
          </a:p>
          <a:p>
            <a:r>
              <a:rPr lang="en-US" sz="2400" b="1" dirty="0" smtClean="0">
                <a:latin typeface="Garamond" pitchFamily="18" charset="0"/>
              </a:rPr>
              <a:t> </a:t>
            </a:r>
            <a:r>
              <a:rPr lang="en-US" sz="2000" b="1" dirty="0" smtClean="0">
                <a:latin typeface="Garamond" pitchFamily="18" charset="0"/>
              </a:rPr>
              <a:t>*Developed by a U.S. Government Interagency Working Group co-chaired Department of State (S/CRS) and USAID (Office of Conflict Management and Mitigation)  with Agriculture, Defense, State, Treasury and USAID representatives (May 2010)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Recommendation #3</a:t>
            </a:r>
            <a:endParaRPr lang="en-US" sz="2800" dirty="0">
              <a:solidFill>
                <a:schemeClr val="bg1"/>
              </a:solidFill>
              <a:latin typeface="Garamond" pitchFamily="18" charset="0"/>
            </a:endParaRPr>
          </a:p>
        </p:txBody>
      </p:sp>
      <p:sp>
        <p:nvSpPr>
          <p:cNvPr id="22" name="TextBox 21"/>
          <p:cNvSpPr txBox="1"/>
          <p:nvPr/>
        </p:nvSpPr>
        <p:spPr>
          <a:xfrm>
            <a:off x="1107583" y="1468193"/>
            <a:ext cx="7225048" cy="4093428"/>
          </a:xfrm>
          <a:prstGeom prst="rect">
            <a:avLst/>
          </a:prstGeom>
          <a:noFill/>
          <a:ln>
            <a:solidFill>
              <a:schemeClr val="tx1"/>
            </a:solidFill>
          </a:ln>
        </p:spPr>
        <p:txBody>
          <a:bodyPr wrap="square" rtlCol="0">
            <a:spAutoFit/>
          </a:bodyPr>
          <a:lstStyle/>
          <a:p>
            <a:pPr>
              <a:buFont typeface="Arial" pitchFamily="34" charset="0"/>
              <a:buChar char="•"/>
            </a:pPr>
            <a:r>
              <a:rPr lang="en-US" sz="2800" dirty="0" smtClean="0">
                <a:latin typeface="Garamond" pitchFamily="18" charset="0"/>
              </a:rPr>
              <a:t>  </a:t>
            </a:r>
            <a:r>
              <a:rPr lang="en-US" sz="3200" b="1" dirty="0" smtClean="0">
                <a:latin typeface="Garamond" pitchFamily="18" charset="0"/>
              </a:rPr>
              <a:t>Use </a:t>
            </a:r>
            <a:r>
              <a:rPr lang="en-US" sz="3200" b="1" i="1" u="sng" dirty="0" smtClean="0">
                <a:latin typeface="Garamond" pitchFamily="18" charset="0"/>
              </a:rPr>
              <a:t>Liberia Poverty Reduction Strategy</a:t>
            </a:r>
            <a:r>
              <a:rPr lang="en-US" sz="3200" b="1" i="1" dirty="0" smtClean="0">
                <a:latin typeface="Garamond" pitchFamily="18" charset="0"/>
              </a:rPr>
              <a:t> </a:t>
            </a:r>
            <a:r>
              <a:rPr lang="en-US" sz="3200" b="1" dirty="0" smtClean="0">
                <a:latin typeface="Garamond" pitchFamily="18" charset="0"/>
              </a:rPr>
              <a:t>*  to synchronize Liberian Goals and Objectives in the process of Planning  US Government  Support to Liberia		</a:t>
            </a:r>
            <a:r>
              <a:rPr lang="en-US" sz="2400" b="1" dirty="0" smtClean="0">
                <a:latin typeface="Garamond" pitchFamily="18" charset="0"/>
              </a:rPr>
              <a:t>									                 </a:t>
            </a:r>
          </a:p>
          <a:p>
            <a:endParaRPr lang="en-US" sz="2000" b="1" dirty="0" smtClean="0">
              <a:latin typeface="Garamond" pitchFamily="18" charset="0"/>
            </a:endParaRPr>
          </a:p>
          <a:p>
            <a:endParaRPr lang="en-US" sz="2000" b="1" dirty="0" smtClean="0">
              <a:latin typeface="Garamond" pitchFamily="18" charset="0"/>
            </a:endParaRPr>
          </a:p>
          <a:p>
            <a:r>
              <a:rPr lang="en-US" sz="2000" b="1" dirty="0" smtClean="0">
                <a:latin typeface="Garamond" pitchFamily="18" charset="0"/>
              </a:rPr>
              <a:t> *Prepared by the Government of Liberia in broad consultation with stakeholders and development partners, including the staffs of the World Bank and the IMF (Jul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Discussion</a:t>
            </a:r>
            <a:endParaRPr lang="en-US" sz="2800" dirty="0">
              <a:solidFill>
                <a:schemeClr val="bg1"/>
              </a:solidFill>
              <a:latin typeface="Garamond" pitchFamily="18" charset="0"/>
            </a:endParaRPr>
          </a:p>
        </p:txBody>
      </p:sp>
      <p:sp>
        <p:nvSpPr>
          <p:cNvPr id="22" name="TextBox 21"/>
          <p:cNvSpPr txBox="1"/>
          <p:nvPr/>
        </p:nvSpPr>
        <p:spPr>
          <a:xfrm>
            <a:off x="1159099" y="1300766"/>
            <a:ext cx="7122016" cy="3539430"/>
          </a:xfrm>
          <a:prstGeom prst="rect">
            <a:avLst/>
          </a:prstGeom>
          <a:noFill/>
        </p:spPr>
        <p:txBody>
          <a:bodyPr wrap="square" rtlCol="0">
            <a:spAutoFit/>
          </a:bodyPr>
          <a:lstStyle/>
          <a:p>
            <a:pPr>
              <a:lnSpc>
                <a:spcPct val="200000"/>
              </a:lnSpc>
              <a:buFont typeface="Arial" pitchFamily="34" charset="0"/>
              <a:buChar char="•"/>
            </a:pPr>
            <a:r>
              <a:rPr lang="en-US" sz="2800" dirty="0" smtClean="0">
                <a:latin typeface="Garamond" pitchFamily="18" charset="0"/>
              </a:rPr>
              <a:t>  </a:t>
            </a:r>
            <a:r>
              <a:rPr lang="en-US" sz="2800" b="1" dirty="0" smtClean="0">
                <a:latin typeface="Garamond" pitchFamily="18" charset="0"/>
              </a:rPr>
              <a:t>Planning Process</a:t>
            </a:r>
          </a:p>
          <a:p>
            <a:pPr>
              <a:lnSpc>
                <a:spcPct val="200000"/>
              </a:lnSpc>
              <a:buFont typeface="Arial" pitchFamily="34" charset="0"/>
              <a:buChar char="•"/>
            </a:pPr>
            <a:r>
              <a:rPr lang="en-US" sz="2800" b="1" dirty="0" smtClean="0">
                <a:latin typeface="Garamond" pitchFamily="18" charset="0"/>
              </a:rPr>
              <a:t>  Strategic Assessment</a:t>
            </a:r>
          </a:p>
          <a:p>
            <a:pPr>
              <a:lnSpc>
                <a:spcPct val="200000"/>
              </a:lnSpc>
              <a:buFont typeface="Arial" pitchFamily="34" charset="0"/>
              <a:buChar char="•"/>
            </a:pPr>
            <a:r>
              <a:rPr lang="en-US" sz="2800" b="1" dirty="0" smtClean="0">
                <a:latin typeface="Garamond" pitchFamily="18" charset="0"/>
              </a:rPr>
              <a:t>  Concept</a:t>
            </a:r>
          </a:p>
          <a:p>
            <a:pPr>
              <a:lnSpc>
                <a:spcPct val="200000"/>
              </a:lnSpc>
              <a:buFont typeface="Arial" pitchFamily="34" charset="0"/>
              <a:buChar char="•"/>
            </a:pPr>
            <a:r>
              <a:rPr lang="en-US" sz="2800" b="1" dirty="0" smtClean="0">
                <a:latin typeface="Garamond" pitchFamily="18" charset="0"/>
              </a:rPr>
              <a:t>  Theory of Change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Conclusions</a:t>
            </a:r>
            <a:endParaRPr lang="en-US" sz="2800" dirty="0">
              <a:solidFill>
                <a:schemeClr val="bg1"/>
              </a:solidFill>
              <a:latin typeface="Garamond" pitchFamily="18" charset="0"/>
            </a:endParaRPr>
          </a:p>
        </p:txBody>
      </p:sp>
      <p:sp>
        <p:nvSpPr>
          <p:cNvPr id="22" name="TextBox 21"/>
          <p:cNvSpPr txBox="1"/>
          <p:nvPr/>
        </p:nvSpPr>
        <p:spPr>
          <a:xfrm>
            <a:off x="1159099" y="1300766"/>
            <a:ext cx="7122016" cy="3539430"/>
          </a:xfrm>
          <a:prstGeom prst="rect">
            <a:avLst/>
          </a:prstGeom>
          <a:noFill/>
        </p:spPr>
        <p:txBody>
          <a:bodyPr wrap="square" rtlCol="0">
            <a:spAutoFit/>
          </a:bodyPr>
          <a:lstStyle/>
          <a:p>
            <a:pPr>
              <a:lnSpc>
                <a:spcPct val="200000"/>
              </a:lnSpc>
              <a:buFont typeface="Arial" pitchFamily="34" charset="0"/>
              <a:buChar char="•"/>
            </a:pPr>
            <a:r>
              <a:rPr lang="en-US" sz="2800" dirty="0" smtClean="0">
                <a:latin typeface="Garamond" pitchFamily="18" charset="0"/>
              </a:rPr>
              <a:t>  </a:t>
            </a:r>
            <a:r>
              <a:rPr lang="en-US" sz="2800" b="1" dirty="0" smtClean="0">
                <a:latin typeface="Garamond" pitchFamily="18" charset="0"/>
              </a:rPr>
              <a:t>End State and Mission</a:t>
            </a:r>
          </a:p>
          <a:p>
            <a:pPr>
              <a:lnSpc>
                <a:spcPct val="200000"/>
              </a:lnSpc>
              <a:buFont typeface="Arial" pitchFamily="34" charset="0"/>
              <a:buChar char="•"/>
            </a:pPr>
            <a:r>
              <a:rPr lang="en-US" sz="2800" b="1" dirty="0" smtClean="0">
                <a:latin typeface="Garamond" pitchFamily="18" charset="0"/>
              </a:rPr>
              <a:t>  Objectives</a:t>
            </a:r>
          </a:p>
          <a:p>
            <a:pPr>
              <a:lnSpc>
                <a:spcPct val="200000"/>
              </a:lnSpc>
              <a:buFont typeface="Arial" pitchFamily="34" charset="0"/>
              <a:buChar char="•"/>
            </a:pPr>
            <a:r>
              <a:rPr lang="en-US" sz="2800" b="1" dirty="0" smtClean="0">
                <a:latin typeface="Garamond" pitchFamily="18" charset="0"/>
              </a:rPr>
              <a:t>  Effects</a:t>
            </a:r>
          </a:p>
          <a:p>
            <a:pPr>
              <a:lnSpc>
                <a:spcPct val="200000"/>
              </a:lnSpc>
              <a:buFont typeface="Arial" pitchFamily="34" charset="0"/>
              <a:buChar char="•"/>
            </a:pPr>
            <a:r>
              <a:rPr lang="en-US" sz="2800" b="1" dirty="0" smtClean="0">
                <a:latin typeface="Garamond" pitchFamily="18" charset="0"/>
              </a:rPr>
              <a:t>  Tasks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Guiding Principles for Stabilization &amp; Reconstruction</a:t>
            </a:r>
            <a:endParaRPr lang="en-US" sz="2800" dirty="0">
              <a:solidFill>
                <a:schemeClr val="bg1"/>
              </a:solidFill>
              <a:latin typeface="Garamond" pitchFamily="18" charset="0"/>
            </a:endParaRPr>
          </a:p>
        </p:txBody>
      </p:sp>
      <p:sp>
        <p:nvSpPr>
          <p:cNvPr id="22" name="TextBox 21"/>
          <p:cNvSpPr txBox="1"/>
          <p:nvPr/>
        </p:nvSpPr>
        <p:spPr>
          <a:xfrm>
            <a:off x="1159099" y="1545466"/>
            <a:ext cx="5383369" cy="4401205"/>
          </a:xfrm>
          <a:prstGeom prst="rect">
            <a:avLst/>
          </a:prstGeom>
          <a:noFill/>
        </p:spPr>
        <p:txBody>
          <a:bodyPr wrap="square" rtlCol="0">
            <a:spAutoFit/>
          </a:bodyPr>
          <a:lstStyle/>
          <a:p>
            <a:pPr>
              <a:lnSpc>
                <a:spcPct val="200000"/>
              </a:lnSpc>
              <a:buFont typeface="Arial" pitchFamily="34" charset="0"/>
              <a:buChar char="•"/>
            </a:pPr>
            <a:r>
              <a:rPr lang="en-US" sz="2800" dirty="0" smtClean="0">
                <a:latin typeface="Garamond" pitchFamily="18" charset="0"/>
              </a:rPr>
              <a:t>  </a:t>
            </a:r>
            <a:r>
              <a:rPr lang="en-US" sz="2800" b="1" dirty="0" smtClean="0">
                <a:latin typeface="Garamond" pitchFamily="18" charset="0"/>
              </a:rPr>
              <a:t>Safe and Secure Environment</a:t>
            </a:r>
          </a:p>
          <a:p>
            <a:pPr>
              <a:lnSpc>
                <a:spcPct val="200000"/>
              </a:lnSpc>
              <a:buFont typeface="Arial" pitchFamily="34" charset="0"/>
              <a:buChar char="•"/>
            </a:pPr>
            <a:r>
              <a:rPr lang="en-US" sz="2800" b="1" dirty="0" smtClean="0">
                <a:latin typeface="Garamond" pitchFamily="18" charset="0"/>
              </a:rPr>
              <a:t>  Rule of Law</a:t>
            </a:r>
          </a:p>
          <a:p>
            <a:pPr>
              <a:lnSpc>
                <a:spcPct val="200000"/>
              </a:lnSpc>
              <a:buFont typeface="Arial" pitchFamily="34" charset="0"/>
              <a:buChar char="•"/>
            </a:pPr>
            <a:r>
              <a:rPr lang="en-US" sz="2800" b="1" dirty="0" smtClean="0">
                <a:latin typeface="Garamond" pitchFamily="18" charset="0"/>
              </a:rPr>
              <a:t>  Stable Governance</a:t>
            </a:r>
          </a:p>
          <a:p>
            <a:pPr>
              <a:lnSpc>
                <a:spcPct val="200000"/>
              </a:lnSpc>
              <a:buFont typeface="Arial" pitchFamily="34" charset="0"/>
              <a:buChar char="•"/>
            </a:pPr>
            <a:r>
              <a:rPr lang="en-US" sz="2800" b="1" dirty="0" smtClean="0">
                <a:latin typeface="Garamond" pitchFamily="18" charset="0"/>
              </a:rPr>
              <a:t>  Sustainable Economy</a:t>
            </a:r>
          </a:p>
          <a:p>
            <a:pPr>
              <a:lnSpc>
                <a:spcPct val="200000"/>
              </a:lnSpc>
              <a:buFont typeface="Arial" pitchFamily="34" charset="0"/>
              <a:buChar char="•"/>
            </a:pPr>
            <a:r>
              <a:rPr lang="en-US" sz="2800" b="1" dirty="0" smtClean="0">
                <a:latin typeface="Garamond" pitchFamily="18" charset="0"/>
              </a:rPr>
              <a:t>  Social Well-Being</a:t>
            </a:r>
          </a:p>
        </p:txBody>
      </p:sp>
      <p:sp>
        <p:nvSpPr>
          <p:cNvPr id="4" name="TextBox 3"/>
          <p:cNvSpPr txBox="1"/>
          <p:nvPr/>
        </p:nvSpPr>
        <p:spPr>
          <a:xfrm>
            <a:off x="0" y="1068946"/>
            <a:ext cx="9144000" cy="584775"/>
          </a:xfrm>
          <a:prstGeom prst="rect">
            <a:avLst/>
          </a:prstGeom>
          <a:noFill/>
        </p:spPr>
        <p:txBody>
          <a:bodyPr wrap="square" rtlCol="0">
            <a:spAutoFit/>
          </a:bodyPr>
          <a:lstStyle/>
          <a:p>
            <a:pPr algn="ctr"/>
            <a:r>
              <a:rPr lang="en-US" sz="3200" b="1" u="sng" dirty="0" smtClean="0">
                <a:latin typeface="Garamond" pitchFamily="18" charset="0"/>
              </a:rPr>
              <a:t>Objectives</a:t>
            </a:r>
            <a:endParaRPr lang="en-US" sz="3200" b="1" u="sng" dirty="0">
              <a:latin typeface="Garamond"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Guiding Principles for Stabilization &amp; Reconstruction</a:t>
            </a:r>
            <a:endParaRPr lang="en-US" sz="2800" dirty="0">
              <a:solidFill>
                <a:schemeClr val="bg1"/>
              </a:solidFill>
              <a:latin typeface="Garamond" pitchFamily="18" charset="0"/>
            </a:endParaRPr>
          </a:p>
        </p:txBody>
      </p:sp>
      <p:sp>
        <p:nvSpPr>
          <p:cNvPr id="22" name="TextBox 21"/>
          <p:cNvSpPr txBox="1"/>
          <p:nvPr/>
        </p:nvSpPr>
        <p:spPr>
          <a:xfrm>
            <a:off x="1159099" y="1519707"/>
            <a:ext cx="7083380" cy="4401205"/>
          </a:xfrm>
          <a:prstGeom prst="rect">
            <a:avLst/>
          </a:prstGeom>
          <a:noFill/>
        </p:spPr>
        <p:txBody>
          <a:bodyPr wrap="square" rtlCol="0">
            <a:spAutoFit/>
          </a:bodyPr>
          <a:lstStyle/>
          <a:p>
            <a:pPr>
              <a:lnSpc>
                <a:spcPct val="200000"/>
              </a:lnSpc>
              <a:buFont typeface="Arial" pitchFamily="34" charset="0"/>
              <a:buChar char="•"/>
            </a:pPr>
            <a:r>
              <a:rPr lang="en-US" sz="2800" dirty="0" smtClean="0">
                <a:latin typeface="Garamond" pitchFamily="18" charset="0"/>
              </a:rPr>
              <a:t>  </a:t>
            </a:r>
            <a:r>
              <a:rPr lang="en-US" sz="2800" b="1" dirty="0" smtClean="0">
                <a:latin typeface="Garamond" pitchFamily="18" charset="0"/>
              </a:rPr>
              <a:t>Cessation of Large Scale Violence</a:t>
            </a:r>
          </a:p>
          <a:p>
            <a:pPr>
              <a:lnSpc>
                <a:spcPct val="200000"/>
              </a:lnSpc>
              <a:buFont typeface="Arial" pitchFamily="34" charset="0"/>
              <a:buChar char="•"/>
            </a:pPr>
            <a:r>
              <a:rPr lang="en-US" sz="2800" b="1" dirty="0" smtClean="0">
                <a:latin typeface="Garamond" pitchFamily="18" charset="0"/>
              </a:rPr>
              <a:t>  Public Order</a:t>
            </a:r>
          </a:p>
          <a:p>
            <a:pPr>
              <a:buFont typeface="Arial" pitchFamily="34" charset="0"/>
              <a:buChar char="•"/>
            </a:pPr>
            <a:r>
              <a:rPr lang="en-US" sz="2800" b="1" dirty="0" smtClean="0">
                <a:latin typeface="Garamond" pitchFamily="18" charset="0"/>
              </a:rPr>
              <a:t>  Legitimate State Monopoly Over Means of Violence</a:t>
            </a:r>
          </a:p>
          <a:p>
            <a:pPr>
              <a:lnSpc>
                <a:spcPct val="200000"/>
              </a:lnSpc>
              <a:buFont typeface="Arial" pitchFamily="34" charset="0"/>
              <a:buChar char="•"/>
            </a:pPr>
            <a:r>
              <a:rPr lang="en-US" sz="2800" b="1" dirty="0" smtClean="0">
                <a:latin typeface="Garamond" pitchFamily="18" charset="0"/>
              </a:rPr>
              <a:t>  Physical Security</a:t>
            </a:r>
          </a:p>
          <a:p>
            <a:pPr>
              <a:lnSpc>
                <a:spcPct val="200000"/>
              </a:lnSpc>
              <a:buFont typeface="Arial" pitchFamily="34" charset="0"/>
              <a:buChar char="•"/>
            </a:pPr>
            <a:r>
              <a:rPr lang="en-US" sz="2800" b="1" dirty="0" smtClean="0">
                <a:latin typeface="Garamond" pitchFamily="18" charset="0"/>
              </a:rPr>
              <a:t> Territorial Security</a:t>
            </a:r>
          </a:p>
        </p:txBody>
      </p:sp>
      <p:sp>
        <p:nvSpPr>
          <p:cNvPr id="4" name="TextBox 3"/>
          <p:cNvSpPr txBox="1"/>
          <p:nvPr/>
        </p:nvSpPr>
        <p:spPr>
          <a:xfrm>
            <a:off x="231820" y="1068946"/>
            <a:ext cx="8667481" cy="523220"/>
          </a:xfrm>
          <a:prstGeom prst="rect">
            <a:avLst/>
          </a:prstGeom>
          <a:noFill/>
        </p:spPr>
        <p:txBody>
          <a:bodyPr wrap="square" rtlCol="0">
            <a:spAutoFit/>
          </a:bodyPr>
          <a:lstStyle/>
          <a:p>
            <a:pPr algn="ctr"/>
            <a:r>
              <a:rPr lang="en-US" sz="2800" b="1" u="sng" dirty="0" smtClean="0">
                <a:latin typeface="Garamond" pitchFamily="18" charset="0"/>
              </a:rPr>
              <a:t>Safe and Secure Environment Conditions = Effects</a:t>
            </a:r>
            <a:endParaRPr lang="en-US" sz="2800" b="1" u="sng" dirty="0">
              <a:latin typeface="Garamond"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7</a:t>
            </a:r>
            <a:endParaRPr lang="en-US" sz="1100" b="1" dirty="0">
              <a:solidFill>
                <a:schemeClr val="tx2">
                  <a:lumMod val="75000"/>
                </a:schemeClr>
              </a:solidFill>
              <a:latin typeface="Trajan Pro"/>
              <a:cs typeface="Trajan Pro"/>
            </a:endParaRPr>
          </a:p>
        </p:txBody>
      </p:sp>
      <p:sp>
        <p:nvSpPr>
          <p:cNvPr id="10" name="Rectangle 9"/>
          <p:cNvSpPr/>
          <p:nvPr/>
        </p:nvSpPr>
        <p:spPr>
          <a:xfrm>
            <a:off x="457200" y="1338468"/>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14"/>
          <p:cNvSpPr/>
          <p:nvPr/>
        </p:nvSpPr>
        <p:spPr>
          <a:xfrm>
            <a:off x="457200" y="3895308"/>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Box 17"/>
          <p:cNvSpPr txBox="1"/>
          <p:nvPr/>
        </p:nvSpPr>
        <p:spPr>
          <a:xfrm>
            <a:off x="85725" y="2805648"/>
            <a:ext cx="3095625"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Balancing Ground, Maritime, and Air Capabilities</a:t>
            </a:r>
          </a:p>
        </p:txBody>
      </p:sp>
      <p:sp>
        <p:nvSpPr>
          <p:cNvPr id="24" name="TextBox 23"/>
          <p:cNvSpPr txBox="1"/>
          <p:nvPr/>
        </p:nvSpPr>
        <p:spPr>
          <a:xfrm>
            <a:off x="266699" y="5367873"/>
            <a:ext cx="2714625"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Supporting Partner Counterterrorism Efforts</a:t>
            </a:r>
            <a:endParaRPr lang="en-US" dirty="0">
              <a:solidFill>
                <a:schemeClr val="tx2">
                  <a:lumMod val="75000"/>
                </a:schemeClr>
              </a:solidFill>
              <a:latin typeface="Garamond" pitchFamily="18" charset="0"/>
              <a:cs typeface="Times New Roman"/>
            </a:endParaRPr>
          </a:p>
        </p:txBody>
      </p:sp>
      <p:sp>
        <p:nvSpPr>
          <p:cNvPr id="26" name="TextBox 25"/>
          <p:cNvSpPr txBox="1"/>
          <p:nvPr/>
        </p:nvSpPr>
        <p:spPr>
          <a:xfrm>
            <a:off x="6219825" y="5348823"/>
            <a:ext cx="2590800"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Helping Secure Territorial Waters</a:t>
            </a:r>
            <a:endParaRPr lang="en-US" dirty="0">
              <a:solidFill>
                <a:schemeClr val="tx2">
                  <a:lumMod val="75000"/>
                </a:schemeClr>
              </a:solidFill>
              <a:latin typeface="Garamond" pitchFamily="18" charset="0"/>
              <a:cs typeface="Times New Roman"/>
            </a:endParaRPr>
          </a:p>
        </p:txBody>
      </p:sp>
      <p:pic>
        <p:nvPicPr>
          <p:cNvPr id="22" name="Picture 27" descr="SF v3"/>
          <p:cNvPicPr>
            <a:picLocks noChangeAspect="1" noChangeArrowheads="1"/>
          </p:cNvPicPr>
          <p:nvPr/>
        </p:nvPicPr>
        <p:blipFill>
          <a:blip r:embed="rId2"/>
          <a:srcRect/>
          <a:stretch>
            <a:fillRect/>
          </a:stretch>
        </p:blipFill>
        <p:spPr bwMode="auto">
          <a:xfrm>
            <a:off x="368300" y="3712626"/>
            <a:ext cx="2514600" cy="1600200"/>
          </a:xfrm>
          <a:prstGeom prst="rect">
            <a:avLst/>
          </a:prstGeom>
          <a:noFill/>
          <a:ln w="38100">
            <a:solidFill>
              <a:schemeClr val="accent1"/>
            </a:solidFill>
            <a:miter lim="800000"/>
            <a:headEnd/>
            <a:tailEnd/>
          </a:ln>
        </p:spPr>
      </p:pic>
      <p:pic>
        <p:nvPicPr>
          <p:cNvPr id="23" name="Picture 30" descr="AMPLEP Aug 09"/>
          <p:cNvPicPr>
            <a:picLocks noChangeAspect="1" noChangeArrowheads="1"/>
          </p:cNvPicPr>
          <p:nvPr/>
        </p:nvPicPr>
        <p:blipFill>
          <a:blip r:embed="rId3"/>
          <a:srcRect/>
          <a:stretch>
            <a:fillRect/>
          </a:stretch>
        </p:blipFill>
        <p:spPr bwMode="auto">
          <a:xfrm>
            <a:off x="6305550" y="3712626"/>
            <a:ext cx="2514600" cy="1600200"/>
          </a:xfrm>
          <a:prstGeom prst="rect">
            <a:avLst/>
          </a:prstGeom>
          <a:noFill/>
          <a:ln w="38100">
            <a:solidFill>
              <a:schemeClr val="accent1"/>
            </a:solidFill>
            <a:miter lim="800000"/>
            <a:headEnd/>
            <a:tailEnd/>
          </a:ln>
        </p:spPr>
      </p:pic>
      <p:pic>
        <p:nvPicPr>
          <p:cNvPr id="27" name="Picture 36" descr="APS 09"/>
          <p:cNvPicPr>
            <a:picLocks noChangeAspect="1" noChangeArrowheads="1"/>
          </p:cNvPicPr>
          <p:nvPr/>
        </p:nvPicPr>
        <p:blipFill>
          <a:blip r:embed="rId4"/>
          <a:srcRect/>
          <a:stretch>
            <a:fillRect/>
          </a:stretch>
        </p:blipFill>
        <p:spPr bwMode="auto">
          <a:xfrm>
            <a:off x="368300" y="1173368"/>
            <a:ext cx="2514600" cy="1600200"/>
          </a:xfrm>
          <a:prstGeom prst="rect">
            <a:avLst/>
          </a:prstGeom>
          <a:noFill/>
          <a:ln w="38100">
            <a:solidFill>
              <a:schemeClr val="accent1"/>
            </a:solidFill>
            <a:miter lim="800000"/>
            <a:headEnd/>
            <a:tailEnd/>
          </a:ln>
        </p:spPr>
      </p:pic>
      <p:sp>
        <p:nvSpPr>
          <p:cNvPr id="31" name="Title 30"/>
          <p:cNvSpPr>
            <a:spLocks noGrp="1"/>
          </p:cNvSpPr>
          <p:nvPr>
            <p:ph type="title"/>
          </p:nvPr>
        </p:nvSpPr>
        <p:spPr>
          <a:xfrm>
            <a:off x="258420" y="152400"/>
            <a:ext cx="8686800" cy="838200"/>
          </a:xfrm>
        </p:spPr>
        <p:txBody>
          <a:bodyPr>
            <a:normAutofit/>
          </a:bodyPr>
          <a:lstStyle/>
          <a:p>
            <a:r>
              <a:rPr lang="en-US" dirty="0" smtClean="0"/>
              <a:t>Building Capable and Accountable Forces</a:t>
            </a:r>
            <a:endParaRPr lang="en-US" dirty="0"/>
          </a:p>
        </p:txBody>
      </p:sp>
      <p:sp>
        <p:nvSpPr>
          <p:cNvPr id="32" name="Rectangle 31"/>
          <p:cNvSpPr/>
          <p:nvPr/>
        </p:nvSpPr>
        <p:spPr>
          <a:xfrm>
            <a:off x="737787" y="2553977"/>
            <a:ext cx="2202206" cy="276999"/>
          </a:xfrm>
          <a:prstGeom prst="rect">
            <a:avLst/>
          </a:prstGeom>
        </p:spPr>
        <p:txBody>
          <a:bodyPr wrap="none">
            <a:spAutoFit/>
          </a:bodyPr>
          <a:lstStyle/>
          <a:p>
            <a:r>
              <a:rPr lang="en-US" sz="1200" b="1" dirty="0" smtClean="0">
                <a:solidFill>
                  <a:schemeClr val="bg1"/>
                </a:solidFill>
                <a:cs typeface="Times New Roman"/>
              </a:rPr>
              <a:t>Africa Partnership Station (APS)</a:t>
            </a:r>
            <a:endParaRPr lang="en-US" sz="1200" b="1" dirty="0">
              <a:solidFill>
                <a:schemeClr val="bg1"/>
              </a:solidFill>
            </a:endParaRPr>
          </a:p>
        </p:txBody>
      </p:sp>
      <p:sp>
        <p:nvSpPr>
          <p:cNvPr id="33" name="Rectangle 32"/>
          <p:cNvSpPr/>
          <p:nvPr/>
        </p:nvSpPr>
        <p:spPr>
          <a:xfrm>
            <a:off x="309715" y="5086382"/>
            <a:ext cx="629531" cy="276999"/>
          </a:xfrm>
          <a:prstGeom prst="rect">
            <a:avLst/>
          </a:prstGeom>
        </p:spPr>
        <p:txBody>
          <a:bodyPr wrap="none">
            <a:spAutoFit/>
          </a:bodyPr>
          <a:lstStyle/>
          <a:p>
            <a:pPr algn="r"/>
            <a:r>
              <a:rPr lang="en-US" sz="1200" b="1" dirty="0" smtClean="0">
                <a:cs typeface="Times New Roman"/>
              </a:rPr>
              <a:t>OEF-TS</a:t>
            </a:r>
            <a:endParaRPr lang="en-US" sz="1200" b="1" dirty="0"/>
          </a:p>
        </p:txBody>
      </p:sp>
      <p:sp>
        <p:nvSpPr>
          <p:cNvPr id="34" name="Rectangle 33"/>
          <p:cNvSpPr/>
          <p:nvPr/>
        </p:nvSpPr>
        <p:spPr>
          <a:xfrm>
            <a:off x="6229349" y="5019943"/>
            <a:ext cx="2171701" cy="357406"/>
          </a:xfrm>
          <a:prstGeom prst="rect">
            <a:avLst/>
          </a:prstGeom>
        </p:spPr>
        <p:txBody>
          <a:bodyPr wrap="square">
            <a:spAutoFit/>
          </a:bodyPr>
          <a:lstStyle/>
          <a:p>
            <a:pPr>
              <a:lnSpc>
                <a:spcPts val="1000"/>
              </a:lnSpc>
            </a:pPr>
            <a:r>
              <a:rPr lang="en-US" sz="1200" b="1" dirty="0" smtClean="0">
                <a:solidFill>
                  <a:schemeClr val="bg1"/>
                </a:solidFill>
                <a:cs typeface="Times New Roman"/>
              </a:rPr>
              <a:t>Africa Maritime Law Enforcement Program (AMLEP)</a:t>
            </a:r>
            <a:endParaRPr lang="en-US" sz="1200" b="1" dirty="0">
              <a:solidFill>
                <a:schemeClr val="bg1"/>
              </a:solidFill>
              <a:cs typeface="Times New Roman"/>
            </a:endParaRPr>
          </a:p>
        </p:txBody>
      </p:sp>
      <p:sp>
        <p:nvSpPr>
          <p:cNvPr id="35" name="TextBox 34"/>
          <p:cNvSpPr txBox="1"/>
          <p:nvPr/>
        </p:nvSpPr>
        <p:spPr>
          <a:xfrm>
            <a:off x="3091541" y="5361278"/>
            <a:ext cx="3129643"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Building Strong Non-Commissioned Officer Corps</a:t>
            </a:r>
            <a:endParaRPr lang="en-US" dirty="0">
              <a:solidFill>
                <a:schemeClr val="tx2">
                  <a:lumMod val="75000"/>
                </a:schemeClr>
              </a:solidFill>
              <a:latin typeface="Garamond" pitchFamily="18" charset="0"/>
              <a:cs typeface="Times New Roman"/>
            </a:endParaRPr>
          </a:p>
        </p:txBody>
      </p:sp>
      <p:pic>
        <p:nvPicPr>
          <p:cNvPr id="36" name="Picture 35" descr="DRC Legal M2M Jun 09"/>
          <p:cNvPicPr>
            <a:picLocks noChangeAspect="1" noChangeArrowheads="1"/>
          </p:cNvPicPr>
          <p:nvPr/>
        </p:nvPicPr>
        <p:blipFill>
          <a:blip r:embed="rId5"/>
          <a:srcRect/>
          <a:stretch>
            <a:fillRect/>
          </a:stretch>
        </p:blipFill>
        <p:spPr bwMode="auto">
          <a:xfrm>
            <a:off x="3403600" y="3727035"/>
            <a:ext cx="2514600" cy="1600200"/>
          </a:xfrm>
          <a:prstGeom prst="rect">
            <a:avLst/>
          </a:prstGeom>
          <a:noFill/>
          <a:ln w="38100">
            <a:solidFill>
              <a:schemeClr val="accent1"/>
            </a:solidFill>
            <a:miter lim="800000"/>
            <a:headEnd/>
            <a:tailEnd/>
          </a:ln>
        </p:spPr>
      </p:pic>
      <p:sp>
        <p:nvSpPr>
          <p:cNvPr id="37" name="Rectangle 36"/>
          <p:cNvSpPr/>
          <p:nvPr/>
        </p:nvSpPr>
        <p:spPr>
          <a:xfrm>
            <a:off x="3995337" y="5015567"/>
            <a:ext cx="1986363" cy="357406"/>
          </a:xfrm>
          <a:prstGeom prst="rect">
            <a:avLst/>
          </a:prstGeom>
        </p:spPr>
        <p:txBody>
          <a:bodyPr wrap="square">
            <a:spAutoFit/>
          </a:bodyPr>
          <a:lstStyle/>
          <a:p>
            <a:pPr algn="r">
              <a:lnSpc>
                <a:spcPts val="1000"/>
              </a:lnSpc>
            </a:pPr>
            <a:r>
              <a:rPr lang="en-US" sz="1200" b="1" dirty="0" smtClean="0">
                <a:solidFill>
                  <a:schemeClr val="bg1"/>
                </a:solidFill>
                <a:cs typeface="Times New Roman"/>
              </a:rPr>
              <a:t>NCO Professional Development Programs</a:t>
            </a:r>
            <a:endParaRPr lang="en-US" sz="1200" b="1" dirty="0">
              <a:solidFill>
                <a:schemeClr val="bg1"/>
              </a:solidFill>
            </a:endParaRPr>
          </a:p>
        </p:txBody>
      </p:sp>
      <p:sp>
        <p:nvSpPr>
          <p:cNvPr id="38" name="TextBox 37"/>
          <p:cNvSpPr txBox="1"/>
          <p:nvPr/>
        </p:nvSpPr>
        <p:spPr>
          <a:xfrm>
            <a:off x="3343659" y="2805648"/>
            <a:ext cx="2614246"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Providing Training and Equipping Programs</a:t>
            </a:r>
            <a:endParaRPr lang="en-US" dirty="0">
              <a:solidFill>
                <a:schemeClr val="tx2">
                  <a:lumMod val="75000"/>
                </a:schemeClr>
              </a:solidFill>
              <a:latin typeface="Garamond" pitchFamily="18" charset="0"/>
              <a:cs typeface="Times New Roman"/>
            </a:endParaRPr>
          </a:p>
        </p:txBody>
      </p:sp>
      <p:pic>
        <p:nvPicPr>
          <p:cNvPr id="39" name="Picture 15" descr="P:\AFRICOM\CDR\CAG\04 CAG Projects\04A Command Brief\2010 01 05 ver\DRC training.jpg"/>
          <p:cNvPicPr>
            <a:picLocks noChangeAspect="1" noChangeArrowheads="1"/>
          </p:cNvPicPr>
          <p:nvPr/>
        </p:nvPicPr>
        <p:blipFill>
          <a:blip r:embed="rId6"/>
          <a:srcRect/>
          <a:stretch>
            <a:fillRect/>
          </a:stretch>
        </p:blipFill>
        <p:spPr bwMode="auto">
          <a:xfrm>
            <a:off x="3392627" y="1175504"/>
            <a:ext cx="2514600" cy="1600200"/>
          </a:xfrm>
          <a:prstGeom prst="rect">
            <a:avLst/>
          </a:prstGeom>
          <a:noFill/>
          <a:ln w="38100">
            <a:solidFill>
              <a:schemeClr val="accent1"/>
            </a:solidFill>
            <a:miter lim="800000"/>
            <a:headEnd/>
            <a:tailEnd/>
          </a:ln>
        </p:spPr>
      </p:pic>
      <p:sp>
        <p:nvSpPr>
          <p:cNvPr id="40" name="Rectangle 39"/>
          <p:cNvSpPr/>
          <p:nvPr/>
        </p:nvSpPr>
        <p:spPr>
          <a:xfrm>
            <a:off x="3995337" y="2544452"/>
            <a:ext cx="1957524" cy="276999"/>
          </a:xfrm>
          <a:prstGeom prst="rect">
            <a:avLst/>
          </a:prstGeom>
        </p:spPr>
        <p:txBody>
          <a:bodyPr wrap="none">
            <a:spAutoFit/>
          </a:bodyPr>
          <a:lstStyle/>
          <a:p>
            <a:r>
              <a:rPr lang="en-US" sz="1200" b="1" dirty="0" smtClean="0">
                <a:solidFill>
                  <a:schemeClr val="bg1"/>
                </a:solidFill>
                <a:cs typeface="Times New Roman"/>
              </a:rPr>
              <a:t>DRC Light Infantry Battalion</a:t>
            </a:r>
            <a:endParaRPr lang="en-US" sz="1200" b="1" dirty="0">
              <a:solidFill>
                <a:schemeClr val="bg1"/>
              </a:solidFill>
            </a:endParaRPr>
          </a:p>
        </p:txBody>
      </p:sp>
      <p:sp>
        <p:nvSpPr>
          <p:cNvPr id="41" name="TextBox 40"/>
          <p:cNvSpPr txBox="1"/>
          <p:nvPr/>
        </p:nvSpPr>
        <p:spPr>
          <a:xfrm>
            <a:off x="6105525" y="2805648"/>
            <a:ext cx="2990849" cy="923330"/>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Growing Enabling Capacity – Logistics, </a:t>
            </a:r>
            <a:r>
              <a:rPr lang="en-US" b="1" dirty="0" err="1" smtClean="0">
                <a:solidFill>
                  <a:schemeClr val="tx2">
                    <a:lumMod val="75000"/>
                  </a:schemeClr>
                </a:solidFill>
                <a:latin typeface="Garamond" pitchFamily="18" charset="0"/>
                <a:cs typeface="Times New Roman"/>
              </a:rPr>
              <a:t>Comms</a:t>
            </a:r>
            <a:r>
              <a:rPr lang="en-US" b="1" dirty="0" smtClean="0">
                <a:solidFill>
                  <a:schemeClr val="tx2">
                    <a:lumMod val="75000"/>
                  </a:schemeClr>
                </a:solidFill>
                <a:latin typeface="Garamond" pitchFamily="18" charset="0"/>
                <a:cs typeface="Times New Roman"/>
              </a:rPr>
              <a:t>, Engineer, and others</a:t>
            </a:r>
            <a:endParaRPr lang="en-US" dirty="0">
              <a:solidFill>
                <a:schemeClr val="tx2">
                  <a:lumMod val="75000"/>
                </a:schemeClr>
              </a:solidFill>
              <a:latin typeface="Garamond" pitchFamily="18" charset="0"/>
              <a:cs typeface="Times New Roman"/>
            </a:endParaRPr>
          </a:p>
        </p:txBody>
      </p:sp>
      <p:pic>
        <p:nvPicPr>
          <p:cNvPr id="42" name="Picture 39" descr="Uganda3 v3"/>
          <p:cNvPicPr>
            <a:picLocks noChangeAspect="1" noChangeArrowheads="1"/>
          </p:cNvPicPr>
          <p:nvPr/>
        </p:nvPicPr>
        <p:blipFill>
          <a:blip r:embed="rId7"/>
          <a:srcRect/>
          <a:stretch>
            <a:fillRect/>
          </a:stretch>
        </p:blipFill>
        <p:spPr bwMode="auto">
          <a:xfrm>
            <a:off x="6273800" y="1154318"/>
            <a:ext cx="2514600" cy="1600200"/>
          </a:xfrm>
          <a:prstGeom prst="rect">
            <a:avLst/>
          </a:prstGeom>
          <a:noFill/>
          <a:ln w="38100">
            <a:solidFill>
              <a:schemeClr val="accent1"/>
            </a:solidFill>
            <a:miter lim="800000"/>
            <a:headEnd/>
            <a:tailEnd/>
          </a:ln>
        </p:spPr>
      </p:pic>
      <p:sp>
        <p:nvSpPr>
          <p:cNvPr id="43" name="Rectangle 42"/>
          <p:cNvSpPr/>
          <p:nvPr/>
        </p:nvSpPr>
        <p:spPr>
          <a:xfrm>
            <a:off x="6224187" y="1115702"/>
            <a:ext cx="1921103" cy="276999"/>
          </a:xfrm>
          <a:prstGeom prst="rect">
            <a:avLst/>
          </a:prstGeom>
        </p:spPr>
        <p:txBody>
          <a:bodyPr wrap="none">
            <a:spAutoFit/>
          </a:bodyPr>
          <a:lstStyle/>
          <a:p>
            <a:r>
              <a:rPr lang="en-US" sz="1200" b="1" dirty="0" smtClean="0">
                <a:solidFill>
                  <a:schemeClr val="bg1"/>
                </a:solidFill>
                <a:cs typeface="Times New Roman"/>
              </a:rPr>
              <a:t>Adaptive Logistics Network</a:t>
            </a:r>
            <a:endParaRPr lang="en-US" sz="12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8</a:t>
            </a:r>
            <a:endParaRPr lang="en-US" sz="1100" b="1" dirty="0">
              <a:solidFill>
                <a:schemeClr val="tx2">
                  <a:lumMod val="75000"/>
                </a:schemeClr>
              </a:solidFill>
              <a:latin typeface="Trajan Pro"/>
              <a:cs typeface="Trajan Pro"/>
            </a:endParaRPr>
          </a:p>
        </p:txBody>
      </p:sp>
      <p:sp>
        <p:nvSpPr>
          <p:cNvPr id="17" name="TextBox 16"/>
          <p:cNvSpPr txBox="1"/>
          <p:nvPr/>
        </p:nvSpPr>
        <p:spPr>
          <a:xfrm>
            <a:off x="3257934" y="2821387"/>
            <a:ext cx="2614246"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Contributing to Security Sector Reform (SSR)</a:t>
            </a:r>
            <a:endParaRPr lang="en-US" dirty="0">
              <a:solidFill>
                <a:schemeClr val="tx2">
                  <a:lumMod val="75000"/>
                </a:schemeClr>
              </a:solidFill>
              <a:latin typeface="Garamond" pitchFamily="18" charset="0"/>
              <a:cs typeface="Times New Roman"/>
            </a:endParaRPr>
          </a:p>
        </p:txBody>
      </p:sp>
      <p:sp>
        <p:nvSpPr>
          <p:cNvPr id="21" name="TextBox 20"/>
          <p:cNvSpPr txBox="1"/>
          <p:nvPr/>
        </p:nvSpPr>
        <p:spPr>
          <a:xfrm>
            <a:off x="6210684" y="5226117"/>
            <a:ext cx="2614246" cy="369332"/>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Engaging in Dialogue</a:t>
            </a:r>
            <a:endParaRPr lang="en-US" dirty="0">
              <a:solidFill>
                <a:schemeClr val="tx2">
                  <a:lumMod val="75000"/>
                </a:schemeClr>
              </a:solidFill>
              <a:latin typeface="Garamond" pitchFamily="18" charset="0"/>
              <a:cs typeface="Times New Roman"/>
            </a:endParaRPr>
          </a:p>
        </p:txBody>
      </p:sp>
      <p:sp>
        <p:nvSpPr>
          <p:cNvPr id="23" name="Rectangle 22"/>
          <p:cNvSpPr/>
          <p:nvPr/>
        </p:nvSpPr>
        <p:spPr>
          <a:xfrm>
            <a:off x="3432314" y="1358347"/>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p:cNvSpPr/>
          <p:nvPr/>
        </p:nvSpPr>
        <p:spPr>
          <a:xfrm>
            <a:off x="3432314" y="3720547"/>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ectangle 26"/>
          <p:cNvSpPr/>
          <p:nvPr/>
        </p:nvSpPr>
        <p:spPr>
          <a:xfrm>
            <a:off x="6327914" y="3720547"/>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Title 28"/>
          <p:cNvSpPr>
            <a:spLocks noGrp="1"/>
          </p:cNvSpPr>
          <p:nvPr>
            <p:ph type="title"/>
          </p:nvPr>
        </p:nvSpPr>
        <p:spPr/>
        <p:txBody>
          <a:bodyPr/>
          <a:lstStyle/>
          <a:p>
            <a:r>
              <a:rPr lang="en-US" dirty="0" smtClean="0"/>
              <a:t>Strengthening Security Institutions</a:t>
            </a:r>
            <a:endParaRPr lang="en-US" dirty="0"/>
          </a:p>
        </p:txBody>
      </p:sp>
      <p:pic>
        <p:nvPicPr>
          <p:cNvPr id="37" name="Picture 35" descr="DRC Legal M2M Jun 09"/>
          <p:cNvPicPr>
            <a:picLocks noChangeAspect="1" noChangeArrowheads="1"/>
          </p:cNvPicPr>
          <p:nvPr/>
        </p:nvPicPr>
        <p:blipFill>
          <a:blip r:embed="rId2"/>
          <a:srcRect/>
          <a:stretch>
            <a:fillRect/>
          </a:stretch>
        </p:blipFill>
        <p:spPr bwMode="auto">
          <a:xfrm>
            <a:off x="3292614" y="3586711"/>
            <a:ext cx="2514600" cy="1600200"/>
          </a:xfrm>
          <a:prstGeom prst="rect">
            <a:avLst/>
          </a:prstGeom>
          <a:noFill/>
          <a:ln w="38100">
            <a:solidFill>
              <a:schemeClr val="accent1"/>
            </a:solidFill>
            <a:miter lim="800000"/>
            <a:headEnd/>
            <a:tailEnd/>
          </a:ln>
        </p:spPr>
      </p:pic>
      <p:pic>
        <p:nvPicPr>
          <p:cNvPr id="38" name="Picture 38" descr="Liberia SSR"/>
          <p:cNvPicPr>
            <a:picLocks noChangeAspect="1" noChangeArrowheads="1"/>
          </p:cNvPicPr>
          <p:nvPr/>
        </p:nvPicPr>
        <p:blipFill>
          <a:blip r:embed="rId3"/>
          <a:srcRect/>
          <a:stretch>
            <a:fillRect/>
          </a:stretch>
        </p:blipFill>
        <p:spPr bwMode="auto">
          <a:xfrm>
            <a:off x="3318014" y="1205947"/>
            <a:ext cx="2514600" cy="1600200"/>
          </a:xfrm>
          <a:prstGeom prst="rect">
            <a:avLst/>
          </a:prstGeom>
          <a:noFill/>
          <a:ln w="38100">
            <a:solidFill>
              <a:schemeClr val="accent1"/>
            </a:solidFill>
            <a:miter lim="800000"/>
            <a:headEnd/>
            <a:tailEnd/>
          </a:ln>
        </p:spPr>
      </p:pic>
      <p:pic>
        <p:nvPicPr>
          <p:cNvPr id="40" name="Picture 15" descr="P:\AFRICOM\CDR\CAG\04 CAG Projects\04A Command Brief\2010 01 05 ver\Holmes at Garmisch small.jpg"/>
          <p:cNvPicPr>
            <a:picLocks noChangeAspect="1" noChangeArrowheads="1"/>
          </p:cNvPicPr>
          <p:nvPr/>
        </p:nvPicPr>
        <p:blipFill>
          <a:blip r:embed="rId4"/>
          <a:srcRect/>
          <a:stretch>
            <a:fillRect/>
          </a:stretch>
        </p:blipFill>
        <p:spPr bwMode="auto">
          <a:xfrm>
            <a:off x="6277114" y="3586711"/>
            <a:ext cx="2514600" cy="1600200"/>
          </a:xfrm>
          <a:prstGeom prst="rect">
            <a:avLst/>
          </a:prstGeom>
          <a:noFill/>
          <a:ln w="38100">
            <a:solidFill>
              <a:schemeClr val="accent1"/>
            </a:solidFill>
            <a:miter lim="800000"/>
            <a:headEnd/>
            <a:tailEnd/>
          </a:ln>
        </p:spPr>
      </p:pic>
      <p:sp>
        <p:nvSpPr>
          <p:cNvPr id="31" name="Rectangle 30"/>
          <p:cNvSpPr/>
          <p:nvPr/>
        </p:nvSpPr>
        <p:spPr>
          <a:xfrm>
            <a:off x="4185837" y="2587109"/>
            <a:ext cx="1693862" cy="276999"/>
          </a:xfrm>
          <a:prstGeom prst="rect">
            <a:avLst/>
          </a:prstGeom>
        </p:spPr>
        <p:txBody>
          <a:bodyPr wrap="none">
            <a:spAutoFit/>
          </a:bodyPr>
          <a:lstStyle/>
          <a:p>
            <a:r>
              <a:rPr lang="en-US" sz="1200" b="1" dirty="0" smtClean="0">
                <a:solidFill>
                  <a:schemeClr val="bg1"/>
                </a:solidFill>
                <a:cs typeface="Times New Roman"/>
              </a:rPr>
              <a:t>Armed Forces of Liberia</a:t>
            </a:r>
            <a:endParaRPr lang="en-US" sz="1200" b="1" dirty="0">
              <a:solidFill>
                <a:schemeClr val="bg1"/>
              </a:solidFill>
            </a:endParaRPr>
          </a:p>
        </p:txBody>
      </p:sp>
      <p:sp>
        <p:nvSpPr>
          <p:cNvPr id="32" name="TextBox 31"/>
          <p:cNvSpPr txBox="1"/>
          <p:nvPr/>
        </p:nvSpPr>
        <p:spPr>
          <a:xfrm>
            <a:off x="6346003" y="2824095"/>
            <a:ext cx="2438400"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Preserving Readiness of the Force</a:t>
            </a:r>
            <a:endParaRPr lang="en-US" dirty="0">
              <a:solidFill>
                <a:schemeClr val="tx2">
                  <a:lumMod val="75000"/>
                </a:schemeClr>
              </a:solidFill>
              <a:latin typeface="Garamond" pitchFamily="18" charset="0"/>
              <a:cs typeface="Times New Roman"/>
            </a:endParaRPr>
          </a:p>
        </p:txBody>
      </p:sp>
      <p:pic>
        <p:nvPicPr>
          <p:cNvPr id="33" name="Picture 32" descr="HIV v3"/>
          <p:cNvPicPr>
            <a:picLocks noChangeAspect="1" noChangeArrowheads="1"/>
          </p:cNvPicPr>
          <p:nvPr/>
        </p:nvPicPr>
        <p:blipFill>
          <a:blip r:embed="rId5"/>
          <a:srcRect/>
          <a:stretch>
            <a:fillRect/>
          </a:stretch>
        </p:blipFill>
        <p:spPr bwMode="auto">
          <a:xfrm>
            <a:off x="6282366" y="1211794"/>
            <a:ext cx="2514600" cy="1600200"/>
          </a:xfrm>
          <a:prstGeom prst="rect">
            <a:avLst/>
          </a:prstGeom>
          <a:noFill/>
          <a:ln w="38100">
            <a:solidFill>
              <a:schemeClr val="accent1"/>
            </a:solidFill>
            <a:miter lim="800000"/>
            <a:headEnd/>
            <a:tailEnd/>
          </a:ln>
        </p:spPr>
      </p:pic>
      <p:sp>
        <p:nvSpPr>
          <p:cNvPr id="34" name="TextBox 33"/>
          <p:cNvSpPr txBox="1"/>
          <p:nvPr/>
        </p:nvSpPr>
        <p:spPr>
          <a:xfrm>
            <a:off x="119268" y="2845160"/>
            <a:ext cx="2761467"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Enhancing Professional Military Education</a:t>
            </a:r>
            <a:endParaRPr lang="en-US" dirty="0">
              <a:solidFill>
                <a:schemeClr val="tx2">
                  <a:lumMod val="75000"/>
                </a:schemeClr>
              </a:solidFill>
              <a:latin typeface="Garamond" pitchFamily="18" charset="0"/>
              <a:cs typeface="Times New Roman"/>
            </a:endParaRPr>
          </a:p>
        </p:txBody>
      </p:sp>
      <p:pic>
        <p:nvPicPr>
          <p:cNvPr id="35" name="Picture 15" descr="P:\AFRICOM\CDR\CAG\04 CAG Projects\04A Command Brief\2010 01 05 ver\DRC training.jpg"/>
          <p:cNvPicPr>
            <a:picLocks noChangeAspect="1" noChangeArrowheads="1"/>
          </p:cNvPicPr>
          <p:nvPr/>
        </p:nvPicPr>
        <p:blipFill>
          <a:blip r:embed="rId6"/>
          <a:srcRect/>
          <a:stretch>
            <a:fillRect/>
          </a:stretch>
        </p:blipFill>
        <p:spPr bwMode="auto">
          <a:xfrm>
            <a:off x="277518" y="1195870"/>
            <a:ext cx="2514600" cy="1600200"/>
          </a:xfrm>
          <a:prstGeom prst="rect">
            <a:avLst/>
          </a:prstGeom>
          <a:noFill/>
          <a:ln w="38100">
            <a:solidFill>
              <a:schemeClr val="accent1"/>
            </a:solidFill>
            <a:miter lim="800000"/>
            <a:headEnd/>
            <a:tailEnd/>
          </a:ln>
        </p:spPr>
      </p:pic>
      <p:sp>
        <p:nvSpPr>
          <p:cNvPr id="42" name="Rectangle 41"/>
          <p:cNvSpPr/>
          <p:nvPr/>
        </p:nvSpPr>
        <p:spPr>
          <a:xfrm>
            <a:off x="231721" y="2637212"/>
            <a:ext cx="2253062" cy="220573"/>
          </a:xfrm>
          <a:prstGeom prst="rect">
            <a:avLst/>
          </a:prstGeom>
        </p:spPr>
        <p:txBody>
          <a:bodyPr wrap="square">
            <a:spAutoFit/>
          </a:bodyPr>
          <a:lstStyle/>
          <a:p>
            <a:pPr>
              <a:lnSpc>
                <a:spcPts val="1000"/>
              </a:lnSpc>
            </a:pPr>
            <a:r>
              <a:rPr lang="en-US" sz="1200" b="1" dirty="0" smtClean="0">
                <a:solidFill>
                  <a:schemeClr val="bg1"/>
                </a:solidFill>
                <a:cs typeface="Times New Roman"/>
              </a:rPr>
              <a:t>MI Basic Officer Course - Africa</a:t>
            </a:r>
            <a:endParaRPr lang="en-US" sz="1200" b="1" dirty="0">
              <a:solidFill>
                <a:schemeClr val="bg1"/>
              </a:solidFill>
            </a:endParaRPr>
          </a:p>
        </p:txBody>
      </p:sp>
      <p:sp>
        <p:nvSpPr>
          <p:cNvPr id="43" name="Rectangle 42"/>
          <p:cNvSpPr/>
          <p:nvPr/>
        </p:nvSpPr>
        <p:spPr>
          <a:xfrm>
            <a:off x="6763386" y="2520848"/>
            <a:ext cx="2102319" cy="357406"/>
          </a:xfrm>
          <a:prstGeom prst="rect">
            <a:avLst/>
          </a:prstGeom>
        </p:spPr>
        <p:txBody>
          <a:bodyPr wrap="square">
            <a:spAutoFit/>
          </a:bodyPr>
          <a:lstStyle/>
          <a:p>
            <a:pPr algn="r">
              <a:lnSpc>
                <a:spcPts val="1000"/>
              </a:lnSpc>
            </a:pPr>
            <a:r>
              <a:rPr lang="en-US" sz="1200" b="1" dirty="0" smtClean="0">
                <a:solidFill>
                  <a:schemeClr val="bg1"/>
                </a:solidFill>
                <a:cs typeface="Times New Roman"/>
              </a:rPr>
              <a:t>Defense HIV/AIDS Prevention Program </a:t>
            </a:r>
            <a:endParaRPr lang="en-US" sz="1200" b="1" dirty="0">
              <a:solidFill>
                <a:schemeClr val="bg1"/>
              </a:solidFill>
            </a:endParaRPr>
          </a:p>
        </p:txBody>
      </p:sp>
      <p:sp>
        <p:nvSpPr>
          <p:cNvPr id="44" name="TextBox 43"/>
          <p:cNvSpPr txBox="1"/>
          <p:nvPr/>
        </p:nvSpPr>
        <p:spPr>
          <a:xfrm>
            <a:off x="3193771" y="5209595"/>
            <a:ext cx="2761467"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Enhancing Accountability</a:t>
            </a:r>
          </a:p>
          <a:p>
            <a:pPr algn="ctr"/>
            <a:r>
              <a:rPr lang="en-US" b="1" dirty="0" smtClean="0">
                <a:solidFill>
                  <a:schemeClr val="tx2">
                    <a:lumMod val="75000"/>
                  </a:schemeClr>
                </a:solidFill>
                <a:latin typeface="Garamond" pitchFamily="18" charset="0"/>
                <a:cs typeface="Times New Roman"/>
              </a:rPr>
              <a:t>And Transparency</a:t>
            </a:r>
            <a:endParaRPr lang="en-US" dirty="0">
              <a:solidFill>
                <a:schemeClr val="tx2">
                  <a:lumMod val="75000"/>
                </a:schemeClr>
              </a:solidFill>
              <a:latin typeface="Garamond" pitchFamily="18" charset="0"/>
              <a:cs typeface="Times New Roman"/>
            </a:endParaRPr>
          </a:p>
        </p:txBody>
      </p:sp>
      <p:sp>
        <p:nvSpPr>
          <p:cNvPr id="45" name="Rectangle 44"/>
          <p:cNvSpPr/>
          <p:nvPr/>
        </p:nvSpPr>
        <p:spPr>
          <a:xfrm>
            <a:off x="3764079" y="4780960"/>
            <a:ext cx="2141355" cy="461665"/>
          </a:xfrm>
          <a:prstGeom prst="rect">
            <a:avLst/>
          </a:prstGeom>
        </p:spPr>
        <p:txBody>
          <a:bodyPr wrap="none">
            <a:spAutoFit/>
          </a:bodyPr>
          <a:lstStyle/>
          <a:p>
            <a:pPr algn="r"/>
            <a:r>
              <a:rPr lang="en-US" sz="1200" b="1" dirty="0" smtClean="0">
                <a:solidFill>
                  <a:schemeClr val="bg1"/>
                </a:solidFill>
                <a:cs typeface="Times New Roman"/>
              </a:rPr>
              <a:t>Chaplaincy, </a:t>
            </a:r>
            <a:r>
              <a:rPr lang="en-US" sz="1200" b="1" smtClean="0">
                <a:solidFill>
                  <a:schemeClr val="bg1"/>
                </a:solidFill>
                <a:cs typeface="Times New Roman"/>
              </a:rPr>
              <a:t>Legal Counsel,</a:t>
            </a:r>
            <a:endParaRPr lang="en-US" sz="1200" b="1" dirty="0" smtClean="0">
              <a:solidFill>
                <a:schemeClr val="bg1"/>
              </a:solidFill>
              <a:cs typeface="Times New Roman"/>
            </a:endParaRPr>
          </a:p>
          <a:p>
            <a:pPr algn="r"/>
            <a:r>
              <a:rPr lang="en-US" sz="1200" b="1" dirty="0" smtClean="0">
                <a:solidFill>
                  <a:schemeClr val="bg1"/>
                </a:solidFill>
                <a:cs typeface="Times New Roman"/>
              </a:rPr>
              <a:t>Inspectors General, and others</a:t>
            </a:r>
            <a:endParaRPr lang="en-US" sz="1200" b="1" dirty="0">
              <a:solidFill>
                <a:schemeClr val="bg1"/>
              </a:solidFill>
            </a:endParaRPr>
          </a:p>
        </p:txBody>
      </p:sp>
      <p:sp>
        <p:nvSpPr>
          <p:cNvPr id="46" name="Rectangle 45"/>
          <p:cNvSpPr/>
          <p:nvPr/>
        </p:nvSpPr>
        <p:spPr>
          <a:xfrm>
            <a:off x="6556614" y="4954625"/>
            <a:ext cx="2265685" cy="276999"/>
          </a:xfrm>
          <a:prstGeom prst="rect">
            <a:avLst/>
          </a:prstGeom>
        </p:spPr>
        <p:txBody>
          <a:bodyPr wrap="none">
            <a:spAutoFit/>
          </a:bodyPr>
          <a:lstStyle/>
          <a:p>
            <a:pPr algn="r"/>
            <a:r>
              <a:rPr lang="en-US" sz="1200" b="1" dirty="0" smtClean="0">
                <a:solidFill>
                  <a:schemeClr val="bg1"/>
                </a:solidFill>
                <a:cs typeface="Times New Roman"/>
              </a:rPr>
              <a:t>USAFRICOM Academic Symposia</a:t>
            </a:r>
            <a:endParaRPr lang="en-US" sz="1200" b="1" dirty="0">
              <a:solidFill>
                <a:schemeClr val="bg1"/>
              </a:solidFill>
            </a:endParaRPr>
          </a:p>
        </p:txBody>
      </p:sp>
      <p:sp>
        <p:nvSpPr>
          <p:cNvPr id="47" name="TextBox 46"/>
          <p:cNvSpPr txBox="1"/>
          <p:nvPr/>
        </p:nvSpPr>
        <p:spPr>
          <a:xfrm>
            <a:off x="239560" y="5210346"/>
            <a:ext cx="2563275"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Building Military and Dual-Use Infrastructure</a:t>
            </a:r>
            <a:endParaRPr lang="en-US" dirty="0">
              <a:solidFill>
                <a:schemeClr val="tx2">
                  <a:lumMod val="75000"/>
                </a:schemeClr>
              </a:solidFill>
              <a:latin typeface="Garamond" pitchFamily="18" charset="0"/>
              <a:cs typeface="Times New Roman"/>
            </a:endParaRPr>
          </a:p>
        </p:txBody>
      </p:sp>
      <p:sp>
        <p:nvSpPr>
          <p:cNvPr id="48" name="Rectangle 47"/>
          <p:cNvSpPr/>
          <p:nvPr/>
        </p:nvSpPr>
        <p:spPr>
          <a:xfrm>
            <a:off x="304801" y="3723860"/>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49" name="Picture 34" descr="ERC Comoros April 09"/>
          <p:cNvPicPr>
            <a:picLocks noChangeAspect="1" noChangeArrowheads="1"/>
          </p:cNvPicPr>
          <p:nvPr/>
        </p:nvPicPr>
        <p:blipFill>
          <a:blip r:embed="rId7"/>
          <a:srcRect/>
          <a:stretch>
            <a:fillRect/>
          </a:stretch>
        </p:blipFill>
        <p:spPr bwMode="auto">
          <a:xfrm>
            <a:off x="304801" y="3565598"/>
            <a:ext cx="2514600" cy="1600200"/>
          </a:xfrm>
          <a:prstGeom prst="rect">
            <a:avLst/>
          </a:prstGeom>
          <a:noFill/>
          <a:ln w="38100">
            <a:solidFill>
              <a:schemeClr val="accent1"/>
            </a:solidFill>
            <a:miter lim="800000"/>
            <a:headEnd/>
            <a:tailEnd/>
          </a:ln>
        </p:spPr>
      </p:pic>
      <p:sp>
        <p:nvSpPr>
          <p:cNvPr id="50" name="Rectangle 49"/>
          <p:cNvSpPr/>
          <p:nvPr/>
        </p:nvSpPr>
        <p:spPr>
          <a:xfrm>
            <a:off x="218468" y="4953448"/>
            <a:ext cx="2072747" cy="276999"/>
          </a:xfrm>
          <a:prstGeom prst="rect">
            <a:avLst/>
          </a:prstGeom>
        </p:spPr>
        <p:txBody>
          <a:bodyPr wrap="none">
            <a:spAutoFit/>
          </a:bodyPr>
          <a:lstStyle/>
          <a:p>
            <a:r>
              <a:rPr lang="en-US" sz="1200" b="1" dirty="0" smtClean="0">
                <a:solidFill>
                  <a:schemeClr val="bg1"/>
                </a:solidFill>
                <a:cs typeface="Times New Roman"/>
              </a:rPr>
              <a:t>Exercise Related Construction</a:t>
            </a:r>
            <a:endParaRPr lang="en-US" sz="1200" b="1"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9</a:t>
            </a:r>
            <a:endParaRPr lang="en-US" sz="1100" b="1" dirty="0">
              <a:solidFill>
                <a:schemeClr val="tx2">
                  <a:lumMod val="75000"/>
                </a:schemeClr>
              </a:solidFill>
              <a:latin typeface="Trajan Pro"/>
              <a:cs typeface="Trajan Pro"/>
            </a:endParaRPr>
          </a:p>
        </p:txBody>
      </p:sp>
      <p:sp>
        <p:nvSpPr>
          <p:cNvPr id="18" name="TextBox 17"/>
          <p:cNvSpPr txBox="1"/>
          <p:nvPr/>
        </p:nvSpPr>
        <p:spPr>
          <a:xfrm>
            <a:off x="6178062" y="2761752"/>
            <a:ext cx="2438400"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Improving Control of the Seas</a:t>
            </a:r>
            <a:endParaRPr lang="en-US" dirty="0">
              <a:solidFill>
                <a:schemeClr val="tx2">
                  <a:lumMod val="75000"/>
                </a:schemeClr>
              </a:solidFill>
              <a:latin typeface="Garamond" pitchFamily="18" charset="0"/>
              <a:cs typeface="Times New Roman"/>
            </a:endParaRPr>
          </a:p>
        </p:txBody>
      </p:sp>
      <p:sp>
        <p:nvSpPr>
          <p:cNvPr id="21" name="TextBox 20"/>
          <p:cNvSpPr txBox="1"/>
          <p:nvPr/>
        </p:nvSpPr>
        <p:spPr>
          <a:xfrm>
            <a:off x="5804453" y="5141792"/>
            <a:ext cx="3359426"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Supporting the African Union’s African Standby Force</a:t>
            </a:r>
            <a:endParaRPr lang="en-US" dirty="0">
              <a:solidFill>
                <a:schemeClr val="tx2">
                  <a:lumMod val="75000"/>
                </a:schemeClr>
              </a:solidFill>
              <a:latin typeface="Garamond" pitchFamily="18" charset="0"/>
              <a:cs typeface="Times New Roman"/>
            </a:endParaRPr>
          </a:p>
        </p:txBody>
      </p:sp>
      <p:sp>
        <p:nvSpPr>
          <p:cNvPr id="24" name="Rectangle 23"/>
          <p:cNvSpPr/>
          <p:nvPr/>
        </p:nvSpPr>
        <p:spPr>
          <a:xfrm>
            <a:off x="6248400" y="1219200"/>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ectangle 26"/>
          <p:cNvSpPr/>
          <p:nvPr/>
        </p:nvSpPr>
        <p:spPr>
          <a:xfrm>
            <a:off x="6248400" y="3276602"/>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9" name="Picture 32" descr="AF Endeavor v3"/>
          <p:cNvPicPr>
            <a:picLocks noChangeAspect="1" noChangeArrowheads="1"/>
          </p:cNvPicPr>
          <p:nvPr/>
        </p:nvPicPr>
        <p:blipFill>
          <a:blip r:embed="rId2"/>
          <a:srcRect/>
          <a:stretch>
            <a:fillRect/>
          </a:stretch>
        </p:blipFill>
        <p:spPr bwMode="auto">
          <a:xfrm>
            <a:off x="6197600" y="1146312"/>
            <a:ext cx="2514600" cy="1600200"/>
          </a:xfrm>
          <a:prstGeom prst="rect">
            <a:avLst/>
          </a:prstGeom>
          <a:noFill/>
          <a:ln w="38100">
            <a:solidFill>
              <a:schemeClr val="accent1"/>
            </a:solidFill>
            <a:miter lim="800000"/>
            <a:headEnd/>
            <a:tailEnd/>
          </a:ln>
        </p:spPr>
      </p:pic>
      <p:pic>
        <p:nvPicPr>
          <p:cNvPr id="33" name="Picture 15" descr="P:\AFRICOM\CDR\CAG\04 CAG Projects\04A Command Brief\2010 01 05 ver\Holmes at Garmisch small.jpg"/>
          <p:cNvPicPr>
            <a:picLocks noChangeAspect="1" noChangeArrowheads="1"/>
          </p:cNvPicPr>
          <p:nvPr/>
        </p:nvPicPr>
        <p:blipFill>
          <a:blip r:embed="rId3"/>
          <a:srcRect/>
          <a:stretch>
            <a:fillRect/>
          </a:stretch>
        </p:blipFill>
        <p:spPr bwMode="auto">
          <a:xfrm>
            <a:off x="6197600" y="3517902"/>
            <a:ext cx="2514600" cy="1600200"/>
          </a:xfrm>
          <a:prstGeom prst="rect">
            <a:avLst/>
          </a:prstGeom>
          <a:noFill/>
          <a:ln w="38100">
            <a:solidFill>
              <a:schemeClr val="accent1"/>
            </a:solidFill>
            <a:miter lim="800000"/>
            <a:headEnd/>
            <a:tailEnd/>
          </a:ln>
        </p:spPr>
      </p:pic>
      <p:sp>
        <p:nvSpPr>
          <p:cNvPr id="35" name="Title 34"/>
          <p:cNvSpPr>
            <a:spLocks noGrp="1"/>
          </p:cNvSpPr>
          <p:nvPr>
            <p:ph type="title"/>
          </p:nvPr>
        </p:nvSpPr>
        <p:spPr/>
        <p:txBody>
          <a:bodyPr/>
          <a:lstStyle/>
          <a:p>
            <a:r>
              <a:rPr lang="en-US" dirty="0" smtClean="0"/>
              <a:t>Promoting Cooperative Efforts</a:t>
            </a:r>
            <a:endParaRPr lang="en-US" dirty="0"/>
          </a:p>
        </p:txBody>
      </p:sp>
      <p:sp>
        <p:nvSpPr>
          <p:cNvPr id="28" name="TextBox 27"/>
          <p:cNvSpPr txBox="1"/>
          <p:nvPr/>
        </p:nvSpPr>
        <p:spPr>
          <a:xfrm>
            <a:off x="3101563" y="2775833"/>
            <a:ext cx="2722768"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Supporting Regional Counterterrorism Efforts</a:t>
            </a:r>
            <a:endParaRPr lang="en-US" dirty="0">
              <a:solidFill>
                <a:schemeClr val="tx2">
                  <a:lumMod val="75000"/>
                </a:schemeClr>
              </a:solidFill>
              <a:latin typeface="Garamond" pitchFamily="18" charset="0"/>
              <a:cs typeface="Times New Roman"/>
            </a:endParaRPr>
          </a:p>
        </p:txBody>
      </p:sp>
      <p:pic>
        <p:nvPicPr>
          <p:cNvPr id="36" name="Picture 15" descr="P:\AFRICOM\CDR\CAG\04 CAG Projects\04A Command Brief\Photos\08E -- FLINTLOCK.jpg"/>
          <p:cNvPicPr>
            <a:picLocks noChangeAspect="1" noChangeArrowheads="1"/>
          </p:cNvPicPr>
          <p:nvPr/>
        </p:nvPicPr>
        <p:blipFill>
          <a:blip r:embed="rId4"/>
          <a:srcRect/>
          <a:stretch>
            <a:fillRect/>
          </a:stretch>
        </p:blipFill>
        <p:spPr bwMode="auto">
          <a:xfrm>
            <a:off x="3235187" y="1149989"/>
            <a:ext cx="2514600" cy="1600200"/>
          </a:xfrm>
          <a:prstGeom prst="rect">
            <a:avLst/>
          </a:prstGeom>
          <a:noFill/>
          <a:ln w="38100">
            <a:solidFill>
              <a:schemeClr val="accent1"/>
            </a:solidFill>
            <a:miter lim="800000"/>
            <a:headEnd/>
            <a:tailEnd/>
          </a:ln>
        </p:spPr>
      </p:pic>
      <p:sp>
        <p:nvSpPr>
          <p:cNvPr id="37" name="TextBox 36"/>
          <p:cNvSpPr txBox="1"/>
          <p:nvPr/>
        </p:nvSpPr>
        <p:spPr>
          <a:xfrm>
            <a:off x="101021" y="2768379"/>
            <a:ext cx="2999990" cy="369332"/>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Promoting Interoperability</a:t>
            </a:r>
            <a:endParaRPr lang="en-US" dirty="0">
              <a:solidFill>
                <a:schemeClr val="tx2">
                  <a:lumMod val="75000"/>
                </a:schemeClr>
              </a:solidFill>
              <a:latin typeface="Garamond" pitchFamily="18" charset="0"/>
              <a:cs typeface="Times New Roman"/>
            </a:endParaRPr>
          </a:p>
        </p:txBody>
      </p:sp>
      <p:pic>
        <p:nvPicPr>
          <p:cNvPr id="38" name="Picture 32" descr="AF Endeavor v3"/>
          <p:cNvPicPr>
            <a:picLocks noChangeAspect="1" noChangeArrowheads="1"/>
          </p:cNvPicPr>
          <p:nvPr/>
        </p:nvPicPr>
        <p:blipFill>
          <a:blip r:embed="rId5"/>
          <a:srcRect/>
          <a:stretch>
            <a:fillRect/>
          </a:stretch>
        </p:blipFill>
        <p:spPr bwMode="auto">
          <a:xfrm>
            <a:off x="366231" y="1172817"/>
            <a:ext cx="2514600" cy="1600200"/>
          </a:xfrm>
          <a:prstGeom prst="rect">
            <a:avLst/>
          </a:prstGeom>
          <a:noFill/>
          <a:ln w="38100">
            <a:solidFill>
              <a:schemeClr val="accent1"/>
            </a:solidFill>
            <a:miter lim="800000"/>
            <a:headEnd/>
            <a:tailEnd/>
          </a:ln>
        </p:spPr>
      </p:pic>
      <p:sp>
        <p:nvSpPr>
          <p:cNvPr id="39" name="TextBox 38"/>
          <p:cNvSpPr txBox="1"/>
          <p:nvPr/>
        </p:nvSpPr>
        <p:spPr>
          <a:xfrm>
            <a:off x="320093" y="5132723"/>
            <a:ext cx="2614246"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Developing Lasting Relationships</a:t>
            </a:r>
            <a:endParaRPr lang="en-US" dirty="0">
              <a:solidFill>
                <a:schemeClr val="tx2">
                  <a:lumMod val="75000"/>
                </a:schemeClr>
              </a:solidFill>
              <a:latin typeface="Garamond" pitchFamily="18" charset="0"/>
              <a:cs typeface="Times New Roman"/>
            </a:endParaRPr>
          </a:p>
        </p:txBody>
      </p:sp>
      <p:pic>
        <p:nvPicPr>
          <p:cNvPr id="40" name="Picture 39" descr="Uganda3 v3"/>
          <p:cNvPicPr>
            <a:picLocks noChangeAspect="1" noChangeArrowheads="1"/>
          </p:cNvPicPr>
          <p:nvPr/>
        </p:nvPicPr>
        <p:blipFill>
          <a:blip r:embed="rId6"/>
          <a:srcRect/>
          <a:stretch>
            <a:fillRect/>
          </a:stretch>
        </p:blipFill>
        <p:spPr bwMode="auto">
          <a:xfrm>
            <a:off x="350079" y="3524461"/>
            <a:ext cx="2514600" cy="1600200"/>
          </a:xfrm>
          <a:prstGeom prst="rect">
            <a:avLst/>
          </a:prstGeom>
          <a:noFill/>
          <a:ln w="38100">
            <a:solidFill>
              <a:schemeClr val="accent1"/>
            </a:solidFill>
            <a:miter lim="800000"/>
            <a:headEnd/>
            <a:tailEnd/>
          </a:ln>
        </p:spPr>
      </p:pic>
      <p:sp>
        <p:nvSpPr>
          <p:cNvPr id="41" name="TextBox 40"/>
          <p:cNvSpPr txBox="1"/>
          <p:nvPr/>
        </p:nvSpPr>
        <p:spPr>
          <a:xfrm>
            <a:off x="3101008" y="5151700"/>
            <a:ext cx="2736160"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Supporting Regional Crisis Response Exercises</a:t>
            </a:r>
            <a:endParaRPr lang="en-US" dirty="0">
              <a:solidFill>
                <a:schemeClr val="tx2">
                  <a:lumMod val="75000"/>
                </a:schemeClr>
              </a:solidFill>
              <a:latin typeface="Garamond" pitchFamily="18" charset="0"/>
              <a:cs typeface="Times New Roman"/>
            </a:endParaRPr>
          </a:p>
        </p:txBody>
      </p:sp>
      <p:pic>
        <p:nvPicPr>
          <p:cNvPr id="42" name="Picture 17" descr="fileCASK4G46"/>
          <p:cNvPicPr>
            <a:picLocks noChangeAspect="1" noChangeArrowheads="1"/>
          </p:cNvPicPr>
          <p:nvPr/>
        </p:nvPicPr>
        <p:blipFill>
          <a:blip r:embed="rId7"/>
          <a:srcRect/>
          <a:stretch>
            <a:fillRect/>
          </a:stretch>
        </p:blipFill>
        <p:spPr bwMode="auto">
          <a:xfrm>
            <a:off x="3369365" y="3533085"/>
            <a:ext cx="2286000" cy="1597025"/>
          </a:xfrm>
          <a:prstGeom prst="rect">
            <a:avLst/>
          </a:prstGeom>
          <a:noFill/>
          <a:ln w="38100">
            <a:solidFill>
              <a:schemeClr val="accent1"/>
            </a:solidFill>
            <a:miter lim="800000"/>
            <a:headEnd/>
            <a:tailEnd/>
          </a:ln>
        </p:spPr>
      </p:pic>
      <p:sp>
        <p:nvSpPr>
          <p:cNvPr id="43" name="Rectangle 42"/>
          <p:cNvSpPr/>
          <p:nvPr/>
        </p:nvSpPr>
        <p:spPr>
          <a:xfrm>
            <a:off x="4929616" y="2544452"/>
            <a:ext cx="874470" cy="276999"/>
          </a:xfrm>
          <a:prstGeom prst="rect">
            <a:avLst/>
          </a:prstGeom>
        </p:spPr>
        <p:txBody>
          <a:bodyPr wrap="none">
            <a:spAutoFit/>
          </a:bodyPr>
          <a:lstStyle/>
          <a:p>
            <a:r>
              <a:rPr lang="en-US" sz="1200" b="1" dirty="0" smtClean="0">
                <a:solidFill>
                  <a:schemeClr val="bg1"/>
                </a:solidFill>
                <a:cs typeface="Times New Roman"/>
              </a:rPr>
              <a:t>FLINTLOCK</a:t>
            </a:r>
            <a:endParaRPr lang="en-US" sz="1200" b="1" dirty="0">
              <a:solidFill>
                <a:schemeClr val="bg1"/>
              </a:solidFill>
            </a:endParaRPr>
          </a:p>
        </p:txBody>
      </p:sp>
      <p:sp>
        <p:nvSpPr>
          <p:cNvPr id="44" name="Rectangle 43"/>
          <p:cNvSpPr/>
          <p:nvPr/>
        </p:nvSpPr>
        <p:spPr>
          <a:xfrm>
            <a:off x="311234" y="2537825"/>
            <a:ext cx="1398203" cy="276999"/>
          </a:xfrm>
          <a:prstGeom prst="rect">
            <a:avLst/>
          </a:prstGeom>
        </p:spPr>
        <p:txBody>
          <a:bodyPr wrap="none">
            <a:spAutoFit/>
          </a:bodyPr>
          <a:lstStyle/>
          <a:p>
            <a:r>
              <a:rPr lang="en-US" sz="1200" b="1" dirty="0" smtClean="0">
                <a:solidFill>
                  <a:schemeClr val="bg1"/>
                </a:solidFill>
                <a:cs typeface="Times New Roman"/>
              </a:rPr>
              <a:t>AFRICA ENDEAVOR</a:t>
            </a:r>
            <a:endParaRPr lang="en-US" sz="1200" b="1" dirty="0">
              <a:solidFill>
                <a:schemeClr val="bg1"/>
              </a:solidFill>
            </a:endParaRPr>
          </a:p>
        </p:txBody>
      </p:sp>
      <p:sp>
        <p:nvSpPr>
          <p:cNvPr id="45" name="Rectangle 44"/>
          <p:cNvSpPr/>
          <p:nvPr/>
        </p:nvSpPr>
        <p:spPr>
          <a:xfrm>
            <a:off x="6705402" y="2431806"/>
            <a:ext cx="2080783" cy="357406"/>
          </a:xfrm>
          <a:prstGeom prst="rect">
            <a:avLst/>
          </a:prstGeom>
        </p:spPr>
        <p:txBody>
          <a:bodyPr wrap="square">
            <a:spAutoFit/>
          </a:bodyPr>
          <a:lstStyle/>
          <a:p>
            <a:pPr algn="r">
              <a:lnSpc>
                <a:spcPts val="1000"/>
              </a:lnSpc>
            </a:pPr>
            <a:r>
              <a:rPr lang="en-US" sz="1200" b="1" dirty="0" smtClean="0">
                <a:solidFill>
                  <a:schemeClr val="bg1">
                    <a:lumMod val="50000"/>
                  </a:schemeClr>
                </a:solidFill>
                <a:cs typeface="Times New Roman"/>
              </a:rPr>
              <a:t>Maritime Safety and Security Information System</a:t>
            </a:r>
            <a:endParaRPr lang="en-US" sz="1200" b="1" dirty="0">
              <a:solidFill>
                <a:schemeClr val="bg1">
                  <a:lumMod val="50000"/>
                </a:schemeClr>
              </a:solidFill>
            </a:endParaRPr>
          </a:p>
        </p:txBody>
      </p:sp>
      <p:sp>
        <p:nvSpPr>
          <p:cNvPr id="46" name="Rectangle 45"/>
          <p:cNvSpPr/>
          <p:nvPr/>
        </p:nvSpPr>
        <p:spPr>
          <a:xfrm>
            <a:off x="6791546" y="4803947"/>
            <a:ext cx="1974766" cy="357406"/>
          </a:xfrm>
          <a:prstGeom prst="rect">
            <a:avLst/>
          </a:prstGeom>
        </p:spPr>
        <p:txBody>
          <a:bodyPr wrap="square">
            <a:spAutoFit/>
          </a:bodyPr>
          <a:lstStyle/>
          <a:p>
            <a:pPr algn="r">
              <a:lnSpc>
                <a:spcPts val="1000"/>
              </a:lnSpc>
            </a:pPr>
            <a:r>
              <a:rPr lang="en-US" sz="1200" b="1" dirty="0" smtClean="0">
                <a:solidFill>
                  <a:schemeClr val="bg1"/>
                </a:solidFill>
                <a:cs typeface="Times New Roman"/>
              </a:rPr>
              <a:t>African Union Peace Support Operations Center</a:t>
            </a:r>
            <a:endParaRPr lang="en-US" sz="1200" b="1" dirty="0">
              <a:solidFill>
                <a:schemeClr val="bg1"/>
              </a:solidFill>
            </a:endParaRPr>
          </a:p>
        </p:txBody>
      </p:sp>
      <p:sp>
        <p:nvSpPr>
          <p:cNvPr id="47" name="Rectangle 46"/>
          <p:cNvSpPr/>
          <p:nvPr/>
        </p:nvSpPr>
        <p:spPr>
          <a:xfrm>
            <a:off x="1051219" y="4916589"/>
            <a:ext cx="1864165" cy="276999"/>
          </a:xfrm>
          <a:prstGeom prst="rect">
            <a:avLst/>
          </a:prstGeom>
        </p:spPr>
        <p:txBody>
          <a:bodyPr wrap="none">
            <a:spAutoFit/>
          </a:bodyPr>
          <a:lstStyle/>
          <a:p>
            <a:pPr algn="r"/>
            <a:r>
              <a:rPr lang="en-US" sz="1200" b="1" dirty="0" smtClean="0">
                <a:solidFill>
                  <a:schemeClr val="bg1"/>
                </a:solidFill>
                <a:cs typeface="Times New Roman"/>
              </a:rPr>
              <a:t>State Partnership Program</a:t>
            </a:r>
            <a:endParaRPr lang="en-US" sz="1200" b="1" dirty="0">
              <a:solidFill>
                <a:schemeClr val="bg1"/>
              </a:solidFill>
            </a:endParaRPr>
          </a:p>
        </p:txBody>
      </p:sp>
      <p:sp>
        <p:nvSpPr>
          <p:cNvPr id="48" name="Rectangle 47"/>
          <p:cNvSpPr/>
          <p:nvPr/>
        </p:nvSpPr>
        <p:spPr>
          <a:xfrm>
            <a:off x="4592569" y="4909962"/>
            <a:ext cx="1099147" cy="276999"/>
          </a:xfrm>
          <a:prstGeom prst="rect">
            <a:avLst/>
          </a:prstGeom>
        </p:spPr>
        <p:txBody>
          <a:bodyPr wrap="none">
            <a:spAutoFit/>
          </a:bodyPr>
          <a:lstStyle/>
          <a:p>
            <a:pPr algn="r"/>
            <a:r>
              <a:rPr lang="en-US" sz="1200" b="1" dirty="0" smtClean="0">
                <a:solidFill>
                  <a:schemeClr val="bg1">
                    <a:lumMod val="50000"/>
                  </a:schemeClr>
                </a:solidFill>
                <a:cs typeface="Times New Roman"/>
              </a:rPr>
              <a:t>NATURAL FIRE</a:t>
            </a:r>
            <a:endParaRPr lang="en-US" sz="1200" b="1"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37126" y="218941"/>
            <a:ext cx="6593983"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Outline</a:t>
            </a:r>
            <a:endParaRPr lang="en-US" sz="2800" dirty="0">
              <a:solidFill>
                <a:schemeClr val="bg1"/>
              </a:solidFill>
              <a:latin typeface="Garamond" pitchFamily="18" charset="0"/>
            </a:endParaRPr>
          </a:p>
        </p:txBody>
      </p:sp>
      <p:sp>
        <p:nvSpPr>
          <p:cNvPr id="22" name="TextBox 21"/>
          <p:cNvSpPr txBox="1"/>
          <p:nvPr/>
        </p:nvSpPr>
        <p:spPr>
          <a:xfrm>
            <a:off x="1107583" y="1384300"/>
            <a:ext cx="7225048" cy="3662541"/>
          </a:xfrm>
          <a:prstGeom prst="rect">
            <a:avLst/>
          </a:prstGeom>
          <a:noFill/>
        </p:spPr>
        <p:txBody>
          <a:bodyPr wrap="square" rtlCol="0">
            <a:spAutoFit/>
          </a:bodyPr>
          <a:lstStyle/>
          <a:p>
            <a:pPr>
              <a:lnSpc>
                <a:spcPct val="200000"/>
              </a:lnSpc>
              <a:buFont typeface="Arial" pitchFamily="34" charset="0"/>
              <a:buChar char="•"/>
            </a:pPr>
            <a:r>
              <a:rPr lang="en-US" sz="3200" b="1" dirty="0" smtClean="0">
                <a:latin typeface="Garamond" pitchFamily="18" charset="0"/>
              </a:rPr>
              <a:t>  </a:t>
            </a:r>
            <a:r>
              <a:rPr lang="en-US" sz="2800" b="1" dirty="0" smtClean="0">
                <a:latin typeface="Garamond" pitchFamily="18" charset="0"/>
              </a:rPr>
              <a:t>Context  </a:t>
            </a:r>
          </a:p>
          <a:p>
            <a:pPr>
              <a:lnSpc>
                <a:spcPct val="200000"/>
              </a:lnSpc>
              <a:buFont typeface="Arial" pitchFamily="34" charset="0"/>
              <a:buChar char="•"/>
            </a:pPr>
            <a:r>
              <a:rPr lang="en-US" sz="2800" b="1" dirty="0" smtClean="0">
                <a:latin typeface="Garamond" pitchFamily="18" charset="0"/>
              </a:rPr>
              <a:t>  Purpose										</a:t>
            </a:r>
          </a:p>
          <a:p>
            <a:pPr>
              <a:lnSpc>
                <a:spcPct val="200000"/>
              </a:lnSpc>
              <a:buFont typeface="Arial" pitchFamily="34" charset="0"/>
              <a:buChar char="•"/>
            </a:pPr>
            <a:r>
              <a:rPr lang="en-US" sz="2800" b="1" dirty="0" smtClean="0">
                <a:latin typeface="Garamond" pitchFamily="18" charset="0"/>
              </a:rPr>
              <a:t>  Recommendations</a:t>
            </a:r>
          </a:p>
          <a:p>
            <a:pPr>
              <a:lnSpc>
                <a:spcPct val="200000"/>
              </a:lnSpc>
              <a:buFont typeface="Arial" pitchFamily="34" charset="0"/>
              <a:buChar char="•"/>
            </a:pPr>
            <a:r>
              <a:rPr lang="en-US" sz="2800" b="1" dirty="0" smtClean="0">
                <a:latin typeface="Garamond" pitchFamily="18" charset="0"/>
              </a:rPr>
              <a:t>  Discussion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6520190"/>
            <a:ext cx="5715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10</a:t>
            </a:r>
            <a:endParaRPr lang="en-US" sz="1100" b="1" dirty="0">
              <a:solidFill>
                <a:schemeClr val="tx2">
                  <a:lumMod val="75000"/>
                </a:schemeClr>
              </a:solidFill>
              <a:latin typeface="Trajan Pro"/>
              <a:cs typeface="Trajan Pro"/>
            </a:endParaRPr>
          </a:p>
        </p:txBody>
      </p:sp>
      <p:sp>
        <p:nvSpPr>
          <p:cNvPr id="16" name="TextBox 15"/>
          <p:cNvSpPr txBox="1"/>
          <p:nvPr/>
        </p:nvSpPr>
        <p:spPr>
          <a:xfrm>
            <a:off x="315791" y="2728048"/>
            <a:ext cx="2438400"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Countering Violent Extremist Ideologies</a:t>
            </a:r>
            <a:endParaRPr lang="en-US" dirty="0">
              <a:solidFill>
                <a:schemeClr val="tx2">
                  <a:lumMod val="75000"/>
                </a:schemeClr>
              </a:solidFill>
              <a:latin typeface="Garamond" pitchFamily="18" charset="0"/>
              <a:cs typeface="Times New Roman"/>
            </a:endParaRPr>
          </a:p>
        </p:txBody>
      </p:sp>
      <p:sp>
        <p:nvSpPr>
          <p:cNvPr id="17" name="TextBox 16"/>
          <p:cNvSpPr txBox="1"/>
          <p:nvPr/>
        </p:nvSpPr>
        <p:spPr>
          <a:xfrm>
            <a:off x="6166849" y="5170589"/>
            <a:ext cx="2672861" cy="369332"/>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Spreading Goodwill</a:t>
            </a:r>
            <a:endParaRPr lang="en-US" dirty="0">
              <a:solidFill>
                <a:schemeClr val="tx2">
                  <a:lumMod val="75000"/>
                </a:schemeClr>
              </a:solidFill>
              <a:latin typeface="Garamond" pitchFamily="18" charset="0"/>
              <a:cs typeface="Times New Roman"/>
            </a:endParaRPr>
          </a:p>
        </p:txBody>
      </p:sp>
      <p:sp>
        <p:nvSpPr>
          <p:cNvPr id="19" name="TextBox 18"/>
          <p:cNvSpPr txBox="1"/>
          <p:nvPr/>
        </p:nvSpPr>
        <p:spPr>
          <a:xfrm>
            <a:off x="164635" y="5147398"/>
            <a:ext cx="2777349"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Supporting Humanitarian Assistance Efforts</a:t>
            </a:r>
            <a:endParaRPr lang="en-US" b="1" dirty="0">
              <a:solidFill>
                <a:schemeClr val="tx2">
                  <a:lumMod val="75000"/>
                </a:schemeClr>
              </a:solidFill>
              <a:latin typeface="Garamond" pitchFamily="18" charset="0"/>
              <a:cs typeface="Times New Roman"/>
            </a:endParaRPr>
          </a:p>
        </p:txBody>
      </p:sp>
      <p:sp>
        <p:nvSpPr>
          <p:cNvPr id="25" name="Rectangle 24"/>
          <p:cNvSpPr/>
          <p:nvPr/>
        </p:nvSpPr>
        <p:spPr>
          <a:xfrm>
            <a:off x="457200" y="3660912"/>
            <a:ext cx="2438400" cy="1463040"/>
          </a:xfrm>
          <a:prstGeom prst="rect">
            <a:avLst/>
          </a:prstGeom>
          <a:solidFill>
            <a:schemeClr val="bg1">
              <a:alpha val="38000"/>
            </a:schemeClr>
          </a:solidFill>
          <a:ln w="28575" cap="flat" cmpd="sng" algn="ctr">
            <a:no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Title 28"/>
          <p:cNvSpPr>
            <a:spLocks noGrp="1"/>
          </p:cNvSpPr>
          <p:nvPr>
            <p:ph type="title"/>
          </p:nvPr>
        </p:nvSpPr>
        <p:spPr/>
        <p:txBody>
          <a:bodyPr/>
          <a:lstStyle/>
          <a:p>
            <a:r>
              <a:rPr lang="en-US" dirty="0" smtClean="0"/>
              <a:t>Working to Prevent / Mitigate Conflict</a:t>
            </a:r>
            <a:endParaRPr lang="en-US" dirty="0"/>
          </a:p>
        </p:txBody>
      </p:sp>
      <p:pic>
        <p:nvPicPr>
          <p:cNvPr id="31" name="Picture 31" descr="APS HA Togo Jan 09"/>
          <p:cNvPicPr>
            <a:picLocks noChangeAspect="1" noChangeArrowheads="1"/>
          </p:cNvPicPr>
          <p:nvPr/>
        </p:nvPicPr>
        <p:blipFill>
          <a:blip r:embed="rId2"/>
          <a:srcRect/>
          <a:stretch>
            <a:fillRect/>
          </a:stretch>
        </p:blipFill>
        <p:spPr bwMode="auto">
          <a:xfrm>
            <a:off x="317500" y="3536844"/>
            <a:ext cx="2514600" cy="1600200"/>
          </a:xfrm>
          <a:prstGeom prst="rect">
            <a:avLst/>
          </a:prstGeom>
          <a:noFill/>
          <a:ln w="38100">
            <a:solidFill>
              <a:schemeClr val="accent1"/>
            </a:solidFill>
            <a:miter lim="800000"/>
            <a:headEnd/>
            <a:tailEnd/>
          </a:ln>
        </p:spPr>
      </p:pic>
      <p:pic>
        <p:nvPicPr>
          <p:cNvPr id="32" name="Picture 32" descr="MEDCAP Mali May 09 small"/>
          <p:cNvPicPr>
            <a:picLocks noChangeAspect="1" noChangeArrowheads="1"/>
          </p:cNvPicPr>
          <p:nvPr/>
        </p:nvPicPr>
        <p:blipFill>
          <a:blip r:embed="rId3"/>
          <a:srcRect/>
          <a:stretch>
            <a:fillRect/>
          </a:stretch>
        </p:blipFill>
        <p:spPr bwMode="auto">
          <a:xfrm>
            <a:off x="6240118" y="3513141"/>
            <a:ext cx="2514600" cy="1600200"/>
          </a:xfrm>
          <a:prstGeom prst="rect">
            <a:avLst/>
          </a:prstGeom>
          <a:noFill/>
          <a:ln w="38100">
            <a:solidFill>
              <a:schemeClr val="accent1"/>
            </a:solidFill>
            <a:miter lim="800000"/>
            <a:headEnd/>
            <a:tailEnd/>
          </a:ln>
        </p:spPr>
      </p:pic>
      <p:pic>
        <p:nvPicPr>
          <p:cNvPr id="34" name="Picture 8" descr="magharebia"/>
          <p:cNvPicPr>
            <a:picLocks noChangeAspect="1" noChangeArrowheads="1"/>
          </p:cNvPicPr>
          <p:nvPr/>
        </p:nvPicPr>
        <p:blipFill>
          <a:blip r:embed="rId4"/>
          <a:srcRect/>
          <a:stretch>
            <a:fillRect/>
          </a:stretch>
        </p:blipFill>
        <p:spPr bwMode="auto">
          <a:xfrm>
            <a:off x="314325" y="1115050"/>
            <a:ext cx="2514600" cy="1600200"/>
          </a:xfrm>
          <a:prstGeom prst="rect">
            <a:avLst/>
          </a:prstGeom>
          <a:noFill/>
          <a:ln w="38100">
            <a:solidFill>
              <a:schemeClr val="accent1"/>
            </a:solidFill>
            <a:miter lim="800000"/>
            <a:headEnd/>
            <a:tailEnd/>
          </a:ln>
        </p:spPr>
      </p:pic>
      <p:sp>
        <p:nvSpPr>
          <p:cNvPr id="28" name="TextBox 27"/>
          <p:cNvSpPr txBox="1"/>
          <p:nvPr/>
        </p:nvSpPr>
        <p:spPr>
          <a:xfrm>
            <a:off x="3193912" y="2753885"/>
            <a:ext cx="2590800" cy="369332"/>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Training Peacekeepers</a:t>
            </a:r>
            <a:endParaRPr lang="en-US" dirty="0">
              <a:solidFill>
                <a:schemeClr val="tx2">
                  <a:lumMod val="75000"/>
                </a:schemeClr>
              </a:solidFill>
              <a:latin typeface="Garamond" pitchFamily="18" charset="0"/>
              <a:cs typeface="Times New Roman"/>
            </a:endParaRPr>
          </a:p>
        </p:txBody>
      </p:sp>
      <p:pic>
        <p:nvPicPr>
          <p:cNvPr id="36" name="Picture 34" descr="Tanzanian May 09 ACOTA"/>
          <p:cNvPicPr>
            <a:picLocks noChangeAspect="1" noChangeArrowheads="1"/>
          </p:cNvPicPr>
          <p:nvPr/>
        </p:nvPicPr>
        <p:blipFill>
          <a:blip r:embed="rId5"/>
          <a:srcRect/>
          <a:stretch>
            <a:fillRect/>
          </a:stretch>
        </p:blipFill>
        <p:spPr bwMode="auto">
          <a:xfrm>
            <a:off x="3235187" y="1125745"/>
            <a:ext cx="2514600" cy="1600200"/>
          </a:xfrm>
          <a:prstGeom prst="rect">
            <a:avLst/>
          </a:prstGeom>
          <a:noFill/>
          <a:ln w="38100">
            <a:solidFill>
              <a:schemeClr val="accent1"/>
            </a:solidFill>
            <a:miter lim="800000"/>
            <a:headEnd/>
            <a:tailEnd/>
          </a:ln>
        </p:spPr>
      </p:pic>
      <p:sp>
        <p:nvSpPr>
          <p:cNvPr id="39" name="Rectangle 38"/>
          <p:cNvSpPr/>
          <p:nvPr/>
        </p:nvSpPr>
        <p:spPr>
          <a:xfrm>
            <a:off x="1556937" y="2495171"/>
            <a:ext cx="1294265" cy="276999"/>
          </a:xfrm>
          <a:prstGeom prst="rect">
            <a:avLst/>
          </a:prstGeom>
        </p:spPr>
        <p:txBody>
          <a:bodyPr wrap="none">
            <a:spAutoFit/>
          </a:bodyPr>
          <a:lstStyle/>
          <a:p>
            <a:r>
              <a:rPr lang="en-US" sz="1200" b="1" dirty="0" smtClean="0">
                <a:solidFill>
                  <a:schemeClr val="bg1">
                    <a:lumMod val="50000"/>
                  </a:schemeClr>
                </a:solidFill>
                <a:cs typeface="Times New Roman"/>
              </a:rPr>
              <a:t>OBJECTIVE VOICE</a:t>
            </a:r>
            <a:endParaRPr lang="en-US" sz="1200" b="1" dirty="0">
              <a:solidFill>
                <a:schemeClr val="bg1">
                  <a:lumMod val="50000"/>
                </a:schemeClr>
              </a:solidFill>
            </a:endParaRPr>
          </a:p>
        </p:txBody>
      </p:sp>
      <p:sp>
        <p:nvSpPr>
          <p:cNvPr id="40" name="TextBox 39"/>
          <p:cNvSpPr txBox="1"/>
          <p:nvPr/>
        </p:nvSpPr>
        <p:spPr>
          <a:xfrm>
            <a:off x="3143316" y="5147143"/>
            <a:ext cx="2661138"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Rendering Former Battlefields Safe for Use</a:t>
            </a:r>
            <a:endParaRPr lang="en-US" dirty="0">
              <a:solidFill>
                <a:schemeClr val="tx2">
                  <a:lumMod val="75000"/>
                </a:schemeClr>
              </a:solidFill>
              <a:latin typeface="Garamond" pitchFamily="18" charset="0"/>
              <a:cs typeface="Times New Roman"/>
            </a:endParaRPr>
          </a:p>
        </p:txBody>
      </p:sp>
      <p:pic>
        <p:nvPicPr>
          <p:cNvPr id="41" name="Picture 38" descr="Liberia SSR"/>
          <p:cNvPicPr>
            <a:picLocks noChangeAspect="1" noChangeArrowheads="1"/>
          </p:cNvPicPr>
          <p:nvPr/>
        </p:nvPicPr>
        <p:blipFill>
          <a:blip r:embed="rId6"/>
          <a:srcRect/>
          <a:stretch>
            <a:fillRect/>
          </a:stretch>
        </p:blipFill>
        <p:spPr bwMode="auto">
          <a:xfrm>
            <a:off x="3258378" y="3511825"/>
            <a:ext cx="2514600" cy="1600200"/>
          </a:xfrm>
          <a:prstGeom prst="rect">
            <a:avLst/>
          </a:prstGeom>
          <a:noFill/>
          <a:ln w="38100">
            <a:solidFill>
              <a:schemeClr val="accent1"/>
            </a:solidFill>
            <a:miter lim="800000"/>
            <a:headEnd/>
            <a:tailEnd/>
          </a:ln>
        </p:spPr>
      </p:pic>
      <p:sp>
        <p:nvSpPr>
          <p:cNvPr id="42" name="Rectangle 41"/>
          <p:cNvSpPr/>
          <p:nvPr/>
        </p:nvSpPr>
        <p:spPr>
          <a:xfrm>
            <a:off x="3180330" y="2428910"/>
            <a:ext cx="2266315" cy="357406"/>
          </a:xfrm>
          <a:prstGeom prst="rect">
            <a:avLst/>
          </a:prstGeom>
        </p:spPr>
        <p:txBody>
          <a:bodyPr wrap="square">
            <a:spAutoFit/>
          </a:bodyPr>
          <a:lstStyle/>
          <a:p>
            <a:pPr>
              <a:lnSpc>
                <a:spcPts val="1000"/>
              </a:lnSpc>
            </a:pPr>
            <a:r>
              <a:rPr lang="en-US" sz="1200" b="1" dirty="0" smtClean="0">
                <a:solidFill>
                  <a:schemeClr val="bg1"/>
                </a:solidFill>
                <a:cs typeface="Times New Roman"/>
              </a:rPr>
              <a:t>Africa Contingency Operations Training and Assistance (ACOTA)</a:t>
            </a:r>
            <a:endParaRPr lang="en-US" sz="1200" b="1" dirty="0">
              <a:solidFill>
                <a:schemeClr val="bg1"/>
              </a:solidFill>
            </a:endParaRPr>
          </a:p>
        </p:txBody>
      </p:sp>
      <p:sp>
        <p:nvSpPr>
          <p:cNvPr id="44" name="Rectangle 43"/>
          <p:cNvSpPr/>
          <p:nvPr/>
        </p:nvSpPr>
        <p:spPr>
          <a:xfrm>
            <a:off x="291355" y="4907065"/>
            <a:ext cx="1455591" cy="276999"/>
          </a:xfrm>
          <a:prstGeom prst="rect">
            <a:avLst/>
          </a:prstGeom>
        </p:spPr>
        <p:txBody>
          <a:bodyPr wrap="none">
            <a:spAutoFit/>
          </a:bodyPr>
          <a:lstStyle/>
          <a:p>
            <a:r>
              <a:rPr lang="en-US" sz="1200" b="1" dirty="0" smtClean="0">
                <a:solidFill>
                  <a:schemeClr val="bg1"/>
                </a:solidFill>
                <a:cs typeface="Times New Roman"/>
              </a:rPr>
              <a:t>Project HANDCLASP</a:t>
            </a:r>
            <a:endParaRPr lang="en-US" sz="1200" b="1" dirty="0">
              <a:solidFill>
                <a:schemeClr val="bg1"/>
              </a:solidFill>
            </a:endParaRPr>
          </a:p>
        </p:txBody>
      </p:sp>
      <p:sp>
        <p:nvSpPr>
          <p:cNvPr id="45" name="Rectangle 44"/>
          <p:cNvSpPr/>
          <p:nvPr/>
        </p:nvSpPr>
        <p:spPr>
          <a:xfrm>
            <a:off x="3266468" y="4880560"/>
            <a:ext cx="2547172" cy="276999"/>
          </a:xfrm>
          <a:prstGeom prst="rect">
            <a:avLst/>
          </a:prstGeom>
        </p:spPr>
        <p:txBody>
          <a:bodyPr wrap="none">
            <a:spAutoFit/>
          </a:bodyPr>
          <a:lstStyle/>
          <a:p>
            <a:r>
              <a:rPr lang="en-US" sz="1200" b="1" dirty="0" smtClean="0">
                <a:solidFill>
                  <a:schemeClr val="bg1"/>
                </a:solidFill>
                <a:cs typeface="Times New Roman"/>
              </a:rPr>
              <a:t>Humanitarian Mine Action Programs</a:t>
            </a:r>
            <a:endParaRPr lang="en-US" sz="1200" b="1" dirty="0">
              <a:solidFill>
                <a:schemeClr val="bg1"/>
              </a:solidFill>
            </a:endParaRPr>
          </a:p>
        </p:txBody>
      </p:sp>
      <p:sp>
        <p:nvSpPr>
          <p:cNvPr id="46" name="Rectangle 45"/>
          <p:cNvSpPr/>
          <p:nvPr/>
        </p:nvSpPr>
        <p:spPr>
          <a:xfrm>
            <a:off x="6636584" y="4873933"/>
            <a:ext cx="2122312" cy="276999"/>
          </a:xfrm>
          <a:prstGeom prst="rect">
            <a:avLst/>
          </a:prstGeom>
        </p:spPr>
        <p:txBody>
          <a:bodyPr wrap="none">
            <a:spAutoFit/>
          </a:bodyPr>
          <a:lstStyle/>
          <a:p>
            <a:r>
              <a:rPr lang="en-US" sz="1200" b="1" dirty="0" smtClean="0">
                <a:solidFill>
                  <a:schemeClr val="bg1"/>
                </a:solidFill>
                <a:cs typeface="Times New Roman"/>
              </a:rPr>
              <a:t>MEDCAP / VETCAP / DENTCAP</a:t>
            </a:r>
            <a:endParaRPr lang="en-US" sz="1200" b="1" dirty="0">
              <a:solidFill>
                <a:schemeClr val="bg1"/>
              </a:solidFill>
            </a:endParaRPr>
          </a:p>
        </p:txBody>
      </p:sp>
      <p:sp>
        <p:nvSpPr>
          <p:cNvPr id="49" name="TextBox 48"/>
          <p:cNvSpPr txBox="1"/>
          <p:nvPr/>
        </p:nvSpPr>
        <p:spPr>
          <a:xfrm>
            <a:off x="6153091" y="2778572"/>
            <a:ext cx="2672861" cy="646331"/>
          </a:xfrm>
          <a:prstGeom prst="rect">
            <a:avLst/>
          </a:prstGeom>
          <a:noFill/>
        </p:spPr>
        <p:txBody>
          <a:bodyPr wrap="square" rtlCol="0">
            <a:spAutoFit/>
          </a:bodyPr>
          <a:lstStyle/>
          <a:p>
            <a:pPr algn="ctr"/>
            <a:r>
              <a:rPr lang="en-US" b="1" dirty="0" smtClean="0">
                <a:solidFill>
                  <a:schemeClr val="tx2">
                    <a:lumMod val="75000"/>
                  </a:schemeClr>
                </a:solidFill>
                <a:latin typeface="Garamond" pitchFamily="18" charset="0"/>
                <a:cs typeface="Times New Roman"/>
              </a:rPr>
              <a:t>Supporting Improved Civil-Military Relations</a:t>
            </a:r>
            <a:endParaRPr lang="en-US" dirty="0">
              <a:solidFill>
                <a:schemeClr val="tx2">
                  <a:lumMod val="75000"/>
                </a:schemeClr>
              </a:solidFill>
              <a:latin typeface="Garamond" pitchFamily="18" charset="0"/>
              <a:cs typeface="Times New Roman"/>
            </a:endParaRPr>
          </a:p>
        </p:txBody>
      </p:sp>
      <p:pic>
        <p:nvPicPr>
          <p:cNvPr id="1026" name="Picture 2" descr="C:\Users\Tom Galvin\Documents\USAFRICOM\Sep 2010 DC Trip\Command Brief\civ-mil.jpg"/>
          <p:cNvPicPr>
            <a:picLocks noChangeAspect="1" noChangeArrowheads="1"/>
          </p:cNvPicPr>
          <p:nvPr/>
        </p:nvPicPr>
        <p:blipFill>
          <a:blip r:embed="rId7"/>
          <a:srcRect b="10857"/>
          <a:stretch>
            <a:fillRect/>
          </a:stretch>
        </p:blipFill>
        <p:spPr bwMode="auto">
          <a:xfrm>
            <a:off x="6190359" y="1116661"/>
            <a:ext cx="2556076" cy="1626539"/>
          </a:xfrm>
          <a:prstGeom prst="rect">
            <a:avLst/>
          </a:prstGeom>
          <a:noFill/>
          <a:ln w="38100">
            <a:solidFill>
              <a:schemeClr val="accent1"/>
            </a:solidFill>
          </a:ln>
        </p:spPr>
      </p:pic>
      <p:sp>
        <p:nvSpPr>
          <p:cNvPr id="50" name="Rectangle 49"/>
          <p:cNvSpPr/>
          <p:nvPr/>
        </p:nvSpPr>
        <p:spPr>
          <a:xfrm>
            <a:off x="6181945" y="2508422"/>
            <a:ext cx="2603149" cy="276999"/>
          </a:xfrm>
          <a:prstGeom prst="rect">
            <a:avLst/>
          </a:prstGeom>
        </p:spPr>
        <p:txBody>
          <a:bodyPr wrap="none">
            <a:spAutoFit/>
          </a:bodyPr>
          <a:lstStyle/>
          <a:p>
            <a:r>
              <a:rPr lang="en-US" sz="1200" b="1" dirty="0" smtClean="0">
                <a:solidFill>
                  <a:schemeClr val="bg1"/>
                </a:solidFill>
                <a:cs typeface="Times New Roman"/>
              </a:rPr>
              <a:t>Humanitarian Civic Outreach Program</a:t>
            </a:r>
            <a:endParaRPr lang="en-US" sz="12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OMMAND BRIEF SLIDE (Pg2).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a:off x="7772400" y="73223"/>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7" name="TextBox 6"/>
          <p:cNvSpPr txBox="1"/>
          <p:nvPr/>
        </p:nvSpPr>
        <p:spPr>
          <a:xfrm>
            <a:off x="7772400" y="6520190"/>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8" name="TextBox 7"/>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2</a:t>
            </a:r>
            <a:endParaRPr lang="en-US" sz="1100" b="1" dirty="0">
              <a:solidFill>
                <a:schemeClr val="tx2">
                  <a:lumMod val="75000"/>
                </a:schemeClr>
              </a:solidFill>
              <a:latin typeface="Trajan Pro"/>
              <a:cs typeface="Trajan Pro"/>
            </a:endParaRPr>
          </a:p>
        </p:txBody>
      </p:sp>
      <p:sp>
        <p:nvSpPr>
          <p:cNvPr id="9" name="TextBox 8"/>
          <p:cNvSpPr txBox="1"/>
          <p:nvPr/>
        </p:nvSpPr>
        <p:spPr>
          <a:xfrm>
            <a:off x="914400" y="1635204"/>
            <a:ext cx="2743200" cy="1107996"/>
          </a:xfrm>
          <a:prstGeom prst="rect">
            <a:avLst/>
          </a:prstGeom>
          <a:noFill/>
        </p:spPr>
        <p:txBody>
          <a:bodyPr wrap="square" rtlCol="0">
            <a:spAutoFit/>
          </a:bodyPr>
          <a:lstStyle/>
          <a:p>
            <a:pPr algn="ctr"/>
            <a:r>
              <a:rPr lang="en-US" sz="2200" b="1" dirty="0" smtClean="0">
                <a:solidFill>
                  <a:schemeClr val="bg1">
                    <a:lumMod val="85000"/>
                  </a:schemeClr>
                </a:solidFill>
                <a:latin typeface="Garamond" pitchFamily="18" charset="0"/>
                <a:cs typeface="Times New Roman"/>
              </a:rPr>
              <a:t>Protection of U.S.</a:t>
            </a:r>
          </a:p>
          <a:p>
            <a:pPr algn="ctr"/>
            <a:r>
              <a:rPr lang="en-US" sz="2200" b="1" dirty="0" smtClean="0">
                <a:solidFill>
                  <a:schemeClr val="bg1">
                    <a:lumMod val="85000"/>
                  </a:schemeClr>
                </a:solidFill>
                <a:latin typeface="Garamond" pitchFamily="18" charset="0"/>
                <a:cs typeface="Times New Roman"/>
              </a:rPr>
              <a:t>Lives and interests</a:t>
            </a:r>
          </a:p>
          <a:p>
            <a:pPr algn="ctr"/>
            <a:r>
              <a:rPr lang="en-US" sz="2200" b="1" dirty="0" smtClean="0">
                <a:solidFill>
                  <a:schemeClr val="bg1">
                    <a:lumMod val="85000"/>
                  </a:schemeClr>
                </a:solidFill>
                <a:latin typeface="Garamond" pitchFamily="18" charset="0"/>
                <a:cs typeface="Times New Roman"/>
              </a:rPr>
              <a:t>In Africa</a:t>
            </a:r>
            <a:endParaRPr lang="en-US" sz="2200" b="1" dirty="0">
              <a:solidFill>
                <a:schemeClr val="bg1">
                  <a:lumMod val="85000"/>
                </a:schemeClr>
              </a:solidFill>
              <a:latin typeface="Garamond" pitchFamily="18" charset="0"/>
              <a:cs typeface="Times New Roman"/>
            </a:endParaRPr>
          </a:p>
        </p:txBody>
      </p:sp>
      <p:sp>
        <p:nvSpPr>
          <p:cNvPr id="10" name="TextBox 9"/>
          <p:cNvSpPr txBox="1"/>
          <p:nvPr/>
        </p:nvSpPr>
        <p:spPr>
          <a:xfrm>
            <a:off x="5486400" y="1635204"/>
            <a:ext cx="2743200" cy="1107996"/>
          </a:xfrm>
          <a:prstGeom prst="rect">
            <a:avLst/>
          </a:prstGeom>
          <a:noFill/>
        </p:spPr>
        <p:txBody>
          <a:bodyPr wrap="square" rtlCol="0">
            <a:spAutoFit/>
          </a:bodyPr>
          <a:lstStyle/>
          <a:p>
            <a:pPr algn="ctr"/>
            <a:r>
              <a:rPr lang="en-US" sz="2200" b="1" i="1" dirty="0" smtClean="0">
                <a:solidFill>
                  <a:schemeClr val="bg1">
                    <a:lumMod val="85000"/>
                  </a:schemeClr>
                </a:solidFill>
                <a:latin typeface="Garamond" pitchFamily="18" charset="0"/>
                <a:cs typeface="Times New Roman"/>
              </a:rPr>
              <a:t>Stability</a:t>
            </a:r>
            <a:r>
              <a:rPr lang="en-US" sz="2200" b="1" dirty="0" smtClean="0">
                <a:solidFill>
                  <a:schemeClr val="bg1">
                    <a:lumMod val="85000"/>
                  </a:schemeClr>
                </a:solidFill>
                <a:latin typeface="Garamond" pitchFamily="18" charset="0"/>
                <a:cs typeface="Times New Roman"/>
              </a:rPr>
              <a:t> that allows</a:t>
            </a:r>
          </a:p>
          <a:p>
            <a:pPr algn="ctr"/>
            <a:r>
              <a:rPr lang="en-US" sz="2200" b="1" dirty="0" smtClean="0">
                <a:solidFill>
                  <a:schemeClr val="bg1">
                    <a:lumMod val="85000"/>
                  </a:schemeClr>
                </a:solidFill>
                <a:latin typeface="Garamond" pitchFamily="18" charset="0"/>
                <a:cs typeface="Times New Roman"/>
              </a:rPr>
              <a:t>Africans to leverage</a:t>
            </a:r>
          </a:p>
          <a:p>
            <a:pPr algn="ctr"/>
            <a:r>
              <a:rPr lang="en-US" sz="2200" b="1" dirty="0" smtClean="0">
                <a:solidFill>
                  <a:schemeClr val="bg1">
                    <a:lumMod val="85000"/>
                  </a:schemeClr>
                </a:solidFill>
                <a:latin typeface="Garamond" pitchFamily="18" charset="0"/>
                <a:cs typeface="Times New Roman"/>
              </a:rPr>
              <a:t>opportunities</a:t>
            </a:r>
            <a:endParaRPr lang="en-US" sz="2200" b="1" dirty="0">
              <a:solidFill>
                <a:schemeClr val="bg1">
                  <a:lumMod val="85000"/>
                </a:schemeClr>
              </a:solidFill>
              <a:latin typeface="Garamond" pitchFamily="18" charset="0"/>
              <a:cs typeface="Times New Roman"/>
            </a:endParaRPr>
          </a:p>
        </p:txBody>
      </p:sp>
      <p:sp>
        <p:nvSpPr>
          <p:cNvPr id="11" name="TextBox 10"/>
          <p:cNvSpPr txBox="1"/>
          <p:nvPr/>
        </p:nvSpPr>
        <p:spPr>
          <a:xfrm>
            <a:off x="0" y="2971800"/>
            <a:ext cx="4381500" cy="830997"/>
          </a:xfrm>
          <a:prstGeom prst="rect">
            <a:avLst/>
          </a:prstGeom>
          <a:noFill/>
        </p:spPr>
        <p:txBody>
          <a:bodyPr wrap="square" rtlCol="0">
            <a:spAutoFit/>
          </a:bodyPr>
          <a:lstStyle/>
          <a:p>
            <a:pPr algn="ctr"/>
            <a:r>
              <a:rPr lang="en-US" sz="2400" b="1" u="sng" dirty="0" smtClean="0">
                <a:solidFill>
                  <a:schemeClr val="accent1">
                    <a:lumMod val="75000"/>
                  </a:schemeClr>
                </a:solidFill>
                <a:latin typeface="Garamond" pitchFamily="18" charset="0"/>
                <a:cs typeface="Trajan Pro"/>
              </a:rPr>
              <a:t>Opportunities</a:t>
            </a:r>
          </a:p>
          <a:p>
            <a:pPr algn="ctr"/>
            <a:endParaRPr lang="en-US" sz="2400" b="1" u="sng" dirty="0">
              <a:solidFill>
                <a:schemeClr val="accent1">
                  <a:lumMod val="75000"/>
                </a:schemeClr>
              </a:solidFill>
              <a:latin typeface="Garamond" pitchFamily="18" charset="0"/>
              <a:cs typeface="Trajan Pro"/>
            </a:endParaRPr>
          </a:p>
        </p:txBody>
      </p:sp>
      <p:sp>
        <p:nvSpPr>
          <p:cNvPr id="12" name="TextBox 11"/>
          <p:cNvSpPr txBox="1"/>
          <p:nvPr/>
        </p:nvSpPr>
        <p:spPr>
          <a:xfrm>
            <a:off x="0" y="1066800"/>
            <a:ext cx="9144000" cy="1077218"/>
          </a:xfrm>
          <a:prstGeom prst="rect">
            <a:avLst/>
          </a:prstGeom>
          <a:noFill/>
        </p:spPr>
        <p:txBody>
          <a:bodyPr wrap="square" rtlCol="0">
            <a:spAutoFit/>
          </a:bodyPr>
          <a:lstStyle/>
          <a:p>
            <a:pPr algn="ctr"/>
            <a:r>
              <a:rPr lang="en-US" sz="3200" b="1" dirty="0" smtClean="0">
                <a:solidFill>
                  <a:schemeClr val="accent1">
                    <a:lumMod val="75000"/>
                  </a:schemeClr>
                </a:solidFill>
                <a:latin typeface="Garamond" pitchFamily="18" charset="0"/>
                <a:cs typeface="Trajan Pro"/>
              </a:rPr>
              <a:t>U.S. National Security Interests</a:t>
            </a:r>
          </a:p>
          <a:p>
            <a:pPr algn="ctr"/>
            <a:endParaRPr lang="en-US" sz="3200" b="1" dirty="0">
              <a:solidFill>
                <a:schemeClr val="accent1">
                  <a:lumMod val="75000"/>
                </a:schemeClr>
              </a:solidFill>
              <a:latin typeface="Garamond" pitchFamily="18" charset="0"/>
              <a:cs typeface="Trajan Pro"/>
            </a:endParaRPr>
          </a:p>
        </p:txBody>
      </p:sp>
      <p:sp>
        <p:nvSpPr>
          <p:cNvPr id="13" name="TextBox 12"/>
          <p:cNvSpPr txBox="1"/>
          <p:nvPr/>
        </p:nvSpPr>
        <p:spPr>
          <a:xfrm>
            <a:off x="381000" y="3446145"/>
            <a:ext cx="3962400" cy="2369880"/>
          </a:xfrm>
          <a:prstGeom prst="rect">
            <a:avLst/>
          </a:prstGeom>
          <a:noFill/>
        </p:spPr>
        <p:txBody>
          <a:bodyPr wrap="square" rtlCol="0" anchor="t">
            <a:spAutoFit/>
          </a:bodyPr>
          <a:lstStyle/>
          <a:p>
            <a:pPr>
              <a:buSzPct val="100000"/>
              <a:buFont typeface="Arial"/>
              <a:buChar char="•"/>
            </a:pPr>
            <a:r>
              <a:rPr lang="en-US" sz="1900" b="1" dirty="0" smtClean="0">
                <a:solidFill>
                  <a:schemeClr val="tx1">
                    <a:lumMod val="65000"/>
                    <a:lumOff val="35000"/>
                  </a:schemeClr>
                </a:solidFill>
                <a:latin typeface="Garamond" pitchFamily="18" charset="0"/>
                <a:cs typeface="Times New Roman"/>
              </a:rPr>
              <a:t>Will and action to build </a:t>
            </a:r>
            <a:r>
              <a:rPr lang="en-US" sz="1900" b="1" u="sng" dirty="0" smtClean="0">
                <a:solidFill>
                  <a:schemeClr val="tx1">
                    <a:lumMod val="65000"/>
                    <a:lumOff val="35000"/>
                  </a:schemeClr>
                </a:solidFill>
                <a:latin typeface="Garamond" pitchFamily="18" charset="0"/>
                <a:cs typeface="Times New Roman"/>
              </a:rPr>
              <a:t>security</a:t>
            </a:r>
          </a:p>
          <a:p>
            <a:pPr>
              <a:spcAft>
                <a:spcPts val="600"/>
              </a:spcAft>
              <a:buSzPct val="100000"/>
            </a:pPr>
            <a:r>
              <a:rPr lang="en-US" sz="1900" b="1" dirty="0" smtClean="0">
                <a:solidFill>
                  <a:schemeClr val="tx1">
                    <a:lumMod val="65000"/>
                    <a:lumOff val="35000"/>
                  </a:schemeClr>
                </a:solidFill>
                <a:latin typeface="Garamond" pitchFamily="18" charset="0"/>
                <a:cs typeface="Times New Roman"/>
              </a:rPr>
              <a:t>  capacity and foster cooperation</a:t>
            </a:r>
          </a:p>
          <a:p>
            <a:pPr>
              <a:buSzPct val="100000"/>
              <a:buFont typeface="Arial"/>
              <a:buChar char="•"/>
            </a:pPr>
            <a:r>
              <a:rPr lang="en-US" sz="1900" b="1" u="sng" dirty="0" smtClean="0">
                <a:solidFill>
                  <a:schemeClr val="tx1">
                    <a:lumMod val="65000"/>
                    <a:lumOff val="35000"/>
                  </a:schemeClr>
                </a:solidFill>
                <a:latin typeface="Garamond" pitchFamily="18" charset="0"/>
                <a:cs typeface="Times New Roman"/>
              </a:rPr>
              <a:t>Improving governance</a:t>
            </a:r>
            <a:r>
              <a:rPr lang="en-US" sz="1900" b="1" dirty="0" smtClean="0">
                <a:solidFill>
                  <a:schemeClr val="tx1">
                    <a:lumMod val="65000"/>
                    <a:lumOff val="35000"/>
                  </a:schemeClr>
                </a:solidFill>
                <a:latin typeface="Garamond" pitchFamily="18" charset="0"/>
                <a:cs typeface="Times New Roman"/>
              </a:rPr>
              <a:t>, building</a:t>
            </a:r>
          </a:p>
          <a:p>
            <a:pPr>
              <a:spcAft>
                <a:spcPts val="600"/>
              </a:spcAft>
              <a:buSzPct val="100000"/>
            </a:pPr>
            <a:r>
              <a:rPr lang="en-US" sz="1900" b="1" dirty="0" smtClean="0">
                <a:solidFill>
                  <a:schemeClr val="tx1">
                    <a:lumMod val="65000"/>
                    <a:lumOff val="35000"/>
                  </a:schemeClr>
                </a:solidFill>
                <a:latin typeface="Garamond" pitchFamily="18" charset="0"/>
                <a:cs typeface="Times New Roman"/>
              </a:rPr>
              <a:t>  Institutions, extending services</a:t>
            </a:r>
          </a:p>
          <a:p>
            <a:pPr>
              <a:spcAft>
                <a:spcPts val="600"/>
              </a:spcAft>
              <a:buSzPct val="100000"/>
              <a:buFont typeface="Arial"/>
              <a:buChar char="•"/>
            </a:pPr>
            <a:r>
              <a:rPr lang="en-US" sz="1900" b="1" dirty="0" smtClean="0">
                <a:solidFill>
                  <a:schemeClr val="tx1">
                    <a:lumMod val="65000"/>
                    <a:lumOff val="35000"/>
                  </a:schemeClr>
                </a:solidFill>
                <a:latin typeface="Garamond" pitchFamily="18" charset="0"/>
                <a:cs typeface="Times New Roman"/>
              </a:rPr>
              <a:t>Greater </a:t>
            </a:r>
            <a:r>
              <a:rPr lang="en-US" sz="1900" b="1" u="sng" dirty="0" smtClean="0">
                <a:solidFill>
                  <a:schemeClr val="tx1">
                    <a:lumMod val="65000"/>
                    <a:lumOff val="35000"/>
                  </a:schemeClr>
                </a:solidFill>
                <a:latin typeface="Garamond" pitchFamily="18" charset="0"/>
                <a:cs typeface="Times New Roman"/>
              </a:rPr>
              <a:t>geopolitical involvement</a:t>
            </a:r>
            <a:endParaRPr lang="en-US" sz="1900" b="1" dirty="0" smtClean="0">
              <a:solidFill>
                <a:schemeClr val="tx1">
                  <a:lumMod val="65000"/>
                  <a:lumOff val="35000"/>
                </a:schemeClr>
              </a:solidFill>
              <a:latin typeface="Garamond" pitchFamily="18" charset="0"/>
              <a:cs typeface="Times New Roman"/>
            </a:endParaRPr>
          </a:p>
          <a:p>
            <a:pPr>
              <a:buSzPct val="100000"/>
              <a:buFont typeface="Arial"/>
              <a:buChar char="•"/>
            </a:pPr>
            <a:r>
              <a:rPr lang="en-US" sz="1900" b="1" u="sng" dirty="0" smtClean="0">
                <a:solidFill>
                  <a:schemeClr val="tx1">
                    <a:lumMod val="65000"/>
                    <a:lumOff val="35000"/>
                  </a:schemeClr>
                </a:solidFill>
                <a:latin typeface="Garamond" pitchFamily="18" charset="0"/>
                <a:cs typeface="Times New Roman"/>
              </a:rPr>
              <a:t>Economic development</a:t>
            </a:r>
            <a:r>
              <a:rPr lang="en-US" sz="1900" b="1" dirty="0" smtClean="0">
                <a:solidFill>
                  <a:schemeClr val="tx1">
                    <a:lumMod val="65000"/>
                    <a:lumOff val="35000"/>
                  </a:schemeClr>
                </a:solidFill>
                <a:latin typeface="Garamond" pitchFamily="18" charset="0"/>
                <a:cs typeface="Times New Roman"/>
              </a:rPr>
              <a:t> and </a:t>
            </a:r>
          </a:p>
          <a:p>
            <a:pPr>
              <a:buSzPct val="100000"/>
            </a:pPr>
            <a:r>
              <a:rPr lang="en-US" sz="1900" b="1" dirty="0" smtClean="0">
                <a:solidFill>
                  <a:schemeClr val="tx1">
                    <a:lumMod val="65000"/>
                    <a:lumOff val="35000"/>
                  </a:schemeClr>
                </a:solidFill>
                <a:latin typeface="Garamond" pitchFamily="18" charset="0"/>
                <a:cs typeface="Times New Roman"/>
              </a:rPr>
              <a:t>  potential for U.S. investment</a:t>
            </a:r>
            <a:endParaRPr lang="en-US" sz="1900" b="1" dirty="0">
              <a:solidFill>
                <a:schemeClr val="tx1">
                  <a:lumMod val="65000"/>
                  <a:lumOff val="35000"/>
                </a:schemeClr>
              </a:solidFill>
              <a:latin typeface="Garamond" pitchFamily="18" charset="0"/>
              <a:cs typeface="Times New Roman"/>
            </a:endParaRPr>
          </a:p>
        </p:txBody>
      </p:sp>
      <p:sp>
        <p:nvSpPr>
          <p:cNvPr id="14" name="TextBox 13"/>
          <p:cNvSpPr txBox="1"/>
          <p:nvPr/>
        </p:nvSpPr>
        <p:spPr>
          <a:xfrm>
            <a:off x="-76200" y="334833"/>
            <a:ext cx="9144000" cy="523220"/>
          </a:xfrm>
          <a:prstGeom prst="rect">
            <a:avLst/>
          </a:prstGeom>
          <a:noFill/>
        </p:spPr>
        <p:txBody>
          <a:bodyPr wrap="square" rtlCol="0">
            <a:spAutoFit/>
          </a:bodyPr>
          <a:lstStyle/>
          <a:p>
            <a:pPr algn="ctr"/>
            <a:r>
              <a:rPr lang="en-US" sz="2800" b="1" dirty="0" smtClean="0">
                <a:solidFill>
                  <a:schemeClr val="bg1">
                    <a:lumMod val="85000"/>
                  </a:schemeClr>
                </a:solidFill>
                <a:latin typeface="Garamond" pitchFamily="18" charset="0"/>
                <a:cs typeface="Trajan Pro"/>
              </a:rPr>
              <a:t>Strategic Importance of Africa to U.S.</a:t>
            </a:r>
            <a:endParaRPr lang="en-US" sz="2800" b="1" dirty="0">
              <a:solidFill>
                <a:schemeClr val="bg1">
                  <a:lumMod val="85000"/>
                </a:schemeClr>
              </a:solidFill>
              <a:latin typeface="Garamond" pitchFamily="18" charset="0"/>
              <a:cs typeface="Trajan Pro"/>
            </a:endParaRPr>
          </a:p>
        </p:txBody>
      </p:sp>
      <p:grpSp>
        <p:nvGrpSpPr>
          <p:cNvPr id="2" name="Group 16"/>
          <p:cNvGrpSpPr>
            <a:grpSpLocks/>
          </p:cNvGrpSpPr>
          <p:nvPr/>
        </p:nvGrpSpPr>
        <p:grpSpPr bwMode="auto">
          <a:xfrm>
            <a:off x="4845050" y="3022600"/>
            <a:ext cx="4330700" cy="2943225"/>
            <a:chOff x="2828" y="594"/>
            <a:chExt cx="2550" cy="1581"/>
          </a:xfrm>
        </p:grpSpPr>
        <p:pic>
          <p:nvPicPr>
            <p:cNvPr id="17" name="Picture 11" descr="Voting in SAF"/>
            <p:cNvPicPr>
              <a:picLocks noChangeAspect="1" noChangeArrowheads="1"/>
            </p:cNvPicPr>
            <p:nvPr/>
          </p:nvPicPr>
          <p:blipFill>
            <a:blip r:embed="rId4"/>
            <a:srcRect/>
            <a:stretch>
              <a:fillRect/>
            </a:stretch>
          </p:blipFill>
          <p:spPr bwMode="auto">
            <a:xfrm>
              <a:off x="2828" y="599"/>
              <a:ext cx="1388" cy="1574"/>
            </a:xfrm>
            <a:prstGeom prst="rect">
              <a:avLst/>
            </a:prstGeom>
            <a:noFill/>
            <a:ln w="9525">
              <a:noFill/>
              <a:miter lim="800000"/>
              <a:headEnd/>
              <a:tailEnd/>
            </a:ln>
          </p:spPr>
        </p:pic>
        <p:pic>
          <p:nvPicPr>
            <p:cNvPr id="18" name="Picture 12" descr="Cornfield"/>
            <p:cNvPicPr>
              <a:picLocks noChangeAspect="1" noChangeArrowheads="1"/>
            </p:cNvPicPr>
            <p:nvPr/>
          </p:nvPicPr>
          <p:blipFill>
            <a:blip r:embed="rId5"/>
            <a:srcRect/>
            <a:stretch>
              <a:fillRect/>
            </a:stretch>
          </p:blipFill>
          <p:spPr bwMode="auto">
            <a:xfrm>
              <a:off x="4311" y="594"/>
              <a:ext cx="1064" cy="715"/>
            </a:xfrm>
            <a:prstGeom prst="rect">
              <a:avLst/>
            </a:prstGeom>
            <a:noFill/>
            <a:ln w="9525">
              <a:noFill/>
              <a:miter lim="800000"/>
              <a:headEnd/>
              <a:tailEnd/>
            </a:ln>
          </p:spPr>
        </p:pic>
        <p:pic>
          <p:nvPicPr>
            <p:cNvPr id="19" name="Picture 24" descr="port2"/>
            <p:cNvPicPr>
              <a:picLocks noChangeAspect="1" noChangeArrowheads="1"/>
            </p:cNvPicPr>
            <p:nvPr/>
          </p:nvPicPr>
          <p:blipFill>
            <a:blip r:embed="rId6"/>
            <a:srcRect/>
            <a:stretch>
              <a:fillRect/>
            </a:stretch>
          </p:blipFill>
          <p:spPr bwMode="auto">
            <a:xfrm>
              <a:off x="4313" y="1377"/>
              <a:ext cx="1065" cy="798"/>
            </a:xfrm>
            <a:prstGeom prst="rect">
              <a:avLst/>
            </a:prstGeom>
            <a:noFill/>
            <a:ln w="9525">
              <a:noFill/>
              <a:miter lim="800000"/>
              <a:headEnd/>
              <a:tailEnd/>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MAND BRIEF SLIDE (Pg3).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7772400" y="73223"/>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6" name="TextBox 5"/>
          <p:cNvSpPr txBox="1"/>
          <p:nvPr/>
        </p:nvSpPr>
        <p:spPr>
          <a:xfrm>
            <a:off x="7772400" y="6520190"/>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8" name="TextBox 7"/>
          <p:cNvSpPr txBox="1"/>
          <p:nvPr/>
        </p:nvSpPr>
        <p:spPr>
          <a:xfrm>
            <a:off x="0" y="381000"/>
            <a:ext cx="9144000" cy="523220"/>
          </a:xfrm>
          <a:prstGeom prst="rect">
            <a:avLst/>
          </a:prstGeom>
          <a:noFill/>
        </p:spPr>
        <p:txBody>
          <a:bodyPr wrap="square" rtlCol="0">
            <a:spAutoFit/>
          </a:bodyPr>
          <a:lstStyle/>
          <a:p>
            <a:pPr algn="ctr"/>
            <a:r>
              <a:rPr lang="en-US" sz="2800" b="1" dirty="0" smtClean="0">
                <a:solidFill>
                  <a:schemeClr val="bg1">
                    <a:lumMod val="85000"/>
                  </a:schemeClr>
                </a:solidFill>
                <a:latin typeface="Garamond" pitchFamily="18" charset="0"/>
                <a:cs typeface="Trajan Pro"/>
              </a:rPr>
              <a:t>African Problems are </a:t>
            </a:r>
            <a:r>
              <a:rPr lang="en-US" sz="2800" b="1" u="sng" dirty="0" smtClean="0">
                <a:solidFill>
                  <a:schemeClr val="bg1">
                    <a:lumMod val="85000"/>
                  </a:schemeClr>
                </a:solidFill>
                <a:latin typeface="Garamond" pitchFamily="18" charset="0"/>
                <a:cs typeface="Trajan Pro"/>
              </a:rPr>
              <a:t>Global</a:t>
            </a:r>
            <a:r>
              <a:rPr lang="en-US" sz="2800" b="1" dirty="0" smtClean="0">
                <a:solidFill>
                  <a:schemeClr val="bg1">
                    <a:lumMod val="85000"/>
                  </a:schemeClr>
                </a:solidFill>
                <a:latin typeface="Garamond" pitchFamily="18" charset="0"/>
                <a:cs typeface="Trajan Pro"/>
              </a:rPr>
              <a:t> Security </a:t>
            </a:r>
            <a:r>
              <a:rPr lang="en-US" sz="2800" b="1" u="sng" dirty="0" smtClean="0">
                <a:solidFill>
                  <a:schemeClr val="bg1">
                    <a:lumMod val="85000"/>
                  </a:schemeClr>
                </a:solidFill>
                <a:latin typeface="Garamond" pitchFamily="18" charset="0"/>
                <a:cs typeface="Trajan Pro"/>
              </a:rPr>
              <a:t>Challenges</a:t>
            </a:r>
            <a:endParaRPr lang="en-US" sz="2800" b="1" u="sng" dirty="0">
              <a:solidFill>
                <a:schemeClr val="bg1">
                  <a:lumMod val="85000"/>
                </a:schemeClr>
              </a:solidFill>
              <a:latin typeface="Garamond" pitchFamily="18" charset="0"/>
              <a:cs typeface="Trajan Pro"/>
            </a:endParaRPr>
          </a:p>
        </p:txBody>
      </p:sp>
      <p:sp>
        <p:nvSpPr>
          <p:cNvPr id="10" name="TextBox 9"/>
          <p:cNvSpPr txBox="1"/>
          <p:nvPr/>
        </p:nvSpPr>
        <p:spPr>
          <a:xfrm>
            <a:off x="49144" y="1751527"/>
            <a:ext cx="4914900" cy="2939594"/>
          </a:xfrm>
          <a:prstGeom prst="rect">
            <a:avLst/>
          </a:prstGeom>
          <a:noFill/>
        </p:spPr>
        <p:txBody>
          <a:bodyPr wrap="square" rtlCol="0">
            <a:spAutoFit/>
          </a:bodyPr>
          <a:lstStyle/>
          <a:p>
            <a:pPr>
              <a:buFont typeface="Arial"/>
              <a:buChar char="•"/>
            </a:pPr>
            <a:r>
              <a:rPr lang="en-US" sz="2000" b="1" dirty="0" smtClean="0">
                <a:solidFill>
                  <a:schemeClr val="accent1">
                    <a:lumMod val="75000"/>
                  </a:schemeClr>
                </a:solidFill>
                <a:latin typeface="Garamond" pitchFamily="18" charset="0"/>
                <a:cs typeface="Times New Roman"/>
              </a:rPr>
              <a:t>Trafficking</a:t>
            </a:r>
          </a:p>
          <a:p>
            <a:pPr>
              <a:buFont typeface="Arial"/>
              <a:buChar char="•"/>
            </a:pPr>
            <a:r>
              <a:rPr lang="en-US" sz="2000" b="1" dirty="0" smtClean="0">
                <a:solidFill>
                  <a:schemeClr val="accent1">
                    <a:lumMod val="75000"/>
                  </a:schemeClr>
                </a:solidFill>
                <a:latin typeface="Garamond" pitchFamily="18" charset="0"/>
                <a:cs typeface="Times New Roman"/>
              </a:rPr>
              <a:t>Piracy</a:t>
            </a:r>
          </a:p>
          <a:p>
            <a:pPr>
              <a:buFont typeface="Arial"/>
              <a:buChar char="•"/>
            </a:pPr>
            <a:r>
              <a:rPr lang="en-US" sz="2000" b="1" dirty="0" smtClean="0">
                <a:solidFill>
                  <a:schemeClr val="accent1">
                    <a:lumMod val="75000"/>
                  </a:schemeClr>
                </a:solidFill>
                <a:latin typeface="Garamond" pitchFamily="18" charset="0"/>
                <a:cs typeface="Times New Roman"/>
              </a:rPr>
              <a:t>Irregular Militaries</a:t>
            </a:r>
          </a:p>
          <a:p>
            <a:pPr>
              <a:buFont typeface="Arial"/>
              <a:buChar char="•"/>
            </a:pPr>
            <a:r>
              <a:rPr lang="en-US" sz="2000" b="1" dirty="0" smtClean="0">
                <a:solidFill>
                  <a:schemeClr val="accent1">
                    <a:lumMod val="75000"/>
                  </a:schemeClr>
                </a:solidFill>
                <a:latin typeface="Garamond" pitchFamily="18" charset="0"/>
                <a:cs typeface="Times New Roman"/>
              </a:rPr>
              <a:t>Growing Transnational Extremism</a:t>
            </a:r>
          </a:p>
          <a:p>
            <a:pPr>
              <a:buFont typeface="Arial"/>
              <a:buChar char="•"/>
            </a:pPr>
            <a:r>
              <a:rPr lang="en-US" sz="2000" b="1" dirty="0" smtClean="0">
                <a:solidFill>
                  <a:schemeClr val="accent1">
                    <a:lumMod val="75000"/>
                  </a:schemeClr>
                </a:solidFill>
                <a:latin typeface="Garamond" pitchFamily="18" charset="0"/>
                <a:cs typeface="Times New Roman"/>
              </a:rPr>
              <a:t>Ethnic Strife and Instability</a:t>
            </a:r>
          </a:p>
          <a:p>
            <a:pPr>
              <a:buFont typeface="Arial"/>
              <a:buChar char="•"/>
            </a:pPr>
            <a:r>
              <a:rPr lang="en-US" sz="2000" b="1" dirty="0" smtClean="0">
                <a:solidFill>
                  <a:schemeClr val="accent1">
                    <a:lumMod val="75000"/>
                  </a:schemeClr>
                </a:solidFill>
                <a:latin typeface="Garamond" pitchFamily="18" charset="0"/>
                <a:cs typeface="Times New Roman"/>
              </a:rPr>
              <a:t>Poor Governance and Corruption</a:t>
            </a:r>
          </a:p>
          <a:p>
            <a:pPr>
              <a:buFont typeface="Arial"/>
              <a:buChar char="•"/>
            </a:pPr>
            <a:r>
              <a:rPr lang="en-US" sz="2000" b="1" dirty="0" smtClean="0">
                <a:solidFill>
                  <a:schemeClr val="accent1">
                    <a:lumMod val="75000"/>
                  </a:schemeClr>
                </a:solidFill>
                <a:latin typeface="Garamond" pitchFamily="18" charset="0"/>
                <a:cs typeface="Times New Roman"/>
              </a:rPr>
              <a:t>Pandemic Disease – HIV/AIDS, Malaria</a:t>
            </a:r>
          </a:p>
          <a:p>
            <a:pPr>
              <a:buFont typeface="Arial"/>
              <a:buChar char="•"/>
            </a:pPr>
            <a:r>
              <a:rPr lang="en-US" sz="2000" b="1" u="sng" dirty="0" smtClean="0">
                <a:solidFill>
                  <a:schemeClr val="tx1">
                    <a:lumMod val="65000"/>
                    <a:lumOff val="35000"/>
                  </a:schemeClr>
                </a:solidFill>
                <a:latin typeface="Garamond" pitchFamily="18" charset="0"/>
                <a:cs typeface="Times New Roman"/>
              </a:rPr>
              <a:t>Insufficient Means to Confront Challenges</a:t>
            </a:r>
          </a:p>
          <a:p>
            <a:pPr>
              <a:buFont typeface="Arial"/>
              <a:buChar char="•"/>
            </a:pPr>
            <a:r>
              <a:rPr lang="en-US" sz="2000" b="1" u="sng" dirty="0" smtClean="0">
                <a:solidFill>
                  <a:schemeClr val="tx1">
                    <a:lumMod val="65000"/>
                    <a:lumOff val="35000"/>
                  </a:schemeClr>
                </a:solidFill>
                <a:latin typeface="Garamond" pitchFamily="18" charset="0"/>
                <a:cs typeface="Times New Roman"/>
              </a:rPr>
              <a:t>Dependence on Foreign Assistance</a:t>
            </a:r>
          </a:p>
        </p:txBody>
      </p:sp>
      <p:sp>
        <p:nvSpPr>
          <p:cNvPr id="11" name="TextBox 10"/>
          <p:cNvSpPr txBox="1"/>
          <p:nvPr/>
        </p:nvSpPr>
        <p:spPr>
          <a:xfrm>
            <a:off x="2193234" y="4631634"/>
            <a:ext cx="5105400" cy="1375377"/>
          </a:xfrm>
          <a:prstGeom prst="rect">
            <a:avLst/>
          </a:prstGeom>
          <a:noFill/>
        </p:spPr>
        <p:txBody>
          <a:bodyPr wrap="square" rtlCol="0">
            <a:spAutoFit/>
          </a:bodyPr>
          <a:lstStyle/>
          <a:p>
            <a:pPr algn="ctr">
              <a:lnSpc>
                <a:spcPts val="2000"/>
              </a:lnSpc>
            </a:pPr>
            <a:r>
              <a:rPr lang="en-US" sz="2400" b="1" dirty="0" smtClean="0">
                <a:solidFill>
                  <a:schemeClr val="tx2"/>
                </a:solidFill>
                <a:latin typeface="Garamond" pitchFamily="18" charset="0"/>
                <a:cs typeface="Times New Roman"/>
              </a:rPr>
              <a:t>11.7 million square miles</a:t>
            </a:r>
          </a:p>
          <a:p>
            <a:pPr algn="ctr">
              <a:lnSpc>
                <a:spcPts val="2000"/>
              </a:lnSpc>
            </a:pPr>
            <a:r>
              <a:rPr lang="en-US" i="1" dirty="0" smtClean="0">
                <a:solidFill>
                  <a:schemeClr val="tx2"/>
                </a:solidFill>
                <a:latin typeface="Garamond" pitchFamily="18" charset="0"/>
                <a:cs typeface="Times New Roman"/>
              </a:rPr>
              <a:t>3-1/2 times the Continental United States</a:t>
            </a:r>
          </a:p>
          <a:p>
            <a:pPr algn="ctr">
              <a:lnSpc>
                <a:spcPts val="2000"/>
              </a:lnSpc>
            </a:pPr>
            <a:r>
              <a:rPr lang="en-US" sz="2400" b="1" dirty="0" smtClean="0">
                <a:solidFill>
                  <a:schemeClr val="tx2"/>
                </a:solidFill>
                <a:latin typeface="Garamond" pitchFamily="18" charset="0"/>
                <a:cs typeface="Times New Roman"/>
              </a:rPr>
              <a:t>53 Nations, 1 Billion people</a:t>
            </a:r>
          </a:p>
          <a:p>
            <a:pPr algn="ctr">
              <a:lnSpc>
                <a:spcPts val="2000"/>
              </a:lnSpc>
            </a:pPr>
            <a:r>
              <a:rPr lang="en-US" i="1" dirty="0" smtClean="0">
                <a:solidFill>
                  <a:schemeClr val="tx2"/>
                </a:solidFill>
                <a:latin typeface="Garamond" pitchFamily="18" charset="0"/>
                <a:cs typeface="Times New Roman"/>
              </a:rPr>
              <a:t>Expected to double by 2050</a:t>
            </a:r>
          </a:p>
          <a:p>
            <a:pPr algn="ctr">
              <a:lnSpc>
                <a:spcPts val="2000"/>
              </a:lnSpc>
            </a:pPr>
            <a:r>
              <a:rPr lang="en-US" i="1" dirty="0" smtClean="0">
                <a:solidFill>
                  <a:schemeClr val="tx2"/>
                </a:solidFill>
                <a:latin typeface="Garamond" pitchFamily="18" charset="0"/>
                <a:cs typeface="Times New Roman"/>
              </a:rPr>
              <a:t>Over 800 ethnic groups and 1000 languages</a:t>
            </a:r>
            <a:endParaRPr lang="en-US" i="1" dirty="0">
              <a:solidFill>
                <a:schemeClr val="tx2"/>
              </a:solidFill>
              <a:latin typeface="Garamond" pitchFamily="18" charset="0"/>
              <a:cs typeface="Times New Roman"/>
            </a:endParaRPr>
          </a:p>
        </p:txBody>
      </p:sp>
      <p:pic>
        <p:nvPicPr>
          <p:cNvPr id="13" name="Picture 13" descr="people sudan"/>
          <p:cNvPicPr>
            <a:picLocks noChangeAspect="1" noChangeArrowheads="1"/>
          </p:cNvPicPr>
          <p:nvPr/>
        </p:nvPicPr>
        <p:blipFill>
          <a:blip r:embed="rId4"/>
          <a:srcRect/>
          <a:stretch>
            <a:fillRect/>
          </a:stretch>
        </p:blipFill>
        <p:spPr bwMode="auto">
          <a:xfrm>
            <a:off x="6569075" y="2978150"/>
            <a:ext cx="2498725" cy="1584325"/>
          </a:xfrm>
          <a:prstGeom prst="rect">
            <a:avLst/>
          </a:prstGeom>
          <a:noFill/>
          <a:ln w="38100">
            <a:solidFill>
              <a:schemeClr val="accent1">
                <a:lumMod val="75000"/>
              </a:schemeClr>
            </a:solidFill>
            <a:miter lim="800000"/>
            <a:headEnd/>
            <a:tailEnd/>
          </a:ln>
        </p:spPr>
      </p:pic>
      <p:pic>
        <p:nvPicPr>
          <p:cNvPr id="14" name="Picture 20" descr="Mother and Child"/>
          <p:cNvPicPr>
            <a:picLocks noChangeAspect="1" noChangeArrowheads="1"/>
          </p:cNvPicPr>
          <p:nvPr/>
        </p:nvPicPr>
        <p:blipFill>
          <a:blip r:embed="rId5"/>
          <a:srcRect l="-456" r="2208"/>
          <a:stretch>
            <a:fillRect/>
          </a:stretch>
        </p:blipFill>
        <p:spPr bwMode="auto">
          <a:xfrm>
            <a:off x="6172200" y="1390650"/>
            <a:ext cx="2733675" cy="1562100"/>
          </a:xfrm>
          <a:prstGeom prst="rect">
            <a:avLst/>
          </a:prstGeom>
          <a:noFill/>
          <a:ln w="38100">
            <a:solidFill>
              <a:schemeClr val="accent1">
                <a:lumMod val="75000"/>
              </a:schemeClr>
            </a:solidFill>
            <a:miter lim="800000"/>
            <a:headEnd/>
            <a:tailEnd/>
          </a:ln>
        </p:spPr>
      </p:pic>
      <p:pic>
        <p:nvPicPr>
          <p:cNvPr id="15" name="Picture 16" descr="pirates2"/>
          <p:cNvPicPr>
            <a:picLocks noChangeAspect="1" noChangeArrowheads="1"/>
          </p:cNvPicPr>
          <p:nvPr/>
        </p:nvPicPr>
        <p:blipFill>
          <a:blip r:embed="rId6"/>
          <a:srcRect b="13792"/>
          <a:stretch>
            <a:fillRect/>
          </a:stretch>
        </p:blipFill>
        <p:spPr bwMode="auto">
          <a:xfrm>
            <a:off x="3617843" y="1092200"/>
            <a:ext cx="2635320" cy="1506997"/>
          </a:xfrm>
          <a:prstGeom prst="rect">
            <a:avLst/>
          </a:prstGeom>
          <a:noFill/>
          <a:ln w="38100">
            <a:solidFill>
              <a:schemeClr val="accent1">
                <a:lumMod val="75000"/>
              </a:schemeClr>
            </a:solidFill>
            <a:miter lim="800000"/>
            <a:headEnd/>
            <a:tailEnd/>
          </a:ln>
        </p:spPr>
      </p:pic>
      <p:pic>
        <p:nvPicPr>
          <p:cNvPr id="16" name="Picture 17" descr="gang4"/>
          <p:cNvPicPr>
            <a:picLocks noChangeAspect="1" noChangeArrowheads="1"/>
          </p:cNvPicPr>
          <p:nvPr/>
        </p:nvPicPr>
        <p:blipFill>
          <a:blip r:embed="rId7"/>
          <a:srcRect/>
          <a:stretch>
            <a:fillRect/>
          </a:stretch>
        </p:blipFill>
        <p:spPr bwMode="auto">
          <a:xfrm>
            <a:off x="4810262" y="2594044"/>
            <a:ext cx="2209800" cy="1233487"/>
          </a:xfrm>
          <a:prstGeom prst="rect">
            <a:avLst/>
          </a:prstGeom>
          <a:noFill/>
          <a:ln w="38100">
            <a:solidFill>
              <a:schemeClr val="accent1">
                <a:lumMod val="75000"/>
              </a:schemeClr>
            </a:solidFill>
            <a:miter lim="800000"/>
            <a:headEnd/>
            <a:tailEnd/>
          </a:ln>
        </p:spPr>
      </p:pic>
      <p:sp>
        <p:nvSpPr>
          <p:cNvPr id="17" name="Right Arrow 16"/>
          <p:cNvSpPr/>
          <p:nvPr/>
        </p:nvSpPr>
        <p:spPr>
          <a:xfrm>
            <a:off x="0" y="4631635"/>
            <a:ext cx="1928191" cy="1311966"/>
          </a:xfrm>
          <a:prstGeom prst="rightArrow">
            <a:avLst>
              <a:gd name="adj1" fmla="val 75000"/>
              <a:gd name="adj2" fmla="val 50000"/>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4422"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3</a:t>
            </a:r>
            <a:endParaRPr lang="en-US" sz="1100" b="1" dirty="0">
              <a:solidFill>
                <a:schemeClr val="tx2">
                  <a:lumMod val="75000"/>
                </a:schemeClr>
              </a:solidFill>
              <a:latin typeface="Trajan Pro"/>
              <a:cs typeface="Trajan Pro"/>
            </a:endParaRPr>
          </a:p>
        </p:txBody>
      </p:sp>
      <p:sp>
        <p:nvSpPr>
          <p:cNvPr id="9" name="TextBox 8"/>
          <p:cNvSpPr txBox="1"/>
          <p:nvPr/>
        </p:nvSpPr>
        <p:spPr>
          <a:xfrm>
            <a:off x="149088" y="4840502"/>
            <a:ext cx="1421296" cy="989823"/>
          </a:xfrm>
          <a:prstGeom prst="rect">
            <a:avLst/>
          </a:prstGeom>
          <a:noFill/>
        </p:spPr>
        <p:txBody>
          <a:bodyPr wrap="square" rtlCol="0">
            <a:spAutoFit/>
          </a:bodyPr>
          <a:lstStyle/>
          <a:p>
            <a:pPr algn="ctr">
              <a:lnSpc>
                <a:spcPts val="2300"/>
              </a:lnSpc>
            </a:pPr>
            <a:r>
              <a:rPr lang="en-US" sz="2400" b="1" dirty="0" smtClean="0">
                <a:solidFill>
                  <a:schemeClr val="bg1">
                    <a:lumMod val="75000"/>
                  </a:schemeClr>
                </a:solidFill>
                <a:latin typeface="Garamond" pitchFamily="18" charset="0"/>
                <a:cs typeface="Trajan Pro"/>
              </a:rPr>
              <a:t>Large Diverse</a:t>
            </a:r>
          </a:p>
          <a:p>
            <a:pPr algn="ctr">
              <a:lnSpc>
                <a:spcPts val="2300"/>
              </a:lnSpc>
            </a:pPr>
            <a:r>
              <a:rPr lang="en-US" sz="2400" b="1" dirty="0" smtClean="0">
                <a:solidFill>
                  <a:schemeClr val="bg1">
                    <a:lumMod val="75000"/>
                  </a:schemeClr>
                </a:solidFill>
                <a:latin typeface="Garamond" pitchFamily="18" charset="0"/>
                <a:cs typeface="Trajan Pro"/>
              </a:rPr>
              <a:t>Complex</a:t>
            </a:r>
            <a:endParaRPr lang="en-US" sz="2400" b="1" dirty="0">
              <a:solidFill>
                <a:schemeClr val="bg1">
                  <a:lumMod val="75000"/>
                </a:schemeClr>
              </a:solidFill>
              <a:latin typeface="Garamond" pitchFamily="18" charset="0"/>
              <a:cs typeface="Trajan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P:\AFRICOM\CDR\CAG\04 CAG Projects\04A Command Brief\Graphic Library\fileCAAR6TQ4.jpg"/>
          <p:cNvPicPr>
            <a:picLocks noChangeAspect="1" noChangeArrowheads="1"/>
          </p:cNvPicPr>
          <p:nvPr/>
        </p:nvPicPr>
        <p:blipFill>
          <a:blip r:embed="rId3"/>
          <a:srcRect/>
          <a:stretch>
            <a:fillRect/>
          </a:stretch>
        </p:blipFill>
        <p:spPr bwMode="auto">
          <a:xfrm>
            <a:off x="5254841" y="1683385"/>
            <a:ext cx="3087687" cy="2203450"/>
          </a:xfrm>
          <a:prstGeom prst="rect">
            <a:avLst/>
          </a:prstGeom>
          <a:noFill/>
          <a:ln w="9525">
            <a:noFill/>
            <a:miter lim="800000"/>
            <a:headEnd/>
            <a:tailEnd/>
          </a:ln>
        </p:spPr>
      </p:pic>
      <p:pic>
        <p:nvPicPr>
          <p:cNvPr id="19" name="Picture 7" descr="African Range"/>
          <p:cNvPicPr>
            <a:picLocks noChangeAspect="1" noChangeArrowheads="1"/>
          </p:cNvPicPr>
          <p:nvPr/>
        </p:nvPicPr>
        <p:blipFill>
          <a:blip r:embed="rId4"/>
          <a:srcRect t="10667" r="4160" b="20267"/>
          <a:stretch>
            <a:fillRect/>
          </a:stretch>
        </p:blipFill>
        <p:spPr bwMode="auto">
          <a:xfrm>
            <a:off x="5210391" y="4037966"/>
            <a:ext cx="3176587" cy="1924050"/>
          </a:xfrm>
          <a:prstGeom prst="rect">
            <a:avLst/>
          </a:prstGeom>
          <a:noFill/>
          <a:ln w="9525">
            <a:noFill/>
            <a:miter lim="800000"/>
            <a:headEnd/>
            <a:tailEnd/>
          </a:ln>
        </p:spPr>
      </p:pic>
      <p:pic>
        <p:nvPicPr>
          <p:cNvPr id="20" name="Picture 2" descr="Below Left"/>
          <p:cNvPicPr>
            <a:picLocks noChangeAspect="1" noChangeArrowheads="1"/>
          </p:cNvPicPr>
          <p:nvPr/>
        </p:nvPicPr>
        <p:blipFill>
          <a:blip r:embed="rId5"/>
          <a:srcRect b="17744"/>
          <a:stretch>
            <a:fillRect/>
          </a:stretch>
        </p:blipFill>
        <p:spPr bwMode="auto">
          <a:xfrm>
            <a:off x="948600" y="4172907"/>
            <a:ext cx="3132137" cy="1785937"/>
          </a:xfrm>
          <a:prstGeom prst="rect">
            <a:avLst/>
          </a:prstGeom>
          <a:noFill/>
          <a:ln w="9525">
            <a:noFill/>
            <a:miter lim="800000"/>
            <a:headEnd/>
            <a:tailEnd/>
          </a:ln>
        </p:spPr>
      </p:pic>
      <p:pic>
        <p:nvPicPr>
          <p:cNvPr id="21" name="Picture 6" descr="African troops"/>
          <p:cNvPicPr>
            <a:picLocks noChangeAspect="1" noChangeArrowheads="1"/>
          </p:cNvPicPr>
          <p:nvPr/>
        </p:nvPicPr>
        <p:blipFill>
          <a:blip r:embed="rId6"/>
          <a:srcRect/>
          <a:stretch>
            <a:fillRect/>
          </a:stretch>
        </p:blipFill>
        <p:spPr bwMode="auto">
          <a:xfrm>
            <a:off x="962887" y="1932623"/>
            <a:ext cx="3103563" cy="2065337"/>
          </a:xfrm>
          <a:prstGeom prst="rect">
            <a:avLst/>
          </a:prstGeom>
          <a:noFill/>
          <a:ln w="9525">
            <a:noFill/>
            <a:miter lim="800000"/>
            <a:headEnd/>
            <a:tailEnd/>
          </a:ln>
        </p:spPr>
      </p:pic>
      <p:sp>
        <p:nvSpPr>
          <p:cNvPr id="7" name="TextBox 6"/>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4</a:t>
            </a:r>
            <a:endParaRPr lang="en-US" sz="1100" b="1" dirty="0">
              <a:solidFill>
                <a:schemeClr val="tx2">
                  <a:lumMod val="75000"/>
                </a:schemeClr>
              </a:solidFill>
              <a:latin typeface="Trajan Pro"/>
              <a:cs typeface="Trajan Pro"/>
            </a:endParaRPr>
          </a:p>
        </p:txBody>
      </p:sp>
      <p:sp>
        <p:nvSpPr>
          <p:cNvPr id="11" name="TextBox 10"/>
          <p:cNvSpPr txBox="1"/>
          <p:nvPr/>
        </p:nvSpPr>
        <p:spPr>
          <a:xfrm>
            <a:off x="1447800" y="1005840"/>
            <a:ext cx="6172200" cy="523220"/>
          </a:xfrm>
          <a:prstGeom prst="rect">
            <a:avLst/>
          </a:prstGeom>
          <a:solidFill>
            <a:schemeClr val="bg1"/>
          </a:solidFill>
          <a:ln w="38100" cap="flat" cmpd="sng" algn="ctr">
            <a:solidFill>
              <a:schemeClr val="tx1">
                <a:lumMod val="65000"/>
                <a:lumOff val="35000"/>
              </a:schemeClr>
            </a:solidFill>
            <a:prstDash val="solid"/>
            <a:round/>
            <a:headEnd type="none" w="med" len="med"/>
            <a:tailEnd type="none" w="med" len="med"/>
          </a:ln>
        </p:spPr>
        <p:txBody>
          <a:bodyPr wrap="square" rtlCol="0">
            <a:spAutoFit/>
          </a:bodyPr>
          <a:lstStyle/>
          <a:p>
            <a:pPr algn="ctr"/>
            <a:r>
              <a:rPr lang="en-US" sz="2800" b="1" dirty="0" smtClean="0">
                <a:solidFill>
                  <a:schemeClr val="accent1">
                    <a:lumMod val="75000"/>
                  </a:schemeClr>
                </a:solidFill>
                <a:latin typeface="Garamond" pitchFamily="18" charset="0"/>
                <a:cs typeface="Trajan Pro"/>
              </a:rPr>
              <a:t>…As expressed by our African Partners</a:t>
            </a:r>
            <a:endParaRPr lang="en-US" sz="2800" b="1" dirty="0">
              <a:solidFill>
                <a:schemeClr val="accent1">
                  <a:lumMod val="75000"/>
                </a:schemeClr>
              </a:solidFill>
              <a:latin typeface="Garamond" pitchFamily="18" charset="0"/>
              <a:cs typeface="Trajan Pro"/>
            </a:endParaRPr>
          </a:p>
        </p:txBody>
      </p:sp>
      <p:sp>
        <p:nvSpPr>
          <p:cNvPr id="12" name="TextBox 11"/>
          <p:cNvSpPr txBox="1"/>
          <p:nvPr/>
        </p:nvSpPr>
        <p:spPr>
          <a:xfrm>
            <a:off x="741411" y="1546860"/>
            <a:ext cx="3441357" cy="707886"/>
          </a:xfrm>
          <a:prstGeom prst="rect">
            <a:avLst/>
          </a:prstGeom>
          <a:solidFill>
            <a:schemeClr val="accent1">
              <a:lumMod val="75000"/>
            </a:schemeClr>
          </a:solidFill>
          <a:ln w="28575" cap="flat" cmpd="sng" algn="ctr">
            <a:solidFill>
              <a:schemeClr val="tx2">
                <a:lumMod val="50000"/>
              </a:schemeClr>
            </a:solidFill>
            <a:prstDash val="solid"/>
            <a:round/>
            <a:headEnd type="none" w="med" len="med"/>
            <a:tailEnd type="none" w="med" len="med"/>
          </a:ln>
        </p:spPr>
        <p:txBody>
          <a:bodyPr wrap="square" rtlCol="0">
            <a:spAutoFit/>
          </a:bodyPr>
          <a:lstStyle/>
          <a:p>
            <a:pPr algn="ctr"/>
            <a:r>
              <a:rPr lang="en-US" sz="2000" b="1" dirty="0" smtClean="0">
                <a:solidFill>
                  <a:schemeClr val="bg1">
                    <a:lumMod val="75000"/>
                  </a:schemeClr>
                </a:solidFill>
                <a:latin typeface="Garamond" pitchFamily="18" charset="0"/>
                <a:cs typeface="Times New Roman"/>
              </a:rPr>
              <a:t>Capable, accountable, and</a:t>
            </a:r>
          </a:p>
          <a:p>
            <a:pPr algn="ctr"/>
            <a:r>
              <a:rPr lang="en-US" sz="2000" b="1" dirty="0" smtClean="0">
                <a:solidFill>
                  <a:schemeClr val="bg1">
                    <a:lumMod val="75000"/>
                  </a:schemeClr>
                </a:solidFill>
                <a:latin typeface="Garamond" pitchFamily="18" charset="0"/>
                <a:cs typeface="Times New Roman"/>
              </a:rPr>
              <a:t>self-sustained security forces</a:t>
            </a:r>
            <a:endParaRPr lang="en-US" sz="2000" b="1" dirty="0">
              <a:solidFill>
                <a:schemeClr val="bg1">
                  <a:lumMod val="75000"/>
                </a:schemeClr>
              </a:solidFill>
              <a:latin typeface="Garamond" pitchFamily="18" charset="0"/>
              <a:cs typeface="Times New Roman"/>
            </a:endParaRPr>
          </a:p>
        </p:txBody>
      </p:sp>
      <p:sp>
        <p:nvSpPr>
          <p:cNvPr id="13" name="TextBox 12"/>
          <p:cNvSpPr txBox="1"/>
          <p:nvPr/>
        </p:nvSpPr>
        <p:spPr>
          <a:xfrm>
            <a:off x="5008611" y="1546860"/>
            <a:ext cx="3441357" cy="707886"/>
          </a:xfrm>
          <a:prstGeom prst="rect">
            <a:avLst/>
          </a:prstGeom>
          <a:solidFill>
            <a:schemeClr val="accent1">
              <a:lumMod val="75000"/>
            </a:schemeClr>
          </a:solidFill>
          <a:ln w="28575" cap="flat" cmpd="sng" algn="ctr">
            <a:solidFill>
              <a:schemeClr val="tx2">
                <a:lumMod val="50000"/>
              </a:schemeClr>
            </a:solidFill>
            <a:prstDash val="solid"/>
            <a:round/>
            <a:headEnd type="none" w="med" len="med"/>
            <a:tailEnd type="none" w="med" len="med"/>
          </a:ln>
        </p:spPr>
        <p:txBody>
          <a:bodyPr wrap="square" rtlCol="0">
            <a:spAutoFit/>
          </a:bodyPr>
          <a:lstStyle/>
          <a:p>
            <a:pPr algn="ctr"/>
            <a:r>
              <a:rPr lang="en-US" sz="2000" b="1" dirty="0" smtClean="0">
                <a:solidFill>
                  <a:schemeClr val="bg1">
                    <a:lumMod val="75000"/>
                  </a:schemeClr>
                </a:solidFill>
                <a:latin typeface="Garamond" pitchFamily="18" charset="0"/>
                <a:cs typeface="Times New Roman"/>
              </a:rPr>
              <a:t>Strengthened</a:t>
            </a:r>
          </a:p>
          <a:p>
            <a:pPr algn="ctr"/>
            <a:r>
              <a:rPr lang="en-US" sz="2000" b="1" dirty="0" smtClean="0">
                <a:solidFill>
                  <a:schemeClr val="bg1">
                    <a:lumMod val="75000"/>
                  </a:schemeClr>
                </a:solidFill>
                <a:latin typeface="Garamond" pitchFamily="18" charset="0"/>
                <a:cs typeface="Times New Roman"/>
              </a:rPr>
              <a:t>Security Institutions</a:t>
            </a:r>
            <a:endParaRPr lang="en-US" sz="2000" b="1" dirty="0">
              <a:solidFill>
                <a:schemeClr val="bg1">
                  <a:lumMod val="75000"/>
                </a:schemeClr>
              </a:solidFill>
              <a:latin typeface="Garamond" pitchFamily="18" charset="0"/>
              <a:cs typeface="Times New Roman"/>
            </a:endParaRPr>
          </a:p>
        </p:txBody>
      </p:sp>
      <p:sp>
        <p:nvSpPr>
          <p:cNvPr id="14" name="TextBox 13"/>
          <p:cNvSpPr txBox="1"/>
          <p:nvPr/>
        </p:nvSpPr>
        <p:spPr>
          <a:xfrm>
            <a:off x="741411" y="3680460"/>
            <a:ext cx="3441357" cy="707886"/>
          </a:xfrm>
          <a:prstGeom prst="rect">
            <a:avLst/>
          </a:prstGeom>
          <a:solidFill>
            <a:schemeClr val="accent1">
              <a:lumMod val="75000"/>
            </a:schemeClr>
          </a:solidFill>
          <a:ln w="28575" cap="flat" cmpd="sng" algn="ctr">
            <a:solidFill>
              <a:schemeClr val="tx2">
                <a:lumMod val="50000"/>
              </a:schemeClr>
            </a:solidFill>
            <a:prstDash val="solid"/>
            <a:round/>
            <a:headEnd type="none" w="med" len="med"/>
            <a:tailEnd type="none" w="med" len="med"/>
          </a:ln>
        </p:spPr>
        <p:txBody>
          <a:bodyPr wrap="square" rtlCol="0">
            <a:spAutoFit/>
          </a:bodyPr>
          <a:lstStyle/>
          <a:p>
            <a:pPr algn="ctr"/>
            <a:r>
              <a:rPr lang="en-US" sz="2000" b="1" dirty="0" smtClean="0">
                <a:solidFill>
                  <a:schemeClr val="bg1">
                    <a:lumMod val="75000"/>
                  </a:schemeClr>
                </a:solidFill>
                <a:latin typeface="Garamond" pitchFamily="18" charset="0"/>
                <a:cs typeface="Times New Roman"/>
              </a:rPr>
              <a:t>Able to support and lead</a:t>
            </a:r>
          </a:p>
          <a:p>
            <a:pPr algn="ctr"/>
            <a:r>
              <a:rPr lang="en-US" sz="2000" b="1" dirty="0" smtClean="0">
                <a:solidFill>
                  <a:schemeClr val="bg1">
                    <a:lumMod val="75000"/>
                  </a:schemeClr>
                </a:solidFill>
                <a:latin typeface="Garamond" pitchFamily="18" charset="0"/>
                <a:cs typeface="Times New Roman"/>
              </a:rPr>
              <a:t>international peace efforts</a:t>
            </a:r>
            <a:endParaRPr lang="en-US" sz="2000" b="1" dirty="0">
              <a:solidFill>
                <a:schemeClr val="bg1">
                  <a:lumMod val="75000"/>
                </a:schemeClr>
              </a:solidFill>
              <a:latin typeface="Garamond" pitchFamily="18" charset="0"/>
              <a:cs typeface="Times New Roman"/>
            </a:endParaRPr>
          </a:p>
        </p:txBody>
      </p:sp>
      <p:sp>
        <p:nvSpPr>
          <p:cNvPr id="15" name="TextBox 14"/>
          <p:cNvSpPr txBox="1"/>
          <p:nvPr/>
        </p:nvSpPr>
        <p:spPr>
          <a:xfrm>
            <a:off x="5008611" y="3680460"/>
            <a:ext cx="3441357" cy="707886"/>
          </a:xfrm>
          <a:prstGeom prst="rect">
            <a:avLst/>
          </a:prstGeom>
          <a:solidFill>
            <a:schemeClr val="accent1">
              <a:lumMod val="75000"/>
            </a:schemeClr>
          </a:solidFill>
          <a:ln w="28575" cap="flat" cmpd="sng" algn="ctr">
            <a:solidFill>
              <a:schemeClr val="tx2">
                <a:lumMod val="50000"/>
              </a:schemeClr>
            </a:solidFill>
            <a:prstDash val="solid"/>
            <a:round/>
            <a:headEnd type="none" w="med" len="med"/>
            <a:tailEnd type="none" w="med" len="med"/>
          </a:ln>
        </p:spPr>
        <p:txBody>
          <a:bodyPr wrap="square" rtlCol="0">
            <a:spAutoFit/>
          </a:bodyPr>
          <a:lstStyle/>
          <a:p>
            <a:pPr algn="ctr"/>
            <a:r>
              <a:rPr lang="en-US" sz="2000" b="1" dirty="0" smtClean="0">
                <a:solidFill>
                  <a:schemeClr val="bg1">
                    <a:lumMod val="75000"/>
                  </a:schemeClr>
                </a:solidFill>
                <a:latin typeface="Garamond" pitchFamily="18" charset="0"/>
                <a:cs typeface="Times New Roman"/>
              </a:rPr>
              <a:t>Ability and will to confront</a:t>
            </a:r>
          </a:p>
          <a:p>
            <a:pPr algn="ctr"/>
            <a:r>
              <a:rPr lang="en-US" sz="2000" b="1" dirty="0" smtClean="0">
                <a:solidFill>
                  <a:schemeClr val="bg1">
                    <a:lumMod val="75000"/>
                  </a:schemeClr>
                </a:solidFill>
                <a:latin typeface="Garamond" pitchFamily="18" charset="0"/>
                <a:cs typeface="Times New Roman"/>
              </a:rPr>
              <a:t>current and future threats</a:t>
            </a:r>
            <a:endParaRPr lang="en-US" sz="2000" b="1" dirty="0">
              <a:solidFill>
                <a:schemeClr val="bg1">
                  <a:lumMod val="75000"/>
                </a:schemeClr>
              </a:solidFill>
              <a:latin typeface="Garamond" pitchFamily="18" charset="0"/>
              <a:cs typeface="Times New Roman"/>
            </a:endParaRPr>
          </a:p>
        </p:txBody>
      </p:sp>
      <p:sp>
        <p:nvSpPr>
          <p:cNvPr id="17" name="Title 16"/>
          <p:cNvSpPr>
            <a:spLocks noGrp="1"/>
          </p:cNvSpPr>
          <p:nvPr>
            <p:ph type="title"/>
          </p:nvPr>
        </p:nvSpPr>
        <p:spPr/>
        <p:txBody>
          <a:bodyPr/>
          <a:lstStyle/>
          <a:p>
            <a:r>
              <a:rPr lang="en-US" dirty="0" smtClean="0"/>
              <a:t>The Security-Focused Vision for Africa…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OMMAND BRIEF SLIDE (Pg5).jpg"/>
          <p:cNvPicPr>
            <a:picLocks noChangeAspect="1"/>
          </p:cNvPicPr>
          <p:nvPr/>
        </p:nvPicPr>
        <p:blipFill>
          <a:blip r:embed="rId3"/>
          <a:stretch>
            <a:fillRect/>
          </a:stretch>
        </p:blipFill>
        <p:spPr>
          <a:xfrm>
            <a:off x="0" y="0"/>
            <a:ext cx="9144000" cy="6858000"/>
          </a:xfrm>
          <a:prstGeom prst="rect">
            <a:avLst/>
          </a:prstGeom>
        </p:spPr>
      </p:pic>
      <p:sp>
        <p:nvSpPr>
          <p:cNvPr id="5" name="TextBox 4"/>
          <p:cNvSpPr txBox="1"/>
          <p:nvPr/>
        </p:nvSpPr>
        <p:spPr>
          <a:xfrm>
            <a:off x="7772400" y="73223"/>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6" name="TextBox 5"/>
          <p:cNvSpPr txBox="1"/>
          <p:nvPr/>
        </p:nvSpPr>
        <p:spPr>
          <a:xfrm>
            <a:off x="7772400" y="6520190"/>
            <a:ext cx="1295400" cy="261610"/>
          </a:xfrm>
          <a:prstGeom prst="rect">
            <a:avLst/>
          </a:prstGeom>
          <a:noFill/>
        </p:spPr>
        <p:txBody>
          <a:bodyPr wrap="square" rtlCol="0">
            <a:spAutoFit/>
          </a:bodyPr>
          <a:lstStyle/>
          <a:p>
            <a:pPr algn="ctr"/>
            <a:r>
              <a:rPr lang="en-US" sz="1100" dirty="0" smtClean="0">
                <a:solidFill>
                  <a:srgbClr val="008000"/>
                </a:solidFill>
              </a:rPr>
              <a:t>UNCLASSIFIED</a:t>
            </a:r>
            <a:endParaRPr lang="en-US" sz="1100" dirty="0">
              <a:solidFill>
                <a:srgbClr val="008000"/>
              </a:solidFill>
            </a:endParaRPr>
          </a:p>
        </p:txBody>
      </p:sp>
      <p:sp>
        <p:nvSpPr>
          <p:cNvPr id="7" name="TextBox 6"/>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5</a:t>
            </a:r>
            <a:endParaRPr lang="en-US" sz="1100" b="1" dirty="0">
              <a:solidFill>
                <a:schemeClr val="tx2">
                  <a:lumMod val="75000"/>
                </a:schemeClr>
              </a:solidFill>
              <a:latin typeface="Trajan Pro"/>
              <a:cs typeface="Trajan Pro"/>
            </a:endParaRPr>
          </a:p>
        </p:txBody>
      </p:sp>
      <p:sp>
        <p:nvSpPr>
          <p:cNvPr id="10" name="TextBox 9"/>
          <p:cNvSpPr txBox="1"/>
          <p:nvPr/>
        </p:nvSpPr>
        <p:spPr>
          <a:xfrm>
            <a:off x="3" y="1037494"/>
            <a:ext cx="4431320" cy="4907562"/>
          </a:xfrm>
          <a:prstGeom prst="rect">
            <a:avLst/>
          </a:prstGeom>
          <a:solidFill>
            <a:schemeClr val="accent1">
              <a:lumMod val="75000"/>
            </a:schemeClr>
          </a:solidFill>
          <a:ln w="28575" cap="flat" cmpd="sng" algn="ctr">
            <a:solidFill>
              <a:schemeClr val="tx1">
                <a:lumMod val="50000"/>
                <a:lumOff val="50000"/>
              </a:schemeClr>
            </a:solidFill>
            <a:prstDash val="solid"/>
            <a:round/>
            <a:headEnd type="none" w="med" len="med"/>
            <a:tailEnd type="none" w="med" len="med"/>
          </a:ln>
        </p:spPr>
        <p:txBody>
          <a:bodyPr wrap="square" rtlCol="0">
            <a:spAutoFit/>
          </a:bodyPr>
          <a:lstStyle/>
          <a:p>
            <a:pPr algn="ctr">
              <a:lnSpc>
                <a:spcPts val="2500"/>
              </a:lnSpc>
            </a:pPr>
            <a:r>
              <a:rPr lang="en-US" sz="2400" b="1" spc="120" dirty="0" smtClean="0">
                <a:solidFill>
                  <a:schemeClr val="bg2"/>
                </a:solidFill>
                <a:latin typeface="Garamond" pitchFamily="18" charset="0"/>
                <a:cs typeface="Times New Roman"/>
              </a:rPr>
              <a:t>United States Africa</a:t>
            </a:r>
          </a:p>
          <a:p>
            <a:pPr algn="ctr">
              <a:lnSpc>
                <a:spcPts val="2500"/>
              </a:lnSpc>
            </a:pPr>
            <a:r>
              <a:rPr lang="en-US" sz="2400" b="1" spc="120" dirty="0" smtClean="0">
                <a:solidFill>
                  <a:schemeClr val="bg2"/>
                </a:solidFill>
                <a:latin typeface="Garamond" pitchFamily="18" charset="0"/>
                <a:cs typeface="Times New Roman"/>
              </a:rPr>
              <a:t>Command, </a:t>
            </a:r>
          </a:p>
          <a:p>
            <a:pPr algn="ctr">
              <a:lnSpc>
                <a:spcPts val="2500"/>
              </a:lnSpc>
            </a:pPr>
            <a:r>
              <a:rPr lang="en-US" sz="2400" b="1" dirty="0" smtClean="0">
                <a:solidFill>
                  <a:schemeClr val="bg1">
                    <a:lumMod val="75000"/>
                  </a:schemeClr>
                </a:solidFill>
                <a:latin typeface="Garamond" pitchFamily="18" charset="0"/>
                <a:cs typeface="Times New Roman"/>
              </a:rPr>
              <a:t>in concert with other U.S. Government agencies and international partners,</a:t>
            </a:r>
          </a:p>
          <a:p>
            <a:pPr algn="ctr">
              <a:lnSpc>
                <a:spcPts val="2500"/>
              </a:lnSpc>
            </a:pPr>
            <a:r>
              <a:rPr lang="en-US" sz="2400" b="1" dirty="0" smtClean="0">
                <a:solidFill>
                  <a:schemeClr val="bg2"/>
                </a:solidFill>
                <a:latin typeface="Garamond" pitchFamily="18" charset="0"/>
                <a:cs typeface="Times New Roman"/>
              </a:rPr>
              <a:t>conducts sustained security engagement</a:t>
            </a:r>
          </a:p>
          <a:p>
            <a:pPr algn="ctr">
              <a:lnSpc>
                <a:spcPts val="2500"/>
              </a:lnSpc>
            </a:pPr>
            <a:r>
              <a:rPr lang="en-US" sz="2400" b="1" dirty="0" smtClean="0">
                <a:solidFill>
                  <a:schemeClr val="bg1">
                    <a:lumMod val="75000"/>
                  </a:schemeClr>
                </a:solidFill>
                <a:latin typeface="Garamond" pitchFamily="18" charset="0"/>
                <a:cs typeface="Times New Roman"/>
              </a:rPr>
              <a:t>through military-to-military programs, military-sponsored activities, and other military operations as directed</a:t>
            </a:r>
          </a:p>
          <a:p>
            <a:pPr algn="ctr">
              <a:lnSpc>
                <a:spcPts val="2500"/>
              </a:lnSpc>
            </a:pPr>
            <a:r>
              <a:rPr lang="en-US" sz="2400" b="1" dirty="0" smtClean="0">
                <a:solidFill>
                  <a:schemeClr val="bg2"/>
                </a:solidFill>
                <a:latin typeface="Garamond" pitchFamily="18" charset="0"/>
                <a:cs typeface="Times New Roman"/>
              </a:rPr>
              <a:t>to promote a stable and</a:t>
            </a:r>
          </a:p>
          <a:p>
            <a:pPr algn="ctr">
              <a:lnSpc>
                <a:spcPts val="2500"/>
              </a:lnSpc>
            </a:pPr>
            <a:r>
              <a:rPr lang="en-US" sz="2400" b="1" dirty="0" smtClean="0">
                <a:solidFill>
                  <a:schemeClr val="bg2"/>
                </a:solidFill>
                <a:latin typeface="Garamond" pitchFamily="18" charset="0"/>
                <a:cs typeface="Times New Roman"/>
              </a:rPr>
              <a:t>secure African environment</a:t>
            </a:r>
          </a:p>
          <a:p>
            <a:pPr algn="ctr">
              <a:lnSpc>
                <a:spcPts val="2500"/>
              </a:lnSpc>
            </a:pPr>
            <a:r>
              <a:rPr lang="en-US" sz="2400" b="1" dirty="0" smtClean="0">
                <a:solidFill>
                  <a:schemeClr val="bg1">
                    <a:lumMod val="75000"/>
                  </a:schemeClr>
                </a:solidFill>
                <a:latin typeface="Garamond" pitchFamily="18" charset="0"/>
                <a:cs typeface="Times New Roman"/>
              </a:rPr>
              <a:t>in support of U.S. foreign</a:t>
            </a:r>
          </a:p>
          <a:p>
            <a:pPr algn="ctr">
              <a:lnSpc>
                <a:spcPts val="2500"/>
              </a:lnSpc>
            </a:pPr>
            <a:r>
              <a:rPr lang="en-US" sz="2400" b="1" dirty="0" smtClean="0">
                <a:solidFill>
                  <a:schemeClr val="bg1">
                    <a:lumMod val="75000"/>
                  </a:schemeClr>
                </a:solidFill>
                <a:latin typeface="Garamond" pitchFamily="18" charset="0"/>
                <a:cs typeface="Times New Roman"/>
              </a:rPr>
              <a:t>policy. </a:t>
            </a:r>
          </a:p>
        </p:txBody>
      </p:sp>
      <p:sp>
        <p:nvSpPr>
          <p:cNvPr id="12" name="Title 11"/>
          <p:cNvSpPr>
            <a:spLocks noGrp="1"/>
          </p:cNvSpPr>
          <p:nvPr>
            <p:ph type="title"/>
          </p:nvPr>
        </p:nvSpPr>
        <p:spPr/>
        <p:txBody>
          <a:bodyPr/>
          <a:lstStyle/>
          <a:p>
            <a:r>
              <a:rPr lang="en-US" dirty="0" smtClean="0"/>
              <a:t>Mission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486400" y="1142999"/>
            <a:ext cx="3200400" cy="4724402"/>
          </a:xfrm>
          <a:prstGeom prst="rect">
            <a:avLst/>
          </a:prstGeom>
          <a:solidFill>
            <a:schemeClr val="accent1">
              <a:lumMod val="75000"/>
            </a:schemeClr>
          </a:solidFill>
          <a:ln>
            <a:solidFill>
              <a:schemeClr val="accent1">
                <a:lumMod val="75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400">
              <a:latin typeface="Garamond" pitchFamily="18" charset="0"/>
            </a:endParaRPr>
          </a:p>
        </p:txBody>
      </p:sp>
      <p:sp>
        <p:nvSpPr>
          <p:cNvPr id="19" name="Rectangle 18"/>
          <p:cNvSpPr/>
          <p:nvPr/>
        </p:nvSpPr>
        <p:spPr>
          <a:xfrm>
            <a:off x="2209800" y="1142999"/>
            <a:ext cx="3200400" cy="4724402"/>
          </a:xfrm>
          <a:prstGeom prst="rect">
            <a:avLst/>
          </a:prstGeom>
          <a:solidFill>
            <a:schemeClr val="accent1">
              <a:lumMod val="75000"/>
            </a:schemeClr>
          </a:solidFill>
          <a:ln>
            <a:solidFill>
              <a:schemeClr val="accent1">
                <a:lumMod val="75000"/>
              </a:schemeClr>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400">
              <a:latin typeface="Garamond" pitchFamily="18" charset="0"/>
            </a:endParaRPr>
          </a:p>
        </p:txBody>
      </p:sp>
      <p:pic>
        <p:nvPicPr>
          <p:cNvPr id="31" name="Picture 9" descr="P:\AFRICOM\CDR\CAG\04 CAG Projects\04A Command Brief\Graphic Library\2009 02 Version Graphics\Our Approach\HOA and French SF.jpg"/>
          <p:cNvPicPr>
            <a:picLocks noChangeAspect="1" noChangeArrowheads="1"/>
          </p:cNvPicPr>
          <p:nvPr/>
        </p:nvPicPr>
        <p:blipFill>
          <a:blip r:embed="rId3"/>
          <a:srcRect l="5976" b="6752"/>
          <a:stretch>
            <a:fillRect/>
          </a:stretch>
        </p:blipFill>
        <p:spPr bwMode="auto">
          <a:xfrm>
            <a:off x="2247890" y="4676901"/>
            <a:ext cx="1592629" cy="1125537"/>
          </a:xfrm>
          <a:prstGeom prst="rect">
            <a:avLst/>
          </a:prstGeom>
          <a:noFill/>
          <a:ln w="9525">
            <a:noFill/>
            <a:miter lim="800000"/>
            <a:headEnd/>
            <a:tailEnd/>
          </a:ln>
        </p:spPr>
      </p:pic>
      <p:pic>
        <p:nvPicPr>
          <p:cNvPr id="32" name="Picture 8" descr="http://www.africom.mil/file.asp?HR=2&amp;ID=20100611172451"/>
          <p:cNvPicPr>
            <a:picLocks noChangeAspect="1" noChangeArrowheads="1"/>
          </p:cNvPicPr>
          <p:nvPr/>
        </p:nvPicPr>
        <p:blipFill>
          <a:blip r:embed="rId4"/>
          <a:srcRect/>
          <a:stretch>
            <a:fillRect/>
          </a:stretch>
        </p:blipFill>
        <p:spPr bwMode="auto">
          <a:xfrm>
            <a:off x="3455126" y="3177323"/>
            <a:ext cx="1936750" cy="1290637"/>
          </a:xfrm>
          <a:prstGeom prst="rect">
            <a:avLst/>
          </a:prstGeom>
          <a:noFill/>
          <a:ln w="9525">
            <a:noFill/>
            <a:miter lim="800000"/>
            <a:headEnd/>
            <a:tailEnd/>
          </a:ln>
        </p:spPr>
      </p:pic>
      <p:pic>
        <p:nvPicPr>
          <p:cNvPr id="33" name="Picture 6" descr="http://www.africom.mil/file.asp?HR=2&amp;ID=20100629162524"/>
          <p:cNvPicPr>
            <a:picLocks noChangeAspect="1" noChangeArrowheads="1"/>
          </p:cNvPicPr>
          <p:nvPr/>
        </p:nvPicPr>
        <p:blipFill>
          <a:blip r:embed="rId5"/>
          <a:srcRect l="15524" r="6294"/>
          <a:stretch>
            <a:fillRect/>
          </a:stretch>
        </p:blipFill>
        <p:spPr bwMode="auto">
          <a:xfrm>
            <a:off x="2242285" y="3142398"/>
            <a:ext cx="1511300" cy="1289050"/>
          </a:xfrm>
          <a:prstGeom prst="rect">
            <a:avLst/>
          </a:prstGeom>
          <a:noFill/>
          <a:ln w="9525">
            <a:noFill/>
            <a:miter lim="800000"/>
            <a:headEnd/>
            <a:tailEnd/>
          </a:ln>
        </p:spPr>
      </p:pic>
      <p:pic>
        <p:nvPicPr>
          <p:cNvPr id="34" name="Picture 4" descr="P:\AFRICOM\CDR\CAG\04 CAG Projects\04A Command Brief\Graphic Library\S African Navy.jpg"/>
          <p:cNvPicPr>
            <a:picLocks noChangeAspect="1" noChangeArrowheads="1"/>
          </p:cNvPicPr>
          <p:nvPr/>
        </p:nvPicPr>
        <p:blipFill>
          <a:blip r:embed="rId6"/>
          <a:srcRect/>
          <a:stretch>
            <a:fillRect/>
          </a:stretch>
        </p:blipFill>
        <p:spPr bwMode="auto">
          <a:xfrm>
            <a:off x="3422156" y="1722683"/>
            <a:ext cx="1962150" cy="1266825"/>
          </a:xfrm>
          <a:prstGeom prst="rect">
            <a:avLst/>
          </a:prstGeom>
          <a:noFill/>
          <a:ln w="9525">
            <a:noFill/>
            <a:miter lim="800000"/>
            <a:headEnd/>
            <a:tailEnd/>
          </a:ln>
        </p:spPr>
      </p:pic>
      <p:pic>
        <p:nvPicPr>
          <p:cNvPr id="35" name="Picture 2" descr="P:\AFRICOM\CDR\CAG\04 CAG Projects\04A Command Brief\Graphic Library\AU Rank.jpg"/>
          <p:cNvPicPr>
            <a:picLocks noChangeAspect="1" noChangeArrowheads="1"/>
          </p:cNvPicPr>
          <p:nvPr/>
        </p:nvPicPr>
        <p:blipFill>
          <a:blip r:embed="rId7"/>
          <a:srcRect r="3843"/>
          <a:stretch>
            <a:fillRect/>
          </a:stretch>
        </p:blipFill>
        <p:spPr bwMode="auto">
          <a:xfrm>
            <a:off x="2239479" y="1835395"/>
            <a:ext cx="1656250" cy="1143000"/>
          </a:xfrm>
          <a:prstGeom prst="rect">
            <a:avLst/>
          </a:prstGeom>
          <a:noFill/>
          <a:ln w="9525">
            <a:noFill/>
            <a:miter lim="800000"/>
            <a:headEnd/>
            <a:tailEnd/>
          </a:ln>
        </p:spPr>
      </p:pic>
      <p:pic>
        <p:nvPicPr>
          <p:cNvPr id="36" name="Picture 13" descr="P:\AFRICOM\CDR\CAG\04 CAG Projects\04A Command Brief\2010 01 26 version\Revised Vision Slide\Organizational copy.jpg"/>
          <p:cNvPicPr>
            <a:picLocks noChangeAspect="1" noChangeArrowheads="1"/>
          </p:cNvPicPr>
          <p:nvPr/>
        </p:nvPicPr>
        <p:blipFill>
          <a:blip r:embed="rId8"/>
          <a:srcRect/>
          <a:stretch>
            <a:fillRect/>
          </a:stretch>
        </p:blipFill>
        <p:spPr bwMode="auto">
          <a:xfrm>
            <a:off x="5503254" y="1919654"/>
            <a:ext cx="3171824" cy="1095375"/>
          </a:xfrm>
          <a:prstGeom prst="rect">
            <a:avLst/>
          </a:prstGeom>
          <a:noFill/>
          <a:ln w="9525">
            <a:noFill/>
            <a:miter lim="800000"/>
            <a:headEnd/>
            <a:tailEnd/>
          </a:ln>
        </p:spPr>
      </p:pic>
      <p:pic>
        <p:nvPicPr>
          <p:cNvPr id="37" name="Picture 14" descr="P:\AFRICOM\CDR\CAG\04 CAG Projects\04A Command Brief\2010 01 26 version\Revised Vision Slide\Human Capital copy.jpg"/>
          <p:cNvPicPr>
            <a:picLocks noChangeAspect="1" noChangeArrowheads="1"/>
          </p:cNvPicPr>
          <p:nvPr/>
        </p:nvPicPr>
        <p:blipFill>
          <a:blip r:embed="rId9"/>
          <a:srcRect/>
          <a:stretch>
            <a:fillRect/>
          </a:stretch>
        </p:blipFill>
        <p:spPr bwMode="auto">
          <a:xfrm>
            <a:off x="5498858" y="4688862"/>
            <a:ext cx="3173657" cy="1116625"/>
          </a:xfrm>
          <a:prstGeom prst="rect">
            <a:avLst/>
          </a:prstGeom>
          <a:noFill/>
          <a:ln w="9525">
            <a:noFill/>
            <a:miter lim="800000"/>
            <a:headEnd/>
            <a:tailEnd/>
          </a:ln>
        </p:spPr>
      </p:pic>
      <p:pic>
        <p:nvPicPr>
          <p:cNvPr id="38" name="Picture 12" descr="P:\AFRICOM\CDR\CAG\04 CAG Projects\04A Command Brief\2010 01 26 version\Revised Vision Slide\Institutional copy.jpg"/>
          <p:cNvPicPr>
            <a:picLocks noChangeAspect="1" noChangeArrowheads="1"/>
          </p:cNvPicPr>
          <p:nvPr/>
        </p:nvPicPr>
        <p:blipFill>
          <a:blip r:embed="rId10"/>
          <a:srcRect/>
          <a:stretch>
            <a:fillRect/>
          </a:stretch>
        </p:blipFill>
        <p:spPr bwMode="auto">
          <a:xfrm>
            <a:off x="5503254" y="3273794"/>
            <a:ext cx="3171824" cy="1095375"/>
          </a:xfrm>
          <a:prstGeom prst="rect">
            <a:avLst/>
          </a:prstGeom>
          <a:noFill/>
          <a:ln w="9525">
            <a:noFill/>
            <a:miter lim="800000"/>
            <a:headEnd/>
            <a:tailEnd/>
          </a:ln>
        </p:spPr>
      </p:pic>
      <p:pic>
        <p:nvPicPr>
          <p:cNvPr id="39" name="Picture 10" descr="P:\AFRICOM\CDR\CAG\04 CAG Projects\04A Command Brief\Graphic Library\2009 02 Version Graphics\Range of Activities III\ADAPT v3.jpg"/>
          <p:cNvPicPr>
            <a:picLocks noChangeAspect="1" noChangeArrowheads="1"/>
          </p:cNvPicPr>
          <p:nvPr/>
        </p:nvPicPr>
        <p:blipFill>
          <a:blip r:embed="rId11"/>
          <a:srcRect l="7719"/>
          <a:stretch>
            <a:fillRect/>
          </a:stretch>
        </p:blipFill>
        <p:spPr bwMode="auto">
          <a:xfrm>
            <a:off x="3810356" y="4681538"/>
            <a:ext cx="1576387" cy="1117725"/>
          </a:xfrm>
          <a:prstGeom prst="rect">
            <a:avLst/>
          </a:prstGeom>
          <a:noFill/>
          <a:ln w="9525">
            <a:noFill/>
            <a:miter lim="800000"/>
            <a:headEnd/>
            <a:tailEnd/>
          </a:ln>
        </p:spPr>
      </p:pic>
      <p:sp>
        <p:nvSpPr>
          <p:cNvPr id="7" name="TextBox 6"/>
          <p:cNvSpPr txBox="1"/>
          <p:nvPr/>
        </p:nvSpPr>
        <p:spPr>
          <a:xfrm>
            <a:off x="114300" y="6520190"/>
            <a:ext cx="266700" cy="261610"/>
          </a:xfrm>
          <a:prstGeom prst="rect">
            <a:avLst/>
          </a:prstGeom>
          <a:noFill/>
        </p:spPr>
        <p:txBody>
          <a:bodyPr wrap="square" rtlCol="0">
            <a:spAutoFit/>
          </a:bodyPr>
          <a:lstStyle/>
          <a:p>
            <a:r>
              <a:rPr lang="en-US" sz="1100" b="1" dirty="0" smtClean="0">
                <a:solidFill>
                  <a:schemeClr val="tx2">
                    <a:lumMod val="75000"/>
                  </a:schemeClr>
                </a:solidFill>
                <a:latin typeface="Trajan Pro"/>
                <a:cs typeface="Trajan Pro"/>
              </a:rPr>
              <a:t>6</a:t>
            </a:r>
            <a:endParaRPr lang="en-US" sz="1100" b="1" dirty="0">
              <a:solidFill>
                <a:schemeClr val="tx2">
                  <a:lumMod val="75000"/>
                </a:schemeClr>
              </a:solidFill>
              <a:latin typeface="Trajan Pro"/>
              <a:cs typeface="Trajan Pro"/>
            </a:endParaRPr>
          </a:p>
        </p:txBody>
      </p:sp>
      <p:sp>
        <p:nvSpPr>
          <p:cNvPr id="13" name="TextBox 12"/>
          <p:cNvSpPr txBox="1"/>
          <p:nvPr/>
        </p:nvSpPr>
        <p:spPr>
          <a:xfrm rot="16200000">
            <a:off x="-1099067" y="3274368"/>
            <a:ext cx="4724402" cy="461665"/>
          </a:xfrm>
          <a:prstGeom prst="rect">
            <a:avLst/>
          </a:prstGeom>
          <a:solidFill>
            <a:schemeClr val="tx2">
              <a:lumMod val="50000"/>
            </a:schemeClr>
          </a:solidFill>
          <a:ln w="28575" cap="flat" cmpd="sng" algn="ctr">
            <a:solidFill>
              <a:schemeClr val="accent1">
                <a:lumMod val="75000"/>
              </a:schemeClr>
            </a:solidFill>
            <a:prstDash val="solid"/>
            <a:round/>
            <a:headEnd type="none" w="med" len="med"/>
            <a:tailEnd type="none" w="med" len="med"/>
          </a:ln>
        </p:spPr>
        <p:txBody>
          <a:bodyPr wrap="square" rtlCol="0">
            <a:spAutoFit/>
          </a:bodyPr>
          <a:lstStyle/>
          <a:p>
            <a:pPr algn="ctr"/>
            <a:r>
              <a:rPr lang="en-US" sz="2400" b="1" dirty="0" smtClean="0">
                <a:solidFill>
                  <a:schemeClr val="bg1">
                    <a:lumMod val="75000"/>
                  </a:schemeClr>
                </a:solidFill>
                <a:latin typeface="Garamond" pitchFamily="18" charset="0"/>
                <a:cs typeface="Trajan Pro"/>
              </a:rPr>
              <a:t>U.S. Foreign Policy Objectives</a:t>
            </a:r>
            <a:endParaRPr lang="en-US" sz="2400" b="1" dirty="0">
              <a:solidFill>
                <a:schemeClr val="bg1">
                  <a:lumMod val="75000"/>
                </a:schemeClr>
              </a:solidFill>
              <a:latin typeface="Garamond" pitchFamily="18" charset="0"/>
              <a:cs typeface="Trajan Pro"/>
            </a:endParaRPr>
          </a:p>
        </p:txBody>
      </p:sp>
      <p:sp>
        <p:nvSpPr>
          <p:cNvPr id="14" name="Notched Right Arrow 13"/>
          <p:cNvSpPr/>
          <p:nvPr/>
        </p:nvSpPr>
        <p:spPr>
          <a:xfrm>
            <a:off x="533400" y="3276600"/>
            <a:ext cx="609599" cy="400050"/>
          </a:xfrm>
          <a:prstGeom prst="notchedRightArrow">
            <a:avLst/>
          </a:prstGeom>
          <a:solidFill>
            <a:schemeClr val="bg1">
              <a:lumMod val="65000"/>
            </a:schemeClr>
          </a:solidFill>
          <a:ln>
            <a:solidFill>
              <a:schemeClr val="tx2">
                <a:lumMod val="50000"/>
              </a:schemeClr>
            </a:solidFill>
          </a:ln>
          <a:effectLst>
            <a:outerShdw blurRad="50800" dist="38100" dir="10800000" algn="l">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784868" y="3274368"/>
            <a:ext cx="4724402" cy="461665"/>
          </a:xfrm>
          <a:prstGeom prst="rect">
            <a:avLst/>
          </a:prstGeom>
          <a:solidFill>
            <a:schemeClr val="tx2">
              <a:lumMod val="50000"/>
            </a:schemeClr>
          </a:solidFill>
          <a:ln w="28575" cap="flat" cmpd="sng" algn="ctr">
            <a:solidFill>
              <a:schemeClr val="accent1">
                <a:lumMod val="75000"/>
              </a:schemeClr>
            </a:solidFill>
            <a:prstDash val="solid"/>
            <a:round/>
            <a:headEnd type="none" w="med" len="med"/>
            <a:tailEnd type="none" w="med" len="med"/>
          </a:ln>
        </p:spPr>
        <p:txBody>
          <a:bodyPr wrap="square" rtlCol="0">
            <a:spAutoFit/>
          </a:bodyPr>
          <a:lstStyle/>
          <a:p>
            <a:pPr algn="ctr"/>
            <a:r>
              <a:rPr lang="en-US" sz="2400" b="1" dirty="0" smtClean="0">
                <a:solidFill>
                  <a:schemeClr val="bg1">
                    <a:lumMod val="75000"/>
                  </a:schemeClr>
                </a:solidFill>
                <a:latin typeface="Garamond" pitchFamily="18" charset="0"/>
                <a:cs typeface="Trajan Pro"/>
              </a:rPr>
              <a:t>African Partner Requirements</a:t>
            </a:r>
            <a:endParaRPr lang="en-US" sz="2400" b="1" dirty="0">
              <a:solidFill>
                <a:schemeClr val="bg1">
                  <a:lumMod val="75000"/>
                </a:schemeClr>
              </a:solidFill>
              <a:latin typeface="Garamond" pitchFamily="18" charset="0"/>
              <a:cs typeface="Trajan Pro"/>
            </a:endParaRPr>
          </a:p>
        </p:txBody>
      </p:sp>
      <p:sp>
        <p:nvSpPr>
          <p:cNvPr id="16" name="Left Brace 15"/>
          <p:cNvSpPr/>
          <p:nvPr/>
        </p:nvSpPr>
        <p:spPr>
          <a:xfrm>
            <a:off x="1447800" y="1142999"/>
            <a:ext cx="762000" cy="4724402"/>
          </a:xfrm>
          <a:prstGeom prst="leftBrace">
            <a:avLst/>
          </a:prstGeom>
          <a:ln w="38100" cap="flat" cmpd="sng" algn="ctr">
            <a:solidFill>
              <a:schemeClr val="tx2">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2238375" y="1554715"/>
            <a:ext cx="3148008" cy="338554"/>
          </a:xfrm>
          <a:prstGeom prst="rect">
            <a:avLst/>
          </a:prstGeom>
          <a:solidFill>
            <a:schemeClr val="accent1">
              <a:lumMod val="75000"/>
            </a:schemeClr>
          </a:solidFill>
          <a:effectLst/>
        </p:spPr>
        <p:txBody>
          <a:bodyPr wrap="square" rtlCol="0">
            <a:spAutoFit/>
          </a:bodyPr>
          <a:lstStyle/>
          <a:p>
            <a:pPr algn="ctr"/>
            <a:r>
              <a:rPr lang="en-US" sz="1600" b="1" dirty="0" smtClean="0">
                <a:solidFill>
                  <a:schemeClr val="bg1">
                    <a:lumMod val="75000"/>
                  </a:schemeClr>
                </a:solidFill>
                <a:latin typeface="Garamond" pitchFamily="18" charset="0"/>
                <a:cs typeface="Times New Roman"/>
              </a:rPr>
              <a:t>Enable African Operations</a:t>
            </a:r>
            <a:endParaRPr lang="en-US" sz="1600" b="1" dirty="0">
              <a:solidFill>
                <a:schemeClr val="bg1">
                  <a:lumMod val="75000"/>
                </a:schemeClr>
              </a:solidFill>
              <a:latin typeface="Garamond" pitchFamily="18" charset="0"/>
              <a:cs typeface="Times New Roman"/>
            </a:endParaRPr>
          </a:p>
        </p:txBody>
      </p:sp>
      <p:sp>
        <p:nvSpPr>
          <p:cNvPr id="22" name="TextBox 21"/>
          <p:cNvSpPr txBox="1"/>
          <p:nvPr/>
        </p:nvSpPr>
        <p:spPr>
          <a:xfrm>
            <a:off x="2219325" y="2971800"/>
            <a:ext cx="3176587"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lumMod val="75000"/>
                  </a:schemeClr>
                </a:solidFill>
                <a:latin typeface="Garamond" pitchFamily="18" charset="0"/>
                <a:cs typeface="Times New Roman"/>
              </a:rPr>
              <a:t>Foster Strategic Relationships</a:t>
            </a:r>
            <a:endParaRPr lang="en-US" sz="1600" b="1" dirty="0">
              <a:solidFill>
                <a:schemeClr val="bg1">
                  <a:lumMod val="75000"/>
                </a:schemeClr>
              </a:solidFill>
              <a:latin typeface="Garamond" pitchFamily="18" charset="0"/>
              <a:cs typeface="Times New Roman"/>
            </a:endParaRPr>
          </a:p>
        </p:txBody>
      </p:sp>
      <p:sp>
        <p:nvSpPr>
          <p:cNvPr id="24" name="TextBox 23"/>
          <p:cNvSpPr txBox="1"/>
          <p:nvPr/>
        </p:nvSpPr>
        <p:spPr>
          <a:xfrm>
            <a:off x="5562600" y="1535668"/>
            <a:ext cx="3048000"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lumMod val="75000"/>
                  </a:schemeClr>
                </a:solidFill>
                <a:latin typeface="Garamond" pitchFamily="18" charset="0"/>
                <a:cs typeface="Times New Roman"/>
              </a:rPr>
              <a:t>Build Operational Capacity</a:t>
            </a:r>
            <a:endParaRPr lang="en-US" sz="1600" b="1" dirty="0">
              <a:solidFill>
                <a:schemeClr val="bg1">
                  <a:lumMod val="75000"/>
                </a:schemeClr>
              </a:solidFill>
              <a:latin typeface="Garamond" pitchFamily="18" charset="0"/>
              <a:cs typeface="Times New Roman"/>
            </a:endParaRPr>
          </a:p>
        </p:txBody>
      </p:sp>
      <p:sp>
        <p:nvSpPr>
          <p:cNvPr id="25" name="TextBox 24"/>
          <p:cNvSpPr txBox="1"/>
          <p:nvPr/>
        </p:nvSpPr>
        <p:spPr>
          <a:xfrm>
            <a:off x="5495925" y="2971800"/>
            <a:ext cx="3186113"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lumMod val="75000"/>
                  </a:schemeClr>
                </a:solidFill>
                <a:latin typeface="Garamond" pitchFamily="18" charset="0"/>
                <a:cs typeface="Times New Roman"/>
              </a:rPr>
              <a:t>Build Institutional Capacity</a:t>
            </a:r>
            <a:endParaRPr lang="en-US" sz="1600" b="1" dirty="0">
              <a:solidFill>
                <a:schemeClr val="bg1">
                  <a:lumMod val="75000"/>
                </a:schemeClr>
              </a:solidFill>
              <a:latin typeface="Garamond" pitchFamily="18" charset="0"/>
              <a:cs typeface="Times New Roman"/>
            </a:endParaRPr>
          </a:p>
        </p:txBody>
      </p:sp>
      <p:sp>
        <p:nvSpPr>
          <p:cNvPr id="26" name="TextBox 25"/>
          <p:cNvSpPr txBox="1"/>
          <p:nvPr/>
        </p:nvSpPr>
        <p:spPr>
          <a:xfrm>
            <a:off x="5476875" y="4343400"/>
            <a:ext cx="3200399"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lumMod val="75000"/>
                  </a:schemeClr>
                </a:solidFill>
                <a:latin typeface="Garamond" pitchFamily="18" charset="0"/>
                <a:cs typeface="Times New Roman"/>
              </a:rPr>
              <a:t>Grow Human Capital</a:t>
            </a:r>
            <a:endParaRPr lang="en-US" sz="1600" b="1" dirty="0">
              <a:solidFill>
                <a:schemeClr val="bg1">
                  <a:lumMod val="75000"/>
                </a:schemeClr>
              </a:solidFill>
              <a:latin typeface="Garamond" pitchFamily="18" charset="0"/>
              <a:cs typeface="Times New Roman"/>
            </a:endParaRPr>
          </a:p>
        </p:txBody>
      </p:sp>
      <p:sp>
        <p:nvSpPr>
          <p:cNvPr id="27" name="TextBox 26"/>
          <p:cNvSpPr txBox="1"/>
          <p:nvPr/>
        </p:nvSpPr>
        <p:spPr>
          <a:xfrm>
            <a:off x="2209800" y="1143000"/>
            <a:ext cx="3200400" cy="400110"/>
          </a:xfrm>
          <a:prstGeom prst="rect">
            <a:avLst/>
          </a:prstGeom>
          <a:solidFill>
            <a:schemeClr val="tx2">
              <a:lumMod val="50000"/>
            </a:schemeClr>
          </a:solidFill>
          <a:ln w="28575" cap="flat" cmpd="sng" algn="ctr">
            <a:solidFill>
              <a:schemeClr val="tx2">
                <a:lumMod val="50000"/>
              </a:schemeClr>
            </a:solidFill>
            <a:prstDash val="solid"/>
            <a:round/>
            <a:headEnd type="none" w="med" len="med"/>
            <a:tailEnd type="none" w="med" len="med"/>
          </a:ln>
        </p:spPr>
        <p:txBody>
          <a:bodyPr wrap="square" rtlCol="0">
            <a:spAutoFit/>
          </a:bodyPr>
          <a:lstStyle/>
          <a:p>
            <a:pPr algn="ctr"/>
            <a:r>
              <a:rPr lang="en-US" sz="2000" b="1" dirty="0" smtClean="0">
                <a:solidFill>
                  <a:schemeClr val="bg1">
                    <a:lumMod val="85000"/>
                  </a:schemeClr>
                </a:solidFill>
                <a:latin typeface="Garamond" pitchFamily="18" charset="0"/>
                <a:cs typeface="Trajan Pro"/>
              </a:rPr>
              <a:t>Joint Military Activities</a:t>
            </a:r>
            <a:endParaRPr lang="en-US" sz="2000" b="1" dirty="0">
              <a:solidFill>
                <a:schemeClr val="bg1">
                  <a:lumMod val="85000"/>
                </a:schemeClr>
              </a:solidFill>
              <a:latin typeface="Garamond" pitchFamily="18" charset="0"/>
              <a:cs typeface="Trajan Pro"/>
            </a:endParaRPr>
          </a:p>
        </p:txBody>
      </p:sp>
      <p:sp>
        <p:nvSpPr>
          <p:cNvPr id="28" name="TextBox 27"/>
          <p:cNvSpPr txBox="1"/>
          <p:nvPr/>
        </p:nvSpPr>
        <p:spPr>
          <a:xfrm>
            <a:off x="5486400" y="1141511"/>
            <a:ext cx="3200400" cy="400110"/>
          </a:xfrm>
          <a:prstGeom prst="rect">
            <a:avLst/>
          </a:prstGeom>
          <a:solidFill>
            <a:schemeClr val="tx2">
              <a:lumMod val="50000"/>
            </a:schemeClr>
          </a:solidFill>
          <a:ln w="28575" cap="flat" cmpd="sng" algn="ctr">
            <a:solidFill>
              <a:schemeClr val="tx2">
                <a:lumMod val="50000"/>
              </a:schemeClr>
            </a:solidFill>
            <a:prstDash val="solid"/>
            <a:round/>
            <a:headEnd type="none" w="med" len="med"/>
            <a:tailEnd type="none" w="med" len="med"/>
          </a:ln>
        </p:spPr>
        <p:txBody>
          <a:bodyPr wrap="square" rtlCol="0">
            <a:spAutoFit/>
          </a:bodyPr>
          <a:lstStyle/>
          <a:p>
            <a:pPr algn="ctr"/>
            <a:r>
              <a:rPr lang="en-US" sz="2000" b="1" dirty="0" smtClean="0">
                <a:solidFill>
                  <a:schemeClr val="bg1">
                    <a:lumMod val="85000"/>
                  </a:schemeClr>
                </a:solidFill>
                <a:latin typeface="Garamond" pitchFamily="18" charset="0"/>
                <a:cs typeface="Trajan Pro"/>
              </a:rPr>
              <a:t>Security Force Assistance</a:t>
            </a:r>
            <a:endParaRPr lang="en-US" sz="2000" b="1" dirty="0">
              <a:solidFill>
                <a:schemeClr val="bg1">
                  <a:lumMod val="85000"/>
                </a:schemeClr>
              </a:solidFill>
              <a:latin typeface="Garamond" pitchFamily="18" charset="0"/>
              <a:cs typeface="Trajan Pro"/>
            </a:endParaRPr>
          </a:p>
        </p:txBody>
      </p:sp>
      <p:sp>
        <p:nvSpPr>
          <p:cNvPr id="30" name="Title 29"/>
          <p:cNvSpPr>
            <a:spLocks noGrp="1"/>
          </p:cNvSpPr>
          <p:nvPr>
            <p:ph type="title"/>
          </p:nvPr>
        </p:nvSpPr>
        <p:spPr/>
        <p:txBody>
          <a:bodyPr/>
          <a:lstStyle/>
          <a:p>
            <a:r>
              <a:rPr lang="en-US" dirty="0" smtClean="0"/>
              <a:t>Role</a:t>
            </a:r>
            <a:endParaRPr lang="en-US" dirty="0"/>
          </a:p>
        </p:txBody>
      </p:sp>
      <p:sp>
        <p:nvSpPr>
          <p:cNvPr id="23" name="TextBox 22"/>
          <p:cNvSpPr txBox="1"/>
          <p:nvPr/>
        </p:nvSpPr>
        <p:spPr>
          <a:xfrm>
            <a:off x="2243137" y="4343400"/>
            <a:ext cx="3152775" cy="338554"/>
          </a:xfrm>
          <a:prstGeom prst="rect">
            <a:avLst/>
          </a:prstGeom>
          <a:solidFill>
            <a:schemeClr val="accent1">
              <a:lumMod val="75000"/>
            </a:schemeClr>
          </a:solidFill>
        </p:spPr>
        <p:txBody>
          <a:bodyPr wrap="square" rtlCol="0">
            <a:spAutoFit/>
          </a:bodyPr>
          <a:lstStyle/>
          <a:p>
            <a:pPr algn="ctr"/>
            <a:r>
              <a:rPr lang="en-US" sz="1600" b="1" dirty="0" smtClean="0">
                <a:solidFill>
                  <a:schemeClr val="bg1">
                    <a:lumMod val="75000"/>
                  </a:schemeClr>
                </a:solidFill>
                <a:latin typeface="Garamond" pitchFamily="18" charset="0"/>
                <a:cs typeface="Times New Roman"/>
              </a:rPr>
              <a:t>Provide Crisis Response</a:t>
            </a:r>
            <a:endParaRPr lang="en-US" sz="1600" b="1" dirty="0">
              <a:solidFill>
                <a:schemeClr val="bg1">
                  <a:lumMod val="75000"/>
                </a:schemeClr>
              </a:solidFill>
              <a:latin typeface="Garamond" pitchFamily="18" charset="0"/>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Purpose</a:t>
            </a:r>
            <a:endParaRPr lang="en-US" sz="2800" dirty="0">
              <a:solidFill>
                <a:schemeClr val="bg1"/>
              </a:solidFill>
              <a:latin typeface="Garamond" pitchFamily="18" charset="0"/>
            </a:endParaRPr>
          </a:p>
        </p:txBody>
      </p:sp>
      <p:sp>
        <p:nvSpPr>
          <p:cNvPr id="22" name="TextBox 21"/>
          <p:cNvSpPr txBox="1"/>
          <p:nvPr/>
        </p:nvSpPr>
        <p:spPr>
          <a:xfrm>
            <a:off x="1107583" y="2112135"/>
            <a:ext cx="7225048" cy="2554545"/>
          </a:xfrm>
          <a:prstGeom prst="rect">
            <a:avLst/>
          </a:prstGeom>
          <a:noFill/>
        </p:spPr>
        <p:txBody>
          <a:bodyPr wrap="square" rtlCol="0">
            <a:spAutoFit/>
          </a:bodyPr>
          <a:lstStyle/>
          <a:p>
            <a:pPr>
              <a:buFont typeface="Arial" pitchFamily="34" charset="0"/>
              <a:buChar char="•"/>
            </a:pPr>
            <a:r>
              <a:rPr lang="en-US" sz="2800" dirty="0" smtClean="0">
                <a:latin typeface="Garamond" pitchFamily="18" charset="0"/>
              </a:rPr>
              <a:t>  </a:t>
            </a:r>
            <a:r>
              <a:rPr lang="en-US" sz="3200" b="1" dirty="0" smtClean="0">
                <a:latin typeface="Garamond" pitchFamily="18" charset="0"/>
              </a:rPr>
              <a:t>To identify an Integrated Strategic Framework for Stabilization and Reconstruction in Liberia (and other countries in the U.S. Africa Area of Responsibility)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0" y="218941"/>
            <a:ext cx="9144000" cy="523220"/>
          </a:xfrm>
          <a:prstGeom prst="rect">
            <a:avLst/>
          </a:prstGeom>
          <a:noFill/>
        </p:spPr>
        <p:txBody>
          <a:bodyPr wrap="square" rtlCol="0">
            <a:spAutoFit/>
          </a:bodyPr>
          <a:lstStyle/>
          <a:p>
            <a:pPr algn="ctr"/>
            <a:r>
              <a:rPr lang="en-US" sz="2800" dirty="0" smtClean="0">
                <a:solidFill>
                  <a:schemeClr val="bg1"/>
                </a:solidFill>
                <a:latin typeface="Garamond" pitchFamily="18" charset="0"/>
              </a:rPr>
              <a:t>Limitations</a:t>
            </a:r>
            <a:endParaRPr lang="en-US" sz="2800" dirty="0">
              <a:solidFill>
                <a:schemeClr val="bg1"/>
              </a:solidFill>
              <a:latin typeface="Garamond" pitchFamily="18" charset="0"/>
            </a:endParaRPr>
          </a:p>
        </p:txBody>
      </p:sp>
      <p:sp>
        <p:nvSpPr>
          <p:cNvPr id="22" name="TextBox 21"/>
          <p:cNvSpPr txBox="1"/>
          <p:nvPr/>
        </p:nvSpPr>
        <p:spPr>
          <a:xfrm>
            <a:off x="1107583" y="2021983"/>
            <a:ext cx="7225048" cy="3046988"/>
          </a:xfrm>
          <a:prstGeom prst="rect">
            <a:avLst/>
          </a:prstGeom>
          <a:noFill/>
        </p:spPr>
        <p:txBody>
          <a:bodyPr wrap="square" rtlCol="0">
            <a:spAutoFit/>
          </a:bodyPr>
          <a:lstStyle/>
          <a:p>
            <a:pPr>
              <a:buFont typeface="Arial" pitchFamily="34" charset="0"/>
              <a:buChar char="•"/>
            </a:pPr>
            <a:r>
              <a:rPr lang="en-US" sz="3200" b="1" dirty="0" smtClean="0">
                <a:latin typeface="Garamond" pitchFamily="18" charset="0"/>
              </a:rPr>
              <a:t> US Strategy &amp; Policy for Liberia Linkage to US Strategy &amp; Policy for West Africa												</a:t>
            </a:r>
          </a:p>
          <a:p>
            <a:pPr>
              <a:buFont typeface="Arial" pitchFamily="34" charset="0"/>
              <a:buChar char="•"/>
            </a:pPr>
            <a:r>
              <a:rPr lang="en-US" sz="3200" b="1" dirty="0" smtClean="0">
                <a:latin typeface="Garamond" pitchFamily="18" charset="0"/>
              </a:rPr>
              <a:t> US Strategy &amp; Policy Linkage to International Strategy &amp; Policy </a:t>
            </a:r>
            <a:endParaRPr lang="en-US" sz="2000" b="1" dirty="0" smtClean="0">
              <a:latin typeface="Garamond"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4408</TotalTime>
  <Words>1827</Words>
  <Application>Microsoft Office PowerPoint</Application>
  <PresentationFormat>On-screen Show (4:3)</PresentationFormat>
  <Paragraphs>236</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The Security-Focused Vision for Africa…</vt:lpstr>
      <vt:lpstr>Mission</vt:lpstr>
      <vt:lpstr>Role</vt:lpstr>
      <vt:lpstr>Slide 8</vt:lpstr>
      <vt:lpstr>Slide 9</vt:lpstr>
      <vt:lpstr>Slide 10</vt:lpstr>
      <vt:lpstr>Slide 11</vt:lpstr>
      <vt:lpstr>Slide 12</vt:lpstr>
      <vt:lpstr>Slide 13</vt:lpstr>
      <vt:lpstr>Slide 14</vt:lpstr>
      <vt:lpstr>Slide 15</vt:lpstr>
      <vt:lpstr>Slide 16</vt:lpstr>
      <vt:lpstr>Building Capable and Accountable Forces</vt:lpstr>
      <vt:lpstr>Strengthening Security Institutions</vt:lpstr>
      <vt:lpstr>Promoting Cooperative Efforts</vt:lpstr>
      <vt:lpstr>Working to Prevent / Mitigate Conflict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United States Africa Command</dc:creator>
  <cp:lastModifiedBy>ddavis</cp:lastModifiedBy>
  <cp:revision>109</cp:revision>
  <dcterms:created xsi:type="dcterms:W3CDTF">2010-09-14T14:06:10Z</dcterms:created>
  <dcterms:modified xsi:type="dcterms:W3CDTF">2011-04-19T15:26:45Z</dcterms:modified>
</cp:coreProperties>
</file>