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76" r:id="rId2"/>
    <p:sldId id="277" r:id="rId3"/>
    <p:sldId id="278" r:id="rId4"/>
    <p:sldId id="279" r:id="rId5"/>
    <p:sldId id="289" r:id="rId6"/>
    <p:sldId id="280" r:id="rId7"/>
    <p:sldId id="281" r:id="rId8"/>
    <p:sldId id="269" r:id="rId9"/>
    <p:sldId id="263" r:id="rId10"/>
    <p:sldId id="264" r:id="rId11"/>
    <p:sldId id="272" r:id="rId12"/>
    <p:sldId id="273" r:id="rId13"/>
    <p:sldId id="274" r:id="rId14"/>
    <p:sldId id="275" r:id="rId15"/>
    <p:sldId id="282" r:id="rId16"/>
    <p:sldId id="283" r:id="rId17"/>
    <p:sldId id="284" r:id="rId18"/>
    <p:sldId id="285" r:id="rId19"/>
    <p:sldId id="286" r:id="rId20"/>
    <p:sldId id="287" r:id="rId21"/>
    <p:sldId id="288" r:id="rId22"/>
  </p:sldIdLst>
  <p:sldSz cx="9144000" cy="6858000" type="letter"/>
  <p:notesSz cx="6934200" cy="92329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i="1" kern="1200">
        <a:solidFill>
          <a:schemeClr val="tx1"/>
        </a:solidFill>
        <a:latin typeface="Arial" charset="0"/>
        <a:ea typeface="+mn-ea"/>
        <a:cs typeface="+mn-cs"/>
      </a:defRPr>
    </a:lvl1pPr>
    <a:lvl2pPr marL="457200" algn="l" rtl="0" eaLnBrk="0" fontAlgn="base" hangingPunct="0">
      <a:spcBef>
        <a:spcPct val="0"/>
      </a:spcBef>
      <a:spcAft>
        <a:spcPct val="0"/>
      </a:spcAft>
      <a:defRPr sz="2400" i="1" kern="1200">
        <a:solidFill>
          <a:schemeClr val="tx1"/>
        </a:solidFill>
        <a:latin typeface="Arial" charset="0"/>
        <a:ea typeface="+mn-ea"/>
        <a:cs typeface="+mn-cs"/>
      </a:defRPr>
    </a:lvl2pPr>
    <a:lvl3pPr marL="914400" algn="l" rtl="0" eaLnBrk="0" fontAlgn="base" hangingPunct="0">
      <a:spcBef>
        <a:spcPct val="0"/>
      </a:spcBef>
      <a:spcAft>
        <a:spcPct val="0"/>
      </a:spcAft>
      <a:defRPr sz="2400" i="1" kern="1200">
        <a:solidFill>
          <a:schemeClr val="tx1"/>
        </a:solidFill>
        <a:latin typeface="Arial" charset="0"/>
        <a:ea typeface="+mn-ea"/>
        <a:cs typeface="+mn-cs"/>
      </a:defRPr>
    </a:lvl3pPr>
    <a:lvl4pPr marL="1371600" algn="l" rtl="0" eaLnBrk="0" fontAlgn="base" hangingPunct="0">
      <a:spcBef>
        <a:spcPct val="0"/>
      </a:spcBef>
      <a:spcAft>
        <a:spcPct val="0"/>
      </a:spcAft>
      <a:defRPr sz="2400" i="1" kern="1200">
        <a:solidFill>
          <a:schemeClr val="tx1"/>
        </a:solidFill>
        <a:latin typeface="Arial" charset="0"/>
        <a:ea typeface="+mn-ea"/>
        <a:cs typeface="+mn-cs"/>
      </a:defRPr>
    </a:lvl4pPr>
    <a:lvl5pPr marL="1828800" algn="l" rtl="0" eaLnBrk="0" fontAlgn="base" hangingPunct="0">
      <a:spcBef>
        <a:spcPct val="0"/>
      </a:spcBef>
      <a:spcAft>
        <a:spcPct val="0"/>
      </a:spcAft>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790014"/>
    <a:srgbClr val="009688"/>
    <a:srgbClr val="00B7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96" y="-72"/>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75413" y="8829675"/>
            <a:ext cx="395287" cy="315913"/>
          </a:xfrm>
          <a:prstGeom prst="rect">
            <a:avLst/>
          </a:prstGeom>
          <a:noFill/>
          <a:ln w="12700">
            <a:noFill/>
            <a:miter lim="800000"/>
            <a:headEnd/>
            <a:tailEnd/>
          </a:ln>
          <a:effectLst/>
        </p:spPr>
        <p:txBody>
          <a:bodyPr wrap="none" lIns="91420" tIns="44908" rIns="91420" bIns="44908" anchor="ctr">
            <a:spAutoFit/>
          </a:bodyPr>
          <a:lstStyle/>
          <a:p>
            <a:pPr algn="r" defTabSz="923925">
              <a:defRPr/>
            </a:pPr>
            <a:fld id="{D6F04883-66FC-4093-A6FF-8972D222CA03}" type="slidenum">
              <a:rPr lang="en-US" sz="1400"/>
              <a:pPr algn="r" defTabSz="923925">
                <a:defRPr/>
              </a:pPr>
              <a:t>‹#›</a:t>
            </a:fld>
            <a:endParaRPr lang="en-US"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3925" y="4386263"/>
            <a:ext cx="5086350" cy="4154487"/>
          </a:xfrm>
          <a:prstGeom prst="rect">
            <a:avLst/>
          </a:prstGeom>
          <a:noFill/>
          <a:ln w="12700">
            <a:noFill/>
            <a:miter lim="800000"/>
            <a:headEnd/>
            <a:tailEnd/>
          </a:ln>
          <a:effectLst/>
        </p:spPr>
        <p:txBody>
          <a:bodyPr vert="horz" wrap="square" lIns="91420" tIns="44908" rIns="91420" bIns="449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3" name="Rectangle 3"/>
          <p:cNvSpPr>
            <a:spLocks noGrp="1" noRot="1" noChangeAspect="1" noChangeArrowheads="1" noTextEdit="1"/>
          </p:cNvSpPr>
          <p:nvPr>
            <p:ph type="sldImg" idx="2"/>
          </p:nvPr>
        </p:nvSpPr>
        <p:spPr bwMode="auto">
          <a:xfrm>
            <a:off x="1166813" y="698500"/>
            <a:ext cx="4600575" cy="3449638"/>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3292475" y="8648700"/>
            <a:ext cx="349250" cy="287338"/>
          </a:xfrm>
          <a:prstGeom prst="rect">
            <a:avLst/>
          </a:prstGeom>
          <a:noFill/>
          <a:ln w="12700">
            <a:noFill/>
            <a:miter lim="800000"/>
            <a:headEnd/>
            <a:tailEnd/>
          </a:ln>
          <a:effectLst/>
        </p:spPr>
        <p:txBody>
          <a:bodyPr wrap="none" lIns="91420" tIns="44908" rIns="91420" bIns="44908" anchor="ctr">
            <a:spAutoFit/>
          </a:bodyPr>
          <a:lstStyle/>
          <a:p>
            <a:pPr algn="ctr" defTabSz="923925">
              <a:defRPr/>
            </a:pPr>
            <a:fld id="{C1C98023-1978-4CB1-A117-DAA1E1210752}" type="slidenum">
              <a:rPr lang="en-US" sz="1200" i="0">
                <a:latin typeface="Times New Roman" charset="0"/>
              </a:rPr>
              <a:pPr algn="ctr" defTabSz="923925">
                <a:defRPr/>
              </a:pPr>
              <a:t>‹#›</a:t>
            </a:fld>
            <a:endParaRPr lang="en-US" sz="1200" i="0">
              <a:latin typeface="Times New Roman"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tabLst>
        <a:tab pos="230188" algn="l"/>
      </a:tabLs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tabLst>
        <a:tab pos="230188" algn="l"/>
      </a:tabLs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tabLst>
        <a:tab pos="230188" algn="l"/>
      </a:tabLs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tabLst>
        <a:tab pos="230188" algn="l"/>
      </a:tabLs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tabLst>
        <a:tab pos="230188" algn="l"/>
      </a:tabLs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07963" y="6616700"/>
            <a:ext cx="738187" cy="198438"/>
          </a:xfrm>
          <a:prstGeom prst="rect">
            <a:avLst/>
          </a:prstGeom>
          <a:noFill/>
          <a:ln w="25400">
            <a:noFill/>
            <a:miter lim="800000"/>
            <a:headEnd/>
            <a:tailEnd/>
          </a:ln>
          <a:effectLst/>
        </p:spPr>
        <p:txBody>
          <a:bodyPr wrap="none" lIns="90488" tIns="44450" rIns="90488" bIns="44450">
            <a:spAutoFit/>
          </a:bodyPr>
          <a:lstStyle/>
          <a:p>
            <a:pPr>
              <a:lnSpc>
                <a:spcPct val="90000"/>
              </a:lnSpc>
              <a:defRPr/>
            </a:pPr>
            <a:fld id="{CE958E71-A789-4823-AFF1-86EC4AFAC239}" type="datetime1">
              <a:rPr lang="en-US" sz="800" i="0"/>
              <a:pPr>
                <a:lnSpc>
                  <a:spcPct val="90000"/>
                </a:lnSpc>
                <a:defRPr/>
              </a:pPr>
              <a:t>4/20/2011</a:t>
            </a:fld>
            <a:r>
              <a:rPr lang="en-US" sz="800" i="0"/>
              <a:t>-</a:t>
            </a:r>
            <a:fld id="{94B04512-7F61-4F38-A1A1-C98CCB8CF65D}" type="slidenum">
              <a:rPr lang="en-US" sz="800" i="0"/>
              <a:pPr>
                <a:lnSpc>
                  <a:spcPct val="90000"/>
                </a:lnSpc>
                <a:defRPr/>
              </a:pPr>
              <a:t>‹#›</a:t>
            </a:fld>
            <a:endParaRPr lang="en-US" sz="800" i="0"/>
          </a:p>
        </p:txBody>
      </p:sp>
      <p:sp>
        <p:nvSpPr>
          <p:cNvPr id="5" name="Line 5"/>
          <p:cNvSpPr>
            <a:spLocks noChangeShapeType="1"/>
          </p:cNvSpPr>
          <p:nvPr/>
        </p:nvSpPr>
        <p:spPr bwMode="auto">
          <a:xfrm>
            <a:off x="533400" y="990600"/>
            <a:ext cx="8305800" cy="0"/>
          </a:xfrm>
          <a:prstGeom prst="line">
            <a:avLst/>
          </a:prstGeom>
          <a:noFill/>
          <a:ln w="28575">
            <a:solidFill>
              <a:schemeClr val="tx1"/>
            </a:solidFill>
            <a:round/>
            <a:headEnd/>
            <a:tailEnd/>
          </a:ln>
          <a:effectLst/>
        </p:spPr>
        <p:txBody>
          <a:bodyPr/>
          <a:lstStyle/>
          <a:p>
            <a:pPr>
              <a:defRPr/>
            </a:pPr>
            <a:endParaRPr lang="en-US"/>
          </a:p>
        </p:txBody>
      </p:sp>
      <p:sp>
        <p:nvSpPr>
          <p:cNvPr id="6" name="Line 8"/>
          <p:cNvSpPr>
            <a:spLocks noChangeShapeType="1"/>
          </p:cNvSpPr>
          <p:nvPr/>
        </p:nvSpPr>
        <p:spPr bwMode="auto">
          <a:xfrm>
            <a:off x="533400" y="5486400"/>
            <a:ext cx="8305800" cy="0"/>
          </a:xfrm>
          <a:prstGeom prst="line">
            <a:avLst/>
          </a:prstGeom>
          <a:noFill/>
          <a:ln w="28575">
            <a:solidFill>
              <a:schemeClr val="tx1"/>
            </a:solidFill>
            <a:round/>
            <a:headEnd/>
            <a:tailEnd/>
          </a:ln>
          <a:effectLst/>
        </p:spPr>
        <p:txBody>
          <a:bodyPr/>
          <a:lstStyle/>
          <a:p>
            <a:pPr>
              <a:defRPr/>
            </a:pPr>
            <a:endParaRPr lang="en-US"/>
          </a:p>
        </p:txBody>
      </p:sp>
      <p:pic>
        <p:nvPicPr>
          <p:cNvPr id="7" name="Picture 10" descr="Untitled-1"/>
          <p:cNvPicPr>
            <a:picLocks noChangeAspect="1" noChangeArrowheads="1"/>
          </p:cNvPicPr>
          <p:nvPr/>
        </p:nvPicPr>
        <p:blipFill>
          <a:blip r:embed="rId2" cstate="print"/>
          <a:srcRect/>
          <a:stretch>
            <a:fillRect/>
          </a:stretch>
        </p:blipFill>
        <p:spPr bwMode="auto">
          <a:xfrm>
            <a:off x="7467600" y="5638800"/>
            <a:ext cx="1335088" cy="990600"/>
          </a:xfrm>
          <a:prstGeom prst="rect">
            <a:avLst/>
          </a:prstGeom>
          <a:noFill/>
          <a:ln w="9525">
            <a:noFill/>
            <a:miter lim="800000"/>
            <a:headEnd/>
            <a:tailEnd/>
          </a:ln>
        </p:spPr>
      </p:pic>
      <p:sp>
        <p:nvSpPr>
          <p:cNvPr id="14338" name="Rectangle 2"/>
          <p:cNvSpPr>
            <a:spLocks noGrp="1" noChangeArrowheads="1"/>
          </p:cNvSpPr>
          <p:nvPr>
            <p:ph type="ctrTitle"/>
          </p:nvPr>
        </p:nvSpPr>
        <p:spPr>
          <a:xfrm>
            <a:off x="2438400" y="1828800"/>
            <a:ext cx="4325938" cy="368300"/>
          </a:xfrm>
          <a:prstGeom prst="rect">
            <a:avLst/>
          </a:prstGeom>
        </p:spPr>
        <p:txBody>
          <a:bodyPr/>
          <a:lstStyle>
            <a:lvl1pPr>
              <a:defRPr/>
            </a:lvl1pPr>
          </a:lstStyle>
          <a:p>
            <a:r>
              <a:rPr lang="en-US" smtClean="0"/>
              <a:t>Click to edit Master title style</a:t>
            </a:r>
            <a:endParaRPr lang="en-US"/>
          </a:p>
        </p:txBody>
      </p:sp>
      <p:sp>
        <p:nvSpPr>
          <p:cNvPr id="14340" name="Rectangle 4"/>
          <p:cNvSpPr>
            <a:spLocks noGrp="1" noChangeArrowheads="1"/>
          </p:cNvSpPr>
          <p:nvPr>
            <p:ph type="subTitle" idx="1"/>
          </p:nvPr>
        </p:nvSpPr>
        <p:spPr>
          <a:xfrm>
            <a:off x="1447800" y="2971800"/>
            <a:ext cx="6400800" cy="1752600"/>
          </a:xfrm>
          <a:prstGeom prst="rect">
            <a:avLst/>
          </a:prstGeo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352800" y="381000"/>
            <a:ext cx="2476500" cy="3683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44575" y="1600200"/>
            <a:ext cx="71628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381000"/>
            <a:ext cx="1790700" cy="5334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4575" y="381000"/>
            <a:ext cx="5219700" cy="5334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381000"/>
            <a:ext cx="2476500" cy="3683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44575" y="1600200"/>
            <a:ext cx="7162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381000"/>
            <a:ext cx="2476500" cy="3683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44575" y="1600200"/>
            <a:ext cx="3505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600200"/>
            <a:ext cx="3505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2800" y="381000"/>
            <a:ext cx="2476500" cy="3683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Line 9"/>
          <p:cNvSpPr>
            <a:spLocks noChangeShapeType="1"/>
          </p:cNvSpPr>
          <p:nvPr/>
        </p:nvSpPr>
        <p:spPr bwMode="auto">
          <a:xfrm>
            <a:off x="419100" y="1066800"/>
            <a:ext cx="8305800" cy="0"/>
          </a:xfrm>
          <a:prstGeom prst="line">
            <a:avLst/>
          </a:prstGeom>
          <a:noFill/>
          <a:ln w="28575">
            <a:solidFill>
              <a:schemeClr val="tx1"/>
            </a:solidFill>
            <a:round/>
            <a:headEnd/>
            <a:tailEnd/>
          </a:ln>
          <a:effectLst/>
        </p:spPr>
        <p:txBody>
          <a:bodyPr/>
          <a:lstStyle/>
          <a:p>
            <a:pPr>
              <a:defRPr/>
            </a:pPr>
            <a:endParaRPr lang="en-US"/>
          </a:p>
        </p:txBody>
      </p:sp>
      <p:sp>
        <p:nvSpPr>
          <p:cNvPr id="1037" name="Line 13"/>
          <p:cNvSpPr>
            <a:spLocks noChangeShapeType="1"/>
          </p:cNvSpPr>
          <p:nvPr/>
        </p:nvSpPr>
        <p:spPr bwMode="auto">
          <a:xfrm>
            <a:off x="419100" y="6553200"/>
            <a:ext cx="8305800" cy="0"/>
          </a:xfrm>
          <a:prstGeom prst="line">
            <a:avLst/>
          </a:prstGeom>
          <a:noFill/>
          <a:ln w="9525">
            <a:solidFill>
              <a:schemeClr val="tx1"/>
            </a:solidFill>
            <a:round/>
            <a:headEnd/>
            <a:tailEnd/>
          </a:ln>
          <a:effectLst/>
        </p:spPr>
        <p:txBody>
          <a:bodyPr/>
          <a:lstStyle/>
          <a:p>
            <a:pPr>
              <a:defRPr/>
            </a:pPr>
            <a:endParaRPr lang="en-US"/>
          </a:p>
        </p:txBody>
      </p:sp>
      <p:pic>
        <p:nvPicPr>
          <p:cNvPr id="1031" name="Picture 17" descr="Untitled-1"/>
          <p:cNvPicPr>
            <a:picLocks noChangeAspect="1" noChangeArrowheads="1"/>
          </p:cNvPicPr>
          <p:nvPr/>
        </p:nvPicPr>
        <p:blipFill>
          <a:blip r:embed="rId13" cstate="print"/>
          <a:srcRect/>
          <a:stretch>
            <a:fillRect/>
          </a:stretch>
        </p:blipFill>
        <p:spPr bwMode="auto">
          <a:xfrm>
            <a:off x="3505200" y="120650"/>
            <a:ext cx="987425" cy="733425"/>
          </a:xfrm>
          <a:prstGeom prst="rect">
            <a:avLst/>
          </a:prstGeom>
          <a:noFill/>
          <a:ln w="9525">
            <a:noFill/>
            <a:miter lim="800000"/>
            <a:headEnd/>
            <a:tailEnd/>
          </a:ln>
        </p:spPr>
      </p:pic>
      <p:pic>
        <p:nvPicPr>
          <p:cNvPr id="8" name="Picture 23" descr="USAFRICOM Logo small"/>
          <p:cNvPicPr>
            <a:picLocks noChangeAspect="1" noChangeArrowheads="1"/>
          </p:cNvPicPr>
          <p:nvPr userDrawn="1"/>
        </p:nvPicPr>
        <p:blipFill>
          <a:blip r:embed="rId14" cstate="print">
            <a:clrChange>
              <a:clrFrom>
                <a:srgbClr val="000000"/>
              </a:clrFrom>
              <a:clrTo>
                <a:srgbClr val="000000">
                  <a:alpha val="0"/>
                </a:srgbClr>
              </a:clrTo>
            </a:clrChange>
          </a:blip>
          <a:srcRect/>
          <a:stretch>
            <a:fillRect/>
          </a:stretch>
        </p:blipFill>
        <p:spPr bwMode="auto">
          <a:xfrm>
            <a:off x="1501252" y="112712"/>
            <a:ext cx="588422" cy="749300"/>
          </a:xfrm>
          <a:prstGeom prst="rect">
            <a:avLst/>
          </a:prstGeom>
          <a:noFill/>
          <a:ln w="9525">
            <a:noFill/>
            <a:miter lim="800000"/>
            <a:headEnd/>
            <a:tailEnd/>
          </a:ln>
        </p:spPr>
      </p:pic>
      <p:pic>
        <p:nvPicPr>
          <p:cNvPr id="9" name="Picture 17" descr="GMU Logo"/>
          <p:cNvPicPr>
            <a:picLocks noChangeAspect="1" noChangeArrowheads="1"/>
          </p:cNvPicPr>
          <p:nvPr userDrawn="1"/>
        </p:nvPicPr>
        <p:blipFill>
          <a:blip r:embed="rId15" cstate="print"/>
          <a:srcRect/>
          <a:stretch>
            <a:fillRect/>
          </a:stretch>
        </p:blipFill>
        <p:spPr bwMode="auto">
          <a:xfrm>
            <a:off x="2133600" y="95250"/>
            <a:ext cx="1219200" cy="784225"/>
          </a:xfrm>
          <a:prstGeom prst="rect">
            <a:avLst/>
          </a:prstGeom>
          <a:noFill/>
          <a:ln w="9525">
            <a:noFill/>
            <a:miter lim="800000"/>
            <a:headEnd/>
            <a:tailEnd/>
          </a:ln>
        </p:spPr>
      </p:pic>
      <p:pic>
        <p:nvPicPr>
          <p:cNvPr id="7" name="Picture 1"/>
          <p:cNvPicPr>
            <a:picLocks noChangeAspect="1" noChangeArrowheads="1"/>
          </p:cNvPicPr>
          <p:nvPr userDrawn="1"/>
        </p:nvPicPr>
        <p:blipFill>
          <a:blip r:embed="rId16" cstate="print"/>
          <a:srcRect l="2500" t="25000" r="73750" b="58000"/>
          <a:stretch>
            <a:fillRect/>
          </a:stretch>
        </p:blipFill>
        <p:spPr bwMode="auto">
          <a:xfrm>
            <a:off x="228600" y="248736"/>
            <a:ext cx="1066800" cy="47725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lnSpc>
          <a:spcPct val="87000"/>
        </a:lnSpc>
        <a:spcBef>
          <a:spcPct val="0"/>
        </a:spcBef>
        <a:spcAft>
          <a:spcPct val="0"/>
        </a:spcAft>
        <a:defRPr sz="2400" b="1">
          <a:solidFill>
            <a:schemeClr val="tx1"/>
          </a:solidFill>
          <a:latin typeface="+mj-lt"/>
          <a:ea typeface="+mj-ea"/>
          <a:cs typeface="+mj-cs"/>
        </a:defRPr>
      </a:lvl1pPr>
      <a:lvl2pPr algn="ctr" rtl="0" eaLnBrk="0" fontAlgn="base" hangingPunct="0">
        <a:lnSpc>
          <a:spcPct val="87000"/>
        </a:lnSpc>
        <a:spcBef>
          <a:spcPct val="0"/>
        </a:spcBef>
        <a:spcAft>
          <a:spcPct val="0"/>
        </a:spcAft>
        <a:defRPr sz="2400" b="1">
          <a:solidFill>
            <a:schemeClr val="tx1"/>
          </a:solidFill>
          <a:latin typeface="Arial" charset="0"/>
        </a:defRPr>
      </a:lvl2pPr>
      <a:lvl3pPr algn="ctr" rtl="0" eaLnBrk="0" fontAlgn="base" hangingPunct="0">
        <a:lnSpc>
          <a:spcPct val="87000"/>
        </a:lnSpc>
        <a:spcBef>
          <a:spcPct val="0"/>
        </a:spcBef>
        <a:spcAft>
          <a:spcPct val="0"/>
        </a:spcAft>
        <a:defRPr sz="2400" b="1">
          <a:solidFill>
            <a:schemeClr val="tx1"/>
          </a:solidFill>
          <a:latin typeface="Arial" charset="0"/>
        </a:defRPr>
      </a:lvl3pPr>
      <a:lvl4pPr algn="ctr" rtl="0" eaLnBrk="0" fontAlgn="base" hangingPunct="0">
        <a:lnSpc>
          <a:spcPct val="87000"/>
        </a:lnSpc>
        <a:spcBef>
          <a:spcPct val="0"/>
        </a:spcBef>
        <a:spcAft>
          <a:spcPct val="0"/>
        </a:spcAft>
        <a:defRPr sz="2400" b="1">
          <a:solidFill>
            <a:schemeClr val="tx1"/>
          </a:solidFill>
          <a:latin typeface="Arial" charset="0"/>
        </a:defRPr>
      </a:lvl4pPr>
      <a:lvl5pPr algn="ctr" rtl="0" eaLnBrk="0" fontAlgn="base" hangingPunct="0">
        <a:lnSpc>
          <a:spcPct val="87000"/>
        </a:lnSpc>
        <a:spcBef>
          <a:spcPct val="0"/>
        </a:spcBef>
        <a:spcAft>
          <a:spcPct val="0"/>
        </a:spcAft>
        <a:defRPr sz="2400" b="1">
          <a:solidFill>
            <a:schemeClr val="tx1"/>
          </a:solidFill>
          <a:latin typeface="Arial" charset="0"/>
        </a:defRPr>
      </a:lvl5pPr>
      <a:lvl6pPr marL="457200" algn="ctr" rtl="0" eaLnBrk="1" fontAlgn="base" hangingPunct="1">
        <a:lnSpc>
          <a:spcPct val="87000"/>
        </a:lnSpc>
        <a:spcBef>
          <a:spcPct val="0"/>
        </a:spcBef>
        <a:spcAft>
          <a:spcPct val="0"/>
        </a:spcAft>
        <a:defRPr sz="2400" b="1">
          <a:solidFill>
            <a:schemeClr val="tx1"/>
          </a:solidFill>
          <a:latin typeface="Arial" charset="0"/>
        </a:defRPr>
      </a:lvl6pPr>
      <a:lvl7pPr marL="914400" algn="ctr" rtl="0" eaLnBrk="1" fontAlgn="base" hangingPunct="1">
        <a:lnSpc>
          <a:spcPct val="87000"/>
        </a:lnSpc>
        <a:spcBef>
          <a:spcPct val="0"/>
        </a:spcBef>
        <a:spcAft>
          <a:spcPct val="0"/>
        </a:spcAft>
        <a:defRPr sz="2400" b="1">
          <a:solidFill>
            <a:schemeClr val="tx1"/>
          </a:solidFill>
          <a:latin typeface="Arial" charset="0"/>
        </a:defRPr>
      </a:lvl7pPr>
      <a:lvl8pPr marL="1371600" algn="ctr" rtl="0" eaLnBrk="1" fontAlgn="base" hangingPunct="1">
        <a:lnSpc>
          <a:spcPct val="87000"/>
        </a:lnSpc>
        <a:spcBef>
          <a:spcPct val="0"/>
        </a:spcBef>
        <a:spcAft>
          <a:spcPct val="0"/>
        </a:spcAft>
        <a:defRPr sz="2400" b="1">
          <a:solidFill>
            <a:schemeClr val="tx1"/>
          </a:solidFill>
          <a:latin typeface="Arial" charset="0"/>
        </a:defRPr>
      </a:lvl8pPr>
      <a:lvl9pPr marL="1828800" algn="ctr" rtl="0" eaLnBrk="1" fontAlgn="base" hangingPunct="1">
        <a:lnSpc>
          <a:spcPct val="87000"/>
        </a:lnSpc>
        <a:spcBef>
          <a:spcPct val="0"/>
        </a:spcBef>
        <a:spcAft>
          <a:spcPct val="0"/>
        </a:spcAft>
        <a:defRPr sz="2400" b="1">
          <a:solidFill>
            <a:schemeClr val="tx1"/>
          </a:solidFill>
          <a:latin typeface="Arial" charset="0"/>
        </a:defRPr>
      </a:lvl9pPr>
    </p:titleStyle>
    <p:bodyStyle>
      <a:lvl1pPr marL="285750" indent="-285750" algn="l" rtl="0" eaLnBrk="0" fontAlgn="base" hangingPunct="0">
        <a:spcBef>
          <a:spcPct val="88000"/>
        </a:spcBef>
        <a:spcAft>
          <a:spcPct val="0"/>
        </a:spcAft>
        <a:buSzPct val="100000"/>
        <a:buChar char="•"/>
        <a:defRPr b="1">
          <a:solidFill>
            <a:schemeClr val="tx1"/>
          </a:solidFill>
          <a:latin typeface="+mn-lt"/>
          <a:ea typeface="+mn-ea"/>
          <a:cs typeface="+mn-cs"/>
        </a:defRPr>
      </a:lvl1pPr>
      <a:lvl2pPr marL="685800" indent="-228600" algn="l" rtl="0" eaLnBrk="0" fontAlgn="base" hangingPunct="0">
        <a:lnSpc>
          <a:spcPct val="90000"/>
        </a:lnSpc>
        <a:spcBef>
          <a:spcPct val="15000"/>
        </a:spcBef>
        <a:spcAft>
          <a:spcPct val="0"/>
        </a:spcAft>
        <a:buSzPct val="100000"/>
        <a:buChar char="–"/>
        <a:defRPr>
          <a:solidFill>
            <a:schemeClr val="tx1"/>
          </a:solidFill>
          <a:latin typeface="+mn-lt"/>
        </a:defRPr>
      </a:lvl2pPr>
      <a:lvl3pPr marL="1143000" indent="-228600" algn="l" rtl="0" eaLnBrk="0" fontAlgn="base" hangingPunct="0">
        <a:lnSpc>
          <a:spcPct val="90000"/>
        </a:lnSpc>
        <a:spcBef>
          <a:spcPct val="10000"/>
        </a:spcBef>
        <a:spcAft>
          <a:spcPct val="0"/>
        </a:spcAft>
        <a:buSzPct val="100000"/>
        <a:buChar char="»"/>
        <a:defRPr sz="1600">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a:solidFill>
            <a:schemeClr val="tx1"/>
          </a:solidFill>
          <a:latin typeface="+mn-lt"/>
        </a:defRPr>
      </a:lvl5pPr>
      <a:lvl6pPr marL="2457450" indent="-171450" algn="l" rtl="0" eaLnBrk="1" fontAlgn="base" hangingPunct="1">
        <a:lnSpc>
          <a:spcPct val="90000"/>
        </a:lnSpc>
        <a:spcBef>
          <a:spcPct val="30000"/>
        </a:spcBef>
        <a:spcAft>
          <a:spcPct val="0"/>
        </a:spcAft>
        <a:buSzPct val="100000"/>
        <a:buChar char="–"/>
        <a:defRPr sz="1400">
          <a:solidFill>
            <a:schemeClr val="tx1"/>
          </a:solidFill>
          <a:latin typeface="+mn-lt"/>
        </a:defRPr>
      </a:lvl6pPr>
      <a:lvl7pPr marL="2914650" indent="-171450" algn="l" rtl="0" eaLnBrk="1" fontAlgn="base" hangingPunct="1">
        <a:lnSpc>
          <a:spcPct val="90000"/>
        </a:lnSpc>
        <a:spcBef>
          <a:spcPct val="30000"/>
        </a:spcBef>
        <a:spcAft>
          <a:spcPct val="0"/>
        </a:spcAft>
        <a:buSzPct val="100000"/>
        <a:buChar char="–"/>
        <a:defRPr sz="1400">
          <a:solidFill>
            <a:schemeClr val="tx1"/>
          </a:solidFill>
          <a:latin typeface="+mn-lt"/>
        </a:defRPr>
      </a:lvl7pPr>
      <a:lvl8pPr marL="3371850" indent="-171450" algn="l" rtl="0" eaLnBrk="1" fontAlgn="base" hangingPunct="1">
        <a:lnSpc>
          <a:spcPct val="90000"/>
        </a:lnSpc>
        <a:spcBef>
          <a:spcPct val="30000"/>
        </a:spcBef>
        <a:spcAft>
          <a:spcPct val="0"/>
        </a:spcAft>
        <a:buSzPct val="100000"/>
        <a:buChar char="–"/>
        <a:defRPr sz="1400">
          <a:solidFill>
            <a:schemeClr val="tx1"/>
          </a:solidFill>
          <a:latin typeface="+mn-lt"/>
        </a:defRPr>
      </a:lvl8pPr>
      <a:lvl9pPr marL="3829050" indent="-171450" algn="l" rtl="0" eaLnBrk="1" fontAlgn="base" hangingPunct="1">
        <a:lnSpc>
          <a:spcPct val="90000"/>
        </a:lnSpc>
        <a:spcBef>
          <a:spcPct val="30000"/>
        </a:spcBef>
        <a:spcAft>
          <a:spcPct val="0"/>
        </a:spcAft>
        <a:buSzPct val="10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davis@africom.mil" TargetMode="External"/><Relationship Id="rId2" Type="http://schemas.openxmlformats.org/officeDocument/2006/relationships/hyperlink" Target="mailto:ddavis@gmu.edu" TargetMode="External"/><Relationship Id="rId1" Type="http://schemas.openxmlformats.org/officeDocument/2006/relationships/slideLayout" Target="../slideLayouts/slideLayout7.xml"/><Relationship Id="rId5" Type="http://schemas.openxmlformats.org/officeDocument/2006/relationships/hyperlink" Target="mailto:ddavis@ida.org" TargetMode="External"/><Relationship Id="rId4" Type="http://schemas.openxmlformats.org/officeDocument/2006/relationships/hyperlink" Target="mailto:ddavis@lmi.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05000"/>
            <a:ext cx="7010400" cy="1754326"/>
          </a:xfrm>
          <a:prstGeom prst="rect">
            <a:avLst/>
          </a:prstGeom>
          <a:noFill/>
        </p:spPr>
        <p:txBody>
          <a:bodyPr wrap="square" rtlCol="0">
            <a:spAutoFit/>
          </a:bodyPr>
          <a:lstStyle/>
          <a:p>
            <a:pPr algn="ctr"/>
            <a:r>
              <a:rPr lang="en-CA" sz="3600" dirty="0" smtClean="0"/>
              <a:t>Metrics Modeling as base for Simulations of Complex Environments</a:t>
            </a:r>
            <a:endParaRPr lang="en-US" sz="3600" dirty="0"/>
          </a:p>
        </p:txBody>
      </p:sp>
      <p:sp>
        <p:nvSpPr>
          <p:cNvPr id="3" name="TextBox 2"/>
          <p:cNvSpPr txBox="1"/>
          <p:nvPr/>
        </p:nvSpPr>
        <p:spPr>
          <a:xfrm>
            <a:off x="795720" y="3962400"/>
            <a:ext cx="7450886" cy="1938992"/>
          </a:xfrm>
          <a:prstGeom prst="rect">
            <a:avLst/>
          </a:prstGeom>
          <a:noFill/>
        </p:spPr>
        <p:txBody>
          <a:bodyPr wrap="none" rtlCol="0">
            <a:spAutoFit/>
          </a:bodyPr>
          <a:lstStyle/>
          <a:p>
            <a:pPr algn="ctr"/>
            <a:r>
              <a:rPr lang="en-US" dirty="0" smtClean="0"/>
              <a:t>Professor D.F. Davis</a:t>
            </a:r>
          </a:p>
          <a:p>
            <a:pPr algn="ctr"/>
            <a:r>
              <a:rPr lang="en-US" dirty="0" smtClean="0"/>
              <a:t>George Mason University – </a:t>
            </a:r>
            <a:r>
              <a:rPr lang="en-US" dirty="0" smtClean="0">
                <a:hlinkClick r:id="rId2"/>
              </a:rPr>
              <a:t>ddavis@gmu.edu</a:t>
            </a:r>
            <a:endParaRPr lang="en-US" dirty="0" smtClean="0"/>
          </a:p>
          <a:p>
            <a:pPr algn="ctr"/>
            <a:r>
              <a:rPr lang="en-US" dirty="0" smtClean="0"/>
              <a:t>US Africa Command – </a:t>
            </a:r>
            <a:r>
              <a:rPr lang="en-US" dirty="0" smtClean="0">
                <a:hlinkClick r:id="rId3"/>
              </a:rPr>
              <a:t>david.davis@africom.mil</a:t>
            </a:r>
            <a:endParaRPr lang="en-US" dirty="0" smtClean="0"/>
          </a:p>
          <a:p>
            <a:pPr algn="ctr"/>
            <a:r>
              <a:rPr lang="en-US" dirty="0" smtClean="0"/>
              <a:t>LMI – </a:t>
            </a:r>
            <a:r>
              <a:rPr lang="en-US" dirty="0" smtClean="0">
                <a:hlinkClick r:id="rId4"/>
              </a:rPr>
              <a:t>ddavis@lmi.org</a:t>
            </a:r>
            <a:r>
              <a:rPr lang="en-US" dirty="0" smtClean="0"/>
              <a:t> </a:t>
            </a:r>
            <a:endParaRPr lang="en-US" dirty="0" smtClean="0"/>
          </a:p>
          <a:p>
            <a:pPr algn="ctr"/>
            <a:r>
              <a:rPr lang="en-US" dirty="0" smtClean="0"/>
              <a:t>The Institute for Defense Analyses – </a:t>
            </a:r>
            <a:r>
              <a:rPr lang="en-US" dirty="0" smtClean="0">
                <a:hlinkClick r:id="rId5"/>
              </a:rPr>
              <a:t>ddavis@ida.org</a:t>
            </a:r>
            <a:r>
              <a:rPr lang="en-US" dirty="0" smtClean="0"/>
              <a:t> </a:t>
            </a:r>
            <a:endParaRPr lang="en-US" dirty="0"/>
          </a:p>
        </p:txBody>
      </p:sp>
      <p:sp>
        <p:nvSpPr>
          <p:cNvPr id="4" name="TextBox 3"/>
          <p:cNvSpPr txBox="1"/>
          <p:nvPr/>
        </p:nvSpPr>
        <p:spPr>
          <a:xfrm>
            <a:off x="3505200" y="6096000"/>
            <a:ext cx="2243499" cy="461665"/>
          </a:xfrm>
          <a:prstGeom prst="rect">
            <a:avLst/>
          </a:prstGeom>
          <a:solidFill>
            <a:srgbClr val="FFFF00"/>
          </a:solidFill>
        </p:spPr>
        <p:txBody>
          <a:bodyPr wrap="none" rtlCol="0">
            <a:spAutoFit/>
          </a:bodyPr>
          <a:lstStyle/>
          <a:p>
            <a:r>
              <a:rPr lang="en-US" dirty="0" smtClean="0"/>
              <a:t>Take your pick!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5562600" y="228600"/>
            <a:ext cx="1962910" cy="646331"/>
          </a:xfrm>
          <a:prstGeom prst="rect">
            <a:avLst/>
          </a:prstGeom>
          <a:noFill/>
          <a:ln w="9525">
            <a:noFill/>
            <a:miter lim="800000"/>
            <a:headEnd/>
            <a:tailEnd/>
          </a:ln>
        </p:spPr>
        <p:txBody>
          <a:bodyPr wrap="none">
            <a:spAutoFit/>
          </a:bodyPr>
          <a:lstStyle/>
          <a:p>
            <a:r>
              <a:rPr lang="en-US" sz="3600" b="1" dirty="0" smtClean="0"/>
              <a:t>A Model</a:t>
            </a:r>
            <a:endParaRPr lang="en-US" sz="3600" b="1" dirty="0"/>
          </a:p>
        </p:txBody>
      </p:sp>
      <p:pic>
        <p:nvPicPr>
          <p:cNvPr id="13315" name="Picture 3"/>
          <p:cNvPicPr>
            <a:picLocks noChangeAspect="1" noChangeArrowheads="1"/>
          </p:cNvPicPr>
          <p:nvPr/>
        </p:nvPicPr>
        <p:blipFill>
          <a:blip r:embed="rId2" cstate="print"/>
          <a:srcRect l="20000" t="16000" r="18124" b="5000"/>
          <a:stretch>
            <a:fillRect/>
          </a:stretch>
        </p:blipFill>
        <p:spPr bwMode="auto">
          <a:xfrm>
            <a:off x="1104900" y="1143000"/>
            <a:ext cx="6705600" cy="535146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55000" t="23000" r="17500" b="44000"/>
          <a:stretch>
            <a:fillRect/>
          </a:stretch>
        </p:blipFill>
        <p:spPr bwMode="auto">
          <a:xfrm>
            <a:off x="1955800" y="1143000"/>
            <a:ext cx="5384800" cy="4038600"/>
          </a:xfrm>
          <a:prstGeom prst="rect">
            <a:avLst/>
          </a:prstGeom>
          <a:noFill/>
          <a:ln w="12700">
            <a:noFill/>
            <a:miter lim="800000"/>
            <a:headEnd/>
            <a:tailEnd/>
          </a:ln>
        </p:spPr>
      </p:pic>
      <p:sp>
        <p:nvSpPr>
          <p:cNvPr id="14339" name="TextBox 1"/>
          <p:cNvSpPr txBox="1">
            <a:spLocks noChangeArrowheads="1"/>
          </p:cNvSpPr>
          <p:nvPr/>
        </p:nvSpPr>
        <p:spPr bwMode="auto">
          <a:xfrm>
            <a:off x="4724400" y="0"/>
            <a:ext cx="4217821" cy="830997"/>
          </a:xfrm>
          <a:prstGeom prst="rect">
            <a:avLst/>
          </a:prstGeom>
          <a:noFill/>
          <a:ln w="9525">
            <a:noFill/>
            <a:miter lim="800000"/>
            <a:headEnd/>
            <a:tailEnd/>
          </a:ln>
        </p:spPr>
        <p:txBody>
          <a:bodyPr wrap="none">
            <a:spAutoFit/>
          </a:bodyPr>
          <a:lstStyle/>
          <a:p>
            <a:pPr algn="ctr"/>
            <a:r>
              <a:rPr lang="en-US" b="1" dirty="0"/>
              <a:t>Strategic and Fundamental </a:t>
            </a:r>
          </a:p>
          <a:p>
            <a:pPr algn="ctr"/>
            <a:r>
              <a:rPr lang="en-US" b="1" dirty="0"/>
              <a:t>Objectives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5257800" y="152400"/>
            <a:ext cx="3621504" cy="830997"/>
          </a:xfrm>
          <a:prstGeom prst="rect">
            <a:avLst/>
          </a:prstGeom>
          <a:noFill/>
          <a:ln w="9525">
            <a:noFill/>
            <a:miter lim="800000"/>
            <a:headEnd/>
            <a:tailEnd/>
          </a:ln>
        </p:spPr>
        <p:txBody>
          <a:bodyPr wrap="none">
            <a:spAutoFit/>
          </a:bodyPr>
          <a:lstStyle/>
          <a:p>
            <a:pPr algn="ctr"/>
            <a:r>
              <a:rPr lang="en-US" b="1" dirty="0"/>
              <a:t>Means Ends Objectives</a:t>
            </a:r>
          </a:p>
          <a:p>
            <a:pPr algn="ctr"/>
            <a:r>
              <a:rPr lang="en-US" b="1" dirty="0"/>
              <a:t>Network (MEON)</a:t>
            </a:r>
          </a:p>
        </p:txBody>
      </p:sp>
      <p:pic>
        <p:nvPicPr>
          <p:cNvPr id="15363" name="Picture 3"/>
          <p:cNvPicPr>
            <a:picLocks noChangeAspect="1" noChangeArrowheads="1"/>
          </p:cNvPicPr>
          <p:nvPr/>
        </p:nvPicPr>
        <p:blipFill>
          <a:blip r:embed="rId2" cstate="print"/>
          <a:srcRect l="20625" t="22000" r="10625" b="10001"/>
          <a:stretch>
            <a:fillRect/>
          </a:stretch>
        </p:blipFill>
        <p:spPr bwMode="auto">
          <a:xfrm>
            <a:off x="533400" y="1219200"/>
            <a:ext cx="8382000" cy="5181600"/>
          </a:xfrm>
          <a:prstGeom prst="rect">
            <a:avLst/>
          </a:prstGeom>
          <a:noFill/>
          <a:ln w="12700">
            <a:noFill/>
            <a:miter lim="800000"/>
            <a:headEnd/>
            <a:tailEnd/>
          </a:ln>
        </p:spPr>
      </p:pic>
      <p:pic>
        <p:nvPicPr>
          <p:cNvPr id="15364" name="Picture 5"/>
          <p:cNvPicPr>
            <a:picLocks noChangeAspect="1" noChangeArrowheads="1"/>
          </p:cNvPicPr>
          <p:nvPr/>
        </p:nvPicPr>
        <p:blipFill>
          <a:blip r:embed="rId3" cstate="print"/>
          <a:srcRect/>
          <a:stretch>
            <a:fillRect/>
          </a:stretch>
        </p:blipFill>
        <p:spPr bwMode="auto">
          <a:xfrm>
            <a:off x="1487488" y="3398838"/>
            <a:ext cx="1295400" cy="842962"/>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18124" t="16000" r="2499" b="5000"/>
          <a:stretch>
            <a:fillRect/>
          </a:stretch>
        </p:blipFill>
        <p:spPr bwMode="auto">
          <a:xfrm>
            <a:off x="334963" y="1143000"/>
            <a:ext cx="8474075" cy="5272088"/>
          </a:xfrm>
          <a:prstGeom prst="rect">
            <a:avLst/>
          </a:prstGeom>
          <a:noFill/>
          <a:ln w="12700">
            <a:noFill/>
            <a:miter lim="800000"/>
            <a:headEnd/>
            <a:tailEnd/>
          </a:ln>
        </p:spPr>
      </p:pic>
      <p:sp>
        <p:nvSpPr>
          <p:cNvPr id="16387" name="TextBox 1"/>
          <p:cNvSpPr txBox="1">
            <a:spLocks noChangeArrowheads="1"/>
          </p:cNvSpPr>
          <p:nvPr/>
        </p:nvSpPr>
        <p:spPr bwMode="auto">
          <a:xfrm>
            <a:off x="5410200" y="228600"/>
            <a:ext cx="2749550" cy="646113"/>
          </a:xfrm>
          <a:prstGeom prst="rect">
            <a:avLst/>
          </a:prstGeom>
          <a:noFill/>
          <a:ln w="9525">
            <a:noFill/>
            <a:miter lim="800000"/>
            <a:headEnd/>
            <a:tailEnd/>
          </a:ln>
        </p:spPr>
        <p:txBody>
          <a:bodyPr wrap="none">
            <a:spAutoFit/>
          </a:bodyPr>
          <a:lstStyle/>
          <a:p>
            <a:r>
              <a:rPr lang="en-US" sz="3600" b="1" dirty="0"/>
              <a:t>The Metrics</a:t>
            </a:r>
          </a:p>
        </p:txBody>
      </p:sp>
      <p:sp>
        <p:nvSpPr>
          <p:cNvPr id="16388" name="TextBox 3"/>
          <p:cNvSpPr txBox="1">
            <a:spLocks noChangeArrowheads="1"/>
          </p:cNvSpPr>
          <p:nvPr/>
        </p:nvSpPr>
        <p:spPr bwMode="auto">
          <a:xfrm>
            <a:off x="0" y="4343400"/>
            <a:ext cx="3059113" cy="646113"/>
          </a:xfrm>
          <a:prstGeom prst="rect">
            <a:avLst/>
          </a:prstGeom>
          <a:noFill/>
          <a:ln w="9525">
            <a:noFill/>
            <a:miter lim="800000"/>
            <a:headEnd/>
            <a:tailEnd/>
          </a:ln>
        </p:spPr>
        <p:txBody>
          <a:bodyPr wrap="none">
            <a:spAutoFit/>
          </a:bodyPr>
          <a:lstStyle/>
          <a:p>
            <a:r>
              <a:rPr lang="en-US" sz="1200" i="0"/>
              <a:t>National Emergency Management System</a:t>
            </a:r>
          </a:p>
          <a:p>
            <a:r>
              <a:rPr lang="en-US" sz="1200" i="0"/>
              <a:t>Key Ministries Participate</a:t>
            </a:r>
          </a:p>
          <a:p>
            <a:r>
              <a:rPr lang="en-US" sz="1200" i="0"/>
              <a:t>Subordinate Plans Exist</a:t>
            </a:r>
          </a:p>
        </p:txBody>
      </p:sp>
      <p:sp>
        <p:nvSpPr>
          <p:cNvPr id="16389" name="TextBox 4"/>
          <p:cNvSpPr txBox="1">
            <a:spLocks noChangeArrowheads="1"/>
          </p:cNvSpPr>
          <p:nvPr/>
        </p:nvSpPr>
        <p:spPr bwMode="auto">
          <a:xfrm>
            <a:off x="1828800" y="1600200"/>
            <a:ext cx="2554288" cy="461963"/>
          </a:xfrm>
          <a:prstGeom prst="rect">
            <a:avLst/>
          </a:prstGeom>
          <a:noFill/>
          <a:ln w="9525">
            <a:noFill/>
            <a:miter lim="800000"/>
            <a:headEnd/>
            <a:tailEnd/>
          </a:ln>
        </p:spPr>
        <p:txBody>
          <a:bodyPr wrap="none">
            <a:spAutoFit/>
          </a:bodyPr>
          <a:lstStyle/>
          <a:p>
            <a:r>
              <a:rPr lang="en-US" sz="1200" i="0"/>
              <a:t>Interministerial Roles and Missions</a:t>
            </a:r>
          </a:p>
          <a:p>
            <a:r>
              <a:rPr lang="en-US" sz="1200" i="0"/>
              <a:t>Number of ministries participating</a:t>
            </a:r>
          </a:p>
        </p:txBody>
      </p:sp>
      <p:sp>
        <p:nvSpPr>
          <p:cNvPr id="16390" name="TextBox 5"/>
          <p:cNvSpPr txBox="1">
            <a:spLocks noChangeArrowheads="1"/>
          </p:cNvSpPr>
          <p:nvPr/>
        </p:nvSpPr>
        <p:spPr bwMode="auto">
          <a:xfrm>
            <a:off x="3352800" y="4699000"/>
            <a:ext cx="2681288" cy="1016000"/>
          </a:xfrm>
          <a:prstGeom prst="rect">
            <a:avLst/>
          </a:prstGeom>
          <a:noFill/>
          <a:ln w="9525">
            <a:noFill/>
            <a:miter lim="800000"/>
            <a:headEnd/>
            <a:tailEnd/>
          </a:ln>
        </p:spPr>
        <p:txBody>
          <a:bodyPr wrap="none">
            <a:spAutoFit/>
          </a:bodyPr>
          <a:lstStyle/>
          <a:p>
            <a:r>
              <a:rPr lang="en-US" sz="1200" dirty="0"/>
              <a:t>Participates in Developing Scenarios</a:t>
            </a:r>
          </a:p>
          <a:p>
            <a:r>
              <a:rPr lang="en-US" sz="1200" dirty="0"/>
              <a:t>Participates in Agenda Development</a:t>
            </a:r>
          </a:p>
          <a:p>
            <a:r>
              <a:rPr lang="en-US" sz="1200" dirty="0"/>
              <a:t>Creates List of Attendees</a:t>
            </a:r>
          </a:p>
          <a:p>
            <a:r>
              <a:rPr lang="en-US" sz="1200" dirty="0"/>
              <a:t>Shows up with Attendees</a:t>
            </a:r>
          </a:p>
          <a:p>
            <a:r>
              <a:rPr lang="en-US" sz="1200" dirty="0"/>
              <a:t>Presents in plenary</a:t>
            </a:r>
          </a:p>
        </p:txBody>
      </p:sp>
      <p:sp>
        <p:nvSpPr>
          <p:cNvPr id="16391" name="TextBox 6"/>
          <p:cNvSpPr txBox="1">
            <a:spLocks noChangeArrowheads="1"/>
          </p:cNvSpPr>
          <p:nvPr/>
        </p:nvSpPr>
        <p:spPr bwMode="auto">
          <a:xfrm>
            <a:off x="6324600" y="1447800"/>
            <a:ext cx="1590675" cy="646113"/>
          </a:xfrm>
          <a:prstGeom prst="rect">
            <a:avLst/>
          </a:prstGeom>
          <a:noFill/>
          <a:ln w="9525">
            <a:noFill/>
            <a:miter lim="800000"/>
            <a:headEnd/>
            <a:tailEnd/>
          </a:ln>
        </p:spPr>
        <p:txBody>
          <a:bodyPr wrap="none">
            <a:spAutoFit/>
          </a:bodyPr>
          <a:lstStyle/>
          <a:p>
            <a:r>
              <a:rPr lang="en-US" sz="1200"/>
              <a:t>Perceptions</a:t>
            </a:r>
          </a:p>
          <a:p>
            <a:r>
              <a:rPr lang="en-US" sz="1200"/>
              <a:t>“112 Types”</a:t>
            </a:r>
          </a:p>
          <a:p>
            <a:r>
              <a:rPr lang="en-US" sz="1200"/>
              <a:t>Resources Financed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35001" t="22000" r="17500" b="20000"/>
          <a:stretch>
            <a:fillRect/>
          </a:stretch>
        </p:blipFill>
        <p:spPr bwMode="auto">
          <a:xfrm>
            <a:off x="1219200" y="1243013"/>
            <a:ext cx="6858000" cy="5233987"/>
          </a:xfrm>
          <a:prstGeom prst="rect">
            <a:avLst/>
          </a:prstGeom>
          <a:noFill/>
          <a:ln w="12700">
            <a:noFill/>
            <a:miter lim="800000"/>
            <a:headEnd/>
            <a:tailEnd/>
          </a:ln>
        </p:spPr>
      </p:pic>
      <p:sp>
        <p:nvSpPr>
          <p:cNvPr id="17411" name="TextBox 1"/>
          <p:cNvSpPr txBox="1">
            <a:spLocks noChangeArrowheads="1"/>
          </p:cNvSpPr>
          <p:nvPr/>
        </p:nvSpPr>
        <p:spPr bwMode="auto">
          <a:xfrm>
            <a:off x="5943600" y="228600"/>
            <a:ext cx="2133600" cy="646113"/>
          </a:xfrm>
          <a:prstGeom prst="rect">
            <a:avLst/>
          </a:prstGeom>
          <a:noFill/>
          <a:ln w="9525">
            <a:noFill/>
            <a:miter lim="800000"/>
            <a:headEnd/>
            <a:tailEnd/>
          </a:ln>
        </p:spPr>
        <p:txBody>
          <a:bodyPr wrap="none">
            <a:spAutoFit/>
          </a:bodyPr>
          <a:lstStyle/>
          <a:p>
            <a:r>
              <a:rPr lang="en-US" sz="3600" b="1" dirty="0"/>
              <a:t>The Rest</a:t>
            </a:r>
          </a:p>
        </p:txBody>
      </p:sp>
      <p:sp>
        <p:nvSpPr>
          <p:cNvPr id="4" name="TextBox 3"/>
          <p:cNvSpPr txBox="1">
            <a:spLocks noChangeArrowheads="1"/>
          </p:cNvSpPr>
          <p:nvPr/>
        </p:nvSpPr>
        <p:spPr bwMode="auto">
          <a:xfrm>
            <a:off x="152400" y="1828800"/>
            <a:ext cx="2717411" cy="830997"/>
          </a:xfrm>
          <a:prstGeom prst="rect">
            <a:avLst/>
          </a:prstGeom>
          <a:noFill/>
          <a:ln w="9525">
            <a:noFill/>
            <a:miter lim="800000"/>
            <a:headEnd/>
            <a:tailEnd/>
          </a:ln>
        </p:spPr>
        <p:txBody>
          <a:bodyPr wrap="none">
            <a:spAutoFit/>
          </a:bodyPr>
          <a:lstStyle/>
          <a:p>
            <a:r>
              <a:rPr lang="en-US" dirty="0"/>
              <a:t>Things </a:t>
            </a:r>
            <a:r>
              <a:rPr lang="en-US" dirty="0" smtClean="0"/>
              <a:t>that can be</a:t>
            </a:r>
            <a:endParaRPr lang="en-US" dirty="0"/>
          </a:p>
          <a:p>
            <a:r>
              <a:rPr lang="en-US" dirty="0" err="1" smtClean="0"/>
              <a:t>controled</a:t>
            </a:r>
            <a:endParaRPr lang="en-US" dirty="0"/>
          </a:p>
        </p:txBody>
      </p:sp>
      <p:sp>
        <p:nvSpPr>
          <p:cNvPr id="6" name="Freeform 5"/>
          <p:cNvSpPr>
            <a:spLocks/>
          </p:cNvSpPr>
          <p:nvPr/>
        </p:nvSpPr>
        <p:spPr bwMode="auto">
          <a:xfrm>
            <a:off x="706438" y="3124200"/>
            <a:ext cx="6075362" cy="3484563"/>
          </a:xfrm>
          <a:custGeom>
            <a:avLst/>
            <a:gdLst>
              <a:gd name="T0" fmla="*/ 1344957 w 6310649"/>
              <a:gd name="T1" fmla="*/ 35329 h 4346620"/>
              <a:gd name="T2" fmla="*/ 2278050 w 6310649"/>
              <a:gd name="T3" fmla="*/ 161829 h 4346620"/>
              <a:gd name="T4" fmla="*/ 1960185 w 6310649"/>
              <a:gd name="T5" fmla="*/ 534490 h 4346620"/>
              <a:gd name="T6" fmla="*/ 2113990 w 6310649"/>
              <a:gd name="T7" fmla="*/ 698598 h 4346620"/>
              <a:gd name="T8" fmla="*/ 2852264 w 6310649"/>
              <a:gd name="T9" fmla="*/ 698598 h 4346620"/>
              <a:gd name="T10" fmla="*/ 4226266 w 6310649"/>
              <a:gd name="T11" fmla="*/ 859286 h 4346620"/>
              <a:gd name="T12" fmla="*/ 4482610 w 6310649"/>
              <a:gd name="T13" fmla="*/ 1054164 h 4346620"/>
              <a:gd name="T14" fmla="*/ 975820 w 6310649"/>
              <a:gd name="T15" fmla="*/ 1115704 h 4346620"/>
              <a:gd name="T16" fmla="*/ 73485 w 6310649"/>
              <a:gd name="T17" fmla="*/ 825098 h 4346620"/>
              <a:gd name="T18" fmla="*/ 534907 w 6310649"/>
              <a:gd name="T19" fmla="*/ 247301 h 4346620"/>
              <a:gd name="T20" fmla="*/ 1170645 w 6310649"/>
              <a:gd name="T21" fmla="*/ 35329 h 4346620"/>
              <a:gd name="T22" fmla="*/ 1344957 w 6310649"/>
              <a:gd name="T23" fmla="*/ 35329 h 43466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10649"/>
              <a:gd name="T37" fmla="*/ 0 h 4346620"/>
              <a:gd name="T38" fmla="*/ 6310649 w 6310649"/>
              <a:gd name="T39" fmla="*/ 4346620 h 43466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10649" h="4346620">
                <a:moveTo>
                  <a:pt x="1689279" y="133082"/>
                </a:moveTo>
                <a:cubicBezTo>
                  <a:pt x="1921099" y="212502"/>
                  <a:pt x="2732468" y="296215"/>
                  <a:pt x="2861257" y="609601"/>
                </a:cubicBezTo>
                <a:cubicBezTo>
                  <a:pt x="2990046" y="922987"/>
                  <a:pt x="2496356" y="1676401"/>
                  <a:pt x="2462012" y="2013398"/>
                </a:cubicBezTo>
                <a:cubicBezTo>
                  <a:pt x="2427668" y="2350395"/>
                  <a:pt x="2468451" y="2528553"/>
                  <a:pt x="2655195" y="2631584"/>
                </a:cubicBezTo>
                <a:cubicBezTo>
                  <a:pt x="2841939" y="2734615"/>
                  <a:pt x="3140299" y="2530699"/>
                  <a:pt x="3582474" y="2631584"/>
                </a:cubicBezTo>
                <a:cubicBezTo>
                  <a:pt x="4024649" y="2732469"/>
                  <a:pt x="4966953" y="3013657"/>
                  <a:pt x="5308243" y="3236891"/>
                </a:cubicBezTo>
                <a:cubicBezTo>
                  <a:pt x="5649533" y="3460125"/>
                  <a:pt x="6310649" y="3810001"/>
                  <a:pt x="5630215" y="3970987"/>
                </a:cubicBezTo>
                <a:cubicBezTo>
                  <a:pt x="4949781" y="4131973"/>
                  <a:pt x="2148626" y="4346620"/>
                  <a:pt x="1225640" y="4202806"/>
                </a:cubicBezTo>
                <a:cubicBezTo>
                  <a:pt x="302654" y="4058992"/>
                  <a:pt x="184598" y="3653308"/>
                  <a:pt x="92299" y="3108102"/>
                </a:cubicBezTo>
                <a:cubicBezTo>
                  <a:pt x="0" y="2562897"/>
                  <a:pt x="442175" y="1427410"/>
                  <a:pt x="671848" y="931573"/>
                </a:cubicBezTo>
                <a:cubicBezTo>
                  <a:pt x="901521" y="435736"/>
                  <a:pt x="1298621" y="266164"/>
                  <a:pt x="1470339" y="133082"/>
                </a:cubicBezTo>
                <a:cubicBezTo>
                  <a:pt x="1642057" y="0"/>
                  <a:pt x="1457459" y="53662"/>
                  <a:pt x="1689279" y="133082"/>
                </a:cubicBezTo>
                <a:close/>
              </a:path>
            </a:pathLst>
          </a:custGeom>
          <a:noFill/>
          <a:ln w="38100" cap="flat" cmpd="sng" algn="ctr">
            <a:solidFill>
              <a:srgbClr val="92D050"/>
            </a:solidFill>
            <a:prstDash val="solid"/>
            <a:round/>
            <a:headEnd type="none" w="med" len="med"/>
            <a:tailEnd type="none" w="med" len="med"/>
          </a:ln>
        </p:spPr>
        <p:txBody>
          <a:bodyPr/>
          <a:lstStyle/>
          <a:p>
            <a:endParaRPr lang="en-US"/>
          </a:p>
        </p:txBody>
      </p:sp>
      <p:sp>
        <p:nvSpPr>
          <p:cNvPr id="7" name="TextBox 6"/>
          <p:cNvSpPr txBox="1">
            <a:spLocks noChangeArrowheads="1"/>
          </p:cNvSpPr>
          <p:nvPr/>
        </p:nvSpPr>
        <p:spPr bwMode="auto">
          <a:xfrm>
            <a:off x="7059613" y="4572000"/>
            <a:ext cx="2084387" cy="1200329"/>
          </a:xfrm>
          <a:prstGeom prst="rect">
            <a:avLst/>
          </a:prstGeom>
          <a:noFill/>
          <a:ln w="9525">
            <a:noFill/>
            <a:miter lim="800000"/>
            <a:headEnd/>
            <a:tailEnd/>
          </a:ln>
        </p:spPr>
        <p:txBody>
          <a:bodyPr wrap="square">
            <a:spAutoFit/>
          </a:bodyPr>
          <a:lstStyle/>
          <a:p>
            <a:r>
              <a:rPr lang="en-US" dirty="0"/>
              <a:t>Things </a:t>
            </a:r>
            <a:r>
              <a:rPr lang="en-US" dirty="0" smtClean="0"/>
              <a:t>that might</a:t>
            </a:r>
            <a:r>
              <a:rPr lang="en-US" dirty="0"/>
              <a:t> </a:t>
            </a:r>
            <a:r>
              <a:rPr lang="en-US" dirty="0" smtClean="0"/>
              <a:t>be influenced</a:t>
            </a:r>
            <a:endParaRPr lang="en-US" dirty="0"/>
          </a:p>
        </p:txBody>
      </p:sp>
      <p:sp>
        <p:nvSpPr>
          <p:cNvPr id="8" name="Freeform 7"/>
          <p:cNvSpPr>
            <a:spLocks/>
          </p:cNvSpPr>
          <p:nvPr/>
        </p:nvSpPr>
        <p:spPr bwMode="auto">
          <a:xfrm>
            <a:off x="5711825" y="3192463"/>
            <a:ext cx="2038350" cy="2209800"/>
          </a:xfrm>
          <a:custGeom>
            <a:avLst/>
            <a:gdLst>
              <a:gd name="T0" fmla="*/ 1330336 w 2039155"/>
              <a:gd name="T1" fmla="*/ 387573 h 2210873"/>
              <a:gd name="T2" fmla="*/ 1240362 w 2039155"/>
              <a:gd name="T3" fmla="*/ 400420 h 2210873"/>
              <a:gd name="T4" fmla="*/ 32132 w 2039155"/>
              <a:gd name="T5" fmla="*/ 1877902 h 2210873"/>
              <a:gd name="T6" fmla="*/ 1047558 w 2039155"/>
              <a:gd name="T7" fmla="*/ 2173398 h 2210873"/>
              <a:gd name="T8" fmla="*/ 1407456 w 2039155"/>
              <a:gd name="T9" fmla="*/ 1685187 h 2210873"/>
              <a:gd name="T10" fmla="*/ 1291775 w 2039155"/>
              <a:gd name="T11" fmla="*/ 1646644 h 2210873"/>
              <a:gd name="T12" fmla="*/ 1973009 w 2039155"/>
              <a:gd name="T13" fmla="*/ 734458 h 2210873"/>
              <a:gd name="T14" fmla="*/ 1664525 w 2039155"/>
              <a:gd name="T15" fmla="*/ 79229 h 2210873"/>
              <a:gd name="T16" fmla="*/ 1368896 w 2039155"/>
              <a:gd name="T17" fmla="*/ 259094 h 22108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39155"/>
              <a:gd name="T28" fmla="*/ 0 h 2210873"/>
              <a:gd name="T29" fmla="*/ 2039155 w 2039155"/>
              <a:gd name="T30" fmla="*/ 2210873 h 22108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39155" h="2210873">
                <a:moveTo>
                  <a:pt x="1332964" y="388513"/>
                </a:moveTo>
                <a:cubicBezTo>
                  <a:pt x="1396285" y="270457"/>
                  <a:pt x="1459607" y="152401"/>
                  <a:pt x="1242812" y="401392"/>
                </a:cubicBezTo>
                <a:cubicBezTo>
                  <a:pt x="1026018" y="650384"/>
                  <a:pt x="64394" y="1586248"/>
                  <a:pt x="32197" y="1882462"/>
                </a:cubicBezTo>
                <a:cubicBezTo>
                  <a:pt x="0" y="2178676"/>
                  <a:pt x="819955" y="2210873"/>
                  <a:pt x="1049628" y="2178676"/>
                </a:cubicBezTo>
                <a:cubicBezTo>
                  <a:pt x="1279301" y="2146479"/>
                  <a:pt x="1369454" y="1777285"/>
                  <a:pt x="1410237" y="1689279"/>
                </a:cubicBezTo>
                <a:cubicBezTo>
                  <a:pt x="1451020" y="1601273"/>
                  <a:pt x="1199882" y="1809481"/>
                  <a:pt x="1294327" y="1650642"/>
                </a:cubicBezTo>
                <a:cubicBezTo>
                  <a:pt x="1388772" y="1491803"/>
                  <a:pt x="1914659" y="998112"/>
                  <a:pt x="1976907" y="736242"/>
                </a:cubicBezTo>
                <a:cubicBezTo>
                  <a:pt x="2039155" y="474372"/>
                  <a:pt x="1768698" y="158840"/>
                  <a:pt x="1667814" y="79420"/>
                </a:cubicBezTo>
                <a:cubicBezTo>
                  <a:pt x="1566930" y="0"/>
                  <a:pt x="1469265" y="129862"/>
                  <a:pt x="1371600" y="259724"/>
                </a:cubicBezTo>
              </a:path>
            </a:pathLst>
          </a:custGeom>
          <a:noFill/>
          <a:ln w="57150" cap="flat" cmpd="sng" algn="ctr">
            <a:solidFill>
              <a:srgbClr val="00B0F0"/>
            </a:solidFill>
            <a:prstDash val="solid"/>
            <a:round/>
            <a:headEnd type="none" w="med" len="med"/>
            <a:tailEnd type="none" w="med" len="med"/>
          </a:ln>
        </p:spPr>
        <p:txBody>
          <a:bodyPr/>
          <a:lstStyle/>
          <a:p>
            <a:endParaRPr lang="en-US"/>
          </a:p>
        </p:txBody>
      </p:sp>
      <p:sp>
        <p:nvSpPr>
          <p:cNvPr id="9" name="Oval 8"/>
          <p:cNvSpPr>
            <a:spLocks noChangeArrowheads="1"/>
          </p:cNvSpPr>
          <p:nvPr/>
        </p:nvSpPr>
        <p:spPr bwMode="auto">
          <a:xfrm>
            <a:off x="3886200" y="1371600"/>
            <a:ext cx="914400" cy="914400"/>
          </a:xfrm>
          <a:prstGeom prst="ellipse">
            <a:avLst/>
          </a:prstGeom>
          <a:noFill/>
          <a:ln w="38100" algn="ctr">
            <a:solidFill>
              <a:srgbClr val="00B0F0"/>
            </a:solidFill>
            <a:round/>
            <a:headEnd/>
            <a:tailEnd/>
          </a:ln>
        </p:spPr>
        <p:txBody>
          <a:bodyPr/>
          <a:lstStyle/>
          <a:p>
            <a:endParaRPr lang="en-US"/>
          </a:p>
        </p:txBody>
      </p:sp>
      <p:sp>
        <p:nvSpPr>
          <p:cNvPr id="10" name="TextBox 9"/>
          <p:cNvSpPr txBox="1">
            <a:spLocks noChangeArrowheads="1"/>
          </p:cNvSpPr>
          <p:nvPr/>
        </p:nvSpPr>
        <p:spPr bwMode="auto">
          <a:xfrm>
            <a:off x="6172200" y="1447800"/>
            <a:ext cx="2530475" cy="461963"/>
          </a:xfrm>
          <a:prstGeom prst="rect">
            <a:avLst/>
          </a:prstGeom>
          <a:noFill/>
          <a:ln w="9525">
            <a:noFill/>
            <a:miter lim="800000"/>
            <a:headEnd/>
            <a:tailEnd/>
          </a:ln>
        </p:spPr>
        <p:txBody>
          <a:bodyPr wrap="none">
            <a:spAutoFit/>
          </a:bodyPr>
          <a:lstStyle/>
          <a:p>
            <a:r>
              <a:rPr lang="en-US"/>
              <a:t>Uncertain Events</a:t>
            </a:r>
          </a:p>
        </p:txBody>
      </p:sp>
      <p:sp>
        <p:nvSpPr>
          <p:cNvPr id="11" name="Oval 10"/>
          <p:cNvSpPr>
            <a:spLocks noChangeArrowheads="1"/>
          </p:cNvSpPr>
          <p:nvPr/>
        </p:nvSpPr>
        <p:spPr bwMode="auto">
          <a:xfrm>
            <a:off x="2971800" y="1905000"/>
            <a:ext cx="914400" cy="914400"/>
          </a:xfrm>
          <a:prstGeom prst="ellipse">
            <a:avLst/>
          </a:prstGeom>
          <a:noFill/>
          <a:ln w="57150" algn="ctr">
            <a:solidFill>
              <a:srgbClr val="FF0000"/>
            </a:solidFill>
            <a:round/>
            <a:headEnd/>
            <a:tailEnd/>
          </a:ln>
        </p:spPr>
        <p:txBody>
          <a:bodyPr/>
          <a:lstStyle/>
          <a:p>
            <a:endParaRPr lang="en-US"/>
          </a:p>
        </p:txBody>
      </p:sp>
      <p:sp>
        <p:nvSpPr>
          <p:cNvPr id="12" name="Oval 11"/>
          <p:cNvSpPr>
            <a:spLocks noChangeArrowheads="1"/>
          </p:cNvSpPr>
          <p:nvPr/>
        </p:nvSpPr>
        <p:spPr bwMode="auto">
          <a:xfrm>
            <a:off x="7315200" y="1981200"/>
            <a:ext cx="914400" cy="914400"/>
          </a:xfrm>
          <a:prstGeom prst="ellipse">
            <a:avLst/>
          </a:prstGeom>
          <a:noFill/>
          <a:ln w="57150" algn="ctr">
            <a:solidFill>
              <a:srgbClr val="FF0000"/>
            </a:solidFill>
            <a:round/>
            <a:headEnd/>
            <a:tailEnd/>
          </a:ln>
        </p:spPr>
        <p:txBody>
          <a:bodyPr/>
          <a:lstStyle/>
          <a:p>
            <a:endParaRPr lang="en-US"/>
          </a:p>
        </p:txBody>
      </p:sp>
      <p:sp>
        <p:nvSpPr>
          <p:cNvPr id="13" name="Oval 12"/>
          <p:cNvSpPr>
            <a:spLocks noChangeArrowheads="1"/>
          </p:cNvSpPr>
          <p:nvPr/>
        </p:nvSpPr>
        <p:spPr bwMode="auto">
          <a:xfrm>
            <a:off x="2209800" y="2514600"/>
            <a:ext cx="914400" cy="914400"/>
          </a:xfrm>
          <a:prstGeom prst="ellipse">
            <a:avLst/>
          </a:prstGeom>
          <a:noFill/>
          <a:ln w="38100" algn="ctr">
            <a:solidFill>
              <a:srgbClr val="00B0F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0.70"/>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strVal val="#ppt_w*0.70"/>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Effect transition="in" filter="fade">
                                      <p:cBhvr>
                                        <p:cTn id="43" dur="1000"/>
                                        <p:tgtEl>
                                          <p:spTgt spid="11"/>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strVal val="#ppt_w*0.70"/>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Effect transition="in" filter="fade">
                                      <p:cBhvr>
                                        <p:cTn id="48" dur="1000"/>
                                        <p:tgtEl>
                                          <p:spTgt spid="10"/>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strVal val="#ppt_w*0.70"/>
                                          </p:val>
                                        </p:tav>
                                        <p:tav tm="100000">
                                          <p:val>
                                            <p:strVal val="#ppt_w"/>
                                          </p:val>
                                        </p:tav>
                                      </p:tavLst>
                                    </p:anim>
                                    <p:anim calcmode="lin" valueType="num">
                                      <p:cBhvr>
                                        <p:cTn id="52" dur="1000" fill="hold"/>
                                        <p:tgtEl>
                                          <p:spTgt spid="12"/>
                                        </p:tgtEl>
                                        <p:attrNameLst>
                                          <p:attrName>ppt_h</p:attrName>
                                        </p:attrNameLst>
                                      </p:cBhvr>
                                      <p:tavLst>
                                        <p:tav tm="0">
                                          <p:val>
                                            <p:strVal val="#ppt_h"/>
                                          </p:val>
                                        </p:tav>
                                        <p:tav tm="100000">
                                          <p:val>
                                            <p:strVal val="#ppt_h"/>
                                          </p:val>
                                        </p:tav>
                                      </p:tavLst>
                                    </p:anim>
                                    <p:animEffect transition="in" filter="fade">
                                      <p:cBhvr>
                                        <p:cTn id="5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animBg="1"/>
      <p:bldP spid="10" grpId="0"/>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875" t="15000" r="20625" b="7000"/>
          <a:stretch>
            <a:fillRect/>
          </a:stretch>
        </p:blipFill>
        <p:spPr bwMode="auto">
          <a:xfrm>
            <a:off x="76200" y="990600"/>
            <a:ext cx="8964246" cy="5638800"/>
          </a:xfrm>
          <a:prstGeom prst="rect">
            <a:avLst/>
          </a:prstGeom>
          <a:noFill/>
          <a:ln w="9525">
            <a:noFill/>
            <a:miter lim="800000"/>
            <a:headEnd/>
            <a:tailEnd/>
          </a:ln>
        </p:spPr>
      </p:pic>
      <p:sp>
        <p:nvSpPr>
          <p:cNvPr id="3" name="TextBox 2"/>
          <p:cNvSpPr txBox="1"/>
          <p:nvPr/>
        </p:nvSpPr>
        <p:spPr>
          <a:xfrm>
            <a:off x="4876800" y="228600"/>
            <a:ext cx="2646878" cy="646331"/>
          </a:xfrm>
          <a:prstGeom prst="rect">
            <a:avLst/>
          </a:prstGeom>
          <a:noFill/>
          <a:ln w="9525">
            <a:noFill/>
            <a:miter lim="800000"/>
            <a:headEnd/>
            <a:tailEnd/>
          </a:ln>
        </p:spPr>
        <p:txBody>
          <a:bodyPr wrap="none">
            <a:spAutoFit/>
          </a:bodyPr>
          <a:lstStyle/>
          <a:p>
            <a:r>
              <a:rPr lang="en-US" sz="3600" b="1" dirty="0" smtClean="0"/>
              <a:t>Initial State</a:t>
            </a:r>
            <a:endParaRPr lang="en-US"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228600"/>
            <a:ext cx="2646878" cy="646331"/>
          </a:xfrm>
          <a:prstGeom prst="rect">
            <a:avLst/>
          </a:prstGeom>
          <a:noFill/>
          <a:ln w="9525">
            <a:noFill/>
            <a:miter lim="800000"/>
            <a:headEnd/>
            <a:tailEnd/>
          </a:ln>
        </p:spPr>
        <p:txBody>
          <a:bodyPr wrap="none">
            <a:spAutoFit/>
          </a:bodyPr>
          <a:lstStyle/>
          <a:p>
            <a:r>
              <a:rPr lang="en-US" sz="3600" b="1" dirty="0" smtClean="0"/>
              <a:t>Initial State</a:t>
            </a:r>
            <a:endParaRPr lang="en-US" sz="3600" b="1" dirty="0"/>
          </a:p>
        </p:txBody>
      </p:sp>
      <p:sp>
        <p:nvSpPr>
          <p:cNvPr id="3" name="TextBox 2"/>
          <p:cNvSpPr txBox="1"/>
          <p:nvPr/>
        </p:nvSpPr>
        <p:spPr>
          <a:xfrm>
            <a:off x="914400" y="1752600"/>
            <a:ext cx="7315200" cy="2308324"/>
          </a:xfrm>
          <a:prstGeom prst="rect">
            <a:avLst/>
          </a:prstGeom>
          <a:noFill/>
        </p:spPr>
        <p:txBody>
          <a:bodyPr wrap="square" rtlCol="0">
            <a:spAutoFit/>
          </a:bodyPr>
          <a:lstStyle/>
          <a:p>
            <a:r>
              <a:rPr lang="en-US" dirty="0" smtClean="0"/>
              <a:t>The initial state of the system depends on your prior beliefs in how the objectives relate and how the tasks impact the objectives.  It also depends on what your assessment of the relationship between the actual state of the objective and the measures that may be collected.</a:t>
            </a:r>
            <a:endParaRPr lang="en-US" dirty="0"/>
          </a:p>
        </p:txBody>
      </p:sp>
      <p:sp>
        <p:nvSpPr>
          <p:cNvPr id="4" name="TextBox 3"/>
          <p:cNvSpPr txBox="1"/>
          <p:nvPr/>
        </p:nvSpPr>
        <p:spPr>
          <a:xfrm>
            <a:off x="609600" y="5181600"/>
            <a:ext cx="8067465" cy="461665"/>
          </a:xfrm>
          <a:prstGeom prst="rect">
            <a:avLst/>
          </a:prstGeom>
          <a:solidFill>
            <a:srgbClr val="FFFF00"/>
          </a:solidFill>
        </p:spPr>
        <p:txBody>
          <a:bodyPr wrap="none" rtlCol="0">
            <a:spAutoFit/>
          </a:bodyPr>
          <a:lstStyle/>
          <a:p>
            <a:r>
              <a:rPr lang="en-US" b="1" dirty="0" smtClean="0"/>
              <a:t>Lots of numbers, lots of data, difficult to ‘understand.’</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8750" t="14000" r="7500" b="16000"/>
          <a:stretch>
            <a:fillRect/>
          </a:stretch>
        </p:blipFill>
        <p:spPr bwMode="auto">
          <a:xfrm>
            <a:off x="0" y="1066800"/>
            <a:ext cx="8991600" cy="5334000"/>
          </a:xfrm>
          <a:prstGeom prst="rect">
            <a:avLst/>
          </a:prstGeom>
          <a:noFill/>
          <a:ln w="9525">
            <a:noFill/>
            <a:miter lim="800000"/>
            <a:headEnd/>
            <a:tailEnd/>
          </a:ln>
        </p:spPr>
      </p:pic>
      <p:sp>
        <p:nvSpPr>
          <p:cNvPr id="3" name="TextBox 2"/>
          <p:cNvSpPr txBox="1"/>
          <p:nvPr/>
        </p:nvSpPr>
        <p:spPr>
          <a:xfrm>
            <a:off x="4876800" y="228600"/>
            <a:ext cx="2578463" cy="646331"/>
          </a:xfrm>
          <a:prstGeom prst="rect">
            <a:avLst/>
          </a:prstGeom>
          <a:noFill/>
          <a:ln w="9525">
            <a:noFill/>
            <a:miter lim="800000"/>
            <a:headEnd/>
            <a:tailEnd/>
          </a:ln>
        </p:spPr>
        <p:txBody>
          <a:bodyPr wrap="none">
            <a:spAutoFit/>
          </a:bodyPr>
          <a:lstStyle/>
          <a:p>
            <a:r>
              <a:rPr lang="en-US" sz="3600" b="1" dirty="0" smtClean="0"/>
              <a:t>Test Model</a:t>
            </a:r>
            <a:endParaRPr lang="en-US" sz="3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20060" y="1905000"/>
            <a:ext cx="8703880" cy="3968750"/>
          </a:xfrm>
          <a:prstGeom prst="rect">
            <a:avLst/>
          </a:prstGeom>
          <a:noFill/>
          <a:ln w="9525">
            <a:noFill/>
            <a:miter lim="800000"/>
            <a:headEnd/>
            <a:tailEnd/>
          </a:ln>
          <a:effectLst/>
        </p:spPr>
      </p:pic>
      <p:sp>
        <p:nvSpPr>
          <p:cNvPr id="3" name="TextBox 2"/>
          <p:cNvSpPr txBox="1"/>
          <p:nvPr/>
        </p:nvSpPr>
        <p:spPr>
          <a:xfrm>
            <a:off x="4572000" y="228600"/>
            <a:ext cx="3621504" cy="646331"/>
          </a:xfrm>
          <a:prstGeom prst="rect">
            <a:avLst/>
          </a:prstGeom>
          <a:noFill/>
          <a:ln w="9525">
            <a:noFill/>
            <a:miter lim="800000"/>
            <a:headEnd/>
            <a:tailEnd/>
          </a:ln>
        </p:spPr>
        <p:txBody>
          <a:bodyPr wrap="none">
            <a:spAutoFit/>
          </a:bodyPr>
          <a:lstStyle/>
          <a:p>
            <a:r>
              <a:rPr lang="en-US" sz="3600" b="1" dirty="0" smtClean="0"/>
              <a:t>Sample Results</a:t>
            </a:r>
            <a:endParaRPr lang="en-US" sz="3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0" y="228600"/>
            <a:ext cx="1620957" cy="646331"/>
          </a:xfrm>
          <a:prstGeom prst="rect">
            <a:avLst/>
          </a:prstGeom>
          <a:noFill/>
          <a:ln w="9525">
            <a:noFill/>
            <a:miter lim="800000"/>
            <a:headEnd/>
            <a:tailEnd/>
          </a:ln>
        </p:spPr>
        <p:txBody>
          <a:bodyPr wrap="none">
            <a:spAutoFit/>
          </a:bodyPr>
          <a:lstStyle/>
          <a:p>
            <a:r>
              <a:rPr lang="en-US" sz="3600" b="1" dirty="0" smtClean="0"/>
              <a:t>Issues</a:t>
            </a:r>
            <a:endParaRPr lang="en-US" sz="3600" b="1" dirty="0"/>
          </a:p>
        </p:txBody>
      </p:sp>
      <p:sp>
        <p:nvSpPr>
          <p:cNvPr id="3" name="TextBox 2"/>
          <p:cNvSpPr txBox="1"/>
          <p:nvPr/>
        </p:nvSpPr>
        <p:spPr>
          <a:xfrm>
            <a:off x="381000" y="1981200"/>
            <a:ext cx="8315097" cy="3416320"/>
          </a:xfrm>
          <a:prstGeom prst="rect">
            <a:avLst/>
          </a:prstGeom>
          <a:noFill/>
        </p:spPr>
        <p:txBody>
          <a:bodyPr wrap="none" rtlCol="0">
            <a:spAutoFit/>
          </a:bodyPr>
          <a:lstStyle/>
          <a:p>
            <a:r>
              <a:rPr lang="en-US" sz="3600" b="1" dirty="0" smtClean="0"/>
              <a:t>VFM allows for beliefs and hard data.</a:t>
            </a:r>
          </a:p>
          <a:p>
            <a:r>
              <a:rPr lang="en-US" sz="3600" b="1" dirty="0" smtClean="0"/>
              <a:t>Missing data valued by prior beliefs</a:t>
            </a:r>
          </a:p>
          <a:p>
            <a:r>
              <a:rPr lang="en-US" sz="3600" b="1" dirty="0" smtClean="0"/>
              <a:t>Lots of data and elicitation</a:t>
            </a:r>
          </a:p>
          <a:p>
            <a:r>
              <a:rPr lang="en-US" sz="3600" b="1" dirty="0" smtClean="0"/>
              <a:t>Mathematically defendable</a:t>
            </a:r>
          </a:p>
          <a:p>
            <a:r>
              <a:rPr lang="en-US" sz="3600" b="1" dirty="0" smtClean="0"/>
              <a:t>Very hard to brief</a:t>
            </a:r>
          </a:p>
          <a:p>
            <a:r>
              <a:rPr lang="en-US" sz="3600" b="1"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09800"/>
            <a:ext cx="7696200" cy="2677656"/>
          </a:xfrm>
          <a:prstGeom prst="rect">
            <a:avLst/>
          </a:prstGeom>
          <a:noFill/>
        </p:spPr>
        <p:txBody>
          <a:bodyPr wrap="square" rtlCol="0">
            <a:spAutoFit/>
          </a:bodyPr>
          <a:lstStyle/>
          <a:p>
            <a:r>
              <a:rPr lang="en-US" dirty="0" smtClean="0"/>
              <a:t>Metrics modeling: Using the metrics framework as the base for analysis.</a:t>
            </a:r>
          </a:p>
          <a:p>
            <a:endParaRPr lang="en-US" dirty="0" smtClean="0"/>
          </a:p>
          <a:p>
            <a:r>
              <a:rPr lang="en-US" dirty="0" smtClean="0"/>
              <a:t>All assessment/metrics/evaluations normally consist of a set of measurements that are aggregated to some overall meaning.   This aggregation technique is what I’m referring to as a metrics model.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228600"/>
            <a:ext cx="3929281" cy="646331"/>
          </a:xfrm>
          <a:prstGeom prst="rect">
            <a:avLst/>
          </a:prstGeom>
          <a:noFill/>
          <a:ln w="9525">
            <a:noFill/>
            <a:miter lim="800000"/>
            <a:headEnd/>
            <a:tailEnd/>
          </a:ln>
        </p:spPr>
        <p:txBody>
          <a:bodyPr wrap="none">
            <a:spAutoFit/>
          </a:bodyPr>
          <a:lstStyle/>
          <a:p>
            <a:r>
              <a:rPr lang="en-US" sz="3600" b="1" dirty="0" smtClean="0"/>
              <a:t>Simulation Claim</a:t>
            </a:r>
            <a:endParaRPr lang="en-US" sz="3600" b="1" dirty="0"/>
          </a:p>
        </p:txBody>
      </p:sp>
      <p:sp>
        <p:nvSpPr>
          <p:cNvPr id="3" name="TextBox 2"/>
          <p:cNvSpPr txBox="1"/>
          <p:nvPr/>
        </p:nvSpPr>
        <p:spPr>
          <a:xfrm>
            <a:off x="609600" y="2743200"/>
            <a:ext cx="8001000" cy="1200329"/>
          </a:xfrm>
          <a:prstGeom prst="rect">
            <a:avLst/>
          </a:prstGeom>
          <a:noFill/>
        </p:spPr>
        <p:txBody>
          <a:bodyPr wrap="square" rtlCol="0">
            <a:spAutoFit/>
          </a:bodyPr>
          <a:lstStyle/>
          <a:p>
            <a:r>
              <a:rPr lang="en-US" dirty="0" smtClean="0"/>
              <a:t>By varying the accomplishment of tasks in a structured, but randomized way, a simulation of the system can be constructed.   Haven’t done it yet, but think I know how.</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G Otai"/>
          <p:cNvPicPr>
            <a:picLocks noChangeAspect="1" noChangeArrowheads="1"/>
          </p:cNvPicPr>
          <p:nvPr/>
        </p:nvPicPr>
        <p:blipFill>
          <a:blip r:embed="rId2" cstate="print"/>
          <a:srcRect/>
          <a:stretch>
            <a:fillRect/>
          </a:stretch>
        </p:blipFill>
        <p:spPr bwMode="auto">
          <a:xfrm>
            <a:off x="838200" y="1238250"/>
            <a:ext cx="7391400" cy="5543550"/>
          </a:xfrm>
          <a:prstGeom prst="rect">
            <a:avLst/>
          </a:prstGeom>
          <a:noFill/>
          <a:ln w="9525">
            <a:noFill/>
            <a:miter lim="800000"/>
            <a:headEnd/>
            <a:tailEnd/>
          </a:ln>
        </p:spPr>
      </p:pic>
      <p:sp>
        <p:nvSpPr>
          <p:cNvPr id="3" name="TextBox 2"/>
          <p:cNvSpPr txBox="1"/>
          <p:nvPr/>
        </p:nvSpPr>
        <p:spPr>
          <a:xfrm>
            <a:off x="4572000" y="228600"/>
            <a:ext cx="2723823" cy="646331"/>
          </a:xfrm>
          <a:prstGeom prst="rect">
            <a:avLst/>
          </a:prstGeom>
          <a:noFill/>
          <a:ln w="9525">
            <a:noFill/>
            <a:miter lim="800000"/>
            <a:headEnd/>
            <a:tailEnd/>
          </a:ln>
        </p:spPr>
        <p:txBody>
          <a:bodyPr wrap="none">
            <a:spAutoFit/>
          </a:bodyPr>
          <a:lstStyle/>
          <a:p>
            <a:r>
              <a:rPr lang="en-US" sz="3600" b="1" dirty="0" smtClean="0"/>
              <a:t>Questions?</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5029200" y="228600"/>
            <a:ext cx="3717684" cy="707886"/>
          </a:xfrm>
          <a:prstGeom prst="rect">
            <a:avLst/>
          </a:prstGeom>
          <a:noFill/>
          <a:ln w="9525">
            <a:noFill/>
            <a:miter lim="800000"/>
            <a:headEnd/>
            <a:tailEnd/>
          </a:ln>
        </p:spPr>
        <p:txBody>
          <a:bodyPr wrap="none">
            <a:spAutoFit/>
          </a:bodyPr>
          <a:lstStyle/>
          <a:p>
            <a:r>
              <a:rPr lang="en-US" sz="4000" b="1" dirty="0" smtClean="0"/>
              <a:t>Most Frequent</a:t>
            </a:r>
            <a:endParaRPr lang="en-US" sz="4000" b="1" dirty="0"/>
          </a:p>
        </p:txBody>
      </p:sp>
      <p:sp>
        <p:nvSpPr>
          <p:cNvPr id="3" name="TextBox 2"/>
          <p:cNvSpPr txBox="1"/>
          <p:nvPr/>
        </p:nvSpPr>
        <p:spPr>
          <a:xfrm>
            <a:off x="228600" y="1447800"/>
            <a:ext cx="8700395" cy="461665"/>
          </a:xfrm>
          <a:prstGeom prst="rect">
            <a:avLst/>
          </a:prstGeom>
          <a:noFill/>
        </p:spPr>
        <p:txBody>
          <a:bodyPr wrap="none" rtlCol="0">
            <a:spAutoFit/>
          </a:bodyPr>
          <a:lstStyle/>
          <a:p>
            <a:r>
              <a:rPr lang="en-US" dirty="0" smtClean="0"/>
              <a:t>Top down decomposition aggregated by Multi-Attribute Utilities</a:t>
            </a:r>
            <a:endParaRPr lang="en-US" dirty="0"/>
          </a:p>
        </p:txBody>
      </p:sp>
      <p:sp>
        <p:nvSpPr>
          <p:cNvPr id="4" name="Rectangle 3"/>
          <p:cNvSpPr/>
          <p:nvPr/>
        </p:nvSpPr>
        <p:spPr bwMode="auto">
          <a:xfrm>
            <a:off x="3505200" y="2286000"/>
            <a:ext cx="1676400" cy="6858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ndParaRPr>
          </a:p>
        </p:txBody>
      </p:sp>
      <p:sp>
        <p:nvSpPr>
          <p:cNvPr id="5" name="TextBox 4"/>
          <p:cNvSpPr txBox="1"/>
          <p:nvPr/>
        </p:nvSpPr>
        <p:spPr>
          <a:xfrm>
            <a:off x="3492321" y="2514600"/>
            <a:ext cx="1723549" cy="369332"/>
          </a:xfrm>
          <a:prstGeom prst="rect">
            <a:avLst/>
          </a:prstGeom>
          <a:noFill/>
        </p:spPr>
        <p:txBody>
          <a:bodyPr wrap="none" rtlCol="0">
            <a:spAutoFit/>
          </a:bodyPr>
          <a:lstStyle/>
          <a:p>
            <a:r>
              <a:rPr lang="en-US" sz="1800" dirty="0" smtClean="0"/>
              <a:t>Most Important</a:t>
            </a:r>
            <a:endParaRPr lang="en-US" sz="1800" dirty="0"/>
          </a:p>
        </p:txBody>
      </p:sp>
      <p:sp>
        <p:nvSpPr>
          <p:cNvPr id="6" name="Rectangle 5"/>
          <p:cNvSpPr/>
          <p:nvPr/>
        </p:nvSpPr>
        <p:spPr bwMode="auto">
          <a:xfrm>
            <a:off x="914400" y="3200400"/>
            <a:ext cx="1676400" cy="6858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ndParaRPr>
          </a:p>
        </p:txBody>
      </p:sp>
      <p:sp>
        <p:nvSpPr>
          <p:cNvPr id="7" name="TextBox 6"/>
          <p:cNvSpPr txBox="1"/>
          <p:nvPr/>
        </p:nvSpPr>
        <p:spPr>
          <a:xfrm>
            <a:off x="901521" y="3200400"/>
            <a:ext cx="1697901" cy="369332"/>
          </a:xfrm>
          <a:prstGeom prst="rect">
            <a:avLst/>
          </a:prstGeom>
          <a:noFill/>
        </p:spPr>
        <p:txBody>
          <a:bodyPr wrap="none" rtlCol="0">
            <a:spAutoFit/>
          </a:bodyPr>
          <a:lstStyle/>
          <a:p>
            <a:r>
              <a:rPr lang="en-US" sz="1800" dirty="0" smtClean="0"/>
              <a:t>Next Important</a:t>
            </a:r>
            <a:endParaRPr lang="en-US" sz="1800" dirty="0"/>
          </a:p>
        </p:txBody>
      </p:sp>
      <p:sp>
        <p:nvSpPr>
          <p:cNvPr id="8" name="Rectangle 7"/>
          <p:cNvSpPr/>
          <p:nvPr/>
        </p:nvSpPr>
        <p:spPr bwMode="auto">
          <a:xfrm>
            <a:off x="3505200" y="3200400"/>
            <a:ext cx="1676400" cy="6858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ndParaRPr>
          </a:p>
        </p:txBody>
      </p:sp>
      <p:sp>
        <p:nvSpPr>
          <p:cNvPr id="9" name="TextBox 8"/>
          <p:cNvSpPr txBox="1"/>
          <p:nvPr/>
        </p:nvSpPr>
        <p:spPr>
          <a:xfrm>
            <a:off x="3492321" y="3200400"/>
            <a:ext cx="1697901" cy="369332"/>
          </a:xfrm>
          <a:prstGeom prst="rect">
            <a:avLst/>
          </a:prstGeom>
          <a:noFill/>
        </p:spPr>
        <p:txBody>
          <a:bodyPr wrap="none" rtlCol="0">
            <a:spAutoFit/>
          </a:bodyPr>
          <a:lstStyle/>
          <a:p>
            <a:r>
              <a:rPr lang="en-US" sz="1800" dirty="0" smtClean="0"/>
              <a:t>Next Important</a:t>
            </a:r>
            <a:endParaRPr lang="en-US" sz="1800" dirty="0"/>
          </a:p>
        </p:txBody>
      </p:sp>
      <p:sp>
        <p:nvSpPr>
          <p:cNvPr id="10" name="Rectangle 9"/>
          <p:cNvSpPr/>
          <p:nvPr/>
        </p:nvSpPr>
        <p:spPr bwMode="auto">
          <a:xfrm>
            <a:off x="6248400" y="3200400"/>
            <a:ext cx="1676400" cy="6858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ndParaRPr>
          </a:p>
        </p:txBody>
      </p:sp>
      <p:sp>
        <p:nvSpPr>
          <p:cNvPr id="11" name="TextBox 10"/>
          <p:cNvSpPr txBox="1"/>
          <p:nvPr/>
        </p:nvSpPr>
        <p:spPr>
          <a:xfrm>
            <a:off x="6235521" y="3200400"/>
            <a:ext cx="1697901" cy="369332"/>
          </a:xfrm>
          <a:prstGeom prst="rect">
            <a:avLst/>
          </a:prstGeom>
          <a:noFill/>
        </p:spPr>
        <p:txBody>
          <a:bodyPr wrap="none" rtlCol="0">
            <a:spAutoFit/>
          </a:bodyPr>
          <a:lstStyle/>
          <a:p>
            <a:r>
              <a:rPr lang="en-US" sz="1800" dirty="0" smtClean="0"/>
              <a:t>Next Important</a:t>
            </a:r>
            <a:endParaRPr lang="en-US" sz="1800" dirty="0"/>
          </a:p>
        </p:txBody>
      </p:sp>
      <p:sp>
        <p:nvSpPr>
          <p:cNvPr id="12" name="Rectangle 11"/>
          <p:cNvSpPr/>
          <p:nvPr/>
        </p:nvSpPr>
        <p:spPr bwMode="auto">
          <a:xfrm>
            <a:off x="3505200" y="4343400"/>
            <a:ext cx="1676400" cy="6858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ndParaRPr>
          </a:p>
        </p:txBody>
      </p:sp>
      <p:sp>
        <p:nvSpPr>
          <p:cNvPr id="13" name="TextBox 12"/>
          <p:cNvSpPr txBox="1"/>
          <p:nvPr/>
        </p:nvSpPr>
        <p:spPr>
          <a:xfrm>
            <a:off x="3657600" y="4343400"/>
            <a:ext cx="1518364" cy="369332"/>
          </a:xfrm>
          <a:prstGeom prst="rect">
            <a:avLst/>
          </a:prstGeom>
          <a:noFill/>
        </p:spPr>
        <p:txBody>
          <a:bodyPr wrap="none" rtlCol="0">
            <a:spAutoFit/>
          </a:bodyPr>
          <a:lstStyle/>
          <a:p>
            <a:r>
              <a:rPr lang="en-US" sz="1800" dirty="0" smtClean="0"/>
              <a:t>And so on….</a:t>
            </a:r>
            <a:endParaRPr lang="en-US" sz="1800" dirty="0"/>
          </a:p>
        </p:txBody>
      </p:sp>
      <p:graphicFrame>
        <p:nvGraphicFramePr>
          <p:cNvPr id="14" name="Object 13"/>
          <p:cNvGraphicFramePr>
            <a:graphicFrameLocks noChangeAspect="1"/>
          </p:cNvGraphicFramePr>
          <p:nvPr/>
        </p:nvGraphicFramePr>
        <p:xfrm>
          <a:off x="1400175" y="5257800"/>
          <a:ext cx="6040438" cy="889000"/>
        </p:xfrm>
        <a:graphic>
          <a:graphicData uri="http://schemas.openxmlformats.org/presentationml/2006/ole">
            <p:oleObj spid="_x0000_s1026" name="Equation" r:id="rId3" imgW="2933640" imgH="43164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05000"/>
            <a:ext cx="8534400" cy="1200329"/>
          </a:xfrm>
          <a:prstGeom prst="rect">
            <a:avLst/>
          </a:prstGeom>
          <a:noFill/>
        </p:spPr>
        <p:txBody>
          <a:bodyPr wrap="square" rtlCol="0">
            <a:spAutoFit/>
          </a:bodyPr>
          <a:lstStyle/>
          <a:p>
            <a:r>
              <a:rPr lang="en-US" dirty="0" smtClean="0"/>
              <a:t>If and only if the decompositions are collectively exhaustive and mutually exclusive – cover every thing, doesn’t leave anything out, and are independent in definition.</a:t>
            </a:r>
            <a:endParaRPr lang="en-US" dirty="0"/>
          </a:p>
        </p:txBody>
      </p:sp>
      <p:sp>
        <p:nvSpPr>
          <p:cNvPr id="3" name="TextBox 2"/>
          <p:cNvSpPr txBox="1"/>
          <p:nvPr/>
        </p:nvSpPr>
        <p:spPr>
          <a:xfrm>
            <a:off x="228600" y="3581400"/>
            <a:ext cx="8534400" cy="2677656"/>
          </a:xfrm>
          <a:prstGeom prst="rect">
            <a:avLst/>
          </a:prstGeom>
          <a:noFill/>
        </p:spPr>
        <p:txBody>
          <a:bodyPr wrap="square" rtlCol="0">
            <a:spAutoFit/>
          </a:bodyPr>
          <a:lstStyle/>
          <a:p>
            <a:r>
              <a:rPr lang="en-US" dirty="0" smtClean="0"/>
              <a:t>Most common error is that they are nowhere near independent, and are often highly dependent.  Of course, knowing that you have included all necessary elements is always risky.</a:t>
            </a:r>
          </a:p>
          <a:p>
            <a:endParaRPr lang="en-US" dirty="0" smtClean="0"/>
          </a:p>
          <a:p>
            <a:r>
              <a:rPr lang="en-US" dirty="0" smtClean="0"/>
              <a:t>But, they are easy to use and all you have to do is determine the weights.</a:t>
            </a:r>
            <a:endParaRPr lang="en-US" dirty="0"/>
          </a:p>
        </p:txBody>
      </p:sp>
      <p:sp>
        <p:nvSpPr>
          <p:cNvPr id="4" name="TextBox 13"/>
          <p:cNvSpPr txBox="1">
            <a:spLocks noChangeArrowheads="1"/>
          </p:cNvSpPr>
          <p:nvPr/>
        </p:nvSpPr>
        <p:spPr bwMode="auto">
          <a:xfrm>
            <a:off x="5105400" y="304800"/>
            <a:ext cx="2323072" cy="707886"/>
          </a:xfrm>
          <a:prstGeom prst="rect">
            <a:avLst/>
          </a:prstGeom>
          <a:noFill/>
          <a:ln w="9525">
            <a:noFill/>
            <a:miter lim="800000"/>
            <a:headEnd/>
            <a:tailEnd/>
          </a:ln>
        </p:spPr>
        <p:txBody>
          <a:bodyPr wrap="none">
            <a:spAutoFit/>
          </a:bodyPr>
          <a:lstStyle/>
          <a:p>
            <a:r>
              <a:rPr lang="en-US" sz="4000" b="1" dirty="0" smtClean="0"/>
              <a:t>However</a:t>
            </a:r>
            <a:endParaRPr lang="en-US"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4400" y="304800"/>
            <a:ext cx="3215945" cy="584775"/>
          </a:xfrm>
          <a:prstGeom prst="rect">
            <a:avLst/>
          </a:prstGeom>
          <a:noFill/>
        </p:spPr>
        <p:txBody>
          <a:bodyPr wrap="none" rtlCol="0">
            <a:spAutoFit/>
          </a:bodyPr>
          <a:lstStyle/>
          <a:p>
            <a:r>
              <a:rPr lang="en-US" sz="3200" b="1" dirty="0" smtClean="0"/>
              <a:t>Bumper Sticker</a:t>
            </a:r>
            <a:endParaRPr lang="en-US" sz="3200" b="1" dirty="0"/>
          </a:p>
        </p:txBody>
      </p:sp>
      <p:sp>
        <p:nvSpPr>
          <p:cNvPr id="4" name="TextBox 3"/>
          <p:cNvSpPr txBox="1"/>
          <p:nvPr/>
        </p:nvSpPr>
        <p:spPr>
          <a:xfrm>
            <a:off x="-76200" y="2819400"/>
            <a:ext cx="9312165" cy="523220"/>
          </a:xfrm>
          <a:prstGeom prst="rect">
            <a:avLst/>
          </a:prstGeom>
          <a:noFill/>
        </p:spPr>
        <p:txBody>
          <a:bodyPr wrap="none" rtlCol="0">
            <a:spAutoFit/>
          </a:bodyPr>
          <a:lstStyle/>
          <a:p>
            <a:r>
              <a:rPr lang="en-US" sz="2800" b="1" dirty="0" smtClean="0"/>
              <a:t>Metrics need to be organic to the plan, not appliquéd.</a:t>
            </a:r>
            <a:endParaRPr 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4535879" y="304800"/>
            <a:ext cx="4608121" cy="584775"/>
          </a:xfrm>
          <a:prstGeom prst="rect">
            <a:avLst/>
          </a:prstGeom>
          <a:noFill/>
          <a:ln w="9525">
            <a:noFill/>
            <a:miter lim="800000"/>
            <a:headEnd/>
            <a:tailEnd/>
          </a:ln>
        </p:spPr>
        <p:txBody>
          <a:bodyPr wrap="none">
            <a:spAutoFit/>
          </a:bodyPr>
          <a:lstStyle/>
          <a:p>
            <a:r>
              <a:rPr lang="en-US" sz="3200" b="1" dirty="0" smtClean="0"/>
              <a:t>Value Focused Metrics</a:t>
            </a:r>
            <a:endParaRPr lang="en-US" sz="3200" b="1" dirty="0"/>
          </a:p>
        </p:txBody>
      </p:sp>
      <p:sp>
        <p:nvSpPr>
          <p:cNvPr id="3" name="TextBox 2"/>
          <p:cNvSpPr txBox="1"/>
          <p:nvPr/>
        </p:nvSpPr>
        <p:spPr>
          <a:xfrm>
            <a:off x="457200" y="1828800"/>
            <a:ext cx="8382000" cy="4524315"/>
          </a:xfrm>
          <a:prstGeom prst="rect">
            <a:avLst/>
          </a:prstGeom>
          <a:noFill/>
        </p:spPr>
        <p:txBody>
          <a:bodyPr wrap="square" rtlCol="0">
            <a:spAutoFit/>
          </a:bodyPr>
          <a:lstStyle/>
          <a:p>
            <a:r>
              <a:rPr lang="en-US" dirty="0" smtClean="0"/>
              <a:t>Use decomposition for only the highest level, fundamental or strategic elements (Fundamental Objectives Hierarchy or FOH) – be careful and don’t expect much.</a:t>
            </a:r>
          </a:p>
          <a:p>
            <a:endParaRPr lang="en-US" dirty="0" smtClean="0"/>
          </a:p>
          <a:p>
            <a:r>
              <a:rPr lang="en-US" dirty="0" smtClean="0"/>
              <a:t>Use a Means Ends Objectives Network (MEON) to represent the intermediate, dependent objectives and exploit the relationships.  This is difficult because it requires that you graph your understanding of the inherent theory of change.</a:t>
            </a:r>
          </a:p>
          <a:p>
            <a:endParaRPr lang="en-US" dirty="0" smtClean="0"/>
          </a:p>
          <a:p>
            <a:r>
              <a:rPr lang="en-US" dirty="0" smtClean="0"/>
              <a:t>Identify for some or all of the objectives metrics that would indicate the level of achievement of that objective.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4876800" y="304800"/>
            <a:ext cx="3951531" cy="461665"/>
          </a:xfrm>
          <a:prstGeom prst="rect">
            <a:avLst/>
          </a:prstGeom>
          <a:noFill/>
          <a:ln w="9525">
            <a:noFill/>
            <a:miter lim="800000"/>
            <a:headEnd/>
            <a:tailEnd/>
          </a:ln>
        </p:spPr>
        <p:txBody>
          <a:bodyPr wrap="none">
            <a:spAutoFit/>
          </a:bodyPr>
          <a:lstStyle/>
          <a:p>
            <a:r>
              <a:rPr lang="en-US" b="1" dirty="0" smtClean="0"/>
              <a:t>Value Focused Metrics - 2</a:t>
            </a:r>
            <a:endParaRPr lang="en-US" b="1" dirty="0"/>
          </a:p>
        </p:txBody>
      </p:sp>
      <p:sp>
        <p:nvSpPr>
          <p:cNvPr id="3" name="TextBox 2"/>
          <p:cNvSpPr txBox="1"/>
          <p:nvPr/>
        </p:nvSpPr>
        <p:spPr>
          <a:xfrm>
            <a:off x="762000" y="1371600"/>
            <a:ext cx="7391400" cy="4524315"/>
          </a:xfrm>
          <a:prstGeom prst="rect">
            <a:avLst/>
          </a:prstGeom>
          <a:noFill/>
        </p:spPr>
        <p:txBody>
          <a:bodyPr wrap="square" rtlCol="0">
            <a:spAutoFit/>
          </a:bodyPr>
          <a:lstStyle/>
          <a:p>
            <a:r>
              <a:rPr lang="en-US" dirty="0" smtClean="0"/>
              <a:t>Objectives should be written as something you wish to achieve.  If they can be caused to happen directly, they are tasks or activities, not objectives.</a:t>
            </a:r>
          </a:p>
          <a:p>
            <a:endParaRPr lang="en-US" dirty="0" smtClean="0"/>
          </a:p>
          <a:p>
            <a:r>
              <a:rPr lang="en-US" dirty="0" smtClean="0"/>
              <a:t>Therefore tasks are something that you identify and execute with the hope that they will assist in the achievement of the objectives.</a:t>
            </a:r>
          </a:p>
          <a:p>
            <a:endParaRPr lang="en-US" dirty="0" smtClean="0"/>
          </a:p>
          <a:p>
            <a:r>
              <a:rPr lang="en-US" dirty="0" smtClean="0"/>
              <a:t>The MEON represents how you believe the objectives support one another and propagate the results of activities up to the achievement of the fundamental objectives.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1"/>
          <p:cNvSpPr>
            <a:spLocks noChangeArrowheads="1"/>
          </p:cNvSpPr>
          <p:nvPr/>
        </p:nvSpPr>
        <p:spPr bwMode="auto">
          <a:xfrm>
            <a:off x="2933700" y="1600200"/>
            <a:ext cx="2438400" cy="609600"/>
          </a:xfrm>
          <a:prstGeom prst="ellipse">
            <a:avLst/>
          </a:prstGeom>
          <a:solidFill>
            <a:srgbClr val="92D050"/>
          </a:solidFill>
          <a:ln w="12700" algn="ctr">
            <a:solidFill>
              <a:schemeClr val="tx1"/>
            </a:solidFill>
            <a:round/>
            <a:headEnd/>
            <a:tailEnd/>
          </a:ln>
        </p:spPr>
        <p:txBody>
          <a:bodyPr wrap="none" lIns="90487" rIns="90487" bIns="44450" anchor="ctr"/>
          <a:lstStyle/>
          <a:p>
            <a:pPr algn="ctr" eaLnBrk="1" hangingPunct="1">
              <a:lnSpc>
                <a:spcPct val="80000"/>
              </a:lnSpc>
              <a:spcBef>
                <a:spcPct val="20000"/>
              </a:spcBef>
              <a:buClr>
                <a:schemeClr val="tx1"/>
              </a:buClr>
            </a:pPr>
            <a:r>
              <a:rPr lang="en-US" sz="1200" b="1" i="0">
                <a:solidFill>
                  <a:schemeClr val="tx2"/>
                </a:solidFill>
                <a:cs typeface="Arial" charset="0"/>
              </a:rPr>
              <a:t>Fundamental Objective </a:t>
            </a:r>
          </a:p>
          <a:p>
            <a:pPr algn="ctr" eaLnBrk="1" hangingPunct="1">
              <a:lnSpc>
                <a:spcPct val="80000"/>
              </a:lnSpc>
              <a:spcBef>
                <a:spcPct val="20000"/>
              </a:spcBef>
              <a:buClr>
                <a:schemeClr val="tx1"/>
              </a:buClr>
            </a:pPr>
            <a:r>
              <a:rPr lang="en-US" sz="1200" b="1" i="0">
                <a:solidFill>
                  <a:schemeClr val="tx2"/>
                </a:solidFill>
                <a:cs typeface="Arial" charset="0"/>
              </a:rPr>
              <a:t>Hierarchy</a:t>
            </a:r>
          </a:p>
        </p:txBody>
      </p:sp>
      <p:grpSp>
        <p:nvGrpSpPr>
          <p:cNvPr id="2" name="Group 22"/>
          <p:cNvGrpSpPr>
            <a:grpSpLocks/>
          </p:cNvGrpSpPr>
          <p:nvPr/>
        </p:nvGrpSpPr>
        <p:grpSpPr bwMode="auto">
          <a:xfrm>
            <a:off x="2819400" y="2211388"/>
            <a:ext cx="2667000" cy="2284412"/>
            <a:chOff x="2819400" y="2210594"/>
            <a:chExt cx="2667000" cy="2285206"/>
          </a:xfrm>
        </p:grpSpPr>
        <p:sp>
          <p:nvSpPr>
            <p:cNvPr id="3" name="Oval 2"/>
            <p:cNvSpPr/>
            <p:nvPr/>
          </p:nvSpPr>
          <p:spPr bwMode="auto">
            <a:xfrm>
              <a:off x="2819400" y="2666364"/>
              <a:ext cx="2667000" cy="1829436"/>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wrap="none" lIns="90487" rIns="90487" bIns="44450" anchor="ctr"/>
            <a:lstStyle/>
            <a:p>
              <a:pPr algn="ctr" eaLnBrk="1" hangingPunct="1">
                <a:lnSpc>
                  <a:spcPct val="80000"/>
                </a:lnSpc>
                <a:spcBef>
                  <a:spcPct val="20000"/>
                </a:spcBef>
                <a:buClr>
                  <a:schemeClr val="tx1"/>
                </a:buClr>
                <a:defRPr/>
              </a:pPr>
              <a:r>
                <a:rPr lang="en-US" sz="2000" b="1" i="0" dirty="0">
                  <a:solidFill>
                    <a:schemeClr val="accent4"/>
                  </a:solidFill>
                  <a:cs typeface="Arial" charset="0"/>
                </a:rPr>
                <a:t>Means Ends </a:t>
              </a:r>
            </a:p>
            <a:p>
              <a:pPr algn="ctr" eaLnBrk="1" hangingPunct="1">
                <a:lnSpc>
                  <a:spcPct val="80000"/>
                </a:lnSpc>
                <a:spcBef>
                  <a:spcPct val="20000"/>
                </a:spcBef>
                <a:buClr>
                  <a:schemeClr val="tx1"/>
                </a:buClr>
                <a:defRPr/>
              </a:pPr>
              <a:r>
                <a:rPr lang="en-US" sz="2000" b="1" i="0" dirty="0">
                  <a:solidFill>
                    <a:schemeClr val="accent4"/>
                  </a:solidFill>
                  <a:cs typeface="Arial" charset="0"/>
                </a:rPr>
                <a:t>Objective Network</a:t>
              </a:r>
            </a:p>
          </p:txBody>
        </p:sp>
        <p:cxnSp>
          <p:nvCxnSpPr>
            <p:cNvPr id="10258" name="Straight Arrow Connector 8"/>
            <p:cNvCxnSpPr>
              <a:cxnSpLocks noChangeShapeType="1"/>
              <a:stCxn id="3" idx="0"/>
              <a:endCxn id="10242" idx="4"/>
            </p:cNvCxnSpPr>
            <p:nvPr/>
          </p:nvCxnSpPr>
          <p:spPr bwMode="auto">
            <a:xfrm rot="5400000" flipH="1" flipV="1">
              <a:off x="3924300" y="2438400"/>
              <a:ext cx="457200" cy="1588"/>
            </a:xfrm>
            <a:prstGeom prst="straightConnector1">
              <a:avLst/>
            </a:prstGeom>
            <a:noFill/>
            <a:ln w="57150" algn="ctr">
              <a:solidFill>
                <a:schemeClr val="tx1"/>
              </a:solidFill>
              <a:round/>
              <a:headEnd/>
              <a:tailEnd type="arrow" w="med" len="med"/>
            </a:ln>
          </p:spPr>
        </p:cxnSp>
      </p:grpSp>
      <p:grpSp>
        <p:nvGrpSpPr>
          <p:cNvPr id="6" name="Group 23"/>
          <p:cNvGrpSpPr>
            <a:grpSpLocks/>
          </p:cNvGrpSpPr>
          <p:nvPr/>
        </p:nvGrpSpPr>
        <p:grpSpPr bwMode="auto">
          <a:xfrm>
            <a:off x="2438400" y="4497388"/>
            <a:ext cx="3429000" cy="1446212"/>
            <a:chOff x="2438400" y="4496594"/>
            <a:chExt cx="3429000" cy="1447006"/>
          </a:xfrm>
        </p:grpSpPr>
        <p:sp>
          <p:nvSpPr>
            <p:cNvPr id="4" name="Oval 3"/>
            <p:cNvSpPr/>
            <p:nvPr/>
          </p:nvSpPr>
          <p:spPr bwMode="auto">
            <a:xfrm>
              <a:off x="2438400" y="5028698"/>
              <a:ext cx="3429000" cy="914902"/>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wrap="none" lIns="90487" rIns="90487" bIns="44450" anchor="ctr"/>
            <a:lstStyle/>
            <a:p>
              <a:pPr algn="ctr" eaLnBrk="1" hangingPunct="1">
                <a:lnSpc>
                  <a:spcPct val="80000"/>
                </a:lnSpc>
                <a:spcBef>
                  <a:spcPct val="20000"/>
                </a:spcBef>
                <a:buClr>
                  <a:schemeClr val="tx1"/>
                </a:buClr>
                <a:defRPr/>
              </a:pPr>
              <a:r>
                <a:rPr lang="en-US" sz="1600" b="1" i="0" dirty="0">
                  <a:solidFill>
                    <a:schemeClr val="accent4"/>
                  </a:solidFill>
                  <a:cs typeface="Arial" charset="0"/>
                </a:rPr>
                <a:t>Controls, Activities,</a:t>
              </a:r>
            </a:p>
            <a:p>
              <a:pPr algn="ctr" eaLnBrk="1" hangingPunct="1">
                <a:lnSpc>
                  <a:spcPct val="80000"/>
                </a:lnSpc>
                <a:spcBef>
                  <a:spcPct val="20000"/>
                </a:spcBef>
                <a:buClr>
                  <a:schemeClr val="tx1"/>
                </a:buClr>
                <a:defRPr/>
              </a:pPr>
              <a:r>
                <a:rPr lang="en-US" b="1" dirty="0">
                  <a:solidFill>
                    <a:schemeClr val="accent4"/>
                  </a:solidFill>
                </a:rPr>
                <a:t>Programs, Projects</a:t>
              </a:r>
              <a:endParaRPr lang="en-US" sz="1600" b="1" i="0" dirty="0">
                <a:solidFill>
                  <a:schemeClr val="accent4"/>
                </a:solidFill>
                <a:cs typeface="Arial" charset="0"/>
              </a:endParaRPr>
            </a:p>
          </p:txBody>
        </p:sp>
        <p:cxnSp>
          <p:nvCxnSpPr>
            <p:cNvPr id="10256" name="Straight Arrow Connector 10"/>
            <p:cNvCxnSpPr>
              <a:cxnSpLocks noChangeShapeType="1"/>
              <a:stCxn id="4" idx="0"/>
              <a:endCxn id="3" idx="4"/>
            </p:cNvCxnSpPr>
            <p:nvPr/>
          </p:nvCxnSpPr>
          <p:spPr bwMode="auto">
            <a:xfrm rot="5400000" flipH="1" flipV="1">
              <a:off x="3886200" y="4762500"/>
              <a:ext cx="533400" cy="1588"/>
            </a:xfrm>
            <a:prstGeom prst="straightConnector1">
              <a:avLst/>
            </a:prstGeom>
            <a:noFill/>
            <a:ln w="57150" algn="ctr">
              <a:solidFill>
                <a:schemeClr val="tx1"/>
              </a:solidFill>
              <a:round/>
              <a:headEnd/>
              <a:tailEnd type="arrow" w="med" len="med"/>
            </a:ln>
          </p:spPr>
        </p:cxnSp>
      </p:grpSp>
      <p:sp>
        <p:nvSpPr>
          <p:cNvPr id="10245" name="TextBox 13"/>
          <p:cNvSpPr txBox="1">
            <a:spLocks noChangeArrowheads="1"/>
          </p:cNvSpPr>
          <p:nvPr/>
        </p:nvSpPr>
        <p:spPr bwMode="auto">
          <a:xfrm>
            <a:off x="5181600" y="304800"/>
            <a:ext cx="3062288" cy="584200"/>
          </a:xfrm>
          <a:prstGeom prst="rect">
            <a:avLst/>
          </a:prstGeom>
          <a:noFill/>
          <a:ln w="9525">
            <a:noFill/>
            <a:miter lim="800000"/>
            <a:headEnd/>
            <a:tailEnd/>
          </a:ln>
        </p:spPr>
        <p:txBody>
          <a:bodyPr wrap="none">
            <a:spAutoFit/>
          </a:bodyPr>
          <a:lstStyle/>
          <a:p>
            <a:r>
              <a:rPr lang="en-US" sz="4000" b="1" dirty="0"/>
              <a:t>The System</a:t>
            </a:r>
          </a:p>
        </p:txBody>
      </p:sp>
      <p:grpSp>
        <p:nvGrpSpPr>
          <p:cNvPr id="7" name="Group 25"/>
          <p:cNvGrpSpPr>
            <a:grpSpLocks/>
          </p:cNvGrpSpPr>
          <p:nvPr/>
        </p:nvGrpSpPr>
        <p:grpSpPr bwMode="auto">
          <a:xfrm>
            <a:off x="5486400" y="3124200"/>
            <a:ext cx="3124200" cy="1066800"/>
            <a:chOff x="5486400" y="3124200"/>
            <a:chExt cx="3124200" cy="1066800"/>
          </a:xfrm>
        </p:grpSpPr>
        <p:sp>
          <p:nvSpPr>
            <p:cNvPr id="5" name="Oval 4"/>
            <p:cNvSpPr/>
            <p:nvPr/>
          </p:nvSpPr>
          <p:spPr bwMode="auto">
            <a:xfrm>
              <a:off x="6477000" y="3124200"/>
              <a:ext cx="2133600" cy="10668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wrap="none" lIns="90487" rIns="90487" bIns="44450" anchor="ctr"/>
            <a:lstStyle/>
            <a:p>
              <a:pPr algn="ctr" eaLnBrk="1" hangingPunct="1">
                <a:lnSpc>
                  <a:spcPct val="80000"/>
                </a:lnSpc>
                <a:spcBef>
                  <a:spcPct val="20000"/>
                </a:spcBef>
                <a:buClr>
                  <a:schemeClr val="tx1"/>
                </a:buClr>
                <a:defRPr/>
              </a:pPr>
              <a:r>
                <a:rPr lang="en-US" sz="2800" b="1" i="0" dirty="0">
                  <a:solidFill>
                    <a:schemeClr val="accent4"/>
                  </a:solidFill>
                  <a:cs typeface="Arial" charset="0"/>
                </a:rPr>
                <a:t>Process</a:t>
              </a:r>
            </a:p>
            <a:p>
              <a:pPr algn="ctr" eaLnBrk="1" hangingPunct="1">
                <a:lnSpc>
                  <a:spcPct val="80000"/>
                </a:lnSpc>
                <a:spcBef>
                  <a:spcPct val="20000"/>
                </a:spcBef>
                <a:buClr>
                  <a:schemeClr val="tx1"/>
                </a:buClr>
                <a:defRPr/>
              </a:pPr>
              <a:r>
                <a:rPr lang="en-US" sz="2800" b="1" i="0" dirty="0">
                  <a:solidFill>
                    <a:schemeClr val="accent4"/>
                  </a:solidFill>
                  <a:cs typeface="Arial" charset="0"/>
                </a:rPr>
                <a:t>Metrics</a:t>
              </a:r>
            </a:p>
          </p:txBody>
        </p:sp>
        <p:cxnSp>
          <p:nvCxnSpPr>
            <p:cNvPr id="10254" name="Straight Arrow Connector 12"/>
            <p:cNvCxnSpPr>
              <a:cxnSpLocks noChangeShapeType="1"/>
              <a:endCxn id="5" idx="2"/>
            </p:cNvCxnSpPr>
            <p:nvPr/>
          </p:nvCxnSpPr>
          <p:spPr bwMode="auto">
            <a:xfrm>
              <a:off x="5486400" y="3657600"/>
              <a:ext cx="990600" cy="1588"/>
            </a:xfrm>
            <a:prstGeom prst="straightConnector1">
              <a:avLst/>
            </a:prstGeom>
            <a:noFill/>
            <a:ln w="57150" algn="ctr">
              <a:solidFill>
                <a:schemeClr val="tx1"/>
              </a:solidFill>
              <a:round/>
              <a:headEnd/>
              <a:tailEnd type="arrow" w="med" len="med"/>
            </a:ln>
          </p:spPr>
        </p:cxnSp>
      </p:grpSp>
      <p:grpSp>
        <p:nvGrpSpPr>
          <p:cNvPr id="8" name="Group 24"/>
          <p:cNvGrpSpPr>
            <a:grpSpLocks/>
          </p:cNvGrpSpPr>
          <p:nvPr/>
        </p:nvGrpSpPr>
        <p:grpSpPr bwMode="auto">
          <a:xfrm>
            <a:off x="5410200" y="1371600"/>
            <a:ext cx="3124200" cy="1066800"/>
            <a:chOff x="5410200" y="1371600"/>
            <a:chExt cx="3124200" cy="1066800"/>
          </a:xfrm>
        </p:grpSpPr>
        <p:sp>
          <p:nvSpPr>
            <p:cNvPr id="10" name="Oval 9"/>
            <p:cNvSpPr/>
            <p:nvPr/>
          </p:nvSpPr>
          <p:spPr bwMode="auto">
            <a:xfrm>
              <a:off x="6400800" y="1371600"/>
              <a:ext cx="2133600" cy="10668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wrap="none" lIns="90487" rIns="90487" bIns="44450" anchor="ctr"/>
            <a:lstStyle/>
            <a:p>
              <a:pPr algn="ctr" eaLnBrk="1" hangingPunct="1">
                <a:lnSpc>
                  <a:spcPct val="80000"/>
                </a:lnSpc>
                <a:spcBef>
                  <a:spcPct val="20000"/>
                </a:spcBef>
                <a:buClr>
                  <a:schemeClr val="tx1"/>
                </a:buClr>
                <a:defRPr/>
              </a:pPr>
              <a:r>
                <a:rPr lang="en-US" sz="2800" b="1" i="0" dirty="0">
                  <a:solidFill>
                    <a:schemeClr val="accent4"/>
                  </a:solidFill>
                  <a:cs typeface="Arial" charset="0"/>
                </a:rPr>
                <a:t>Outcome</a:t>
              </a:r>
            </a:p>
            <a:p>
              <a:pPr algn="ctr" eaLnBrk="1" hangingPunct="1">
                <a:lnSpc>
                  <a:spcPct val="80000"/>
                </a:lnSpc>
                <a:spcBef>
                  <a:spcPct val="20000"/>
                </a:spcBef>
                <a:buClr>
                  <a:schemeClr val="tx1"/>
                </a:buClr>
                <a:defRPr/>
              </a:pPr>
              <a:r>
                <a:rPr lang="en-US" sz="2800" b="1" i="0" dirty="0">
                  <a:solidFill>
                    <a:schemeClr val="accent4"/>
                  </a:solidFill>
                  <a:cs typeface="Arial" charset="0"/>
                </a:rPr>
                <a:t>Metrics</a:t>
              </a:r>
            </a:p>
          </p:txBody>
        </p:sp>
        <p:cxnSp>
          <p:nvCxnSpPr>
            <p:cNvPr id="10252" name="Straight Arrow Connector 11"/>
            <p:cNvCxnSpPr>
              <a:cxnSpLocks noChangeShapeType="1"/>
              <a:endCxn id="10" idx="2"/>
            </p:cNvCxnSpPr>
            <p:nvPr/>
          </p:nvCxnSpPr>
          <p:spPr bwMode="auto">
            <a:xfrm>
              <a:off x="5410200" y="1905000"/>
              <a:ext cx="990600" cy="1588"/>
            </a:xfrm>
            <a:prstGeom prst="straightConnector1">
              <a:avLst/>
            </a:prstGeom>
            <a:noFill/>
            <a:ln w="57150" algn="ctr">
              <a:solidFill>
                <a:schemeClr val="tx1"/>
              </a:solidFill>
              <a:round/>
              <a:headEnd/>
              <a:tailEnd type="arrow" w="med" len="med"/>
            </a:ln>
          </p:spPr>
        </p:cxnSp>
      </p:grpSp>
      <p:grpSp>
        <p:nvGrpSpPr>
          <p:cNvPr id="9" name="Group 26"/>
          <p:cNvGrpSpPr>
            <a:grpSpLocks/>
          </p:cNvGrpSpPr>
          <p:nvPr/>
        </p:nvGrpSpPr>
        <p:grpSpPr bwMode="auto">
          <a:xfrm>
            <a:off x="228600" y="3276600"/>
            <a:ext cx="2552700" cy="609600"/>
            <a:chOff x="381000" y="1600200"/>
            <a:chExt cx="2552700" cy="609600"/>
          </a:xfrm>
        </p:grpSpPr>
        <p:sp>
          <p:nvSpPr>
            <p:cNvPr id="19" name="Oval 18"/>
            <p:cNvSpPr/>
            <p:nvPr/>
          </p:nvSpPr>
          <p:spPr bwMode="auto">
            <a:xfrm>
              <a:off x="381000" y="1600200"/>
              <a:ext cx="1905000" cy="609600"/>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a:lstStyle/>
            <a:p>
              <a:pPr>
                <a:defRPr/>
              </a:pPr>
              <a:r>
                <a:rPr lang="en-US" dirty="0"/>
                <a:t>Triggers</a:t>
              </a:r>
            </a:p>
          </p:txBody>
        </p:sp>
        <p:cxnSp>
          <p:nvCxnSpPr>
            <p:cNvPr id="10250" name="Straight Arrow Connector 20"/>
            <p:cNvCxnSpPr>
              <a:cxnSpLocks noChangeShapeType="1"/>
              <a:endCxn id="10242" idx="2"/>
            </p:cNvCxnSpPr>
            <p:nvPr/>
          </p:nvCxnSpPr>
          <p:spPr bwMode="auto">
            <a:xfrm>
              <a:off x="2286000" y="1905000"/>
              <a:ext cx="647700" cy="1588"/>
            </a:xfrm>
            <a:prstGeom prst="straightConnector1">
              <a:avLst/>
            </a:prstGeom>
            <a:noFill/>
            <a:ln w="57150" algn="ctr">
              <a:solidFill>
                <a:schemeClr val="tx1"/>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5029200" y="228600"/>
            <a:ext cx="2930525" cy="646113"/>
          </a:xfrm>
          <a:prstGeom prst="rect">
            <a:avLst/>
          </a:prstGeom>
          <a:noFill/>
          <a:ln w="9525">
            <a:noFill/>
            <a:miter lim="800000"/>
            <a:headEnd/>
            <a:tailEnd/>
          </a:ln>
        </p:spPr>
        <p:txBody>
          <a:bodyPr wrap="none">
            <a:spAutoFit/>
          </a:bodyPr>
          <a:lstStyle/>
          <a:p>
            <a:r>
              <a:rPr lang="en-US" sz="3600" b="1" dirty="0"/>
              <a:t>The Process</a:t>
            </a:r>
          </a:p>
        </p:txBody>
      </p:sp>
      <p:sp>
        <p:nvSpPr>
          <p:cNvPr id="3" name="TextBox 2"/>
          <p:cNvSpPr txBox="1"/>
          <p:nvPr/>
        </p:nvSpPr>
        <p:spPr>
          <a:xfrm>
            <a:off x="228600" y="2133600"/>
            <a:ext cx="8558753" cy="2308324"/>
          </a:xfrm>
          <a:prstGeom prst="rect">
            <a:avLst/>
          </a:prstGeom>
          <a:noFill/>
        </p:spPr>
        <p:txBody>
          <a:bodyPr wrap="none">
            <a:spAutoFit/>
          </a:bodyPr>
          <a:lstStyle/>
          <a:p>
            <a:pPr marL="457200" indent="-457200">
              <a:buFontTx/>
              <a:buAutoNum type="arabicParenR"/>
              <a:defRPr/>
            </a:pPr>
            <a:r>
              <a:rPr lang="en-US" dirty="0" smtClean="0"/>
              <a:t>Develop </a:t>
            </a:r>
            <a:r>
              <a:rPr lang="en-US" dirty="0"/>
              <a:t>the strategic and fundamental objectives</a:t>
            </a:r>
          </a:p>
          <a:p>
            <a:pPr marL="457200" indent="-457200">
              <a:buFontTx/>
              <a:buAutoNum type="arabicParenR"/>
              <a:defRPr/>
            </a:pPr>
            <a:r>
              <a:rPr lang="en-US" dirty="0"/>
              <a:t>Create a Means Ends Objectives Network (MEON)</a:t>
            </a:r>
          </a:p>
          <a:p>
            <a:pPr marL="457200" indent="-457200">
              <a:buFontTx/>
              <a:buAutoNum type="arabicParenR"/>
              <a:defRPr/>
            </a:pPr>
            <a:r>
              <a:rPr lang="en-US" dirty="0" smtClean="0"/>
              <a:t>Identify candidate metrics</a:t>
            </a:r>
          </a:p>
          <a:p>
            <a:pPr marL="457200" indent="-457200">
              <a:buFontTx/>
              <a:buAutoNum type="arabicParenR"/>
              <a:defRPr/>
            </a:pPr>
            <a:r>
              <a:rPr lang="en-US" dirty="0" smtClean="0"/>
              <a:t>Identify </a:t>
            </a:r>
            <a:r>
              <a:rPr lang="en-US" dirty="0"/>
              <a:t>activities that influence the MEON</a:t>
            </a:r>
          </a:p>
          <a:p>
            <a:pPr marL="457200" indent="-457200">
              <a:buFontTx/>
              <a:buAutoNum type="arabicParenR"/>
              <a:defRPr/>
            </a:pPr>
            <a:r>
              <a:rPr lang="en-US" dirty="0"/>
              <a:t>Identify triggers for events</a:t>
            </a:r>
          </a:p>
          <a:p>
            <a:pPr marL="457200" indent="-457200">
              <a:buFontTx/>
              <a:buAutoNum type="arabicParenR"/>
              <a:defRPr/>
            </a:pPr>
            <a:r>
              <a:rPr lang="en-US" dirty="0" smtClean="0"/>
              <a:t>Exercise </a:t>
            </a:r>
            <a:r>
              <a:rPr lang="en-US" dirty="0"/>
              <a:t>the model to validate and develop understanding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ED Powerpoint Briefing">
  <a:themeElements>
    <a:clrScheme name="naked IDA 8">
      <a:dk1>
        <a:srgbClr val="000000"/>
      </a:dk1>
      <a:lt1>
        <a:srgbClr val="FFFFFF"/>
      </a:lt1>
      <a:dk2>
        <a:srgbClr val="000000"/>
      </a:dk2>
      <a:lt2>
        <a:srgbClr val="680011"/>
      </a:lt2>
      <a:accent1>
        <a:srgbClr val="680011"/>
      </a:accent1>
      <a:accent2>
        <a:srgbClr val="676767"/>
      </a:accent2>
      <a:accent3>
        <a:srgbClr val="FFFFFF"/>
      </a:accent3>
      <a:accent4>
        <a:srgbClr val="000000"/>
      </a:accent4>
      <a:accent5>
        <a:srgbClr val="B9AAAA"/>
      </a:accent5>
      <a:accent6>
        <a:srgbClr val="5D5D5D"/>
      </a:accent6>
      <a:hlink>
        <a:srgbClr val="474747"/>
      </a:hlink>
      <a:folHlink>
        <a:srgbClr val="CECECE"/>
      </a:folHlink>
    </a:clrScheme>
    <a:fontScheme name="naked I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naked ID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ked ID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ked ID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ked ID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ked ID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ked ID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ked ID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aked IDA 8">
        <a:dk1>
          <a:srgbClr val="000000"/>
        </a:dk1>
        <a:lt1>
          <a:srgbClr val="FFFFFF"/>
        </a:lt1>
        <a:dk2>
          <a:srgbClr val="000000"/>
        </a:dk2>
        <a:lt2>
          <a:srgbClr val="680011"/>
        </a:lt2>
        <a:accent1>
          <a:srgbClr val="680011"/>
        </a:accent1>
        <a:accent2>
          <a:srgbClr val="676767"/>
        </a:accent2>
        <a:accent3>
          <a:srgbClr val="FFFFFF"/>
        </a:accent3>
        <a:accent4>
          <a:srgbClr val="000000"/>
        </a:accent4>
        <a:accent5>
          <a:srgbClr val="B9AAAA"/>
        </a:accent5>
        <a:accent6>
          <a:srgbClr val="5D5D5D"/>
        </a:accent6>
        <a:hlink>
          <a:srgbClr val="474747"/>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TotalTime>
  <Pages>5</Pages>
  <Words>633</Words>
  <Application>Microsoft Office PowerPoint</Application>
  <PresentationFormat>Letter Paper (8.5x11 in)</PresentationFormat>
  <Paragraphs>95</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OED Powerpoint Briefing</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subject/>
  <dc:creator>Mark Lindamood</dc:creator>
  <cp:keywords/>
  <dc:description/>
  <cp:lastModifiedBy>ddavis</cp:lastModifiedBy>
  <cp:revision>87</cp:revision>
  <cp:lastPrinted>2004-07-08T12:34:21Z</cp:lastPrinted>
  <dcterms:created xsi:type="dcterms:W3CDTF">2010-07-21T10:36:19Z</dcterms:created>
  <dcterms:modified xsi:type="dcterms:W3CDTF">2011-04-20T09:16:13Z</dcterms:modified>
</cp:coreProperties>
</file>