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34"/>
  </p:notesMasterIdLst>
  <p:handoutMasterIdLst>
    <p:handoutMasterId r:id="rId35"/>
  </p:handoutMasterIdLst>
  <p:sldIdLst>
    <p:sldId id="256" r:id="rId6"/>
    <p:sldId id="315" r:id="rId7"/>
    <p:sldId id="336" r:id="rId8"/>
    <p:sldId id="330" r:id="rId9"/>
    <p:sldId id="334" r:id="rId10"/>
    <p:sldId id="335" r:id="rId11"/>
    <p:sldId id="328" r:id="rId12"/>
    <p:sldId id="309" r:id="rId13"/>
    <p:sldId id="317" r:id="rId14"/>
    <p:sldId id="339" r:id="rId15"/>
    <p:sldId id="341" r:id="rId16"/>
    <p:sldId id="342" r:id="rId17"/>
    <p:sldId id="348" r:id="rId18"/>
    <p:sldId id="312" r:id="rId19"/>
    <p:sldId id="338" r:id="rId20"/>
    <p:sldId id="325" r:id="rId21"/>
    <p:sldId id="343" r:id="rId22"/>
    <p:sldId id="344" r:id="rId23"/>
    <p:sldId id="347" r:id="rId24"/>
    <p:sldId id="345" r:id="rId25"/>
    <p:sldId id="346" r:id="rId26"/>
    <p:sldId id="311" r:id="rId27"/>
    <p:sldId id="313" r:id="rId28"/>
    <p:sldId id="318" r:id="rId29"/>
    <p:sldId id="331" r:id="rId30"/>
    <p:sldId id="326" r:id="rId31"/>
    <p:sldId id="314" r:id="rId32"/>
    <p:sldId id="301" r:id="rId33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</p:showPr>
  <p:clrMru>
    <a:srgbClr val="000000"/>
    <a:srgbClr val="003366"/>
    <a:srgbClr val="FD0903"/>
    <a:srgbClr val="777777"/>
    <a:srgbClr val="808080"/>
    <a:srgbClr val="969696"/>
    <a:srgbClr val="DDDDDD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40" autoAdjust="0"/>
    <p:restoredTop sz="70267" autoAdjust="0"/>
  </p:normalViewPr>
  <p:slideViewPr>
    <p:cSldViewPr>
      <p:cViewPr varScale="1">
        <p:scale>
          <a:sx n="76" d="100"/>
          <a:sy n="76" d="100"/>
        </p:scale>
        <p:origin x="-7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54" y="-108"/>
      </p:cViewPr>
      <p:guideLst>
        <p:guide orient="horz" pos="3127"/>
        <p:guide pos="2141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149600" y="487363"/>
            <a:ext cx="4413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5" tIns="44448" rIns="90485" bIns="44448">
            <a:spAutoFit/>
          </a:bodyPr>
          <a:lstStyle/>
          <a:p>
            <a:pPr algn="ctr" defTabSz="766763">
              <a:lnSpc>
                <a:spcPct val="90000"/>
              </a:lnSpc>
              <a:defRPr/>
            </a:pPr>
            <a:r>
              <a:rPr lang="en-GB" altLang="en-GB" sz="1400" dirty="0">
                <a:solidFill>
                  <a:schemeClr val="tx1"/>
                </a:solidFill>
              </a:rPr>
              <a:t>Notes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13088" y="9277350"/>
            <a:ext cx="52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5" tIns="44448" rIns="90485" bIns="44448">
            <a:spAutoFit/>
          </a:bodyPr>
          <a:lstStyle/>
          <a:p>
            <a:pPr algn="ctr" defTabSz="766763">
              <a:lnSpc>
                <a:spcPct val="90000"/>
              </a:lnSpc>
              <a:defRPr/>
            </a:pPr>
            <a:r>
              <a:rPr lang="en-GB" altLang="en-GB" sz="1200" dirty="0">
                <a:solidFill>
                  <a:schemeClr val="tx1"/>
                </a:solidFill>
              </a:rPr>
              <a:t>Page </a:t>
            </a:r>
            <a:fld id="{FA291EE6-48AD-469A-B9C5-92B5D5C870C2}" type="slidenum">
              <a:rPr lang="en-GB" altLang="en-GB" sz="1200">
                <a:solidFill>
                  <a:schemeClr val="tx1"/>
                </a:solidFill>
              </a:rPr>
              <a:pPr algn="ctr" defTabSz="766763">
                <a:lnSpc>
                  <a:spcPct val="90000"/>
                </a:lnSpc>
                <a:defRPr/>
              </a:pPr>
              <a:t>‹#›</a:t>
            </a:fld>
            <a:endParaRPr lang="en-GB" altLang="en-GB" sz="12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3638" y="563563"/>
            <a:ext cx="4549775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398" name="Line 350"/>
          <p:cNvSpPr>
            <a:spLocks noChangeShapeType="1"/>
          </p:cNvSpPr>
          <p:nvPr/>
        </p:nvSpPr>
        <p:spPr bwMode="auto">
          <a:xfrm>
            <a:off x="8164513" y="10425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2521" name="Rectangle 473"/>
          <p:cNvSpPr>
            <a:spLocks noChangeArrowheads="1"/>
          </p:cNvSpPr>
          <p:nvPr/>
        </p:nvSpPr>
        <p:spPr bwMode="auto">
          <a:xfrm>
            <a:off x="-30163" y="892175"/>
            <a:ext cx="184151" cy="593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GB" sz="900" b="1" dirty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GB" sz="900" b="1" dirty="0">
                <a:solidFill>
                  <a:srgbClr val="000000"/>
                </a:solidFill>
                <a:latin typeface="Times New Roman" pitchFamily="18" charset="0"/>
              </a:rPr>
            </a:br>
            <a:endParaRPr lang="en-GB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iis/RequestDocIdent.aspx?doc_ident=63304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14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z="1200" u="sng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  <a:hlinkClick r:id="rId3"/>
              </a:rPr>
              <a:t>DSTL/CP63304</a:t>
            </a:r>
            <a:endParaRPr lang="en-US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b="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black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st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15113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252663" y="2036763"/>
            <a:ext cx="6184900" cy="1287462"/>
          </a:xfrm>
          <a:ln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en-GB" altLang="en-GB"/>
              <a:t>Click to edit Master title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86000" y="3886200"/>
            <a:ext cx="5486400" cy="1752600"/>
          </a:xfrm>
          <a:ln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 marL="0" indent="0">
              <a:buFont typeface="Times" charset="0"/>
              <a:buNone/>
              <a:defRPr/>
            </a:lvl1pPr>
          </a:lstStyle>
          <a:p>
            <a:r>
              <a:rPr lang="en-GB" altLang="en-GB"/>
              <a:t>Click to edit Master subtitle style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7740440" y="6165380"/>
            <a:ext cx="1184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GB" dirty="0">
                <a:solidFill>
                  <a:srgbClr val="000000"/>
                </a:solidFill>
              </a:rPr>
              <a:t>Dstl is part of the Ministry of Defence</a:t>
            </a:r>
          </a:p>
          <a:p>
            <a:pPr>
              <a:spcBef>
                <a:spcPct val="50000"/>
              </a:spcBef>
              <a:defRPr/>
            </a:pPr>
            <a:endParaRPr lang="en-GB" altLang="en-GB" dirty="0">
              <a:solidFill>
                <a:srgbClr val="000000"/>
              </a:solidFill>
            </a:endParaRPr>
          </a:p>
        </p:txBody>
      </p:sp>
      <p:pic>
        <p:nvPicPr>
          <p:cNvPr id="7" name="Picture 1032" descr="MODBadgeBW Smal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350" y="6061075"/>
            <a:ext cx="63023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34" descr="dst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20" y="6093370"/>
            <a:ext cx="11414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1547580" y="6237390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GB" dirty="0" smtClean="0">
                <a:solidFill>
                  <a:schemeClr val="bg2"/>
                </a:solidFill>
              </a:rPr>
              <a:t>© Crown Copyright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GB" dirty="0" smtClean="0">
                <a:solidFill>
                  <a:schemeClr val="bg2"/>
                </a:solidFill>
              </a:rPr>
              <a:t>Dstl </a:t>
            </a:r>
            <a:r>
              <a:rPr lang="en-GB" dirty="0" smtClean="0">
                <a:solidFill>
                  <a:schemeClr val="bg2"/>
                </a:solidFill>
              </a:rPr>
              <a:t>2012</a:t>
            </a:r>
            <a:endParaRPr lang="en-GB" altLang="en-GB" dirty="0" smtClean="0">
              <a:solidFill>
                <a:schemeClr val="bg2"/>
              </a:solidFill>
            </a:endParaRPr>
          </a:p>
        </p:txBody>
      </p:sp>
      <p:sp>
        <p:nvSpPr>
          <p:cNvPr id="10" name="Rectangle 8"/>
          <p:cNvSpPr txBox="1">
            <a:spLocks noChangeArrowheads="1"/>
          </p:cNvSpPr>
          <p:nvPr userDrawn="1"/>
        </p:nvSpPr>
        <p:spPr bwMode="auto">
          <a:xfrm>
            <a:off x="230819" y="6249064"/>
            <a:ext cx="8637973" cy="17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261938"/>
            <a:ext cx="20256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9100" y="261938"/>
            <a:ext cx="59245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1676400"/>
            <a:ext cx="3968750" cy="4071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0250" y="1676400"/>
            <a:ext cx="3968750" cy="4071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5962650"/>
            <a:ext cx="9144000" cy="895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261938"/>
            <a:ext cx="8077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GB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676400"/>
            <a:ext cx="80899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smtClean="0"/>
              <a:t>Click to edit Master text styles</a:t>
            </a:r>
          </a:p>
          <a:p>
            <a:pPr lvl="1"/>
            <a:r>
              <a:rPr lang="en-GB" altLang="en-GB" smtClean="0"/>
              <a:t>Second level</a:t>
            </a:r>
          </a:p>
          <a:p>
            <a:pPr lvl="2"/>
            <a:r>
              <a:rPr lang="en-GB" altLang="en-GB" smtClean="0"/>
              <a:t>Third level</a:t>
            </a:r>
          </a:p>
          <a:p>
            <a:pPr lvl="3"/>
            <a:r>
              <a:rPr lang="en-GB" altLang="en-GB" smtClean="0"/>
              <a:t>Fourth level</a:t>
            </a:r>
          </a:p>
          <a:p>
            <a:pPr lvl="4"/>
            <a:r>
              <a:rPr lang="en-GB" altLang="en-GB" smtClean="0"/>
              <a:t>Fifth level</a:t>
            </a: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59626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7740440" y="6165380"/>
            <a:ext cx="1184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GB" dirty="0">
                <a:solidFill>
                  <a:srgbClr val="000000"/>
                </a:solidFill>
              </a:rPr>
              <a:t>Dstl is part of the Ministry of Defence</a:t>
            </a:r>
          </a:p>
          <a:p>
            <a:pPr>
              <a:spcBef>
                <a:spcPct val="50000"/>
              </a:spcBef>
              <a:defRPr/>
            </a:pPr>
            <a:endParaRPr lang="en-GB" altLang="en-GB" dirty="0">
              <a:solidFill>
                <a:srgbClr val="000000"/>
              </a:solidFill>
            </a:endParaRPr>
          </a:p>
        </p:txBody>
      </p:sp>
      <p:pic>
        <p:nvPicPr>
          <p:cNvPr id="12" name="Picture 1032" descr="MODBadgeBW Smal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2350" y="6061075"/>
            <a:ext cx="63023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34" descr="dst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5420" y="6093370"/>
            <a:ext cx="11414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8"/>
          <p:cNvSpPr txBox="1">
            <a:spLocks noChangeArrowheads="1"/>
          </p:cNvSpPr>
          <p:nvPr userDrawn="1"/>
        </p:nvSpPr>
        <p:spPr bwMode="auto">
          <a:xfrm>
            <a:off x="230819" y="6249064"/>
            <a:ext cx="8637973" cy="17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547580" y="6237390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GB" dirty="0" smtClean="0">
                <a:solidFill>
                  <a:schemeClr val="bg2"/>
                </a:solidFill>
              </a:rPr>
              <a:t>© Crown Copyright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GB" dirty="0" smtClean="0">
                <a:solidFill>
                  <a:schemeClr val="bg2"/>
                </a:solidFill>
              </a:rPr>
              <a:t>Dstl </a:t>
            </a:r>
            <a:r>
              <a:rPr lang="en-GB" dirty="0" smtClean="0">
                <a:solidFill>
                  <a:schemeClr val="bg2"/>
                </a:solidFill>
              </a:rPr>
              <a:t>2012</a:t>
            </a:r>
            <a:endParaRPr lang="en-GB" altLang="en-GB" dirty="0" smtClean="0">
              <a:solidFill>
                <a:schemeClr val="bg2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push dir="u"/>
  </p:transition>
  <p:hf sldNum="0" hdr="0" ftr="0"/>
  <p:txStyles>
    <p:titleStyle>
      <a:lvl1pPr algn="l" defTabSz="8937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8937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2pPr>
      <a:lvl3pPr algn="l" defTabSz="8937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3pPr>
      <a:lvl4pPr algn="l" defTabSz="8937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4pPr>
      <a:lvl5pPr algn="l" defTabSz="8937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5pPr>
      <a:lvl6pPr marL="457200" algn="l" defTabSz="8937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6pPr>
      <a:lvl7pPr marL="914400" algn="l" defTabSz="8937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7pPr>
      <a:lvl8pPr marL="1371600" algn="l" defTabSz="8937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8pPr>
      <a:lvl9pPr marL="1828800" algn="l" defTabSz="893763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9pPr>
    </p:titleStyle>
    <p:bodyStyle>
      <a:lvl1pPr marL="188913" indent="-188913" algn="l" defTabSz="842963" rtl="0" eaLnBrk="0" fontAlgn="base" hangingPunct="0">
        <a:spcBef>
          <a:spcPct val="20000"/>
        </a:spcBef>
        <a:spcAft>
          <a:spcPct val="20000"/>
        </a:spcAft>
        <a:buClr>
          <a:srgbClr val="000000"/>
        </a:buClr>
        <a:buFont typeface="Times" charset="0"/>
        <a:buChar char="•"/>
        <a:tabLst>
          <a:tab pos="1714500" algn="l"/>
        </a:tabLst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666750" indent="-285750" algn="l" defTabSz="842963" rtl="0" eaLnBrk="0" fontAlgn="base" hangingPunct="0">
        <a:spcBef>
          <a:spcPct val="20000"/>
        </a:spcBef>
        <a:spcAft>
          <a:spcPct val="20000"/>
        </a:spcAft>
        <a:buClr>
          <a:srgbClr val="000000"/>
        </a:buClr>
        <a:buChar char="–"/>
        <a:tabLst>
          <a:tab pos="1714500" algn="l"/>
        </a:tabLst>
        <a:defRPr sz="2000">
          <a:solidFill>
            <a:srgbClr val="000000"/>
          </a:solidFill>
          <a:latin typeface="+mn-lt"/>
        </a:defRPr>
      </a:lvl2pPr>
      <a:lvl3pPr marL="1047750" indent="-190500" algn="l" defTabSz="842963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tabLst>
          <a:tab pos="1714500" algn="l"/>
        </a:tabLst>
        <a:defRPr sz="2000">
          <a:solidFill>
            <a:srgbClr val="000000"/>
          </a:solidFill>
          <a:latin typeface="+mn-lt"/>
        </a:defRPr>
      </a:lvl3pPr>
      <a:lvl4pPr marL="1619250" indent="-190500" algn="l" defTabSz="842963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–"/>
        <a:tabLst>
          <a:tab pos="1714500" algn="l"/>
        </a:tabLst>
        <a:defRPr>
          <a:solidFill>
            <a:srgbClr val="000000"/>
          </a:solidFill>
          <a:latin typeface="+mn-lt"/>
        </a:defRPr>
      </a:lvl4pPr>
      <a:lvl5pPr marL="2211388" indent="-188913" algn="l" defTabSz="842963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»"/>
        <a:tabLst>
          <a:tab pos="1714500" algn="l"/>
        </a:tabLst>
        <a:defRPr>
          <a:solidFill>
            <a:srgbClr val="000000"/>
          </a:solidFill>
          <a:latin typeface="+mn-lt"/>
        </a:defRPr>
      </a:lvl5pPr>
      <a:lvl6pPr marL="2668588" indent="-188913" algn="l" defTabSz="842963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»"/>
        <a:tabLst>
          <a:tab pos="1714500" algn="l"/>
        </a:tabLst>
        <a:defRPr>
          <a:solidFill>
            <a:srgbClr val="000000"/>
          </a:solidFill>
          <a:latin typeface="+mn-lt"/>
        </a:defRPr>
      </a:lvl6pPr>
      <a:lvl7pPr marL="3125788" indent="-188913" algn="l" defTabSz="842963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»"/>
        <a:tabLst>
          <a:tab pos="1714500" algn="l"/>
        </a:tabLst>
        <a:defRPr>
          <a:solidFill>
            <a:srgbClr val="000000"/>
          </a:solidFill>
          <a:latin typeface="+mn-lt"/>
        </a:defRPr>
      </a:lvl7pPr>
      <a:lvl8pPr marL="3582988" indent="-188913" algn="l" defTabSz="842963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»"/>
        <a:tabLst>
          <a:tab pos="1714500" algn="l"/>
        </a:tabLst>
        <a:defRPr>
          <a:solidFill>
            <a:srgbClr val="000000"/>
          </a:solidFill>
          <a:latin typeface="+mn-lt"/>
        </a:defRPr>
      </a:lvl8pPr>
      <a:lvl9pPr marL="4040188" indent="-188913" algn="l" defTabSz="842963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»"/>
        <a:tabLst>
          <a:tab pos="1714500" algn="l"/>
        </a:tabLst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3.com/features/felix-baumgartner-space-jump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52663" y="2103438"/>
            <a:ext cx="5415767" cy="1754326"/>
          </a:xfrm>
          <a:ln>
            <a:headEnd/>
            <a:tailEnd/>
          </a:ln>
        </p:spPr>
        <p:txBody>
          <a:bodyPr/>
          <a:lstStyle/>
          <a:p>
            <a:r>
              <a:rPr lang="en-GB" dirty="0" smtClean="0"/>
              <a:t>Anticipating the Insurgent Response</a:t>
            </a:r>
            <a:r>
              <a:rPr lang="en-GB" dirty="0" smtClean="0">
                <a:solidFill>
                  <a:schemeClr val="bg2"/>
                </a:solidFill>
                <a:latin typeface="Arial" charset="0"/>
              </a:rPr>
              <a:t/>
            </a:r>
            <a:br>
              <a:rPr lang="en-GB" dirty="0" smtClean="0">
                <a:solidFill>
                  <a:schemeClr val="bg2"/>
                </a:solidFill>
                <a:latin typeface="Arial" charset="0"/>
              </a:rPr>
            </a:b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52663" y="3519488"/>
            <a:ext cx="5486400" cy="2293937"/>
          </a:xfrm>
          <a:ln>
            <a:headEnd/>
            <a:tailEnd/>
          </a:ln>
        </p:spPr>
        <p:txBody>
          <a:bodyPr/>
          <a:lstStyle/>
          <a:p>
            <a:endParaRPr lang="en-GB" sz="2000" b="1" dirty="0" smtClean="0">
              <a:solidFill>
                <a:schemeClr val="bg2"/>
              </a:solidFill>
              <a:latin typeface="Arial" charset="0"/>
            </a:endParaRPr>
          </a:p>
          <a:p>
            <a:endParaRPr lang="en-US" sz="2000" dirty="0" smtClean="0">
              <a:solidFill>
                <a:schemeClr val="bg2"/>
              </a:solidFill>
            </a:endParaRPr>
          </a:p>
          <a:p>
            <a:r>
              <a:rPr lang="en-GB" sz="2000" i="1" dirty="0" smtClean="0"/>
              <a:t>Fiona Browning</a:t>
            </a:r>
            <a:endParaRPr lang="en-GB" sz="2000" dirty="0" smtClean="0"/>
          </a:p>
          <a:p>
            <a:r>
              <a:rPr lang="en-GB" sz="2000" i="1" dirty="0" smtClean="0"/>
              <a:t>Land Battlespace Systems Department</a:t>
            </a:r>
            <a:endParaRPr lang="en-GB" sz="2000" dirty="0" smtClean="0"/>
          </a:p>
          <a:p>
            <a:r>
              <a:rPr lang="en-GB" sz="2000" i="1" dirty="0" smtClean="0"/>
              <a:t>Defence Science and Technology Laboratory</a:t>
            </a:r>
            <a:endParaRPr lang="en-GB" sz="2000" dirty="0" smtClean="0"/>
          </a:p>
          <a:p>
            <a:endParaRPr lang="en-US" sz="2000" dirty="0" smtClean="0">
              <a:solidFill>
                <a:schemeClr val="bg2"/>
              </a:solidFill>
            </a:endParaRPr>
          </a:p>
        </p:txBody>
      </p:sp>
      <p:pic>
        <p:nvPicPr>
          <p:cNvPr id="4" name="Picture 2" descr="C:\Documents and Settings\fjbrowning.RNET.000\Desktop\images\45152149.jpg"/>
          <p:cNvPicPr>
            <a:picLocks noChangeAspect="1" noChangeArrowheads="1"/>
          </p:cNvPicPr>
          <p:nvPr/>
        </p:nvPicPr>
        <p:blipFill>
          <a:blip r:embed="rId3" cstate="print"/>
          <a:srcRect b="15085"/>
          <a:stretch>
            <a:fillRect/>
          </a:stretch>
        </p:blipFill>
        <p:spPr bwMode="auto">
          <a:xfrm>
            <a:off x="7655739" y="407709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3" descr="C:\Documents and Settings\fjbrowning.RNET.000\Desktop\images\45153766.jpg"/>
          <p:cNvPicPr>
            <a:picLocks noChangeAspect="1" noChangeArrowheads="1"/>
          </p:cNvPicPr>
          <p:nvPr/>
        </p:nvPicPr>
        <p:blipFill>
          <a:blip r:embed="rId4" cstate="print"/>
          <a:srcRect l="67446" t="51241" r="19469" b="26040"/>
          <a:stretch>
            <a:fillRect/>
          </a:stretch>
        </p:blipFill>
        <p:spPr bwMode="auto">
          <a:xfrm>
            <a:off x="7655739" y="220483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4" descr="C:\Documents and Settings\fjbrowning.RNET.000\Desktop\images\451530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5739" y="0"/>
            <a:ext cx="1488261" cy="22048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Surrogate approach</a:t>
            </a:r>
            <a:endParaRPr lang="en-GB" dirty="0"/>
          </a:p>
        </p:txBody>
      </p:sp>
      <p:grpSp>
        <p:nvGrpSpPr>
          <p:cNvPr id="26" name="Group 25"/>
          <p:cNvGrpSpPr/>
          <p:nvPr/>
        </p:nvGrpSpPr>
        <p:grpSpPr>
          <a:xfrm>
            <a:off x="323410" y="908650"/>
            <a:ext cx="2376330" cy="2016280"/>
            <a:chOff x="1153175" y="871673"/>
            <a:chExt cx="6659275" cy="5296818"/>
          </a:xfrm>
        </p:grpSpPr>
        <p:sp>
          <p:nvSpPr>
            <p:cNvPr id="3" name="Oval 3"/>
            <p:cNvSpPr>
              <a:spLocks noChangeArrowheads="1"/>
            </p:cNvSpPr>
            <p:nvPr/>
          </p:nvSpPr>
          <p:spPr bwMode="auto">
            <a:xfrm>
              <a:off x="1835620" y="1916790"/>
              <a:ext cx="1952235" cy="1214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860040" y="3789050"/>
              <a:ext cx="2074262" cy="1188490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>
              <a:off x="7020340" y="4260850"/>
              <a:ext cx="792110" cy="420688"/>
            </a:xfrm>
            <a:prstGeom prst="rightArrow">
              <a:avLst>
                <a:gd name="adj1" fmla="val 50000"/>
                <a:gd name="adj2" fmla="val 68113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 rot="1601117">
              <a:off x="1153175" y="1743629"/>
              <a:ext cx="928688" cy="406400"/>
            </a:xfrm>
            <a:prstGeom prst="rightArrow">
              <a:avLst>
                <a:gd name="adj1" fmla="val 50000"/>
                <a:gd name="adj2" fmla="val 57129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24" name="Circular Arrow 23"/>
            <p:cNvSpPr/>
            <p:nvPr/>
          </p:nvSpPr>
          <p:spPr bwMode="auto">
            <a:xfrm rot="13187113">
              <a:off x="1983292" y="2213492"/>
              <a:ext cx="3579932" cy="3954999"/>
            </a:xfrm>
            <a:prstGeom prst="circularArrow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Circular Arrow 24"/>
            <p:cNvSpPr/>
            <p:nvPr/>
          </p:nvSpPr>
          <p:spPr bwMode="auto">
            <a:xfrm rot="2555478">
              <a:off x="3071905" y="871673"/>
              <a:ext cx="3579932" cy="3954999"/>
            </a:xfrm>
            <a:prstGeom prst="circularArrow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7" name="Oval 3"/>
          <p:cNvSpPr>
            <a:spLocks noChangeArrowheads="1"/>
          </p:cNvSpPr>
          <p:nvPr/>
        </p:nvSpPr>
        <p:spPr bwMode="auto">
          <a:xfrm>
            <a:off x="3683782" y="2924930"/>
            <a:ext cx="3336558" cy="230432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800">
              <a:solidFill>
                <a:srgbClr val="000000"/>
              </a:solidFill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4788030" y="5301260"/>
            <a:ext cx="1800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Threat  representative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691600" y="4725180"/>
            <a:ext cx="23763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GB" sz="2000" dirty="0" smtClean="0">
                <a:solidFill>
                  <a:srgbClr val="000000"/>
                </a:solidFill>
              </a:rPr>
              <a:t>Scientific Adviser (theatre)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6734449" y="4653170"/>
            <a:ext cx="17260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</a:rPr>
              <a:t>‘Technical</a:t>
            </a:r>
            <a:r>
              <a:rPr lang="en-GB" sz="2000" dirty="0" smtClean="0">
                <a:solidFill>
                  <a:srgbClr val="000000"/>
                </a:solidFill>
              </a:rPr>
              <a:t>’ expert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948330" y="3284980"/>
            <a:ext cx="12837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</a:rPr>
              <a:t>Analyst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4499990" y="3573020"/>
            <a:ext cx="18722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</a:rPr>
              <a:t>Red </a:t>
            </a:r>
            <a:r>
              <a:rPr lang="en-GB" sz="2800" dirty="0" smtClean="0">
                <a:solidFill>
                  <a:srgbClr val="000000"/>
                </a:solidFill>
              </a:rPr>
              <a:t>team players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220090" y="2524820"/>
            <a:ext cx="1800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</a:rPr>
              <a:t>Red Advisor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1161561" y="1446218"/>
            <a:ext cx="4190500" cy="1550722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668959" y="1628750"/>
            <a:ext cx="3503451" cy="3190577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Surrogate approach</a:t>
            </a:r>
            <a:endParaRPr lang="en-GB" dirty="0"/>
          </a:p>
        </p:txBody>
      </p:sp>
      <p:grpSp>
        <p:nvGrpSpPr>
          <p:cNvPr id="4" name="Group 25"/>
          <p:cNvGrpSpPr/>
          <p:nvPr/>
        </p:nvGrpSpPr>
        <p:grpSpPr>
          <a:xfrm>
            <a:off x="323410" y="908650"/>
            <a:ext cx="2376330" cy="2016280"/>
            <a:chOff x="1153175" y="871673"/>
            <a:chExt cx="6659275" cy="5296818"/>
          </a:xfrm>
        </p:grpSpPr>
        <p:sp>
          <p:nvSpPr>
            <p:cNvPr id="3" name="Oval 3"/>
            <p:cNvSpPr>
              <a:spLocks noChangeArrowheads="1"/>
            </p:cNvSpPr>
            <p:nvPr/>
          </p:nvSpPr>
          <p:spPr bwMode="auto">
            <a:xfrm>
              <a:off x="1835620" y="1916790"/>
              <a:ext cx="1952235" cy="1214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860040" y="3789050"/>
              <a:ext cx="2074262" cy="1188490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>
              <a:off x="7020340" y="4260850"/>
              <a:ext cx="792110" cy="420688"/>
            </a:xfrm>
            <a:prstGeom prst="rightArrow">
              <a:avLst>
                <a:gd name="adj1" fmla="val 50000"/>
                <a:gd name="adj2" fmla="val 68113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 rot="1601117">
              <a:off x="1153175" y="1743629"/>
              <a:ext cx="928688" cy="406400"/>
            </a:xfrm>
            <a:prstGeom prst="rightArrow">
              <a:avLst>
                <a:gd name="adj1" fmla="val 50000"/>
                <a:gd name="adj2" fmla="val 57129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24" name="Circular Arrow 23"/>
            <p:cNvSpPr/>
            <p:nvPr/>
          </p:nvSpPr>
          <p:spPr bwMode="auto">
            <a:xfrm rot="13187113">
              <a:off x="1983292" y="2213492"/>
              <a:ext cx="3579932" cy="3954999"/>
            </a:xfrm>
            <a:prstGeom prst="circularArrow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Circular Arrow 24"/>
            <p:cNvSpPr/>
            <p:nvPr/>
          </p:nvSpPr>
          <p:spPr bwMode="auto">
            <a:xfrm rot="2555478">
              <a:off x="3071905" y="871673"/>
              <a:ext cx="3579932" cy="3954999"/>
            </a:xfrm>
            <a:prstGeom prst="circularArrow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7" name="Oval 3"/>
          <p:cNvSpPr>
            <a:spLocks noChangeArrowheads="1"/>
          </p:cNvSpPr>
          <p:nvPr/>
        </p:nvSpPr>
        <p:spPr bwMode="auto">
          <a:xfrm>
            <a:off x="3683782" y="2924930"/>
            <a:ext cx="3336558" cy="2304320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800">
              <a:solidFill>
                <a:srgbClr val="000000"/>
              </a:solidFill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4788030" y="5301260"/>
            <a:ext cx="1800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TTP representative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6734449" y="4653170"/>
            <a:ext cx="17260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Technical expert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948330" y="3284980"/>
            <a:ext cx="12837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User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4499990" y="3573020"/>
            <a:ext cx="18722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0000"/>
                </a:solidFill>
              </a:rPr>
              <a:t>Blue team players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220090" y="2524820"/>
            <a:ext cx="1800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Customer</a:t>
            </a:r>
            <a:endParaRPr lang="en-GB" sz="2000" dirty="0">
              <a:solidFill>
                <a:srgbClr val="00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2123660" y="2132820"/>
            <a:ext cx="3228401" cy="864120"/>
          </a:xfrm>
          <a:prstGeom prst="line">
            <a:avLst/>
          </a:prstGeom>
          <a:noFill/>
          <a:ln w="762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1754585" y="2348850"/>
            <a:ext cx="2417825" cy="2486460"/>
          </a:xfrm>
          <a:prstGeom prst="line">
            <a:avLst/>
          </a:prstGeom>
          <a:noFill/>
          <a:ln w="762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Surrogate approach</a:t>
            </a:r>
            <a:endParaRPr lang="en-GB" dirty="0"/>
          </a:p>
        </p:txBody>
      </p:sp>
      <p:grpSp>
        <p:nvGrpSpPr>
          <p:cNvPr id="4" name="Group 25"/>
          <p:cNvGrpSpPr/>
          <p:nvPr/>
        </p:nvGrpSpPr>
        <p:grpSpPr>
          <a:xfrm>
            <a:off x="323410" y="908650"/>
            <a:ext cx="2376330" cy="2016280"/>
            <a:chOff x="1153175" y="871673"/>
            <a:chExt cx="6659275" cy="5296818"/>
          </a:xfrm>
        </p:grpSpPr>
        <p:sp>
          <p:nvSpPr>
            <p:cNvPr id="3" name="Oval 3"/>
            <p:cNvSpPr>
              <a:spLocks noChangeArrowheads="1"/>
            </p:cNvSpPr>
            <p:nvPr/>
          </p:nvSpPr>
          <p:spPr bwMode="auto">
            <a:xfrm>
              <a:off x="1835620" y="1916790"/>
              <a:ext cx="1952235" cy="1214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860040" y="3789050"/>
              <a:ext cx="2074262" cy="1188490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>
              <a:off x="7020340" y="4260850"/>
              <a:ext cx="792110" cy="420688"/>
            </a:xfrm>
            <a:prstGeom prst="rightArrow">
              <a:avLst>
                <a:gd name="adj1" fmla="val 50000"/>
                <a:gd name="adj2" fmla="val 68113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 rot="1601117">
              <a:off x="1153175" y="1743629"/>
              <a:ext cx="928688" cy="406400"/>
            </a:xfrm>
            <a:prstGeom prst="rightArrow">
              <a:avLst>
                <a:gd name="adj1" fmla="val 50000"/>
                <a:gd name="adj2" fmla="val 57129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24" name="Circular Arrow 23"/>
            <p:cNvSpPr/>
            <p:nvPr/>
          </p:nvSpPr>
          <p:spPr bwMode="auto">
            <a:xfrm rot="13187113">
              <a:off x="1983292" y="2213492"/>
              <a:ext cx="3579932" cy="3954999"/>
            </a:xfrm>
            <a:prstGeom prst="circularArrow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Circular Arrow 24"/>
            <p:cNvSpPr/>
            <p:nvPr/>
          </p:nvSpPr>
          <p:spPr bwMode="auto">
            <a:xfrm rot="2555478">
              <a:off x="3071905" y="871673"/>
              <a:ext cx="3579932" cy="3954999"/>
            </a:xfrm>
            <a:prstGeom prst="circularArrow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7" name="Oval 3"/>
          <p:cNvSpPr>
            <a:spLocks noChangeArrowheads="1"/>
          </p:cNvSpPr>
          <p:nvPr/>
        </p:nvSpPr>
        <p:spPr bwMode="auto">
          <a:xfrm>
            <a:off x="3683782" y="2924930"/>
            <a:ext cx="3336558" cy="2304320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800">
              <a:solidFill>
                <a:srgbClr val="000000"/>
              </a:solidFill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948330" y="3501010"/>
            <a:ext cx="15842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Facilitators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4355970" y="3789050"/>
            <a:ext cx="20882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0000"/>
                </a:solidFill>
              </a:rPr>
              <a:t>Dstl support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868180" y="2636890"/>
            <a:ext cx="1800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Preparation</a:t>
            </a:r>
            <a:endParaRPr lang="en-GB" sz="2000" dirty="0">
              <a:solidFill>
                <a:srgbClr val="00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2339690" y="1700760"/>
            <a:ext cx="4192022" cy="1656230"/>
          </a:xfrm>
          <a:prstGeom prst="line">
            <a:avLst/>
          </a:prstGeom>
          <a:noFill/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1835620" y="2636890"/>
            <a:ext cx="2336790" cy="2198420"/>
          </a:xfrm>
          <a:prstGeom prst="line">
            <a:avLst/>
          </a:prstGeom>
          <a:noFill/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6876320" y="4581160"/>
            <a:ext cx="15842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Scribes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5724160" y="5229250"/>
            <a:ext cx="15842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Output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  <p:bldP spid="32" grpId="0"/>
      <p:bldP spid="33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 Timeline</a:t>
            </a:r>
            <a:endParaRPr lang="en-GB" dirty="0"/>
          </a:p>
        </p:txBody>
      </p:sp>
      <p:pic>
        <p:nvPicPr>
          <p:cNvPr id="4" name="Picture 2" descr="C:\Documents and Settings\fjbrowning.RNET.000\Desktop\images\45152149.jpg"/>
          <p:cNvPicPr>
            <a:picLocks noChangeAspect="1" noChangeArrowheads="1"/>
          </p:cNvPicPr>
          <p:nvPr/>
        </p:nvPicPr>
        <p:blipFill>
          <a:blip r:embed="rId2" cstate="print"/>
          <a:srcRect b="15085"/>
          <a:stretch>
            <a:fillRect/>
          </a:stretch>
        </p:blipFill>
        <p:spPr bwMode="auto">
          <a:xfrm>
            <a:off x="7655739" y="407709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3" descr="C:\Documents and Settings\fjbrowning.RNET.000\Desktop\images\45153766.jpg"/>
          <p:cNvPicPr>
            <a:picLocks noChangeAspect="1" noChangeArrowheads="1"/>
          </p:cNvPicPr>
          <p:nvPr/>
        </p:nvPicPr>
        <p:blipFill>
          <a:blip r:embed="rId3" cstate="print"/>
          <a:srcRect l="67446" t="51241" r="19469" b="26040"/>
          <a:stretch>
            <a:fillRect/>
          </a:stretch>
        </p:blipFill>
        <p:spPr bwMode="auto">
          <a:xfrm>
            <a:off x="7655739" y="220483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4" descr="C:\Documents and Settings\fjbrowning.RNET.000\Desktop\images\451530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5739" y="0"/>
            <a:ext cx="1488261" cy="22048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 bwMode="auto">
          <a:xfrm>
            <a:off x="683460" y="1772770"/>
            <a:ext cx="6264870" cy="4104570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>
            <a:stCxn id="7" idx="0"/>
            <a:endCxn id="7" idx="2"/>
          </p:cNvCxnSpPr>
          <p:nvPr/>
        </p:nvCxnSpPr>
        <p:spPr bwMode="auto">
          <a:xfrm>
            <a:off x="3815895" y="1772770"/>
            <a:ext cx="0" cy="410457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827480" y="1916790"/>
            <a:ext cx="1368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Session 1</a:t>
            </a:r>
            <a:endParaRPr lang="en-GB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51900" y="1916790"/>
            <a:ext cx="1368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Session 2</a:t>
            </a:r>
            <a:endParaRPr lang="en-GB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28315" y="5178736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Red attacks and Blue feedback</a:t>
            </a:r>
            <a:endParaRPr lang="en-GB" sz="1600" dirty="0"/>
          </a:p>
        </p:txBody>
      </p:sp>
      <p:grpSp>
        <p:nvGrpSpPr>
          <p:cNvPr id="16" name="Group 25"/>
          <p:cNvGrpSpPr/>
          <p:nvPr/>
        </p:nvGrpSpPr>
        <p:grpSpPr>
          <a:xfrm>
            <a:off x="1043510" y="3666526"/>
            <a:ext cx="1728240" cy="1368190"/>
            <a:chOff x="1153175" y="871673"/>
            <a:chExt cx="6659275" cy="5296818"/>
          </a:xfrm>
        </p:grpSpPr>
        <p:sp>
          <p:nvSpPr>
            <p:cNvPr id="17" name="Oval 3"/>
            <p:cNvSpPr>
              <a:spLocks noChangeArrowheads="1"/>
            </p:cNvSpPr>
            <p:nvPr/>
          </p:nvSpPr>
          <p:spPr bwMode="auto">
            <a:xfrm>
              <a:off x="1835620" y="1916790"/>
              <a:ext cx="1952235" cy="1214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4860040" y="3789050"/>
              <a:ext cx="2074262" cy="1188490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>
              <a:off x="7020340" y="4260850"/>
              <a:ext cx="792110" cy="420688"/>
            </a:xfrm>
            <a:prstGeom prst="rightArrow">
              <a:avLst>
                <a:gd name="adj1" fmla="val 50000"/>
                <a:gd name="adj2" fmla="val 68113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20" name="AutoShape 23"/>
            <p:cNvSpPr>
              <a:spLocks noChangeArrowheads="1"/>
            </p:cNvSpPr>
            <p:nvPr/>
          </p:nvSpPr>
          <p:spPr bwMode="auto">
            <a:xfrm rot="1601117">
              <a:off x="1153175" y="1743629"/>
              <a:ext cx="928688" cy="406400"/>
            </a:xfrm>
            <a:prstGeom prst="rightArrow">
              <a:avLst>
                <a:gd name="adj1" fmla="val 50000"/>
                <a:gd name="adj2" fmla="val 57129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21" name="Circular Arrow 20"/>
            <p:cNvSpPr/>
            <p:nvPr/>
          </p:nvSpPr>
          <p:spPr bwMode="auto">
            <a:xfrm rot="13187113">
              <a:off x="1983292" y="2213492"/>
              <a:ext cx="3579932" cy="3954999"/>
            </a:xfrm>
            <a:prstGeom prst="circularArrow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Circular Arrow 21"/>
            <p:cNvSpPr/>
            <p:nvPr/>
          </p:nvSpPr>
          <p:spPr bwMode="auto">
            <a:xfrm rot="2555478">
              <a:off x="3071905" y="871673"/>
              <a:ext cx="3579932" cy="3954999"/>
            </a:xfrm>
            <a:prstGeom prst="circularArrow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27480" y="2586376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Introductions and initial briefs</a:t>
            </a:r>
            <a:endParaRPr lang="en-GB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827480" y="3090446"/>
            <a:ext cx="2732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SWOT analysis of capability</a:t>
            </a:r>
            <a:endParaRPr lang="en-GB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3924745" y="3996385"/>
            <a:ext cx="2879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Continued Red attacks with Blue feedback. Potentially including excursions</a:t>
            </a:r>
            <a:endParaRPr lang="en-GB" sz="16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4139940" y="2484175"/>
            <a:ext cx="1728240" cy="1368190"/>
            <a:chOff x="1153175" y="871673"/>
            <a:chExt cx="6659275" cy="5296818"/>
          </a:xfrm>
        </p:grpSpPr>
        <p:sp>
          <p:nvSpPr>
            <p:cNvPr id="27" name="Oval 3"/>
            <p:cNvSpPr>
              <a:spLocks noChangeArrowheads="1"/>
            </p:cNvSpPr>
            <p:nvPr/>
          </p:nvSpPr>
          <p:spPr bwMode="auto">
            <a:xfrm>
              <a:off x="1835620" y="1916790"/>
              <a:ext cx="1952235" cy="1214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4860040" y="3789050"/>
              <a:ext cx="2074262" cy="1188490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29" name="AutoShape 19"/>
            <p:cNvSpPr>
              <a:spLocks noChangeArrowheads="1"/>
            </p:cNvSpPr>
            <p:nvPr/>
          </p:nvSpPr>
          <p:spPr bwMode="auto">
            <a:xfrm>
              <a:off x="7020340" y="4260850"/>
              <a:ext cx="792110" cy="420688"/>
            </a:xfrm>
            <a:prstGeom prst="rightArrow">
              <a:avLst>
                <a:gd name="adj1" fmla="val 50000"/>
                <a:gd name="adj2" fmla="val 68113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30" name="AutoShape 23"/>
            <p:cNvSpPr>
              <a:spLocks noChangeArrowheads="1"/>
            </p:cNvSpPr>
            <p:nvPr/>
          </p:nvSpPr>
          <p:spPr bwMode="auto">
            <a:xfrm rot="1601117">
              <a:off x="1153175" y="1743629"/>
              <a:ext cx="928688" cy="406400"/>
            </a:xfrm>
            <a:prstGeom prst="rightArrow">
              <a:avLst>
                <a:gd name="adj1" fmla="val 50000"/>
                <a:gd name="adj2" fmla="val 57129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31" name="Circular Arrow 30"/>
            <p:cNvSpPr/>
            <p:nvPr/>
          </p:nvSpPr>
          <p:spPr bwMode="auto">
            <a:xfrm rot="13187113">
              <a:off x="1983292" y="2213492"/>
              <a:ext cx="3579932" cy="3954999"/>
            </a:xfrm>
            <a:prstGeom prst="circularArrow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Circular Arrow 31"/>
            <p:cNvSpPr/>
            <p:nvPr/>
          </p:nvSpPr>
          <p:spPr bwMode="auto">
            <a:xfrm rot="2555478">
              <a:off x="3071905" y="871673"/>
              <a:ext cx="3579932" cy="3954999"/>
            </a:xfrm>
            <a:prstGeom prst="circularArrow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924745" y="5178736"/>
            <a:ext cx="2143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Key topic discussions</a:t>
            </a:r>
            <a:endParaRPr lang="en-GB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kpmorley\Local Settings\Temporary Internet Files\Content.IE5\SEZFRTVP\MP90044799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7370"/>
            <a:ext cx="9144000" cy="602873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attack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 flipV="1">
            <a:off x="5868180" y="4365130"/>
            <a:ext cx="792110" cy="864120"/>
          </a:xfrm>
          <a:prstGeom prst="straightConnector1">
            <a:avLst/>
          </a:prstGeom>
          <a:noFill/>
          <a:ln w="5715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9" name="Picture 5" descr="C:\Documents and Settings\kpmorley\Local Settings\Temporary Internet Files\Content.IE5\SEZFRTVP\MC90023453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90" y="1497508"/>
            <a:ext cx="1512210" cy="1566566"/>
          </a:xfrm>
          <a:prstGeom prst="rect">
            <a:avLst/>
          </a:prstGeom>
          <a:noFill/>
        </p:spPr>
      </p:pic>
      <p:cxnSp>
        <p:nvCxnSpPr>
          <p:cNvPr id="34" name="Straight Arrow Connector 33"/>
          <p:cNvCxnSpPr>
            <a:stCxn id="1029" idx="1"/>
          </p:cNvCxnSpPr>
          <p:nvPr/>
        </p:nvCxnSpPr>
        <p:spPr bwMode="auto">
          <a:xfrm flipH="1">
            <a:off x="5076070" y="2280791"/>
            <a:ext cx="2304320" cy="1292228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1547580" y="2459417"/>
            <a:ext cx="2808390" cy="33453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7524410" y="3140960"/>
            <a:ext cx="14402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0000"/>
                </a:solidFill>
              </a:rPr>
              <a:t>IED / Road side bomb</a:t>
            </a: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5470" y="2348850"/>
            <a:ext cx="173523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0000"/>
                </a:solidFill>
              </a:rPr>
              <a:t>Red observer</a:t>
            </a: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44260" y="5373270"/>
            <a:ext cx="201628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0000"/>
                </a:solidFill>
              </a:rPr>
              <a:t>Direction of Blue travel</a:t>
            </a:r>
            <a:endParaRPr lang="en-GB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331" r="10884"/>
          <a:stretch>
            <a:fillRect/>
          </a:stretch>
        </p:blipFill>
        <p:spPr bwMode="auto">
          <a:xfrm>
            <a:off x="-252670" y="-2"/>
            <a:ext cx="939667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660290" y="5517290"/>
            <a:ext cx="1944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www.gamerfront.net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Nature of output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76400"/>
            <a:ext cx="7249330" cy="4071938"/>
          </a:xfrm>
        </p:spPr>
        <p:txBody>
          <a:bodyPr/>
          <a:lstStyle/>
          <a:p>
            <a:r>
              <a:rPr lang="en-GB" sz="2000" dirty="0" smtClean="0"/>
              <a:t>Generally a key insights paper is produced presenting the ‘quick-wins’ that had been identified up-front.</a:t>
            </a:r>
          </a:p>
          <a:p>
            <a:r>
              <a:rPr lang="en-GB" sz="2000" dirty="0" smtClean="0"/>
              <a:t>A summary is then compiled typically informing the customer on the following areas: </a:t>
            </a:r>
            <a:endParaRPr lang="en-GB" sz="2000" b="1" dirty="0" smtClean="0"/>
          </a:p>
          <a:p>
            <a:pPr lvl="1"/>
            <a:r>
              <a:rPr lang="en-GB" sz="1600" dirty="0" smtClean="0"/>
              <a:t>Blue </a:t>
            </a:r>
            <a:r>
              <a:rPr lang="en-GB" sz="1600" dirty="0" err="1" smtClean="0"/>
              <a:t>TTPs</a:t>
            </a:r>
            <a:r>
              <a:rPr lang="en-GB" sz="1600" dirty="0" smtClean="0"/>
              <a:t> (as a result of Red action(</a:t>
            </a:r>
            <a:r>
              <a:rPr lang="en-GB" sz="1600" dirty="0" err="1" smtClean="0"/>
              <a:t>s</a:t>
            </a:r>
            <a:r>
              <a:rPr lang="en-GB" sz="1600" dirty="0" smtClean="0"/>
              <a:t>)).</a:t>
            </a:r>
          </a:p>
          <a:p>
            <a:pPr lvl="1"/>
            <a:r>
              <a:rPr lang="en-GB" sz="1600" dirty="0" smtClean="0"/>
              <a:t>Exploration of potential options to maximise the longevity of the system. </a:t>
            </a:r>
          </a:p>
          <a:p>
            <a:pPr lvl="1"/>
            <a:r>
              <a:rPr lang="en-GB" sz="1600" dirty="0" smtClean="0"/>
              <a:t>Identification of issues and implications, particularly with respect to training, associated with the wider distribution.</a:t>
            </a:r>
          </a:p>
          <a:p>
            <a:pPr lvl="1"/>
            <a:r>
              <a:rPr lang="en-GB" sz="1600" dirty="0" smtClean="0"/>
              <a:t>Investigation into how the threat could evolve following the introduction to the front line.</a:t>
            </a:r>
          </a:p>
        </p:txBody>
      </p:sp>
      <p:pic>
        <p:nvPicPr>
          <p:cNvPr id="4" name="Picture 2" descr="C:\Documents and Settings\fjbrowning.RNET.000\Desktop\images\45152149.jpg"/>
          <p:cNvPicPr>
            <a:picLocks noChangeAspect="1" noChangeArrowheads="1"/>
          </p:cNvPicPr>
          <p:nvPr/>
        </p:nvPicPr>
        <p:blipFill>
          <a:blip r:embed="rId2" cstate="print"/>
          <a:srcRect b="15085"/>
          <a:stretch>
            <a:fillRect/>
          </a:stretch>
        </p:blipFill>
        <p:spPr bwMode="auto">
          <a:xfrm>
            <a:off x="7655739" y="407709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3" descr="C:\Documents and Settings\fjbrowning.RNET.000\Desktop\images\45153766.jpg"/>
          <p:cNvPicPr>
            <a:picLocks noChangeAspect="1" noChangeArrowheads="1"/>
          </p:cNvPicPr>
          <p:nvPr/>
        </p:nvPicPr>
        <p:blipFill>
          <a:blip r:embed="rId3" cstate="print"/>
          <a:srcRect l="67446" t="51241" r="19469" b="26040"/>
          <a:stretch>
            <a:fillRect/>
          </a:stretch>
        </p:blipFill>
        <p:spPr bwMode="auto">
          <a:xfrm>
            <a:off x="7655739" y="220483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4" descr="C:\Documents and Settings\fjbrowning.RNET.000\Desktop\images\451530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5739" y="0"/>
            <a:ext cx="1488261" cy="22048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Study Timeline</a:t>
            </a:r>
            <a:endParaRPr lang="en-GB" dirty="0"/>
          </a:p>
        </p:txBody>
      </p:sp>
      <p:pic>
        <p:nvPicPr>
          <p:cNvPr id="4" name="Picture 2" descr="C:\Documents and Settings\fjbrowning.RNET.000\Desktop\images\45152149.jpg"/>
          <p:cNvPicPr>
            <a:picLocks noChangeAspect="1" noChangeArrowheads="1"/>
          </p:cNvPicPr>
          <p:nvPr/>
        </p:nvPicPr>
        <p:blipFill>
          <a:blip r:embed="rId3" cstate="print"/>
          <a:srcRect b="15085"/>
          <a:stretch>
            <a:fillRect/>
          </a:stretch>
        </p:blipFill>
        <p:spPr bwMode="auto">
          <a:xfrm>
            <a:off x="7655739" y="407709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3" descr="C:\Documents and Settings\fjbrowning.RNET.000\Desktop\images\45153766.jpg"/>
          <p:cNvPicPr>
            <a:picLocks noChangeAspect="1" noChangeArrowheads="1"/>
          </p:cNvPicPr>
          <p:nvPr/>
        </p:nvPicPr>
        <p:blipFill>
          <a:blip r:embed="rId4" cstate="print"/>
          <a:srcRect l="67446" t="51241" r="19469" b="26040"/>
          <a:stretch>
            <a:fillRect/>
          </a:stretch>
        </p:blipFill>
        <p:spPr bwMode="auto">
          <a:xfrm>
            <a:off x="7655739" y="220483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4" descr="C:\Documents and Settings\fjbrowning.RNET.000\Desktop\images\451530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5739" y="0"/>
            <a:ext cx="1488261" cy="22048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 bwMode="auto">
          <a:xfrm>
            <a:off x="611450" y="2708900"/>
            <a:ext cx="6408890" cy="50407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611450" y="2708900"/>
            <a:ext cx="0" cy="144020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5370" y="4221110"/>
            <a:ext cx="2088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Requirement Identified</a:t>
            </a:r>
            <a:endParaRPr lang="en-GB" sz="2000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3779890" y="1772770"/>
            <a:ext cx="0" cy="144020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131800" y="1372660"/>
            <a:ext cx="129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Exercise</a:t>
            </a:r>
            <a:endParaRPr lang="en-GB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187530" y="2708900"/>
            <a:ext cx="180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Preparation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0090" y="2751305"/>
            <a:ext cx="180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Output</a:t>
            </a:r>
            <a:endParaRPr lang="en-GB" sz="24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644010" y="2708900"/>
            <a:ext cx="0" cy="144020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851900" y="4221110"/>
            <a:ext cx="1656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Key insights paper</a:t>
            </a:r>
            <a:endParaRPr lang="en-GB" sz="2000" dirty="0"/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7020340" y="2708900"/>
            <a:ext cx="0" cy="144020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156220" y="4221110"/>
            <a:ext cx="1656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Summary paper</a:t>
            </a:r>
            <a:endParaRPr lang="en-GB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4" grpId="0"/>
      <p:bldP spid="15" grpId="0"/>
      <p:bldP spid="16" grpId="0"/>
      <p:bldP spid="18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Study Duration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76400"/>
            <a:ext cx="7177320" cy="4071938"/>
          </a:xfrm>
        </p:spPr>
        <p:txBody>
          <a:bodyPr/>
          <a:lstStyle/>
          <a:p>
            <a:r>
              <a:rPr lang="en-GB" dirty="0" smtClean="0"/>
              <a:t>The first exercise took 8 months to complete.</a:t>
            </a:r>
          </a:p>
          <a:p>
            <a:pPr lvl="1"/>
            <a:r>
              <a:rPr lang="en-GB" dirty="0" smtClean="0"/>
              <a:t>Method development.</a:t>
            </a:r>
          </a:p>
          <a:p>
            <a:pPr lvl="1"/>
            <a:r>
              <a:rPr lang="en-GB" dirty="0" smtClean="0"/>
              <a:t>Preparation.</a:t>
            </a:r>
          </a:p>
          <a:p>
            <a:pPr lvl="1"/>
            <a:r>
              <a:rPr lang="en-GB" dirty="0" smtClean="0"/>
              <a:t>The exercise itself.</a:t>
            </a:r>
          </a:p>
          <a:p>
            <a:pPr lvl="1"/>
            <a:r>
              <a:rPr lang="en-GB" dirty="0" smtClean="0"/>
              <a:t>Documenting the output.</a:t>
            </a:r>
          </a:p>
          <a:p>
            <a:r>
              <a:rPr lang="en-GB" dirty="0" smtClean="0"/>
              <a:t>Exercises can now be completed in 6 weeks.</a:t>
            </a:r>
          </a:p>
          <a:p>
            <a:pPr lvl="1"/>
            <a:r>
              <a:rPr lang="en-GB" dirty="0" smtClean="0"/>
              <a:t>Drawing on previous experience.</a:t>
            </a:r>
          </a:p>
          <a:p>
            <a:pPr lvl="1"/>
            <a:r>
              <a:rPr lang="en-GB" dirty="0" smtClean="0"/>
              <a:t>Adapted the method.</a:t>
            </a:r>
          </a:p>
          <a:p>
            <a:pPr lvl="1"/>
            <a:r>
              <a:rPr lang="en-GB" dirty="0" smtClean="0"/>
              <a:t>Increased the pool of people with Red Teaming skills.</a:t>
            </a:r>
            <a:endParaRPr lang="en-GB" dirty="0"/>
          </a:p>
        </p:txBody>
      </p:sp>
      <p:pic>
        <p:nvPicPr>
          <p:cNvPr id="4" name="Picture 2" descr="C:\Documents and Settings\fjbrowning.RNET.000\Desktop\images\45152149.jpg"/>
          <p:cNvPicPr>
            <a:picLocks noChangeAspect="1" noChangeArrowheads="1"/>
          </p:cNvPicPr>
          <p:nvPr/>
        </p:nvPicPr>
        <p:blipFill>
          <a:blip r:embed="rId2" cstate="print"/>
          <a:srcRect b="15085"/>
          <a:stretch>
            <a:fillRect/>
          </a:stretch>
        </p:blipFill>
        <p:spPr bwMode="auto">
          <a:xfrm>
            <a:off x="7655739" y="407709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3" descr="C:\Documents and Settings\fjbrowning.RNET.000\Desktop\images\45153766.jpg"/>
          <p:cNvPicPr>
            <a:picLocks noChangeAspect="1" noChangeArrowheads="1"/>
          </p:cNvPicPr>
          <p:nvPr/>
        </p:nvPicPr>
        <p:blipFill>
          <a:blip r:embed="rId3" cstate="print"/>
          <a:srcRect l="67446" t="51241" r="19469" b="26040"/>
          <a:stretch>
            <a:fillRect/>
          </a:stretch>
        </p:blipFill>
        <p:spPr bwMode="auto">
          <a:xfrm>
            <a:off x="7655739" y="220483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4" descr="C:\Documents and Settings\fjbrowning.RNET.000\Desktop\images\451530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5739" y="0"/>
            <a:ext cx="1488261" cy="22048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Knowledge base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76400"/>
            <a:ext cx="7249330" cy="4071938"/>
          </a:xfrm>
        </p:spPr>
        <p:txBody>
          <a:bodyPr/>
          <a:lstStyle/>
          <a:p>
            <a:r>
              <a:rPr lang="en-GB" dirty="0" smtClean="0"/>
              <a:t>Development in a number of areas has helped increase the time in which Red teaming exercises can be undertaken:</a:t>
            </a:r>
          </a:p>
        </p:txBody>
      </p:sp>
      <p:pic>
        <p:nvPicPr>
          <p:cNvPr id="50178" name="Picture 2" descr="Lessons Learned in Project Manage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00" y="2852920"/>
            <a:ext cx="3888540" cy="3056392"/>
          </a:xfrm>
          <a:prstGeom prst="rect">
            <a:avLst/>
          </a:prstGeom>
          <a:noFill/>
        </p:spPr>
      </p:pic>
      <p:pic>
        <p:nvPicPr>
          <p:cNvPr id="5" name="Picture 2" descr="C:\Documents and Settings\fjbrowning.RNET.000\Desktop\images\45152149.jpg"/>
          <p:cNvPicPr>
            <a:picLocks noChangeAspect="1" noChangeArrowheads="1"/>
          </p:cNvPicPr>
          <p:nvPr/>
        </p:nvPicPr>
        <p:blipFill>
          <a:blip r:embed="rId4" cstate="print"/>
          <a:srcRect b="15085"/>
          <a:stretch>
            <a:fillRect/>
          </a:stretch>
        </p:blipFill>
        <p:spPr bwMode="auto">
          <a:xfrm>
            <a:off x="7655739" y="407709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3" descr="C:\Documents and Settings\fjbrowning.RNET.000\Desktop\images\45153766.jpg"/>
          <p:cNvPicPr>
            <a:picLocks noChangeAspect="1" noChangeArrowheads="1"/>
          </p:cNvPicPr>
          <p:nvPr/>
        </p:nvPicPr>
        <p:blipFill>
          <a:blip r:embed="rId5" cstate="print"/>
          <a:srcRect l="67446" t="51241" r="19469" b="26040"/>
          <a:stretch>
            <a:fillRect/>
          </a:stretch>
        </p:blipFill>
        <p:spPr bwMode="auto">
          <a:xfrm>
            <a:off x="7655739" y="220483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4" descr="C:\Documents and Settings\fjbrowning.RNET.000\Desktop\images\451530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55739" y="0"/>
            <a:ext cx="1488261" cy="22048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Content Placeholder 7"/>
          <p:cNvSpPr txBox="1">
            <a:spLocks/>
          </p:cNvSpPr>
          <p:nvPr/>
        </p:nvSpPr>
        <p:spPr>
          <a:xfrm>
            <a:off x="4067930" y="3068950"/>
            <a:ext cx="3672510" cy="2664370"/>
          </a:xfrm>
          <a:prstGeom prst="rect">
            <a:avLst/>
          </a:prstGeom>
        </p:spPr>
        <p:txBody>
          <a:bodyPr/>
          <a:lstStyle/>
          <a:p>
            <a:pPr marL="666750" marR="0" lvl="1" indent="-285750" algn="l" defTabSz="8429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Tx/>
              <a:buFontTx/>
              <a:buChar char="–"/>
              <a:tabLst>
                <a:tab pos="1714500" algn="l"/>
              </a:tabLst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Red teaming expertise.</a:t>
            </a:r>
          </a:p>
          <a:p>
            <a:pPr marL="666750" marR="0" lvl="1" indent="-285750" algn="l" defTabSz="8429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Tx/>
              <a:buFontTx/>
              <a:buChar char="–"/>
              <a:tabLst>
                <a:tab pos="1714500" algn="l"/>
              </a:tabLst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Scenarios.</a:t>
            </a:r>
          </a:p>
          <a:p>
            <a:pPr marL="666750" marR="0" lvl="1" indent="-285750" algn="l" defTabSz="8429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Tx/>
              <a:buFontTx/>
              <a:buChar char="–"/>
              <a:tabLst>
                <a:tab pos="1714500" algn="l"/>
              </a:tabLst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Threat guide.</a:t>
            </a:r>
          </a:p>
          <a:p>
            <a:pPr marL="666750" marR="0" lvl="1" indent="-285750" algn="l" defTabSz="8429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Tx/>
              <a:buFontTx/>
              <a:buChar char="–"/>
              <a:tabLst>
                <a:tab pos="1714500" algn="l"/>
              </a:tabLst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Lessons guide.</a:t>
            </a:r>
          </a:p>
          <a:p>
            <a:pPr marL="666750" marR="0" lvl="1" indent="-285750" algn="l" defTabSz="8429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Tx/>
              <a:buFontTx/>
              <a:buChar char="–"/>
              <a:tabLst>
                <a:tab pos="1714500" algn="l"/>
              </a:tabLst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Early considerations guide.</a:t>
            </a:r>
          </a:p>
          <a:p>
            <a:pPr marL="666750" marR="0" lvl="1" indent="-285750" algn="l" defTabSz="8429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Tx/>
              <a:buFontTx/>
              <a:buChar char="–"/>
              <a:tabLst>
                <a:tab pos="1714500" algn="l"/>
              </a:tabLst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188913" marR="0" lvl="0" indent="-188913" algn="l" defTabSz="8429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Tx/>
              <a:buFont typeface="Times" charset="0"/>
              <a:buChar char="•"/>
              <a:tabLst>
                <a:tab pos="1714500" algn="l"/>
              </a:tabLst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27730" y="5733320"/>
            <a:ext cx="13708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2"/>
                </a:solidFill>
              </a:rPr>
              <a:t>www.pmstudent.com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</a:p>
          <a:p>
            <a:r>
              <a:rPr lang="en-GB" dirty="0" smtClean="0"/>
              <a:t>What is Red Teaming?</a:t>
            </a:r>
          </a:p>
          <a:p>
            <a:r>
              <a:rPr lang="en-GB" dirty="0" smtClean="0"/>
              <a:t>How does Dstl do it?</a:t>
            </a:r>
          </a:p>
          <a:p>
            <a:r>
              <a:rPr lang="en-GB" dirty="0" smtClean="0"/>
              <a:t>The approach</a:t>
            </a:r>
          </a:p>
          <a:p>
            <a:r>
              <a:rPr lang="en-GB" dirty="0" smtClean="0"/>
              <a:t>How does it help our customers?</a:t>
            </a:r>
          </a:p>
          <a:p>
            <a:r>
              <a:rPr lang="en-GB" dirty="0" smtClean="0"/>
              <a:t>Method management</a:t>
            </a:r>
          </a:p>
          <a:p>
            <a:r>
              <a:rPr lang="en-GB" dirty="0" smtClean="0"/>
              <a:t>Way forward</a:t>
            </a:r>
          </a:p>
          <a:p>
            <a:endParaRPr lang="en-GB" dirty="0"/>
          </a:p>
        </p:txBody>
      </p:sp>
      <p:pic>
        <p:nvPicPr>
          <p:cNvPr id="2050" name="Picture 2" descr="C:\Documents and Settings\fjbrowning.RNET.000\Desktop\images\45152149.jpg"/>
          <p:cNvPicPr>
            <a:picLocks noChangeAspect="1" noChangeArrowheads="1"/>
          </p:cNvPicPr>
          <p:nvPr/>
        </p:nvPicPr>
        <p:blipFill>
          <a:blip r:embed="rId2" cstate="print"/>
          <a:srcRect b="15085"/>
          <a:stretch>
            <a:fillRect/>
          </a:stretch>
        </p:blipFill>
        <p:spPr bwMode="auto">
          <a:xfrm>
            <a:off x="7655739" y="407709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051" name="Picture 3" descr="C:\Documents and Settings\fjbrowning.RNET.000\Desktop\images\45153766.jpg"/>
          <p:cNvPicPr>
            <a:picLocks noChangeAspect="1" noChangeArrowheads="1"/>
          </p:cNvPicPr>
          <p:nvPr/>
        </p:nvPicPr>
        <p:blipFill>
          <a:blip r:embed="rId3" cstate="print"/>
          <a:srcRect l="67446" t="51241" r="19469" b="26040"/>
          <a:stretch>
            <a:fillRect/>
          </a:stretch>
        </p:blipFill>
        <p:spPr bwMode="auto">
          <a:xfrm>
            <a:off x="7655739" y="220483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052" name="Picture 4" descr="C:\Documents and Settings\fjbrowning.RNET.000\Desktop\images\451530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5739" y="0"/>
            <a:ext cx="1488261" cy="22048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Early Considerations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 early considerations guide has been developed, exploiting previous exercises in order to:</a:t>
            </a:r>
          </a:p>
          <a:p>
            <a:pPr lvl="1"/>
            <a:r>
              <a:rPr lang="en-GB" dirty="0" smtClean="0"/>
              <a:t>Reduce the timescales.</a:t>
            </a:r>
          </a:p>
          <a:p>
            <a:pPr lvl="2"/>
            <a:r>
              <a:rPr lang="en-GB" dirty="0" smtClean="0"/>
              <a:t>In some cases, negate the need for a full exercise.</a:t>
            </a:r>
          </a:p>
          <a:p>
            <a:pPr lvl="1"/>
            <a:r>
              <a:rPr lang="en-GB" dirty="0" smtClean="0"/>
              <a:t>Identify areas for consideration.</a:t>
            </a:r>
          </a:p>
        </p:txBody>
      </p:sp>
      <p:pic>
        <p:nvPicPr>
          <p:cNvPr id="4" name="Picture 2" descr="C:\Documents and Settings\fjbrowning.RNET.000\Desktop\images\45152149.jpg"/>
          <p:cNvPicPr>
            <a:picLocks noChangeAspect="1" noChangeArrowheads="1"/>
          </p:cNvPicPr>
          <p:nvPr/>
        </p:nvPicPr>
        <p:blipFill>
          <a:blip r:embed="rId3" cstate="print"/>
          <a:srcRect b="15085"/>
          <a:stretch>
            <a:fillRect/>
          </a:stretch>
        </p:blipFill>
        <p:spPr bwMode="auto">
          <a:xfrm>
            <a:off x="7655739" y="407709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3" descr="C:\Documents and Settings\fjbrowning.RNET.000\Desktop\images\45153766.jpg"/>
          <p:cNvPicPr>
            <a:picLocks noChangeAspect="1" noChangeArrowheads="1"/>
          </p:cNvPicPr>
          <p:nvPr/>
        </p:nvPicPr>
        <p:blipFill>
          <a:blip r:embed="rId4" cstate="print"/>
          <a:srcRect l="67446" t="51241" r="19469" b="26040"/>
          <a:stretch>
            <a:fillRect/>
          </a:stretch>
        </p:blipFill>
        <p:spPr bwMode="auto">
          <a:xfrm>
            <a:off x="7655739" y="220483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4" descr="C:\Documents and Settings\fjbrowning.RNET.000\Desktop\images\451530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5739" y="0"/>
            <a:ext cx="1488261" cy="22048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46" name="Group 45"/>
          <p:cNvGrpSpPr/>
          <p:nvPr/>
        </p:nvGrpSpPr>
        <p:grpSpPr>
          <a:xfrm>
            <a:off x="467430" y="3861060"/>
            <a:ext cx="6768940" cy="936130"/>
            <a:chOff x="-108650" y="4653170"/>
            <a:chExt cx="7849090" cy="1346694"/>
          </a:xfrm>
        </p:grpSpPr>
        <p:sp>
          <p:nvSpPr>
            <p:cNvPr id="21" name="Rectangle 20"/>
            <p:cNvSpPr/>
            <p:nvPr/>
          </p:nvSpPr>
          <p:spPr bwMode="auto">
            <a:xfrm>
              <a:off x="539440" y="5157240"/>
              <a:ext cx="6408890" cy="50407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87780" y="4653170"/>
              <a:ext cx="12961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Exercise</a:t>
              </a:r>
              <a:endParaRPr lang="en-GB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52160" y="5157240"/>
              <a:ext cx="1800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>
                  <a:solidFill>
                    <a:schemeClr val="tx1"/>
                  </a:solidFill>
                </a:rPr>
                <a:t>Preparation</a:t>
              </a:r>
              <a:endParaRPr lang="en-GB" sz="18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84720" y="5199645"/>
              <a:ext cx="1800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>
                  <a:solidFill>
                    <a:schemeClr val="tx1"/>
                  </a:solidFill>
                </a:rPr>
                <a:t>Output</a:t>
              </a:r>
              <a:endParaRPr lang="en-GB" sz="18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07880" y="5661310"/>
              <a:ext cx="16562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Key insights</a:t>
              </a:r>
              <a:endParaRPr lang="en-GB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4210" y="5661310"/>
              <a:ext cx="16562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Summary</a:t>
              </a:r>
              <a:endParaRPr lang="en-GB" sz="1600" dirty="0"/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>
              <a:off x="539440" y="5157240"/>
              <a:ext cx="0" cy="50407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3635870" y="5157240"/>
              <a:ext cx="0" cy="50407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4499990" y="5157240"/>
              <a:ext cx="0" cy="50407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6948330" y="5157240"/>
              <a:ext cx="0" cy="50407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-108650" y="5661310"/>
              <a:ext cx="16562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Requirement</a:t>
              </a:r>
              <a:endParaRPr lang="en-GB" sz="1600" dirty="0"/>
            </a:p>
          </p:txBody>
        </p:sp>
      </p:grpSp>
      <p:sp>
        <p:nvSpPr>
          <p:cNvPr id="48" name="Rectangle 47"/>
          <p:cNvSpPr/>
          <p:nvPr/>
        </p:nvSpPr>
        <p:spPr bwMode="auto">
          <a:xfrm>
            <a:off x="2195670" y="5579645"/>
            <a:ext cx="2952410" cy="35039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09756" y="5229250"/>
            <a:ext cx="1117807" cy="23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Exercise</a:t>
            </a:r>
            <a:endParaRPr lang="en-GB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2299391" y="5579645"/>
            <a:ext cx="1552509" cy="25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1"/>
                </a:solidFill>
              </a:rPr>
              <a:t>Preparation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23910" y="5589300"/>
            <a:ext cx="1552509" cy="25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1"/>
                </a:solidFill>
              </a:rPr>
              <a:t>Output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99990" y="5877340"/>
            <a:ext cx="1428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Summary</a:t>
            </a:r>
            <a:endParaRPr lang="en-GB" sz="1600" dirty="0"/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2195670" y="5579645"/>
            <a:ext cx="0" cy="350395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3768659" y="5579645"/>
            <a:ext cx="0" cy="350395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5148080" y="5579645"/>
            <a:ext cx="0" cy="350395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1475570" y="5877340"/>
            <a:ext cx="1428308" cy="23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Requirement</a:t>
            </a:r>
            <a:endParaRPr lang="en-GB" sz="1600" dirty="0"/>
          </a:p>
        </p:txBody>
      </p:sp>
      <p:sp>
        <p:nvSpPr>
          <p:cNvPr id="59" name="Right Arrow 58"/>
          <p:cNvSpPr/>
          <p:nvPr/>
        </p:nvSpPr>
        <p:spPr bwMode="auto">
          <a:xfrm rot="5400000">
            <a:off x="3491849" y="3645031"/>
            <a:ext cx="432062" cy="2880400"/>
          </a:xfrm>
          <a:prstGeom prst="rightArrow">
            <a:avLst>
              <a:gd name="adj1" fmla="val 32727"/>
              <a:gd name="adj2" fmla="val 51136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0" grpId="0"/>
      <p:bldP spid="51" grpId="0"/>
      <p:bldP spid="53" grpId="0"/>
      <p:bldP spid="58" grpId="0"/>
      <p:bldP spid="5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Early Considerations</a:t>
            </a:r>
            <a:endParaRPr lang="en-GB" dirty="0"/>
          </a:p>
        </p:txBody>
      </p:sp>
      <p:pic>
        <p:nvPicPr>
          <p:cNvPr id="4" name="Picture 2" descr="C:\Documents and Settings\fjbrowning.RNET.000\Desktop\images\45152149.jpg"/>
          <p:cNvPicPr>
            <a:picLocks noChangeAspect="1" noChangeArrowheads="1"/>
          </p:cNvPicPr>
          <p:nvPr/>
        </p:nvPicPr>
        <p:blipFill>
          <a:blip r:embed="rId3" cstate="print"/>
          <a:srcRect b="15085"/>
          <a:stretch>
            <a:fillRect/>
          </a:stretch>
        </p:blipFill>
        <p:spPr bwMode="auto">
          <a:xfrm>
            <a:off x="7655739" y="407709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3" descr="C:\Documents and Settings\fjbrowning.RNET.000\Desktop\images\45153766.jpg"/>
          <p:cNvPicPr>
            <a:picLocks noChangeAspect="1" noChangeArrowheads="1"/>
          </p:cNvPicPr>
          <p:nvPr/>
        </p:nvPicPr>
        <p:blipFill>
          <a:blip r:embed="rId4" cstate="print"/>
          <a:srcRect l="67446" t="51241" r="19469" b="26040"/>
          <a:stretch>
            <a:fillRect/>
          </a:stretch>
        </p:blipFill>
        <p:spPr bwMode="auto">
          <a:xfrm>
            <a:off x="7655739" y="220483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4" descr="C:\Documents and Settings\fjbrowning.RNET.000\Desktop\images\451530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5739" y="0"/>
            <a:ext cx="1488261" cy="22048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8" name="Group 25"/>
          <p:cNvGrpSpPr/>
          <p:nvPr/>
        </p:nvGrpSpPr>
        <p:grpSpPr>
          <a:xfrm>
            <a:off x="323410" y="1412720"/>
            <a:ext cx="1080150" cy="720100"/>
            <a:chOff x="1153175" y="871673"/>
            <a:chExt cx="6659275" cy="5296818"/>
          </a:xfrm>
        </p:grpSpPr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1835620" y="1916790"/>
              <a:ext cx="1952235" cy="1214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860040" y="3789050"/>
              <a:ext cx="2074262" cy="1188490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11" name="AutoShape 19"/>
            <p:cNvSpPr>
              <a:spLocks noChangeArrowheads="1"/>
            </p:cNvSpPr>
            <p:nvPr/>
          </p:nvSpPr>
          <p:spPr bwMode="auto">
            <a:xfrm>
              <a:off x="7020340" y="4260850"/>
              <a:ext cx="792110" cy="420688"/>
            </a:xfrm>
            <a:prstGeom prst="rightArrow">
              <a:avLst>
                <a:gd name="adj1" fmla="val 50000"/>
                <a:gd name="adj2" fmla="val 68113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12" name="AutoShape 23"/>
            <p:cNvSpPr>
              <a:spLocks noChangeArrowheads="1"/>
            </p:cNvSpPr>
            <p:nvPr/>
          </p:nvSpPr>
          <p:spPr bwMode="auto">
            <a:xfrm rot="1601117">
              <a:off x="1153175" y="1743629"/>
              <a:ext cx="928688" cy="406400"/>
            </a:xfrm>
            <a:prstGeom prst="rightArrow">
              <a:avLst>
                <a:gd name="adj1" fmla="val 50000"/>
                <a:gd name="adj2" fmla="val 57129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13" name="Circular Arrow 12"/>
            <p:cNvSpPr/>
            <p:nvPr/>
          </p:nvSpPr>
          <p:spPr bwMode="auto">
            <a:xfrm rot="13187113">
              <a:off x="1983292" y="2213492"/>
              <a:ext cx="3579932" cy="3954999"/>
            </a:xfrm>
            <a:prstGeom prst="circularArrow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Circular Arrow 13"/>
            <p:cNvSpPr/>
            <p:nvPr/>
          </p:nvSpPr>
          <p:spPr bwMode="auto">
            <a:xfrm rot="2555478">
              <a:off x="3071905" y="871673"/>
              <a:ext cx="3579932" cy="3954999"/>
            </a:xfrm>
            <a:prstGeom prst="circularArrow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25"/>
          <p:cNvGrpSpPr/>
          <p:nvPr/>
        </p:nvGrpSpPr>
        <p:grpSpPr>
          <a:xfrm>
            <a:off x="323410" y="2492870"/>
            <a:ext cx="1080150" cy="720100"/>
            <a:chOff x="1153175" y="871673"/>
            <a:chExt cx="6659275" cy="5296818"/>
          </a:xfrm>
        </p:grpSpPr>
        <p:sp>
          <p:nvSpPr>
            <p:cNvPr id="16" name="Oval 3"/>
            <p:cNvSpPr>
              <a:spLocks noChangeArrowheads="1"/>
            </p:cNvSpPr>
            <p:nvPr/>
          </p:nvSpPr>
          <p:spPr bwMode="auto">
            <a:xfrm>
              <a:off x="1835620" y="1916790"/>
              <a:ext cx="1952235" cy="1214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4860040" y="3789050"/>
              <a:ext cx="2074262" cy="1188490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18" name="AutoShape 19"/>
            <p:cNvSpPr>
              <a:spLocks noChangeArrowheads="1"/>
            </p:cNvSpPr>
            <p:nvPr/>
          </p:nvSpPr>
          <p:spPr bwMode="auto">
            <a:xfrm>
              <a:off x="7020340" y="4260850"/>
              <a:ext cx="792110" cy="420688"/>
            </a:xfrm>
            <a:prstGeom prst="rightArrow">
              <a:avLst>
                <a:gd name="adj1" fmla="val 50000"/>
                <a:gd name="adj2" fmla="val 68113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19" name="AutoShape 23"/>
            <p:cNvSpPr>
              <a:spLocks noChangeArrowheads="1"/>
            </p:cNvSpPr>
            <p:nvPr/>
          </p:nvSpPr>
          <p:spPr bwMode="auto">
            <a:xfrm rot="1601117">
              <a:off x="1153175" y="1743629"/>
              <a:ext cx="928688" cy="406400"/>
            </a:xfrm>
            <a:prstGeom prst="rightArrow">
              <a:avLst>
                <a:gd name="adj1" fmla="val 50000"/>
                <a:gd name="adj2" fmla="val 57129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20" name="Circular Arrow 19"/>
            <p:cNvSpPr/>
            <p:nvPr/>
          </p:nvSpPr>
          <p:spPr bwMode="auto">
            <a:xfrm rot="13187113">
              <a:off x="1983292" y="2213492"/>
              <a:ext cx="3579932" cy="3954999"/>
            </a:xfrm>
            <a:prstGeom prst="circularArrow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Circular Arrow 20"/>
            <p:cNvSpPr/>
            <p:nvPr/>
          </p:nvSpPr>
          <p:spPr bwMode="auto">
            <a:xfrm rot="2555478">
              <a:off x="3071905" y="871673"/>
              <a:ext cx="3579932" cy="3954999"/>
            </a:xfrm>
            <a:prstGeom prst="circularArrow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5"/>
          <p:cNvGrpSpPr/>
          <p:nvPr/>
        </p:nvGrpSpPr>
        <p:grpSpPr>
          <a:xfrm>
            <a:off x="323410" y="3501010"/>
            <a:ext cx="1080150" cy="720100"/>
            <a:chOff x="1153175" y="871673"/>
            <a:chExt cx="6659275" cy="5296818"/>
          </a:xfrm>
        </p:grpSpPr>
        <p:sp>
          <p:nvSpPr>
            <p:cNvPr id="23" name="Oval 3"/>
            <p:cNvSpPr>
              <a:spLocks noChangeArrowheads="1"/>
            </p:cNvSpPr>
            <p:nvPr/>
          </p:nvSpPr>
          <p:spPr bwMode="auto">
            <a:xfrm>
              <a:off x="1835620" y="1916790"/>
              <a:ext cx="1952235" cy="1214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24" name="Oval 10"/>
            <p:cNvSpPr>
              <a:spLocks noChangeArrowheads="1"/>
            </p:cNvSpPr>
            <p:nvPr/>
          </p:nvSpPr>
          <p:spPr bwMode="auto">
            <a:xfrm>
              <a:off x="4860040" y="3789050"/>
              <a:ext cx="2074262" cy="1188490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25" name="AutoShape 19"/>
            <p:cNvSpPr>
              <a:spLocks noChangeArrowheads="1"/>
            </p:cNvSpPr>
            <p:nvPr/>
          </p:nvSpPr>
          <p:spPr bwMode="auto">
            <a:xfrm>
              <a:off x="7020340" y="4260850"/>
              <a:ext cx="792110" cy="420688"/>
            </a:xfrm>
            <a:prstGeom prst="rightArrow">
              <a:avLst>
                <a:gd name="adj1" fmla="val 50000"/>
                <a:gd name="adj2" fmla="val 68113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26" name="AutoShape 23"/>
            <p:cNvSpPr>
              <a:spLocks noChangeArrowheads="1"/>
            </p:cNvSpPr>
            <p:nvPr/>
          </p:nvSpPr>
          <p:spPr bwMode="auto">
            <a:xfrm rot="1601117">
              <a:off x="1153175" y="1743629"/>
              <a:ext cx="928688" cy="406400"/>
            </a:xfrm>
            <a:prstGeom prst="rightArrow">
              <a:avLst>
                <a:gd name="adj1" fmla="val 50000"/>
                <a:gd name="adj2" fmla="val 57129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27" name="Circular Arrow 26"/>
            <p:cNvSpPr/>
            <p:nvPr/>
          </p:nvSpPr>
          <p:spPr bwMode="auto">
            <a:xfrm rot="13187113">
              <a:off x="1983292" y="2213492"/>
              <a:ext cx="3579932" cy="3954999"/>
            </a:xfrm>
            <a:prstGeom prst="circularArrow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Circular Arrow 27"/>
            <p:cNvSpPr/>
            <p:nvPr/>
          </p:nvSpPr>
          <p:spPr bwMode="auto">
            <a:xfrm rot="2555478">
              <a:off x="3071905" y="871673"/>
              <a:ext cx="3579932" cy="3954999"/>
            </a:xfrm>
            <a:prstGeom prst="circularArrow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9" name="Group 25"/>
          <p:cNvGrpSpPr/>
          <p:nvPr/>
        </p:nvGrpSpPr>
        <p:grpSpPr>
          <a:xfrm>
            <a:off x="323410" y="4581160"/>
            <a:ext cx="1080150" cy="720100"/>
            <a:chOff x="1153175" y="871673"/>
            <a:chExt cx="6659275" cy="5296818"/>
          </a:xfrm>
        </p:grpSpPr>
        <p:sp>
          <p:nvSpPr>
            <p:cNvPr id="30" name="Oval 3"/>
            <p:cNvSpPr>
              <a:spLocks noChangeArrowheads="1"/>
            </p:cNvSpPr>
            <p:nvPr/>
          </p:nvSpPr>
          <p:spPr bwMode="auto">
            <a:xfrm>
              <a:off x="1835620" y="1916790"/>
              <a:ext cx="1952235" cy="1214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31" name="Oval 10"/>
            <p:cNvSpPr>
              <a:spLocks noChangeArrowheads="1"/>
            </p:cNvSpPr>
            <p:nvPr/>
          </p:nvSpPr>
          <p:spPr bwMode="auto">
            <a:xfrm>
              <a:off x="4860040" y="3789050"/>
              <a:ext cx="2074262" cy="1188490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32" name="AutoShape 19"/>
            <p:cNvSpPr>
              <a:spLocks noChangeArrowheads="1"/>
            </p:cNvSpPr>
            <p:nvPr/>
          </p:nvSpPr>
          <p:spPr bwMode="auto">
            <a:xfrm>
              <a:off x="7020340" y="4260850"/>
              <a:ext cx="792110" cy="420688"/>
            </a:xfrm>
            <a:prstGeom prst="rightArrow">
              <a:avLst>
                <a:gd name="adj1" fmla="val 50000"/>
                <a:gd name="adj2" fmla="val 68113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33" name="AutoShape 23"/>
            <p:cNvSpPr>
              <a:spLocks noChangeArrowheads="1"/>
            </p:cNvSpPr>
            <p:nvPr/>
          </p:nvSpPr>
          <p:spPr bwMode="auto">
            <a:xfrm rot="1601117">
              <a:off x="1153175" y="1743629"/>
              <a:ext cx="928688" cy="406400"/>
            </a:xfrm>
            <a:prstGeom prst="rightArrow">
              <a:avLst>
                <a:gd name="adj1" fmla="val 50000"/>
                <a:gd name="adj2" fmla="val 57129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34" name="Circular Arrow 33"/>
            <p:cNvSpPr/>
            <p:nvPr/>
          </p:nvSpPr>
          <p:spPr bwMode="auto">
            <a:xfrm rot="13187113">
              <a:off x="1983292" y="2213492"/>
              <a:ext cx="3579932" cy="3954999"/>
            </a:xfrm>
            <a:prstGeom prst="circularArrow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Circular Arrow 34"/>
            <p:cNvSpPr/>
            <p:nvPr/>
          </p:nvSpPr>
          <p:spPr bwMode="auto">
            <a:xfrm rot="2555478">
              <a:off x="3071905" y="871673"/>
              <a:ext cx="3579932" cy="3954999"/>
            </a:xfrm>
            <a:prstGeom prst="circularArrow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6" name="Group 25"/>
          <p:cNvGrpSpPr/>
          <p:nvPr/>
        </p:nvGrpSpPr>
        <p:grpSpPr>
          <a:xfrm>
            <a:off x="1259540" y="1988800"/>
            <a:ext cx="1080150" cy="720100"/>
            <a:chOff x="1153175" y="871673"/>
            <a:chExt cx="6659275" cy="5296818"/>
          </a:xfrm>
        </p:grpSpPr>
        <p:sp>
          <p:nvSpPr>
            <p:cNvPr id="37" name="Oval 3"/>
            <p:cNvSpPr>
              <a:spLocks noChangeArrowheads="1"/>
            </p:cNvSpPr>
            <p:nvPr/>
          </p:nvSpPr>
          <p:spPr bwMode="auto">
            <a:xfrm>
              <a:off x="1835620" y="1916790"/>
              <a:ext cx="1952235" cy="1214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4860040" y="3789050"/>
              <a:ext cx="2074262" cy="1188490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39" name="AutoShape 19"/>
            <p:cNvSpPr>
              <a:spLocks noChangeArrowheads="1"/>
            </p:cNvSpPr>
            <p:nvPr/>
          </p:nvSpPr>
          <p:spPr bwMode="auto">
            <a:xfrm>
              <a:off x="7020340" y="4260850"/>
              <a:ext cx="792110" cy="420688"/>
            </a:xfrm>
            <a:prstGeom prst="rightArrow">
              <a:avLst>
                <a:gd name="adj1" fmla="val 50000"/>
                <a:gd name="adj2" fmla="val 68113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40" name="AutoShape 23"/>
            <p:cNvSpPr>
              <a:spLocks noChangeArrowheads="1"/>
            </p:cNvSpPr>
            <p:nvPr/>
          </p:nvSpPr>
          <p:spPr bwMode="auto">
            <a:xfrm rot="1601117">
              <a:off x="1153175" y="1743629"/>
              <a:ext cx="928688" cy="406400"/>
            </a:xfrm>
            <a:prstGeom prst="rightArrow">
              <a:avLst>
                <a:gd name="adj1" fmla="val 50000"/>
                <a:gd name="adj2" fmla="val 57129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41" name="Circular Arrow 40"/>
            <p:cNvSpPr/>
            <p:nvPr/>
          </p:nvSpPr>
          <p:spPr bwMode="auto">
            <a:xfrm rot="13187113">
              <a:off x="1983292" y="2213492"/>
              <a:ext cx="3579932" cy="3954999"/>
            </a:xfrm>
            <a:prstGeom prst="circularArrow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Circular Arrow 41"/>
            <p:cNvSpPr/>
            <p:nvPr/>
          </p:nvSpPr>
          <p:spPr bwMode="auto">
            <a:xfrm rot="2555478">
              <a:off x="3071905" y="871673"/>
              <a:ext cx="3579932" cy="3954999"/>
            </a:xfrm>
            <a:prstGeom prst="circularArrow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3" name="Group 25"/>
          <p:cNvGrpSpPr/>
          <p:nvPr/>
        </p:nvGrpSpPr>
        <p:grpSpPr>
          <a:xfrm>
            <a:off x="1259540" y="3140960"/>
            <a:ext cx="1080150" cy="720100"/>
            <a:chOff x="1153175" y="871673"/>
            <a:chExt cx="6659275" cy="5296818"/>
          </a:xfrm>
        </p:grpSpPr>
        <p:sp>
          <p:nvSpPr>
            <p:cNvPr id="44" name="Oval 3"/>
            <p:cNvSpPr>
              <a:spLocks noChangeArrowheads="1"/>
            </p:cNvSpPr>
            <p:nvPr/>
          </p:nvSpPr>
          <p:spPr bwMode="auto">
            <a:xfrm>
              <a:off x="1835620" y="1916790"/>
              <a:ext cx="1952235" cy="1214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45" name="Oval 10"/>
            <p:cNvSpPr>
              <a:spLocks noChangeArrowheads="1"/>
            </p:cNvSpPr>
            <p:nvPr/>
          </p:nvSpPr>
          <p:spPr bwMode="auto">
            <a:xfrm>
              <a:off x="4860040" y="3789050"/>
              <a:ext cx="2074262" cy="1188490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46" name="AutoShape 19"/>
            <p:cNvSpPr>
              <a:spLocks noChangeArrowheads="1"/>
            </p:cNvSpPr>
            <p:nvPr/>
          </p:nvSpPr>
          <p:spPr bwMode="auto">
            <a:xfrm>
              <a:off x="7020340" y="4260850"/>
              <a:ext cx="792110" cy="420688"/>
            </a:xfrm>
            <a:prstGeom prst="rightArrow">
              <a:avLst>
                <a:gd name="adj1" fmla="val 50000"/>
                <a:gd name="adj2" fmla="val 68113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47" name="AutoShape 23"/>
            <p:cNvSpPr>
              <a:spLocks noChangeArrowheads="1"/>
            </p:cNvSpPr>
            <p:nvPr/>
          </p:nvSpPr>
          <p:spPr bwMode="auto">
            <a:xfrm rot="1601117">
              <a:off x="1153175" y="1743629"/>
              <a:ext cx="928688" cy="406400"/>
            </a:xfrm>
            <a:prstGeom prst="rightArrow">
              <a:avLst>
                <a:gd name="adj1" fmla="val 50000"/>
                <a:gd name="adj2" fmla="val 57129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48" name="Circular Arrow 47"/>
            <p:cNvSpPr/>
            <p:nvPr/>
          </p:nvSpPr>
          <p:spPr bwMode="auto">
            <a:xfrm rot="13187113">
              <a:off x="1983292" y="2213492"/>
              <a:ext cx="3579932" cy="3954999"/>
            </a:xfrm>
            <a:prstGeom prst="circularArrow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Circular Arrow 48"/>
            <p:cNvSpPr/>
            <p:nvPr/>
          </p:nvSpPr>
          <p:spPr bwMode="auto">
            <a:xfrm rot="2555478">
              <a:off x="3071905" y="871673"/>
              <a:ext cx="3579932" cy="3954999"/>
            </a:xfrm>
            <a:prstGeom prst="circularArrow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0" name="Group 25"/>
          <p:cNvGrpSpPr/>
          <p:nvPr/>
        </p:nvGrpSpPr>
        <p:grpSpPr>
          <a:xfrm>
            <a:off x="1259540" y="4221110"/>
            <a:ext cx="1080150" cy="720100"/>
            <a:chOff x="1153175" y="871673"/>
            <a:chExt cx="6659275" cy="5296818"/>
          </a:xfrm>
        </p:grpSpPr>
        <p:sp>
          <p:nvSpPr>
            <p:cNvPr id="51" name="Oval 3"/>
            <p:cNvSpPr>
              <a:spLocks noChangeArrowheads="1"/>
            </p:cNvSpPr>
            <p:nvPr/>
          </p:nvSpPr>
          <p:spPr bwMode="auto">
            <a:xfrm>
              <a:off x="1835620" y="1916790"/>
              <a:ext cx="1952235" cy="1214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4860040" y="3789050"/>
              <a:ext cx="2074262" cy="1188490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7020340" y="4260850"/>
              <a:ext cx="792110" cy="420688"/>
            </a:xfrm>
            <a:prstGeom prst="rightArrow">
              <a:avLst>
                <a:gd name="adj1" fmla="val 50000"/>
                <a:gd name="adj2" fmla="val 68113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54" name="AutoShape 23"/>
            <p:cNvSpPr>
              <a:spLocks noChangeArrowheads="1"/>
            </p:cNvSpPr>
            <p:nvPr/>
          </p:nvSpPr>
          <p:spPr bwMode="auto">
            <a:xfrm rot="1601117">
              <a:off x="1153175" y="1743629"/>
              <a:ext cx="928688" cy="406400"/>
            </a:xfrm>
            <a:prstGeom prst="rightArrow">
              <a:avLst>
                <a:gd name="adj1" fmla="val 50000"/>
                <a:gd name="adj2" fmla="val 57129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800">
                <a:solidFill>
                  <a:srgbClr val="000000"/>
                </a:solidFill>
              </a:endParaRPr>
            </a:p>
          </p:txBody>
        </p:sp>
        <p:sp>
          <p:nvSpPr>
            <p:cNvPr id="55" name="Circular Arrow 54"/>
            <p:cNvSpPr/>
            <p:nvPr/>
          </p:nvSpPr>
          <p:spPr bwMode="auto">
            <a:xfrm rot="13187113">
              <a:off x="1983292" y="2213492"/>
              <a:ext cx="3579932" cy="3954999"/>
            </a:xfrm>
            <a:prstGeom prst="circularArrow">
              <a:avLst/>
            </a:prstGeom>
            <a:solidFill>
              <a:schemeClr val="bg1">
                <a:lumMod val="60000"/>
                <a:lumOff val="40000"/>
              </a:schemeClr>
            </a:solidFill>
            <a:ln w="9525" cap="flat" cmpd="sng" algn="ctr">
              <a:solidFill>
                <a:schemeClr val="bg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Circular Arrow 55"/>
            <p:cNvSpPr/>
            <p:nvPr/>
          </p:nvSpPr>
          <p:spPr bwMode="auto">
            <a:xfrm rot="2555478">
              <a:off x="3071905" y="871673"/>
              <a:ext cx="3579932" cy="3954999"/>
            </a:xfrm>
            <a:prstGeom prst="circularArrow">
              <a:avLst/>
            </a:prstGeom>
            <a:solidFill>
              <a:srgbClr val="FF000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7" name="Right Arrow 56"/>
          <p:cNvSpPr/>
          <p:nvPr/>
        </p:nvSpPr>
        <p:spPr bwMode="auto">
          <a:xfrm>
            <a:off x="2411700" y="1988800"/>
            <a:ext cx="936130" cy="2880400"/>
          </a:xfrm>
          <a:prstGeom prst="rightArrow">
            <a:avLst>
              <a:gd name="adj1" fmla="val 32727"/>
              <a:gd name="adj2" fmla="val 51136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3635870" y="1412720"/>
            <a:ext cx="1800250" cy="12961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Information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5580140" y="2276840"/>
            <a:ext cx="1800250" cy="12961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/>
              <a:t>Concepts and Doctrine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>
            <a:off x="3707880" y="3501010"/>
            <a:ext cx="1800250" cy="12961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/>
              <a:t>Training and Personnel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5652150" y="4653170"/>
            <a:ext cx="1800250" cy="12961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/>
              <a:t>Equipment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challenges?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676400"/>
            <a:ext cx="7393350" cy="4071938"/>
          </a:xfrm>
        </p:spPr>
        <p:txBody>
          <a:bodyPr/>
          <a:lstStyle/>
          <a:p>
            <a:r>
              <a:rPr lang="en-US" dirty="0" smtClean="0"/>
              <a:t>Representation of the adversary.</a:t>
            </a:r>
          </a:p>
          <a:p>
            <a:r>
              <a:rPr lang="en-US" dirty="0" smtClean="0"/>
              <a:t>Availability of players.</a:t>
            </a:r>
          </a:p>
          <a:p>
            <a:pPr lvl="1"/>
            <a:r>
              <a:rPr lang="en-US" dirty="0" smtClean="0"/>
              <a:t>Correct player choice is key to exercise success.</a:t>
            </a:r>
          </a:p>
          <a:p>
            <a:pPr lvl="2"/>
            <a:r>
              <a:rPr lang="en-US" dirty="0" smtClean="0"/>
              <a:t>Balance between technical expertise, operational experience and an ability to challenge perceptions.</a:t>
            </a:r>
          </a:p>
          <a:p>
            <a:r>
              <a:rPr lang="en-US" dirty="0" smtClean="0"/>
              <a:t>Ensuring unfair knowledge is not gained throughout the exercise.</a:t>
            </a:r>
          </a:p>
          <a:p>
            <a:r>
              <a:rPr lang="en-US" dirty="0" smtClean="0"/>
              <a:t>Preparing and conducting exercises at pace.</a:t>
            </a:r>
          </a:p>
          <a:p>
            <a:r>
              <a:rPr lang="en-US" dirty="0" smtClean="0"/>
              <a:t>Ensuring caveats are understood.</a:t>
            </a:r>
          </a:p>
          <a:p>
            <a:pPr lvl="1"/>
            <a:r>
              <a:rPr lang="en-US" dirty="0" smtClean="0"/>
              <a:t>Red Teaming does not provide the answer.</a:t>
            </a:r>
          </a:p>
          <a:p>
            <a:endParaRPr lang="en-US" dirty="0" smtClean="0"/>
          </a:p>
        </p:txBody>
      </p:sp>
      <p:pic>
        <p:nvPicPr>
          <p:cNvPr id="4" name="Picture 2" descr="C:\Documents and Settings\fjbrowning.RNET.000\Desktop\images\45152149.jpg"/>
          <p:cNvPicPr>
            <a:picLocks noChangeAspect="1" noChangeArrowheads="1"/>
          </p:cNvPicPr>
          <p:nvPr/>
        </p:nvPicPr>
        <p:blipFill>
          <a:blip r:embed="rId3" cstate="print"/>
          <a:srcRect b="15085"/>
          <a:stretch>
            <a:fillRect/>
          </a:stretch>
        </p:blipFill>
        <p:spPr bwMode="auto">
          <a:xfrm>
            <a:off x="7655739" y="407709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3" descr="C:\Documents and Settings\fjbrowning.RNET.000\Desktop\images\45153766.jpg"/>
          <p:cNvPicPr>
            <a:picLocks noChangeAspect="1" noChangeArrowheads="1"/>
          </p:cNvPicPr>
          <p:nvPr/>
        </p:nvPicPr>
        <p:blipFill>
          <a:blip r:embed="rId4" cstate="print"/>
          <a:srcRect l="67446" t="51241" r="19469" b="26040"/>
          <a:stretch>
            <a:fillRect/>
          </a:stretch>
        </p:blipFill>
        <p:spPr bwMode="auto">
          <a:xfrm>
            <a:off x="7655739" y="220483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4" descr="C:\Documents and Settings\fjbrowning.RNET.000\Desktop\images\451530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5739" y="0"/>
            <a:ext cx="1488261" cy="22048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61938"/>
            <a:ext cx="7151920" cy="638175"/>
          </a:xfrm>
        </p:spPr>
        <p:txBody>
          <a:bodyPr/>
          <a:lstStyle/>
          <a:p>
            <a:r>
              <a:rPr lang="en-GB" dirty="0" smtClean="0"/>
              <a:t>How does it help our customers? </a:t>
            </a:r>
            <a:endParaRPr lang="en-US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676400"/>
            <a:ext cx="7249330" cy="4071938"/>
          </a:xfrm>
        </p:spPr>
        <p:txBody>
          <a:bodyPr/>
          <a:lstStyle/>
          <a:p>
            <a:pPr lvl="1"/>
            <a:endParaRPr lang="en-US" dirty="0" smtClean="0">
              <a:solidFill>
                <a:schemeClr val="bg2"/>
              </a:solidFill>
            </a:endParaRPr>
          </a:p>
          <a:p>
            <a:r>
              <a:rPr lang="en-GB" dirty="0" smtClean="0"/>
              <a:t>The output of such exercises has informed senior decision makers of </a:t>
            </a:r>
            <a:r>
              <a:rPr lang="en-GB" i="1" dirty="0" smtClean="0"/>
              <a:t>potential</a:t>
            </a:r>
            <a:r>
              <a:rPr lang="en-GB" dirty="0" smtClean="0"/>
              <a:t> credible Red responses should for example the UK decide to make a change to military capability within an Operational Environment.</a:t>
            </a:r>
          </a:p>
          <a:p>
            <a:pPr lvl="2"/>
            <a:endParaRPr lang="en-US" dirty="0" smtClean="0">
              <a:solidFill>
                <a:schemeClr val="bg2"/>
              </a:solidFill>
            </a:endParaRPr>
          </a:p>
          <a:p>
            <a:pPr lvl="1"/>
            <a:endParaRPr lang="en-US" dirty="0" smtClean="0">
              <a:solidFill>
                <a:schemeClr val="bg2"/>
              </a:solidFill>
            </a:endParaRPr>
          </a:p>
          <a:p>
            <a:pPr lvl="1"/>
            <a:endParaRPr lang="en-US" dirty="0" smtClean="0">
              <a:solidFill>
                <a:schemeClr val="bg2"/>
              </a:solidFill>
            </a:endParaRPr>
          </a:p>
        </p:txBody>
      </p:sp>
      <p:pic>
        <p:nvPicPr>
          <p:cNvPr id="7" name="Picture 2" descr="S:\Land Systems\Team Data\Special Projects\003 - Data and Assumptions\021 - Useful pictures for presentations\07 - Andrew's pictures\Army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660" y="4149100"/>
            <a:ext cx="1583414" cy="1356864"/>
          </a:xfrm>
          <a:prstGeom prst="rect">
            <a:avLst/>
          </a:prstGeom>
          <a:noFill/>
        </p:spPr>
      </p:pic>
      <p:pic>
        <p:nvPicPr>
          <p:cNvPr id="9" name="Picture 8" descr="451499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0" y="4028466"/>
            <a:ext cx="1445696" cy="1598133"/>
          </a:xfrm>
          <a:prstGeom prst="rect">
            <a:avLst/>
          </a:prstGeom>
        </p:spPr>
      </p:pic>
      <p:pic>
        <p:nvPicPr>
          <p:cNvPr id="6" name="Picture 2" descr="C:\Documents and Settings\fjbrowning.RNET.000\Desktop\images\45152149.jpg"/>
          <p:cNvPicPr>
            <a:picLocks noChangeAspect="1" noChangeArrowheads="1"/>
          </p:cNvPicPr>
          <p:nvPr/>
        </p:nvPicPr>
        <p:blipFill>
          <a:blip r:embed="rId5" cstate="print"/>
          <a:srcRect b="15085"/>
          <a:stretch>
            <a:fillRect/>
          </a:stretch>
        </p:blipFill>
        <p:spPr bwMode="auto">
          <a:xfrm>
            <a:off x="7655739" y="407709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3" descr="C:\Documents and Settings\fjbrowning.RNET.000\Desktop\images\45153766.jpg"/>
          <p:cNvPicPr>
            <a:picLocks noChangeAspect="1" noChangeArrowheads="1"/>
          </p:cNvPicPr>
          <p:nvPr/>
        </p:nvPicPr>
        <p:blipFill>
          <a:blip r:embed="rId6" cstate="print"/>
          <a:srcRect l="67446" t="51241" r="19469" b="26040"/>
          <a:stretch>
            <a:fillRect/>
          </a:stretch>
        </p:blipFill>
        <p:spPr bwMode="auto">
          <a:xfrm>
            <a:off x="7655739" y="220483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Picture 4" descr="C:\Documents and Settings\fjbrowning.RNET.000\Desktop\images\451530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55739" y="0"/>
            <a:ext cx="1488261" cy="22048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261938"/>
            <a:ext cx="7223930" cy="638175"/>
          </a:xfrm>
        </p:spPr>
        <p:txBody>
          <a:bodyPr/>
          <a:lstStyle/>
          <a:p>
            <a:r>
              <a:rPr lang="en-GB" dirty="0" smtClean="0"/>
              <a:t>How does it help our customers?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76400"/>
            <a:ext cx="7249330" cy="4071938"/>
          </a:xfrm>
        </p:spPr>
        <p:txBody>
          <a:bodyPr/>
          <a:lstStyle/>
          <a:p>
            <a:r>
              <a:rPr lang="en-US" dirty="0" smtClean="0"/>
              <a:t>This has:</a:t>
            </a:r>
          </a:p>
          <a:p>
            <a:pPr lvl="1"/>
            <a:r>
              <a:rPr lang="en-US" dirty="0" smtClean="0"/>
              <a:t>informed Urgent Operational Requirement (UOR</a:t>
            </a:r>
            <a:r>
              <a:rPr lang="en-US" baseline="30000" dirty="0" smtClean="0"/>
              <a:t>1</a:t>
            </a:r>
            <a:r>
              <a:rPr lang="en-US" dirty="0" smtClean="0"/>
              <a:t>) development e.g. to help avoid unintended consequences.</a:t>
            </a:r>
          </a:p>
          <a:p>
            <a:pPr lvl="1"/>
            <a:r>
              <a:rPr lang="en-US" dirty="0" smtClean="0"/>
              <a:t>informed TTP’s.</a:t>
            </a:r>
          </a:p>
          <a:p>
            <a:pPr lvl="1"/>
            <a:r>
              <a:rPr lang="en-US" dirty="0" smtClean="0"/>
              <a:t>supported policy development/change decisions.</a:t>
            </a:r>
          </a:p>
          <a:p>
            <a:pPr lvl="1"/>
            <a:r>
              <a:rPr lang="en-US" dirty="0" smtClean="0"/>
              <a:t>proffered ways in which the wider threat may change over time given a series of Blue step changes.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480" y="5693260"/>
            <a:ext cx="6768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 smtClean="0">
                <a:solidFill>
                  <a:schemeClr val="bg2"/>
                </a:solidFill>
              </a:rPr>
              <a:t>1</a:t>
            </a:r>
            <a:r>
              <a:rPr lang="en-GB" dirty="0" smtClean="0">
                <a:solidFill>
                  <a:schemeClr val="bg2"/>
                </a:solidFill>
              </a:rPr>
              <a:t>Supplementing the MOD's long term planned equipment programme, UORs provide fast equipment solutions that operations demand</a:t>
            </a: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7" name="Picture 2" descr="C:\Documents and Settings\fjbrowning.RNET.000\Desktop\images\45152149.jpg"/>
          <p:cNvPicPr>
            <a:picLocks noChangeAspect="1" noChangeArrowheads="1"/>
          </p:cNvPicPr>
          <p:nvPr/>
        </p:nvPicPr>
        <p:blipFill>
          <a:blip r:embed="rId3" cstate="print"/>
          <a:srcRect b="15085"/>
          <a:stretch>
            <a:fillRect/>
          </a:stretch>
        </p:blipFill>
        <p:spPr bwMode="auto">
          <a:xfrm>
            <a:off x="7655739" y="407709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3" descr="C:\Documents and Settings\fjbrowning.RNET.000\Desktop\images\45153766.jpg"/>
          <p:cNvPicPr>
            <a:picLocks noChangeAspect="1" noChangeArrowheads="1"/>
          </p:cNvPicPr>
          <p:nvPr/>
        </p:nvPicPr>
        <p:blipFill>
          <a:blip r:embed="rId4" cstate="print"/>
          <a:srcRect l="67446" t="51241" r="19469" b="26040"/>
          <a:stretch>
            <a:fillRect/>
          </a:stretch>
        </p:blipFill>
        <p:spPr bwMode="auto">
          <a:xfrm>
            <a:off x="7655739" y="220483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Picture 4" descr="C:\Documents and Settings\fjbrowning.RNET.000\Desktop\images\451530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5739" y="0"/>
            <a:ext cx="1488261" cy="22048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Way forward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76400"/>
            <a:ext cx="7249330" cy="4071938"/>
          </a:xfrm>
        </p:spPr>
        <p:txBody>
          <a:bodyPr/>
          <a:lstStyle/>
          <a:p>
            <a:r>
              <a:rPr lang="en-GB" dirty="0" smtClean="0"/>
              <a:t>Investigate use of a model to support Red Teaming exercises. </a:t>
            </a:r>
          </a:p>
          <a:p>
            <a:r>
              <a:rPr lang="en-GB" dirty="0" smtClean="0"/>
              <a:t>Expand use of Red Teaming.</a:t>
            </a:r>
          </a:p>
          <a:p>
            <a:pPr lvl="1"/>
            <a:r>
              <a:rPr lang="en-GB" dirty="0" smtClean="0"/>
              <a:t>Applicable in a wide range of areas.</a:t>
            </a:r>
            <a:endParaRPr lang="en-GB" dirty="0"/>
          </a:p>
          <a:p>
            <a:pPr lvl="2"/>
            <a:r>
              <a:rPr lang="en-GB" dirty="0" smtClean="0"/>
              <a:t>E.g. core procurement programme.</a:t>
            </a:r>
          </a:p>
          <a:p>
            <a:pPr lvl="2"/>
            <a:r>
              <a:rPr lang="en-GB" dirty="0" smtClean="0"/>
              <a:t>Not just applicable to theatre.</a:t>
            </a:r>
          </a:p>
        </p:txBody>
      </p:sp>
      <p:pic>
        <p:nvPicPr>
          <p:cNvPr id="4" name="Picture 2" descr="C:\Documents and Settings\fjbrowning.RNET.000\Desktop\images\45152149.jpg"/>
          <p:cNvPicPr>
            <a:picLocks noChangeAspect="1" noChangeArrowheads="1"/>
          </p:cNvPicPr>
          <p:nvPr/>
        </p:nvPicPr>
        <p:blipFill>
          <a:blip r:embed="rId3" cstate="print"/>
          <a:srcRect b="15085"/>
          <a:stretch>
            <a:fillRect/>
          </a:stretch>
        </p:blipFill>
        <p:spPr bwMode="auto">
          <a:xfrm>
            <a:off x="7655739" y="407709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3" descr="C:\Documents and Settings\fjbrowning.RNET.000\Desktop\images\45153766.jpg"/>
          <p:cNvPicPr>
            <a:picLocks noChangeAspect="1" noChangeArrowheads="1"/>
          </p:cNvPicPr>
          <p:nvPr/>
        </p:nvPicPr>
        <p:blipFill>
          <a:blip r:embed="rId4" cstate="print"/>
          <a:srcRect l="67446" t="51241" r="19469" b="26040"/>
          <a:stretch>
            <a:fillRect/>
          </a:stretch>
        </p:blipFill>
        <p:spPr bwMode="auto">
          <a:xfrm>
            <a:off x="7655739" y="220483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4" descr="C:\Documents and Settings\fjbrowning.RNET.000\Desktop\images\451530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5739" y="0"/>
            <a:ext cx="1488261" cy="22048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76400"/>
            <a:ext cx="7249330" cy="4071938"/>
          </a:xfrm>
        </p:spPr>
        <p:txBody>
          <a:bodyPr/>
          <a:lstStyle/>
          <a:p>
            <a:r>
              <a:rPr lang="en-GB" dirty="0" smtClean="0"/>
              <a:t>Surrogate Red Teaming has demonstrated real utility.</a:t>
            </a:r>
          </a:p>
          <a:p>
            <a:pPr lvl="1"/>
            <a:r>
              <a:rPr lang="en-GB" dirty="0" smtClean="0"/>
              <a:t>Now mandated for consideration in the UOR process.</a:t>
            </a:r>
          </a:p>
          <a:p>
            <a:r>
              <a:rPr lang="en-GB" dirty="0" smtClean="0"/>
              <a:t>Method has evolved and is likely to continue to evolve.</a:t>
            </a:r>
          </a:p>
          <a:p>
            <a:r>
              <a:rPr lang="en-GB" dirty="0" smtClean="0"/>
              <a:t>Choice of players is key to success.</a:t>
            </a:r>
          </a:p>
          <a:p>
            <a:r>
              <a:rPr lang="en-GB" dirty="0" smtClean="0"/>
              <a:t>Red Teaming is NOT a prediction of the threat.</a:t>
            </a:r>
          </a:p>
        </p:txBody>
      </p:sp>
      <p:pic>
        <p:nvPicPr>
          <p:cNvPr id="4" name="Picture 2" descr="C:\Documents and Settings\fjbrowning.RNET.000\Desktop\images\45152149.jpg"/>
          <p:cNvPicPr>
            <a:picLocks noChangeAspect="1" noChangeArrowheads="1"/>
          </p:cNvPicPr>
          <p:nvPr/>
        </p:nvPicPr>
        <p:blipFill>
          <a:blip r:embed="rId2" cstate="print"/>
          <a:srcRect b="15085"/>
          <a:stretch>
            <a:fillRect/>
          </a:stretch>
        </p:blipFill>
        <p:spPr bwMode="auto">
          <a:xfrm>
            <a:off x="7655739" y="407709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3" descr="C:\Documents and Settings\fjbrowning.RNET.000\Desktop\images\45153766.jpg"/>
          <p:cNvPicPr>
            <a:picLocks noChangeAspect="1" noChangeArrowheads="1"/>
          </p:cNvPicPr>
          <p:nvPr/>
        </p:nvPicPr>
        <p:blipFill>
          <a:blip r:embed="rId3" cstate="print"/>
          <a:srcRect l="67446" t="51241" r="19469" b="26040"/>
          <a:stretch>
            <a:fillRect/>
          </a:stretch>
        </p:blipFill>
        <p:spPr bwMode="auto">
          <a:xfrm>
            <a:off x="7655739" y="220483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4" descr="C:\Documents and Settings\fjbrowning.RNET.000\Desktop\images\451530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5739" y="0"/>
            <a:ext cx="1488261" cy="22048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13545"/>
          <a:stretch>
            <a:fillRect/>
          </a:stretch>
        </p:blipFill>
        <p:spPr bwMode="auto">
          <a:xfrm>
            <a:off x="-1" y="0"/>
            <a:ext cx="9144001" cy="59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195670" y="4509150"/>
            <a:ext cx="6948330" cy="108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188913" marR="0" lvl="0" indent="-188913" algn="r" defTabSz="842963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Tx/>
              <a:buFont typeface="Times" pitchFamily="18" charset="0"/>
              <a:buNone/>
              <a:tabLst>
                <a:tab pos="1714500" algn="l"/>
              </a:tabLst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“Minds are like parachutes, </a:t>
            </a:r>
          </a:p>
          <a:p>
            <a:pPr marL="188913" marR="0" lvl="0" indent="-188913" algn="r" defTabSz="842963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Tx/>
              <a:buFont typeface="Times" pitchFamily="18" charset="0"/>
              <a:buNone/>
              <a:tabLst>
                <a:tab pos="1714500" algn="l"/>
              </a:tabLst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only</a:t>
            </a:r>
            <a:r>
              <a:rPr lang="en-GB" sz="2800" b="1" kern="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 when they are open”</a:t>
            </a:r>
          </a:p>
          <a:p>
            <a:pPr marL="188913" marR="0" lvl="0" indent="-188913" algn="r" defTabSz="842963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Tx/>
              <a:buFont typeface="Times" pitchFamily="18" charset="0"/>
              <a:buNone/>
              <a:tabLst>
                <a:tab pos="1714500" algn="l"/>
              </a:tabLst>
              <a:defRPr/>
            </a:pPr>
            <a:endParaRPr kumimoji="0" lang="en-GB" sz="40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8913" marR="0" lvl="0" indent="-188913" algn="r" defTabSz="842963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Tx/>
              <a:buFont typeface="Times" pitchFamily="18" charset="0"/>
              <a:buNone/>
              <a:tabLst>
                <a:tab pos="1714500" algn="l"/>
              </a:tabLst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90" y="261938"/>
            <a:ext cx="8699500" cy="643766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Final Thought…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6610934" y="5517290"/>
            <a:ext cx="2533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kern="0" dirty="0" smtClean="0">
                <a:solidFill>
                  <a:schemeClr val="bg2"/>
                </a:solidFill>
              </a:rPr>
              <a:t>Lord Thomas Robert Dewar</a:t>
            </a:r>
            <a:endParaRPr lang="en-GB" sz="14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3853" y="5733320"/>
            <a:ext cx="31101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2"/>
                </a:solidFill>
                <a:hlinkClick r:id="rId4"/>
              </a:rPr>
              <a:t>www.t3.com/features/felix-baumgartner-space-jump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252663" y="2036763"/>
            <a:ext cx="6184900" cy="230832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Questions?</a:t>
            </a:r>
            <a:r>
              <a:rPr lang="en-GB" dirty="0" smtClean="0">
                <a:solidFill>
                  <a:schemeClr val="bg2"/>
                </a:solidFill>
              </a:rPr>
              <a:t/>
            </a:r>
            <a:br>
              <a:rPr lang="en-GB" dirty="0" smtClean="0">
                <a:solidFill>
                  <a:schemeClr val="bg2"/>
                </a:solidFill>
              </a:rPr>
            </a:br>
            <a:r>
              <a:rPr lang="en-GB" dirty="0" smtClean="0">
                <a:solidFill>
                  <a:schemeClr val="bg2"/>
                </a:solidFill>
              </a:rPr>
              <a:t/>
            </a:r>
            <a:br>
              <a:rPr lang="en-GB" dirty="0" smtClean="0">
                <a:solidFill>
                  <a:schemeClr val="bg2"/>
                </a:solidFill>
              </a:rPr>
            </a:br>
            <a:r>
              <a:rPr lang="en-GB" b="0" dirty="0" smtClean="0">
                <a:solidFill>
                  <a:schemeClr val="bg2"/>
                </a:solidFill>
              </a:rPr>
              <a:t/>
            </a:r>
            <a:br>
              <a:rPr lang="en-GB" b="0" dirty="0" smtClean="0">
                <a:solidFill>
                  <a:schemeClr val="bg2"/>
                </a:solidFill>
              </a:rPr>
            </a:br>
            <a:endParaRPr lang="en-US" b="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261938"/>
            <a:ext cx="8077200" cy="1197764"/>
          </a:xfrm>
        </p:spPr>
        <p:txBody>
          <a:bodyPr/>
          <a:lstStyle/>
          <a:p>
            <a:r>
              <a:rPr lang="en-GB" dirty="0" smtClean="0"/>
              <a:t>‘Afghanistan: 'Very large' Taliban bomb killed soldiers’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680" y="1805402"/>
            <a:ext cx="8089900" cy="40719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074" name="Picture 2" descr="C:\Documents and Settings\fjbrowning.RNET.000\Desktop\images\_58932742_01419133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041" y="1703743"/>
            <a:ext cx="7200999" cy="40505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3040" y="5430262"/>
            <a:ext cx="3528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http://www.bbc.co.uk/news/uk-17288766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61938"/>
            <a:ext cx="8699500" cy="643766"/>
          </a:xfrm>
        </p:spPr>
        <p:txBody>
          <a:bodyPr/>
          <a:lstStyle/>
          <a:p>
            <a:r>
              <a:rPr lang="en-GB" dirty="0" smtClean="0"/>
              <a:t>What is Red Teaming?</a:t>
            </a:r>
            <a:endParaRPr lang="en-US" dirty="0" smtClean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67430" y="1916790"/>
            <a:ext cx="6768940" cy="352849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Red Teaming is the art of </a:t>
            </a:r>
            <a:r>
              <a:rPr kumimoji="0" lang="en-GB" sz="200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applying independent structured critical thinking and culturally sensitised alternative thinking from a variety of perspectives, to challenge assumptions and fully explore alternative outcomes,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in order to reduce risks and increase opportunities.</a:t>
            </a:r>
          </a:p>
          <a:p>
            <a:pPr eaLnBrk="1" hangingPunct="1">
              <a:spcAft>
                <a:spcPts val="0"/>
              </a:spcAft>
            </a:pPr>
            <a:endParaRPr lang="en-GB" sz="2000" i="1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r" eaLnBrk="1" hangingPunct="1">
              <a:spcAft>
                <a:spcPts val="0"/>
              </a:spcAft>
            </a:pPr>
            <a:r>
              <a:rPr lang="en-GB" sz="2000" i="1" dirty="0" smtClean="0">
                <a:solidFill>
                  <a:srgbClr val="000000"/>
                </a:solidFill>
                <a:latin typeface="Arial" pitchFamily="34" charset="0"/>
              </a:rPr>
              <a:t>Red Teaming Guide</a:t>
            </a:r>
          </a:p>
          <a:p>
            <a:pPr lvl="0" algn="r" eaLnBrk="1" hangingPunct="1">
              <a:spcAft>
                <a:spcPts val="0"/>
              </a:spcAft>
            </a:pPr>
            <a:r>
              <a:rPr lang="en-GB" sz="1600" i="1" dirty="0" smtClean="0">
                <a:solidFill>
                  <a:srgbClr val="000000"/>
                </a:solidFill>
                <a:latin typeface="Arial" pitchFamily="34" charset="0"/>
              </a:rPr>
              <a:t>http://www.mod.uk/NR/rdonlyres/B0558FA0-6AA7-4226-A24C-2B7F3CCA9A7B/0/RedTeamingGuiderevised12Feb10Webversion.pdf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 descr="C:\Documents and Settings\fjbrowning.RNET.000\Desktop\images\45152149.jpg"/>
          <p:cNvPicPr>
            <a:picLocks noChangeAspect="1" noChangeArrowheads="1"/>
          </p:cNvPicPr>
          <p:nvPr/>
        </p:nvPicPr>
        <p:blipFill>
          <a:blip r:embed="rId3" cstate="print"/>
          <a:srcRect b="15085"/>
          <a:stretch>
            <a:fillRect/>
          </a:stretch>
        </p:blipFill>
        <p:spPr bwMode="auto">
          <a:xfrm>
            <a:off x="7655739" y="407709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3" descr="C:\Documents and Settings\fjbrowning.RNET.000\Desktop\images\45153766.jpg"/>
          <p:cNvPicPr>
            <a:picLocks noChangeAspect="1" noChangeArrowheads="1"/>
          </p:cNvPicPr>
          <p:nvPr/>
        </p:nvPicPr>
        <p:blipFill>
          <a:blip r:embed="rId4" cstate="print"/>
          <a:srcRect l="67446" t="51241" r="19469" b="26040"/>
          <a:stretch>
            <a:fillRect/>
          </a:stretch>
        </p:blipFill>
        <p:spPr bwMode="auto">
          <a:xfrm>
            <a:off x="7655739" y="220483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4" descr="C:\Documents and Settings\fjbrowning.RNET.000\Desktop\images\451530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5739" y="0"/>
            <a:ext cx="1488261" cy="22048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61938"/>
            <a:ext cx="8699500" cy="643766"/>
          </a:xfrm>
        </p:spPr>
        <p:txBody>
          <a:bodyPr/>
          <a:lstStyle/>
          <a:p>
            <a:r>
              <a:rPr lang="en-GB" dirty="0" smtClean="0"/>
              <a:t>What is Red Teaming?</a:t>
            </a:r>
            <a:endParaRPr lang="en-US" dirty="0" smtClean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67430" y="1916790"/>
            <a:ext cx="6768940" cy="280839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Red Teaming is the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</a:rPr>
              <a:t>art of </a:t>
            </a:r>
            <a:r>
              <a:rPr kumimoji="0" lang="en-GB" sz="200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</a:rPr>
              <a:t>applying independent structured critical thinking and culturally sensitised alternative thinking from a variety of perspectives, to challenge assumptions and fully explore alternative outcomes,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in order to reduce risks and increase opportunities.</a:t>
            </a:r>
          </a:p>
          <a:p>
            <a:pPr eaLnBrk="1" hangingPunct="1">
              <a:spcAft>
                <a:spcPts val="0"/>
              </a:spcAft>
            </a:pPr>
            <a:endParaRPr lang="en-GB" sz="2000" i="1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r" eaLnBrk="1" hangingPunct="1">
              <a:spcAft>
                <a:spcPts val="0"/>
              </a:spcAft>
            </a:pPr>
            <a:r>
              <a:rPr lang="en-GB" sz="2000" i="1" dirty="0" smtClean="0">
                <a:solidFill>
                  <a:srgbClr val="000000"/>
                </a:solidFill>
                <a:latin typeface="Arial" pitchFamily="34" charset="0"/>
              </a:rPr>
              <a:t>Red Teaming Guide</a:t>
            </a:r>
          </a:p>
          <a:p>
            <a:pPr lvl="0" algn="r" eaLnBrk="1" hangingPunct="1">
              <a:spcAft>
                <a:spcPts val="0"/>
              </a:spcAft>
            </a:pPr>
            <a:r>
              <a:rPr lang="en-GB" sz="1600" i="1" dirty="0" smtClean="0">
                <a:solidFill>
                  <a:srgbClr val="000000"/>
                </a:solidFill>
                <a:latin typeface="Arial" pitchFamily="34" charset="0"/>
              </a:rPr>
              <a:t>http://www.mod.uk/NR/rdonlyres/B0558FA0-6AA7-4226-A24C-2B7F3CCA9A7B/0/RedTeamingGuiderevised12Feb10Webversion.pdf</a:t>
            </a:r>
            <a:endParaRPr lang="en-US" sz="1600" dirty="0" smtClean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4" name="Picture 2" descr="C:\Documents and Settings\fjbrowning.RNET.000\Desktop\images\45152149.jpg"/>
          <p:cNvPicPr>
            <a:picLocks noChangeAspect="1" noChangeArrowheads="1"/>
          </p:cNvPicPr>
          <p:nvPr/>
        </p:nvPicPr>
        <p:blipFill>
          <a:blip r:embed="rId3" cstate="print"/>
          <a:srcRect b="15085"/>
          <a:stretch>
            <a:fillRect/>
          </a:stretch>
        </p:blipFill>
        <p:spPr bwMode="auto">
          <a:xfrm>
            <a:off x="7655739" y="407709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3" descr="C:\Documents and Settings\fjbrowning.RNET.000\Desktop\images\45153766.jpg"/>
          <p:cNvPicPr>
            <a:picLocks noChangeAspect="1" noChangeArrowheads="1"/>
          </p:cNvPicPr>
          <p:nvPr/>
        </p:nvPicPr>
        <p:blipFill>
          <a:blip r:embed="rId4" cstate="print"/>
          <a:srcRect l="67446" t="51241" r="19469" b="26040"/>
          <a:stretch>
            <a:fillRect/>
          </a:stretch>
        </p:blipFill>
        <p:spPr bwMode="auto">
          <a:xfrm>
            <a:off x="7655739" y="220483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4" descr="C:\Documents and Settings\fjbrowning.RNET.000\Desktop\images\451530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5739" y="0"/>
            <a:ext cx="1488261" cy="22048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61938"/>
            <a:ext cx="8699500" cy="643766"/>
          </a:xfrm>
        </p:spPr>
        <p:txBody>
          <a:bodyPr/>
          <a:lstStyle/>
          <a:p>
            <a:r>
              <a:rPr lang="en-GB" dirty="0" smtClean="0"/>
              <a:t>What is Red Teaming?</a:t>
            </a:r>
            <a:endParaRPr lang="en-US" dirty="0" smtClean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67430" y="1916790"/>
            <a:ext cx="6768940" cy="280839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Red Teaming is the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art of </a:t>
            </a:r>
            <a:r>
              <a:rPr kumimoji="0" lang="en-GB" sz="200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rPr>
              <a:t>applying independent structured critical thinking and culturally sensitised alternative thinking from a variety of perspectives, to challenge assumptions and fully explore alternative outcomes,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</a:rPr>
              <a:t>in order to reduce risks and increase opportunities.</a:t>
            </a:r>
          </a:p>
          <a:p>
            <a:pPr eaLnBrk="1" hangingPunct="1">
              <a:spcAft>
                <a:spcPts val="0"/>
              </a:spcAft>
            </a:pPr>
            <a:endParaRPr lang="en-GB" sz="2000" i="1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r" eaLnBrk="1" hangingPunct="1">
              <a:spcAft>
                <a:spcPts val="0"/>
              </a:spcAft>
            </a:pPr>
            <a:r>
              <a:rPr lang="en-GB" sz="2000" i="1" dirty="0" smtClean="0">
                <a:solidFill>
                  <a:srgbClr val="000000"/>
                </a:solidFill>
                <a:latin typeface="Arial" pitchFamily="34" charset="0"/>
              </a:rPr>
              <a:t>Red Teaming Guide</a:t>
            </a:r>
          </a:p>
          <a:p>
            <a:pPr lvl="0" algn="r" eaLnBrk="1" hangingPunct="1">
              <a:spcAft>
                <a:spcPts val="0"/>
              </a:spcAft>
            </a:pPr>
            <a:r>
              <a:rPr lang="en-GB" sz="1600" i="1" dirty="0" smtClean="0">
                <a:solidFill>
                  <a:srgbClr val="000000"/>
                </a:solidFill>
                <a:latin typeface="Arial" pitchFamily="34" charset="0"/>
              </a:rPr>
              <a:t>http://www.mod.uk/NR/rdonlyres/B0558FA0-6AA7-4226-A24C-2B7F3CCA9A7B/0/RedTeamingGuiderevised12Feb10Webversion.pdf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 descr="C:\Documents and Settings\fjbrowning.RNET.000\Desktop\images\45152149.jpg"/>
          <p:cNvPicPr>
            <a:picLocks noChangeAspect="1" noChangeArrowheads="1"/>
          </p:cNvPicPr>
          <p:nvPr/>
        </p:nvPicPr>
        <p:blipFill>
          <a:blip r:embed="rId3" cstate="print"/>
          <a:srcRect b="15085"/>
          <a:stretch>
            <a:fillRect/>
          </a:stretch>
        </p:blipFill>
        <p:spPr bwMode="auto">
          <a:xfrm>
            <a:off x="7655739" y="407709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3" descr="C:\Documents and Settings\fjbrowning.RNET.000\Desktop\images\45153766.jpg"/>
          <p:cNvPicPr>
            <a:picLocks noChangeAspect="1" noChangeArrowheads="1"/>
          </p:cNvPicPr>
          <p:nvPr/>
        </p:nvPicPr>
        <p:blipFill>
          <a:blip r:embed="rId4" cstate="print"/>
          <a:srcRect l="67446" t="51241" r="19469" b="26040"/>
          <a:stretch>
            <a:fillRect/>
          </a:stretch>
        </p:blipFill>
        <p:spPr bwMode="auto">
          <a:xfrm>
            <a:off x="7655739" y="220483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4" descr="C:\Documents and Settings\fjbrowning.RNET.000\Desktop\images\451530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5739" y="0"/>
            <a:ext cx="1488261" cy="22048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Red Teaming?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76400"/>
            <a:ext cx="7249330" cy="4071938"/>
          </a:xfrm>
        </p:spPr>
        <p:txBody>
          <a:bodyPr/>
          <a:lstStyle/>
          <a:p>
            <a:r>
              <a:rPr lang="en-GB" dirty="0" smtClean="0"/>
              <a:t>Within the UK Defence environment adversaries are often referred to as Red and the UK and its allies are referred to as Blue.</a:t>
            </a:r>
          </a:p>
          <a:p>
            <a:r>
              <a:rPr lang="en-GB" dirty="0" smtClean="0"/>
              <a:t>Red Teaming can be used to investigate the robustness of Blue capabilities.</a:t>
            </a:r>
          </a:p>
          <a:p>
            <a:pPr lvl="1"/>
            <a:r>
              <a:rPr lang="en-GB" dirty="0" smtClean="0"/>
              <a:t>Playing of Devil’s advocate.</a:t>
            </a:r>
          </a:p>
          <a:p>
            <a:pPr lvl="2"/>
            <a:r>
              <a:rPr lang="en-GB" dirty="0" smtClean="0"/>
              <a:t>‘What can go wrong, will go wrong’.</a:t>
            </a:r>
          </a:p>
          <a:p>
            <a:pPr lvl="1"/>
            <a:r>
              <a:rPr lang="en-GB" dirty="0" smtClean="0"/>
              <a:t>Surrogate Red Teaming.</a:t>
            </a:r>
          </a:p>
          <a:p>
            <a:pPr lvl="2"/>
            <a:r>
              <a:rPr lang="en-GB" dirty="0" smtClean="0"/>
              <a:t>Investigate more credible and likely to occur outcomes.</a:t>
            </a:r>
          </a:p>
          <a:p>
            <a:endParaRPr lang="en-GB" dirty="0"/>
          </a:p>
        </p:txBody>
      </p:sp>
      <p:pic>
        <p:nvPicPr>
          <p:cNvPr id="4" name="Picture 2" descr="C:\Documents and Settings\fjbrowning.RNET.000\Desktop\images\45152149.jpg"/>
          <p:cNvPicPr>
            <a:picLocks noChangeAspect="1" noChangeArrowheads="1"/>
          </p:cNvPicPr>
          <p:nvPr/>
        </p:nvPicPr>
        <p:blipFill>
          <a:blip r:embed="rId3" cstate="print"/>
          <a:srcRect b="15085"/>
          <a:stretch>
            <a:fillRect/>
          </a:stretch>
        </p:blipFill>
        <p:spPr bwMode="auto">
          <a:xfrm>
            <a:off x="7655739" y="407709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3" descr="C:\Documents and Settings\fjbrowning.RNET.000\Desktop\images\45153766.jpg"/>
          <p:cNvPicPr>
            <a:picLocks noChangeAspect="1" noChangeArrowheads="1"/>
          </p:cNvPicPr>
          <p:nvPr/>
        </p:nvPicPr>
        <p:blipFill>
          <a:blip r:embed="rId4" cstate="print"/>
          <a:srcRect l="67446" t="51241" r="19469" b="26040"/>
          <a:stretch>
            <a:fillRect/>
          </a:stretch>
        </p:blipFill>
        <p:spPr bwMode="auto">
          <a:xfrm>
            <a:off x="7655739" y="220483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4" descr="C:\Documents and Settings\fjbrowning.RNET.000\Desktop\images\451530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5739" y="0"/>
            <a:ext cx="1488261" cy="22048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Dstl do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76400"/>
            <a:ext cx="7249330" cy="4071938"/>
          </a:xfrm>
        </p:spPr>
        <p:txBody>
          <a:bodyPr/>
          <a:lstStyle/>
          <a:p>
            <a:r>
              <a:rPr lang="en-GB" dirty="0" smtClean="0"/>
              <a:t>Dstl and the wider MOD use a variety of Red Teaming methods.</a:t>
            </a:r>
          </a:p>
          <a:p>
            <a:pPr lvl="1"/>
            <a:r>
              <a:rPr lang="en-GB" dirty="0" smtClean="0"/>
              <a:t>All threat driven.</a:t>
            </a:r>
          </a:p>
          <a:p>
            <a:r>
              <a:rPr lang="en-GB" dirty="0" smtClean="0"/>
              <a:t>Surrogate Red Teaming has been applied by Land </a:t>
            </a:r>
            <a:r>
              <a:rPr lang="en-GB" dirty="0" err="1" smtClean="0"/>
              <a:t>Battlespace</a:t>
            </a:r>
            <a:r>
              <a:rPr lang="en-GB" dirty="0" smtClean="0"/>
              <a:t> Systems Department to investigate how the Red threat could change over time.</a:t>
            </a:r>
          </a:p>
          <a:p>
            <a:pPr lvl="1"/>
            <a:r>
              <a:rPr lang="en-GB" dirty="0" smtClean="0"/>
              <a:t>A specific form of practical, human-in-the-loop experimentation. </a:t>
            </a:r>
          </a:p>
          <a:p>
            <a:pPr lvl="1"/>
            <a:r>
              <a:rPr lang="en-US" dirty="0" smtClean="0"/>
              <a:t>Pitting teams against one another in a competitive environment stimulates the generation of ideas – drawing on the desire to ‘win’.</a:t>
            </a:r>
          </a:p>
          <a:p>
            <a:pPr lvl="1"/>
            <a:endParaRPr lang="en-GB" dirty="0" smtClean="0">
              <a:solidFill>
                <a:schemeClr val="bg2"/>
              </a:solidFill>
            </a:endParaRPr>
          </a:p>
          <a:p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4" name="Picture 2" descr="C:\Documents and Settings\fjbrowning.RNET.000\Desktop\images\45152149.jpg"/>
          <p:cNvPicPr>
            <a:picLocks noChangeAspect="1" noChangeArrowheads="1"/>
          </p:cNvPicPr>
          <p:nvPr/>
        </p:nvPicPr>
        <p:blipFill>
          <a:blip r:embed="rId3" cstate="print"/>
          <a:srcRect b="15085"/>
          <a:stretch>
            <a:fillRect/>
          </a:stretch>
        </p:blipFill>
        <p:spPr bwMode="auto">
          <a:xfrm>
            <a:off x="7655739" y="407709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3" descr="C:\Documents and Settings\fjbrowning.RNET.000\Desktop\images\45153766.jpg"/>
          <p:cNvPicPr>
            <a:picLocks noChangeAspect="1" noChangeArrowheads="1"/>
          </p:cNvPicPr>
          <p:nvPr/>
        </p:nvPicPr>
        <p:blipFill>
          <a:blip r:embed="rId4" cstate="print"/>
          <a:srcRect l="67446" t="51241" r="19469" b="26040"/>
          <a:stretch>
            <a:fillRect/>
          </a:stretch>
        </p:blipFill>
        <p:spPr bwMode="auto">
          <a:xfrm>
            <a:off x="7655739" y="2204830"/>
            <a:ext cx="1475570" cy="18722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4" descr="C:\Documents and Settings\fjbrowning.RNET.000\Desktop\images\451530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5739" y="0"/>
            <a:ext cx="1488261" cy="22048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Surrogate approach</a:t>
            </a:r>
            <a:endParaRPr lang="en-GB" dirty="0"/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1835620" y="1916790"/>
            <a:ext cx="1952235" cy="121488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800">
              <a:solidFill>
                <a:srgbClr val="000000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147758" y="2348850"/>
            <a:ext cx="15601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</a:rPr>
              <a:t>Red team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4860040" y="3789050"/>
            <a:ext cx="2074262" cy="1188490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sz="800">
              <a:solidFill>
                <a:srgbClr val="0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220090" y="4221110"/>
            <a:ext cx="14375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</a:rPr>
              <a:t>Blue team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6444260" y="1268700"/>
            <a:ext cx="23043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</a:rPr>
              <a:t>Red advisor passes attack plan to Blue team for assessment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-180660" y="4437140"/>
            <a:ext cx="22884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GB" sz="1800" dirty="0">
                <a:solidFill>
                  <a:srgbClr val="000000"/>
                </a:solidFill>
              </a:rPr>
              <a:t>Limited feedback to </a:t>
            </a:r>
            <a:r>
              <a:rPr lang="en-GB" sz="1800" dirty="0" smtClean="0">
                <a:solidFill>
                  <a:srgbClr val="000000"/>
                </a:solidFill>
              </a:rPr>
              <a:t>Red </a:t>
            </a:r>
            <a:r>
              <a:rPr lang="en-GB" sz="1800" dirty="0">
                <a:solidFill>
                  <a:srgbClr val="000000"/>
                </a:solidFill>
              </a:rPr>
              <a:t>team based on their </a:t>
            </a:r>
            <a:r>
              <a:rPr lang="en-GB" sz="1800" dirty="0" smtClean="0">
                <a:solidFill>
                  <a:srgbClr val="000000"/>
                </a:solidFill>
              </a:rPr>
              <a:t>‘battle damage assessment’</a:t>
            </a: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7020340" y="4260850"/>
            <a:ext cx="792110" cy="420688"/>
          </a:xfrm>
          <a:prstGeom prst="rightArrow">
            <a:avLst>
              <a:gd name="adj1" fmla="val 50000"/>
              <a:gd name="adj2" fmla="val 68113"/>
            </a:avLst>
          </a:prstGeom>
          <a:solidFill>
            <a:schemeClr val="bg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800">
              <a:solidFill>
                <a:srgbClr val="000000"/>
              </a:solidFill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7740440" y="4191000"/>
            <a:ext cx="14939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</a:rPr>
              <a:t>Detailed assessment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107380" y="1353510"/>
            <a:ext cx="14366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</a:rPr>
              <a:t>Weapons</a:t>
            </a:r>
          </a:p>
          <a:p>
            <a:r>
              <a:rPr lang="en-GB" sz="1800" dirty="0">
                <a:solidFill>
                  <a:srgbClr val="000000"/>
                </a:solidFill>
              </a:rPr>
              <a:t>Tactics</a:t>
            </a:r>
          </a:p>
          <a:p>
            <a:r>
              <a:rPr lang="en-GB" sz="1800" dirty="0">
                <a:solidFill>
                  <a:srgbClr val="000000"/>
                </a:solidFill>
              </a:rPr>
              <a:t>Scenarios</a:t>
            </a:r>
          </a:p>
        </p:txBody>
      </p:sp>
      <p:sp>
        <p:nvSpPr>
          <p:cNvPr id="22" name="AutoShape 23"/>
          <p:cNvSpPr>
            <a:spLocks noChangeArrowheads="1"/>
          </p:cNvSpPr>
          <p:nvPr/>
        </p:nvSpPr>
        <p:spPr bwMode="auto">
          <a:xfrm rot="1601117">
            <a:off x="1153175" y="1743629"/>
            <a:ext cx="928688" cy="406400"/>
          </a:xfrm>
          <a:prstGeom prst="rightArrow">
            <a:avLst>
              <a:gd name="adj1" fmla="val 50000"/>
              <a:gd name="adj2" fmla="val 57129"/>
            </a:avLst>
          </a:prstGeom>
          <a:solidFill>
            <a:schemeClr val="bg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800">
              <a:solidFill>
                <a:srgbClr val="000000"/>
              </a:solidFill>
            </a:endParaRPr>
          </a:p>
        </p:txBody>
      </p:sp>
      <p:sp>
        <p:nvSpPr>
          <p:cNvPr id="24" name="Circular Arrow 23"/>
          <p:cNvSpPr/>
          <p:nvPr/>
        </p:nvSpPr>
        <p:spPr bwMode="auto">
          <a:xfrm rot="13187113">
            <a:off x="1983292" y="2213492"/>
            <a:ext cx="3579932" cy="3954999"/>
          </a:xfrm>
          <a:prstGeom prst="circularArrow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Circular Arrow 24"/>
          <p:cNvSpPr/>
          <p:nvPr/>
        </p:nvSpPr>
        <p:spPr bwMode="auto">
          <a:xfrm rot="2555478">
            <a:off x="3071905" y="871673"/>
            <a:ext cx="3579932" cy="3954999"/>
          </a:xfrm>
          <a:prstGeom prst="circularArrow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0" grpId="0" animBg="1"/>
      <p:bldP spid="11" grpId="0"/>
      <p:bldP spid="16" grpId="0"/>
      <p:bldP spid="18" grpId="0"/>
      <p:bldP spid="19" grpId="0" animBg="1"/>
      <p:bldP spid="20" grpId="0"/>
      <p:bldP spid="21" grpId="0"/>
      <p:bldP spid="22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DSTL Only - Black  White MASTER">
  <a:themeElements>
    <a:clrScheme name="DSTL Only - Black  White MASTER 1">
      <a:dk1>
        <a:srgbClr val="162A3A"/>
      </a:dk1>
      <a:lt1>
        <a:srgbClr val="FFFFFF"/>
      </a:lt1>
      <a:dk2>
        <a:srgbClr val="004268"/>
      </a:dk2>
      <a:lt2>
        <a:srgbClr val="A6A6A6"/>
      </a:lt2>
      <a:accent1>
        <a:srgbClr val="FF5400"/>
      </a:accent1>
      <a:accent2>
        <a:srgbClr val="B3FF00"/>
      </a:accent2>
      <a:accent3>
        <a:srgbClr val="AAB0B9"/>
      </a:accent3>
      <a:accent4>
        <a:srgbClr val="DADADA"/>
      </a:accent4>
      <a:accent5>
        <a:srgbClr val="FFB3AA"/>
      </a:accent5>
      <a:accent6>
        <a:srgbClr val="A2E700"/>
      </a:accent6>
      <a:hlink>
        <a:srgbClr val="FFFFFF"/>
      </a:hlink>
      <a:folHlink>
        <a:srgbClr val="FFFFFF"/>
      </a:folHlink>
    </a:clrScheme>
    <a:fontScheme name="DSTL Only - Black  Whit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STL Only - Black  White MASTER 1">
        <a:dk1>
          <a:srgbClr val="162A3A"/>
        </a:dk1>
        <a:lt1>
          <a:srgbClr val="FFFFFF"/>
        </a:lt1>
        <a:dk2>
          <a:srgbClr val="004268"/>
        </a:dk2>
        <a:lt2>
          <a:srgbClr val="A6A6A6"/>
        </a:lt2>
        <a:accent1>
          <a:srgbClr val="FF5400"/>
        </a:accent1>
        <a:accent2>
          <a:srgbClr val="B3FF00"/>
        </a:accent2>
        <a:accent3>
          <a:srgbClr val="AAB0B9"/>
        </a:accent3>
        <a:accent4>
          <a:srgbClr val="DADADA"/>
        </a:accent4>
        <a:accent5>
          <a:srgbClr val="FFB3AA"/>
        </a:accent5>
        <a:accent6>
          <a:srgbClr val="A2E700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S Template" ma:contentTypeID="0x010100E4EB5DE475C40F458EC02E96E97089050A00C3F60FFEE391AE4487A7F227CDEABD7C" ma:contentTypeVersion="1" ma:contentTypeDescription="" ma:contentTypeScope="" ma:versionID="d886950b61556212de58a1737ca0441c">
  <xsd:schema xmlns:xsd="http://www.w3.org/2001/XMLSchema" xmlns:p="http://schemas.microsoft.com/office/2006/metadata/properties" xmlns:ns2="ef2051d7-6bf8-4326-8f7d-c4757b478eb5" targetNamespace="http://schemas.microsoft.com/office/2006/metadata/properties" ma:root="true" ma:fieldsID="9d7060346838961060158da63de2162d" ns2:_="">
    <xsd:import namespace="ef2051d7-6bf8-4326-8f7d-c4757b478eb5"/>
    <xsd:element name="properties">
      <xsd:complexType>
        <xsd:sequence>
          <xsd:element name="documentManagement">
            <xsd:complexType>
              <xsd:all>
                <xsd:element ref="ns2:Legacy_x0020_or_x0020_Current"/>
                <xsd:element ref="ns2:Old_x0020_doc_x0020_name" minOccurs="0"/>
                <xsd:element ref="ns2:_x0034__x0020_Digit_x0020_Referenc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f2051d7-6bf8-4326-8f7d-c4757b478eb5" elementFormDefault="qualified">
    <xsd:import namespace="http://schemas.microsoft.com/office/2006/documentManagement/types"/>
    <xsd:element name="Legacy_x0020_or_x0020_Current" ma:index="8" ma:displayName="Legacy or Current" ma:default="MS" ma:description="Whether the document is a legacy from the old DMS mk4 system or new MS doc" ma:format="Dropdown" ma:internalName="Legacy_x0020_or_x0020_Current" ma:readOnly="false">
      <xsd:simpleType>
        <xsd:restriction base="dms:Choice">
          <xsd:enumeration value="MS"/>
          <xsd:enumeration value="DMS"/>
        </xsd:restriction>
      </xsd:simpleType>
    </xsd:element>
    <xsd:element name="Old_x0020_doc_x0020_name" ma:index="9" nillable="true" ma:displayName="Old Reference" ma:internalName="Old_x0020_doc_x0020_name">
      <xsd:simpleType>
        <xsd:restriction base="dms:Text">
          <xsd:maxLength value="255"/>
        </xsd:restriction>
      </xsd:simpleType>
    </xsd:element>
    <xsd:element name="_x0034__x0020_Digit_x0020_Reference" ma:index="10" nillable="true" ma:displayName="4 Digit Reference" ma:description="old four digit reference no for ippdev docs" ma:internalName="_x0034__x0020_Digit_x0020_Reference">
      <xsd:simpleType>
        <xsd:restriction base="dms:Text">
          <xsd:maxLength value="4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>
    <Legacy_x0020_or_x0020_Current xmlns="ef2051d7-6bf8-4326-8f7d-c4757b478eb5">MS</Legacy_x0020_or_x0020_Current>
    <Old_x0020_doc_x0020_name xmlns="ef2051d7-6bf8-4326-8f7d-c4757b478eb5">T062</Old_x0020_doc_x0020_name>
    <_x0034__x0020_Digit_x0020_Reference xmlns="ef2051d7-6bf8-4326-8f7d-c4757b478eb5" xsi:nil="true"/>
  </documentManagement>
</p:properties>
</file>

<file path=customXml/itemProps1.xml><?xml version="1.0" encoding="utf-8"?>
<ds:datastoreItem xmlns:ds="http://schemas.openxmlformats.org/officeDocument/2006/customXml" ds:itemID="{83296D26-B6F8-4FED-8020-579E2C40E6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2051d7-6bf8-4326-8f7d-c4757b478eb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B0D0092-B781-43A0-9C54-F2201C5B7D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7819DE-2B84-4A74-8F59-DE15B08BA42F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EDA34385-469E-425B-ACEF-2A6536AABC7C}">
  <ds:schemaRefs>
    <ds:schemaRef ds:uri="http://schemas.microsoft.com/office/2006/metadata/properties"/>
    <ds:schemaRef ds:uri="ef2051d7-6bf8-4326-8f7d-c4757b478eb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DSTL Only - Black  White MASTER</Template>
  <TotalTime>2470</TotalTime>
  <Pages>25</Pages>
  <Words>1018</Words>
  <Application>Microsoft Office PowerPoint</Application>
  <PresentationFormat>On-screen Show (4:3)</PresentationFormat>
  <Paragraphs>179</Paragraphs>
  <Slides>28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DSTL Only - Black  White MASTER</vt:lpstr>
      <vt:lpstr>Anticipating the Insurgent Response </vt:lpstr>
      <vt:lpstr>Overview</vt:lpstr>
      <vt:lpstr>‘Afghanistan: 'Very large' Taliban bomb killed soldiers’</vt:lpstr>
      <vt:lpstr>What is Red Teaming?</vt:lpstr>
      <vt:lpstr>What is Red Teaming?</vt:lpstr>
      <vt:lpstr>What is Red Teaming?</vt:lpstr>
      <vt:lpstr>What is Red Teaming?</vt:lpstr>
      <vt:lpstr>How does Dstl do it?</vt:lpstr>
      <vt:lpstr>The Surrogate approach</vt:lpstr>
      <vt:lpstr>The Surrogate approach</vt:lpstr>
      <vt:lpstr>The Surrogate approach</vt:lpstr>
      <vt:lpstr>The Surrogate approach</vt:lpstr>
      <vt:lpstr>Exercise Timeline</vt:lpstr>
      <vt:lpstr>Example attack</vt:lpstr>
      <vt:lpstr>Slide 15</vt:lpstr>
      <vt:lpstr>Nature of output</vt:lpstr>
      <vt:lpstr>Study Timeline</vt:lpstr>
      <vt:lpstr>Study Duration</vt:lpstr>
      <vt:lpstr>Knowledge base</vt:lpstr>
      <vt:lpstr>Early Considerations</vt:lpstr>
      <vt:lpstr>Early Considerations</vt:lpstr>
      <vt:lpstr>What are the challenges?</vt:lpstr>
      <vt:lpstr>How does it help our customers? </vt:lpstr>
      <vt:lpstr>How does it help our customers? </vt:lpstr>
      <vt:lpstr>Way forward</vt:lpstr>
      <vt:lpstr>Summary</vt:lpstr>
      <vt:lpstr>Final Thought…</vt:lpstr>
      <vt:lpstr>Questions?   </vt:lpstr>
    </vt:vector>
  </TitlesOfParts>
  <Company>DSTL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Dstl Black &amp; White</dc:subject>
  <dc:creator>cjplumridge</dc:creator>
  <cp:keywords/>
  <dc:description/>
  <cp:lastModifiedBy>fjbrowning</cp:lastModifiedBy>
  <cp:revision>215</cp:revision>
  <cp:lastPrinted>2004-11-01T09:42:09Z</cp:lastPrinted>
  <dcterms:created xsi:type="dcterms:W3CDTF">2010-10-04T11:40:55Z</dcterms:created>
  <dcterms:modified xsi:type="dcterms:W3CDTF">2012-03-29T08:51:51Z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0x010100E4EB5DE475C40F458EC02E96E97089050A00C3F60FFEE391AE4487A7F227CDEABD7C</vt:lpwstr>
  </property>
  <property fmtid="{D5CDD505-2E9C-101B-9397-08002B2CF9AE}" pid="3" name="ContentType">
    <vt:lpwstr>MS Template</vt:lpwstr>
  </property>
</Properties>
</file>