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320" r:id="rId2"/>
    <p:sldId id="449" r:id="rId3"/>
    <p:sldId id="384" r:id="rId4"/>
    <p:sldId id="405" r:id="rId5"/>
    <p:sldId id="406" r:id="rId6"/>
    <p:sldId id="441" r:id="rId7"/>
    <p:sldId id="442" r:id="rId8"/>
    <p:sldId id="443" r:id="rId9"/>
    <p:sldId id="446" r:id="rId10"/>
    <p:sldId id="445" r:id="rId11"/>
    <p:sldId id="444" r:id="rId12"/>
    <p:sldId id="447" r:id="rId13"/>
    <p:sldId id="448" r:id="rId14"/>
    <p:sldId id="454" r:id="rId15"/>
    <p:sldId id="452" r:id="rId16"/>
    <p:sldId id="407" r:id="rId17"/>
    <p:sldId id="412" r:id="rId18"/>
    <p:sldId id="450" r:id="rId19"/>
    <p:sldId id="453" r:id="rId20"/>
    <p:sldId id="425" r:id="rId21"/>
    <p:sldId id="392" r:id="rId22"/>
    <p:sldId id="429" r:id="rId23"/>
    <p:sldId id="431" r:id="rId24"/>
    <p:sldId id="432" r:id="rId25"/>
    <p:sldId id="433" r:id="rId26"/>
    <p:sldId id="434" r:id="rId27"/>
    <p:sldId id="396" r:id="rId28"/>
    <p:sldId id="422" r:id="rId29"/>
    <p:sldId id="438" r:id="rId30"/>
    <p:sldId id="430" r:id="rId31"/>
    <p:sldId id="435" r:id="rId32"/>
    <p:sldId id="436" r:id="rId33"/>
    <p:sldId id="437" r:id="rId34"/>
    <p:sldId id="439" r:id="rId35"/>
    <p:sldId id="409" r:id="rId36"/>
    <p:sldId id="416" r:id="rId37"/>
    <p:sldId id="367" r:id="rId38"/>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frameSlides="1"/>
  <p:clrMru>
    <a:srgbClr val="B99C6B"/>
    <a:srgbClr val="D78909"/>
    <a:srgbClr val="FFAB0C"/>
    <a:srgbClr val="FF6666"/>
    <a:srgbClr val="66FF66"/>
    <a:srgbClr val="66FFFF"/>
    <a:srgbClr val="006600"/>
    <a:srgbClr val="FFCC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576" autoAdjust="0"/>
  </p:normalViewPr>
  <p:slideViewPr>
    <p:cSldViewPr snapToGrid="0">
      <p:cViewPr varScale="1">
        <p:scale>
          <a:sx n="73" d="100"/>
          <a:sy n="73" d="100"/>
        </p:scale>
        <p:origin x="-42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128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oleObject" Target="file:///C:\Users\x26755\AppData\Local\Microsoft\Windows\Temporary%20Internet%20Files\Content.Outlook\13QMM8PO\value%20measures.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33"/>
  <c:clrMapOvr bg1="lt1" tx1="dk1" bg2="lt2" tx2="dk2" accent1="accent1" accent2="accent2" accent3="accent3" accent4="accent4" accent5="accent5" accent6="accent6" hlink="hlink" folHlink="folHlink"/>
  <c:chart>
    <c:title>
      <c:tx>
        <c:rich>
          <a:bodyPr/>
          <a:lstStyle/>
          <a:p>
            <a:pPr>
              <a:defRPr/>
            </a:pPr>
            <a:r>
              <a:rPr lang="en-US"/>
              <a:t>Weighted Stability Score</a:t>
            </a:r>
          </a:p>
        </c:rich>
      </c:tx>
      <c:layout/>
    </c:title>
    <c:plotArea>
      <c:layout/>
      <c:lineChart>
        <c:grouping val="standard"/>
        <c:ser>
          <c:idx val="0"/>
          <c:order val="0"/>
          <c:cat>
            <c:numRef>
              <c:f>Sheet4!$E$6:$E$9</c:f>
              <c:numCache>
                <c:formatCode>General</c:formatCode>
                <c:ptCount val="4"/>
                <c:pt idx="0">
                  <c:v>2007</c:v>
                </c:pt>
                <c:pt idx="1">
                  <c:v>2008</c:v>
                </c:pt>
                <c:pt idx="2">
                  <c:v>2009</c:v>
                </c:pt>
                <c:pt idx="3">
                  <c:v>2010</c:v>
                </c:pt>
              </c:numCache>
            </c:numRef>
          </c:cat>
          <c:val>
            <c:numRef>
              <c:f>Sheet4!$F$6:$F$9</c:f>
              <c:numCache>
                <c:formatCode>General</c:formatCode>
                <c:ptCount val="4"/>
                <c:pt idx="0">
                  <c:v>44.2</c:v>
                </c:pt>
                <c:pt idx="1">
                  <c:v>40.1</c:v>
                </c:pt>
                <c:pt idx="2">
                  <c:v>41.1</c:v>
                </c:pt>
                <c:pt idx="3">
                  <c:v>46.3</c:v>
                </c:pt>
              </c:numCache>
            </c:numRef>
          </c:val>
        </c:ser>
        <c:dLbls/>
        <c:marker val="1"/>
        <c:axId val="71595520"/>
        <c:axId val="66158592"/>
      </c:lineChart>
      <c:catAx>
        <c:axId val="71595520"/>
        <c:scaling>
          <c:orientation val="minMax"/>
        </c:scaling>
        <c:axPos val="b"/>
        <c:title>
          <c:tx>
            <c:rich>
              <a:bodyPr/>
              <a:lstStyle/>
              <a:p>
                <a:pPr>
                  <a:defRPr/>
                </a:pPr>
                <a:r>
                  <a:rPr lang="en-US"/>
                  <a:t>Year</a:t>
                </a:r>
              </a:p>
            </c:rich>
          </c:tx>
          <c:layout/>
        </c:title>
        <c:numFmt formatCode="General" sourceLinked="1"/>
        <c:tickLblPos val="nextTo"/>
        <c:crossAx val="66158592"/>
        <c:crosses val="autoZero"/>
        <c:auto val="1"/>
        <c:lblAlgn val="ctr"/>
        <c:lblOffset val="100"/>
      </c:catAx>
      <c:valAx>
        <c:axId val="66158592"/>
        <c:scaling>
          <c:orientation val="minMax"/>
          <c:max val="50"/>
          <c:min val="30"/>
        </c:scaling>
        <c:axPos val="l"/>
        <c:majorGridlines/>
        <c:title>
          <c:tx>
            <c:rich>
              <a:bodyPr rot="-5400000" vert="horz"/>
              <a:lstStyle/>
              <a:p>
                <a:pPr>
                  <a:defRPr/>
                </a:pPr>
                <a:r>
                  <a:rPr lang="en-US"/>
                  <a:t>Stability Index</a:t>
                </a:r>
              </a:p>
            </c:rich>
          </c:tx>
          <c:layout/>
        </c:title>
        <c:numFmt formatCode="General" sourceLinked="1"/>
        <c:tickLblPos val="nextTo"/>
        <c:crossAx val="71595520"/>
        <c:crosses val="autoZero"/>
        <c:crossBetween val="between"/>
      </c:valAx>
    </c:plotArea>
    <c:plotVisOnly val="1"/>
    <c:dispBlanksAs val="gap"/>
  </c:chart>
  <c:txPr>
    <a:bodyPr/>
    <a:lstStyle/>
    <a:p>
      <a:pPr>
        <a:defRPr sz="1400"/>
      </a:pPr>
      <a:endParaRPr lang="en-US"/>
    </a:p>
  </c:txPr>
  <c:externalData r:id="rId2"/>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wrap="square" lIns="93177" tIns="46589" rIns="93177" bIns="46589"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fld id="{F5813153-DF08-4935-9265-109C78D2633E}" type="datetime1">
              <a:rPr lang="en-US"/>
              <a:pPr/>
              <a:t>3/28/2012</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wrap="square" lIns="93177" tIns="46589" rIns="93177" bIns="46589" numCol="1" anchor="b" anchorCtr="0" compatLnSpc="1">
            <a:prstTxWarp prst="textNoShape">
              <a:avLst/>
            </a:prstTxWarp>
          </a:bodyPr>
          <a:lstStyle>
            <a:lvl1pPr>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410DF20B-E520-40F3-8C9E-D3D774C2B27E}" type="slidenum">
              <a:rPr lang="en-US"/>
              <a:pPr/>
              <a:t>‹#›</a:t>
            </a:fld>
            <a:endParaRPr lang="en-US"/>
          </a:p>
        </p:txBody>
      </p:sp>
    </p:spTree>
    <p:extLst>
      <p:ext uri="{BB962C8B-B14F-4D97-AF65-F5344CB8AC3E}">
        <p14:creationId xmlns:p14="http://schemas.microsoft.com/office/powerpoint/2010/main" xmlns="" val="23882085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wrap="square" lIns="93177" tIns="46589" rIns="93177" bIns="46589"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fld id="{337CD5F1-BD82-44A7-B2B7-2F6B1C045FE3}" type="datetime1">
              <a:rPr lang="en-US"/>
              <a:pPr/>
              <a:t>3/28/2012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smtClean="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wrap="square" lIns="93177" tIns="46589" rIns="93177" bIns="46589" numCol="1" anchor="b" anchorCtr="0" compatLnSpc="1">
            <a:prstTxWarp prst="textNoShape">
              <a:avLst/>
            </a:prstTxWarp>
          </a:bodyPr>
          <a:lstStyle>
            <a:lvl1pPr>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DA8EEB7C-2012-4AC0-AFBF-13360F0A294C}" type="slidenum">
              <a:rPr lang="en-US"/>
              <a:pPr/>
              <a:t>‹#›</a:t>
            </a:fld>
            <a:endParaRPr lang="en-US"/>
          </a:p>
        </p:txBody>
      </p:sp>
    </p:spTree>
    <p:extLst>
      <p:ext uri="{BB962C8B-B14F-4D97-AF65-F5344CB8AC3E}">
        <p14:creationId xmlns:p14="http://schemas.microsoft.com/office/powerpoint/2010/main" xmlns="" val="163968935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ea typeface="ＭＳ Ｐゴシック" pitchFamily="34" charset="-128"/>
            </a:endParaRPr>
          </a:p>
        </p:txBody>
      </p:sp>
      <p:sp>
        <p:nvSpPr>
          <p:cNvPr id="47108" name="Slide Number Placeholder 3"/>
          <p:cNvSpPr>
            <a:spLocks noGrp="1"/>
          </p:cNvSpPr>
          <p:nvPr>
            <p:ph type="sldNum" sz="quarter" idx="5"/>
          </p:nvPr>
        </p:nvSpPr>
        <p:spPr bwMode="auto">
          <a:noFill/>
          <a:ln>
            <a:miter lim="800000"/>
            <a:headEnd/>
            <a:tailEnd/>
          </a:ln>
        </p:spPr>
        <p:txBody>
          <a:bodyPr/>
          <a:lstStyle/>
          <a:p>
            <a:fld id="{BC982823-65E5-48B6-8406-0AE8C8F47DEE}" type="slidenum">
              <a:rPr lang="en-US">
                <a:ea typeface="ＭＳ Ｐゴシック" pitchFamily="34" charset="-128"/>
              </a:rPr>
              <a:pPr/>
              <a:t>1</a:t>
            </a:fld>
            <a:endParaRPr lang="en-US">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34" charset="-128"/>
              </a:rPr>
              <a:t>Photo taken from AFRICOM website</a:t>
            </a:r>
          </a:p>
        </p:txBody>
      </p:sp>
      <p:sp>
        <p:nvSpPr>
          <p:cNvPr id="49156" name="Slide Number Placeholder 3"/>
          <p:cNvSpPr>
            <a:spLocks noGrp="1"/>
          </p:cNvSpPr>
          <p:nvPr>
            <p:ph type="sldNum" sz="quarter" idx="5"/>
          </p:nvPr>
        </p:nvSpPr>
        <p:spPr bwMode="auto">
          <a:noFill/>
          <a:ln>
            <a:miter lim="800000"/>
            <a:headEnd/>
            <a:tailEnd/>
          </a:ln>
        </p:spPr>
        <p:txBody>
          <a:bodyPr/>
          <a:lstStyle/>
          <a:p>
            <a:fld id="{0ACD4143-E546-4EFC-9270-728D053AF95D}" type="slidenum">
              <a:rPr lang="en-US"/>
              <a:pPr/>
              <a:t>17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34" charset="-128"/>
              </a:rPr>
              <a:t>Photo taken from AFRICOM website</a:t>
            </a:r>
          </a:p>
        </p:txBody>
      </p:sp>
      <p:sp>
        <p:nvSpPr>
          <p:cNvPr id="60420" name="Slide Number Placeholder 3"/>
          <p:cNvSpPr>
            <a:spLocks noGrp="1"/>
          </p:cNvSpPr>
          <p:nvPr>
            <p:ph type="sldNum" sz="quarter" idx="5"/>
          </p:nvPr>
        </p:nvSpPr>
        <p:spPr bwMode="auto">
          <a:noFill/>
          <a:ln>
            <a:miter lim="800000"/>
            <a:headEnd/>
            <a:tailEnd/>
          </a:ln>
        </p:spPr>
        <p:txBody>
          <a:bodyPr/>
          <a:lstStyle/>
          <a:p>
            <a:fld id="{EA9552A6-AA57-4EDD-9BC0-69E76E132973}" type="slidenum">
              <a:rPr lang="en-US"/>
              <a:pPr/>
              <a:t>18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dirty="0" smtClean="0"/>
              <a:t>-All four measure the stability or lack there of by assigning a score to different value measures.</a:t>
            </a:r>
          </a:p>
          <a:p>
            <a:r>
              <a:rPr lang="en-US" sz="1200" dirty="0" smtClean="0"/>
              <a:t>-Each have their or respected way of assigning scores and they all do not use the same value measures. </a:t>
            </a:r>
          </a:p>
          <a:p>
            <a:r>
              <a:rPr lang="en-US" sz="1200" dirty="0" smtClean="0"/>
              <a:t>-All methodologies including ours agree: Kenya is instable but they are moving in the direction of stability</a:t>
            </a:r>
          </a:p>
          <a:p>
            <a:endParaRPr lang="en-US" dirty="0" smtClean="0">
              <a:ea typeface="ＭＳ Ｐゴシック" pitchFamily="34" charset="-128"/>
            </a:endParaRPr>
          </a:p>
        </p:txBody>
      </p:sp>
      <p:sp>
        <p:nvSpPr>
          <p:cNvPr id="40964" name="Slide Number Placeholder 3"/>
          <p:cNvSpPr>
            <a:spLocks noGrp="1"/>
          </p:cNvSpPr>
          <p:nvPr>
            <p:ph type="sldNum" sz="quarter" idx="5"/>
          </p:nvPr>
        </p:nvSpPr>
        <p:spPr bwMode="auto">
          <a:noFill/>
          <a:ln>
            <a:miter lim="800000"/>
            <a:headEnd/>
            <a:tailEnd/>
          </a:ln>
        </p:spPr>
        <p:txBody>
          <a:bodyPr/>
          <a:lstStyle/>
          <a:p>
            <a:fld id="{D9C3F638-8DA5-4AAA-918B-761EA37380FE}" type="slidenum">
              <a:rPr lang="en-US"/>
              <a:pPr/>
              <a:t>19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p:txBody>
      </p:sp>
      <p:sp>
        <p:nvSpPr>
          <p:cNvPr id="51204" name="Slide Number Placeholder 3"/>
          <p:cNvSpPr>
            <a:spLocks noGrp="1"/>
          </p:cNvSpPr>
          <p:nvPr>
            <p:ph type="sldNum" sz="quarter" idx="5"/>
          </p:nvPr>
        </p:nvSpPr>
        <p:spPr bwMode="auto">
          <a:noFill/>
          <a:ln>
            <a:miter lim="800000"/>
            <a:headEnd/>
            <a:tailEnd/>
          </a:ln>
        </p:spPr>
        <p:txBody>
          <a:bodyPr/>
          <a:lstStyle/>
          <a:p>
            <a:fld id="{987BA6C3-A8B0-43CC-8B86-F6D8C1043F2E}" type="slidenum">
              <a:rPr lang="en-US"/>
              <a:pPr/>
              <a:t>21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1CB475A1-1A97-4A0A-9256-0AF0A74B0329}" type="slidenum">
              <a:rPr lang="en-US"/>
              <a:pPr/>
              <a:t>28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Char char="-"/>
            </a:pPr>
            <a:r>
              <a:rPr lang="en-US" smtClean="0">
                <a:ea typeface="ＭＳ Ｐゴシック" pitchFamily="34" charset="-128"/>
              </a:rPr>
              <a:t>4 Quadrants </a:t>
            </a:r>
          </a:p>
          <a:p>
            <a:pPr lvl="1">
              <a:buFontTx/>
              <a:buChar char="-"/>
            </a:pPr>
            <a:r>
              <a:rPr lang="en-US" smtClean="0">
                <a:ea typeface="ＭＳ Ｐゴシック" pitchFamily="34" charset="-128"/>
              </a:rPr>
              <a:t> functions</a:t>
            </a:r>
          </a:p>
          <a:p>
            <a:pPr>
              <a:buFontTx/>
              <a:buChar char="-"/>
            </a:pPr>
            <a:r>
              <a:rPr lang="en-US" smtClean="0">
                <a:ea typeface="ＭＳ Ｐゴシック" pitchFamily="34" charset="-128"/>
              </a:rPr>
              <a:t>2 value measures per function</a:t>
            </a:r>
          </a:p>
          <a:p>
            <a:pPr>
              <a:buFontTx/>
              <a:buChar char="-"/>
            </a:pPr>
            <a:r>
              <a:rPr lang="en-US" smtClean="0">
                <a:ea typeface="ＭＳ Ｐゴシック" pitchFamily="34" charset="-128"/>
              </a:rPr>
              <a:t>The further from the center the more unstable</a:t>
            </a:r>
          </a:p>
          <a:p>
            <a:pPr lvl="1">
              <a:buFontTx/>
              <a:buChar char="-"/>
            </a:pPr>
            <a:r>
              <a:rPr lang="en-US" smtClean="0">
                <a:ea typeface="ＭＳ Ｐゴシック" pitchFamily="34" charset="-128"/>
              </a:rPr>
              <a:t>Ideal would be a small circle around the origin</a:t>
            </a:r>
          </a:p>
          <a:p>
            <a:pPr>
              <a:buFontTx/>
              <a:buChar char="-"/>
            </a:pPr>
            <a:r>
              <a:rPr lang="en-US" smtClean="0">
                <a:ea typeface="ＭＳ Ｐゴシック" pitchFamily="34" charset="-128"/>
              </a:rPr>
              <a:t>4 years worth of data ‘07-’10</a:t>
            </a:r>
          </a:p>
          <a:p>
            <a:endParaRPr lang="en-US" smtClean="0">
              <a:ea typeface="ＭＳ Ｐゴシック" pitchFamily="34" charset="-128"/>
            </a:endParaRPr>
          </a:p>
        </p:txBody>
      </p:sp>
      <p:sp>
        <p:nvSpPr>
          <p:cNvPr id="62468" name="Slide Number Placeholder 3"/>
          <p:cNvSpPr>
            <a:spLocks noGrp="1"/>
          </p:cNvSpPr>
          <p:nvPr>
            <p:ph type="sldNum" sz="quarter" idx="5"/>
          </p:nvPr>
        </p:nvSpPr>
        <p:spPr bwMode="auto">
          <a:noFill/>
          <a:ln>
            <a:miter lim="800000"/>
            <a:headEnd/>
            <a:tailEnd/>
          </a:ln>
        </p:spPr>
        <p:txBody>
          <a:bodyPr/>
          <a:lstStyle/>
          <a:p>
            <a:fld id="{AD1D600C-675E-46F2-9E43-D3CD0932BFCE}" type="slidenum">
              <a:rPr lang="en-US"/>
              <a:pPr/>
              <a:t>31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34" charset="-128"/>
              </a:rPr>
              <a:t>Photo taken from AFRICOM website</a:t>
            </a:r>
          </a:p>
        </p:txBody>
      </p:sp>
      <p:sp>
        <p:nvSpPr>
          <p:cNvPr id="63492" name="Slide Number Placeholder 3"/>
          <p:cNvSpPr>
            <a:spLocks noGrp="1"/>
          </p:cNvSpPr>
          <p:nvPr>
            <p:ph type="sldNum" sz="quarter" idx="5"/>
          </p:nvPr>
        </p:nvSpPr>
        <p:spPr bwMode="auto">
          <a:noFill/>
          <a:ln>
            <a:miter lim="800000"/>
            <a:headEnd/>
            <a:tailEnd/>
          </a:ln>
        </p:spPr>
        <p:txBody>
          <a:bodyPr/>
          <a:lstStyle/>
          <a:p>
            <a:fld id="{D232ED19-B350-4630-A736-85EA466AE9C0}" type="slidenum">
              <a:rPr lang="en-US"/>
              <a:pPr/>
              <a:t>35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34" charset="-128"/>
              </a:rPr>
              <a:t>Photo taken from AFRICOM website</a:t>
            </a:r>
          </a:p>
        </p:txBody>
      </p:sp>
      <p:sp>
        <p:nvSpPr>
          <p:cNvPr id="64516" name="Slide Number Placeholder 3"/>
          <p:cNvSpPr>
            <a:spLocks noGrp="1"/>
          </p:cNvSpPr>
          <p:nvPr>
            <p:ph type="sldNum" sz="quarter" idx="5"/>
          </p:nvPr>
        </p:nvSpPr>
        <p:spPr bwMode="auto">
          <a:noFill/>
          <a:ln>
            <a:miter lim="800000"/>
            <a:headEnd/>
            <a:tailEnd/>
          </a:ln>
        </p:spPr>
        <p:txBody>
          <a:bodyPr/>
          <a:lstStyle/>
          <a:p>
            <a:fld id="{25C9949F-A367-4CC2-94B5-598F476CD502}" type="slidenum">
              <a:rPr lang="en-US"/>
              <a:pPr/>
              <a:t>36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latin typeface="Arial" charset="0"/>
              <a:ea typeface="ＭＳ Ｐゴシック" pitchFamily="34" charset="-128"/>
            </a:endParaRPr>
          </a:p>
        </p:txBody>
      </p:sp>
      <p:sp>
        <p:nvSpPr>
          <p:cNvPr id="65540" name="Slide Number Placeholder 3"/>
          <p:cNvSpPr txBox="1">
            <a:spLocks noGrp="1"/>
          </p:cNvSpPr>
          <p:nvPr/>
        </p:nvSpPr>
        <p:spPr bwMode="auto">
          <a:xfrm>
            <a:off x="3970338" y="8829675"/>
            <a:ext cx="3038475" cy="465138"/>
          </a:xfrm>
          <a:prstGeom prst="rect">
            <a:avLst/>
          </a:prstGeom>
          <a:noFill/>
          <a:ln w="9525">
            <a:noFill/>
            <a:miter lim="800000"/>
            <a:headEnd/>
            <a:tailEnd/>
          </a:ln>
        </p:spPr>
        <p:txBody>
          <a:bodyPr lIns="91431" tIns="45715" rIns="91431" bIns="45715" anchor="b"/>
          <a:lstStyle/>
          <a:p>
            <a:pPr algn="r"/>
            <a:fld id="{2D0D332A-9ECB-4193-B45D-4BCCA5139332}" type="slidenum">
              <a:rPr lang="en-US" sz="1200"/>
              <a:pPr algn="r"/>
              <a:t>37</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34" charset="-128"/>
              </a:rPr>
              <a:t>Photo taken from AFRICOM website</a:t>
            </a:r>
          </a:p>
        </p:txBody>
      </p:sp>
      <p:sp>
        <p:nvSpPr>
          <p:cNvPr id="59396" name="Slide Number Placeholder 3"/>
          <p:cNvSpPr>
            <a:spLocks noGrp="1"/>
          </p:cNvSpPr>
          <p:nvPr>
            <p:ph type="sldNum" sz="quarter" idx="5"/>
          </p:nvPr>
        </p:nvSpPr>
        <p:spPr bwMode="auto">
          <a:noFill/>
          <a:ln>
            <a:miter lim="800000"/>
            <a:headEnd/>
            <a:tailEnd/>
          </a:ln>
        </p:spPr>
        <p:txBody>
          <a:bodyPr/>
          <a:lstStyle/>
          <a:p>
            <a:fld id="{3BF372FC-8339-4D29-A305-AA2EDCA89FBB}" type="slidenum">
              <a:rPr lang="en-US"/>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p:txBody>
      </p:sp>
      <p:sp>
        <p:nvSpPr>
          <p:cNvPr id="48132" name="Slide Number Placeholder 3"/>
          <p:cNvSpPr>
            <a:spLocks noGrp="1"/>
          </p:cNvSpPr>
          <p:nvPr>
            <p:ph type="sldNum" sz="quarter" idx="5"/>
          </p:nvPr>
        </p:nvSpPr>
        <p:spPr bwMode="auto">
          <a:noFill/>
          <a:ln>
            <a:miter lim="800000"/>
            <a:headEnd/>
            <a:tailEnd/>
          </a:ln>
        </p:spPr>
        <p:txBody>
          <a:bodyPr/>
          <a:lstStyle/>
          <a:p>
            <a:fld id="{5F48DACC-DFF7-4A9C-B84C-C9BB3B18211A}" type="slidenum">
              <a:rPr lang="en-US"/>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34" charset="-128"/>
              </a:rPr>
              <a:t>Photo taken from AFRICOM website</a:t>
            </a:r>
          </a:p>
        </p:txBody>
      </p:sp>
      <p:sp>
        <p:nvSpPr>
          <p:cNvPr id="54276" name="Slide Number Placeholder 3"/>
          <p:cNvSpPr>
            <a:spLocks noGrp="1"/>
          </p:cNvSpPr>
          <p:nvPr>
            <p:ph type="sldNum" sz="quarter" idx="5"/>
          </p:nvPr>
        </p:nvSpPr>
        <p:spPr bwMode="auto">
          <a:noFill/>
          <a:ln>
            <a:miter lim="800000"/>
            <a:headEnd/>
            <a:tailEnd/>
          </a:ln>
        </p:spPr>
        <p:txBody>
          <a:bodyPr/>
          <a:lstStyle/>
          <a:p>
            <a:fld id="{C0435B24-5D14-4EE3-9559-B683DF7723DF}" type="slidenum">
              <a:rPr lang="en-US"/>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p:txBody>
      </p:sp>
      <p:sp>
        <p:nvSpPr>
          <p:cNvPr id="55300" name="Slide Number Placeholder 3"/>
          <p:cNvSpPr>
            <a:spLocks noGrp="1"/>
          </p:cNvSpPr>
          <p:nvPr>
            <p:ph type="sldNum" sz="quarter" idx="5"/>
          </p:nvPr>
        </p:nvSpPr>
        <p:spPr bwMode="auto">
          <a:noFill/>
          <a:ln>
            <a:miter lim="800000"/>
            <a:headEnd/>
            <a:tailEnd/>
          </a:ln>
        </p:spPr>
        <p:txBody>
          <a:bodyPr/>
          <a:lstStyle/>
          <a:p>
            <a:fld id="{D54CAE7E-9F53-4072-ABF1-4CFAED00F707}" type="slidenum">
              <a:rPr lang="en-US"/>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p:txBody>
      </p:sp>
      <p:sp>
        <p:nvSpPr>
          <p:cNvPr id="56324" name="Slide Number Placeholder 3"/>
          <p:cNvSpPr>
            <a:spLocks noGrp="1"/>
          </p:cNvSpPr>
          <p:nvPr>
            <p:ph type="sldNum" sz="quarter" idx="5"/>
          </p:nvPr>
        </p:nvSpPr>
        <p:spPr bwMode="auto">
          <a:noFill/>
          <a:ln>
            <a:miter lim="800000"/>
            <a:headEnd/>
            <a:tailEnd/>
          </a:ln>
        </p:spPr>
        <p:txBody>
          <a:bodyPr/>
          <a:lstStyle/>
          <a:p>
            <a:fld id="{9E20F353-D5ED-4414-BA47-136761FCB615}" type="slidenum">
              <a:rPr lang="en-US"/>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1224700C-1834-4611-8813-29A8E07572DA}" type="slidenum">
              <a:rPr lang="en-US"/>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2000" smtClean="0">
                <a:ea typeface="ＭＳ Ｐゴシック" pitchFamily="34" charset="-128"/>
              </a:rPr>
              <a:t>Progress on the various effects were written into the CTFJ – HOA Objs, Effects and Contributing Effects Documents. </a:t>
            </a:r>
          </a:p>
          <a:p>
            <a:pPr lvl="1"/>
            <a:r>
              <a:rPr lang="en-US" sz="2000" smtClean="0">
                <a:ea typeface="ＭＳ Ｐゴシック" pitchFamily="34" charset="-128"/>
              </a:rPr>
              <a:t>Progress of what was going on determined if they satisfied MOEs. These MOEs were then summarized in the Kenya FY11Q1 Encl 1 Doc. </a:t>
            </a:r>
          </a:p>
          <a:p>
            <a:pPr lvl="1"/>
            <a:r>
              <a:rPr lang="en-US" sz="2000" smtClean="0">
                <a:ea typeface="ＭＳ Ｐゴシック" pitchFamily="34" charset="-128"/>
              </a:rPr>
              <a:t>Each effect was then color coded in respect to the amount of success the four different missions had. </a:t>
            </a:r>
          </a:p>
          <a:p>
            <a:pPr lvl="1"/>
            <a:r>
              <a:rPr lang="en-US" sz="2000" smtClean="0">
                <a:ea typeface="ＭＳ Ｐゴシック" pitchFamily="34" charset="-128"/>
              </a:rPr>
              <a:t>The overall objective color code depended on the amount of each color there were. </a:t>
            </a:r>
          </a:p>
          <a:p>
            <a:r>
              <a:rPr lang="en-US" sz="2000" smtClean="0">
                <a:ea typeface="ＭＳ Ｐゴシック" pitchFamily="34" charset="-128"/>
              </a:rPr>
              <a:t>Questions</a:t>
            </a:r>
          </a:p>
          <a:p>
            <a:pPr lvl="1"/>
            <a:r>
              <a:rPr lang="en-US" sz="1600" smtClean="0">
                <a:ea typeface="ＭＳ Ｐゴシック" pitchFamily="34" charset="-128"/>
              </a:rPr>
              <a:t>Why is OBJ 2 in FY11Q2 changed to yellow when the OBJs and Effects sheet pretty much stayed the same and the status of OBJ 2 was still considered green?</a:t>
            </a:r>
          </a:p>
          <a:p>
            <a:pPr lvl="1"/>
            <a:r>
              <a:rPr lang="en-US" sz="1600" smtClean="0">
                <a:ea typeface="ＭＳ Ｐゴシック" pitchFamily="34" charset="-128"/>
              </a:rPr>
              <a:t>Was there a quantitative way to come up with the overall color for the OBJs as well as the evidence?</a:t>
            </a:r>
          </a:p>
          <a:p>
            <a:pPr lvl="1"/>
            <a:r>
              <a:rPr lang="en-US" sz="1600" smtClean="0">
                <a:ea typeface="ＭＳ Ｐゴシック" pitchFamily="34" charset="-128"/>
              </a:rPr>
              <a:t>Much of the effects all still have insufficient information according to the excel sheet, but document still has info and leader engagement information. Why was the assessment not made? Not much info? I.E. effect 2.1</a:t>
            </a:r>
          </a:p>
          <a:p>
            <a:endParaRPr lang="en-US" smtClean="0">
              <a:ea typeface="ＭＳ Ｐゴシック" pitchFamily="34" charset="-128"/>
            </a:endParaRPr>
          </a:p>
          <a:p>
            <a:endParaRPr lang="en-US" smtClean="0">
              <a:ea typeface="ＭＳ Ｐゴシック" pitchFamily="34" charset="-128"/>
            </a:endParaRPr>
          </a:p>
        </p:txBody>
      </p:sp>
      <p:sp>
        <p:nvSpPr>
          <p:cNvPr id="58372" name="Slide Number Placeholder 3"/>
          <p:cNvSpPr>
            <a:spLocks noGrp="1"/>
          </p:cNvSpPr>
          <p:nvPr>
            <p:ph type="sldNum" sz="quarter" idx="5"/>
          </p:nvPr>
        </p:nvSpPr>
        <p:spPr bwMode="auto">
          <a:noFill/>
          <a:ln>
            <a:miter lim="800000"/>
            <a:headEnd/>
            <a:tailEnd/>
          </a:ln>
        </p:spPr>
        <p:txBody>
          <a:bodyPr/>
          <a:lstStyle/>
          <a:p>
            <a:fld id="{A175AF39-55AE-49BD-858A-4B16F0FC3625}" type="slidenum">
              <a:rPr lang="en-US"/>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34" charset="-128"/>
              </a:rPr>
              <a:t>Photo taken from AFRICOM website</a:t>
            </a:r>
          </a:p>
        </p:txBody>
      </p:sp>
      <p:sp>
        <p:nvSpPr>
          <p:cNvPr id="54276" name="Slide Number Placeholder 3"/>
          <p:cNvSpPr>
            <a:spLocks noGrp="1"/>
          </p:cNvSpPr>
          <p:nvPr>
            <p:ph type="sldNum" sz="quarter" idx="5"/>
          </p:nvPr>
        </p:nvSpPr>
        <p:spPr bwMode="auto">
          <a:noFill/>
          <a:ln>
            <a:miter lim="800000"/>
            <a:headEnd/>
            <a:tailEnd/>
          </a:ln>
        </p:spPr>
        <p:txBody>
          <a:bodyPr/>
          <a:lstStyle/>
          <a:p>
            <a:fld id="{C0435B24-5D14-4EE3-9559-B683DF7723DF}" type="slidenum">
              <a:rPr lang="en-US"/>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itle Placeholder 1"/>
          <p:cNvSpPr txBox="1">
            <a:spLocks/>
          </p:cNvSpPr>
          <p:nvPr userDrawn="1"/>
        </p:nvSpPr>
        <p:spPr>
          <a:xfrm>
            <a:off x="2971800" y="0"/>
            <a:ext cx="6172200" cy="685800"/>
          </a:xfrm>
          <a:prstGeom prst="rect">
            <a:avLst/>
          </a:prstGeom>
          <a:solidFill>
            <a:schemeClr val="bg1">
              <a:lumMod val="50000"/>
            </a:schemeClr>
          </a:solidFill>
          <a:ln>
            <a:solidFill>
              <a:schemeClr val="bg1">
                <a:lumMod val="50000"/>
              </a:schemeClr>
            </a:solidFill>
          </a:ln>
        </p:spPr>
        <p:txBody>
          <a:bodyPr anchor="ctr">
            <a:normAutofit/>
          </a:bodyPr>
          <a:lstStyle/>
          <a:p>
            <a:pPr algn="ctr"/>
            <a:endParaRPr lang="en-US" sz="2400" b="1" i="1">
              <a:solidFill>
                <a:srgbClr val="FFFFFF"/>
              </a:solidFill>
            </a:endParaRPr>
          </a:p>
        </p:txBody>
      </p:sp>
      <p:sp>
        <p:nvSpPr>
          <p:cNvPr id="2" name="Title 1"/>
          <p:cNvSpPr>
            <a:spLocks noGrp="1"/>
          </p:cNvSpPr>
          <p:nvPr>
            <p:ph type="ctrTitle"/>
          </p:nvPr>
        </p:nvSpPr>
        <p:spPr>
          <a:xfrm>
            <a:off x="685800" y="2130425"/>
            <a:ext cx="7772400" cy="1470025"/>
          </a:xfrm>
          <a:prstGeom prst="rect">
            <a:avLst/>
          </a:prstGeom>
          <a:noFill/>
          <a:ln>
            <a:noFill/>
          </a:ln>
        </p:spPr>
        <p:txBody>
          <a:bodyPr/>
          <a:lstStyle>
            <a:lvl1pPr>
              <a:defRPr sz="4400" i="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39332" y="2248286"/>
            <a:ext cx="6167437" cy="685800"/>
          </a:xfrm>
          <a:prstGeom prst="rect">
            <a:avLst/>
          </a:prstGeom>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0" y="6492875"/>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2D4F60A1-63E1-4B2C-A5DA-D1DFDEB7584E}" type="datetime1">
              <a:rPr lang="en-US"/>
              <a:pPr/>
              <a:t>3/28/2012</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239332" y="2248286"/>
            <a:ext cx="6167437" cy="6858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0" y="6492875"/>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9C0DF541-F05E-4BD8-8A23-3F2FD716B568}" type="datetime1">
              <a:rPr lang="en-US"/>
              <a:pPr/>
              <a:t>3/28/2012</a:t>
            </a:fld>
            <a:endParaRPr lang="en-US"/>
          </a:p>
        </p:txBody>
      </p:sp>
      <p:sp>
        <p:nvSpPr>
          <p:cNvPr id="6" name="Footer Placeholder 4"/>
          <p:cNvSpPr>
            <a:spLocks noGrp="1"/>
          </p:cNvSpPr>
          <p:nvPr>
            <p:ph type="ftr" sz="quarter" idx="11"/>
          </p:nvPr>
        </p:nvSpPr>
        <p:spPr>
          <a:xfrm>
            <a:off x="0" y="6565900"/>
            <a:ext cx="4699000" cy="24130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7" name="Slide Number Placeholder 5"/>
          <p:cNvSpPr>
            <a:spLocks noGrp="1"/>
          </p:cNvSpPr>
          <p:nvPr>
            <p:ph type="sldNum" sz="quarter" idx="12"/>
          </p:nvPr>
        </p:nvSpPr>
        <p:spPr>
          <a:xfrm>
            <a:off x="7010400" y="6492875"/>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7CA01F71-250C-485D-9D13-277C9BC1609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239332" y="2248286"/>
            <a:ext cx="6167437" cy="6858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0" y="6492875"/>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D2A56DD6-8F50-425F-92AD-A6A36772E6E1}" type="datetime1">
              <a:rPr lang="en-US"/>
              <a:pPr/>
              <a:t>3/28/2012</a:t>
            </a:fld>
            <a:endParaRPr lang="en-US"/>
          </a:p>
        </p:txBody>
      </p:sp>
      <p:sp>
        <p:nvSpPr>
          <p:cNvPr id="8" name="Footer Placeholder 4"/>
          <p:cNvSpPr>
            <a:spLocks noGrp="1"/>
          </p:cNvSpPr>
          <p:nvPr>
            <p:ph type="ftr" sz="quarter" idx="11"/>
          </p:nvPr>
        </p:nvSpPr>
        <p:spPr>
          <a:xfrm>
            <a:off x="0" y="6565900"/>
            <a:ext cx="4699000" cy="24130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9" name="Slide Number Placeholder 5"/>
          <p:cNvSpPr>
            <a:spLocks noGrp="1"/>
          </p:cNvSpPr>
          <p:nvPr>
            <p:ph type="sldNum" sz="quarter" idx="12"/>
          </p:nvPr>
        </p:nvSpPr>
        <p:spPr>
          <a:xfrm>
            <a:off x="7010400" y="6492875"/>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A0907D3B-9C53-492F-935E-554878EB0854}"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239332" y="2248286"/>
            <a:ext cx="6167437" cy="685800"/>
          </a:xfrm>
          <a:prstGeom prst="rect">
            <a:avLst/>
          </a:prstGeom>
        </p:spPr>
        <p:txBody>
          <a:bodyPr/>
          <a:lstStyle>
            <a:lvl1pPr>
              <a:defRPr/>
            </a:lvl1pPr>
          </a:lstStyle>
          <a:p>
            <a:r>
              <a:rPr lang="en-US" dirty="0" smtClean="0"/>
              <a:t>Click to edit Master title style</a:t>
            </a:r>
            <a:endParaRPr lang="en-US" dirty="0"/>
          </a:p>
        </p:txBody>
      </p:sp>
      <p:sp>
        <p:nvSpPr>
          <p:cNvPr id="3" name="Date Placeholder 3"/>
          <p:cNvSpPr>
            <a:spLocks noGrp="1"/>
          </p:cNvSpPr>
          <p:nvPr>
            <p:ph type="dt" sz="half" idx="10"/>
          </p:nvPr>
        </p:nvSpPr>
        <p:spPr>
          <a:xfrm>
            <a:off x="0" y="6492875"/>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8855EDD4-0D66-4E30-A1E5-012FF53490D7}" type="datetime1">
              <a:rPr lang="en-US"/>
              <a:pPr/>
              <a:t>3/28/2012</a:t>
            </a:fld>
            <a:endParaRPr lang="en-US"/>
          </a:p>
        </p:txBody>
      </p:sp>
      <p:sp>
        <p:nvSpPr>
          <p:cNvPr id="4" name="Footer Placeholder 4"/>
          <p:cNvSpPr>
            <a:spLocks noGrp="1"/>
          </p:cNvSpPr>
          <p:nvPr>
            <p:ph type="ftr" sz="quarter" idx="11"/>
          </p:nvPr>
        </p:nvSpPr>
        <p:spPr>
          <a:xfrm>
            <a:off x="0" y="6565900"/>
            <a:ext cx="4699000" cy="24130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5" name="Slide Number Placeholder 5"/>
          <p:cNvSpPr>
            <a:spLocks noGrp="1"/>
          </p:cNvSpPr>
          <p:nvPr>
            <p:ph type="sldNum" sz="quarter" idx="12"/>
          </p:nvPr>
        </p:nvSpPr>
        <p:spPr>
          <a:xfrm>
            <a:off x="7010400" y="6492875"/>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D581D24-E860-45E5-94E0-A658D4661F41}"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228600" y="884238"/>
            <a:ext cx="8686800" cy="5592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 name="Rectangle 7"/>
          <p:cNvSpPr/>
          <p:nvPr userDrawn="1"/>
        </p:nvSpPr>
        <p:spPr>
          <a:xfrm>
            <a:off x="0" y="0"/>
            <a:ext cx="2955925" cy="676275"/>
          </a:xfrm>
          <a:prstGeom prst="rect">
            <a:avLst/>
          </a:prstGeom>
          <a:solidFill>
            <a:schemeClr val="tx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100" b="1">
              <a:solidFill>
                <a:srgbClr val="FFFFFF"/>
              </a:solidFill>
              <a:latin typeface="Copperplate Gothic Light" pitchFamily="34" charset="0"/>
              <a:cs typeface="Traditional Arabic" pitchFamily="2" charset="-78"/>
            </a:endParaRPr>
          </a:p>
        </p:txBody>
      </p:sp>
      <p:pic>
        <p:nvPicPr>
          <p:cNvPr id="1028" name="Picture 8" descr="http://www.west-point.org/parent/wppc-greater-houston/photogallery/usma_crest2.jpg"/>
          <p:cNvPicPr>
            <a:picLocks noChangeAspect="1" noChangeArrowheads="1"/>
          </p:cNvPicPr>
          <p:nvPr userDrawn="1"/>
        </p:nvPicPr>
        <p:blipFill>
          <a:blip r:embed="rId8" cstate="print"/>
          <a:srcRect/>
          <a:stretch>
            <a:fillRect/>
          </a:stretch>
        </p:blipFill>
        <p:spPr bwMode="auto">
          <a:xfrm>
            <a:off x="76200" y="74613"/>
            <a:ext cx="581025" cy="534987"/>
          </a:xfrm>
          <a:prstGeom prst="rect">
            <a:avLst/>
          </a:prstGeom>
          <a:noFill/>
          <a:ln w="9525">
            <a:noFill/>
            <a:miter lim="800000"/>
            <a:headEnd/>
            <a:tailEnd/>
          </a:ln>
        </p:spPr>
      </p:pic>
      <p:pic>
        <p:nvPicPr>
          <p:cNvPr id="1029" name="Picture 6" descr="WPwordmarkOutline3'revPS"/>
          <p:cNvPicPr>
            <a:picLocks noChangeAspect="1" noChangeArrowheads="1"/>
          </p:cNvPicPr>
          <p:nvPr userDrawn="1"/>
        </p:nvPicPr>
        <p:blipFill>
          <a:blip r:embed="rId9" cstate="print"/>
          <a:srcRect/>
          <a:stretch>
            <a:fillRect/>
          </a:stretch>
        </p:blipFill>
        <p:spPr bwMode="auto">
          <a:xfrm>
            <a:off x="909638" y="96838"/>
            <a:ext cx="1766887" cy="504825"/>
          </a:xfrm>
          <a:prstGeom prst="rect">
            <a:avLst/>
          </a:prstGeom>
          <a:noFill/>
          <a:ln w="9525">
            <a:noFill/>
            <a:miter lim="800000"/>
            <a:headEnd/>
            <a:tailEnd/>
          </a:ln>
        </p:spPr>
      </p:pic>
      <p:sp>
        <p:nvSpPr>
          <p:cNvPr id="10" name="Rectangle 9"/>
          <p:cNvSpPr>
            <a:spLocks noChangeArrowheads="1"/>
          </p:cNvSpPr>
          <p:nvPr userDrawn="1"/>
        </p:nvSpPr>
        <p:spPr bwMode="auto">
          <a:xfrm>
            <a:off x="2959100" y="0"/>
            <a:ext cx="6191250" cy="679450"/>
          </a:xfrm>
          <a:prstGeom prst="rect">
            <a:avLst/>
          </a:prstGeom>
          <a:solidFill>
            <a:srgbClr val="A6A6A6"/>
          </a:solidFill>
          <a:ln w="9525">
            <a:noFill/>
            <a:miter lim="800000"/>
            <a:headEnd/>
            <a:tailEnd/>
          </a:ln>
          <a:effectLst/>
        </p:spPr>
        <p:txBody>
          <a:bodyPr anchor="ctr"/>
          <a:lstStyle/>
          <a:p>
            <a:pPr algn="ctr"/>
            <a:endParaRPr lang="en-US">
              <a:solidFill>
                <a:srgbClr val="FFFFFF"/>
              </a:solidFill>
              <a:latin typeface="Calibri" pitchFamily="34" charset="0"/>
            </a:endParaRPr>
          </a:p>
        </p:txBody>
      </p:sp>
      <p:pic>
        <p:nvPicPr>
          <p:cNvPr id="1031" name="Picture 10" descr="Letterhead Color.jpg"/>
          <p:cNvPicPr>
            <a:picLocks noChangeAspect="1"/>
          </p:cNvPicPr>
          <p:nvPr userDrawn="1"/>
        </p:nvPicPr>
        <p:blipFill>
          <a:blip r:embed="rId10" cstate="print"/>
          <a:srcRect/>
          <a:stretch>
            <a:fillRect/>
          </a:stretch>
        </p:blipFill>
        <p:spPr bwMode="auto">
          <a:xfrm>
            <a:off x="0" y="6121400"/>
            <a:ext cx="1701800" cy="736600"/>
          </a:xfrm>
          <a:prstGeom prst="rect">
            <a:avLst/>
          </a:prstGeom>
          <a:noFill/>
          <a:ln w="9525">
            <a:noFill/>
            <a:miter lim="800000"/>
            <a:headEnd/>
            <a:tailEnd/>
          </a:ln>
        </p:spPr>
      </p:pic>
      <p:sp>
        <p:nvSpPr>
          <p:cNvPr id="12" name="Rectangle 7"/>
          <p:cNvSpPr>
            <a:spLocks noChangeArrowheads="1"/>
          </p:cNvSpPr>
          <p:nvPr userDrawn="1"/>
        </p:nvSpPr>
        <p:spPr bwMode="auto">
          <a:xfrm>
            <a:off x="0" y="6324600"/>
            <a:ext cx="9144000" cy="533400"/>
          </a:xfrm>
          <a:prstGeom prst="rect">
            <a:avLst/>
          </a:prstGeom>
          <a:noFill/>
          <a:ln w="12700">
            <a:noFill/>
            <a:miter lim="800000"/>
            <a:headEnd/>
            <a:tailEnd/>
          </a:ln>
          <a:effectLst/>
        </p:spPr>
        <p:txBody>
          <a:bodyPr wrap="none" lIns="90488" tIns="44450" rIns="90488" bIns="44450" anchor="ctr"/>
          <a:lstStyle/>
          <a:p>
            <a:pPr>
              <a:spcBef>
                <a:spcPct val="20000"/>
              </a:spcBef>
              <a:defRPr/>
            </a:pPr>
            <a:r>
              <a:rPr lang="en-US" sz="1000" dirty="0"/>
              <a:t> 		     	                                    Slide No. </a:t>
            </a:r>
            <a:fld id="{F6B72E67-DE17-489D-9237-C6488167C146}" type="slidenum">
              <a:rPr lang="en-US" sz="1000"/>
              <a:pPr>
                <a:spcBef>
                  <a:spcPct val="20000"/>
                </a:spcBef>
                <a:defRPr/>
              </a:pPr>
              <a:t>‹#›</a:t>
            </a:fld>
            <a:r>
              <a:rPr lang="en-US" sz="1000" dirty="0"/>
              <a:t> of  </a:t>
            </a:r>
            <a:r>
              <a:rPr lang="en-US" sz="1000" dirty="0" smtClean="0"/>
              <a:t>37</a:t>
            </a:r>
            <a:r>
              <a:rPr lang="en-US" sz="1000" dirty="0"/>
              <a:t>			                                </a:t>
            </a:r>
            <a:r>
              <a:rPr lang="en-US" sz="1000" smtClean="0"/>
              <a:t>3/28/</a:t>
            </a:r>
            <a:r>
              <a:rPr lang="en-US" sz="1000" dirty="0" smtClean="0"/>
              <a:t>12 </a:t>
            </a:r>
            <a:endParaRPr lang="en-US" sz="1000" dirty="0"/>
          </a:p>
          <a:p>
            <a:pPr>
              <a:spcBef>
                <a:spcPct val="20000"/>
              </a:spcBef>
              <a:defRPr/>
            </a:pPr>
            <a:r>
              <a:rPr lang="en-US" sz="1000" dirty="0"/>
              <a:t> </a:t>
            </a:r>
          </a:p>
        </p:txBody>
      </p:sp>
    </p:spTree>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48" r:id="rId6"/>
  </p:sldLayoutIdLst>
  <p:hf hdr="0" ftr="0"/>
  <p:txStyles>
    <p:titleStyle>
      <a:lvl1pPr algn="ctr" rtl="0" eaLnBrk="0" fontAlgn="base" hangingPunct="0">
        <a:spcBef>
          <a:spcPct val="0"/>
        </a:spcBef>
        <a:spcAft>
          <a:spcPct val="0"/>
        </a:spcAft>
        <a:defRPr sz="2400" b="1" i="1" kern="1200">
          <a:solidFill>
            <a:srgbClr val="FFFFFF"/>
          </a:solidFill>
          <a:latin typeface="Arial" pitchFamily="34" charset="0"/>
          <a:ea typeface="ＭＳ Ｐゴシック" charset="-128"/>
          <a:cs typeface="ＭＳ Ｐゴシック" charset="-128"/>
        </a:defRPr>
      </a:lvl1pPr>
      <a:lvl2pPr algn="ctr" rtl="0" eaLnBrk="0" fontAlgn="base" hangingPunct="0">
        <a:spcBef>
          <a:spcPct val="0"/>
        </a:spcBef>
        <a:spcAft>
          <a:spcPct val="0"/>
        </a:spcAft>
        <a:defRPr sz="2400" b="1" i="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2400" b="1" i="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2400" b="1" i="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2400" b="1" i="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2400" b="1" i="1">
          <a:solidFill>
            <a:srgbClr val="FFFFFF"/>
          </a:solidFill>
          <a:latin typeface="Arial" charset="0"/>
        </a:defRPr>
      </a:lvl6pPr>
      <a:lvl7pPr marL="914400" algn="ctr" rtl="0" fontAlgn="base">
        <a:spcBef>
          <a:spcPct val="0"/>
        </a:spcBef>
        <a:spcAft>
          <a:spcPct val="0"/>
        </a:spcAft>
        <a:defRPr sz="2400" b="1" i="1">
          <a:solidFill>
            <a:srgbClr val="FFFFFF"/>
          </a:solidFill>
          <a:latin typeface="Arial" charset="0"/>
        </a:defRPr>
      </a:lvl7pPr>
      <a:lvl8pPr marL="1371600" algn="ctr" rtl="0" fontAlgn="base">
        <a:spcBef>
          <a:spcPct val="0"/>
        </a:spcBef>
        <a:spcAft>
          <a:spcPct val="0"/>
        </a:spcAft>
        <a:defRPr sz="2400" b="1" i="1">
          <a:solidFill>
            <a:srgbClr val="FFFFFF"/>
          </a:solidFill>
          <a:latin typeface="Arial" charset="0"/>
        </a:defRPr>
      </a:lvl8pPr>
      <a:lvl9pPr marL="1828800" algn="ctr" rtl="0" fontAlgn="base">
        <a:spcBef>
          <a:spcPct val="0"/>
        </a:spcBef>
        <a:spcAft>
          <a:spcPct val="0"/>
        </a:spcAft>
        <a:defRPr sz="2400" b="1" i="1">
          <a:solidFill>
            <a:srgbClr val="FFFFFF"/>
          </a:solidFill>
          <a:latin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Arial" charset="0"/>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p:cNvSpPr txBox="1">
            <a:spLocks noChangeArrowheads="1"/>
          </p:cNvSpPr>
          <p:nvPr/>
        </p:nvSpPr>
        <p:spPr bwMode="auto">
          <a:xfrm>
            <a:off x="1786931" y="5151438"/>
            <a:ext cx="5680075" cy="1160462"/>
          </a:xfrm>
          <a:prstGeom prst="rect">
            <a:avLst/>
          </a:prstGeom>
          <a:noFill/>
          <a:ln w="9525">
            <a:noFill/>
            <a:miter lim="800000"/>
            <a:headEnd/>
            <a:tailEnd/>
          </a:ln>
        </p:spPr>
        <p:txBody>
          <a:bodyPr lIns="82048" tIns="41025" rIns="82048" bIns="41025">
            <a:spAutoFit/>
          </a:bodyPr>
          <a:lstStyle/>
          <a:p>
            <a:pPr algn="ctr" eaLnBrk="0" hangingPunct="0">
              <a:defRPr/>
            </a:pPr>
            <a:r>
              <a:rPr lang="en-US" sz="2400" b="1" dirty="0">
                <a:solidFill>
                  <a:srgbClr val="000000"/>
                </a:solidFill>
                <a:latin typeface="+mj-lt"/>
                <a:ea typeface="ヒラギノ角ゴ Pro W3" charset="-128"/>
                <a:cs typeface="Cambria"/>
              </a:rPr>
              <a:t>United States Military Academy</a:t>
            </a:r>
          </a:p>
          <a:p>
            <a:pPr algn="ctr" eaLnBrk="0" hangingPunct="0">
              <a:defRPr/>
            </a:pPr>
            <a:r>
              <a:rPr lang="en-US" sz="2400" b="1" dirty="0">
                <a:solidFill>
                  <a:srgbClr val="000000"/>
                </a:solidFill>
                <a:latin typeface="+mj-lt"/>
                <a:ea typeface="ヒラギノ角ゴ Pro W3" charset="-128"/>
                <a:cs typeface="Cambria"/>
              </a:rPr>
              <a:t>West Point, New York 10996-1776</a:t>
            </a:r>
          </a:p>
          <a:p>
            <a:pPr algn="ctr" eaLnBrk="0" hangingPunct="0">
              <a:defRPr/>
            </a:pPr>
            <a:r>
              <a:rPr lang="en-US" sz="2200" b="1" dirty="0">
                <a:solidFill>
                  <a:srgbClr val="000000"/>
                </a:solidFill>
                <a:effectLst>
                  <a:outerShdw blurRad="38100" dist="38100" dir="2700000" algn="tl">
                    <a:srgbClr val="000000">
                      <a:alpha val="43137"/>
                    </a:srgbClr>
                  </a:outerShdw>
                </a:effectLst>
                <a:latin typeface="+mj-lt"/>
                <a:ea typeface="ヒラギノ角ゴ Pro W3" charset="-128"/>
                <a:cs typeface="Cambria"/>
              </a:rPr>
              <a:t>	</a:t>
            </a:r>
          </a:p>
        </p:txBody>
      </p:sp>
      <p:pic>
        <p:nvPicPr>
          <p:cNvPr id="7171" name="Picture 9" descr="Shield Color.jpg"/>
          <p:cNvPicPr>
            <a:picLocks noChangeAspect="1"/>
          </p:cNvPicPr>
          <p:nvPr/>
        </p:nvPicPr>
        <p:blipFill>
          <a:blip r:embed="rId3" cstate="print"/>
          <a:srcRect/>
          <a:stretch>
            <a:fillRect/>
          </a:stretch>
        </p:blipFill>
        <p:spPr bwMode="auto">
          <a:xfrm>
            <a:off x="6588125" y="672490"/>
            <a:ext cx="2436813" cy="2489200"/>
          </a:xfrm>
          <a:prstGeom prst="rect">
            <a:avLst/>
          </a:prstGeom>
          <a:noFill/>
          <a:ln w="9525">
            <a:noFill/>
            <a:miter lim="800000"/>
            <a:headEnd/>
            <a:tailEnd/>
          </a:ln>
        </p:spPr>
      </p:pic>
      <p:sp>
        <p:nvSpPr>
          <p:cNvPr id="5" name="Rectangle 21"/>
          <p:cNvSpPr>
            <a:spLocks noChangeArrowheads="1"/>
          </p:cNvSpPr>
          <p:nvPr/>
        </p:nvSpPr>
        <p:spPr bwMode="auto">
          <a:xfrm>
            <a:off x="0" y="770539"/>
            <a:ext cx="6591300" cy="3960836"/>
          </a:xfrm>
          <a:prstGeom prst="rect">
            <a:avLst/>
          </a:prstGeom>
          <a:noFill/>
          <a:ln w="9525">
            <a:noFill/>
            <a:miter lim="800000"/>
            <a:headEnd/>
            <a:tailEnd/>
          </a:ln>
        </p:spPr>
        <p:txBody>
          <a:bodyPr lIns="82048" tIns="41025" rIns="82048" bIns="41025">
            <a:spAutoFit/>
          </a:bodyPr>
          <a:lstStyle/>
          <a:p>
            <a:pPr algn="ctr"/>
            <a:r>
              <a:rPr lang="en-US" sz="3900" b="1" dirty="0">
                <a:solidFill>
                  <a:srgbClr val="000000"/>
                </a:solidFill>
                <a:effectLst>
                  <a:outerShdw blurRad="38100" dist="38100" dir="2700000" algn="tl">
                    <a:srgbClr val="C0C0C0"/>
                  </a:outerShdw>
                </a:effectLst>
                <a:latin typeface="Calibri" pitchFamily="34" charset="0"/>
                <a:ea typeface="ヒラギノ角ゴ Pro W3" charset="-128"/>
              </a:rPr>
              <a:t>Evaluation of Assessment Methodology to Support </a:t>
            </a:r>
          </a:p>
          <a:p>
            <a:pPr algn="ctr"/>
            <a:r>
              <a:rPr lang="en-US" sz="3900" b="1" dirty="0">
                <a:solidFill>
                  <a:srgbClr val="000000"/>
                </a:solidFill>
                <a:effectLst>
                  <a:outerShdw blurRad="38100" dist="38100" dir="2700000" algn="tl">
                    <a:srgbClr val="C0C0C0"/>
                  </a:outerShdw>
                </a:effectLst>
                <a:latin typeface="Calibri" pitchFamily="34" charset="0"/>
                <a:ea typeface="ヒラギノ角ゴ Pro W3" charset="-128"/>
              </a:rPr>
              <a:t>Combined Joint Task Force-Horn Of Africa</a:t>
            </a:r>
          </a:p>
          <a:p>
            <a:pPr algn="ctr"/>
            <a:endParaRPr lang="en-US" sz="2400" b="1" dirty="0">
              <a:solidFill>
                <a:srgbClr val="000000"/>
              </a:solidFill>
              <a:latin typeface="Calibri" pitchFamily="34" charset="0"/>
            </a:endParaRPr>
          </a:p>
          <a:p>
            <a:pPr algn="ctr"/>
            <a:r>
              <a:rPr lang="en-US" sz="2400" b="1" dirty="0">
                <a:solidFill>
                  <a:srgbClr val="000000"/>
                </a:solidFill>
                <a:latin typeface="Calibri" pitchFamily="34" charset="0"/>
              </a:rPr>
              <a:t>Cadets </a:t>
            </a:r>
            <a:r>
              <a:rPr lang="en-US" sz="2400" b="1" dirty="0" smtClean="0">
                <a:solidFill>
                  <a:srgbClr val="000000"/>
                </a:solidFill>
                <a:latin typeface="Calibri" pitchFamily="34" charset="0"/>
              </a:rPr>
              <a:t>Greg </a:t>
            </a:r>
            <a:r>
              <a:rPr lang="en-US" sz="2400" b="1" dirty="0" err="1" smtClean="0">
                <a:solidFill>
                  <a:srgbClr val="000000"/>
                </a:solidFill>
                <a:latin typeface="Calibri" pitchFamily="34" charset="0"/>
              </a:rPr>
              <a:t>Elgort</a:t>
            </a:r>
            <a:r>
              <a:rPr lang="en-US" sz="2400" b="1" dirty="0">
                <a:solidFill>
                  <a:srgbClr val="000000"/>
                </a:solidFill>
                <a:latin typeface="Calibri" pitchFamily="34" charset="0"/>
              </a:rPr>
              <a:t>, </a:t>
            </a:r>
            <a:r>
              <a:rPr lang="en-US" sz="2400" b="1" dirty="0" smtClean="0">
                <a:solidFill>
                  <a:srgbClr val="000000"/>
                </a:solidFill>
                <a:latin typeface="Calibri" pitchFamily="34" charset="0"/>
              </a:rPr>
              <a:t>Eric Jones</a:t>
            </a:r>
            <a:r>
              <a:rPr lang="en-US" sz="2400" b="1" dirty="0">
                <a:solidFill>
                  <a:srgbClr val="000000"/>
                </a:solidFill>
                <a:latin typeface="Calibri" pitchFamily="34" charset="0"/>
              </a:rPr>
              <a:t>, </a:t>
            </a:r>
            <a:r>
              <a:rPr lang="en-US" sz="2400" b="1" dirty="0" smtClean="0">
                <a:solidFill>
                  <a:srgbClr val="000000"/>
                </a:solidFill>
                <a:latin typeface="Calibri" pitchFamily="34" charset="0"/>
              </a:rPr>
              <a:t>Eric Kim</a:t>
            </a:r>
            <a:r>
              <a:rPr lang="en-US" sz="2400" b="1" dirty="0">
                <a:solidFill>
                  <a:srgbClr val="000000"/>
                </a:solidFill>
                <a:latin typeface="Calibri" pitchFamily="34" charset="0"/>
              </a:rPr>
              <a:t>, </a:t>
            </a:r>
            <a:r>
              <a:rPr lang="en-US" sz="2400" b="1" dirty="0" smtClean="0">
                <a:solidFill>
                  <a:srgbClr val="000000"/>
                </a:solidFill>
                <a:latin typeface="Calibri" pitchFamily="34" charset="0"/>
              </a:rPr>
              <a:t>Taylor </a:t>
            </a:r>
            <a:r>
              <a:rPr lang="en-US" sz="2400" b="1" dirty="0" err="1" smtClean="0">
                <a:solidFill>
                  <a:srgbClr val="000000"/>
                </a:solidFill>
                <a:latin typeface="Calibri" pitchFamily="34" charset="0"/>
              </a:rPr>
              <a:t>Mosera</a:t>
            </a:r>
            <a:r>
              <a:rPr lang="en-US" sz="2400" b="1" dirty="0">
                <a:solidFill>
                  <a:srgbClr val="000000"/>
                </a:solidFill>
                <a:latin typeface="Calibri" pitchFamily="34" charset="0"/>
              </a:rPr>
              <a:t> </a:t>
            </a:r>
            <a:r>
              <a:rPr lang="en-US" sz="2400" b="1" dirty="0" smtClean="0">
                <a:solidFill>
                  <a:srgbClr val="000000"/>
                </a:solidFill>
                <a:latin typeface="Calibri" pitchFamily="34" charset="0"/>
              </a:rPr>
              <a:t>and Dr. John Farr</a:t>
            </a:r>
            <a:endParaRPr lang="en-US" sz="2400" b="1" dirty="0">
              <a:solidFill>
                <a:srgbClr val="000000"/>
              </a:solidFill>
              <a:latin typeface="Calibri" pitchFamily="34" charset="0"/>
            </a:endParaRPr>
          </a:p>
          <a:p>
            <a:pPr algn="ctr"/>
            <a:endParaRPr lang="en-US" sz="2400" b="1" dirty="0">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b="8716"/>
          <a:stretch>
            <a:fillRect/>
          </a:stretch>
        </p:blipFill>
        <p:spPr bwMode="auto">
          <a:xfrm>
            <a:off x="1790700" y="1085850"/>
            <a:ext cx="5711825" cy="5276850"/>
          </a:xfrm>
          <a:prstGeom prst="rect">
            <a:avLst/>
          </a:prstGeom>
          <a:noFill/>
          <a:ln w="9525">
            <a:noFill/>
            <a:miter lim="800000"/>
            <a:headEnd/>
            <a:tailEnd/>
          </a:ln>
        </p:spPr>
      </p:pic>
      <p:sp>
        <p:nvSpPr>
          <p:cNvPr id="20483" name="Title 5"/>
          <p:cNvSpPr>
            <a:spLocks noGrp="1"/>
          </p:cNvSpPr>
          <p:nvPr>
            <p:ph type="title"/>
          </p:nvPr>
        </p:nvSpPr>
        <p:spPr bwMode="auto">
          <a:xfrm>
            <a:off x="1857375" y="647700"/>
            <a:ext cx="6167438" cy="685800"/>
          </a:xfrm>
          <a:noFill/>
          <a:ln>
            <a:miter lim="800000"/>
            <a:headEnd/>
            <a:tailEnd/>
          </a:ln>
        </p:spPr>
        <p:txBody>
          <a:bodyPr vert="horz" wrap="square" lIns="91440" tIns="45720" rIns="91440" bIns="45720" numCol="1" anchor="t" anchorCtr="0" compatLnSpc="1">
            <a:prstTxWarp prst="textNoShape">
              <a:avLst/>
            </a:prstTxWarp>
          </a:bodyPr>
          <a:lstStyle/>
          <a:p>
            <a:r>
              <a:rPr lang="en-US" i="0" dirty="0" smtClean="0">
                <a:solidFill>
                  <a:schemeClr val="tx1"/>
                </a:solidFill>
                <a:latin typeface="Arial" charset="0"/>
                <a:ea typeface="ＭＳ Ｐゴシック" pitchFamily="34" charset="-128"/>
              </a:rPr>
              <a:t>Color Code Objectives and Effects</a:t>
            </a:r>
          </a:p>
        </p:txBody>
      </p:sp>
      <p:sp>
        <p:nvSpPr>
          <p:cNvPr id="5" name="TextBox 4"/>
          <p:cNvSpPr txBox="1"/>
          <p:nvPr/>
        </p:nvSpPr>
        <p:spPr>
          <a:xfrm>
            <a:off x="2624138" y="0"/>
            <a:ext cx="6519862" cy="523220"/>
          </a:xfrm>
          <a:prstGeom prst="rect">
            <a:avLst/>
          </a:prstGeom>
          <a:noFill/>
        </p:spPr>
        <p:txBody>
          <a:bodyPr>
            <a:spAutoFit/>
          </a:bodyPr>
          <a:lstStyle/>
          <a:p>
            <a:pPr algn="r"/>
            <a:r>
              <a:rPr lang="en-US" sz="2800" b="1" dirty="0">
                <a:effectLst>
                  <a:outerShdw blurRad="38100" dist="38100" dir="2700000" algn="tl">
                    <a:schemeClr val="bg1"/>
                  </a:outerShdw>
                </a:effectLst>
              </a:rPr>
              <a:t>Assessment Methodology</a:t>
            </a:r>
            <a:endParaRPr lang="en-US" sz="2800" b="1" dirty="0">
              <a:effectLst>
                <a:outerShdw blurRad="38100" dist="38100" dir="2700000" algn="tl">
                  <a:schemeClr val="bg1"/>
                </a:outerShdw>
              </a:effectLst>
              <a:latin typeface="Calibri" pitchFamily="34" charset="0"/>
              <a:ea typeface="Arial" charset="0"/>
              <a:cs typeface="Cambria"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4"/>
          <p:cNvSpPr txBox="1">
            <a:spLocks noChangeArrowheads="1"/>
          </p:cNvSpPr>
          <p:nvPr/>
        </p:nvSpPr>
        <p:spPr bwMode="auto">
          <a:xfrm>
            <a:off x="88900" y="1214438"/>
            <a:ext cx="8788400" cy="5570537"/>
          </a:xfrm>
          <a:prstGeom prst="rect">
            <a:avLst/>
          </a:prstGeom>
          <a:noFill/>
          <a:ln w="9525">
            <a:noFill/>
            <a:miter lim="800000"/>
            <a:headEnd/>
            <a:tailEnd/>
          </a:ln>
        </p:spPr>
        <p:txBody>
          <a:bodyPr>
            <a:spAutoFit/>
          </a:bodyPr>
          <a:lstStyle/>
          <a:p>
            <a:r>
              <a:rPr lang="en-US" sz="2400"/>
              <a:t>Organization</a:t>
            </a:r>
          </a:p>
          <a:p>
            <a:pPr lvl="1">
              <a:buFont typeface="Arial" charset="0"/>
              <a:buChar char="•"/>
            </a:pPr>
            <a:r>
              <a:rPr lang="en-US" sz="2400"/>
              <a:t> Objectives – Effects – Missions</a:t>
            </a:r>
          </a:p>
          <a:p>
            <a:pPr lvl="1">
              <a:buFont typeface="Arial" charset="0"/>
              <a:buChar char="•"/>
            </a:pPr>
            <a:r>
              <a:rPr lang="en-US" sz="2400"/>
              <a:t> Quantitative Objective Measures</a:t>
            </a:r>
          </a:p>
          <a:p>
            <a:pPr lvl="1">
              <a:buFont typeface="Arial" charset="0"/>
              <a:buChar char="•"/>
            </a:pPr>
            <a:endParaRPr lang="en-US" sz="2400"/>
          </a:p>
          <a:p>
            <a:pPr lvl="1">
              <a:buFont typeface="Arial" charset="0"/>
              <a:buChar char="•"/>
            </a:pPr>
            <a:endParaRPr lang="en-US" sz="2400"/>
          </a:p>
          <a:p>
            <a:pPr lvl="1">
              <a:buFont typeface="Arial" charset="0"/>
              <a:buChar char="•"/>
            </a:pPr>
            <a:endParaRPr lang="en-US" sz="2400"/>
          </a:p>
          <a:p>
            <a:pPr lvl="1">
              <a:buFont typeface="Arial" charset="0"/>
              <a:buChar char="•"/>
            </a:pPr>
            <a:endParaRPr lang="en-US" sz="2400"/>
          </a:p>
          <a:p>
            <a:pPr lvl="1">
              <a:buFont typeface="Arial" charset="0"/>
              <a:buChar char="•"/>
            </a:pPr>
            <a:endParaRPr lang="en-US" sz="2400"/>
          </a:p>
          <a:p>
            <a:pPr lvl="1">
              <a:buFont typeface="Arial" charset="0"/>
              <a:buChar char="•"/>
            </a:pPr>
            <a:endParaRPr lang="en-US" sz="2400"/>
          </a:p>
          <a:p>
            <a:r>
              <a:rPr lang="en-US" sz="2400"/>
              <a:t>Un-weighted results of assessment are presented in Objective Results, Effect Results, and Written Description of Mission Summary</a:t>
            </a:r>
          </a:p>
          <a:p>
            <a:pPr lvl="1"/>
            <a:endParaRPr lang="en-US" sz="2400"/>
          </a:p>
          <a:p>
            <a:pPr lvl="1">
              <a:buFont typeface="Arial" charset="0"/>
              <a:buChar char="•"/>
            </a:pPr>
            <a:endParaRPr lang="en-US" sz="2400"/>
          </a:p>
          <a:p>
            <a:endParaRPr lang="en-US" sz="2000"/>
          </a:p>
        </p:txBody>
      </p:sp>
      <p:sp>
        <p:nvSpPr>
          <p:cNvPr id="19459" name="TextBox 3"/>
          <p:cNvSpPr txBox="1">
            <a:spLocks noChangeArrowheads="1"/>
          </p:cNvSpPr>
          <p:nvPr/>
        </p:nvSpPr>
        <p:spPr bwMode="auto">
          <a:xfrm>
            <a:off x="88900" y="812800"/>
            <a:ext cx="2197100" cy="461963"/>
          </a:xfrm>
          <a:prstGeom prst="rect">
            <a:avLst/>
          </a:prstGeom>
          <a:noFill/>
          <a:ln w="9525">
            <a:noFill/>
            <a:miter lim="800000"/>
            <a:headEnd/>
            <a:tailEnd/>
          </a:ln>
        </p:spPr>
        <p:txBody>
          <a:bodyPr>
            <a:spAutoFit/>
          </a:bodyPr>
          <a:lstStyle/>
          <a:p>
            <a:endParaRPr lang="en-US" sz="2400"/>
          </a:p>
        </p:txBody>
      </p:sp>
      <p:graphicFrame>
        <p:nvGraphicFramePr>
          <p:cNvPr id="7" name="Table 6"/>
          <p:cNvGraphicFramePr>
            <a:graphicFrameLocks noGrp="1"/>
          </p:cNvGraphicFramePr>
          <p:nvPr/>
        </p:nvGraphicFramePr>
        <p:xfrm>
          <a:off x="571500" y="2413000"/>
          <a:ext cx="4051300" cy="1828800"/>
        </p:xfrm>
        <a:graphic>
          <a:graphicData uri="http://schemas.openxmlformats.org/drawingml/2006/table">
            <a:tbl>
              <a:tblPr/>
              <a:tblGrid>
                <a:gridCol w="1073150"/>
                <a:gridCol w="2978150"/>
              </a:tblGrid>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charset="0"/>
                        </a:rPr>
                        <a:t>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cs typeface="Arial" charset="0"/>
                        </a:rPr>
                        <a:t>Significant Evidence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charset="0"/>
                        </a:rPr>
                        <a:t>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cs typeface="Arial" charset="0"/>
                        </a:rPr>
                        <a:t>Some Evidence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charset="0"/>
                        </a:rPr>
                        <a:t>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cs typeface="Arial" charset="0"/>
                        </a:rPr>
                        <a:t>High Confidence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cs typeface="Arial" charset="0"/>
                        </a:rPr>
                        <a:t>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cs typeface="Arial" charset="0"/>
                        </a:rPr>
                        <a:t>Low Confidence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r>
            </a:tbl>
          </a:graphicData>
        </a:graphic>
      </p:graphicFrame>
      <p:graphicFrame>
        <p:nvGraphicFramePr>
          <p:cNvPr id="9" name="Table 8"/>
          <p:cNvGraphicFramePr>
            <a:graphicFrameLocks noGrp="1"/>
          </p:cNvGraphicFramePr>
          <p:nvPr/>
        </p:nvGraphicFramePr>
        <p:xfrm>
          <a:off x="4610100" y="2413000"/>
          <a:ext cx="4051300" cy="1828800"/>
        </p:xfrm>
        <a:graphic>
          <a:graphicData uri="http://schemas.openxmlformats.org/drawingml/2006/table">
            <a:tbl>
              <a:tblPr/>
              <a:tblGrid>
                <a:gridCol w="1073150"/>
                <a:gridCol w="2978150"/>
              </a:tblGrid>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00000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cs typeface="Arial" charset="0"/>
                        </a:rPr>
                        <a:t>Significant Effect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00000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cs typeface="Arial" charset="0"/>
                        </a:rPr>
                        <a:t>Some Effect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00000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cs typeface="Arial" charset="0"/>
                        </a:rPr>
                        <a:t>Negative Effect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00000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F7F7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cs typeface="Arial" charset="0"/>
                        </a:rPr>
                        <a:t>Insufficient Data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r>
            </a:tbl>
          </a:graphicData>
        </a:graphic>
      </p:graphicFrame>
      <p:sp>
        <p:nvSpPr>
          <p:cNvPr id="8" name="TextBox 7"/>
          <p:cNvSpPr txBox="1"/>
          <p:nvPr/>
        </p:nvSpPr>
        <p:spPr>
          <a:xfrm>
            <a:off x="2624138" y="0"/>
            <a:ext cx="6519862" cy="523220"/>
          </a:xfrm>
          <a:prstGeom prst="rect">
            <a:avLst/>
          </a:prstGeom>
          <a:noFill/>
        </p:spPr>
        <p:txBody>
          <a:bodyPr>
            <a:spAutoFit/>
          </a:bodyPr>
          <a:lstStyle/>
          <a:p>
            <a:pPr algn="r"/>
            <a:r>
              <a:rPr lang="en-US" sz="2800" b="1" dirty="0">
                <a:effectLst>
                  <a:outerShdw blurRad="38100" dist="38100" dir="2700000" algn="tl">
                    <a:schemeClr val="bg1"/>
                  </a:outerShdw>
                </a:effectLst>
              </a:rPr>
              <a:t>Assessment Methodology</a:t>
            </a:r>
            <a:endParaRPr lang="en-US" sz="2800" b="1" dirty="0">
              <a:effectLst>
                <a:outerShdw blurRad="38100" dist="38100" dir="2700000" algn="tl">
                  <a:schemeClr val="bg1"/>
                </a:outerShdw>
              </a:effectLst>
              <a:latin typeface="Calibri" pitchFamily="34" charset="0"/>
              <a:ea typeface="Arial" charset="0"/>
              <a:cs typeface="Cambria" pitchFamily="18"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bwMode="auto">
          <a:xfrm>
            <a:off x="1627188" y="787400"/>
            <a:ext cx="6167437" cy="685800"/>
          </a:xfrm>
          <a:noFill/>
          <a:ln>
            <a:miter lim="800000"/>
            <a:headEnd/>
            <a:tailEnd/>
          </a:ln>
        </p:spPr>
        <p:txBody>
          <a:bodyPr vert="horz" wrap="square" lIns="91440" tIns="45720" rIns="91440" bIns="45720" numCol="1" anchor="t" anchorCtr="0" compatLnSpc="1">
            <a:prstTxWarp prst="textNoShape">
              <a:avLst/>
            </a:prstTxWarp>
          </a:bodyPr>
          <a:lstStyle/>
          <a:p>
            <a:r>
              <a:rPr lang="en-US" smtClean="0">
                <a:solidFill>
                  <a:schemeClr val="tx1"/>
                </a:solidFill>
                <a:latin typeface="Arial" charset="0"/>
                <a:ea typeface="ＭＳ Ｐゴシック" pitchFamily="34" charset="-128"/>
              </a:rPr>
              <a:t>Summary CJTF-HOA Objectives</a:t>
            </a:r>
          </a:p>
        </p:txBody>
      </p:sp>
      <p:pic>
        <p:nvPicPr>
          <p:cNvPr id="22532" name="Picture 2"/>
          <p:cNvPicPr>
            <a:picLocks noChangeAspect="1" noChangeArrowheads="1"/>
          </p:cNvPicPr>
          <p:nvPr/>
        </p:nvPicPr>
        <p:blipFill>
          <a:blip r:embed="rId2" cstate="print"/>
          <a:srcRect/>
          <a:stretch>
            <a:fillRect/>
          </a:stretch>
        </p:blipFill>
        <p:spPr bwMode="auto">
          <a:xfrm>
            <a:off x="592668" y="1295244"/>
            <a:ext cx="8168746" cy="4842031"/>
          </a:xfrm>
          <a:prstGeom prst="rect">
            <a:avLst/>
          </a:prstGeom>
          <a:noFill/>
          <a:ln w="9525">
            <a:noFill/>
            <a:miter lim="800000"/>
            <a:headEnd/>
            <a:tailEnd/>
          </a:ln>
        </p:spPr>
      </p:pic>
      <p:sp>
        <p:nvSpPr>
          <p:cNvPr id="6" name="TextBox 5"/>
          <p:cNvSpPr txBox="1"/>
          <p:nvPr/>
        </p:nvSpPr>
        <p:spPr>
          <a:xfrm>
            <a:off x="2624138" y="0"/>
            <a:ext cx="6519862" cy="523220"/>
          </a:xfrm>
          <a:prstGeom prst="rect">
            <a:avLst/>
          </a:prstGeom>
          <a:noFill/>
        </p:spPr>
        <p:txBody>
          <a:bodyPr>
            <a:spAutoFit/>
          </a:bodyPr>
          <a:lstStyle/>
          <a:p>
            <a:pPr algn="r"/>
            <a:r>
              <a:rPr lang="en-US" sz="2800" b="1" dirty="0">
                <a:effectLst>
                  <a:outerShdw blurRad="38100" dist="38100" dir="2700000" algn="tl">
                    <a:schemeClr val="bg1"/>
                  </a:outerShdw>
                </a:effectLst>
              </a:rPr>
              <a:t>Assessment Methodology</a:t>
            </a:r>
            <a:endParaRPr lang="en-US" sz="2800" b="1" dirty="0">
              <a:effectLst>
                <a:outerShdw blurRad="38100" dist="38100" dir="2700000" algn="tl">
                  <a:schemeClr val="bg1"/>
                </a:outerShdw>
              </a:effectLst>
              <a:latin typeface="Calibri" pitchFamily="34" charset="0"/>
              <a:ea typeface="Arial" charset="0"/>
              <a:cs typeface="Cambria"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5" name="Group 30"/>
          <p:cNvGrpSpPr>
            <a:grpSpLocks/>
          </p:cNvGrpSpPr>
          <p:nvPr/>
        </p:nvGrpSpPr>
        <p:grpSpPr bwMode="auto">
          <a:xfrm>
            <a:off x="876300" y="520700"/>
            <a:ext cx="7456488" cy="5791200"/>
            <a:chOff x="457200" y="152400"/>
            <a:chExt cx="8148579" cy="6477000"/>
          </a:xfrm>
        </p:grpSpPr>
        <p:sp>
          <p:nvSpPr>
            <p:cNvPr id="22" name="Rounded Rectangle 21"/>
            <p:cNvSpPr/>
            <p:nvPr/>
          </p:nvSpPr>
          <p:spPr>
            <a:xfrm>
              <a:off x="457200" y="685048"/>
              <a:ext cx="2210196" cy="2819484"/>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n-US" dirty="0"/>
                <a:t>CJTF – HOA Objectives, Effects and Contributing Effects Document</a:t>
              </a:r>
            </a:p>
          </p:txBody>
        </p:sp>
        <p:sp>
          <p:nvSpPr>
            <p:cNvPr id="23" name="Right Arrow 22"/>
            <p:cNvSpPr/>
            <p:nvPr/>
          </p:nvSpPr>
          <p:spPr>
            <a:xfrm>
              <a:off x="2896396" y="1828466"/>
              <a:ext cx="914265" cy="685340"/>
            </a:xfrm>
            <a:prstGeom prst="rightArrow">
              <a:avLst/>
            </a:prstGeom>
          </p:spPr>
          <p:style>
            <a:lnRef idx="1">
              <a:schemeClr val="dk1"/>
            </a:lnRef>
            <a:fillRef idx="2">
              <a:schemeClr val="dk1"/>
            </a:fillRef>
            <a:effectRef idx="1">
              <a:schemeClr val="dk1"/>
            </a:effectRef>
            <a:fontRef idx="minor">
              <a:schemeClr val="dk1"/>
            </a:fontRef>
          </p:style>
          <p:txBody>
            <a:bodyPr anchor="ctr"/>
            <a:lstStyle/>
            <a:p>
              <a:pPr algn="ctr"/>
              <a:endParaRPr lang="en-US">
                <a:solidFill>
                  <a:srgbClr val="000000"/>
                </a:solidFill>
                <a:cs typeface="Arial" charset="0"/>
              </a:endParaRPr>
            </a:p>
          </p:txBody>
        </p:sp>
        <p:sp>
          <p:nvSpPr>
            <p:cNvPr id="23561" name="TextBox 23"/>
            <p:cNvSpPr txBox="1">
              <a:spLocks noChangeArrowheads="1"/>
            </p:cNvSpPr>
            <p:nvPr/>
          </p:nvSpPr>
          <p:spPr bwMode="auto">
            <a:xfrm>
              <a:off x="4114800" y="1905000"/>
              <a:ext cx="1371600" cy="646331"/>
            </a:xfrm>
            <a:prstGeom prst="rect">
              <a:avLst/>
            </a:prstGeom>
            <a:noFill/>
            <a:ln w="9525">
              <a:noFill/>
              <a:miter lim="800000"/>
              <a:headEnd/>
              <a:tailEnd/>
            </a:ln>
          </p:spPr>
          <p:txBody>
            <a:bodyPr>
              <a:spAutoFit/>
            </a:bodyPr>
            <a:lstStyle/>
            <a:p>
              <a:r>
                <a:rPr lang="en-US"/>
                <a:t>Satisfy MOEs</a:t>
              </a:r>
            </a:p>
          </p:txBody>
        </p:sp>
        <p:sp>
          <p:nvSpPr>
            <p:cNvPr id="25" name="Right Arrow 24"/>
            <p:cNvSpPr/>
            <p:nvPr/>
          </p:nvSpPr>
          <p:spPr>
            <a:xfrm>
              <a:off x="5262727" y="1828466"/>
              <a:ext cx="914265" cy="685340"/>
            </a:xfrm>
            <a:prstGeom prst="rightArrow">
              <a:avLst/>
            </a:prstGeom>
          </p:spPr>
          <p:style>
            <a:lnRef idx="1">
              <a:schemeClr val="dk1"/>
            </a:lnRef>
            <a:fillRef idx="2">
              <a:schemeClr val="dk1"/>
            </a:fillRef>
            <a:effectRef idx="1">
              <a:schemeClr val="dk1"/>
            </a:effectRef>
            <a:fontRef idx="minor">
              <a:schemeClr val="dk1"/>
            </a:fontRef>
          </p:style>
          <p:txBody>
            <a:bodyPr anchor="ctr"/>
            <a:lstStyle/>
            <a:p>
              <a:pPr algn="ctr"/>
              <a:endParaRPr lang="en-US">
                <a:solidFill>
                  <a:srgbClr val="000000"/>
                </a:solidFill>
                <a:cs typeface="Arial" charset="0"/>
              </a:endParaRPr>
            </a:p>
          </p:txBody>
        </p:sp>
        <p:sp>
          <p:nvSpPr>
            <p:cNvPr id="26" name="Rounded Rectangle 25"/>
            <p:cNvSpPr/>
            <p:nvPr/>
          </p:nvSpPr>
          <p:spPr>
            <a:xfrm>
              <a:off x="6395583" y="610477"/>
              <a:ext cx="2210196" cy="2817709"/>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n-US" dirty="0"/>
                <a:t>Color Code Objectives and Effects</a:t>
              </a:r>
            </a:p>
            <a:p>
              <a:pPr algn="ctr">
                <a:defRPr/>
              </a:pPr>
              <a:r>
                <a:rPr lang="en-US" dirty="0"/>
                <a:t>(Kenya FY11Q1 &amp; Q2 Encl Files)</a:t>
              </a:r>
            </a:p>
          </p:txBody>
        </p:sp>
        <p:sp>
          <p:nvSpPr>
            <p:cNvPr id="27" name="Right Arrow 26"/>
            <p:cNvSpPr/>
            <p:nvPr/>
          </p:nvSpPr>
          <p:spPr>
            <a:xfrm rot="2441469">
              <a:off x="2603207" y="3492104"/>
              <a:ext cx="914264" cy="685340"/>
            </a:xfrm>
            <a:prstGeom prst="rightArrow">
              <a:avLst/>
            </a:prstGeom>
          </p:spPr>
          <p:style>
            <a:lnRef idx="1">
              <a:schemeClr val="dk1"/>
            </a:lnRef>
            <a:fillRef idx="2">
              <a:schemeClr val="dk1"/>
            </a:fillRef>
            <a:effectRef idx="1">
              <a:schemeClr val="dk1"/>
            </a:effectRef>
            <a:fontRef idx="minor">
              <a:schemeClr val="dk1"/>
            </a:fontRef>
          </p:style>
          <p:txBody>
            <a:bodyPr anchor="ctr"/>
            <a:lstStyle/>
            <a:p>
              <a:pPr algn="ctr"/>
              <a:endParaRPr lang="en-US">
                <a:solidFill>
                  <a:srgbClr val="000000"/>
                </a:solidFill>
                <a:cs typeface="Arial" charset="0"/>
              </a:endParaRPr>
            </a:p>
          </p:txBody>
        </p:sp>
        <p:sp>
          <p:nvSpPr>
            <p:cNvPr id="28" name="Right Arrow 27"/>
            <p:cNvSpPr/>
            <p:nvPr/>
          </p:nvSpPr>
          <p:spPr>
            <a:xfrm rot="7663163">
              <a:off x="5631326" y="3428244"/>
              <a:ext cx="914379" cy="687000"/>
            </a:xfrm>
            <a:prstGeom prst="rightArrow">
              <a:avLst/>
            </a:prstGeom>
          </p:spPr>
          <p:style>
            <a:lnRef idx="1">
              <a:schemeClr val="dk1"/>
            </a:lnRef>
            <a:fillRef idx="2">
              <a:schemeClr val="dk1"/>
            </a:fillRef>
            <a:effectRef idx="1">
              <a:schemeClr val="dk1"/>
            </a:effectRef>
            <a:fontRef idx="minor">
              <a:schemeClr val="dk1"/>
            </a:fontRef>
          </p:style>
          <p:txBody>
            <a:bodyPr anchor="ctr"/>
            <a:lstStyle/>
            <a:p>
              <a:pPr algn="ctr"/>
              <a:endParaRPr lang="en-US">
                <a:solidFill>
                  <a:srgbClr val="000000"/>
                </a:solidFill>
                <a:cs typeface="Arial" charset="0"/>
              </a:endParaRPr>
            </a:p>
          </p:txBody>
        </p:sp>
        <p:sp>
          <p:nvSpPr>
            <p:cNvPr id="29" name="Rounded Rectangle 28"/>
            <p:cNvSpPr/>
            <p:nvPr/>
          </p:nvSpPr>
          <p:spPr>
            <a:xfrm>
              <a:off x="3510532" y="3809916"/>
              <a:ext cx="2210196" cy="2819484"/>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n-US" dirty="0"/>
                <a:t>Summary CJTF-HOA Objectives (E/C &amp; Color Code Chart)</a:t>
              </a:r>
            </a:p>
          </p:txBody>
        </p:sp>
        <p:sp>
          <p:nvSpPr>
            <p:cNvPr id="23567" name="TextBox 29"/>
            <p:cNvSpPr txBox="1">
              <a:spLocks noChangeArrowheads="1"/>
            </p:cNvSpPr>
            <p:nvPr/>
          </p:nvSpPr>
          <p:spPr bwMode="auto">
            <a:xfrm>
              <a:off x="2971800" y="152400"/>
              <a:ext cx="3505200" cy="619603"/>
            </a:xfrm>
            <a:prstGeom prst="rect">
              <a:avLst/>
            </a:prstGeom>
            <a:noFill/>
            <a:ln w="9525">
              <a:noFill/>
              <a:miter lim="800000"/>
              <a:headEnd/>
              <a:tailEnd/>
            </a:ln>
          </p:spPr>
          <p:txBody>
            <a:bodyPr>
              <a:spAutoFit/>
            </a:bodyPr>
            <a:lstStyle/>
            <a:p>
              <a:pPr algn="ctr"/>
              <a:endParaRPr lang="en-US" sz="3000" b="1"/>
            </a:p>
          </p:txBody>
        </p:sp>
      </p:grpSp>
      <p:pic>
        <p:nvPicPr>
          <p:cNvPr id="23556" name="Picture 3" descr="C:\Users\x27179\Documents\Courses\Systems Capstone\CJTF-HOA Objectives, Effects, and Contributing Effects3.JPG"/>
          <p:cNvPicPr>
            <a:picLocks noChangeAspect="1" noChangeArrowheads="1"/>
          </p:cNvPicPr>
          <p:nvPr/>
        </p:nvPicPr>
        <p:blipFill>
          <a:blip r:embed="rId3" cstate="print"/>
          <a:srcRect l="8546" t="45473" r="613" b="4626"/>
          <a:stretch>
            <a:fillRect/>
          </a:stretch>
        </p:blipFill>
        <p:spPr bwMode="auto">
          <a:xfrm>
            <a:off x="952500" y="2986088"/>
            <a:ext cx="1852613" cy="1296987"/>
          </a:xfrm>
          <a:prstGeom prst="rect">
            <a:avLst/>
          </a:prstGeom>
          <a:noFill/>
          <a:ln w="9525">
            <a:noFill/>
            <a:miter lim="800000"/>
            <a:headEnd/>
            <a:tailEnd/>
          </a:ln>
        </p:spPr>
      </p:pic>
      <p:pic>
        <p:nvPicPr>
          <p:cNvPr id="23557" name="Picture 2"/>
          <p:cNvPicPr>
            <a:picLocks noChangeAspect="1" noChangeArrowheads="1"/>
          </p:cNvPicPr>
          <p:nvPr/>
        </p:nvPicPr>
        <p:blipFill>
          <a:blip r:embed="rId4" cstate="print"/>
          <a:srcRect/>
          <a:stretch>
            <a:fillRect/>
          </a:stretch>
        </p:blipFill>
        <p:spPr bwMode="auto">
          <a:xfrm>
            <a:off x="5527675" y="4610100"/>
            <a:ext cx="1681163" cy="995363"/>
          </a:xfrm>
          <a:prstGeom prst="rect">
            <a:avLst/>
          </a:prstGeom>
          <a:noFill/>
          <a:ln w="9525">
            <a:noFill/>
            <a:miter lim="800000"/>
            <a:headEnd/>
            <a:tailEnd/>
          </a:ln>
        </p:spPr>
      </p:pic>
      <p:pic>
        <p:nvPicPr>
          <p:cNvPr id="23558" name="Picture 2"/>
          <p:cNvPicPr>
            <a:picLocks noChangeAspect="1" noChangeArrowheads="1"/>
          </p:cNvPicPr>
          <p:nvPr/>
        </p:nvPicPr>
        <p:blipFill>
          <a:blip r:embed="rId5" cstate="print"/>
          <a:srcRect b="8716"/>
          <a:stretch>
            <a:fillRect/>
          </a:stretch>
        </p:blipFill>
        <p:spPr bwMode="auto">
          <a:xfrm>
            <a:off x="6764338" y="2892425"/>
            <a:ext cx="1141412" cy="1054100"/>
          </a:xfrm>
          <a:prstGeom prst="rect">
            <a:avLst/>
          </a:prstGeom>
          <a:noFill/>
          <a:ln w="9525">
            <a:noFill/>
            <a:miter lim="800000"/>
            <a:headEnd/>
            <a:tailEnd/>
          </a:ln>
        </p:spPr>
      </p:pic>
      <p:sp>
        <p:nvSpPr>
          <p:cNvPr id="16" name="TextBox 15"/>
          <p:cNvSpPr txBox="1"/>
          <p:nvPr/>
        </p:nvSpPr>
        <p:spPr>
          <a:xfrm>
            <a:off x="2624138" y="0"/>
            <a:ext cx="6519862" cy="523220"/>
          </a:xfrm>
          <a:prstGeom prst="rect">
            <a:avLst/>
          </a:prstGeom>
          <a:noFill/>
        </p:spPr>
        <p:txBody>
          <a:bodyPr>
            <a:spAutoFit/>
          </a:bodyPr>
          <a:lstStyle/>
          <a:p>
            <a:pPr algn="r"/>
            <a:r>
              <a:rPr lang="en-US" sz="2800" b="1" dirty="0">
                <a:effectLst>
                  <a:outerShdw blurRad="38100" dist="38100" dir="2700000" algn="tl">
                    <a:schemeClr val="bg1"/>
                  </a:outerShdw>
                </a:effectLst>
              </a:rPr>
              <a:t>Assessment Methodology</a:t>
            </a:r>
            <a:endParaRPr lang="en-US" sz="2800" b="1" dirty="0">
              <a:effectLst>
                <a:outerShdw blurRad="38100" dist="38100" dir="2700000" algn="tl">
                  <a:schemeClr val="bg1"/>
                </a:outerShdw>
              </a:effectLst>
              <a:latin typeface="Calibri" pitchFamily="34" charset="0"/>
              <a:ea typeface="Arial" charset="0"/>
              <a:cs typeface="Cambria" pitchFamily="18"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832725" y="25400"/>
            <a:ext cx="1311275" cy="523875"/>
          </a:xfrm>
          <a:prstGeom prst="rect">
            <a:avLst/>
          </a:prstGeom>
          <a:noFill/>
        </p:spPr>
        <p:txBody>
          <a:bodyPr wrap="none">
            <a:spAutoFit/>
          </a:bodyPr>
          <a:lstStyle/>
          <a:p>
            <a:pPr>
              <a:defRPr/>
            </a:pPr>
            <a:r>
              <a:rPr lang="en-US" sz="2800" b="1" dirty="0">
                <a:effectLst>
                  <a:outerShdw blurRad="38100" dist="38100" dir="2700000" algn="tl">
                    <a:schemeClr val="bg1">
                      <a:alpha val="43000"/>
                    </a:schemeClr>
                  </a:outerShdw>
                </a:effectLst>
                <a:latin typeface="+mj-lt"/>
                <a:ea typeface="Arial" charset="0"/>
                <a:cs typeface="Cambria"/>
              </a:rPr>
              <a:t>Agenda</a:t>
            </a:r>
          </a:p>
        </p:txBody>
      </p:sp>
      <p:sp>
        <p:nvSpPr>
          <p:cNvPr id="5" name="TextBox 4"/>
          <p:cNvSpPr txBox="1"/>
          <p:nvPr/>
        </p:nvSpPr>
        <p:spPr>
          <a:xfrm>
            <a:off x="84138" y="1147763"/>
            <a:ext cx="6011862" cy="3529949"/>
          </a:xfrm>
          <a:prstGeom prst="rect">
            <a:avLst/>
          </a:prstGeom>
          <a:noFill/>
        </p:spPr>
        <p:txBody>
          <a:bodyPr wrap="square" lIns="82048" tIns="41025" rIns="82048" bIns="41025">
            <a:spAutoFit/>
          </a:bodyPr>
          <a:lstStyle/>
          <a:p>
            <a:pPr>
              <a:defRPr/>
            </a:pPr>
            <a:r>
              <a:rPr lang="en-US" sz="3200" dirty="0" smtClean="0">
                <a:latin typeface="+mj-lt"/>
                <a:ea typeface="ヒラギノ角ゴ Pro W3" charset="-128"/>
                <a:cs typeface="Cambria"/>
              </a:rPr>
              <a:t>Problem Definition</a:t>
            </a:r>
          </a:p>
          <a:p>
            <a:pPr>
              <a:defRPr/>
            </a:pPr>
            <a:r>
              <a:rPr lang="en-US" sz="3200" dirty="0" smtClean="0">
                <a:latin typeface="+mj-lt"/>
                <a:ea typeface="ヒラギノ角ゴ Pro W3" charset="-128"/>
                <a:cs typeface="Cambria"/>
              </a:rPr>
              <a:t>Overview of Current Assessment </a:t>
            </a:r>
          </a:p>
          <a:p>
            <a:pPr>
              <a:defRPr/>
            </a:pPr>
            <a:r>
              <a:rPr lang="en-US" sz="3200" dirty="0" smtClean="0">
                <a:latin typeface="+mj-lt"/>
                <a:ea typeface="ヒラギノ角ゴ Pro W3" charset="-128"/>
                <a:cs typeface="Cambria"/>
              </a:rPr>
              <a:t>      Methodology   </a:t>
            </a:r>
          </a:p>
          <a:p>
            <a:pPr>
              <a:defRPr/>
            </a:pPr>
            <a:r>
              <a:rPr lang="en-US" sz="3200" b="1" dirty="0" smtClean="0">
                <a:solidFill>
                  <a:srgbClr val="0000FF"/>
                </a:solidFill>
                <a:latin typeface="+mj-lt"/>
                <a:ea typeface="ヒラギノ角ゴ Pro W3" charset="-128"/>
                <a:cs typeface="Cambria"/>
              </a:rPr>
              <a:t>Proposed Assessment </a:t>
            </a:r>
          </a:p>
          <a:p>
            <a:pPr>
              <a:defRPr/>
            </a:pPr>
            <a:r>
              <a:rPr lang="en-US" sz="3200" b="1" dirty="0" smtClean="0">
                <a:solidFill>
                  <a:srgbClr val="0000FF"/>
                </a:solidFill>
                <a:latin typeface="+mj-lt"/>
                <a:ea typeface="ヒラギノ角ゴ Pro W3" charset="-128"/>
                <a:cs typeface="Cambria"/>
              </a:rPr>
              <a:t>      Methodology</a:t>
            </a:r>
          </a:p>
          <a:p>
            <a:pPr>
              <a:defRPr/>
            </a:pPr>
            <a:r>
              <a:rPr lang="en-US" sz="3200" dirty="0" smtClean="0">
                <a:latin typeface="+mj-lt"/>
                <a:ea typeface="ヒラギノ角ゴ Pro W3" charset="-128"/>
                <a:cs typeface="Cambria"/>
              </a:rPr>
              <a:t>Kenya Study</a:t>
            </a:r>
          </a:p>
          <a:p>
            <a:pPr>
              <a:defRPr/>
            </a:pPr>
            <a:r>
              <a:rPr lang="en-US" sz="3200" dirty="0" smtClean="0">
                <a:latin typeface="+mj-lt"/>
                <a:ea typeface="ヒラギノ角ゴ Pro W3" charset="-128"/>
                <a:cs typeface="Cambria"/>
              </a:rPr>
              <a:t>Summary</a:t>
            </a:r>
            <a:endParaRPr lang="en-US" sz="3200" dirty="0">
              <a:latin typeface="+mj-lt"/>
              <a:ea typeface="ヒラギノ角ゴ Pro W3" charset="-128"/>
              <a:cs typeface="Cambria"/>
            </a:endParaRPr>
          </a:p>
        </p:txBody>
      </p:sp>
      <p:pic>
        <p:nvPicPr>
          <p:cNvPr id="2" name="Picture 1"/>
          <p:cNvPicPr>
            <a:picLocks noChangeAspect="1"/>
          </p:cNvPicPr>
          <p:nvPr/>
        </p:nvPicPr>
        <p:blipFill>
          <a:blip r:embed="rId3" cstate="print"/>
          <a:stretch>
            <a:fillRect/>
          </a:stretch>
        </p:blipFill>
        <p:spPr>
          <a:xfrm>
            <a:off x="3835470" y="3877732"/>
            <a:ext cx="3479729" cy="2322391"/>
          </a:xfrm>
          <a:prstGeom prst="rect">
            <a:avLst/>
          </a:prstGeom>
        </p:spPr>
      </p:pic>
      <p:pic>
        <p:nvPicPr>
          <p:cNvPr id="3" name="Picture 2"/>
          <p:cNvPicPr>
            <a:picLocks noChangeAspect="1"/>
          </p:cNvPicPr>
          <p:nvPr/>
        </p:nvPicPr>
        <p:blipFill>
          <a:blip r:embed="rId4" cstate="print"/>
          <a:stretch>
            <a:fillRect/>
          </a:stretch>
        </p:blipFill>
        <p:spPr>
          <a:xfrm>
            <a:off x="5723467" y="1807635"/>
            <a:ext cx="3149600" cy="2095046"/>
          </a:xfrm>
          <a:prstGeom prst="rect">
            <a:avLst/>
          </a:prstGeom>
        </p:spPr>
      </p:pic>
    </p:spTree>
    <p:extLst>
      <p:ext uri="{BB962C8B-B14F-4D97-AF65-F5344CB8AC3E}">
        <p14:creationId xmlns:p14="http://schemas.microsoft.com/office/powerpoint/2010/main" xmlns="" val="249775674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553075" y="0"/>
            <a:ext cx="3514725" cy="523875"/>
          </a:xfrm>
          <a:prstGeom prst="rect">
            <a:avLst/>
          </a:prstGeom>
        </p:spPr>
        <p:txBody>
          <a:bodyPr wrap="none">
            <a:spAutoFit/>
          </a:bodyPr>
          <a:lstStyle/>
          <a:p>
            <a:pPr fontAlgn="auto">
              <a:spcBef>
                <a:spcPts val="0"/>
              </a:spcBef>
              <a:spcAft>
                <a:spcPts val="0"/>
              </a:spcAft>
              <a:defRPr/>
            </a:pPr>
            <a:r>
              <a:rPr lang="en-US" sz="2800" b="1" dirty="0">
                <a:effectLst>
                  <a:outerShdw blurRad="38100" dist="38100" dir="2700000" algn="tl">
                    <a:schemeClr val="bg1">
                      <a:alpha val="43000"/>
                    </a:schemeClr>
                  </a:outerShdw>
                </a:effectLst>
                <a:latin typeface="+mn-lt"/>
                <a:ea typeface="+mn-ea"/>
                <a:cs typeface="Cambria"/>
              </a:rPr>
              <a:t>Solution Methodology</a:t>
            </a:r>
          </a:p>
        </p:txBody>
      </p:sp>
      <p:grpSp>
        <p:nvGrpSpPr>
          <p:cNvPr id="2" name="Group 6"/>
          <p:cNvGrpSpPr>
            <a:grpSpLocks/>
          </p:cNvGrpSpPr>
          <p:nvPr/>
        </p:nvGrpSpPr>
        <p:grpSpPr bwMode="auto">
          <a:xfrm>
            <a:off x="119063" y="839788"/>
            <a:ext cx="5062537" cy="6018212"/>
            <a:chOff x="-108838" y="331896"/>
            <a:chExt cx="6858000" cy="8581218"/>
          </a:xfrm>
        </p:grpSpPr>
        <p:grpSp>
          <p:nvGrpSpPr>
            <p:cNvPr id="3" name="Group 23"/>
            <p:cNvGrpSpPr>
              <a:grpSpLocks/>
            </p:cNvGrpSpPr>
            <p:nvPr/>
          </p:nvGrpSpPr>
          <p:grpSpPr bwMode="auto">
            <a:xfrm>
              <a:off x="-108838" y="331896"/>
              <a:ext cx="6858000" cy="8581218"/>
              <a:chOff x="0" y="0"/>
              <a:chExt cx="6232525" cy="6858000"/>
            </a:xfrm>
          </p:grpSpPr>
          <p:pic>
            <p:nvPicPr>
              <p:cNvPr id="15371" name="Picture 13" descr="Horn of Africa.jpg"/>
              <p:cNvPicPr>
                <a:picLocks noChangeAspect="1"/>
              </p:cNvPicPr>
              <p:nvPr/>
            </p:nvPicPr>
            <p:blipFill>
              <a:blip r:embed="rId2" cstate="print"/>
              <a:srcRect/>
              <a:stretch>
                <a:fillRect/>
              </a:stretch>
            </p:blipFill>
            <p:spPr bwMode="auto">
              <a:xfrm>
                <a:off x="0" y="0"/>
                <a:ext cx="6232525" cy="6858000"/>
              </a:xfrm>
              <a:prstGeom prst="rect">
                <a:avLst/>
              </a:prstGeom>
              <a:noFill/>
              <a:ln w="9525">
                <a:solidFill>
                  <a:srgbClr val="0000FF"/>
                </a:solidFill>
                <a:miter lim="800000"/>
                <a:headEnd/>
                <a:tailEnd/>
              </a:ln>
            </p:spPr>
          </p:pic>
          <p:sp>
            <p:nvSpPr>
              <p:cNvPr id="15" name="Freeform 14"/>
              <p:cNvSpPr/>
              <p:nvPr/>
            </p:nvSpPr>
            <p:spPr>
              <a:xfrm>
                <a:off x="4467718" y="2396953"/>
                <a:ext cx="265796" cy="696474"/>
              </a:xfrm>
              <a:custGeom>
                <a:avLst/>
                <a:gdLst>
                  <a:gd name="connsiteX0" fmla="*/ 0 w 266700"/>
                  <a:gd name="connsiteY0" fmla="*/ 695325 h 695648"/>
                  <a:gd name="connsiteX1" fmla="*/ 19050 w 266700"/>
                  <a:gd name="connsiteY1" fmla="*/ 685800 h 695648"/>
                  <a:gd name="connsiteX2" fmla="*/ 41275 w 266700"/>
                  <a:gd name="connsiteY2" fmla="*/ 676275 h 695648"/>
                  <a:gd name="connsiteX3" fmla="*/ 50800 w 266700"/>
                  <a:gd name="connsiteY3" fmla="*/ 650875 h 695648"/>
                  <a:gd name="connsiteX4" fmla="*/ 53975 w 266700"/>
                  <a:gd name="connsiteY4" fmla="*/ 641350 h 695648"/>
                  <a:gd name="connsiteX5" fmla="*/ 73025 w 266700"/>
                  <a:gd name="connsiteY5" fmla="*/ 628650 h 695648"/>
                  <a:gd name="connsiteX6" fmla="*/ 76200 w 266700"/>
                  <a:gd name="connsiteY6" fmla="*/ 619125 h 695648"/>
                  <a:gd name="connsiteX7" fmla="*/ 98425 w 266700"/>
                  <a:gd name="connsiteY7" fmla="*/ 609600 h 695648"/>
                  <a:gd name="connsiteX8" fmla="*/ 127000 w 266700"/>
                  <a:gd name="connsiteY8" fmla="*/ 593725 h 695648"/>
                  <a:gd name="connsiteX9" fmla="*/ 133350 w 266700"/>
                  <a:gd name="connsiteY9" fmla="*/ 584200 h 695648"/>
                  <a:gd name="connsiteX10" fmla="*/ 142875 w 266700"/>
                  <a:gd name="connsiteY10" fmla="*/ 577850 h 695648"/>
                  <a:gd name="connsiteX11" fmla="*/ 152400 w 266700"/>
                  <a:gd name="connsiteY11" fmla="*/ 574675 h 695648"/>
                  <a:gd name="connsiteX12" fmla="*/ 222250 w 266700"/>
                  <a:gd name="connsiteY12" fmla="*/ 571500 h 695648"/>
                  <a:gd name="connsiteX13" fmla="*/ 254000 w 266700"/>
                  <a:gd name="connsiteY13" fmla="*/ 555625 h 695648"/>
                  <a:gd name="connsiteX14" fmla="*/ 263525 w 266700"/>
                  <a:gd name="connsiteY14" fmla="*/ 549275 h 695648"/>
                  <a:gd name="connsiteX15" fmla="*/ 266700 w 266700"/>
                  <a:gd name="connsiteY15" fmla="*/ 536575 h 695648"/>
                  <a:gd name="connsiteX16" fmla="*/ 263525 w 266700"/>
                  <a:gd name="connsiteY16" fmla="*/ 527050 h 695648"/>
                  <a:gd name="connsiteX17" fmla="*/ 247650 w 266700"/>
                  <a:gd name="connsiteY17" fmla="*/ 508000 h 695648"/>
                  <a:gd name="connsiteX18" fmla="*/ 241300 w 266700"/>
                  <a:gd name="connsiteY18" fmla="*/ 457200 h 695648"/>
                  <a:gd name="connsiteX19" fmla="*/ 238125 w 266700"/>
                  <a:gd name="connsiteY19" fmla="*/ 447675 h 695648"/>
                  <a:gd name="connsiteX20" fmla="*/ 231775 w 266700"/>
                  <a:gd name="connsiteY20" fmla="*/ 422275 h 695648"/>
                  <a:gd name="connsiteX21" fmla="*/ 228600 w 266700"/>
                  <a:gd name="connsiteY21" fmla="*/ 368300 h 695648"/>
                  <a:gd name="connsiteX22" fmla="*/ 219075 w 266700"/>
                  <a:gd name="connsiteY22" fmla="*/ 342900 h 695648"/>
                  <a:gd name="connsiteX23" fmla="*/ 215900 w 266700"/>
                  <a:gd name="connsiteY23" fmla="*/ 333375 h 695648"/>
                  <a:gd name="connsiteX24" fmla="*/ 212725 w 266700"/>
                  <a:gd name="connsiteY24" fmla="*/ 298450 h 695648"/>
                  <a:gd name="connsiteX25" fmla="*/ 200025 w 266700"/>
                  <a:gd name="connsiteY25" fmla="*/ 279400 h 695648"/>
                  <a:gd name="connsiteX26" fmla="*/ 196850 w 266700"/>
                  <a:gd name="connsiteY26" fmla="*/ 155575 h 695648"/>
                  <a:gd name="connsiteX27" fmla="*/ 200025 w 266700"/>
                  <a:gd name="connsiteY27" fmla="*/ 133350 h 695648"/>
                  <a:gd name="connsiteX28" fmla="*/ 203200 w 266700"/>
                  <a:gd name="connsiteY28" fmla="*/ 117475 h 695648"/>
                  <a:gd name="connsiteX29" fmla="*/ 222250 w 266700"/>
                  <a:gd name="connsiteY29" fmla="*/ 111125 h 695648"/>
                  <a:gd name="connsiteX30" fmla="*/ 231775 w 266700"/>
                  <a:gd name="connsiteY30" fmla="*/ 98425 h 695648"/>
                  <a:gd name="connsiteX31" fmla="*/ 244475 w 266700"/>
                  <a:gd name="connsiteY31" fmla="*/ 82550 h 695648"/>
                  <a:gd name="connsiteX32" fmla="*/ 231775 w 266700"/>
                  <a:gd name="connsiteY32" fmla="*/ 38100 h 695648"/>
                  <a:gd name="connsiteX33" fmla="*/ 225425 w 266700"/>
                  <a:gd name="connsiteY33" fmla="*/ 28575 h 695648"/>
                  <a:gd name="connsiteX34" fmla="*/ 222250 w 266700"/>
                  <a:gd name="connsiteY34" fmla="*/ 0 h 69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6700" h="695648">
                    <a:moveTo>
                      <a:pt x="0" y="695325"/>
                    </a:moveTo>
                    <a:cubicBezTo>
                      <a:pt x="17464" y="689504"/>
                      <a:pt x="1816" y="695648"/>
                      <a:pt x="19050" y="685800"/>
                    </a:cubicBezTo>
                    <a:cubicBezTo>
                      <a:pt x="30035" y="679523"/>
                      <a:pt x="30589" y="679837"/>
                      <a:pt x="41275" y="676275"/>
                    </a:cubicBezTo>
                    <a:cubicBezTo>
                      <a:pt x="48482" y="654655"/>
                      <a:pt x="39411" y="681247"/>
                      <a:pt x="50800" y="650875"/>
                    </a:cubicBezTo>
                    <a:cubicBezTo>
                      <a:pt x="51975" y="647741"/>
                      <a:pt x="51608" y="643717"/>
                      <a:pt x="53975" y="641350"/>
                    </a:cubicBezTo>
                    <a:cubicBezTo>
                      <a:pt x="59371" y="635954"/>
                      <a:pt x="73025" y="628650"/>
                      <a:pt x="73025" y="628650"/>
                    </a:cubicBezTo>
                    <a:cubicBezTo>
                      <a:pt x="74083" y="625475"/>
                      <a:pt x="74109" y="621738"/>
                      <a:pt x="76200" y="619125"/>
                    </a:cubicBezTo>
                    <a:cubicBezTo>
                      <a:pt x="81682" y="612273"/>
                      <a:pt x="90799" y="611507"/>
                      <a:pt x="98425" y="609600"/>
                    </a:cubicBezTo>
                    <a:cubicBezTo>
                      <a:pt x="120260" y="595044"/>
                      <a:pt x="110235" y="599313"/>
                      <a:pt x="127000" y="593725"/>
                    </a:cubicBezTo>
                    <a:cubicBezTo>
                      <a:pt x="129117" y="590550"/>
                      <a:pt x="130652" y="586898"/>
                      <a:pt x="133350" y="584200"/>
                    </a:cubicBezTo>
                    <a:cubicBezTo>
                      <a:pt x="136048" y="581502"/>
                      <a:pt x="139462" y="579557"/>
                      <a:pt x="142875" y="577850"/>
                    </a:cubicBezTo>
                    <a:cubicBezTo>
                      <a:pt x="145868" y="576353"/>
                      <a:pt x="149064" y="574942"/>
                      <a:pt x="152400" y="574675"/>
                    </a:cubicBezTo>
                    <a:cubicBezTo>
                      <a:pt x="175633" y="572816"/>
                      <a:pt x="198967" y="572558"/>
                      <a:pt x="222250" y="571500"/>
                    </a:cubicBezTo>
                    <a:cubicBezTo>
                      <a:pt x="242354" y="566474"/>
                      <a:pt x="231319" y="570746"/>
                      <a:pt x="254000" y="555625"/>
                    </a:cubicBezTo>
                    <a:lnTo>
                      <a:pt x="263525" y="549275"/>
                    </a:lnTo>
                    <a:cubicBezTo>
                      <a:pt x="264583" y="545042"/>
                      <a:pt x="266700" y="540939"/>
                      <a:pt x="266700" y="536575"/>
                    </a:cubicBezTo>
                    <a:cubicBezTo>
                      <a:pt x="266700" y="533228"/>
                      <a:pt x="265022" y="530043"/>
                      <a:pt x="263525" y="527050"/>
                    </a:cubicBezTo>
                    <a:cubicBezTo>
                      <a:pt x="259105" y="518209"/>
                      <a:pt x="254672" y="515022"/>
                      <a:pt x="247650" y="508000"/>
                    </a:cubicBezTo>
                    <a:cubicBezTo>
                      <a:pt x="239279" y="482887"/>
                      <a:pt x="248163" y="512107"/>
                      <a:pt x="241300" y="457200"/>
                    </a:cubicBezTo>
                    <a:cubicBezTo>
                      <a:pt x="240885" y="453879"/>
                      <a:pt x="238937" y="450922"/>
                      <a:pt x="238125" y="447675"/>
                    </a:cubicBezTo>
                    <a:lnTo>
                      <a:pt x="231775" y="422275"/>
                    </a:lnTo>
                    <a:cubicBezTo>
                      <a:pt x="230717" y="404283"/>
                      <a:pt x="230309" y="386242"/>
                      <a:pt x="228600" y="368300"/>
                    </a:cubicBezTo>
                    <a:cubicBezTo>
                      <a:pt x="227405" y="355756"/>
                      <a:pt x="223983" y="354353"/>
                      <a:pt x="219075" y="342900"/>
                    </a:cubicBezTo>
                    <a:cubicBezTo>
                      <a:pt x="217757" y="339824"/>
                      <a:pt x="216958" y="336550"/>
                      <a:pt x="215900" y="333375"/>
                    </a:cubicBezTo>
                    <a:cubicBezTo>
                      <a:pt x="214842" y="321733"/>
                      <a:pt x="216023" y="309665"/>
                      <a:pt x="212725" y="298450"/>
                    </a:cubicBezTo>
                    <a:cubicBezTo>
                      <a:pt x="210572" y="291128"/>
                      <a:pt x="200025" y="279400"/>
                      <a:pt x="200025" y="279400"/>
                    </a:cubicBezTo>
                    <a:cubicBezTo>
                      <a:pt x="198967" y="238125"/>
                      <a:pt x="196850" y="196864"/>
                      <a:pt x="196850" y="155575"/>
                    </a:cubicBezTo>
                    <a:cubicBezTo>
                      <a:pt x="196850" y="148091"/>
                      <a:pt x="198795" y="140732"/>
                      <a:pt x="200025" y="133350"/>
                    </a:cubicBezTo>
                    <a:cubicBezTo>
                      <a:pt x="200912" y="128027"/>
                      <a:pt x="199384" y="121291"/>
                      <a:pt x="203200" y="117475"/>
                    </a:cubicBezTo>
                    <a:cubicBezTo>
                      <a:pt x="207933" y="112742"/>
                      <a:pt x="222250" y="111125"/>
                      <a:pt x="222250" y="111125"/>
                    </a:cubicBezTo>
                    <a:cubicBezTo>
                      <a:pt x="225425" y="106892"/>
                      <a:pt x="228033" y="102167"/>
                      <a:pt x="231775" y="98425"/>
                    </a:cubicBezTo>
                    <a:cubicBezTo>
                      <a:pt x="246136" y="84064"/>
                      <a:pt x="238294" y="101093"/>
                      <a:pt x="244475" y="82550"/>
                    </a:cubicBezTo>
                    <a:cubicBezTo>
                      <a:pt x="243628" y="79163"/>
                      <a:pt x="235419" y="43566"/>
                      <a:pt x="231775" y="38100"/>
                    </a:cubicBezTo>
                    <a:lnTo>
                      <a:pt x="225425" y="28575"/>
                    </a:lnTo>
                    <a:cubicBezTo>
                      <a:pt x="221420" y="8549"/>
                      <a:pt x="222250" y="18096"/>
                      <a:pt x="222250"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5373" name="TextBox 15"/>
              <p:cNvSpPr txBox="1">
                <a:spLocks noChangeArrowheads="1"/>
              </p:cNvSpPr>
              <p:nvPr/>
            </p:nvSpPr>
            <p:spPr bwMode="auto">
              <a:xfrm>
                <a:off x="2622655" y="3517918"/>
                <a:ext cx="1166043" cy="315688"/>
              </a:xfrm>
              <a:prstGeom prst="rect">
                <a:avLst/>
              </a:prstGeom>
              <a:noFill/>
              <a:ln w="9525">
                <a:noFill/>
                <a:miter lim="800000"/>
                <a:headEnd/>
                <a:tailEnd/>
              </a:ln>
            </p:spPr>
            <p:txBody>
              <a:bodyPr>
                <a:prstTxWarp prst="textNoShape">
                  <a:avLst/>
                </a:prstTxWarp>
                <a:spAutoFit/>
              </a:bodyPr>
              <a:lstStyle/>
              <a:p>
                <a:r>
                  <a:rPr lang="en-US" sz="1200">
                    <a:solidFill>
                      <a:srgbClr val="FF0000"/>
                    </a:solidFill>
                  </a:rPr>
                  <a:t>Somaliland</a:t>
                </a:r>
              </a:p>
            </p:txBody>
          </p:sp>
          <p:sp>
            <p:nvSpPr>
              <p:cNvPr id="15374" name="TextBox 16"/>
              <p:cNvSpPr txBox="1">
                <a:spLocks noChangeArrowheads="1"/>
              </p:cNvSpPr>
              <p:nvPr/>
            </p:nvSpPr>
            <p:spPr bwMode="auto">
              <a:xfrm>
                <a:off x="3231598" y="4244256"/>
                <a:ext cx="1144422" cy="328155"/>
              </a:xfrm>
              <a:prstGeom prst="rect">
                <a:avLst/>
              </a:prstGeom>
              <a:noFill/>
              <a:ln w="9525">
                <a:noFill/>
                <a:miter lim="800000"/>
                <a:headEnd/>
                <a:tailEnd/>
              </a:ln>
            </p:spPr>
            <p:txBody>
              <a:bodyPr>
                <a:prstTxWarp prst="textNoShape">
                  <a:avLst/>
                </a:prstTxWarp>
                <a:spAutoFit/>
              </a:bodyPr>
              <a:lstStyle/>
              <a:p>
                <a:r>
                  <a:rPr lang="en-US" sz="1200">
                    <a:solidFill>
                      <a:srgbClr val="FF0000"/>
                    </a:solidFill>
                  </a:rPr>
                  <a:t>Somalia</a:t>
                </a:r>
              </a:p>
            </p:txBody>
          </p:sp>
          <p:sp>
            <p:nvSpPr>
              <p:cNvPr id="15375" name="TextBox 17"/>
              <p:cNvSpPr txBox="1">
                <a:spLocks noChangeArrowheads="1"/>
              </p:cNvSpPr>
              <p:nvPr/>
            </p:nvSpPr>
            <p:spPr bwMode="auto">
              <a:xfrm>
                <a:off x="766151" y="3325400"/>
                <a:ext cx="884896" cy="546924"/>
              </a:xfrm>
              <a:prstGeom prst="rect">
                <a:avLst/>
              </a:prstGeom>
              <a:noFill/>
              <a:ln w="9525">
                <a:noFill/>
                <a:miter lim="800000"/>
                <a:headEnd/>
                <a:tailEnd/>
              </a:ln>
            </p:spPr>
            <p:txBody>
              <a:bodyPr>
                <a:prstTxWarp prst="textNoShape">
                  <a:avLst/>
                </a:prstTxWarp>
                <a:spAutoFit/>
              </a:bodyPr>
              <a:lstStyle/>
              <a:p>
                <a:r>
                  <a:rPr lang="en-US" sz="1200">
                    <a:solidFill>
                      <a:srgbClr val="FF0000"/>
                    </a:solidFill>
                  </a:rPr>
                  <a:t>South</a:t>
                </a:r>
              </a:p>
              <a:p>
                <a:r>
                  <a:rPr lang="en-US" sz="1200">
                    <a:solidFill>
                      <a:srgbClr val="FF0000"/>
                    </a:solidFill>
                  </a:rPr>
                  <a:t>Sudan</a:t>
                </a:r>
              </a:p>
            </p:txBody>
          </p:sp>
          <p:sp>
            <p:nvSpPr>
              <p:cNvPr id="19" name="Freeform 18"/>
              <p:cNvSpPr/>
              <p:nvPr/>
            </p:nvSpPr>
            <p:spPr>
              <a:xfrm>
                <a:off x="2933527" y="3098853"/>
                <a:ext cx="1524418" cy="2107511"/>
              </a:xfrm>
              <a:custGeom>
                <a:avLst/>
                <a:gdLst>
                  <a:gd name="connsiteX0" fmla="*/ 127000 w 1524000"/>
                  <a:gd name="connsiteY0" fmla="*/ 2108200 h 2108200"/>
                  <a:gd name="connsiteX1" fmla="*/ 95250 w 1524000"/>
                  <a:gd name="connsiteY1" fmla="*/ 2070100 h 2108200"/>
                  <a:gd name="connsiteX2" fmla="*/ 82550 w 1524000"/>
                  <a:gd name="connsiteY2" fmla="*/ 2044700 h 2108200"/>
                  <a:gd name="connsiteX3" fmla="*/ 63500 w 1524000"/>
                  <a:gd name="connsiteY3" fmla="*/ 2032000 h 2108200"/>
                  <a:gd name="connsiteX4" fmla="*/ 50800 w 1524000"/>
                  <a:gd name="connsiteY4" fmla="*/ 2012950 h 2108200"/>
                  <a:gd name="connsiteX5" fmla="*/ 38100 w 1524000"/>
                  <a:gd name="connsiteY5" fmla="*/ 1974850 h 2108200"/>
                  <a:gd name="connsiteX6" fmla="*/ 31750 w 1524000"/>
                  <a:gd name="connsiteY6" fmla="*/ 1955800 h 2108200"/>
                  <a:gd name="connsiteX7" fmla="*/ 19050 w 1524000"/>
                  <a:gd name="connsiteY7" fmla="*/ 1936750 h 2108200"/>
                  <a:gd name="connsiteX8" fmla="*/ 12700 w 1524000"/>
                  <a:gd name="connsiteY8" fmla="*/ 1911350 h 2108200"/>
                  <a:gd name="connsiteX9" fmla="*/ 6350 w 1524000"/>
                  <a:gd name="connsiteY9" fmla="*/ 1892300 h 2108200"/>
                  <a:gd name="connsiteX10" fmla="*/ 19050 w 1524000"/>
                  <a:gd name="connsiteY10" fmla="*/ 1847850 h 2108200"/>
                  <a:gd name="connsiteX11" fmla="*/ 25400 w 1524000"/>
                  <a:gd name="connsiteY11" fmla="*/ 1809750 h 2108200"/>
                  <a:gd name="connsiteX12" fmla="*/ 31750 w 1524000"/>
                  <a:gd name="connsiteY12" fmla="*/ 1720850 h 2108200"/>
                  <a:gd name="connsiteX13" fmla="*/ 44450 w 1524000"/>
                  <a:gd name="connsiteY13" fmla="*/ 1695450 h 2108200"/>
                  <a:gd name="connsiteX14" fmla="*/ 25400 w 1524000"/>
                  <a:gd name="connsiteY14" fmla="*/ 1384300 h 2108200"/>
                  <a:gd name="connsiteX15" fmla="*/ 19050 w 1524000"/>
                  <a:gd name="connsiteY15" fmla="*/ 1339850 h 2108200"/>
                  <a:gd name="connsiteX16" fmla="*/ 12700 w 1524000"/>
                  <a:gd name="connsiteY16" fmla="*/ 1320800 h 2108200"/>
                  <a:gd name="connsiteX17" fmla="*/ 6350 w 1524000"/>
                  <a:gd name="connsiteY17" fmla="*/ 1289050 h 2108200"/>
                  <a:gd name="connsiteX18" fmla="*/ 0 w 1524000"/>
                  <a:gd name="connsiteY18" fmla="*/ 1263650 h 2108200"/>
                  <a:gd name="connsiteX19" fmla="*/ 6350 w 1524000"/>
                  <a:gd name="connsiteY19" fmla="*/ 1111250 h 2108200"/>
                  <a:gd name="connsiteX20" fmla="*/ 25400 w 1524000"/>
                  <a:gd name="connsiteY20" fmla="*/ 1073150 h 2108200"/>
                  <a:gd name="connsiteX21" fmla="*/ 63500 w 1524000"/>
                  <a:gd name="connsiteY21" fmla="*/ 1047750 h 2108200"/>
                  <a:gd name="connsiteX22" fmla="*/ 82550 w 1524000"/>
                  <a:gd name="connsiteY22" fmla="*/ 1028700 h 2108200"/>
                  <a:gd name="connsiteX23" fmla="*/ 120650 w 1524000"/>
                  <a:gd name="connsiteY23" fmla="*/ 1003300 h 2108200"/>
                  <a:gd name="connsiteX24" fmla="*/ 158750 w 1524000"/>
                  <a:gd name="connsiteY24" fmla="*/ 939800 h 2108200"/>
                  <a:gd name="connsiteX25" fmla="*/ 184150 w 1524000"/>
                  <a:gd name="connsiteY25" fmla="*/ 895350 h 2108200"/>
                  <a:gd name="connsiteX26" fmla="*/ 196850 w 1524000"/>
                  <a:gd name="connsiteY26" fmla="*/ 876300 h 2108200"/>
                  <a:gd name="connsiteX27" fmla="*/ 215900 w 1524000"/>
                  <a:gd name="connsiteY27" fmla="*/ 869950 h 2108200"/>
                  <a:gd name="connsiteX28" fmla="*/ 234950 w 1524000"/>
                  <a:gd name="connsiteY28" fmla="*/ 857250 h 2108200"/>
                  <a:gd name="connsiteX29" fmla="*/ 279400 w 1524000"/>
                  <a:gd name="connsiteY29" fmla="*/ 844550 h 2108200"/>
                  <a:gd name="connsiteX30" fmla="*/ 298450 w 1524000"/>
                  <a:gd name="connsiteY30" fmla="*/ 831850 h 2108200"/>
                  <a:gd name="connsiteX31" fmla="*/ 361950 w 1524000"/>
                  <a:gd name="connsiteY31" fmla="*/ 819150 h 2108200"/>
                  <a:gd name="connsiteX32" fmla="*/ 400050 w 1524000"/>
                  <a:gd name="connsiteY32" fmla="*/ 800100 h 2108200"/>
                  <a:gd name="connsiteX33" fmla="*/ 419100 w 1524000"/>
                  <a:gd name="connsiteY33" fmla="*/ 793750 h 2108200"/>
                  <a:gd name="connsiteX34" fmla="*/ 457200 w 1524000"/>
                  <a:gd name="connsiteY34" fmla="*/ 768350 h 2108200"/>
                  <a:gd name="connsiteX35" fmla="*/ 495300 w 1524000"/>
                  <a:gd name="connsiteY35" fmla="*/ 736600 h 2108200"/>
                  <a:gd name="connsiteX36" fmla="*/ 514350 w 1524000"/>
                  <a:gd name="connsiteY36" fmla="*/ 717550 h 2108200"/>
                  <a:gd name="connsiteX37" fmla="*/ 552450 w 1524000"/>
                  <a:gd name="connsiteY37" fmla="*/ 704850 h 2108200"/>
                  <a:gd name="connsiteX38" fmla="*/ 895350 w 1524000"/>
                  <a:gd name="connsiteY38" fmla="*/ 673100 h 2108200"/>
                  <a:gd name="connsiteX39" fmla="*/ 908050 w 1524000"/>
                  <a:gd name="connsiteY39" fmla="*/ 654050 h 2108200"/>
                  <a:gd name="connsiteX40" fmla="*/ 946150 w 1524000"/>
                  <a:gd name="connsiteY40" fmla="*/ 609600 h 2108200"/>
                  <a:gd name="connsiteX41" fmla="*/ 952500 w 1524000"/>
                  <a:gd name="connsiteY41" fmla="*/ 590550 h 2108200"/>
                  <a:gd name="connsiteX42" fmla="*/ 977900 w 1524000"/>
                  <a:gd name="connsiteY42" fmla="*/ 552450 h 2108200"/>
                  <a:gd name="connsiteX43" fmla="*/ 990600 w 1524000"/>
                  <a:gd name="connsiteY43" fmla="*/ 533400 h 2108200"/>
                  <a:gd name="connsiteX44" fmla="*/ 1035050 w 1524000"/>
                  <a:gd name="connsiteY44" fmla="*/ 495300 h 2108200"/>
                  <a:gd name="connsiteX45" fmla="*/ 1047750 w 1524000"/>
                  <a:gd name="connsiteY45" fmla="*/ 476250 h 2108200"/>
                  <a:gd name="connsiteX46" fmla="*/ 1066800 w 1524000"/>
                  <a:gd name="connsiteY46" fmla="*/ 438150 h 2108200"/>
                  <a:gd name="connsiteX47" fmla="*/ 1111250 w 1524000"/>
                  <a:gd name="connsiteY47" fmla="*/ 412750 h 2108200"/>
                  <a:gd name="connsiteX48" fmla="*/ 1155700 w 1524000"/>
                  <a:gd name="connsiteY48" fmla="*/ 381000 h 2108200"/>
                  <a:gd name="connsiteX49" fmla="*/ 1174750 w 1524000"/>
                  <a:gd name="connsiteY49" fmla="*/ 368300 h 2108200"/>
                  <a:gd name="connsiteX50" fmla="*/ 1187450 w 1524000"/>
                  <a:gd name="connsiteY50" fmla="*/ 349250 h 2108200"/>
                  <a:gd name="connsiteX51" fmla="*/ 1200150 w 1524000"/>
                  <a:gd name="connsiteY51" fmla="*/ 323850 h 2108200"/>
                  <a:gd name="connsiteX52" fmla="*/ 1219200 w 1524000"/>
                  <a:gd name="connsiteY52" fmla="*/ 311150 h 2108200"/>
                  <a:gd name="connsiteX53" fmla="*/ 1250950 w 1524000"/>
                  <a:gd name="connsiteY53" fmla="*/ 279400 h 2108200"/>
                  <a:gd name="connsiteX54" fmla="*/ 1282700 w 1524000"/>
                  <a:gd name="connsiteY54" fmla="*/ 254000 h 2108200"/>
                  <a:gd name="connsiteX55" fmla="*/ 1314450 w 1524000"/>
                  <a:gd name="connsiteY55" fmla="*/ 215900 h 2108200"/>
                  <a:gd name="connsiteX56" fmla="*/ 1365250 w 1524000"/>
                  <a:gd name="connsiteY56" fmla="*/ 158750 h 2108200"/>
                  <a:gd name="connsiteX57" fmla="*/ 1403350 w 1524000"/>
                  <a:gd name="connsiteY57" fmla="*/ 133350 h 2108200"/>
                  <a:gd name="connsiteX58" fmla="*/ 1447800 w 1524000"/>
                  <a:gd name="connsiteY58" fmla="*/ 82550 h 2108200"/>
                  <a:gd name="connsiteX59" fmla="*/ 1504950 w 1524000"/>
                  <a:gd name="connsiteY59" fmla="*/ 31750 h 2108200"/>
                  <a:gd name="connsiteX60" fmla="*/ 1524000 w 1524000"/>
                  <a:gd name="connsiteY60" fmla="*/ 0 h 210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524000" h="2108200">
                    <a:moveTo>
                      <a:pt x="127000" y="2108200"/>
                    </a:moveTo>
                    <a:cubicBezTo>
                      <a:pt x="109489" y="2090689"/>
                      <a:pt x="107038" y="2090728"/>
                      <a:pt x="95250" y="2070100"/>
                    </a:cubicBezTo>
                    <a:cubicBezTo>
                      <a:pt x="90554" y="2061881"/>
                      <a:pt x="88610" y="2051972"/>
                      <a:pt x="82550" y="2044700"/>
                    </a:cubicBezTo>
                    <a:cubicBezTo>
                      <a:pt x="77664" y="2038837"/>
                      <a:pt x="69850" y="2036233"/>
                      <a:pt x="63500" y="2032000"/>
                    </a:cubicBezTo>
                    <a:cubicBezTo>
                      <a:pt x="59267" y="2025650"/>
                      <a:pt x="53900" y="2019924"/>
                      <a:pt x="50800" y="2012950"/>
                    </a:cubicBezTo>
                    <a:cubicBezTo>
                      <a:pt x="45363" y="2000717"/>
                      <a:pt x="42333" y="1987550"/>
                      <a:pt x="38100" y="1974850"/>
                    </a:cubicBezTo>
                    <a:cubicBezTo>
                      <a:pt x="35983" y="1968500"/>
                      <a:pt x="35463" y="1961369"/>
                      <a:pt x="31750" y="1955800"/>
                    </a:cubicBezTo>
                    <a:lnTo>
                      <a:pt x="19050" y="1936750"/>
                    </a:lnTo>
                    <a:cubicBezTo>
                      <a:pt x="16933" y="1928283"/>
                      <a:pt x="15098" y="1919741"/>
                      <a:pt x="12700" y="1911350"/>
                    </a:cubicBezTo>
                    <a:cubicBezTo>
                      <a:pt x="10861" y="1904914"/>
                      <a:pt x="5684" y="1898960"/>
                      <a:pt x="6350" y="1892300"/>
                    </a:cubicBezTo>
                    <a:cubicBezTo>
                      <a:pt x="7883" y="1876967"/>
                      <a:pt x="15585" y="1862865"/>
                      <a:pt x="19050" y="1847850"/>
                    </a:cubicBezTo>
                    <a:cubicBezTo>
                      <a:pt x="21945" y="1835305"/>
                      <a:pt x="23283" y="1822450"/>
                      <a:pt x="25400" y="1809750"/>
                    </a:cubicBezTo>
                    <a:cubicBezTo>
                      <a:pt x="27517" y="1780117"/>
                      <a:pt x="26866" y="1750155"/>
                      <a:pt x="31750" y="1720850"/>
                    </a:cubicBezTo>
                    <a:cubicBezTo>
                      <a:pt x="33306" y="1711513"/>
                      <a:pt x="44249" y="1704914"/>
                      <a:pt x="44450" y="1695450"/>
                    </a:cubicBezTo>
                    <a:cubicBezTo>
                      <a:pt x="49779" y="1444987"/>
                      <a:pt x="65127" y="1503480"/>
                      <a:pt x="25400" y="1384300"/>
                    </a:cubicBezTo>
                    <a:cubicBezTo>
                      <a:pt x="23283" y="1369483"/>
                      <a:pt x="21985" y="1354526"/>
                      <a:pt x="19050" y="1339850"/>
                    </a:cubicBezTo>
                    <a:cubicBezTo>
                      <a:pt x="17737" y="1333286"/>
                      <a:pt x="14323" y="1327294"/>
                      <a:pt x="12700" y="1320800"/>
                    </a:cubicBezTo>
                    <a:cubicBezTo>
                      <a:pt x="10082" y="1310329"/>
                      <a:pt x="8691" y="1299586"/>
                      <a:pt x="6350" y="1289050"/>
                    </a:cubicBezTo>
                    <a:cubicBezTo>
                      <a:pt x="4457" y="1280531"/>
                      <a:pt x="2117" y="1272117"/>
                      <a:pt x="0" y="1263650"/>
                    </a:cubicBezTo>
                    <a:cubicBezTo>
                      <a:pt x="2117" y="1212850"/>
                      <a:pt x="2594" y="1161955"/>
                      <a:pt x="6350" y="1111250"/>
                    </a:cubicBezTo>
                    <a:cubicBezTo>
                      <a:pt x="7112" y="1100958"/>
                      <a:pt x="18110" y="1079529"/>
                      <a:pt x="25400" y="1073150"/>
                    </a:cubicBezTo>
                    <a:cubicBezTo>
                      <a:pt x="36887" y="1063099"/>
                      <a:pt x="52707" y="1058543"/>
                      <a:pt x="63500" y="1047750"/>
                    </a:cubicBezTo>
                    <a:cubicBezTo>
                      <a:pt x="69850" y="1041400"/>
                      <a:pt x="75461" y="1034213"/>
                      <a:pt x="82550" y="1028700"/>
                    </a:cubicBezTo>
                    <a:cubicBezTo>
                      <a:pt x="94598" y="1019329"/>
                      <a:pt x="120650" y="1003300"/>
                      <a:pt x="120650" y="1003300"/>
                    </a:cubicBezTo>
                    <a:cubicBezTo>
                      <a:pt x="133309" y="984311"/>
                      <a:pt x="150382" y="962115"/>
                      <a:pt x="158750" y="939800"/>
                    </a:cubicBezTo>
                    <a:cubicBezTo>
                      <a:pt x="178373" y="887472"/>
                      <a:pt x="147512" y="939315"/>
                      <a:pt x="184150" y="895350"/>
                    </a:cubicBezTo>
                    <a:cubicBezTo>
                      <a:pt x="189036" y="889487"/>
                      <a:pt x="190891" y="881068"/>
                      <a:pt x="196850" y="876300"/>
                    </a:cubicBezTo>
                    <a:cubicBezTo>
                      <a:pt x="202077" y="872119"/>
                      <a:pt x="209913" y="872943"/>
                      <a:pt x="215900" y="869950"/>
                    </a:cubicBezTo>
                    <a:cubicBezTo>
                      <a:pt x="222726" y="866537"/>
                      <a:pt x="228124" y="860663"/>
                      <a:pt x="234950" y="857250"/>
                    </a:cubicBezTo>
                    <a:cubicBezTo>
                      <a:pt x="244060" y="852695"/>
                      <a:pt x="271262" y="846585"/>
                      <a:pt x="279400" y="844550"/>
                    </a:cubicBezTo>
                    <a:cubicBezTo>
                      <a:pt x="285750" y="840317"/>
                      <a:pt x="291624" y="835263"/>
                      <a:pt x="298450" y="831850"/>
                    </a:cubicBezTo>
                    <a:cubicBezTo>
                      <a:pt x="316183" y="822984"/>
                      <a:pt x="345569" y="821490"/>
                      <a:pt x="361950" y="819150"/>
                    </a:cubicBezTo>
                    <a:cubicBezTo>
                      <a:pt x="409833" y="803189"/>
                      <a:pt x="350811" y="824719"/>
                      <a:pt x="400050" y="800100"/>
                    </a:cubicBezTo>
                    <a:cubicBezTo>
                      <a:pt x="406037" y="797107"/>
                      <a:pt x="413249" y="797001"/>
                      <a:pt x="419100" y="793750"/>
                    </a:cubicBezTo>
                    <a:cubicBezTo>
                      <a:pt x="432443" y="786337"/>
                      <a:pt x="457200" y="768350"/>
                      <a:pt x="457200" y="768350"/>
                    </a:cubicBezTo>
                    <a:cubicBezTo>
                      <a:pt x="482237" y="730795"/>
                      <a:pt x="454285" y="765896"/>
                      <a:pt x="495300" y="736600"/>
                    </a:cubicBezTo>
                    <a:cubicBezTo>
                      <a:pt x="502608" y="731380"/>
                      <a:pt x="506500" y="721911"/>
                      <a:pt x="514350" y="717550"/>
                    </a:cubicBezTo>
                    <a:cubicBezTo>
                      <a:pt x="526052" y="711049"/>
                      <a:pt x="541311" y="712276"/>
                      <a:pt x="552450" y="704850"/>
                    </a:cubicBezTo>
                    <a:cubicBezTo>
                      <a:pt x="675105" y="623080"/>
                      <a:pt x="575290" y="679768"/>
                      <a:pt x="895350" y="673100"/>
                    </a:cubicBezTo>
                    <a:cubicBezTo>
                      <a:pt x="899583" y="666750"/>
                      <a:pt x="903083" y="659844"/>
                      <a:pt x="908050" y="654050"/>
                    </a:cubicBezTo>
                    <a:cubicBezTo>
                      <a:pt x="926798" y="632177"/>
                      <a:pt x="934487" y="632925"/>
                      <a:pt x="946150" y="609600"/>
                    </a:cubicBezTo>
                    <a:cubicBezTo>
                      <a:pt x="949143" y="603613"/>
                      <a:pt x="949249" y="596401"/>
                      <a:pt x="952500" y="590550"/>
                    </a:cubicBezTo>
                    <a:cubicBezTo>
                      <a:pt x="959913" y="577207"/>
                      <a:pt x="969433" y="565150"/>
                      <a:pt x="977900" y="552450"/>
                    </a:cubicBezTo>
                    <a:cubicBezTo>
                      <a:pt x="982133" y="546100"/>
                      <a:pt x="984250" y="537633"/>
                      <a:pt x="990600" y="533400"/>
                    </a:cubicBezTo>
                    <a:cubicBezTo>
                      <a:pt x="1013070" y="518420"/>
                      <a:pt x="1014519" y="519253"/>
                      <a:pt x="1035050" y="495300"/>
                    </a:cubicBezTo>
                    <a:cubicBezTo>
                      <a:pt x="1040017" y="489506"/>
                      <a:pt x="1044337" y="483076"/>
                      <a:pt x="1047750" y="476250"/>
                    </a:cubicBezTo>
                    <a:cubicBezTo>
                      <a:pt x="1058079" y="455592"/>
                      <a:pt x="1048602" y="456348"/>
                      <a:pt x="1066800" y="438150"/>
                    </a:cubicBezTo>
                    <a:cubicBezTo>
                      <a:pt x="1077114" y="427836"/>
                      <a:pt x="1099629" y="419391"/>
                      <a:pt x="1111250" y="412750"/>
                    </a:cubicBezTo>
                    <a:cubicBezTo>
                      <a:pt x="1126215" y="404199"/>
                      <a:pt x="1142071" y="390735"/>
                      <a:pt x="1155700" y="381000"/>
                    </a:cubicBezTo>
                    <a:cubicBezTo>
                      <a:pt x="1161910" y="376564"/>
                      <a:pt x="1168400" y="372533"/>
                      <a:pt x="1174750" y="368300"/>
                    </a:cubicBezTo>
                    <a:cubicBezTo>
                      <a:pt x="1178983" y="361950"/>
                      <a:pt x="1183664" y="355876"/>
                      <a:pt x="1187450" y="349250"/>
                    </a:cubicBezTo>
                    <a:cubicBezTo>
                      <a:pt x="1192146" y="341031"/>
                      <a:pt x="1194090" y="331122"/>
                      <a:pt x="1200150" y="323850"/>
                    </a:cubicBezTo>
                    <a:cubicBezTo>
                      <a:pt x="1205036" y="317987"/>
                      <a:pt x="1212850" y="315383"/>
                      <a:pt x="1219200" y="311150"/>
                    </a:cubicBezTo>
                    <a:cubicBezTo>
                      <a:pt x="1253067" y="260350"/>
                      <a:pt x="1208617" y="321733"/>
                      <a:pt x="1250950" y="279400"/>
                    </a:cubicBezTo>
                    <a:cubicBezTo>
                      <a:pt x="1279673" y="250677"/>
                      <a:pt x="1245614" y="266362"/>
                      <a:pt x="1282700" y="254000"/>
                    </a:cubicBezTo>
                    <a:cubicBezTo>
                      <a:pt x="1314232" y="206702"/>
                      <a:pt x="1273706" y="264793"/>
                      <a:pt x="1314450" y="215900"/>
                    </a:cubicBezTo>
                    <a:cubicBezTo>
                      <a:pt x="1338309" y="187269"/>
                      <a:pt x="1318938" y="189624"/>
                      <a:pt x="1365250" y="158750"/>
                    </a:cubicBezTo>
                    <a:lnTo>
                      <a:pt x="1403350" y="133350"/>
                    </a:lnTo>
                    <a:cubicBezTo>
                      <a:pt x="1456074" y="54264"/>
                      <a:pt x="1404505" y="121035"/>
                      <a:pt x="1447800" y="82550"/>
                    </a:cubicBezTo>
                    <a:cubicBezTo>
                      <a:pt x="1513045" y="24555"/>
                      <a:pt x="1461715" y="60574"/>
                      <a:pt x="1504950" y="31750"/>
                    </a:cubicBezTo>
                    <a:cubicBezTo>
                      <a:pt x="1518989" y="3673"/>
                      <a:pt x="1510957" y="13043"/>
                      <a:pt x="1524000"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0" name="Freeform 19"/>
              <p:cNvSpPr/>
              <p:nvPr/>
            </p:nvSpPr>
            <p:spPr>
              <a:xfrm>
                <a:off x="2005196" y="3921959"/>
                <a:ext cx="680125" cy="1684198"/>
              </a:xfrm>
              <a:custGeom>
                <a:avLst/>
                <a:gdLst>
                  <a:gd name="connsiteX0" fmla="*/ 662408 w 681593"/>
                  <a:gd name="connsiteY0" fmla="*/ 1684432 h 1684432"/>
                  <a:gd name="connsiteX1" fmla="*/ 668758 w 681593"/>
                  <a:gd name="connsiteY1" fmla="*/ 1601882 h 1684432"/>
                  <a:gd name="connsiteX2" fmla="*/ 656058 w 681593"/>
                  <a:gd name="connsiteY2" fmla="*/ 1563782 h 1684432"/>
                  <a:gd name="connsiteX3" fmla="*/ 649708 w 681593"/>
                  <a:gd name="connsiteY3" fmla="*/ 1544732 h 1684432"/>
                  <a:gd name="connsiteX4" fmla="*/ 643358 w 681593"/>
                  <a:gd name="connsiteY4" fmla="*/ 1519332 h 1684432"/>
                  <a:gd name="connsiteX5" fmla="*/ 630658 w 681593"/>
                  <a:gd name="connsiteY5" fmla="*/ 1487582 h 1684432"/>
                  <a:gd name="connsiteX6" fmla="*/ 624308 w 681593"/>
                  <a:gd name="connsiteY6" fmla="*/ 1455832 h 1684432"/>
                  <a:gd name="connsiteX7" fmla="*/ 598908 w 681593"/>
                  <a:gd name="connsiteY7" fmla="*/ 1392332 h 1684432"/>
                  <a:gd name="connsiteX8" fmla="*/ 592558 w 681593"/>
                  <a:gd name="connsiteY8" fmla="*/ 1373282 h 1684432"/>
                  <a:gd name="connsiteX9" fmla="*/ 573508 w 681593"/>
                  <a:gd name="connsiteY9" fmla="*/ 1360582 h 1684432"/>
                  <a:gd name="connsiteX10" fmla="*/ 560808 w 681593"/>
                  <a:gd name="connsiteY10" fmla="*/ 1341532 h 1684432"/>
                  <a:gd name="connsiteX11" fmla="*/ 541758 w 681593"/>
                  <a:gd name="connsiteY11" fmla="*/ 1328832 h 1684432"/>
                  <a:gd name="connsiteX12" fmla="*/ 535408 w 681593"/>
                  <a:gd name="connsiteY12" fmla="*/ 1309782 h 1684432"/>
                  <a:gd name="connsiteX13" fmla="*/ 541758 w 681593"/>
                  <a:gd name="connsiteY13" fmla="*/ 1258982 h 1684432"/>
                  <a:gd name="connsiteX14" fmla="*/ 554458 w 681593"/>
                  <a:gd name="connsiteY14" fmla="*/ 1220882 h 1684432"/>
                  <a:gd name="connsiteX15" fmla="*/ 548108 w 681593"/>
                  <a:gd name="connsiteY15" fmla="*/ 1011332 h 1684432"/>
                  <a:gd name="connsiteX16" fmla="*/ 535408 w 681593"/>
                  <a:gd name="connsiteY16" fmla="*/ 935132 h 1684432"/>
                  <a:gd name="connsiteX17" fmla="*/ 522708 w 681593"/>
                  <a:gd name="connsiteY17" fmla="*/ 897032 h 1684432"/>
                  <a:gd name="connsiteX18" fmla="*/ 490958 w 681593"/>
                  <a:gd name="connsiteY18" fmla="*/ 839882 h 1684432"/>
                  <a:gd name="connsiteX19" fmla="*/ 459208 w 681593"/>
                  <a:gd name="connsiteY19" fmla="*/ 795432 h 1684432"/>
                  <a:gd name="connsiteX20" fmla="*/ 421108 w 681593"/>
                  <a:gd name="connsiteY20" fmla="*/ 731932 h 1684432"/>
                  <a:gd name="connsiteX21" fmla="*/ 389358 w 681593"/>
                  <a:gd name="connsiteY21" fmla="*/ 681132 h 1684432"/>
                  <a:gd name="connsiteX22" fmla="*/ 376658 w 681593"/>
                  <a:gd name="connsiteY22" fmla="*/ 649382 h 1684432"/>
                  <a:gd name="connsiteX23" fmla="*/ 357608 w 681593"/>
                  <a:gd name="connsiteY23" fmla="*/ 611282 h 1684432"/>
                  <a:gd name="connsiteX24" fmla="*/ 338558 w 681593"/>
                  <a:gd name="connsiteY24" fmla="*/ 528732 h 1684432"/>
                  <a:gd name="connsiteX25" fmla="*/ 319508 w 681593"/>
                  <a:gd name="connsiteY25" fmla="*/ 516032 h 1684432"/>
                  <a:gd name="connsiteX26" fmla="*/ 294108 w 681593"/>
                  <a:gd name="connsiteY26" fmla="*/ 477932 h 1684432"/>
                  <a:gd name="connsiteX27" fmla="*/ 275058 w 681593"/>
                  <a:gd name="connsiteY27" fmla="*/ 439832 h 1684432"/>
                  <a:gd name="connsiteX28" fmla="*/ 268708 w 681593"/>
                  <a:gd name="connsiteY28" fmla="*/ 420782 h 1684432"/>
                  <a:gd name="connsiteX29" fmla="*/ 249658 w 681593"/>
                  <a:gd name="connsiteY29" fmla="*/ 408082 h 1684432"/>
                  <a:gd name="connsiteX30" fmla="*/ 236958 w 681593"/>
                  <a:gd name="connsiteY30" fmla="*/ 389032 h 1684432"/>
                  <a:gd name="connsiteX31" fmla="*/ 211558 w 681593"/>
                  <a:gd name="connsiteY31" fmla="*/ 331882 h 1684432"/>
                  <a:gd name="connsiteX32" fmla="*/ 192508 w 681593"/>
                  <a:gd name="connsiteY32" fmla="*/ 312832 h 1684432"/>
                  <a:gd name="connsiteX33" fmla="*/ 173458 w 681593"/>
                  <a:gd name="connsiteY33" fmla="*/ 306482 h 1684432"/>
                  <a:gd name="connsiteX34" fmla="*/ 135358 w 681593"/>
                  <a:gd name="connsiteY34" fmla="*/ 281082 h 1684432"/>
                  <a:gd name="connsiteX35" fmla="*/ 122658 w 681593"/>
                  <a:gd name="connsiteY35" fmla="*/ 262032 h 1684432"/>
                  <a:gd name="connsiteX36" fmla="*/ 84558 w 681593"/>
                  <a:gd name="connsiteY36" fmla="*/ 236632 h 1684432"/>
                  <a:gd name="connsiteX37" fmla="*/ 59158 w 681593"/>
                  <a:gd name="connsiteY37" fmla="*/ 204882 h 1684432"/>
                  <a:gd name="connsiteX38" fmla="*/ 46458 w 681593"/>
                  <a:gd name="connsiteY38" fmla="*/ 154082 h 1684432"/>
                  <a:gd name="connsiteX39" fmla="*/ 27408 w 681593"/>
                  <a:gd name="connsiteY39" fmla="*/ 115982 h 1684432"/>
                  <a:gd name="connsiteX40" fmla="*/ 14708 w 681593"/>
                  <a:gd name="connsiteY40" fmla="*/ 58832 h 1684432"/>
                  <a:gd name="connsiteX41" fmla="*/ 2008 w 681593"/>
                  <a:gd name="connsiteY41" fmla="*/ 1682 h 1684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81593" h="1684432">
                    <a:moveTo>
                      <a:pt x="662408" y="1684432"/>
                    </a:moveTo>
                    <a:cubicBezTo>
                      <a:pt x="681593" y="1646062"/>
                      <a:pt x="680379" y="1659988"/>
                      <a:pt x="668758" y="1601882"/>
                    </a:cubicBezTo>
                    <a:cubicBezTo>
                      <a:pt x="666133" y="1588755"/>
                      <a:pt x="660291" y="1576482"/>
                      <a:pt x="656058" y="1563782"/>
                    </a:cubicBezTo>
                    <a:cubicBezTo>
                      <a:pt x="653941" y="1557432"/>
                      <a:pt x="651331" y="1551226"/>
                      <a:pt x="649708" y="1544732"/>
                    </a:cubicBezTo>
                    <a:cubicBezTo>
                      <a:pt x="647591" y="1536265"/>
                      <a:pt x="646118" y="1527611"/>
                      <a:pt x="643358" y="1519332"/>
                    </a:cubicBezTo>
                    <a:cubicBezTo>
                      <a:pt x="639753" y="1508518"/>
                      <a:pt x="633933" y="1498500"/>
                      <a:pt x="630658" y="1487582"/>
                    </a:cubicBezTo>
                    <a:cubicBezTo>
                      <a:pt x="627557" y="1477244"/>
                      <a:pt x="627148" y="1466245"/>
                      <a:pt x="624308" y="1455832"/>
                    </a:cubicBezTo>
                    <a:cubicBezTo>
                      <a:pt x="609854" y="1402836"/>
                      <a:pt x="616718" y="1433889"/>
                      <a:pt x="598908" y="1392332"/>
                    </a:cubicBezTo>
                    <a:cubicBezTo>
                      <a:pt x="596271" y="1386180"/>
                      <a:pt x="596739" y="1378509"/>
                      <a:pt x="592558" y="1373282"/>
                    </a:cubicBezTo>
                    <a:cubicBezTo>
                      <a:pt x="587790" y="1367323"/>
                      <a:pt x="579858" y="1364815"/>
                      <a:pt x="573508" y="1360582"/>
                    </a:cubicBezTo>
                    <a:cubicBezTo>
                      <a:pt x="569275" y="1354232"/>
                      <a:pt x="566204" y="1346928"/>
                      <a:pt x="560808" y="1341532"/>
                    </a:cubicBezTo>
                    <a:cubicBezTo>
                      <a:pt x="555412" y="1336136"/>
                      <a:pt x="546526" y="1334791"/>
                      <a:pt x="541758" y="1328832"/>
                    </a:cubicBezTo>
                    <a:cubicBezTo>
                      <a:pt x="537577" y="1323605"/>
                      <a:pt x="537525" y="1316132"/>
                      <a:pt x="535408" y="1309782"/>
                    </a:cubicBezTo>
                    <a:cubicBezTo>
                      <a:pt x="537525" y="1292849"/>
                      <a:pt x="538182" y="1275668"/>
                      <a:pt x="541758" y="1258982"/>
                    </a:cubicBezTo>
                    <a:cubicBezTo>
                      <a:pt x="544563" y="1245892"/>
                      <a:pt x="554458" y="1220882"/>
                      <a:pt x="554458" y="1220882"/>
                    </a:cubicBezTo>
                    <a:cubicBezTo>
                      <a:pt x="552341" y="1151032"/>
                      <a:pt x="551513" y="1081131"/>
                      <a:pt x="548108" y="1011332"/>
                    </a:cubicBezTo>
                    <a:cubicBezTo>
                      <a:pt x="546884" y="986240"/>
                      <a:pt x="542722" y="959511"/>
                      <a:pt x="535408" y="935132"/>
                    </a:cubicBezTo>
                    <a:cubicBezTo>
                      <a:pt x="531561" y="922310"/>
                      <a:pt x="530134" y="908171"/>
                      <a:pt x="522708" y="897032"/>
                    </a:cubicBezTo>
                    <a:cubicBezTo>
                      <a:pt x="442621" y="776902"/>
                      <a:pt x="524488" y="906942"/>
                      <a:pt x="490958" y="839882"/>
                    </a:cubicBezTo>
                    <a:cubicBezTo>
                      <a:pt x="484760" y="827485"/>
                      <a:pt x="465680" y="805499"/>
                      <a:pt x="459208" y="795432"/>
                    </a:cubicBezTo>
                    <a:cubicBezTo>
                      <a:pt x="445860" y="774668"/>
                      <a:pt x="435919" y="751679"/>
                      <a:pt x="421108" y="731932"/>
                    </a:cubicBezTo>
                    <a:cubicBezTo>
                      <a:pt x="401694" y="706047"/>
                      <a:pt x="402037" y="709659"/>
                      <a:pt x="389358" y="681132"/>
                    </a:cubicBezTo>
                    <a:cubicBezTo>
                      <a:pt x="384729" y="670716"/>
                      <a:pt x="381756" y="659577"/>
                      <a:pt x="376658" y="649382"/>
                    </a:cubicBezTo>
                    <a:cubicBezTo>
                      <a:pt x="361138" y="618342"/>
                      <a:pt x="365588" y="643204"/>
                      <a:pt x="357608" y="611282"/>
                    </a:cubicBezTo>
                    <a:cubicBezTo>
                      <a:pt x="354375" y="598348"/>
                      <a:pt x="343300" y="531893"/>
                      <a:pt x="338558" y="528732"/>
                    </a:cubicBezTo>
                    <a:lnTo>
                      <a:pt x="319508" y="516032"/>
                    </a:lnTo>
                    <a:cubicBezTo>
                      <a:pt x="311041" y="503332"/>
                      <a:pt x="298935" y="492412"/>
                      <a:pt x="294108" y="477932"/>
                    </a:cubicBezTo>
                    <a:cubicBezTo>
                      <a:pt x="278147" y="430049"/>
                      <a:pt x="299677" y="489071"/>
                      <a:pt x="275058" y="439832"/>
                    </a:cubicBezTo>
                    <a:cubicBezTo>
                      <a:pt x="272065" y="433845"/>
                      <a:pt x="272889" y="426009"/>
                      <a:pt x="268708" y="420782"/>
                    </a:cubicBezTo>
                    <a:cubicBezTo>
                      <a:pt x="263940" y="414823"/>
                      <a:pt x="256008" y="412315"/>
                      <a:pt x="249658" y="408082"/>
                    </a:cubicBezTo>
                    <a:cubicBezTo>
                      <a:pt x="245425" y="401732"/>
                      <a:pt x="240058" y="396006"/>
                      <a:pt x="236958" y="389032"/>
                    </a:cubicBezTo>
                    <a:cubicBezTo>
                      <a:pt x="221136" y="353432"/>
                      <a:pt x="232088" y="356518"/>
                      <a:pt x="211558" y="331882"/>
                    </a:cubicBezTo>
                    <a:cubicBezTo>
                      <a:pt x="205809" y="324983"/>
                      <a:pt x="199980" y="317813"/>
                      <a:pt x="192508" y="312832"/>
                    </a:cubicBezTo>
                    <a:cubicBezTo>
                      <a:pt x="186939" y="309119"/>
                      <a:pt x="179309" y="309733"/>
                      <a:pt x="173458" y="306482"/>
                    </a:cubicBezTo>
                    <a:cubicBezTo>
                      <a:pt x="160115" y="299069"/>
                      <a:pt x="135358" y="281082"/>
                      <a:pt x="135358" y="281082"/>
                    </a:cubicBezTo>
                    <a:cubicBezTo>
                      <a:pt x="131125" y="274732"/>
                      <a:pt x="128401" y="267058"/>
                      <a:pt x="122658" y="262032"/>
                    </a:cubicBezTo>
                    <a:cubicBezTo>
                      <a:pt x="111171" y="251981"/>
                      <a:pt x="84558" y="236632"/>
                      <a:pt x="84558" y="236632"/>
                    </a:cubicBezTo>
                    <a:cubicBezTo>
                      <a:pt x="68597" y="188749"/>
                      <a:pt x="91984" y="245914"/>
                      <a:pt x="59158" y="204882"/>
                    </a:cubicBezTo>
                    <a:cubicBezTo>
                      <a:pt x="53880" y="198284"/>
                      <a:pt x="46889" y="155807"/>
                      <a:pt x="46458" y="154082"/>
                    </a:cubicBezTo>
                    <a:cubicBezTo>
                      <a:pt x="38478" y="122160"/>
                      <a:pt x="42928" y="147022"/>
                      <a:pt x="27408" y="115982"/>
                    </a:cubicBezTo>
                    <a:cubicBezTo>
                      <a:pt x="18324" y="97814"/>
                      <a:pt x="19586" y="78343"/>
                      <a:pt x="14708" y="58832"/>
                    </a:cubicBezTo>
                    <a:cubicBezTo>
                      <a:pt x="0" y="0"/>
                      <a:pt x="2008" y="41096"/>
                      <a:pt x="2008" y="1682"/>
                    </a:cubicBezTo>
                  </a:path>
                </a:pathLst>
              </a:custGeom>
              <a:ln w="38100">
                <a:solidFill>
                  <a:srgbClr val="0000FF"/>
                </a:solidFill>
                <a:prstDash val="sysDash"/>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1" name="Freeform 20"/>
              <p:cNvSpPr/>
              <p:nvPr/>
            </p:nvSpPr>
            <p:spPr>
              <a:xfrm>
                <a:off x="2007150" y="2489214"/>
                <a:ext cx="1327026" cy="1447217"/>
              </a:xfrm>
              <a:custGeom>
                <a:avLst/>
                <a:gdLst>
                  <a:gd name="connsiteX0" fmla="*/ 0 w 1327150"/>
                  <a:gd name="connsiteY0" fmla="*/ 1447800 h 1447800"/>
                  <a:gd name="connsiteX1" fmla="*/ 19050 w 1327150"/>
                  <a:gd name="connsiteY1" fmla="*/ 1390650 h 1447800"/>
                  <a:gd name="connsiteX2" fmla="*/ 25400 w 1327150"/>
                  <a:gd name="connsiteY2" fmla="*/ 1371600 h 1447800"/>
                  <a:gd name="connsiteX3" fmla="*/ 44450 w 1327150"/>
                  <a:gd name="connsiteY3" fmla="*/ 1358900 h 1447800"/>
                  <a:gd name="connsiteX4" fmla="*/ 57150 w 1327150"/>
                  <a:gd name="connsiteY4" fmla="*/ 1339850 h 1447800"/>
                  <a:gd name="connsiteX5" fmla="*/ 82550 w 1327150"/>
                  <a:gd name="connsiteY5" fmla="*/ 1333500 h 1447800"/>
                  <a:gd name="connsiteX6" fmla="*/ 203200 w 1327150"/>
                  <a:gd name="connsiteY6" fmla="*/ 1346200 h 1447800"/>
                  <a:gd name="connsiteX7" fmla="*/ 393700 w 1327150"/>
                  <a:gd name="connsiteY7" fmla="*/ 1339850 h 1447800"/>
                  <a:gd name="connsiteX8" fmla="*/ 431800 w 1327150"/>
                  <a:gd name="connsiteY8" fmla="*/ 1327150 h 1447800"/>
                  <a:gd name="connsiteX9" fmla="*/ 482600 w 1327150"/>
                  <a:gd name="connsiteY9" fmla="*/ 1314450 h 1447800"/>
                  <a:gd name="connsiteX10" fmla="*/ 539750 w 1327150"/>
                  <a:gd name="connsiteY10" fmla="*/ 1295400 h 1447800"/>
                  <a:gd name="connsiteX11" fmla="*/ 571500 w 1327150"/>
                  <a:gd name="connsiteY11" fmla="*/ 1289050 h 1447800"/>
                  <a:gd name="connsiteX12" fmla="*/ 609600 w 1327150"/>
                  <a:gd name="connsiteY12" fmla="*/ 1276350 h 1447800"/>
                  <a:gd name="connsiteX13" fmla="*/ 628650 w 1327150"/>
                  <a:gd name="connsiteY13" fmla="*/ 1270000 h 1447800"/>
                  <a:gd name="connsiteX14" fmla="*/ 641350 w 1327150"/>
                  <a:gd name="connsiteY14" fmla="*/ 1250950 h 1447800"/>
                  <a:gd name="connsiteX15" fmla="*/ 660400 w 1327150"/>
                  <a:gd name="connsiteY15" fmla="*/ 1244600 h 1447800"/>
                  <a:gd name="connsiteX16" fmla="*/ 698500 w 1327150"/>
                  <a:gd name="connsiteY16" fmla="*/ 1219200 h 1447800"/>
                  <a:gd name="connsiteX17" fmla="*/ 717550 w 1327150"/>
                  <a:gd name="connsiteY17" fmla="*/ 1206500 h 1447800"/>
                  <a:gd name="connsiteX18" fmla="*/ 768350 w 1327150"/>
                  <a:gd name="connsiteY18" fmla="*/ 1162050 h 1447800"/>
                  <a:gd name="connsiteX19" fmla="*/ 787400 w 1327150"/>
                  <a:gd name="connsiteY19" fmla="*/ 1149350 h 1447800"/>
                  <a:gd name="connsiteX20" fmla="*/ 793750 w 1327150"/>
                  <a:gd name="connsiteY20" fmla="*/ 1130300 h 1447800"/>
                  <a:gd name="connsiteX21" fmla="*/ 819150 w 1327150"/>
                  <a:gd name="connsiteY21" fmla="*/ 1092200 h 1447800"/>
                  <a:gd name="connsiteX22" fmla="*/ 838200 w 1327150"/>
                  <a:gd name="connsiteY22" fmla="*/ 1054100 h 1447800"/>
                  <a:gd name="connsiteX23" fmla="*/ 857250 w 1327150"/>
                  <a:gd name="connsiteY23" fmla="*/ 1047750 h 1447800"/>
                  <a:gd name="connsiteX24" fmla="*/ 876300 w 1327150"/>
                  <a:gd name="connsiteY24" fmla="*/ 1028700 h 1447800"/>
                  <a:gd name="connsiteX25" fmla="*/ 889000 w 1327150"/>
                  <a:gd name="connsiteY25" fmla="*/ 1009650 h 1447800"/>
                  <a:gd name="connsiteX26" fmla="*/ 933450 w 1327150"/>
                  <a:gd name="connsiteY26" fmla="*/ 990600 h 1447800"/>
                  <a:gd name="connsiteX27" fmla="*/ 971550 w 1327150"/>
                  <a:gd name="connsiteY27" fmla="*/ 965200 h 1447800"/>
                  <a:gd name="connsiteX28" fmla="*/ 990600 w 1327150"/>
                  <a:gd name="connsiteY28" fmla="*/ 952500 h 1447800"/>
                  <a:gd name="connsiteX29" fmla="*/ 1016000 w 1327150"/>
                  <a:gd name="connsiteY29" fmla="*/ 920750 h 1447800"/>
                  <a:gd name="connsiteX30" fmla="*/ 1041400 w 1327150"/>
                  <a:gd name="connsiteY30" fmla="*/ 876300 h 1447800"/>
                  <a:gd name="connsiteX31" fmla="*/ 1060450 w 1327150"/>
                  <a:gd name="connsiteY31" fmla="*/ 869950 h 1447800"/>
                  <a:gd name="connsiteX32" fmla="*/ 1085850 w 1327150"/>
                  <a:gd name="connsiteY32" fmla="*/ 857250 h 1447800"/>
                  <a:gd name="connsiteX33" fmla="*/ 1143000 w 1327150"/>
                  <a:gd name="connsiteY33" fmla="*/ 831850 h 1447800"/>
                  <a:gd name="connsiteX34" fmla="*/ 1155700 w 1327150"/>
                  <a:gd name="connsiteY34" fmla="*/ 812800 h 1447800"/>
                  <a:gd name="connsiteX35" fmla="*/ 1174750 w 1327150"/>
                  <a:gd name="connsiteY35" fmla="*/ 806450 h 1447800"/>
                  <a:gd name="connsiteX36" fmla="*/ 1193800 w 1327150"/>
                  <a:gd name="connsiteY36" fmla="*/ 793750 h 1447800"/>
                  <a:gd name="connsiteX37" fmla="*/ 1212850 w 1327150"/>
                  <a:gd name="connsiteY37" fmla="*/ 755650 h 1447800"/>
                  <a:gd name="connsiteX38" fmla="*/ 1225550 w 1327150"/>
                  <a:gd name="connsiteY38" fmla="*/ 730250 h 1447800"/>
                  <a:gd name="connsiteX39" fmla="*/ 1244600 w 1327150"/>
                  <a:gd name="connsiteY39" fmla="*/ 666750 h 1447800"/>
                  <a:gd name="connsiteX40" fmla="*/ 1263650 w 1327150"/>
                  <a:gd name="connsiteY40" fmla="*/ 654050 h 1447800"/>
                  <a:gd name="connsiteX41" fmla="*/ 1276350 w 1327150"/>
                  <a:gd name="connsiteY41" fmla="*/ 615950 h 1447800"/>
                  <a:gd name="connsiteX42" fmla="*/ 1282700 w 1327150"/>
                  <a:gd name="connsiteY42" fmla="*/ 596900 h 1447800"/>
                  <a:gd name="connsiteX43" fmla="*/ 1301750 w 1327150"/>
                  <a:gd name="connsiteY43" fmla="*/ 577850 h 1447800"/>
                  <a:gd name="connsiteX44" fmla="*/ 1308100 w 1327150"/>
                  <a:gd name="connsiteY44" fmla="*/ 558800 h 1447800"/>
                  <a:gd name="connsiteX45" fmla="*/ 1295400 w 1327150"/>
                  <a:gd name="connsiteY45" fmla="*/ 425450 h 1447800"/>
                  <a:gd name="connsiteX46" fmla="*/ 1282700 w 1327150"/>
                  <a:gd name="connsiteY46" fmla="*/ 381000 h 1447800"/>
                  <a:gd name="connsiteX47" fmla="*/ 1250950 w 1327150"/>
                  <a:gd name="connsiteY47" fmla="*/ 330200 h 1447800"/>
                  <a:gd name="connsiteX48" fmla="*/ 1238250 w 1327150"/>
                  <a:gd name="connsiteY48" fmla="*/ 273050 h 1447800"/>
                  <a:gd name="connsiteX49" fmla="*/ 1225550 w 1327150"/>
                  <a:gd name="connsiteY49" fmla="*/ 234950 h 1447800"/>
                  <a:gd name="connsiteX50" fmla="*/ 1219200 w 1327150"/>
                  <a:gd name="connsiteY50" fmla="*/ 215900 h 1447800"/>
                  <a:gd name="connsiteX51" fmla="*/ 1225550 w 1327150"/>
                  <a:gd name="connsiteY51" fmla="*/ 127000 h 1447800"/>
                  <a:gd name="connsiteX52" fmla="*/ 1238250 w 1327150"/>
                  <a:gd name="connsiteY52" fmla="*/ 88900 h 1447800"/>
                  <a:gd name="connsiteX53" fmla="*/ 1257300 w 1327150"/>
                  <a:gd name="connsiteY53" fmla="*/ 76200 h 1447800"/>
                  <a:gd name="connsiteX54" fmla="*/ 1282700 w 1327150"/>
                  <a:gd name="connsiteY54" fmla="*/ 38100 h 1447800"/>
                  <a:gd name="connsiteX55" fmla="*/ 1327150 w 1327150"/>
                  <a:gd name="connsiteY55" fmla="*/ 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27150" h="1447800">
                    <a:moveTo>
                      <a:pt x="0" y="1447800"/>
                    </a:moveTo>
                    <a:lnTo>
                      <a:pt x="19050" y="1390650"/>
                    </a:lnTo>
                    <a:cubicBezTo>
                      <a:pt x="21167" y="1384300"/>
                      <a:pt x="19831" y="1375313"/>
                      <a:pt x="25400" y="1371600"/>
                    </a:cubicBezTo>
                    <a:lnTo>
                      <a:pt x="44450" y="1358900"/>
                    </a:lnTo>
                    <a:cubicBezTo>
                      <a:pt x="48683" y="1352550"/>
                      <a:pt x="50800" y="1344083"/>
                      <a:pt x="57150" y="1339850"/>
                    </a:cubicBezTo>
                    <a:cubicBezTo>
                      <a:pt x="64412" y="1335009"/>
                      <a:pt x="73823" y="1333500"/>
                      <a:pt x="82550" y="1333500"/>
                    </a:cubicBezTo>
                    <a:cubicBezTo>
                      <a:pt x="120515" y="1333500"/>
                      <a:pt x="164729" y="1340704"/>
                      <a:pt x="203200" y="1346200"/>
                    </a:cubicBezTo>
                    <a:cubicBezTo>
                      <a:pt x="266700" y="1344083"/>
                      <a:pt x="330384" y="1345126"/>
                      <a:pt x="393700" y="1339850"/>
                    </a:cubicBezTo>
                    <a:cubicBezTo>
                      <a:pt x="407041" y="1338738"/>
                      <a:pt x="419100" y="1331383"/>
                      <a:pt x="431800" y="1327150"/>
                    </a:cubicBezTo>
                    <a:cubicBezTo>
                      <a:pt x="503859" y="1303130"/>
                      <a:pt x="375322" y="1345101"/>
                      <a:pt x="482600" y="1314450"/>
                    </a:cubicBezTo>
                    <a:cubicBezTo>
                      <a:pt x="501908" y="1308933"/>
                      <a:pt x="520059" y="1299338"/>
                      <a:pt x="539750" y="1295400"/>
                    </a:cubicBezTo>
                    <a:cubicBezTo>
                      <a:pt x="550333" y="1293283"/>
                      <a:pt x="561087" y="1291890"/>
                      <a:pt x="571500" y="1289050"/>
                    </a:cubicBezTo>
                    <a:cubicBezTo>
                      <a:pt x="584415" y="1285528"/>
                      <a:pt x="596900" y="1280583"/>
                      <a:pt x="609600" y="1276350"/>
                    </a:cubicBezTo>
                    <a:lnTo>
                      <a:pt x="628650" y="1270000"/>
                    </a:lnTo>
                    <a:cubicBezTo>
                      <a:pt x="632883" y="1263650"/>
                      <a:pt x="635391" y="1255718"/>
                      <a:pt x="641350" y="1250950"/>
                    </a:cubicBezTo>
                    <a:cubicBezTo>
                      <a:pt x="646577" y="1246769"/>
                      <a:pt x="654549" y="1247851"/>
                      <a:pt x="660400" y="1244600"/>
                    </a:cubicBezTo>
                    <a:cubicBezTo>
                      <a:pt x="673743" y="1237187"/>
                      <a:pt x="685800" y="1227667"/>
                      <a:pt x="698500" y="1219200"/>
                    </a:cubicBezTo>
                    <a:lnTo>
                      <a:pt x="717550" y="1206500"/>
                    </a:lnTo>
                    <a:cubicBezTo>
                      <a:pt x="738717" y="1174750"/>
                      <a:pt x="723900" y="1191683"/>
                      <a:pt x="768350" y="1162050"/>
                    </a:cubicBezTo>
                    <a:lnTo>
                      <a:pt x="787400" y="1149350"/>
                    </a:lnTo>
                    <a:cubicBezTo>
                      <a:pt x="789517" y="1143000"/>
                      <a:pt x="790499" y="1136151"/>
                      <a:pt x="793750" y="1130300"/>
                    </a:cubicBezTo>
                    <a:cubicBezTo>
                      <a:pt x="801163" y="1116957"/>
                      <a:pt x="814323" y="1106680"/>
                      <a:pt x="819150" y="1092200"/>
                    </a:cubicBezTo>
                    <a:cubicBezTo>
                      <a:pt x="823333" y="1079651"/>
                      <a:pt x="827009" y="1063052"/>
                      <a:pt x="838200" y="1054100"/>
                    </a:cubicBezTo>
                    <a:cubicBezTo>
                      <a:pt x="843427" y="1049919"/>
                      <a:pt x="850900" y="1049867"/>
                      <a:pt x="857250" y="1047750"/>
                    </a:cubicBezTo>
                    <a:cubicBezTo>
                      <a:pt x="863600" y="1041400"/>
                      <a:pt x="870551" y="1035599"/>
                      <a:pt x="876300" y="1028700"/>
                    </a:cubicBezTo>
                    <a:cubicBezTo>
                      <a:pt x="881186" y="1022837"/>
                      <a:pt x="883137" y="1014536"/>
                      <a:pt x="889000" y="1009650"/>
                    </a:cubicBezTo>
                    <a:cubicBezTo>
                      <a:pt x="914435" y="988454"/>
                      <a:pt x="909628" y="1003834"/>
                      <a:pt x="933450" y="990600"/>
                    </a:cubicBezTo>
                    <a:cubicBezTo>
                      <a:pt x="946793" y="983187"/>
                      <a:pt x="958850" y="973667"/>
                      <a:pt x="971550" y="965200"/>
                    </a:cubicBezTo>
                    <a:lnTo>
                      <a:pt x="990600" y="952500"/>
                    </a:lnTo>
                    <a:cubicBezTo>
                      <a:pt x="1005761" y="907016"/>
                      <a:pt x="984086" y="959047"/>
                      <a:pt x="1016000" y="920750"/>
                    </a:cubicBezTo>
                    <a:cubicBezTo>
                      <a:pt x="1025375" y="909500"/>
                      <a:pt x="1028882" y="886315"/>
                      <a:pt x="1041400" y="876300"/>
                    </a:cubicBezTo>
                    <a:cubicBezTo>
                      <a:pt x="1046627" y="872119"/>
                      <a:pt x="1054298" y="872587"/>
                      <a:pt x="1060450" y="869950"/>
                    </a:cubicBezTo>
                    <a:cubicBezTo>
                      <a:pt x="1069151" y="866221"/>
                      <a:pt x="1077061" y="860766"/>
                      <a:pt x="1085850" y="857250"/>
                    </a:cubicBezTo>
                    <a:cubicBezTo>
                      <a:pt x="1142525" y="834580"/>
                      <a:pt x="1106349" y="856284"/>
                      <a:pt x="1143000" y="831850"/>
                    </a:cubicBezTo>
                    <a:cubicBezTo>
                      <a:pt x="1147233" y="825500"/>
                      <a:pt x="1149741" y="817568"/>
                      <a:pt x="1155700" y="812800"/>
                    </a:cubicBezTo>
                    <a:cubicBezTo>
                      <a:pt x="1160927" y="808619"/>
                      <a:pt x="1168763" y="809443"/>
                      <a:pt x="1174750" y="806450"/>
                    </a:cubicBezTo>
                    <a:cubicBezTo>
                      <a:pt x="1181576" y="803037"/>
                      <a:pt x="1187450" y="797983"/>
                      <a:pt x="1193800" y="793750"/>
                    </a:cubicBezTo>
                    <a:cubicBezTo>
                      <a:pt x="1218206" y="757141"/>
                      <a:pt x="1197076" y="792456"/>
                      <a:pt x="1212850" y="755650"/>
                    </a:cubicBezTo>
                    <a:cubicBezTo>
                      <a:pt x="1216579" y="746949"/>
                      <a:pt x="1222226" y="739113"/>
                      <a:pt x="1225550" y="730250"/>
                    </a:cubicBezTo>
                    <a:cubicBezTo>
                      <a:pt x="1229786" y="718953"/>
                      <a:pt x="1237363" y="671575"/>
                      <a:pt x="1244600" y="666750"/>
                    </a:cubicBezTo>
                    <a:lnTo>
                      <a:pt x="1263650" y="654050"/>
                    </a:lnTo>
                    <a:lnTo>
                      <a:pt x="1276350" y="615950"/>
                    </a:lnTo>
                    <a:cubicBezTo>
                      <a:pt x="1278467" y="609600"/>
                      <a:pt x="1277967" y="601633"/>
                      <a:pt x="1282700" y="596900"/>
                    </a:cubicBezTo>
                    <a:lnTo>
                      <a:pt x="1301750" y="577850"/>
                    </a:lnTo>
                    <a:cubicBezTo>
                      <a:pt x="1303867" y="571500"/>
                      <a:pt x="1308100" y="565493"/>
                      <a:pt x="1308100" y="558800"/>
                    </a:cubicBezTo>
                    <a:cubicBezTo>
                      <a:pt x="1308100" y="408845"/>
                      <a:pt x="1312638" y="485783"/>
                      <a:pt x="1295400" y="425450"/>
                    </a:cubicBezTo>
                    <a:cubicBezTo>
                      <a:pt x="1293633" y="419264"/>
                      <a:pt x="1287050" y="388613"/>
                      <a:pt x="1282700" y="381000"/>
                    </a:cubicBezTo>
                    <a:cubicBezTo>
                      <a:pt x="1260905" y="342858"/>
                      <a:pt x="1265758" y="369689"/>
                      <a:pt x="1250950" y="330200"/>
                    </a:cubicBezTo>
                    <a:cubicBezTo>
                      <a:pt x="1245248" y="314994"/>
                      <a:pt x="1242273" y="287802"/>
                      <a:pt x="1238250" y="273050"/>
                    </a:cubicBezTo>
                    <a:cubicBezTo>
                      <a:pt x="1234728" y="260135"/>
                      <a:pt x="1229783" y="247650"/>
                      <a:pt x="1225550" y="234950"/>
                    </a:cubicBezTo>
                    <a:lnTo>
                      <a:pt x="1219200" y="215900"/>
                    </a:lnTo>
                    <a:cubicBezTo>
                      <a:pt x="1221317" y="186267"/>
                      <a:pt x="1221143" y="156380"/>
                      <a:pt x="1225550" y="127000"/>
                    </a:cubicBezTo>
                    <a:cubicBezTo>
                      <a:pt x="1227536" y="113761"/>
                      <a:pt x="1227111" y="96326"/>
                      <a:pt x="1238250" y="88900"/>
                    </a:cubicBezTo>
                    <a:lnTo>
                      <a:pt x="1257300" y="76200"/>
                    </a:lnTo>
                    <a:cubicBezTo>
                      <a:pt x="1265767" y="63500"/>
                      <a:pt x="1270000" y="46567"/>
                      <a:pt x="1282700" y="38100"/>
                    </a:cubicBezTo>
                    <a:cubicBezTo>
                      <a:pt x="1324738" y="10075"/>
                      <a:pt x="1313974" y="26352"/>
                      <a:pt x="1327150"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2" name="Freeform 21"/>
              <p:cNvSpPr/>
              <p:nvPr/>
            </p:nvSpPr>
            <p:spPr>
              <a:xfrm>
                <a:off x="3074243" y="2085801"/>
                <a:ext cx="308792" cy="425121"/>
              </a:xfrm>
              <a:custGeom>
                <a:avLst/>
                <a:gdLst>
                  <a:gd name="connsiteX0" fmla="*/ 248335 w 307601"/>
                  <a:gd name="connsiteY0" fmla="*/ 424117 h 424117"/>
                  <a:gd name="connsiteX1" fmla="*/ 244101 w 307601"/>
                  <a:gd name="connsiteY1" fmla="*/ 369083 h 424117"/>
                  <a:gd name="connsiteX2" fmla="*/ 231401 w 307601"/>
                  <a:gd name="connsiteY2" fmla="*/ 360617 h 424117"/>
                  <a:gd name="connsiteX3" fmla="*/ 206001 w 307601"/>
                  <a:gd name="connsiteY3" fmla="*/ 352150 h 424117"/>
                  <a:gd name="connsiteX4" fmla="*/ 150968 w 307601"/>
                  <a:gd name="connsiteY4" fmla="*/ 364850 h 424117"/>
                  <a:gd name="connsiteX5" fmla="*/ 134035 w 307601"/>
                  <a:gd name="connsiteY5" fmla="*/ 369083 h 424117"/>
                  <a:gd name="connsiteX6" fmla="*/ 23968 w 307601"/>
                  <a:gd name="connsiteY6" fmla="*/ 364850 h 424117"/>
                  <a:gd name="connsiteX7" fmla="*/ 28201 w 307601"/>
                  <a:gd name="connsiteY7" fmla="*/ 263250 h 424117"/>
                  <a:gd name="connsiteX8" fmla="*/ 53601 w 307601"/>
                  <a:gd name="connsiteY8" fmla="*/ 225150 h 424117"/>
                  <a:gd name="connsiteX9" fmla="*/ 62068 w 307601"/>
                  <a:gd name="connsiteY9" fmla="*/ 195517 h 424117"/>
                  <a:gd name="connsiteX10" fmla="*/ 66301 w 307601"/>
                  <a:gd name="connsiteY10" fmla="*/ 174350 h 424117"/>
                  <a:gd name="connsiteX11" fmla="*/ 74768 w 307601"/>
                  <a:gd name="connsiteY11" fmla="*/ 140483 h 424117"/>
                  <a:gd name="connsiteX12" fmla="*/ 87468 w 307601"/>
                  <a:gd name="connsiteY12" fmla="*/ 132017 h 424117"/>
                  <a:gd name="connsiteX13" fmla="*/ 95935 w 307601"/>
                  <a:gd name="connsiteY13" fmla="*/ 115083 h 424117"/>
                  <a:gd name="connsiteX14" fmla="*/ 125568 w 307601"/>
                  <a:gd name="connsiteY14" fmla="*/ 98150 h 424117"/>
                  <a:gd name="connsiteX15" fmla="*/ 146735 w 307601"/>
                  <a:gd name="connsiteY15" fmla="*/ 76983 h 424117"/>
                  <a:gd name="connsiteX16" fmla="*/ 176368 w 307601"/>
                  <a:gd name="connsiteY16" fmla="*/ 60050 h 424117"/>
                  <a:gd name="connsiteX17" fmla="*/ 201768 w 307601"/>
                  <a:gd name="connsiteY17" fmla="*/ 68517 h 424117"/>
                  <a:gd name="connsiteX18" fmla="*/ 214468 w 307601"/>
                  <a:gd name="connsiteY18" fmla="*/ 72750 h 424117"/>
                  <a:gd name="connsiteX19" fmla="*/ 231401 w 307601"/>
                  <a:gd name="connsiteY19" fmla="*/ 68517 h 424117"/>
                  <a:gd name="connsiteX20" fmla="*/ 239868 w 307601"/>
                  <a:gd name="connsiteY20" fmla="*/ 55817 h 424117"/>
                  <a:gd name="connsiteX21" fmla="*/ 252568 w 307601"/>
                  <a:gd name="connsiteY21" fmla="*/ 30417 h 424117"/>
                  <a:gd name="connsiteX22" fmla="*/ 290668 w 307601"/>
                  <a:gd name="connsiteY22" fmla="*/ 9250 h 424117"/>
                  <a:gd name="connsiteX23" fmla="*/ 307601 w 307601"/>
                  <a:gd name="connsiteY23" fmla="*/ 783 h 424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01" h="424117">
                    <a:moveTo>
                      <a:pt x="248335" y="424117"/>
                    </a:moveTo>
                    <a:cubicBezTo>
                      <a:pt x="246924" y="405772"/>
                      <a:pt x="248842" y="386861"/>
                      <a:pt x="244101" y="369083"/>
                    </a:cubicBezTo>
                    <a:cubicBezTo>
                      <a:pt x="242790" y="364167"/>
                      <a:pt x="236050" y="362683"/>
                      <a:pt x="231401" y="360617"/>
                    </a:cubicBezTo>
                    <a:cubicBezTo>
                      <a:pt x="223245" y="356992"/>
                      <a:pt x="206001" y="352150"/>
                      <a:pt x="206001" y="352150"/>
                    </a:cubicBezTo>
                    <a:cubicBezTo>
                      <a:pt x="173421" y="358666"/>
                      <a:pt x="191821" y="354637"/>
                      <a:pt x="150968" y="364850"/>
                    </a:cubicBezTo>
                    <a:lnTo>
                      <a:pt x="134035" y="369083"/>
                    </a:lnTo>
                    <a:cubicBezTo>
                      <a:pt x="97346" y="367672"/>
                      <a:pt x="49930" y="390812"/>
                      <a:pt x="23968" y="364850"/>
                    </a:cubicBezTo>
                    <a:cubicBezTo>
                      <a:pt x="0" y="340882"/>
                      <a:pt x="22628" y="296685"/>
                      <a:pt x="28201" y="263250"/>
                    </a:cubicBezTo>
                    <a:cubicBezTo>
                      <a:pt x="32430" y="237875"/>
                      <a:pt x="47254" y="244188"/>
                      <a:pt x="53601" y="225150"/>
                    </a:cubicBezTo>
                    <a:cubicBezTo>
                      <a:pt x="58317" y="211005"/>
                      <a:pt x="58524" y="211466"/>
                      <a:pt x="62068" y="195517"/>
                    </a:cubicBezTo>
                    <a:cubicBezTo>
                      <a:pt x="63629" y="188493"/>
                      <a:pt x="64683" y="181361"/>
                      <a:pt x="66301" y="174350"/>
                    </a:cubicBezTo>
                    <a:cubicBezTo>
                      <a:pt x="68918" y="163012"/>
                      <a:pt x="65086" y="146937"/>
                      <a:pt x="74768" y="140483"/>
                    </a:cubicBezTo>
                    <a:lnTo>
                      <a:pt x="87468" y="132017"/>
                    </a:lnTo>
                    <a:cubicBezTo>
                      <a:pt x="90290" y="126372"/>
                      <a:pt x="91828" y="119875"/>
                      <a:pt x="95935" y="115083"/>
                    </a:cubicBezTo>
                    <a:cubicBezTo>
                      <a:pt x="106187" y="103122"/>
                      <a:pt x="112658" y="102453"/>
                      <a:pt x="125568" y="98150"/>
                    </a:cubicBezTo>
                    <a:cubicBezTo>
                      <a:pt x="133183" y="75302"/>
                      <a:pt x="123848" y="93331"/>
                      <a:pt x="146735" y="76983"/>
                    </a:cubicBezTo>
                    <a:cubicBezTo>
                      <a:pt x="173896" y="57582"/>
                      <a:pt x="143572" y="68249"/>
                      <a:pt x="176368" y="60050"/>
                    </a:cubicBezTo>
                    <a:lnTo>
                      <a:pt x="201768" y="68517"/>
                    </a:lnTo>
                    <a:lnTo>
                      <a:pt x="214468" y="72750"/>
                    </a:lnTo>
                    <a:cubicBezTo>
                      <a:pt x="220112" y="71339"/>
                      <a:pt x="226560" y="71744"/>
                      <a:pt x="231401" y="68517"/>
                    </a:cubicBezTo>
                    <a:cubicBezTo>
                      <a:pt x="235634" y="65695"/>
                      <a:pt x="237593" y="60368"/>
                      <a:pt x="239868" y="55817"/>
                    </a:cubicBezTo>
                    <a:cubicBezTo>
                      <a:pt x="245573" y="44407"/>
                      <a:pt x="241782" y="39855"/>
                      <a:pt x="252568" y="30417"/>
                    </a:cubicBezTo>
                    <a:cubicBezTo>
                      <a:pt x="270485" y="14739"/>
                      <a:pt x="273224" y="15064"/>
                      <a:pt x="290668" y="9250"/>
                    </a:cubicBezTo>
                    <a:cubicBezTo>
                      <a:pt x="304542" y="0"/>
                      <a:pt x="298280" y="783"/>
                      <a:pt x="307601" y="783"/>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3" name="Freeform 22"/>
              <p:cNvSpPr/>
              <p:nvPr/>
            </p:nvSpPr>
            <p:spPr>
              <a:xfrm>
                <a:off x="1952427" y="935264"/>
                <a:ext cx="1274257" cy="1204808"/>
              </a:xfrm>
              <a:custGeom>
                <a:avLst/>
                <a:gdLst>
                  <a:gd name="connsiteX0" fmla="*/ 465253 w 1275159"/>
                  <a:gd name="connsiteY0" fmla="*/ 0 h 1205030"/>
                  <a:gd name="connsiteX1" fmla="*/ 456787 w 1275159"/>
                  <a:gd name="connsiteY1" fmla="*/ 12700 h 1205030"/>
                  <a:gd name="connsiteX2" fmla="*/ 444087 w 1275159"/>
                  <a:gd name="connsiteY2" fmla="*/ 25400 h 1205030"/>
                  <a:gd name="connsiteX3" fmla="*/ 439853 w 1275159"/>
                  <a:gd name="connsiteY3" fmla="*/ 38100 h 1205030"/>
                  <a:gd name="connsiteX4" fmla="*/ 431387 w 1275159"/>
                  <a:gd name="connsiteY4" fmla="*/ 50800 h 1205030"/>
                  <a:gd name="connsiteX5" fmla="*/ 427153 w 1275159"/>
                  <a:gd name="connsiteY5" fmla="*/ 63500 h 1205030"/>
                  <a:gd name="connsiteX6" fmla="*/ 410220 w 1275159"/>
                  <a:gd name="connsiteY6" fmla="*/ 88900 h 1205030"/>
                  <a:gd name="connsiteX7" fmla="*/ 384820 w 1275159"/>
                  <a:gd name="connsiteY7" fmla="*/ 97366 h 1205030"/>
                  <a:gd name="connsiteX8" fmla="*/ 295920 w 1275159"/>
                  <a:gd name="connsiteY8" fmla="*/ 105833 h 1205030"/>
                  <a:gd name="connsiteX9" fmla="*/ 283220 w 1275159"/>
                  <a:gd name="connsiteY9" fmla="*/ 97366 h 1205030"/>
                  <a:gd name="connsiteX10" fmla="*/ 257820 w 1275159"/>
                  <a:gd name="connsiteY10" fmla="*/ 127000 h 1205030"/>
                  <a:gd name="connsiteX11" fmla="*/ 245120 w 1275159"/>
                  <a:gd name="connsiteY11" fmla="*/ 131233 h 1205030"/>
                  <a:gd name="connsiteX12" fmla="*/ 236653 w 1275159"/>
                  <a:gd name="connsiteY12" fmla="*/ 165100 h 1205030"/>
                  <a:gd name="connsiteX13" fmla="*/ 232420 w 1275159"/>
                  <a:gd name="connsiteY13" fmla="*/ 177800 h 1205030"/>
                  <a:gd name="connsiteX14" fmla="*/ 219720 w 1275159"/>
                  <a:gd name="connsiteY14" fmla="*/ 186266 h 1205030"/>
                  <a:gd name="connsiteX15" fmla="*/ 164687 w 1275159"/>
                  <a:gd name="connsiteY15" fmla="*/ 194733 h 1205030"/>
                  <a:gd name="connsiteX16" fmla="*/ 139287 w 1275159"/>
                  <a:gd name="connsiteY16" fmla="*/ 198966 h 1205030"/>
                  <a:gd name="connsiteX17" fmla="*/ 130820 w 1275159"/>
                  <a:gd name="connsiteY17" fmla="*/ 245533 h 1205030"/>
                  <a:gd name="connsiteX18" fmla="*/ 126587 w 1275159"/>
                  <a:gd name="connsiteY18" fmla="*/ 258233 h 1205030"/>
                  <a:gd name="connsiteX19" fmla="*/ 122353 w 1275159"/>
                  <a:gd name="connsiteY19" fmla="*/ 279400 h 1205030"/>
                  <a:gd name="connsiteX20" fmla="*/ 118120 w 1275159"/>
                  <a:gd name="connsiteY20" fmla="*/ 376766 h 1205030"/>
                  <a:gd name="connsiteX21" fmla="*/ 92720 w 1275159"/>
                  <a:gd name="connsiteY21" fmla="*/ 427566 h 1205030"/>
                  <a:gd name="connsiteX22" fmla="*/ 84253 w 1275159"/>
                  <a:gd name="connsiteY22" fmla="*/ 440266 h 1205030"/>
                  <a:gd name="connsiteX23" fmla="*/ 80020 w 1275159"/>
                  <a:gd name="connsiteY23" fmla="*/ 465666 h 1205030"/>
                  <a:gd name="connsiteX24" fmla="*/ 75787 w 1275159"/>
                  <a:gd name="connsiteY24" fmla="*/ 482600 h 1205030"/>
                  <a:gd name="connsiteX25" fmla="*/ 71553 w 1275159"/>
                  <a:gd name="connsiteY25" fmla="*/ 516466 h 1205030"/>
                  <a:gd name="connsiteX26" fmla="*/ 67320 w 1275159"/>
                  <a:gd name="connsiteY26" fmla="*/ 529166 h 1205030"/>
                  <a:gd name="connsiteX27" fmla="*/ 58853 w 1275159"/>
                  <a:gd name="connsiteY27" fmla="*/ 567266 h 1205030"/>
                  <a:gd name="connsiteX28" fmla="*/ 46153 w 1275159"/>
                  <a:gd name="connsiteY28" fmla="*/ 579966 h 1205030"/>
                  <a:gd name="connsiteX29" fmla="*/ 29220 w 1275159"/>
                  <a:gd name="connsiteY29" fmla="*/ 605366 h 1205030"/>
                  <a:gd name="connsiteX30" fmla="*/ 20753 w 1275159"/>
                  <a:gd name="connsiteY30" fmla="*/ 618066 h 1205030"/>
                  <a:gd name="connsiteX31" fmla="*/ 16520 w 1275159"/>
                  <a:gd name="connsiteY31" fmla="*/ 639233 h 1205030"/>
                  <a:gd name="connsiteX32" fmla="*/ 20753 w 1275159"/>
                  <a:gd name="connsiteY32" fmla="*/ 791633 h 1205030"/>
                  <a:gd name="connsiteX33" fmla="*/ 88487 w 1275159"/>
                  <a:gd name="connsiteY33" fmla="*/ 800100 h 1205030"/>
                  <a:gd name="connsiteX34" fmla="*/ 109653 w 1275159"/>
                  <a:gd name="connsiteY34" fmla="*/ 804333 h 1205030"/>
                  <a:gd name="connsiteX35" fmla="*/ 135053 w 1275159"/>
                  <a:gd name="connsiteY35" fmla="*/ 795866 h 1205030"/>
                  <a:gd name="connsiteX36" fmla="*/ 143520 w 1275159"/>
                  <a:gd name="connsiteY36" fmla="*/ 783166 h 1205030"/>
                  <a:gd name="connsiteX37" fmla="*/ 156220 w 1275159"/>
                  <a:gd name="connsiteY37" fmla="*/ 774700 h 1205030"/>
                  <a:gd name="connsiteX38" fmla="*/ 198553 w 1275159"/>
                  <a:gd name="connsiteY38" fmla="*/ 778933 h 1205030"/>
                  <a:gd name="connsiteX39" fmla="*/ 211253 w 1275159"/>
                  <a:gd name="connsiteY39" fmla="*/ 783166 h 1205030"/>
                  <a:gd name="connsiteX40" fmla="*/ 215487 w 1275159"/>
                  <a:gd name="connsiteY40" fmla="*/ 795866 h 1205030"/>
                  <a:gd name="connsiteX41" fmla="*/ 240887 w 1275159"/>
                  <a:gd name="connsiteY41" fmla="*/ 808566 h 1205030"/>
                  <a:gd name="connsiteX42" fmla="*/ 266287 w 1275159"/>
                  <a:gd name="connsiteY42" fmla="*/ 787400 h 1205030"/>
                  <a:gd name="connsiteX43" fmla="*/ 283220 w 1275159"/>
                  <a:gd name="connsiteY43" fmla="*/ 762000 h 1205030"/>
                  <a:gd name="connsiteX44" fmla="*/ 291687 w 1275159"/>
                  <a:gd name="connsiteY44" fmla="*/ 736600 h 1205030"/>
                  <a:gd name="connsiteX45" fmla="*/ 295920 w 1275159"/>
                  <a:gd name="connsiteY45" fmla="*/ 723900 h 1205030"/>
                  <a:gd name="connsiteX46" fmla="*/ 304387 w 1275159"/>
                  <a:gd name="connsiteY46" fmla="*/ 706966 h 1205030"/>
                  <a:gd name="connsiteX47" fmla="*/ 312853 w 1275159"/>
                  <a:gd name="connsiteY47" fmla="*/ 694266 h 1205030"/>
                  <a:gd name="connsiteX48" fmla="*/ 325553 w 1275159"/>
                  <a:gd name="connsiteY48" fmla="*/ 690033 h 1205030"/>
                  <a:gd name="connsiteX49" fmla="*/ 342487 w 1275159"/>
                  <a:gd name="connsiteY49" fmla="*/ 698500 h 1205030"/>
                  <a:gd name="connsiteX50" fmla="*/ 367887 w 1275159"/>
                  <a:gd name="connsiteY50" fmla="*/ 715433 h 1205030"/>
                  <a:gd name="connsiteX51" fmla="*/ 405987 w 1275159"/>
                  <a:gd name="connsiteY51" fmla="*/ 723900 h 1205030"/>
                  <a:gd name="connsiteX52" fmla="*/ 431387 w 1275159"/>
                  <a:gd name="connsiteY52" fmla="*/ 740833 h 1205030"/>
                  <a:gd name="connsiteX53" fmla="*/ 461020 w 1275159"/>
                  <a:gd name="connsiteY53" fmla="*/ 770466 h 1205030"/>
                  <a:gd name="connsiteX54" fmla="*/ 537220 w 1275159"/>
                  <a:gd name="connsiteY54" fmla="*/ 766233 h 1205030"/>
                  <a:gd name="connsiteX55" fmla="*/ 558387 w 1275159"/>
                  <a:gd name="connsiteY55" fmla="*/ 745066 h 1205030"/>
                  <a:gd name="connsiteX56" fmla="*/ 571087 w 1275159"/>
                  <a:gd name="connsiteY56" fmla="*/ 740833 h 1205030"/>
                  <a:gd name="connsiteX57" fmla="*/ 604953 w 1275159"/>
                  <a:gd name="connsiteY57" fmla="*/ 745066 h 1205030"/>
                  <a:gd name="connsiteX58" fmla="*/ 609187 w 1275159"/>
                  <a:gd name="connsiteY58" fmla="*/ 778933 h 1205030"/>
                  <a:gd name="connsiteX59" fmla="*/ 630353 w 1275159"/>
                  <a:gd name="connsiteY59" fmla="*/ 774700 h 1205030"/>
                  <a:gd name="connsiteX60" fmla="*/ 643053 w 1275159"/>
                  <a:gd name="connsiteY60" fmla="*/ 770466 h 1205030"/>
                  <a:gd name="connsiteX61" fmla="*/ 659987 w 1275159"/>
                  <a:gd name="connsiteY61" fmla="*/ 766233 h 1205030"/>
                  <a:gd name="connsiteX62" fmla="*/ 664220 w 1275159"/>
                  <a:gd name="connsiteY62" fmla="*/ 753533 h 1205030"/>
                  <a:gd name="connsiteX63" fmla="*/ 706553 w 1275159"/>
                  <a:gd name="connsiteY63" fmla="*/ 753533 h 1205030"/>
                  <a:gd name="connsiteX64" fmla="*/ 715020 w 1275159"/>
                  <a:gd name="connsiteY64" fmla="*/ 766233 h 1205030"/>
                  <a:gd name="connsiteX65" fmla="*/ 727720 w 1275159"/>
                  <a:gd name="connsiteY65" fmla="*/ 770466 h 1205030"/>
                  <a:gd name="connsiteX66" fmla="*/ 740420 w 1275159"/>
                  <a:gd name="connsiteY66" fmla="*/ 778933 h 1205030"/>
                  <a:gd name="connsiteX67" fmla="*/ 761587 w 1275159"/>
                  <a:gd name="connsiteY67" fmla="*/ 774700 h 1205030"/>
                  <a:gd name="connsiteX68" fmla="*/ 774287 w 1275159"/>
                  <a:gd name="connsiteY68" fmla="*/ 766233 h 1205030"/>
                  <a:gd name="connsiteX69" fmla="*/ 808153 w 1275159"/>
                  <a:gd name="connsiteY69" fmla="*/ 774700 h 1205030"/>
                  <a:gd name="connsiteX70" fmla="*/ 829320 w 1275159"/>
                  <a:gd name="connsiteY70" fmla="*/ 791633 h 1205030"/>
                  <a:gd name="connsiteX71" fmla="*/ 837787 w 1275159"/>
                  <a:gd name="connsiteY71" fmla="*/ 804333 h 1205030"/>
                  <a:gd name="connsiteX72" fmla="*/ 867420 w 1275159"/>
                  <a:gd name="connsiteY72" fmla="*/ 817033 h 1205030"/>
                  <a:gd name="connsiteX73" fmla="*/ 909753 w 1275159"/>
                  <a:gd name="connsiteY73" fmla="*/ 842433 h 1205030"/>
                  <a:gd name="connsiteX74" fmla="*/ 922453 w 1275159"/>
                  <a:gd name="connsiteY74" fmla="*/ 850900 h 1205030"/>
                  <a:gd name="connsiteX75" fmla="*/ 943620 w 1275159"/>
                  <a:gd name="connsiteY75" fmla="*/ 876300 h 1205030"/>
                  <a:gd name="connsiteX76" fmla="*/ 956320 w 1275159"/>
                  <a:gd name="connsiteY76" fmla="*/ 884766 h 1205030"/>
                  <a:gd name="connsiteX77" fmla="*/ 964787 w 1275159"/>
                  <a:gd name="connsiteY77" fmla="*/ 897466 h 1205030"/>
                  <a:gd name="connsiteX78" fmla="*/ 977487 w 1275159"/>
                  <a:gd name="connsiteY78" fmla="*/ 901700 h 1205030"/>
                  <a:gd name="connsiteX79" fmla="*/ 981720 w 1275159"/>
                  <a:gd name="connsiteY79" fmla="*/ 914400 h 1205030"/>
                  <a:gd name="connsiteX80" fmla="*/ 994420 w 1275159"/>
                  <a:gd name="connsiteY80" fmla="*/ 918633 h 1205030"/>
                  <a:gd name="connsiteX81" fmla="*/ 1028287 w 1275159"/>
                  <a:gd name="connsiteY81" fmla="*/ 939800 h 1205030"/>
                  <a:gd name="connsiteX82" fmla="*/ 1045220 w 1275159"/>
                  <a:gd name="connsiteY82" fmla="*/ 948266 h 1205030"/>
                  <a:gd name="connsiteX83" fmla="*/ 1062153 w 1275159"/>
                  <a:gd name="connsiteY83" fmla="*/ 969433 h 1205030"/>
                  <a:gd name="connsiteX84" fmla="*/ 1083320 w 1275159"/>
                  <a:gd name="connsiteY84" fmla="*/ 986366 h 1205030"/>
                  <a:gd name="connsiteX85" fmla="*/ 1091787 w 1275159"/>
                  <a:gd name="connsiteY85" fmla="*/ 999066 h 1205030"/>
                  <a:gd name="connsiteX86" fmla="*/ 1104487 w 1275159"/>
                  <a:gd name="connsiteY86" fmla="*/ 1003300 h 1205030"/>
                  <a:gd name="connsiteX87" fmla="*/ 1117187 w 1275159"/>
                  <a:gd name="connsiteY87" fmla="*/ 1016000 h 1205030"/>
                  <a:gd name="connsiteX88" fmla="*/ 1134120 w 1275159"/>
                  <a:gd name="connsiteY88" fmla="*/ 1037166 h 1205030"/>
                  <a:gd name="connsiteX89" fmla="*/ 1151053 w 1275159"/>
                  <a:gd name="connsiteY89" fmla="*/ 1066800 h 1205030"/>
                  <a:gd name="connsiteX90" fmla="*/ 1163753 w 1275159"/>
                  <a:gd name="connsiteY90" fmla="*/ 1075266 h 1205030"/>
                  <a:gd name="connsiteX91" fmla="*/ 1180687 w 1275159"/>
                  <a:gd name="connsiteY91" fmla="*/ 1113366 h 1205030"/>
                  <a:gd name="connsiteX92" fmla="*/ 1193387 w 1275159"/>
                  <a:gd name="connsiteY92" fmla="*/ 1138766 h 1205030"/>
                  <a:gd name="connsiteX93" fmla="*/ 1206087 w 1275159"/>
                  <a:gd name="connsiteY93" fmla="*/ 1143000 h 1205030"/>
                  <a:gd name="connsiteX94" fmla="*/ 1210320 w 1275159"/>
                  <a:gd name="connsiteY94" fmla="*/ 1155700 h 1205030"/>
                  <a:gd name="connsiteX95" fmla="*/ 1239953 w 1275159"/>
                  <a:gd name="connsiteY95" fmla="*/ 1176866 h 1205030"/>
                  <a:gd name="connsiteX96" fmla="*/ 1252653 w 1275159"/>
                  <a:gd name="connsiteY96" fmla="*/ 1181100 h 1205030"/>
                  <a:gd name="connsiteX97" fmla="*/ 1261120 w 1275159"/>
                  <a:gd name="connsiteY97" fmla="*/ 1193800 h 1205030"/>
                  <a:gd name="connsiteX98" fmla="*/ 1273820 w 1275159"/>
                  <a:gd name="connsiteY98" fmla="*/ 1202266 h 1205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275159" h="1205030">
                    <a:moveTo>
                      <a:pt x="465253" y="0"/>
                    </a:moveTo>
                    <a:cubicBezTo>
                      <a:pt x="462431" y="4233"/>
                      <a:pt x="460044" y="8791"/>
                      <a:pt x="456787" y="12700"/>
                    </a:cubicBezTo>
                    <a:cubicBezTo>
                      <a:pt x="452954" y="17299"/>
                      <a:pt x="447408" y="20419"/>
                      <a:pt x="444087" y="25400"/>
                    </a:cubicBezTo>
                    <a:cubicBezTo>
                      <a:pt x="441612" y="29113"/>
                      <a:pt x="441849" y="34109"/>
                      <a:pt x="439853" y="38100"/>
                    </a:cubicBezTo>
                    <a:cubicBezTo>
                      <a:pt x="437578" y="42651"/>
                      <a:pt x="433662" y="46249"/>
                      <a:pt x="431387" y="50800"/>
                    </a:cubicBezTo>
                    <a:cubicBezTo>
                      <a:pt x="429391" y="54791"/>
                      <a:pt x="429320" y="59599"/>
                      <a:pt x="427153" y="63500"/>
                    </a:cubicBezTo>
                    <a:cubicBezTo>
                      <a:pt x="422211" y="72395"/>
                      <a:pt x="419874" y="85682"/>
                      <a:pt x="410220" y="88900"/>
                    </a:cubicBezTo>
                    <a:cubicBezTo>
                      <a:pt x="401753" y="91722"/>
                      <a:pt x="393623" y="95899"/>
                      <a:pt x="384820" y="97366"/>
                    </a:cubicBezTo>
                    <a:cubicBezTo>
                      <a:pt x="338495" y="105088"/>
                      <a:pt x="367984" y="101029"/>
                      <a:pt x="295920" y="105833"/>
                    </a:cubicBezTo>
                    <a:cubicBezTo>
                      <a:pt x="291687" y="103011"/>
                      <a:pt x="288112" y="95968"/>
                      <a:pt x="283220" y="97366"/>
                    </a:cubicBezTo>
                    <a:cubicBezTo>
                      <a:pt x="263670" y="102952"/>
                      <a:pt x="270090" y="117184"/>
                      <a:pt x="257820" y="127000"/>
                    </a:cubicBezTo>
                    <a:cubicBezTo>
                      <a:pt x="254335" y="129788"/>
                      <a:pt x="249353" y="129822"/>
                      <a:pt x="245120" y="131233"/>
                    </a:cubicBezTo>
                    <a:cubicBezTo>
                      <a:pt x="235444" y="160263"/>
                      <a:pt x="246870" y="124232"/>
                      <a:pt x="236653" y="165100"/>
                    </a:cubicBezTo>
                    <a:cubicBezTo>
                      <a:pt x="235571" y="169429"/>
                      <a:pt x="235208" y="174316"/>
                      <a:pt x="232420" y="177800"/>
                    </a:cubicBezTo>
                    <a:cubicBezTo>
                      <a:pt x="229242" y="181773"/>
                      <a:pt x="223953" y="183444"/>
                      <a:pt x="219720" y="186266"/>
                    </a:cubicBezTo>
                    <a:cubicBezTo>
                      <a:pt x="201586" y="213466"/>
                      <a:pt x="219449" y="194733"/>
                      <a:pt x="164687" y="194733"/>
                    </a:cubicBezTo>
                    <a:cubicBezTo>
                      <a:pt x="156104" y="194733"/>
                      <a:pt x="147754" y="197555"/>
                      <a:pt x="139287" y="198966"/>
                    </a:cubicBezTo>
                    <a:cubicBezTo>
                      <a:pt x="126741" y="249145"/>
                      <a:pt x="145980" y="169729"/>
                      <a:pt x="130820" y="245533"/>
                    </a:cubicBezTo>
                    <a:cubicBezTo>
                      <a:pt x="129945" y="249909"/>
                      <a:pt x="127669" y="253904"/>
                      <a:pt x="126587" y="258233"/>
                    </a:cubicBezTo>
                    <a:cubicBezTo>
                      <a:pt x="124842" y="265214"/>
                      <a:pt x="123764" y="272344"/>
                      <a:pt x="122353" y="279400"/>
                    </a:cubicBezTo>
                    <a:cubicBezTo>
                      <a:pt x="120942" y="311855"/>
                      <a:pt x="121463" y="344452"/>
                      <a:pt x="118120" y="376766"/>
                    </a:cubicBezTo>
                    <a:cubicBezTo>
                      <a:pt x="115974" y="397510"/>
                      <a:pt x="103728" y="411055"/>
                      <a:pt x="92720" y="427566"/>
                    </a:cubicBezTo>
                    <a:lnTo>
                      <a:pt x="84253" y="440266"/>
                    </a:lnTo>
                    <a:cubicBezTo>
                      <a:pt x="82842" y="448733"/>
                      <a:pt x="81703" y="457249"/>
                      <a:pt x="80020" y="465666"/>
                    </a:cubicBezTo>
                    <a:cubicBezTo>
                      <a:pt x="78879" y="471371"/>
                      <a:pt x="76744" y="476861"/>
                      <a:pt x="75787" y="482600"/>
                    </a:cubicBezTo>
                    <a:cubicBezTo>
                      <a:pt x="73917" y="493822"/>
                      <a:pt x="73588" y="505273"/>
                      <a:pt x="71553" y="516466"/>
                    </a:cubicBezTo>
                    <a:cubicBezTo>
                      <a:pt x="70755" y="520856"/>
                      <a:pt x="68288" y="524810"/>
                      <a:pt x="67320" y="529166"/>
                    </a:cubicBezTo>
                    <a:cubicBezTo>
                      <a:pt x="66550" y="532629"/>
                      <a:pt x="63620" y="560116"/>
                      <a:pt x="58853" y="567266"/>
                    </a:cubicBezTo>
                    <a:cubicBezTo>
                      <a:pt x="55532" y="572247"/>
                      <a:pt x="49829" y="575240"/>
                      <a:pt x="46153" y="579966"/>
                    </a:cubicBezTo>
                    <a:cubicBezTo>
                      <a:pt x="39906" y="587998"/>
                      <a:pt x="34864" y="596899"/>
                      <a:pt x="29220" y="605366"/>
                    </a:cubicBezTo>
                    <a:lnTo>
                      <a:pt x="20753" y="618066"/>
                    </a:lnTo>
                    <a:cubicBezTo>
                      <a:pt x="19342" y="625122"/>
                      <a:pt x="16520" y="632038"/>
                      <a:pt x="16520" y="639233"/>
                    </a:cubicBezTo>
                    <a:cubicBezTo>
                      <a:pt x="16520" y="690053"/>
                      <a:pt x="0" y="745244"/>
                      <a:pt x="20753" y="791633"/>
                    </a:cubicBezTo>
                    <a:cubicBezTo>
                      <a:pt x="30045" y="812403"/>
                      <a:pt x="66175" y="795638"/>
                      <a:pt x="88487" y="800100"/>
                    </a:cubicBezTo>
                    <a:lnTo>
                      <a:pt x="109653" y="804333"/>
                    </a:lnTo>
                    <a:cubicBezTo>
                      <a:pt x="118120" y="801511"/>
                      <a:pt x="127485" y="800596"/>
                      <a:pt x="135053" y="795866"/>
                    </a:cubicBezTo>
                    <a:cubicBezTo>
                      <a:pt x="139368" y="793169"/>
                      <a:pt x="139922" y="786764"/>
                      <a:pt x="143520" y="783166"/>
                    </a:cubicBezTo>
                    <a:cubicBezTo>
                      <a:pt x="147118" y="779569"/>
                      <a:pt x="151987" y="777522"/>
                      <a:pt x="156220" y="774700"/>
                    </a:cubicBezTo>
                    <a:cubicBezTo>
                      <a:pt x="170331" y="776111"/>
                      <a:pt x="184537" y="776777"/>
                      <a:pt x="198553" y="778933"/>
                    </a:cubicBezTo>
                    <a:cubicBezTo>
                      <a:pt x="202963" y="779611"/>
                      <a:pt x="208098" y="780011"/>
                      <a:pt x="211253" y="783166"/>
                    </a:cubicBezTo>
                    <a:cubicBezTo>
                      <a:pt x="214408" y="786321"/>
                      <a:pt x="212699" y="792381"/>
                      <a:pt x="215487" y="795866"/>
                    </a:cubicBezTo>
                    <a:cubicBezTo>
                      <a:pt x="221456" y="803327"/>
                      <a:pt x="232520" y="805777"/>
                      <a:pt x="240887" y="808566"/>
                    </a:cubicBezTo>
                    <a:cubicBezTo>
                      <a:pt x="270170" y="764638"/>
                      <a:pt x="223323" y="830363"/>
                      <a:pt x="266287" y="787400"/>
                    </a:cubicBezTo>
                    <a:cubicBezTo>
                      <a:pt x="273482" y="780205"/>
                      <a:pt x="283220" y="762000"/>
                      <a:pt x="283220" y="762000"/>
                    </a:cubicBezTo>
                    <a:lnTo>
                      <a:pt x="291687" y="736600"/>
                    </a:lnTo>
                    <a:cubicBezTo>
                      <a:pt x="293098" y="732367"/>
                      <a:pt x="293924" y="727891"/>
                      <a:pt x="295920" y="723900"/>
                    </a:cubicBezTo>
                    <a:cubicBezTo>
                      <a:pt x="298742" y="718255"/>
                      <a:pt x="301256" y="712445"/>
                      <a:pt x="304387" y="706966"/>
                    </a:cubicBezTo>
                    <a:cubicBezTo>
                      <a:pt x="306911" y="702549"/>
                      <a:pt x="308880" y="697444"/>
                      <a:pt x="312853" y="694266"/>
                    </a:cubicBezTo>
                    <a:cubicBezTo>
                      <a:pt x="316337" y="691478"/>
                      <a:pt x="321320" y="691444"/>
                      <a:pt x="325553" y="690033"/>
                    </a:cubicBezTo>
                    <a:cubicBezTo>
                      <a:pt x="331198" y="692855"/>
                      <a:pt x="337075" y="695253"/>
                      <a:pt x="342487" y="698500"/>
                    </a:cubicBezTo>
                    <a:cubicBezTo>
                      <a:pt x="351213" y="703735"/>
                      <a:pt x="357909" y="713437"/>
                      <a:pt x="367887" y="715433"/>
                    </a:cubicBezTo>
                    <a:cubicBezTo>
                      <a:pt x="394758" y="720807"/>
                      <a:pt x="382073" y="717921"/>
                      <a:pt x="405987" y="723900"/>
                    </a:cubicBezTo>
                    <a:cubicBezTo>
                      <a:pt x="414454" y="729544"/>
                      <a:pt x="425743" y="732366"/>
                      <a:pt x="431387" y="740833"/>
                    </a:cubicBezTo>
                    <a:cubicBezTo>
                      <a:pt x="450795" y="769946"/>
                      <a:pt x="438666" y="763015"/>
                      <a:pt x="461020" y="770466"/>
                    </a:cubicBezTo>
                    <a:cubicBezTo>
                      <a:pt x="486420" y="769055"/>
                      <a:pt x="512037" y="769831"/>
                      <a:pt x="537220" y="766233"/>
                    </a:cubicBezTo>
                    <a:cubicBezTo>
                      <a:pt x="552680" y="764024"/>
                      <a:pt x="548571" y="752919"/>
                      <a:pt x="558387" y="745066"/>
                    </a:cubicBezTo>
                    <a:cubicBezTo>
                      <a:pt x="561872" y="742278"/>
                      <a:pt x="566854" y="742244"/>
                      <a:pt x="571087" y="740833"/>
                    </a:cubicBezTo>
                    <a:cubicBezTo>
                      <a:pt x="582376" y="742244"/>
                      <a:pt x="596909" y="737022"/>
                      <a:pt x="604953" y="745066"/>
                    </a:cubicBezTo>
                    <a:cubicBezTo>
                      <a:pt x="612998" y="753111"/>
                      <a:pt x="601783" y="770295"/>
                      <a:pt x="609187" y="778933"/>
                    </a:cubicBezTo>
                    <a:cubicBezTo>
                      <a:pt x="613869" y="784396"/>
                      <a:pt x="623373" y="776445"/>
                      <a:pt x="630353" y="774700"/>
                    </a:cubicBezTo>
                    <a:cubicBezTo>
                      <a:pt x="634682" y="773618"/>
                      <a:pt x="638762" y="771692"/>
                      <a:pt x="643053" y="770466"/>
                    </a:cubicBezTo>
                    <a:cubicBezTo>
                      <a:pt x="648647" y="768868"/>
                      <a:pt x="654342" y="767644"/>
                      <a:pt x="659987" y="766233"/>
                    </a:cubicBezTo>
                    <a:cubicBezTo>
                      <a:pt x="661398" y="762000"/>
                      <a:pt x="661065" y="756688"/>
                      <a:pt x="664220" y="753533"/>
                    </a:cubicBezTo>
                    <a:cubicBezTo>
                      <a:pt x="673455" y="744298"/>
                      <a:pt x="701416" y="752799"/>
                      <a:pt x="706553" y="753533"/>
                    </a:cubicBezTo>
                    <a:cubicBezTo>
                      <a:pt x="709375" y="757766"/>
                      <a:pt x="711047" y="763055"/>
                      <a:pt x="715020" y="766233"/>
                    </a:cubicBezTo>
                    <a:cubicBezTo>
                      <a:pt x="718505" y="769021"/>
                      <a:pt x="723729" y="768470"/>
                      <a:pt x="727720" y="770466"/>
                    </a:cubicBezTo>
                    <a:cubicBezTo>
                      <a:pt x="732271" y="772741"/>
                      <a:pt x="736187" y="776111"/>
                      <a:pt x="740420" y="778933"/>
                    </a:cubicBezTo>
                    <a:cubicBezTo>
                      <a:pt x="747476" y="777522"/>
                      <a:pt x="754850" y="777226"/>
                      <a:pt x="761587" y="774700"/>
                    </a:cubicBezTo>
                    <a:cubicBezTo>
                      <a:pt x="766351" y="772914"/>
                      <a:pt x="769238" y="766864"/>
                      <a:pt x="774287" y="766233"/>
                    </a:cubicBezTo>
                    <a:cubicBezTo>
                      <a:pt x="781720" y="765304"/>
                      <a:pt x="799859" y="771935"/>
                      <a:pt x="808153" y="774700"/>
                    </a:cubicBezTo>
                    <a:cubicBezTo>
                      <a:pt x="817140" y="801656"/>
                      <a:pt x="804260" y="774927"/>
                      <a:pt x="829320" y="791633"/>
                    </a:cubicBezTo>
                    <a:cubicBezTo>
                      <a:pt x="833553" y="794455"/>
                      <a:pt x="834189" y="800735"/>
                      <a:pt x="837787" y="804333"/>
                    </a:cubicBezTo>
                    <a:cubicBezTo>
                      <a:pt x="847533" y="814079"/>
                      <a:pt x="854465" y="813794"/>
                      <a:pt x="867420" y="817033"/>
                    </a:cubicBezTo>
                    <a:cubicBezTo>
                      <a:pt x="893453" y="830050"/>
                      <a:pt x="879105" y="822001"/>
                      <a:pt x="909753" y="842433"/>
                    </a:cubicBezTo>
                    <a:lnTo>
                      <a:pt x="922453" y="850900"/>
                    </a:lnTo>
                    <a:cubicBezTo>
                      <a:pt x="930778" y="863386"/>
                      <a:pt x="931398" y="866115"/>
                      <a:pt x="943620" y="876300"/>
                    </a:cubicBezTo>
                    <a:cubicBezTo>
                      <a:pt x="947529" y="879557"/>
                      <a:pt x="952087" y="881944"/>
                      <a:pt x="956320" y="884766"/>
                    </a:cubicBezTo>
                    <a:cubicBezTo>
                      <a:pt x="959142" y="888999"/>
                      <a:pt x="960814" y="894288"/>
                      <a:pt x="964787" y="897466"/>
                    </a:cubicBezTo>
                    <a:cubicBezTo>
                      <a:pt x="968272" y="900254"/>
                      <a:pt x="974332" y="898545"/>
                      <a:pt x="977487" y="901700"/>
                    </a:cubicBezTo>
                    <a:cubicBezTo>
                      <a:pt x="980642" y="904855"/>
                      <a:pt x="978565" y="911245"/>
                      <a:pt x="981720" y="914400"/>
                    </a:cubicBezTo>
                    <a:cubicBezTo>
                      <a:pt x="984875" y="917555"/>
                      <a:pt x="990429" y="916637"/>
                      <a:pt x="994420" y="918633"/>
                    </a:cubicBezTo>
                    <a:cubicBezTo>
                      <a:pt x="1026366" y="934606"/>
                      <a:pt x="1004773" y="926364"/>
                      <a:pt x="1028287" y="939800"/>
                    </a:cubicBezTo>
                    <a:cubicBezTo>
                      <a:pt x="1033766" y="942931"/>
                      <a:pt x="1039576" y="945444"/>
                      <a:pt x="1045220" y="948266"/>
                    </a:cubicBezTo>
                    <a:cubicBezTo>
                      <a:pt x="1053460" y="972989"/>
                      <a:pt x="1043005" y="950285"/>
                      <a:pt x="1062153" y="969433"/>
                    </a:cubicBezTo>
                    <a:cubicBezTo>
                      <a:pt x="1081301" y="988581"/>
                      <a:pt x="1058597" y="978126"/>
                      <a:pt x="1083320" y="986366"/>
                    </a:cubicBezTo>
                    <a:cubicBezTo>
                      <a:pt x="1086142" y="990599"/>
                      <a:pt x="1087814" y="995888"/>
                      <a:pt x="1091787" y="999066"/>
                    </a:cubicBezTo>
                    <a:cubicBezTo>
                      <a:pt x="1095272" y="1001854"/>
                      <a:pt x="1100774" y="1000825"/>
                      <a:pt x="1104487" y="1003300"/>
                    </a:cubicBezTo>
                    <a:cubicBezTo>
                      <a:pt x="1109468" y="1006621"/>
                      <a:pt x="1112954" y="1011767"/>
                      <a:pt x="1117187" y="1016000"/>
                    </a:cubicBezTo>
                    <a:cubicBezTo>
                      <a:pt x="1125428" y="1040724"/>
                      <a:pt x="1114972" y="1018019"/>
                      <a:pt x="1134120" y="1037166"/>
                    </a:cubicBezTo>
                    <a:cubicBezTo>
                      <a:pt x="1150815" y="1053860"/>
                      <a:pt x="1134449" y="1046874"/>
                      <a:pt x="1151053" y="1066800"/>
                    </a:cubicBezTo>
                    <a:cubicBezTo>
                      <a:pt x="1154310" y="1070709"/>
                      <a:pt x="1159520" y="1072444"/>
                      <a:pt x="1163753" y="1075266"/>
                    </a:cubicBezTo>
                    <a:cubicBezTo>
                      <a:pt x="1173829" y="1105493"/>
                      <a:pt x="1167269" y="1093240"/>
                      <a:pt x="1180687" y="1113366"/>
                    </a:cubicBezTo>
                    <a:cubicBezTo>
                      <a:pt x="1183476" y="1121733"/>
                      <a:pt x="1185926" y="1132797"/>
                      <a:pt x="1193387" y="1138766"/>
                    </a:cubicBezTo>
                    <a:cubicBezTo>
                      <a:pt x="1196872" y="1141554"/>
                      <a:pt x="1201854" y="1141589"/>
                      <a:pt x="1206087" y="1143000"/>
                    </a:cubicBezTo>
                    <a:cubicBezTo>
                      <a:pt x="1207498" y="1147233"/>
                      <a:pt x="1207845" y="1151987"/>
                      <a:pt x="1210320" y="1155700"/>
                    </a:cubicBezTo>
                    <a:cubicBezTo>
                      <a:pt x="1218064" y="1167316"/>
                      <a:pt x="1227593" y="1171569"/>
                      <a:pt x="1239953" y="1176866"/>
                    </a:cubicBezTo>
                    <a:cubicBezTo>
                      <a:pt x="1244055" y="1178624"/>
                      <a:pt x="1248420" y="1179689"/>
                      <a:pt x="1252653" y="1181100"/>
                    </a:cubicBezTo>
                    <a:cubicBezTo>
                      <a:pt x="1255475" y="1185333"/>
                      <a:pt x="1257147" y="1190622"/>
                      <a:pt x="1261120" y="1193800"/>
                    </a:cubicBezTo>
                    <a:cubicBezTo>
                      <a:pt x="1275159" y="1205030"/>
                      <a:pt x="1273820" y="1191499"/>
                      <a:pt x="1273820" y="1202266"/>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5381" name="TextBox 23"/>
              <p:cNvSpPr txBox="1">
                <a:spLocks noChangeArrowheads="1"/>
              </p:cNvSpPr>
              <p:nvPr/>
            </p:nvSpPr>
            <p:spPr bwMode="auto">
              <a:xfrm>
                <a:off x="2352606" y="1312334"/>
                <a:ext cx="810480" cy="315688"/>
              </a:xfrm>
              <a:prstGeom prst="rect">
                <a:avLst/>
              </a:prstGeom>
              <a:noFill/>
              <a:ln w="9525">
                <a:noFill/>
                <a:miter lim="800000"/>
                <a:headEnd/>
                <a:tailEnd/>
              </a:ln>
            </p:spPr>
            <p:txBody>
              <a:bodyPr>
                <a:prstTxWarp prst="textNoShape">
                  <a:avLst/>
                </a:prstTxWarp>
                <a:spAutoFit/>
              </a:bodyPr>
              <a:lstStyle/>
              <a:p>
                <a:r>
                  <a:rPr lang="en-US" sz="1200">
                    <a:solidFill>
                      <a:srgbClr val="FF0000"/>
                    </a:solidFill>
                  </a:rPr>
                  <a:t>Eritrea</a:t>
                </a:r>
              </a:p>
            </p:txBody>
          </p:sp>
          <p:sp>
            <p:nvSpPr>
              <p:cNvPr id="25" name="Freeform 24"/>
              <p:cNvSpPr/>
              <p:nvPr/>
            </p:nvSpPr>
            <p:spPr>
              <a:xfrm>
                <a:off x="1835164" y="3855024"/>
                <a:ext cx="171986" cy="34372"/>
              </a:xfrm>
              <a:custGeom>
                <a:avLst/>
                <a:gdLst>
                  <a:gd name="connsiteX0" fmla="*/ 0 w 171450"/>
                  <a:gd name="connsiteY0" fmla="*/ 0 h 35162"/>
                  <a:gd name="connsiteX1" fmla="*/ 19050 w 171450"/>
                  <a:gd name="connsiteY1" fmla="*/ 6350 h 35162"/>
                  <a:gd name="connsiteX2" fmla="*/ 63500 w 171450"/>
                  <a:gd name="connsiteY2" fmla="*/ 31750 h 35162"/>
                  <a:gd name="connsiteX3" fmla="*/ 171450 w 171450"/>
                  <a:gd name="connsiteY3" fmla="*/ 31750 h 35162"/>
                </a:gdLst>
                <a:ahLst/>
                <a:cxnLst>
                  <a:cxn ang="0">
                    <a:pos x="connsiteX0" y="connsiteY0"/>
                  </a:cxn>
                  <a:cxn ang="0">
                    <a:pos x="connsiteX1" y="connsiteY1"/>
                  </a:cxn>
                  <a:cxn ang="0">
                    <a:pos x="connsiteX2" y="connsiteY2"/>
                  </a:cxn>
                  <a:cxn ang="0">
                    <a:pos x="connsiteX3" y="connsiteY3"/>
                  </a:cxn>
                </a:cxnLst>
                <a:rect l="l" t="t" r="r" b="b"/>
                <a:pathLst>
                  <a:path w="171450" h="35162">
                    <a:moveTo>
                      <a:pt x="0" y="0"/>
                    </a:moveTo>
                    <a:cubicBezTo>
                      <a:pt x="6350" y="2117"/>
                      <a:pt x="13063" y="3357"/>
                      <a:pt x="19050" y="6350"/>
                    </a:cubicBezTo>
                    <a:cubicBezTo>
                      <a:pt x="31082" y="12366"/>
                      <a:pt x="49748" y="30440"/>
                      <a:pt x="63500" y="31750"/>
                    </a:cubicBezTo>
                    <a:cubicBezTo>
                      <a:pt x="99321" y="35162"/>
                      <a:pt x="135467" y="31750"/>
                      <a:pt x="171450" y="3175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6" name="Freeform 25"/>
              <p:cNvSpPr/>
              <p:nvPr/>
            </p:nvSpPr>
            <p:spPr>
              <a:xfrm>
                <a:off x="1375885" y="3838744"/>
                <a:ext cx="1717902" cy="1698671"/>
              </a:xfrm>
              <a:custGeom>
                <a:avLst/>
                <a:gdLst>
                  <a:gd name="connsiteX0" fmla="*/ 1718734 w 1718734"/>
                  <a:gd name="connsiteY0" fmla="*/ 149799 h 1699199"/>
                  <a:gd name="connsiteX1" fmla="*/ 1672167 w 1718734"/>
                  <a:gd name="connsiteY1" fmla="*/ 154032 h 1699199"/>
                  <a:gd name="connsiteX2" fmla="*/ 1651000 w 1718734"/>
                  <a:gd name="connsiteY2" fmla="*/ 158266 h 1699199"/>
                  <a:gd name="connsiteX3" fmla="*/ 1583267 w 1718734"/>
                  <a:gd name="connsiteY3" fmla="*/ 154032 h 1699199"/>
                  <a:gd name="connsiteX4" fmla="*/ 1540934 w 1718734"/>
                  <a:gd name="connsiteY4" fmla="*/ 128632 h 1699199"/>
                  <a:gd name="connsiteX5" fmla="*/ 1528234 w 1718734"/>
                  <a:gd name="connsiteY5" fmla="*/ 120166 h 1699199"/>
                  <a:gd name="connsiteX6" fmla="*/ 1519767 w 1718734"/>
                  <a:gd name="connsiteY6" fmla="*/ 107466 h 1699199"/>
                  <a:gd name="connsiteX7" fmla="*/ 1494367 w 1718734"/>
                  <a:gd name="connsiteY7" fmla="*/ 94766 h 1699199"/>
                  <a:gd name="connsiteX8" fmla="*/ 1468967 w 1718734"/>
                  <a:gd name="connsiteY8" fmla="*/ 98999 h 1699199"/>
                  <a:gd name="connsiteX9" fmla="*/ 1447800 w 1718734"/>
                  <a:gd name="connsiteY9" fmla="*/ 120166 h 1699199"/>
                  <a:gd name="connsiteX10" fmla="*/ 1430867 w 1718734"/>
                  <a:gd name="connsiteY10" fmla="*/ 128632 h 1699199"/>
                  <a:gd name="connsiteX11" fmla="*/ 1413934 w 1718734"/>
                  <a:gd name="connsiteY11" fmla="*/ 141332 h 1699199"/>
                  <a:gd name="connsiteX12" fmla="*/ 1388534 w 1718734"/>
                  <a:gd name="connsiteY12" fmla="*/ 149799 h 1699199"/>
                  <a:gd name="connsiteX13" fmla="*/ 1375834 w 1718734"/>
                  <a:gd name="connsiteY13" fmla="*/ 154032 h 1699199"/>
                  <a:gd name="connsiteX14" fmla="*/ 1363134 w 1718734"/>
                  <a:gd name="connsiteY14" fmla="*/ 162499 h 1699199"/>
                  <a:gd name="connsiteX15" fmla="*/ 1320800 w 1718734"/>
                  <a:gd name="connsiteY15" fmla="*/ 175199 h 1699199"/>
                  <a:gd name="connsiteX16" fmla="*/ 1299634 w 1718734"/>
                  <a:gd name="connsiteY16" fmla="*/ 200599 h 1699199"/>
                  <a:gd name="connsiteX17" fmla="*/ 1270000 w 1718734"/>
                  <a:gd name="connsiteY17" fmla="*/ 234466 h 1699199"/>
                  <a:gd name="connsiteX18" fmla="*/ 1253067 w 1718734"/>
                  <a:gd name="connsiteY18" fmla="*/ 272566 h 1699199"/>
                  <a:gd name="connsiteX19" fmla="*/ 1185334 w 1718734"/>
                  <a:gd name="connsiteY19" fmla="*/ 264099 h 1699199"/>
                  <a:gd name="connsiteX20" fmla="*/ 1172634 w 1718734"/>
                  <a:gd name="connsiteY20" fmla="*/ 259866 h 1699199"/>
                  <a:gd name="connsiteX21" fmla="*/ 1087967 w 1718734"/>
                  <a:gd name="connsiteY21" fmla="*/ 255632 h 1699199"/>
                  <a:gd name="connsiteX22" fmla="*/ 1045634 w 1718734"/>
                  <a:gd name="connsiteY22" fmla="*/ 247166 h 1699199"/>
                  <a:gd name="connsiteX23" fmla="*/ 1011767 w 1718734"/>
                  <a:gd name="connsiteY23" fmla="*/ 234466 h 1699199"/>
                  <a:gd name="connsiteX24" fmla="*/ 960967 w 1718734"/>
                  <a:gd name="connsiteY24" fmla="*/ 230232 h 1699199"/>
                  <a:gd name="connsiteX25" fmla="*/ 931334 w 1718734"/>
                  <a:gd name="connsiteY25" fmla="*/ 221766 h 1699199"/>
                  <a:gd name="connsiteX26" fmla="*/ 918634 w 1718734"/>
                  <a:gd name="connsiteY26" fmla="*/ 213299 h 1699199"/>
                  <a:gd name="connsiteX27" fmla="*/ 897467 w 1718734"/>
                  <a:gd name="connsiteY27" fmla="*/ 192132 h 1699199"/>
                  <a:gd name="connsiteX28" fmla="*/ 859367 w 1718734"/>
                  <a:gd name="connsiteY28" fmla="*/ 162499 h 1699199"/>
                  <a:gd name="connsiteX29" fmla="*/ 859367 w 1718734"/>
                  <a:gd name="connsiteY29" fmla="*/ 162499 h 1699199"/>
                  <a:gd name="connsiteX30" fmla="*/ 812800 w 1718734"/>
                  <a:gd name="connsiteY30" fmla="*/ 132866 h 1699199"/>
                  <a:gd name="connsiteX31" fmla="*/ 800100 w 1718734"/>
                  <a:gd name="connsiteY31" fmla="*/ 124399 h 1699199"/>
                  <a:gd name="connsiteX32" fmla="*/ 787400 w 1718734"/>
                  <a:gd name="connsiteY32" fmla="*/ 111699 h 1699199"/>
                  <a:gd name="connsiteX33" fmla="*/ 774700 w 1718734"/>
                  <a:gd name="connsiteY33" fmla="*/ 107466 h 1699199"/>
                  <a:gd name="connsiteX34" fmla="*/ 728134 w 1718734"/>
                  <a:gd name="connsiteY34" fmla="*/ 86299 h 1699199"/>
                  <a:gd name="connsiteX35" fmla="*/ 702734 w 1718734"/>
                  <a:gd name="connsiteY35" fmla="*/ 65132 h 1699199"/>
                  <a:gd name="connsiteX36" fmla="*/ 664634 w 1718734"/>
                  <a:gd name="connsiteY36" fmla="*/ 43966 h 1699199"/>
                  <a:gd name="connsiteX37" fmla="*/ 635000 w 1718734"/>
                  <a:gd name="connsiteY37" fmla="*/ 52432 h 1699199"/>
                  <a:gd name="connsiteX38" fmla="*/ 605367 w 1718734"/>
                  <a:gd name="connsiteY38" fmla="*/ 60899 h 1699199"/>
                  <a:gd name="connsiteX39" fmla="*/ 524934 w 1718734"/>
                  <a:gd name="connsiteY39" fmla="*/ 56666 h 1699199"/>
                  <a:gd name="connsiteX40" fmla="*/ 499534 w 1718734"/>
                  <a:gd name="connsiteY40" fmla="*/ 52432 h 1699199"/>
                  <a:gd name="connsiteX41" fmla="*/ 486834 w 1718734"/>
                  <a:gd name="connsiteY41" fmla="*/ 43966 h 1699199"/>
                  <a:gd name="connsiteX42" fmla="*/ 469900 w 1718734"/>
                  <a:gd name="connsiteY42" fmla="*/ 31266 h 1699199"/>
                  <a:gd name="connsiteX43" fmla="*/ 444500 w 1718734"/>
                  <a:gd name="connsiteY43" fmla="*/ 10099 h 1699199"/>
                  <a:gd name="connsiteX44" fmla="*/ 368300 w 1718734"/>
                  <a:gd name="connsiteY44" fmla="*/ 1632 h 1699199"/>
                  <a:gd name="connsiteX45" fmla="*/ 258234 w 1718734"/>
                  <a:gd name="connsiteY45" fmla="*/ 5866 h 1699199"/>
                  <a:gd name="connsiteX46" fmla="*/ 169334 w 1718734"/>
                  <a:gd name="connsiteY46" fmla="*/ 10099 h 1699199"/>
                  <a:gd name="connsiteX47" fmla="*/ 122767 w 1718734"/>
                  <a:gd name="connsiteY47" fmla="*/ 22799 h 1699199"/>
                  <a:gd name="connsiteX48" fmla="*/ 97367 w 1718734"/>
                  <a:gd name="connsiteY48" fmla="*/ 48199 h 1699199"/>
                  <a:gd name="connsiteX49" fmla="*/ 88900 w 1718734"/>
                  <a:gd name="connsiteY49" fmla="*/ 60899 h 1699199"/>
                  <a:gd name="connsiteX50" fmla="*/ 76200 w 1718734"/>
                  <a:gd name="connsiteY50" fmla="*/ 65132 h 1699199"/>
                  <a:gd name="connsiteX51" fmla="*/ 80434 w 1718734"/>
                  <a:gd name="connsiteY51" fmla="*/ 141332 h 1699199"/>
                  <a:gd name="connsiteX52" fmla="*/ 88900 w 1718734"/>
                  <a:gd name="connsiteY52" fmla="*/ 166732 h 1699199"/>
                  <a:gd name="connsiteX53" fmla="*/ 101600 w 1718734"/>
                  <a:gd name="connsiteY53" fmla="*/ 196366 h 1699199"/>
                  <a:gd name="connsiteX54" fmla="*/ 110067 w 1718734"/>
                  <a:gd name="connsiteY54" fmla="*/ 209066 h 1699199"/>
                  <a:gd name="connsiteX55" fmla="*/ 122767 w 1718734"/>
                  <a:gd name="connsiteY55" fmla="*/ 217532 h 1699199"/>
                  <a:gd name="connsiteX56" fmla="*/ 122767 w 1718734"/>
                  <a:gd name="connsiteY56" fmla="*/ 319132 h 1699199"/>
                  <a:gd name="connsiteX57" fmla="*/ 139700 w 1718734"/>
                  <a:gd name="connsiteY57" fmla="*/ 344532 h 1699199"/>
                  <a:gd name="connsiteX58" fmla="*/ 156634 w 1718734"/>
                  <a:gd name="connsiteY58" fmla="*/ 369932 h 1699199"/>
                  <a:gd name="connsiteX59" fmla="*/ 165100 w 1718734"/>
                  <a:gd name="connsiteY59" fmla="*/ 382632 h 1699199"/>
                  <a:gd name="connsiteX60" fmla="*/ 194734 w 1718734"/>
                  <a:gd name="connsiteY60" fmla="*/ 403799 h 1699199"/>
                  <a:gd name="connsiteX61" fmla="*/ 207434 w 1718734"/>
                  <a:gd name="connsiteY61" fmla="*/ 412266 h 1699199"/>
                  <a:gd name="connsiteX62" fmla="*/ 215900 w 1718734"/>
                  <a:gd name="connsiteY62" fmla="*/ 424966 h 1699199"/>
                  <a:gd name="connsiteX63" fmla="*/ 232834 w 1718734"/>
                  <a:gd name="connsiteY63" fmla="*/ 488466 h 1699199"/>
                  <a:gd name="connsiteX64" fmla="*/ 224367 w 1718734"/>
                  <a:gd name="connsiteY64" fmla="*/ 619699 h 1699199"/>
                  <a:gd name="connsiteX65" fmla="*/ 220134 w 1718734"/>
                  <a:gd name="connsiteY65" fmla="*/ 717066 h 1699199"/>
                  <a:gd name="connsiteX66" fmla="*/ 211667 w 1718734"/>
                  <a:gd name="connsiteY66" fmla="*/ 729766 h 1699199"/>
                  <a:gd name="connsiteX67" fmla="*/ 186267 w 1718734"/>
                  <a:gd name="connsiteY67" fmla="*/ 746699 h 1699199"/>
                  <a:gd name="connsiteX68" fmla="*/ 177800 w 1718734"/>
                  <a:gd name="connsiteY68" fmla="*/ 763632 h 1699199"/>
                  <a:gd name="connsiteX69" fmla="*/ 169334 w 1718734"/>
                  <a:gd name="connsiteY69" fmla="*/ 776332 h 1699199"/>
                  <a:gd name="connsiteX70" fmla="*/ 165100 w 1718734"/>
                  <a:gd name="connsiteY70" fmla="*/ 789032 h 1699199"/>
                  <a:gd name="connsiteX71" fmla="*/ 152400 w 1718734"/>
                  <a:gd name="connsiteY71" fmla="*/ 797499 h 1699199"/>
                  <a:gd name="connsiteX72" fmla="*/ 148167 w 1718734"/>
                  <a:gd name="connsiteY72" fmla="*/ 810199 h 1699199"/>
                  <a:gd name="connsiteX73" fmla="*/ 135467 w 1718734"/>
                  <a:gd name="connsiteY73" fmla="*/ 814432 h 1699199"/>
                  <a:gd name="connsiteX74" fmla="*/ 122767 w 1718734"/>
                  <a:gd name="connsiteY74" fmla="*/ 822899 h 1699199"/>
                  <a:gd name="connsiteX75" fmla="*/ 114300 w 1718734"/>
                  <a:gd name="connsiteY75" fmla="*/ 835599 h 1699199"/>
                  <a:gd name="connsiteX76" fmla="*/ 101600 w 1718734"/>
                  <a:gd name="connsiteY76" fmla="*/ 844066 h 1699199"/>
                  <a:gd name="connsiteX77" fmla="*/ 88900 w 1718734"/>
                  <a:gd name="connsiteY77" fmla="*/ 856766 h 1699199"/>
                  <a:gd name="connsiteX78" fmla="*/ 71967 w 1718734"/>
                  <a:gd name="connsiteY78" fmla="*/ 869466 h 1699199"/>
                  <a:gd name="connsiteX79" fmla="*/ 59267 w 1718734"/>
                  <a:gd name="connsiteY79" fmla="*/ 886399 h 1699199"/>
                  <a:gd name="connsiteX80" fmla="*/ 25400 w 1718734"/>
                  <a:gd name="connsiteY80" fmla="*/ 945666 h 1699199"/>
                  <a:gd name="connsiteX81" fmla="*/ 8467 w 1718734"/>
                  <a:gd name="connsiteY81" fmla="*/ 979532 h 1699199"/>
                  <a:gd name="connsiteX82" fmla="*/ 0 w 1718734"/>
                  <a:gd name="connsiteY82" fmla="*/ 1013399 h 1699199"/>
                  <a:gd name="connsiteX83" fmla="*/ 8467 w 1718734"/>
                  <a:gd name="connsiteY83" fmla="*/ 1055732 h 1699199"/>
                  <a:gd name="connsiteX84" fmla="*/ 12700 w 1718734"/>
                  <a:gd name="connsiteY84" fmla="*/ 1241999 h 1699199"/>
                  <a:gd name="connsiteX85" fmla="*/ 16934 w 1718734"/>
                  <a:gd name="connsiteY85" fmla="*/ 1254699 h 1699199"/>
                  <a:gd name="connsiteX86" fmla="*/ 42334 w 1718734"/>
                  <a:gd name="connsiteY86" fmla="*/ 1263166 h 1699199"/>
                  <a:gd name="connsiteX87" fmla="*/ 63500 w 1718734"/>
                  <a:gd name="connsiteY87" fmla="*/ 1275866 h 1699199"/>
                  <a:gd name="connsiteX88" fmla="*/ 105834 w 1718734"/>
                  <a:gd name="connsiteY88" fmla="*/ 1305499 h 1699199"/>
                  <a:gd name="connsiteX89" fmla="*/ 143934 w 1718734"/>
                  <a:gd name="connsiteY89" fmla="*/ 1326666 h 1699199"/>
                  <a:gd name="connsiteX90" fmla="*/ 160867 w 1718734"/>
                  <a:gd name="connsiteY90" fmla="*/ 1335132 h 1699199"/>
                  <a:gd name="connsiteX91" fmla="*/ 182034 w 1718734"/>
                  <a:gd name="connsiteY91" fmla="*/ 1347832 h 1699199"/>
                  <a:gd name="connsiteX92" fmla="*/ 211667 w 1718734"/>
                  <a:gd name="connsiteY92" fmla="*/ 1360532 h 1699199"/>
                  <a:gd name="connsiteX93" fmla="*/ 224367 w 1718734"/>
                  <a:gd name="connsiteY93" fmla="*/ 1368999 h 1699199"/>
                  <a:gd name="connsiteX94" fmla="*/ 245534 w 1718734"/>
                  <a:gd name="connsiteY94" fmla="*/ 1381699 h 1699199"/>
                  <a:gd name="connsiteX95" fmla="*/ 266700 w 1718734"/>
                  <a:gd name="connsiteY95" fmla="*/ 1398632 h 1699199"/>
                  <a:gd name="connsiteX96" fmla="*/ 283634 w 1718734"/>
                  <a:gd name="connsiteY96" fmla="*/ 1407099 h 1699199"/>
                  <a:gd name="connsiteX97" fmla="*/ 300567 w 1718734"/>
                  <a:gd name="connsiteY97" fmla="*/ 1419799 h 1699199"/>
                  <a:gd name="connsiteX98" fmla="*/ 317500 w 1718734"/>
                  <a:gd name="connsiteY98" fmla="*/ 1428266 h 1699199"/>
                  <a:gd name="connsiteX99" fmla="*/ 338667 w 1718734"/>
                  <a:gd name="connsiteY99" fmla="*/ 1440966 h 1699199"/>
                  <a:gd name="connsiteX100" fmla="*/ 364067 w 1718734"/>
                  <a:gd name="connsiteY100" fmla="*/ 1457899 h 1699199"/>
                  <a:gd name="connsiteX101" fmla="*/ 414867 w 1718734"/>
                  <a:gd name="connsiteY101" fmla="*/ 1470599 h 1699199"/>
                  <a:gd name="connsiteX102" fmla="*/ 431800 w 1718734"/>
                  <a:gd name="connsiteY102" fmla="*/ 1474832 h 1699199"/>
                  <a:gd name="connsiteX103" fmla="*/ 452967 w 1718734"/>
                  <a:gd name="connsiteY103" fmla="*/ 1479066 h 1699199"/>
                  <a:gd name="connsiteX104" fmla="*/ 478367 w 1718734"/>
                  <a:gd name="connsiteY104" fmla="*/ 1487532 h 1699199"/>
                  <a:gd name="connsiteX105" fmla="*/ 491067 w 1718734"/>
                  <a:gd name="connsiteY105" fmla="*/ 1495999 h 1699199"/>
                  <a:gd name="connsiteX106" fmla="*/ 503767 w 1718734"/>
                  <a:gd name="connsiteY106" fmla="*/ 1500232 h 1699199"/>
                  <a:gd name="connsiteX107" fmla="*/ 512234 w 1718734"/>
                  <a:gd name="connsiteY107" fmla="*/ 1512932 h 1699199"/>
                  <a:gd name="connsiteX108" fmla="*/ 537634 w 1718734"/>
                  <a:gd name="connsiteY108" fmla="*/ 1529866 h 1699199"/>
                  <a:gd name="connsiteX109" fmla="*/ 596900 w 1718734"/>
                  <a:gd name="connsiteY109" fmla="*/ 1572199 h 1699199"/>
                  <a:gd name="connsiteX110" fmla="*/ 613834 w 1718734"/>
                  <a:gd name="connsiteY110" fmla="*/ 1580666 h 1699199"/>
                  <a:gd name="connsiteX111" fmla="*/ 630767 w 1718734"/>
                  <a:gd name="connsiteY111" fmla="*/ 1593366 h 1699199"/>
                  <a:gd name="connsiteX112" fmla="*/ 664634 w 1718734"/>
                  <a:gd name="connsiteY112" fmla="*/ 1610299 h 1699199"/>
                  <a:gd name="connsiteX113" fmla="*/ 677334 w 1718734"/>
                  <a:gd name="connsiteY113" fmla="*/ 1618766 h 1699199"/>
                  <a:gd name="connsiteX114" fmla="*/ 690034 w 1718734"/>
                  <a:gd name="connsiteY114" fmla="*/ 1622999 h 1699199"/>
                  <a:gd name="connsiteX115" fmla="*/ 711200 w 1718734"/>
                  <a:gd name="connsiteY115" fmla="*/ 1635699 h 1699199"/>
                  <a:gd name="connsiteX116" fmla="*/ 732367 w 1718734"/>
                  <a:gd name="connsiteY116" fmla="*/ 1644166 h 1699199"/>
                  <a:gd name="connsiteX117" fmla="*/ 753534 w 1718734"/>
                  <a:gd name="connsiteY117" fmla="*/ 1656866 h 1699199"/>
                  <a:gd name="connsiteX118" fmla="*/ 774700 w 1718734"/>
                  <a:gd name="connsiteY118" fmla="*/ 1665332 h 1699199"/>
                  <a:gd name="connsiteX119" fmla="*/ 821267 w 1718734"/>
                  <a:gd name="connsiteY119" fmla="*/ 1690732 h 1699199"/>
                  <a:gd name="connsiteX120" fmla="*/ 846667 w 1718734"/>
                  <a:gd name="connsiteY120" fmla="*/ 1699199 h 169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718734" h="1699199">
                    <a:moveTo>
                      <a:pt x="1718734" y="149799"/>
                    </a:moveTo>
                    <a:cubicBezTo>
                      <a:pt x="1703212" y="151210"/>
                      <a:pt x="1687633" y="152099"/>
                      <a:pt x="1672167" y="154032"/>
                    </a:cubicBezTo>
                    <a:cubicBezTo>
                      <a:pt x="1665027" y="154925"/>
                      <a:pt x="1658195" y="158266"/>
                      <a:pt x="1651000" y="158266"/>
                    </a:cubicBezTo>
                    <a:cubicBezTo>
                      <a:pt x="1628378" y="158266"/>
                      <a:pt x="1605845" y="155443"/>
                      <a:pt x="1583267" y="154032"/>
                    </a:cubicBezTo>
                    <a:cubicBezTo>
                      <a:pt x="1557229" y="141014"/>
                      <a:pt x="1571589" y="149069"/>
                      <a:pt x="1540934" y="128632"/>
                    </a:cubicBezTo>
                    <a:lnTo>
                      <a:pt x="1528234" y="120166"/>
                    </a:lnTo>
                    <a:cubicBezTo>
                      <a:pt x="1525412" y="115933"/>
                      <a:pt x="1523365" y="111064"/>
                      <a:pt x="1519767" y="107466"/>
                    </a:cubicBezTo>
                    <a:cubicBezTo>
                      <a:pt x="1511560" y="99259"/>
                      <a:pt x="1504697" y="98209"/>
                      <a:pt x="1494367" y="94766"/>
                    </a:cubicBezTo>
                    <a:cubicBezTo>
                      <a:pt x="1485900" y="96177"/>
                      <a:pt x="1477110" y="96285"/>
                      <a:pt x="1468967" y="98999"/>
                    </a:cubicBezTo>
                    <a:cubicBezTo>
                      <a:pt x="1448272" y="105897"/>
                      <a:pt x="1462851" y="107624"/>
                      <a:pt x="1447800" y="120166"/>
                    </a:cubicBezTo>
                    <a:cubicBezTo>
                      <a:pt x="1442952" y="124206"/>
                      <a:pt x="1436218" y="125287"/>
                      <a:pt x="1430867" y="128632"/>
                    </a:cubicBezTo>
                    <a:cubicBezTo>
                      <a:pt x="1424884" y="132371"/>
                      <a:pt x="1420245" y="138177"/>
                      <a:pt x="1413934" y="141332"/>
                    </a:cubicBezTo>
                    <a:cubicBezTo>
                      <a:pt x="1405952" y="145323"/>
                      <a:pt x="1397001" y="146977"/>
                      <a:pt x="1388534" y="149799"/>
                    </a:cubicBezTo>
                    <a:lnTo>
                      <a:pt x="1375834" y="154032"/>
                    </a:lnTo>
                    <a:cubicBezTo>
                      <a:pt x="1371601" y="156854"/>
                      <a:pt x="1367783" y="160433"/>
                      <a:pt x="1363134" y="162499"/>
                    </a:cubicBezTo>
                    <a:cubicBezTo>
                      <a:pt x="1349879" y="168390"/>
                      <a:pt x="1334876" y="171680"/>
                      <a:pt x="1320800" y="175199"/>
                    </a:cubicBezTo>
                    <a:cubicBezTo>
                      <a:pt x="1290561" y="220561"/>
                      <a:pt x="1337645" y="151729"/>
                      <a:pt x="1299634" y="200599"/>
                    </a:cubicBezTo>
                    <a:cubicBezTo>
                      <a:pt x="1273039" y="234791"/>
                      <a:pt x="1294586" y="218075"/>
                      <a:pt x="1270000" y="234466"/>
                    </a:cubicBezTo>
                    <a:cubicBezTo>
                      <a:pt x="1259925" y="264693"/>
                      <a:pt x="1266485" y="252440"/>
                      <a:pt x="1253067" y="272566"/>
                    </a:cubicBezTo>
                    <a:cubicBezTo>
                      <a:pt x="1230489" y="269744"/>
                      <a:pt x="1206920" y="271294"/>
                      <a:pt x="1185334" y="264099"/>
                    </a:cubicBezTo>
                    <a:cubicBezTo>
                      <a:pt x="1181101" y="262688"/>
                      <a:pt x="1177080" y="260253"/>
                      <a:pt x="1172634" y="259866"/>
                    </a:cubicBezTo>
                    <a:cubicBezTo>
                      <a:pt x="1144483" y="257418"/>
                      <a:pt x="1116189" y="257043"/>
                      <a:pt x="1087967" y="255632"/>
                    </a:cubicBezTo>
                    <a:cubicBezTo>
                      <a:pt x="1070441" y="253128"/>
                      <a:pt x="1060410" y="253498"/>
                      <a:pt x="1045634" y="247166"/>
                    </a:cubicBezTo>
                    <a:cubicBezTo>
                      <a:pt x="1028583" y="239859"/>
                      <a:pt x="1030133" y="236762"/>
                      <a:pt x="1011767" y="234466"/>
                    </a:cubicBezTo>
                    <a:cubicBezTo>
                      <a:pt x="994906" y="232358"/>
                      <a:pt x="977900" y="231643"/>
                      <a:pt x="960967" y="230232"/>
                    </a:cubicBezTo>
                    <a:cubicBezTo>
                      <a:pt x="955543" y="228876"/>
                      <a:pt x="937406" y="224802"/>
                      <a:pt x="931334" y="221766"/>
                    </a:cubicBezTo>
                    <a:cubicBezTo>
                      <a:pt x="926783" y="219491"/>
                      <a:pt x="922867" y="216121"/>
                      <a:pt x="918634" y="213299"/>
                    </a:cubicBezTo>
                    <a:cubicBezTo>
                      <a:pt x="903111" y="190016"/>
                      <a:pt x="918634" y="209771"/>
                      <a:pt x="897467" y="192132"/>
                    </a:cubicBezTo>
                    <a:cubicBezTo>
                      <a:pt x="857681" y="158977"/>
                      <a:pt x="923556" y="205291"/>
                      <a:pt x="859367" y="162499"/>
                    </a:cubicBezTo>
                    <a:lnTo>
                      <a:pt x="859367" y="162499"/>
                    </a:lnTo>
                    <a:cubicBezTo>
                      <a:pt x="821930" y="134422"/>
                      <a:pt x="838887" y="141561"/>
                      <a:pt x="812800" y="132866"/>
                    </a:cubicBezTo>
                    <a:cubicBezTo>
                      <a:pt x="808567" y="130044"/>
                      <a:pt x="804009" y="127656"/>
                      <a:pt x="800100" y="124399"/>
                    </a:cubicBezTo>
                    <a:cubicBezTo>
                      <a:pt x="795501" y="120566"/>
                      <a:pt x="792381" y="115020"/>
                      <a:pt x="787400" y="111699"/>
                    </a:cubicBezTo>
                    <a:cubicBezTo>
                      <a:pt x="783687" y="109224"/>
                      <a:pt x="778762" y="109313"/>
                      <a:pt x="774700" y="107466"/>
                    </a:cubicBezTo>
                    <a:cubicBezTo>
                      <a:pt x="722646" y="83804"/>
                      <a:pt x="757827" y="96196"/>
                      <a:pt x="728134" y="86299"/>
                    </a:cubicBezTo>
                    <a:cubicBezTo>
                      <a:pt x="682742" y="56036"/>
                      <a:pt x="751639" y="103168"/>
                      <a:pt x="702734" y="65132"/>
                    </a:cubicBezTo>
                    <a:cubicBezTo>
                      <a:pt x="680899" y="48150"/>
                      <a:pt x="683796" y="50353"/>
                      <a:pt x="664634" y="43966"/>
                    </a:cubicBezTo>
                    <a:cubicBezTo>
                      <a:pt x="634164" y="54122"/>
                      <a:pt x="672236" y="41793"/>
                      <a:pt x="635000" y="52432"/>
                    </a:cubicBezTo>
                    <a:cubicBezTo>
                      <a:pt x="592477" y="64582"/>
                      <a:pt x="658316" y="47663"/>
                      <a:pt x="605367" y="60899"/>
                    </a:cubicBezTo>
                    <a:cubicBezTo>
                      <a:pt x="578556" y="59488"/>
                      <a:pt x="551697" y="58807"/>
                      <a:pt x="524934" y="56666"/>
                    </a:cubicBezTo>
                    <a:cubicBezTo>
                      <a:pt x="516378" y="55981"/>
                      <a:pt x="507677" y="55146"/>
                      <a:pt x="499534" y="52432"/>
                    </a:cubicBezTo>
                    <a:cubicBezTo>
                      <a:pt x="494707" y="50823"/>
                      <a:pt x="490974" y="46923"/>
                      <a:pt x="486834" y="43966"/>
                    </a:cubicBezTo>
                    <a:cubicBezTo>
                      <a:pt x="481092" y="39865"/>
                      <a:pt x="475257" y="35858"/>
                      <a:pt x="469900" y="31266"/>
                    </a:cubicBezTo>
                    <a:cubicBezTo>
                      <a:pt x="456793" y="20032"/>
                      <a:pt x="459470" y="17584"/>
                      <a:pt x="444500" y="10099"/>
                    </a:cubicBezTo>
                    <a:cubicBezTo>
                      <a:pt x="424302" y="0"/>
                      <a:pt x="376222" y="2160"/>
                      <a:pt x="368300" y="1632"/>
                    </a:cubicBezTo>
                    <a:lnTo>
                      <a:pt x="258234" y="5866"/>
                    </a:lnTo>
                    <a:cubicBezTo>
                      <a:pt x="228594" y="7127"/>
                      <a:pt x="198843" y="7046"/>
                      <a:pt x="169334" y="10099"/>
                    </a:cubicBezTo>
                    <a:cubicBezTo>
                      <a:pt x="155492" y="11531"/>
                      <a:pt x="137167" y="17999"/>
                      <a:pt x="122767" y="22799"/>
                    </a:cubicBezTo>
                    <a:cubicBezTo>
                      <a:pt x="114300" y="31266"/>
                      <a:pt x="104009" y="38236"/>
                      <a:pt x="97367" y="48199"/>
                    </a:cubicBezTo>
                    <a:cubicBezTo>
                      <a:pt x="94545" y="52432"/>
                      <a:pt x="92873" y="57721"/>
                      <a:pt x="88900" y="60899"/>
                    </a:cubicBezTo>
                    <a:cubicBezTo>
                      <a:pt x="85415" y="63687"/>
                      <a:pt x="80433" y="63721"/>
                      <a:pt x="76200" y="65132"/>
                    </a:cubicBezTo>
                    <a:cubicBezTo>
                      <a:pt x="77611" y="90532"/>
                      <a:pt x="77279" y="116089"/>
                      <a:pt x="80434" y="141332"/>
                    </a:cubicBezTo>
                    <a:cubicBezTo>
                      <a:pt x="81541" y="150188"/>
                      <a:pt x="86078" y="158265"/>
                      <a:pt x="88900" y="166732"/>
                    </a:cubicBezTo>
                    <a:cubicBezTo>
                      <a:pt x="93647" y="180973"/>
                      <a:pt x="93236" y="181728"/>
                      <a:pt x="101600" y="196366"/>
                    </a:cubicBezTo>
                    <a:cubicBezTo>
                      <a:pt x="104124" y="200784"/>
                      <a:pt x="106469" y="205468"/>
                      <a:pt x="110067" y="209066"/>
                    </a:cubicBezTo>
                    <a:cubicBezTo>
                      <a:pt x="113665" y="212663"/>
                      <a:pt x="118534" y="214710"/>
                      <a:pt x="122767" y="217532"/>
                    </a:cubicBezTo>
                    <a:cubicBezTo>
                      <a:pt x="121323" y="239194"/>
                      <a:pt x="114000" y="292829"/>
                      <a:pt x="122767" y="319132"/>
                    </a:cubicBezTo>
                    <a:cubicBezTo>
                      <a:pt x="125985" y="328785"/>
                      <a:pt x="134056" y="336065"/>
                      <a:pt x="139700" y="344532"/>
                    </a:cubicBezTo>
                    <a:lnTo>
                      <a:pt x="156634" y="369932"/>
                    </a:lnTo>
                    <a:cubicBezTo>
                      <a:pt x="159456" y="374165"/>
                      <a:pt x="160867" y="379810"/>
                      <a:pt x="165100" y="382632"/>
                    </a:cubicBezTo>
                    <a:cubicBezTo>
                      <a:pt x="195030" y="402586"/>
                      <a:pt x="157977" y="377544"/>
                      <a:pt x="194734" y="403799"/>
                    </a:cubicBezTo>
                    <a:cubicBezTo>
                      <a:pt x="198874" y="406756"/>
                      <a:pt x="203201" y="409444"/>
                      <a:pt x="207434" y="412266"/>
                    </a:cubicBezTo>
                    <a:cubicBezTo>
                      <a:pt x="210256" y="416499"/>
                      <a:pt x="213834" y="420317"/>
                      <a:pt x="215900" y="424966"/>
                    </a:cubicBezTo>
                    <a:cubicBezTo>
                      <a:pt x="224288" y="443839"/>
                      <a:pt x="228544" y="469160"/>
                      <a:pt x="232834" y="488466"/>
                    </a:cubicBezTo>
                    <a:cubicBezTo>
                      <a:pt x="230012" y="532210"/>
                      <a:pt x="226799" y="575931"/>
                      <a:pt x="224367" y="619699"/>
                    </a:cubicBezTo>
                    <a:cubicBezTo>
                      <a:pt x="222565" y="652135"/>
                      <a:pt x="223858" y="684794"/>
                      <a:pt x="220134" y="717066"/>
                    </a:cubicBezTo>
                    <a:cubicBezTo>
                      <a:pt x="219551" y="722120"/>
                      <a:pt x="215496" y="726416"/>
                      <a:pt x="211667" y="729766"/>
                    </a:cubicBezTo>
                    <a:cubicBezTo>
                      <a:pt x="204009" y="736467"/>
                      <a:pt x="186267" y="746699"/>
                      <a:pt x="186267" y="746699"/>
                    </a:cubicBezTo>
                    <a:cubicBezTo>
                      <a:pt x="183445" y="752343"/>
                      <a:pt x="180931" y="758153"/>
                      <a:pt x="177800" y="763632"/>
                    </a:cubicBezTo>
                    <a:cubicBezTo>
                      <a:pt x="175276" y="768049"/>
                      <a:pt x="171609" y="771781"/>
                      <a:pt x="169334" y="776332"/>
                    </a:cubicBezTo>
                    <a:cubicBezTo>
                      <a:pt x="167338" y="780323"/>
                      <a:pt x="167888" y="785547"/>
                      <a:pt x="165100" y="789032"/>
                    </a:cubicBezTo>
                    <a:cubicBezTo>
                      <a:pt x="161922" y="793005"/>
                      <a:pt x="156633" y="794677"/>
                      <a:pt x="152400" y="797499"/>
                    </a:cubicBezTo>
                    <a:cubicBezTo>
                      <a:pt x="150989" y="801732"/>
                      <a:pt x="151322" y="807044"/>
                      <a:pt x="148167" y="810199"/>
                    </a:cubicBezTo>
                    <a:cubicBezTo>
                      <a:pt x="145012" y="813354"/>
                      <a:pt x="139458" y="812436"/>
                      <a:pt x="135467" y="814432"/>
                    </a:cubicBezTo>
                    <a:cubicBezTo>
                      <a:pt x="130916" y="816707"/>
                      <a:pt x="127000" y="820077"/>
                      <a:pt x="122767" y="822899"/>
                    </a:cubicBezTo>
                    <a:cubicBezTo>
                      <a:pt x="119945" y="827132"/>
                      <a:pt x="117898" y="832001"/>
                      <a:pt x="114300" y="835599"/>
                    </a:cubicBezTo>
                    <a:cubicBezTo>
                      <a:pt x="110702" y="839197"/>
                      <a:pt x="105509" y="840809"/>
                      <a:pt x="101600" y="844066"/>
                    </a:cubicBezTo>
                    <a:cubicBezTo>
                      <a:pt x="97001" y="847899"/>
                      <a:pt x="93446" y="852870"/>
                      <a:pt x="88900" y="856766"/>
                    </a:cubicBezTo>
                    <a:cubicBezTo>
                      <a:pt x="83543" y="861358"/>
                      <a:pt x="76956" y="864477"/>
                      <a:pt x="71967" y="869466"/>
                    </a:cubicBezTo>
                    <a:cubicBezTo>
                      <a:pt x="66978" y="874455"/>
                      <a:pt x="63313" y="880619"/>
                      <a:pt x="59267" y="886399"/>
                    </a:cubicBezTo>
                    <a:cubicBezTo>
                      <a:pt x="45014" y="906760"/>
                      <a:pt x="34876" y="921974"/>
                      <a:pt x="25400" y="945666"/>
                    </a:cubicBezTo>
                    <a:cubicBezTo>
                      <a:pt x="15044" y="971556"/>
                      <a:pt x="21149" y="960510"/>
                      <a:pt x="8467" y="979532"/>
                    </a:cubicBezTo>
                    <a:cubicBezTo>
                      <a:pt x="5127" y="989552"/>
                      <a:pt x="0" y="1003185"/>
                      <a:pt x="0" y="1013399"/>
                    </a:cubicBezTo>
                    <a:cubicBezTo>
                      <a:pt x="0" y="1032853"/>
                      <a:pt x="3255" y="1040094"/>
                      <a:pt x="8467" y="1055732"/>
                    </a:cubicBezTo>
                    <a:cubicBezTo>
                      <a:pt x="9878" y="1117821"/>
                      <a:pt x="10060" y="1179950"/>
                      <a:pt x="12700" y="1241999"/>
                    </a:cubicBezTo>
                    <a:cubicBezTo>
                      <a:pt x="12890" y="1246457"/>
                      <a:pt x="13303" y="1252105"/>
                      <a:pt x="16934" y="1254699"/>
                    </a:cubicBezTo>
                    <a:cubicBezTo>
                      <a:pt x="24196" y="1259886"/>
                      <a:pt x="34209" y="1259473"/>
                      <a:pt x="42334" y="1263166"/>
                    </a:cubicBezTo>
                    <a:cubicBezTo>
                      <a:pt x="49824" y="1266571"/>
                      <a:pt x="56654" y="1271302"/>
                      <a:pt x="63500" y="1275866"/>
                    </a:cubicBezTo>
                    <a:cubicBezTo>
                      <a:pt x="79426" y="1286483"/>
                      <a:pt x="87757" y="1296460"/>
                      <a:pt x="105834" y="1305499"/>
                    </a:cubicBezTo>
                    <a:cubicBezTo>
                      <a:pt x="186847" y="1346006"/>
                      <a:pt x="95912" y="1299225"/>
                      <a:pt x="143934" y="1326666"/>
                    </a:cubicBezTo>
                    <a:cubicBezTo>
                      <a:pt x="149413" y="1329797"/>
                      <a:pt x="155351" y="1332067"/>
                      <a:pt x="160867" y="1335132"/>
                    </a:cubicBezTo>
                    <a:cubicBezTo>
                      <a:pt x="168060" y="1339128"/>
                      <a:pt x="174675" y="1344152"/>
                      <a:pt x="182034" y="1347832"/>
                    </a:cubicBezTo>
                    <a:cubicBezTo>
                      <a:pt x="229519" y="1371575"/>
                      <a:pt x="150017" y="1325304"/>
                      <a:pt x="211667" y="1360532"/>
                    </a:cubicBezTo>
                    <a:cubicBezTo>
                      <a:pt x="216085" y="1363056"/>
                      <a:pt x="220052" y="1366302"/>
                      <a:pt x="224367" y="1368999"/>
                    </a:cubicBezTo>
                    <a:cubicBezTo>
                      <a:pt x="231345" y="1373360"/>
                      <a:pt x="238793" y="1376980"/>
                      <a:pt x="245534" y="1381699"/>
                    </a:cubicBezTo>
                    <a:cubicBezTo>
                      <a:pt x="252936" y="1386880"/>
                      <a:pt x="259182" y="1393620"/>
                      <a:pt x="266700" y="1398632"/>
                    </a:cubicBezTo>
                    <a:cubicBezTo>
                      <a:pt x="271951" y="1402133"/>
                      <a:pt x="278282" y="1403754"/>
                      <a:pt x="283634" y="1407099"/>
                    </a:cubicBezTo>
                    <a:cubicBezTo>
                      <a:pt x="289617" y="1410838"/>
                      <a:pt x="294584" y="1416060"/>
                      <a:pt x="300567" y="1419799"/>
                    </a:cubicBezTo>
                    <a:cubicBezTo>
                      <a:pt x="305918" y="1423144"/>
                      <a:pt x="311984" y="1425201"/>
                      <a:pt x="317500" y="1428266"/>
                    </a:cubicBezTo>
                    <a:cubicBezTo>
                      <a:pt x="324693" y="1432262"/>
                      <a:pt x="331725" y="1436549"/>
                      <a:pt x="338667" y="1440966"/>
                    </a:cubicBezTo>
                    <a:cubicBezTo>
                      <a:pt x="347252" y="1446429"/>
                      <a:pt x="354195" y="1455431"/>
                      <a:pt x="364067" y="1457899"/>
                    </a:cubicBezTo>
                    <a:lnTo>
                      <a:pt x="414867" y="1470599"/>
                    </a:lnTo>
                    <a:cubicBezTo>
                      <a:pt x="420511" y="1472010"/>
                      <a:pt x="426095" y="1473691"/>
                      <a:pt x="431800" y="1474832"/>
                    </a:cubicBezTo>
                    <a:cubicBezTo>
                      <a:pt x="438856" y="1476243"/>
                      <a:pt x="446025" y="1477173"/>
                      <a:pt x="452967" y="1479066"/>
                    </a:cubicBezTo>
                    <a:cubicBezTo>
                      <a:pt x="461577" y="1481414"/>
                      <a:pt x="478367" y="1487532"/>
                      <a:pt x="478367" y="1487532"/>
                    </a:cubicBezTo>
                    <a:cubicBezTo>
                      <a:pt x="482600" y="1490354"/>
                      <a:pt x="486516" y="1493724"/>
                      <a:pt x="491067" y="1495999"/>
                    </a:cubicBezTo>
                    <a:cubicBezTo>
                      <a:pt x="495058" y="1497995"/>
                      <a:pt x="500282" y="1497444"/>
                      <a:pt x="503767" y="1500232"/>
                    </a:cubicBezTo>
                    <a:cubicBezTo>
                      <a:pt x="507740" y="1503410"/>
                      <a:pt x="508405" y="1509582"/>
                      <a:pt x="512234" y="1512932"/>
                    </a:cubicBezTo>
                    <a:cubicBezTo>
                      <a:pt x="519892" y="1519633"/>
                      <a:pt x="529493" y="1523760"/>
                      <a:pt x="537634" y="1529866"/>
                    </a:cubicBezTo>
                    <a:cubicBezTo>
                      <a:pt x="545308" y="1535622"/>
                      <a:pt x="584516" y="1566007"/>
                      <a:pt x="596900" y="1572199"/>
                    </a:cubicBezTo>
                    <a:cubicBezTo>
                      <a:pt x="602545" y="1575021"/>
                      <a:pt x="608482" y="1577321"/>
                      <a:pt x="613834" y="1580666"/>
                    </a:cubicBezTo>
                    <a:cubicBezTo>
                      <a:pt x="619817" y="1584405"/>
                      <a:pt x="624673" y="1589811"/>
                      <a:pt x="630767" y="1593366"/>
                    </a:cubicBezTo>
                    <a:cubicBezTo>
                      <a:pt x="641669" y="1599726"/>
                      <a:pt x="654132" y="1603298"/>
                      <a:pt x="664634" y="1610299"/>
                    </a:cubicBezTo>
                    <a:cubicBezTo>
                      <a:pt x="668867" y="1613121"/>
                      <a:pt x="672783" y="1616491"/>
                      <a:pt x="677334" y="1618766"/>
                    </a:cubicBezTo>
                    <a:cubicBezTo>
                      <a:pt x="681325" y="1620762"/>
                      <a:pt x="686043" y="1621003"/>
                      <a:pt x="690034" y="1622999"/>
                    </a:cubicBezTo>
                    <a:cubicBezTo>
                      <a:pt x="697393" y="1626679"/>
                      <a:pt x="703841" y="1632019"/>
                      <a:pt x="711200" y="1635699"/>
                    </a:cubicBezTo>
                    <a:cubicBezTo>
                      <a:pt x="717997" y="1639098"/>
                      <a:pt x="725570" y="1640768"/>
                      <a:pt x="732367" y="1644166"/>
                    </a:cubicBezTo>
                    <a:cubicBezTo>
                      <a:pt x="739727" y="1647846"/>
                      <a:pt x="746174" y="1653186"/>
                      <a:pt x="753534" y="1656866"/>
                    </a:cubicBezTo>
                    <a:cubicBezTo>
                      <a:pt x="760331" y="1660264"/>
                      <a:pt x="767903" y="1661934"/>
                      <a:pt x="774700" y="1665332"/>
                    </a:cubicBezTo>
                    <a:cubicBezTo>
                      <a:pt x="797888" y="1676926"/>
                      <a:pt x="782882" y="1681134"/>
                      <a:pt x="821267" y="1690732"/>
                    </a:cubicBezTo>
                    <a:cubicBezTo>
                      <a:pt x="841261" y="1695731"/>
                      <a:pt x="832996" y="1692364"/>
                      <a:pt x="846667" y="1699199"/>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7" name="Freeform 26"/>
              <p:cNvSpPr/>
              <p:nvPr/>
            </p:nvSpPr>
            <p:spPr>
              <a:xfrm>
                <a:off x="2204543" y="5566359"/>
                <a:ext cx="343971" cy="293061"/>
              </a:xfrm>
              <a:custGeom>
                <a:avLst/>
                <a:gdLst>
                  <a:gd name="connsiteX0" fmla="*/ 14452 w 345098"/>
                  <a:gd name="connsiteY0" fmla="*/ 0 h 292100"/>
                  <a:gd name="connsiteX1" fmla="*/ 10218 w 345098"/>
                  <a:gd name="connsiteY1" fmla="*/ 25400 h 292100"/>
                  <a:gd name="connsiteX2" fmla="*/ 14452 w 345098"/>
                  <a:gd name="connsiteY2" fmla="*/ 67734 h 292100"/>
                  <a:gd name="connsiteX3" fmla="*/ 39852 w 345098"/>
                  <a:gd name="connsiteY3" fmla="*/ 76200 h 292100"/>
                  <a:gd name="connsiteX4" fmla="*/ 65252 w 345098"/>
                  <a:gd name="connsiteY4" fmla="*/ 93134 h 292100"/>
                  <a:gd name="connsiteX5" fmla="*/ 103352 w 345098"/>
                  <a:gd name="connsiteY5" fmla="*/ 114300 h 292100"/>
                  <a:gd name="connsiteX6" fmla="*/ 149918 w 345098"/>
                  <a:gd name="connsiteY6" fmla="*/ 156634 h 292100"/>
                  <a:gd name="connsiteX7" fmla="*/ 166852 w 345098"/>
                  <a:gd name="connsiteY7" fmla="*/ 169334 h 292100"/>
                  <a:gd name="connsiteX8" fmla="*/ 200718 w 345098"/>
                  <a:gd name="connsiteY8" fmla="*/ 182034 h 292100"/>
                  <a:gd name="connsiteX9" fmla="*/ 247285 w 345098"/>
                  <a:gd name="connsiteY9" fmla="*/ 211667 h 292100"/>
                  <a:gd name="connsiteX10" fmla="*/ 289618 w 345098"/>
                  <a:gd name="connsiteY10" fmla="*/ 232834 h 292100"/>
                  <a:gd name="connsiteX11" fmla="*/ 310785 w 345098"/>
                  <a:gd name="connsiteY11" fmla="*/ 245534 h 292100"/>
                  <a:gd name="connsiteX12" fmla="*/ 323485 w 345098"/>
                  <a:gd name="connsiteY12" fmla="*/ 254000 h 292100"/>
                  <a:gd name="connsiteX13" fmla="*/ 336185 w 345098"/>
                  <a:gd name="connsiteY13" fmla="*/ 258234 h 292100"/>
                  <a:gd name="connsiteX14" fmla="*/ 340418 w 345098"/>
                  <a:gd name="connsiteY14" fmla="*/ 275167 h 292100"/>
                  <a:gd name="connsiteX15" fmla="*/ 344652 w 345098"/>
                  <a:gd name="connsiteY15" fmla="*/ 292100 h 29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098" h="292100">
                    <a:moveTo>
                      <a:pt x="14452" y="0"/>
                    </a:moveTo>
                    <a:cubicBezTo>
                      <a:pt x="13041" y="8467"/>
                      <a:pt x="11754" y="16955"/>
                      <a:pt x="10218" y="25400"/>
                    </a:cubicBezTo>
                    <a:cubicBezTo>
                      <a:pt x="7632" y="39624"/>
                      <a:pt x="0" y="55089"/>
                      <a:pt x="14452" y="67734"/>
                    </a:cubicBezTo>
                    <a:cubicBezTo>
                      <a:pt x="21168" y="73611"/>
                      <a:pt x="39852" y="76200"/>
                      <a:pt x="39852" y="76200"/>
                    </a:cubicBezTo>
                    <a:cubicBezTo>
                      <a:pt x="48319" y="81845"/>
                      <a:pt x="56150" y="88583"/>
                      <a:pt x="65252" y="93134"/>
                    </a:cubicBezTo>
                    <a:cubicBezTo>
                      <a:pt x="95203" y="108109"/>
                      <a:pt x="82776" y="100583"/>
                      <a:pt x="103352" y="114300"/>
                    </a:cubicBezTo>
                    <a:cubicBezTo>
                      <a:pt x="120586" y="140153"/>
                      <a:pt x="108295" y="124616"/>
                      <a:pt x="149918" y="156634"/>
                    </a:cubicBezTo>
                    <a:cubicBezTo>
                      <a:pt x="155511" y="160936"/>
                      <a:pt x="160158" y="167103"/>
                      <a:pt x="166852" y="169334"/>
                    </a:cubicBezTo>
                    <a:cubicBezTo>
                      <a:pt x="176225" y="172458"/>
                      <a:pt x="193350" y="177890"/>
                      <a:pt x="200718" y="182034"/>
                    </a:cubicBezTo>
                    <a:cubicBezTo>
                      <a:pt x="216754" y="191054"/>
                      <a:pt x="230829" y="203439"/>
                      <a:pt x="247285" y="211667"/>
                    </a:cubicBezTo>
                    <a:cubicBezTo>
                      <a:pt x="261396" y="218723"/>
                      <a:pt x="276090" y="224717"/>
                      <a:pt x="289618" y="232834"/>
                    </a:cubicBezTo>
                    <a:cubicBezTo>
                      <a:pt x="296674" y="237067"/>
                      <a:pt x="303807" y="241173"/>
                      <a:pt x="310785" y="245534"/>
                    </a:cubicBezTo>
                    <a:cubicBezTo>
                      <a:pt x="315099" y="248230"/>
                      <a:pt x="318934" y="251725"/>
                      <a:pt x="323485" y="254000"/>
                    </a:cubicBezTo>
                    <a:cubicBezTo>
                      <a:pt x="327476" y="255996"/>
                      <a:pt x="331952" y="256823"/>
                      <a:pt x="336185" y="258234"/>
                    </a:cubicBezTo>
                    <a:cubicBezTo>
                      <a:pt x="337596" y="263878"/>
                      <a:pt x="338820" y="269573"/>
                      <a:pt x="340418" y="275167"/>
                    </a:cubicBezTo>
                    <a:cubicBezTo>
                      <a:pt x="345098" y="291547"/>
                      <a:pt x="344652" y="282664"/>
                      <a:pt x="344652" y="292100"/>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8" name="Right Arrow 27"/>
              <p:cNvSpPr/>
              <p:nvPr/>
            </p:nvSpPr>
            <p:spPr>
              <a:xfrm rot="3033801">
                <a:off x="1369182" y="3753800"/>
                <a:ext cx="392558" cy="168077"/>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386" name="TextBox 28"/>
              <p:cNvSpPr txBox="1">
                <a:spLocks noChangeArrowheads="1"/>
              </p:cNvSpPr>
              <p:nvPr/>
            </p:nvSpPr>
            <p:spPr bwMode="auto">
              <a:xfrm>
                <a:off x="1754295" y="3264869"/>
                <a:ext cx="930169" cy="315688"/>
              </a:xfrm>
              <a:prstGeom prst="rect">
                <a:avLst/>
              </a:prstGeom>
              <a:noFill/>
              <a:ln w="9525">
                <a:noFill/>
                <a:miter lim="800000"/>
                <a:headEnd/>
                <a:tailEnd/>
              </a:ln>
            </p:spPr>
            <p:txBody>
              <a:bodyPr>
                <a:prstTxWarp prst="textNoShape">
                  <a:avLst/>
                </a:prstTxWarp>
                <a:spAutoFit/>
              </a:bodyPr>
              <a:lstStyle/>
              <a:p>
                <a:r>
                  <a:rPr lang="en-US" sz="1200">
                    <a:solidFill>
                      <a:srgbClr val="FF0000"/>
                    </a:solidFill>
                  </a:rPr>
                  <a:t>Ethiopia</a:t>
                </a:r>
              </a:p>
            </p:txBody>
          </p:sp>
          <p:sp>
            <p:nvSpPr>
              <p:cNvPr id="30" name="Right Arrow 29"/>
              <p:cNvSpPr/>
              <p:nvPr/>
            </p:nvSpPr>
            <p:spPr>
              <a:xfrm rot="6230820">
                <a:off x="1706240" y="3716715"/>
                <a:ext cx="390749" cy="168077"/>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 name="Right Arrow 30"/>
              <p:cNvSpPr/>
              <p:nvPr/>
            </p:nvSpPr>
            <p:spPr>
              <a:xfrm rot="9297585">
                <a:off x="2822128" y="4457429"/>
                <a:ext cx="392830" cy="168238"/>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389" name="TextBox 31"/>
              <p:cNvSpPr txBox="1">
                <a:spLocks noChangeArrowheads="1"/>
              </p:cNvSpPr>
              <p:nvPr/>
            </p:nvSpPr>
            <p:spPr bwMode="auto">
              <a:xfrm>
                <a:off x="1178707" y="5468551"/>
                <a:ext cx="1162493" cy="328155"/>
              </a:xfrm>
              <a:prstGeom prst="rect">
                <a:avLst/>
              </a:prstGeom>
              <a:noFill/>
              <a:ln w="9525">
                <a:noFill/>
                <a:miter lim="800000"/>
                <a:headEnd/>
                <a:tailEnd/>
              </a:ln>
            </p:spPr>
            <p:txBody>
              <a:bodyPr>
                <a:prstTxWarp prst="textNoShape">
                  <a:avLst/>
                </a:prstTxWarp>
                <a:spAutoFit/>
              </a:bodyPr>
              <a:lstStyle/>
              <a:p>
                <a:r>
                  <a:rPr lang="en-US" sz="1200">
                    <a:solidFill>
                      <a:srgbClr val="FF0000"/>
                    </a:solidFill>
                  </a:rPr>
                  <a:t>Tanzania</a:t>
                </a:r>
              </a:p>
            </p:txBody>
          </p:sp>
          <p:sp>
            <p:nvSpPr>
              <p:cNvPr id="33" name="Right Arrow 32"/>
              <p:cNvSpPr/>
              <p:nvPr/>
            </p:nvSpPr>
            <p:spPr>
              <a:xfrm rot="18136656">
                <a:off x="1759008" y="5272473"/>
                <a:ext cx="390749" cy="168077"/>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391" name="TextBox 33"/>
              <p:cNvSpPr txBox="1">
                <a:spLocks noChangeArrowheads="1"/>
              </p:cNvSpPr>
              <p:nvPr/>
            </p:nvSpPr>
            <p:spPr bwMode="auto">
              <a:xfrm>
                <a:off x="456733" y="4700663"/>
                <a:ext cx="1084771" cy="328155"/>
              </a:xfrm>
              <a:prstGeom prst="rect">
                <a:avLst/>
              </a:prstGeom>
              <a:noFill/>
              <a:ln w="9525">
                <a:noFill/>
                <a:miter lim="800000"/>
                <a:headEnd/>
                <a:tailEnd/>
              </a:ln>
            </p:spPr>
            <p:txBody>
              <a:bodyPr>
                <a:prstTxWarp prst="textNoShape">
                  <a:avLst/>
                </a:prstTxWarp>
                <a:spAutoFit/>
              </a:bodyPr>
              <a:lstStyle/>
              <a:p>
                <a:r>
                  <a:rPr lang="en-US" sz="1200">
                    <a:solidFill>
                      <a:srgbClr val="FF0000"/>
                    </a:solidFill>
                  </a:rPr>
                  <a:t>Uganda</a:t>
                </a:r>
              </a:p>
            </p:txBody>
          </p:sp>
          <p:sp>
            <p:nvSpPr>
              <p:cNvPr id="35" name="Right Arrow 34"/>
              <p:cNvSpPr/>
              <p:nvPr/>
            </p:nvSpPr>
            <p:spPr>
              <a:xfrm>
                <a:off x="1264485" y="4755917"/>
                <a:ext cx="390876" cy="16643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9" name="TextBox 8"/>
            <p:cNvSpPr txBox="1"/>
            <p:nvPr/>
          </p:nvSpPr>
          <p:spPr>
            <a:xfrm>
              <a:off x="2467482" y="5596975"/>
              <a:ext cx="1064506" cy="658277"/>
            </a:xfrm>
            <a:prstGeom prst="rect">
              <a:avLst/>
            </a:prstGeom>
            <a:noFill/>
          </p:spPr>
          <p:txBody>
            <a:bodyPr wrap="square">
              <a:spAutoFit/>
            </a:bodyPr>
            <a:lstStyle/>
            <a:p>
              <a:pPr algn="ctr">
                <a:defRPr/>
              </a:pPr>
              <a:r>
                <a:rPr lang="en-US" sz="1200" b="1" dirty="0">
                  <a:solidFill>
                    <a:srgbClr val="0000FF"/>
                  </a:solidFill>
                  <a:effectLst>
                    <a:outerShdw blurRad="38100" dist="38100" dir="2700000" algn="tl">
                      <a:srgbClr val="000000">
                        <a:alpha val="43137"/>
                      </a:srgbClr>
                    </a:outerShdw>
                  </a:effectLst>
                </a:rPr>
                <a:t>East</a:t>
              </a:r>
            </a:p>
            <a:p>
              <a:pPr algn="ctr">
                <a:defRPr/>
              </a:pPr>
              <a:r>
                <a:rPr lang="en-US" sz="1200" b="1" dirty="0">
                  <a:solidFill>
                    <a:srgbClr val="0000FF"/>
                  </a:solidFill>
                  <a:effectLst>
                    <a:outerShdw blurRad="38100" dist="38100" dir="2700000" algn="tl">
                      <a:srgbClr val="000000">
                        <a:alpha val="43137"/>
                      </a:srgbClr>
                    </a:outerShdw>
                  </a:effectLst>
                </a:rPr>
                <a:t>Kenya</a:t>
              </a:r>
            </a:p>
          </p:txBody>
        </p:sp>
        <p:sp>
          <p:nvSpPr>
            <p:cNvPr id="10" name="TextBox 9"/>
            <p:cNvSpPr txBox="1"/>
            <p:nvPr/>
          </p:nvSpPr>
          <p:spPr>
            <a:xfrm>
              <a:off x="1723403" y="6260202"/>
              <a:ext cx="896765" cy="658277"/>
            </a:xfrm>
            <a:prstGeom prst="rect">
              <a:avLst/>
            </a:prstGeom>
            <a:noFill/>
          </p:spPr>
          <p:txBody>
            <a:bodyPr wrap="square">
              <a:spAutoFit/>
            </a:bodyPr>
            <a:lstStyle/>
            <a:p>
              <a:pPr algn="ctr">
                <a:defRPr/>
              </a:pPr>
              <a:r>
                <a:rPr lang="en-US" sz="1200" b="1" dirty="0">
                  <a:solidFill>
                    <a:srgbClr val="0000FF"/>
                  </a:solidFill>
                  <a:effectLst>
                    <a:outerShdw blurRad="38100" dist="38100" dir="2700000" algn="tl">
                      <a:srgbClr val="000000">
                        <a:alpha val="43137"/>
                      </a:srgbClr>
                    </a:outerShdw>
                  </a:effectLst>
                </a:rPr>
                <a:t>West</a:t>
              </a:r>
            </a:p>
            <a:p>
              <a:pPr algn="ctr">
                <a:defRPr/>
              </a:pPr>
              <a:r>
                <a:rPr lang="en-US" sz="1200" b="1" dirty="0">
                  <a:solidFill>
                    <a:srgbClr val="0000FF"/>
                  </a:solidFill>
                  <a:effectLst>
                    <a:outerShdw blurRad="38100" dist="38100" dir="2700000" algn="tl">
                      <a:srgbClr val="000000">
                        <a:alpha val="43137"/>
                      </a:srgbClr>
                    </a:outerShdw>
                  </a:effectLst>
                </a:rPr>
                <a:t>Kenya</a:t>
              </a:r>
            </a:p>
          </p:txBody>
        </p:sp>
        <p:sp>
          <p:nvSpPr>
            <p:cNvPr id="11" name="Circular Arrow 10"/>
            <p:cNvSpPr/>
            <p:nvPr/>
          </p:nvSpPr>
          <p:spPr>
            <a:xfrm>
              <a:off x="2099743" y="5642247"/>
              <a:ext cx="537629" cy="461770"/>
            </a:xfrm>
            <a:prstGeom prst="circularArrow">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2" name="Circular Arrow 11"/>
            <p:cNvSpPr/>
            <p:nvPr/>
          </p:nvSpPr>
          <p:spPr>
            <a:xfrm rot="10800000">
              <a:off x="2467482" y="6479770"/>
              <a:ext cx="537629" cy="479878"/>
            </a:xfrm>
            <a:prstGeom prst="circularArrow">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3" name="Right Arrow 12"/>
            <p:cNvSpPr/>
            <p:nvPr/>
          </p:nvSpPr>
          <p:spPr>
            <a:xfrm rot="6644394">
              <a:off x="2600375" y="5324548"/>
              <a:ext cx="491195" cy="184945"/>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15364" name="TextBox 36"/>
          <p:cNvSpPr txBox="1">
            <a:spLocks noChangeArrowheads="1"/>
          </p:cNvSpPr>
          <p:nvPr/>
        </p:nvSpPr>
        <p:spPr bwMode="auto">
          <a:xfrm>
            <a:off x="5334000" y="1219200"/>
            <a:ext cx="3505200" cy="2677656"/>
          </a:xfrm>
          <a:prstGeom prst="rect">
            <a:avLst/>
          </a:prstGeom>
          <a:noFill/>
          <a:ln w="9525">
            <a:noFill/>
            <a:miter lim="800000"/>
            <a:headEnd/>
            <a:tailEnd/>
          </a:ln>
        </p:spPr>
        <p:txBody>
          <a:bodyPr>
            <a:prstTxWarp prst="textNoShape">
              <a:avLst/>
            </a:prstTxWarp>
            <a:spAutoFit/>
          </a:bodyPr>
          <a:lstStyle/>
          <a:p>
            <a:pPr marL="342900" indent="-342900">
              <a:buFont typeface="Arial"/>
              <a:buChar char="•"/>
            </a:pPr>
            <a:r>
              <a:rPr lang="en-US" sz="2400" dirty="0" smtClean="0"/>
              <a:t>Will conduct </a:t>
            </a:r>
            <a:r>
              <a:rPr lang="en-US" sz="2400" dirty="0"/>
              <a:t>analysis based upon </a:t>
            </a:r>
            <a:r>
              <a:rPr lang="en-US" sz="2400" dirty="0" smtClean="0"/>
              <a:t>regions.</a:t>
            </a:r>
          </a:p>
          <a:p>
            <a:pPr marL="342900" indent="-342900">
              <a:buFont typeface="Arial"/>
              <a:buChar char="•"/>
            </a:pPr>
            <a:r>
              <a:rPr lang="en-US" sz="2400" dirty="0" smtClean="0"/>
              <a:t>How do we categorize a region?</a:t>
            </a:r>
            <a:endParaRPr lang="en-US" sz="2400" dirty="0"/>
          </a:p>
          <a:p>
            <a:pPr marL="342900" indent="-342900">
              <a:buFont typeface="Arial"/>
              <a:buChar char="•"/>
            </a:pPr>
            <a:r>
              <a:rPr lang="en-US" sz="2400" dirty="0" smtClean="0"/>
              <a:t>What </a:t>
            </a:r>
            <a:r>
              <a:rPr lang="en-US" sz="2400" dirty="0"/>
              <a:t>are the most important </a:t>
            </a:r>
            <a:r>
              <a:rPr lang="en-US" sz="2400" dirty="0" smtClean="0"/>
              <a:t>indicators of instability?</a:t>
            </a:r>
            <a:endParaRPr lang="en-US" sz="2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553075" y="0"/>
            <a:ext cx="3514725" cy="523875"/>
          </a:xfrm>
          <a:prstGeom prst="rect">
            <a:avLst/>
          </a:prstGeom>
        </p:spPr>
        <p:txBody>
          <a:bodyPr wrap="none">
            <a:spAutoFit/>
          </a:bodyPr>
          <a:lstStyle/>
          <a:p>
            <a:pPr fontAlgn="auto">
              <a:spcBef>
                <a:spcPts val="0"/>
              </a:spcBef>
              <a:spcAft>
                <a:spcPts val="0"/>
              </a:spcAft>
              <a:defRPr/>
            </a:pPr>
            <a:r>
              <a:rPr lang="en-US" sz="2800" b="1" dirty="0">
                <a:effectLst>
                  <a:outerShdw blurRad="38100" dist="38100" dir="2700000" algn="tl">
                    <a:schemeClr val="bg1">
                      <a:alpha val="43000"/>
                    </a:schemeClr>
                  </a:outerShdw>
                </a:effectLst>
                <a:latin typeface="+mn-lt"/>
                <a:cs typeface="Cambria"/>
              </a:rPr>
              <a:t>Solution Methodology</a:t>
            </a:r>
          </a:p>
        </p:txBody>
      </p:sp>
      <p:pic>
        <p:nvPicPr>
          <p:cNvPr id="41987" name="Picture 2"/>
          <p:cNvPicPr>
            <a:picLocks noChangeAspect="1" noChangeArrowheads="1"/>
          </p:cNvPicPr>
          <p:nvPr/>
        </p:nvPicPr>
        <p:blipFill>
          <a:blip r:embed="rId2" cstate="print"/>
          <a:srcRect l="52205" t="12593" r="15079" b="8888"/>
          <a:stretch>
            <a:fillRect/>
          </a:stretch>
        </p:blipFill>
        <p:spPr bwMode="auto">
          <a:xfrm>
            <a:off x="779463" y="954088"/>
            <a:ext cx="3714750" cy="2736850"/>
          </a:xfrm>
          <a:prstGeom prst="rect">
            <a:avLst/>
          </a:prstGeom>
          <a:noFill/>
          <a:ln w="9525">
            <a:noFill/>
            <a:miter lim="800000"/>
            <a:headEnd/>
            <a:tailEnd/>
          </a:ln>
        </p:spPr>
      </p:pic>
      <p:sp>
        <p:nvSpPr>
          <p:cNvPr id="41988" name="TextBox 4"/>
          <p:cNvSpPr txBox="1">
            <a:spLocks noChangeArrowheads="1"/>
          </p:cNvSpPr>
          <p:nvPr/>
        </p:nvSpPr>
        <p:spPr bwMode="auto">
          <a:xfrm>
            <a:off x="4878388" y="885825"/>
            <a:ext cx="3625850" cy="2308324"/>
          </a:xfrm>
          <a:prstGeom prst="rect">
            <a:avLst/>
          </a:prstGeom>
          <a:noFill/>
          <a:ln w="9525">
            <a:noFill/>
            <a:miter lim="800000"/>
            <a:headEnd/>
            <a:tailEnd/>
          </a:ln>
        </p:spPr>
        <p:txBody>
          <a:bodyPr>
            <a:spAutoFit/>
          </a:bodyPr>
          <a:lstStyle/>
          <a:p>
            <a:r>
              <a:rPr lang="en-US" b="1" dirty="0">
                <a:latin typeface="Calibri" pitchFamily="34" charset="0"/>
              </a:rPr>
              <a:t>Ethnic Groups Map Recreation</a:t>
            </a:r>
          </a:p>
          <a:p>
            <a:r>
              <a:rPr lang="en-US" dirty="0">
                <a:latin typeface="Calibri" pitchFamily="34" charset="0"/>
              </a:rPr>
              <a:t>Green – Area of extremely complex tribal and Ethnic mixtures</a:t>
            </a:r>
          </a:p>
          <a:p>
            <a:r>
              <a:rPr lang="en-US" dirty="0" smtClean="0">
                <a:latin typeface="Calibri" pitchFamily="34" charset="0"/>
              </a:rPr>
              <a:t>Red </a:t>
            </a:r>
            <a:r>
              <a:rPr lang="en-US" dirty="0">
                <a:latin typeface="Calibri" pitchFamily="34" charset="0"/>
              </a:rPr>
              <a:t>– Bantu</a:t>
            </a:r>
          </a:p>
          <a:p>
            <a:r>
              <a:rPr lang="en-US" dirty="0">
                <a:latin typeface="Calibri" pitchFamily="34" charset="0"/>
              </a:rPr>
              <a:t>Orange – </a:t>
            </a:r>
            <a:r>
              <a:rPr lang="en-US" dirty="0" err="1">
                <a:latin typeface="Calibri" pitchFamily="34" charset="0"/>
              </a:rPr>
              <a:t>Nilo-Hamitic</a:t>
            </a:r>
            <a:endParaRPr lang="en-US" dirty="0">
              <a:latin typeface="Calibri" pitchFamily="34" charset="0"/>
            </a:endParaRPr>
          </a:p>
          <a:p>
            <a:r>
              <a:rPr lang="en-US" dirty="0">
                <a:latin typeface="Calibri" pitchFamily="34" charset="0"/>
              </a:rPr>
              <a:t>Blue – </a:t>
            </a:r>
            <a:r>
              <a:rPr lang="en-US" dirty="0" err="1">
                <a:latin typeface="Calibri" pitchFamily="34" charset="0"/>
              </a:rPr>
              <a:t>Nilotic</a:t>
            </a:r>
            <a:endParaRPr lang="en-US" dirty="0">
              <a:latin typeface="Calibri" pitchFamily="34" charset="0"/>
            </a:endParaRPr>
          </a:p>
          <a:p>
            <a:r>
              <a:rPr lang="en-US" dirty="0">
                <a:latin typeface="Calibri" pitchFamily="34" charset="0"/>
              </a:rPr>
              <a:t>Purple – </a:t>
            </a:r>
            <a:r>
              <a:rPr lang="en-US" dirty="0" err="1">
                <a:latin typeface="Calibri" pitchFamily="34" charset="0"/>
              </a:rPr>
              <a:t>Hamitic</a:t>
            </a:r>
            <a:endParaRPr lang="en-US" dirty="0">
              <a:latin typeface="Calibri" pitchFamily="34" charset="0"/>
            </a:endParaRPr>
          </a:p>
          <a:p>
            <a:endParaRPr lang="en-US" dirty="0">
              <a:latin typeface="Calibri" pitchFamily="34" charset="0"/>
            </a:endParaRPr>
          </a:p>
        </p:txBody>
      </p:sp>
      <p:pic>
        <p:nvPicPr>
          <p:cNvPr id="41989" name="Picture 2"/>
          <p:cNvPicPr>
            <a:picLocks noChangeAspect="1" noChangeArrowheads="1"/>
          </p:cNvPicPr>
          <p:nvPr/>
        </p:nvPicPr>
        <p:blipFill>
          <a:blip r:embed="rId3" cstate="print"/>
          <a:srcRect l="56137" t="11852" r="14772" b="8148"/>
          <a:stretch>
            <a:fillRect/>
          </a:stretch>
        </p:blipFill>
        <p:spPr bwMode="auto">
          <a:xfrm>
            <a:off x="5089525" y="3282950"/>
            <a:ext cx="3589338" cy="3027363"/>
          </a:xfrm>
          <a:prstGeom prst="rect">
            <a:avLst/>
          </a:prstGeom>
          <a:noFill/>
          <a:ln w="9525">
            <a:noFill/>
            <a:miter lim="800000"/>
            <a:headEnd/>
            <a:tailEnd/>
          </a:ln>
        </p:spPr>
      </p:pic>
      <p:sp>
        <p:nvSpPr>
          <p:cNvPr id="41990" name="TextBox 4"/>
          <p:cNvSpPr txBox="1">
            <a:spLocks noChangeArrowheads="1"/>
          </p:cNvSpPr>
          <p:nvPr/>
        </p:nvSpPr>
        <p:spPr bwMode="auto">
          <a:xfrm>
            <a:off x="1012825" y="4054475"/>
            <a:ext cx="4065588" cy="1754326"/>
          </a:xfrm>
          <a:prstGeom prst="rect">
            <a:avLst/>
          </a:prstGeom>
          <a:noFill/>
          <a:ln w="9525">
            <a:noFill/>
            <a:miter lim="800000"/>
            <a:headEnd/>
            <a:tailEnd/>
          </a:ln>
        </p:spPr>
        <p:txBody>
          <a:bodyPr>
            <a:spAutoFit/>
          </a:bodyPr>
          <a:lstStyle/>
          <a:p>
            <a:r>
              <a:rPr lang="en-US" b="1" dirty="0">
                <a:latin typeface="Calibri" pitchFamily="34" charset="0"/>
              </a:rPr>
              <a:t>Marginal Stability Example </a:t>
            </a:r>
          </a:p>
          <a:p>
            <a:r>
              <a:rPr lang="en-US" dirty="0" smtClean="0">
                <a:latin typeface="Calibri" pitchFamily="34" charset="0"/>
              </a:rPr>
              <a:t>Green </a:t>
            </a:r>
            <a:r>
              <a:rPr lang="en-US" dirty="0">
                <a:latin typeface="Calibri" pitchFamily="34" charset="0"/>
              </a:rPr>
              <a:t>– Positive Marginal Stability Index</a:t>
            </a:r>
          </a:p>
          <a:p>
            <a:r>
              <a:rPr lang="en-US" dirty="0">
                <a:latin typeface="Calibri" pitchFamily="34" charset="0"/>
              </a:rPr>
              <a:t>Yellow – No Change in Stability</a:t>
            </a:r>
          </a:p>
          <a:p>
            <a:r>
              <a:rPr lang="en-US" dirty="0">
                <a:latin typeface="Calibri" pitchFamily="34" charset="0"/>
              </a:rPr>
              <a:t>Red – Negative Marginal Stability Index</a:t>
            </a:r>
          </a:p>
          <a:p>
            <a:endParaRPr lang="en-US" dirty="0">
              <a:latin typeface="Calibri" pitchFamily="34" charset="0"/>
            </a:endParaRPr>
          </a:p>
          <a:p>
            <a:endParaRPr lang="en-US" dirty="0">
              <a:latin typeface="Calibri" pitchFamily="34" charset="0"/>
            </a:endParaRPr>
          </a:p>
        </p:txBody>
      </p:sp>
      <p:cxnSp>
        <p:nvCxnSpPr>
          <p:cNvPr id="40" name="Straight Arrow Connector 39"/>
          <p:cNvCxnSpPr/>
          <p:nvPr/>
        </p:nvCxnSpPr>
        <p:spPr>
          <a:xfrm flipH="1">
            <a:off x="4572000" y="1054100"/>
            <a:ext cx="339725" cy="317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41" name="Straight Arrow Connector 40"/>
          <p:cNvCxnSpPr/>
          <p:nvPr/>
        </p:nvCxnSpPr>
        <p:spPr>
          <a:xfrm flipV="1">
            <a:off x="3889375" y="4230688"/>
            <a:ext cx="1135063"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19500" y="0"/>
            <a:ext cx="5524500" cy="523875"/>
          </a:xfrm>
          <a:prstGeom prst="rect">
            <a:avLst/>
          </a:prstGeom>
          <a:noFill/>
        </p:spPr>
        <p:txBody>
          <a:bodyPr wrap="none">
            <a:spAutoFit/>
          </a:bodyPr>
          <a:lstStyle/>
          <a:p>
            <a:pPr>
              <a:defRPr/>
            </a:pPr>
            <a:r>
              <a:rPr lang="en-US" sz="2800" b="1" dirty="0">
                <a:effectLst>
                  <a:outerShdw blurRad="38100" dist="38100" dir="2700000" algn="tl">
                    <a:schemeClr val="bg1">
                      <a:alpha val="43000"/>
                    </a:schemeClr>
                  </a:outerShdw>
                </a:effectLst>
                <a:latin typeface="+mj-lt"/>
                <a:ea typeface="Arial" charset="0"/>
                <a:cs typeface="Cambria"/>
              </a:rPr>
              <a:t>Proposed Assessment Methodology</a:t>
            </a:r>
          </a:p>
        </p:txBody>
      </p:sp>
      <p:sp>
        <p:nvSpPr>
          <p:cNvPr id="9219" name="TextBox 4"/>
          <p:cNvSpPr txBox="1">
            <a:spLocks noChangeArrowheads="1"/>
          </p:cNvSpPr>
          <p:nvPr/>
        </p:nvSpPr>
        <p:spPr bwMode="auto">
          <a:xfrm>
            <a:off x="304800" y="1084263"/>
            <a:ext cx="8516938" cy="4955203"/>
          </a:xfrm>
          <a:prstGeom prst="rect">
            <a:avLst/>
          </a:prstGeom>
          <a:noFill/>
          <a:ln w="9525">
            <a:noFill/>
            <a:miter lim="800000"/>
            <a:headEnd/>
            <a:tailEnd/>
          </a:ln>
        </p:spPr>
        <p:txBody>
          <a:bodyPr>
            <a:spAutoFit/>
          </a:bodyPr>
          <a:lstStyle/>
          <a:p>
            <a:r>
              <a:rPr lang="en-US" sz="2400" b="1" dirty="0">
                <a:solidFill>
                  <a:srgbClr val="0000FF"/>
                </a:solidFill>
              </a:rPr>
              <a:t>Multiple Objective Decision Analysis (MODA</a:t>
            </a:r>
            <a:r>
              <a:rPr lang="en-US" sz="2400" b="1" dirty="0" smtClean="0">
                <a:solidFill>
                  <a:srgbClr val="0000FF"/>
                </a:solidFill>
              </a:rPr>
              <a:t>)</a:t>
            </a:r>
            <a:endParaRPr lang="en-US" sz="2400" b="1" dirty="0">
              <a:solidFill>
                <a:srgbClr val="0000FF"/>
              </a:solidFill>
            </a:endParaRPr>
          </a:p>
          <a:p>
            <a:pPr>
              <a:buFont typeface="Arial" pitchFamily="34" charset="0"/>
              <a:buChar char="•"/>
            </a:pPr>
            <a:r>
              <a:rPr lang="en-US" sz="2400" dirty="0" smtClean="0"/>
              <a:t> Mathematical </a:t>
            </a:r>
            <a:r>
              <a:rPr lang="en-US" sz="2400" dirty="0"/>
              <a:t>techniques we use to evaluate alternatives with sound operations research </a:t>
            </a:r>
            <a:r>
              <a:rPr lang="en-US" sz="2400" dirty="0" smtClean="0"/>
              <a:t>techniques </a:t>
            </a:r>
            <a:endParaRPr lang="en-US" sz="2400" dirty="0"/>
          </a:p>
          <a:p>
            <a:pPr>
              <a:buFont typeface="Arial" pitchFamily="34" charset="0"/>
              <a:buChar char="•"/>
            </a:pPr>
            <a:r>
              <a:rPr lang="en-US" sz="2400" dirty="0" smtClean="0"/>
              <a:t> Provides </a:t>
            </a:r>
            <a:r>
              <a:rPr lang="en-US" sz="2400" dirty="0"/>
              <a:t>a quantitative method for trading off conflicting </a:t>
            </a:r>
            <a:r>
              <a:rPr lang="en-US" sz="2400" dirty="0" smtClean="0"/>
              <a:t>objectives</a:t>
            </a:r>
          </a:p>
          <a:p>
            <a:endParaRPr lang="en-US" sz="2400" dirty="0" smtClean="0"/>
          </a:p>
          <a:p>
            <a:r>
              <a:rPr lang="en-US" sz="2400" b="1" dirty="0" smtClean="0">
                <a:solidFill>
                  <a:srgbClr val="0000FF"/>
                </a:solidFill>
              </a:rPr>
              <a:t>Value Focused Thinking</a:t>
            </a:r>
          </a:p>
          <a:p>
            <a:pPr>
              <a:buFont typeface="Arial" charset="0"/>
              <a:buChar char="•"/>
            </a:pPr>
            <a:r>
              <a:rPr lang="en-US" sz="2400" dirty="0" smtClean="0"/>
              <a:t> An alternative-focused thinking in that a clear understanding of values drives the creation of alternatives</a:t>
            </a:r>
          </a:p>
          <a:p>
            <a:pPr>
              <a:buFont typeface="Arial" charset="0"/>
              <a:buChar char="•"/>
            </a:pPr>
            <a:r>
              <a:rPr lang="en-US" sz="2400" dirty="0" smtClean="0"/>
              <a:t> Values are principles used for the evaluation of actual or potential consequences of action and inactions, of proposed alternatives, and of </a:t>
            </a:r>
            <a:r>
              <a:rPr lang="en-US" sz="2400" dirty="0" smtClean="0"/>
              <a:t>decisions</a:t>
            </a:r>
            <a:endParaRPr lang="en-US" sz="2400" dirty="0"/>
          </a:p>
          <a:p>
            <a:r>
              <a:rPr lang="en-US" sz="2800" dirty="0"/>
              <a:t>	</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19500" y="0"/>
            <a:ext cx="5524500" cy="523875"/>
          </a:xfrm>
          <a:prstGeom prst="rect">
            <a:avLst/>
          </a:prstGeom>
          <a:noFill/>
        </p:spPr>
        <p:txBody>
          <a:bodyPr wrap="none">
            <a:spAutoFit/>
          </a:bodyPr>
          <a:lstStyle/>
          <a:p>
            <a:pPr>
              <a:defRPr/>
            </a:pPr>
            <a:r>
              <a:rPr lang="en-US" sz="2800" b="1" dirty="0">
                <a:effectLst>
                  <a:outerShdw blurRad="38100" dist="38100" dir="2700000" algn="tl">
                    <a:schemeClr val="bg1">
                      <a:alpha val="43000"/>
                    </a:schemeClr>
                  </a:outerShdw>
                </a:effectLst>
                <a:latin typeface="+mj-lt"/>
                <a:ea typeface="Arial" charset="0"/>
                <a:cs typeface="Cambria"/>
              </a:rPr>
              <a:t>Proposed Assessment Methodology</a:t>
            </a:r>
          </a:p>
        </p:txBody>
      </p:sp>
      <p:sp>
        <p:nvSpPr>
          <p:cNvPr id="25603" name="TextBox 4"/>
          <p:cNvSpPr txBox="1">
            <a:spLocks noChangeArrowheads="1"/>
          </p:cNvSpPr>
          <p:nvPr/>
        </p:nvSpPr>
        <p:spPr bwMode="auto">
          <a:xfrm>
            <a:off x="220133" y="762530"/>
            <a:ext cx="8737600" cy="2923877"/>
          </a:xfrm>
          <a:prstGeom prst="rect">
            <a:avLst/>
          </a:prstGeom>
          <a:noFill/>
          <a:ln w="9525">
            <a:noFill/>
            <a:miter lim="800000"/>
            <a:headEnd/>
            <a:tailEnd/>
          </a:ln>
        </p:spPr>
        <p:txBody>
          <a:bodyPr wrap="square">
            <a:spAutoFit/>
          </a:bodyPr>
          <a:lstStyle/>
          <a:p>
            <a:endParaRPr lang="en-US" sz="2800" b="1" dirty="0">
              <a:solidFill>
                <a:srgbClr val="0000FF"/>
              </a:solidFill>
            </a:endParaRPr>
          </a:p>
          <a:p>
            <a:r>
              <a:rPr lang="en-US" sz="2800" dirty="0"/>
              <a:t>A family of indices – economic development, stability, fragility</a:t>
            </a:r>
          </a:p>
          <a:p>
            <a:r>
              <a:rPr lang="en-US" sz="2400" dirty="0"/>
              <a:t>       - Use open source or existing data</a:t>
            </a:r>
          </a:p>
          <a:p>
            <a:r>
              <a:rPr lang="en-US" sz="2400" dirty="0"/>
              <a:t>       - Regional or national focus?</a:t>
            </a:r>
          </a:p>
          <a:p>
            <a:r>
              <a:rPr lang="en-US" sz="2400" dirty="0"/>
              <a:t>       - Displayed using a color coded map or other visual means</a:t>
            </a:r>
          </a:p>
          <a:p>
            <a:endParaRPr lang="en-US" sz="2800" dirty="0"/>
          </a:p>
        </p:txBody>
      </p:sp>
      <p:sp>
        <p:nvSpPr>
          <p:cNvPr id="4" name="Process 3"/>
          <p:cNvSpPr/>
          <p:nvPr/>
        </p:nvSpPr>
        <p:spPr>
          <a:xfrm>
            <a:off x="863600" y="3781184"/>
            <a:ext cx="1236663" cy="881063"/>
          </a:xfrm>
          <a:prstGeom prst="flowChartProcess">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dirty="0">
                <a:solidFill>
                  <a:schemeClr val="tx1"/>
                </a:solidFill>
              </a:rPr>
              <a:t>Data</a:t>
            </a:r>
          </a:p>
        </p:txBody>
      </p:sp>
      <p:sp>
        <p:nvSpPr>
          <p:cNvPr id="6" name="Process 5"/>
          <p:cNvSpPr/>
          <p:nvPr/>
        </p:nvSpPr>
        <p:spPr>
          <a:xfrm>
            <a:off x="2963863" y="3781184"/>
            <a:ext cx="1235075" cy="881063"/>
          </a:xfrm>
          <a:prstGeom prst="flowChartProcess">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dirty="0">
                <a:solidFill>
                  <a:schemeClr val="tx1"/>
                </a:solidFill>
              </a:rPr>
              <a:t>Methods</a:t>
            </a:r>
          </a:p>
          <a:p>
            <a:pPr algn="ctr">
              <a:defRPr/>
            </a:pPr>
            <a:r>
              <a:rPr lang="en-US" sz="2000" dirty="0">
                <a:solidFill>
                  <a:schemeClr val="tx1"/>
                </a:solidFill>
              </a:rPr>
              <a:t>Processes</a:t>
            </a:r>
          </a:p>
          <a:p>
            <a:pPr algn="ctr">
              <a:defRPr/>
            </a:pPr>
            <a:r>
              <a:rPr lang="en-US" sz="2000" dirty="0">
                <a:solidFill>
                  <a:schemeClr val="tx1"/>
                </a:solidFill>
              </a:rPr>
              <a:t>Tools</a:t>
            </a:r>
          </a:p>
        </p:txBody>
      </p:sp>
      <p:sp>
        <p:nvSpPr>
          <p:cNvPr id="7" name="Process 6"/>
          <p:cNvSpPr/>
          <p:nvPr/>
        </p:nvSpPr>
        <p:spPr>
          <a:xfrm>
            <a:off x="4978400" y="3781184"/>
            <a:ext cx="1236663" cy="881063"/>
          </a:xfrm>
          <a:prstGeom prst="flowChartProcess">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dirty="0">
                <a:solidFill>
                  <a:schemeClr val="tx1"/>
                </a:solidFill>
              </a:rPr>
              <a:t>Measures and Metrics</a:t>
            </a:r>
          </a:p>
        </p:txBody>
      </p:sp>
      <p:sp>
        <p:nvSpPr>
          <p:cNvPr id="9" name="Process 8"/>
          <p:cNvSpPr/>
          <p:nvPr/>
        </p:nvSpPr>
        <p:spPr>
          <a:xfrm>
            <a:off x="6977063" y="3798647"/>
            <a:ext cx="1371070" cy="879475"/>
          </a:xfrm>
          <a:prstGeom prst="flowChartProcess">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dirty="0">
                <a:solidFill>
                  <a:schemeClr val="tx1"/>
                </a:solidFill>
              </a:rPr>
              <a:t>Knowledge</a:t>
            </a:r>
          </a:p>
        </p:txBody>
      </p:sp>
      <p:sp>
        <p:nvSpPr>
          <p:cNvPr id="10" name="Notched Right Arrow 9"/>
          <p:cNvSpPr/>
          <p:nvPr/>
        </p:nvSpPr>
        <p:spPr>
          <a:xfrm>
            <a:off x="2387600" y="4154247"/>
            <a:ext cx="439738" cy="203200"/>
          </a:xfrm>
          <a:prstGeom prst="notchedRightArrow">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endParaRPr lang="en-US" sz="2000">
              <a:solidFill>
                <a:schemeClr val="tx1"/>
              </a:solidFill>
              <a:cs typeface="Arial" charset="0"/>
            </a:endParaRPr>
          </a:p>
        </p:txBody>
      </p:sp>
      <p:sp>
        <p:nvSpPr>
          <p:cNvPr id="11" name="Notched Right Arrow 10"/>
          <p:cNvSpPr/>
          <p:nvPr/>
        </p:nvSpPr>
        <p:spPr>
          <a:xfrm>
            <a:off x="4335463" y="4154247"/>
            <a:ext cx="439737" cy="203200"/>
          </a:xfrm>
          <a:prstGeom prst="notchedRightArrow">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endParaRPr lang="en-US" sz="2000">
              <a:solidFill>
                <a:schemeClr val="tx1"/>
              </a:solidFill>
              <a:cs typeface="Arial" charset="0"/>
            </a:endParaRPr>
          </a:p>
        </p:txBody>
      </p:sp>
      <p:sp>
        <p:nvSpPr>
          <p:cNvPr id="12" name="Notched Right Arrow 11"/>
          <p:cNvSpPr/>
          <p:nvPr/>
        </p:nvSpPr>
        <p:spPr>
          <a:xfrm>
            <a:off x="6350000" y="4136784"/>
            <a:ext cx="439738" cy="203200"/>
          </a:xfrm>
          <a:prstGeom prst="notchedRightArrow">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endParaRPr lang="en-US" sz="2000">
              <a:solidFill>
                <a:schemeClr val="tx1"/>
              </a:solidFill>
              <a:cs typeface="Arial" charset="0"/>
            </a:endParaRPr>
          </a:p>
        </p:txBody>
      </p:sp>
      <p:sp>
        <p:nvSpPr>
          <p:cNvPr id="25611" name="TextBox 12"/>
          <p:cNvSpPr txBox="1">
            <a:spLocks noChangeArrowheads="1"/>
          </p:cNvSpPr>
          <p:nvPr/>
        </p:nvSpPr>
        <p:spPr bwMode="auto">
          <a:xfrm>
            <a:off x="754063" y="4779720"/>
            <a:ext cx="1505540" cy="584776"/>
          </a:xfrm>
          <a:prstGeom prst="rect">
            <a:avLst/>
          </a:prstGeom>
          <a:noFill/>
          <a:ln w="9525">
            <a:noFill/>
            <a:miter lim="800000"/>
            <a:headEnd/>
            <a:tailEnd/>
          </a:ln>
        </p:spPr>
        <p:txBody>
          <a:bodyPr wrap="none">
            <a:spAutoFit/>
          </a:bodyPr>
          <a:lstStyle/>
          <a:p>
            <a:pPr>
              <a:buFont typeface="Arial" charset="0"/>
              <a:buChar char="•"/>
            </a:pPr>
            <a:r>
              <a:rPr lang="en-US" sz="1600"/>
              <a:t> Open Source</a:t>
            </a:r>
          </a:p>
          <a:p>
            <a:pPr>
              <a:buFont typeface="Arial" charset="0"/>
              <a:buChar char="•"/>
            </a:pPr>
            <a:r>
              <a:rPr lang="en-US" sz="1600"/>
              <a:t> Existing</a:t>
            </a:r>
          </a:p>
        </p:txBody>
      </p:sp>
      <p:sp>
        <p:nvSpPr>
          <p:cNvPr id="25612" name="TextBox 13"/>
          <p:cNvSpPr txBox="1">
            <a:spLocks noChangeArrowheads="1"/>
          </p:cNvSpPr>
          <p:nvPr/>
        </p:nvSpPr>
        <p:spPr bwMode="auto">
          <a:xfrm>
            <a:off x="2768600" y="4779720"/>
            <a:ext cx="1915909" cy="338554"/>
          </a:xfrm>
          <a:prstGeom prst="rect">
            <a:avLst/>
          </a:prstGeom>
          <a:noFill/>
          <a:ln w="9525">
            <a:noFill/>
            <a:miter lim="800000"/>
            <a:headEnd/>
            <a:tailEnd/>
          </a:ln>
        </p:spPr>
        <p:txBody>
          <a:bodyPr wrap="none">
            <a:spAutoFit/>
          </a:bodyPr>
          <a:lstStyle/>
          <a:p>
            <a:pPr>
              <a:buFont typeface="Arial" charset="0"/>
              <a:buChar char="•"/>
            </a:pPr>
            <a:r>
              <a:rPr lang="en-US" sz="1600"/>
              <a:t> Weighted Scoring</a:t>
            </a:r>
          </a:p>
        </p:txBody>
      </p:sp>
      <p:sp>
        <p:nvSpPr>
          <p:cNvPr id="25613" name="TextBox 14"/>
          <p:cNvSpPr txBox="1">
            <a:spLocks noChangeArrowheads="1"/>
          </p:cNvSpPr>
          <p:nvPr/>
        </p:nvSpPr>
        <p:spPr bwMode="auto">
          <a:xfrm>
            <a:off x="5021263" y="4797182"/>
            <a:ext cx="954107" cy="338554"/>
          </a:xfrm>
          <a:prstGeom prst="rect">
            <a:avLst/>
          </a:prstGeom>
          <a:noFill/>
          <a:ln w="9525">
            <a:noFill/>
            <a:miter lim="800000"/>
            <a:headEnd/>
            <a:tailEnd/>
          </a:ln>
        </p:spPr>
        <p:txBody>
          <a:bodyPr wrap="none">
            <a:spAutoFit/>
          </a:bodyPr>
          <a:lstStyle/>
          <a:p>
            <a:pPr>
              <a:buFont typeface="Arial" charset="0"/>
              <a:buChar char="•"/>
            </a:pPr>
            <a:r>
              <a:rPr lang="en-US" sz="1600"/>
              <a:t> Indices</a:t>
            </a:r>
          </a:p>
        </p:txBody>
      </p:sp>
      <p:sp>
        <p:nvSpPr>
          <p:cNvPr id="25614" name="TextBox 15"/>
          <p:cNvSpPr txBox="1">
            <a:spLocks noChangeArrowheads="1"/>
          </p:cNvSpPr>
          <p:nvPr/>
        </p:nvSpPr>
        <p:spPr bwMode="auto">
          <a:xfrm>
            <a:off x="7027863" y="4797182"/>
            <a:ext cx="1069524" cy="830997"/>
          </a:xfrm>
          <a:prstGeom prst="rect">
            <a:avLst/>
          </a:prstGeom>
          <a:noFill/>
          <a:ln w="9525">
            <a:noFill/>
            <a:miter lim="800000"/>
            <a:headEnd/>
            <a:tailEnd/>
          </a:ln>
        </p:spPr>
        <p:txBody>
          <a:bodyPr wrap="none">
            <a:spAutoFit/>
          </a:bodyPr>
          <a:lstStyle/>
          <a:p>
            <a:pPr>
              <a:buFont typeface="Arial" charset="0"/>
              <a:buChar char="•"/>
            </a:pPr>
            <a:r>
              <a:rPr lang="en-US" sz="1600"/>
              <a:t> Strategy</a:t>
            </a:r>
          </a:p>
          <a:p>
            <a:pPr>
              <a:buFont typeface="Arial" charset="0"/>
              <a:buChar char="•"/>
            </a:pPr>
            <a:r>
              <a:rPr lang="en-US" sz="1600"/>
              <a:t> Actions</a:t>
            </a:r>
          </a:p>
          <a:p>
            <a:pPr>
              <a:buFont typeface="Arial" charset="0"/>
              <a:buChar char="•"/>
            </a:pPr>
            <a:r>
              <a:rPr lang="en-US" sz="1600"/>
              <a:t> Policy</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343525" y="0"/>
            <a:ext cx="3657600" cy="523875"/>
          </a:xfrm>
          <a:prstGeom prst="rect">
            <a:avLst/>
          </a:prstGeom>
          <a:noFill/>
        </p:spPr>
        <p:txBody>
          <a:bodyPr wrap="none">
            <a:spAutoFit/>
          </a:bodyPr>
          <a:lstStyle/>
          <a:p>
            <a:pPr>
              <a:defRPr/>
            </a:pPr>
            <a:r>
              <a:rPr lang="en-US" sz="2800" b="1" dirty="0">
                <a:effectLst>
                  <a:outerShdw blurRad="38100" dist="38100" dir="2700000" algn="tl">
                    <a:schemeClr val="bg1">
                      <a:alpha val="43000"/>
                    </a:schemeClr>
                  </a:outerShdw>
                </a:effectLst>
                <a:latin typeface="+mj-lt"/>
                <a:ea typeface="Arial" charset="0"/>
                <a:cs typeface="Cambria"/>
              </a:rPr>
              <a:t>Existing Methodologies</a:t>
            </a:r>
          </a:p>
        </p:txBody>
      </p:sp>
      <p:pic>
        <p:nvPicPr>
          <p:cNvPr id="14340" name="Picture 4"/>
          <p:cNvPicPr>
            <a:picLocks noChangeAspect="1" noChangeArrowheads="1"/>
          </p:cNvPicPr>
          <p:nvPr/>
        </p:nvPicPr>
        <p:blipFill>
          <a:blip r:embed="rId3" cstate="print"/>
          <a:srcRect/>
          <a:stretch>
            <a:fillRect/>
          </a:stretch>
        </p:blipFill>
        <p:spPr bwMode="auto">
          <a:xfrm>
            <a:off x="42532" y="744270"/>
            <a:ext cx="3657598" cy="3374529"/>
          </a:xfrm>
          <a:prstGeom prst="rect">
            <a:avLst/>
          </a:prstGeom>
          <a:noFill/>
          <a:ln w="9525">
            <a:noFill/>
            <a:miter lim="800000"/>
            <a:headEnd/>
            <a:tailEnd/>
          </a:ln>
        </p:spPr>
      </p:pic>
      <p:pic>
        <p:nvPicPr>
          <p:cNvPr id="14342" name="Picture 6"/>
          <p:cNvPicPr>
            <a:picLocks noChangeAspect="1" noChangeArrowheads="1"/>
          </p:cNvPicPr>
          <p:nvPr/>
        </p:nvPicPr>
        <p:blipFill>
          <a:blip r:embed="rId4" cstate="print"/>
          <a:srcRect/>
          <a:stretch>
            <a:fillRect/>
          </a:stretch>
        </p:blipFill>
        <p:spPr bwMode="auto">
          <a:xfrm>
            <a:off x="5574339" y="669851"/>
            <a:ext cx="2134265" cy="2561118"/>
          </a:xfrm>
          <a:prstGeom prst="rect">
            <a:avLst/>
          </a:prstGeom>
          <a:noFill/>
          <a:ln w="9525">
            <a:noFill/>
            <a:miter lim="800000"/>
            <a:headEnd/>
            <a:tailEnd/>
          </a:ln>
        </p:spPr>
      </p:pic>
      <p:pic>
        <p:nvPicPr>
          <p:cNvPr id="14343" name="Picture 7"/>
          <p:cNvPicPr>
            <a:picLocks noChangeAspect="1" noChangeArrowheads="1"/>
          </p:cNvPicPr>
          <p:nvPr/>
        </p:nvPicPr>
        <p:blipFill>
          <a:blip r:embed="rId5" cstate="print"/>
          <a:srcRect/>
          <a:stretch>
            <a:fillRect/>
          </a:stretch>
        </p:blipFill>
        <p:spPr bwMode="auto">
          <a:xfrm>
            <a:off x="4189228" y="3434317"/>
            <a:ext cx="4736124" cy="2766571"/>
          </a:xfrm>
          <a:prstGeom prst="rect">
            <a:avLst/>
          </a:prstGeom>
          <a:noFill/>
          <a:ln w="9525">
            <a:noFill/>
            <a:miter lim="800000"/>
            <a:headEnd/>
            <a:tailEnd/>
          </a:ln>
        </p:spPr>
      </p:pic>
      <p:pic>
        <p:nvPicPr>
          <p:cNvPr id="14344" name="Picture 8"/>
          <p:cNvPicPr>
            <a:picLocks noChangeAspect="1" noChangeArrowheads="1"/>
          </p:cNvPicPr>
          <p:nvPr/>
        </p:nvPicPr>
        <p:blipFill>
          <a:blip r:embed="rId6" cstate="print"/>
          <a:srcRect/>
          <a:stretch>
            <a:fillRect/>
          </a:stretch>
        </p:blipFill>
        <p:spPr bwMode="auto">
          <a:xfrm>
            <a:off x="52163" y="3422277"/>
            <a:ext cx="3637331" cy="282313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2875727" y="1714500"/>
            <a:ext cx="6268274" cy="3924300"/>
          </a:xfrm>
          <a:prstGeom prst="rect">
            <a:avLst/>
          </a:prstGeom>
        </p:spPr>
      </p:pic>
      <p:sp>
        <p:nvSpPr>
          <p:cNvPr id="4" name="TextBox 3"/>
          <p:cNvSpPr txBox="1"/>
          <p:nvPr/>
        </p:nvSpPr>
        <p:spPr>
          <a:xfrm>
            <a:off x="236535" y="1147763"/>
            <a:ext cx="6011862" cy="3529949"/>
          </a:xfrm>
          <a:prstGeom prst="rect">
            <a:avLst/>
          </a:prstGeom>
          <a:noFill/>
        </p:spPr>
        <p:txBody>
          <a:bodyPr wrap="square" lIns="82048" tIns="41025" rIns="82048" bIns="41025">
            <a:spAutoFit/>
          </a:bodyPr>
          <a:lstStyle/>
          <a:p>
            <a:pPr>
              <a:defRPr/>
            </a:pPr>
            <a:r>
              <a:rPr lang="en-US" sz="3200" b="1" dirty="0">
                <a:solidFill>
                  <a:srgbClr val="0000FF"/>
                </a:solidFill>
                <a:latin typeface="+mj-lt"/>
                <a:ea typeface="ヒラギノ角ゴ Pro W3" charset="-128"/>
                <a:cs typeface="Cambria"/>
              </a:rPr>
              <a:t>Problem Definition</a:t>
            </a:r>
          </a:p>
          <a:p>
            <a:pPr>
              <a:defRPr/>
            </a:pPr>
            <a:r>
              <a:rPr lang="en-US" sz="3200" dirty="0">
                <a:latin typeface="+mj-lt"/>
                <a:ea typeface="ヒラギノ角ゴ Pro W3" charset="-128"/>
                <a:cs typeface="Cambria"/>
              </a:rPr>
              <a:t>Overview of Current Assessment </a:t>
            </a:r>
            <a:endParaRPr lang="en-US" sz="3200" dirty="0" smtClean="0">
              <a:latin typeface="+mj-lt"/>
              <a:ea typeface="ヒラギノ角ゴ Pro W3" charset="-128"/>
              <a:cs typeface="Cambria"/>
            </a:endParaRPr>
          </a:p>
          <a:p>
            <a:pPr>
              <a:defRPr/>
            </a:pPr>
            <a:r>
              <a:rPr lang="en-US" sz="3200" dirty="0">
                <a:latin typeface="+mj-lt"/>
                <a:ea typeface="ヒラギノ角ゴ Pro W3" charset="-128"/>
                <a:cs typeface="Cambria"/>
              </a:rPr>
              <a:t> </a:t>
            </a:r>
            <a:r>
              <a:rPr lang="en-US" sz="3200" dirty="0" smtClean="0">
                <a:latin typeface="+mj-lt"/>
                <a:ea typeface="ヒラギノ角ゴ Pro W3" charset="-128"/>
                <a:cs typeface="Cambria"/>
              </a:rPr>
              <a:t>     Methodology</a:t>
            </a:r>
            <a:r>
              <a:rPr lang="en-US" sz="3200" b="1" dirty="0" smtClean="0">
                <a:solidFill>
                  <a:srgbClr val="0000FF"/>
                </a:solidFill>
                <a:latin typeface="+mj-lt"/>
                <a:ea typeface="ヒラギノ角ゴ Pro W3" charset="-128"/>
                <a:cs typeface="Cambria"/>
              </a:rPr>
              <a:t>   </a:t>
            </a:r>
            <a:endParaRPr lang="en-US" sz="3200" b="1" dirty="0">
              <a:solidFill>
                <a:srgbClr val="0000FF"/>
              </a:solidFill>
              <a:latin typeface="+mj-lt"/>
              <a:ea typeface="ヒラギノ角ゴ Pro W3" charset="-128"/>
              <a:cs typeface="Cambria"/>
            </a:endParaRPr>
          </a:p>
          <a:p>
            <a:pPr>
              <a:defRPr/>
            </a:pPr>
            <a:r>
              <a:rPr lang="en-US" sz="3200" dirty="0">
                <a:solidFill>
                  <a:srgbClr val="000000"/>
                </a:solidFill>
                <a:latin typeface="+mj-lt"/>
                <a:ea typeface="ヒラギノ角ゴ Pro W3" charset="-128"/>
                <a:cs typeface="Cambria"/>
              </a:rPr>
              <a:t>Proposed Assessment </a:t>
            </a:r>
            <a:r>
              <a:rPr lang="en-US" sz="3200" dirty="0" smtClean="0">
                <a:solidFill>
                  <a:srgbClr val="000000"/>
                </a:solidFill>
                <a:latin typeface="+mj-lt"/>
                <a:ea typeface="ヒラギノ角ゴ Pro W3" charset="-128"/>
                <a:cs typeface="Cambria"/>
              </a:rPr>
              <a:t>   </a:t>
            </a:r>
          </a:p>
          <a:p>
            <a:pPr>
              <a:defRPr/>
            </a:pPr>
            <a:r>
              <a:rPr lang="en-US" sz="3200" dirty="0">
                <a:solidFill>
                  <a:srgbClr val="000000"/>
                </a:solidFill>
                <a:latin typeface="+mj-lt"/>
                <a:ea typeface="ヒラギノ角ゴ Pro W3" charset="-128"/>
                <a:cs typeface="Cambria"/>
              </a:rPr>
              <a:t> </a:t>
            </a:r>
            <a:r>
              <a:rPr lang="en-US" sz="3200" dirty="0" smtClean="0">
                <a:solidFill>
                  <a:srgbClr val="000000"/>
                </a:solidFill>
                <a:latin typeface="+mj-lt"/>
                <a:ea typeface="ヒラギノ角ゴ Pro W3" charset="-128"/>
                <a:cs typeface="Cambria"/>
              </a:rPr>
              <a:t>     Methodology</a:t>
            </a:r>
            <a:endParaRPr lang="en-US" sz="3200" dirty="0">
              <a:solidFill>
                <a:srgbClr val="000000"/>
              </a:solidFill>
              <a:latin typeface="+mj-lt"/>
              <a:ea typeface="ヒラギノ角ゴ Pro W3" charset="-128"/>
              <a:cs typeface="Cambria"/>
            </a:endParaRPr>
          </a:p>
          <a:p>
            <a:pPr>
              <a:defRPr/>
            </a:pPr>
            <a:r>
              <a:rPr lang="en-US" sz="3200" dirty="0" smtClean="0">
                <a:latin typeface="+mj-lt"/>
                <a:ea typeface="ヒラギノ角ゴ Pro W3" charset="-128"/>
                <a:cs typeface="Cambria"/>
              </a:rPr>
              <a:t>Kenya </a:t>
            </a:r>
            <a:r>
              <a:rPr lang="en-US" sz="3200" dirty="0">
                <a:latin typeface="+mj-lt"/>
                <a:ea typeface="ヒラギノ角ゴ Pro W3" charset="-128"/>
                <a:cs typeface="Cambria"/>
              </a:rPr>
              <a:t>Study</a:t>
            </a:r>
          </a:p>
          <a:p>
            <a:pPr>
              <a:defRPr/>
            </a:pPr>
            <a:r>
              <a:rPr lang="en-US" sz="3200" dirty="0">
                <a:latin typeface="+mj-lt"/>
                <a:ea typeface="ヒラギノ角ゴ Pro W3" charset="-128"/>
                <a:cs typeface="Cambria"/>
              </a:rPr>
              <a:t>Summary</a:t>
            </a:r>
          </a:p>
        </p:txBody>
      </p:sp>
      <p:sp>
        <p:nvSpPr>
          <p:cNvPr id="8" name="TextBox 7"/>
          <p:cNvSpPr txBox="1"/>
          <p:nvPr/>
        </p:nvSpPr>
        <p:spPr>
          <a:xfrm>
            <a:off x="7832725" y="25400"/>
            <a:ext cx="1311275" cy="523875"/>
          </a:xfrm>
          <a:prstGeom prst="rect">
            <a:avLst/>
          </a:prstGeom>
          <a:noFill/>
        </p:spPr>
        <p:txBody>
          <a:bodyPr wrap="none">
            <a:spAutoFit/>
          </a:bodyPr>
          <a:lstStyle/>
          <a:p>
            <a:pPr>
              <a:defRPr/>
            </a:pPr>
            <a:r>
              <a:rPr lang="en-US" sz="2800" b="1" dirty="0">
                <a:effectLst>
                  <a:outerShdw blurRad="38100" dist="38100" dir="2700000" algn="tl">
                    <a:schemeClr val="bg1">
                      <a:alpha val="43000"/>
                    </a:schemeClr>
                  </a:outerShdw>
                </a:effectLst>
                <a:latin typeface="+mj-lt"/>
                <a:ea typeface="Arial" charset="0"/>
                <a:cs typeface="Cambria"/>
              </a:rPr>
              <a:t>Agenda</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3"/>
          <p:cNvSpPr txBox="1">
            <a:spLocks noChangeArrowheads="1"/>
          </p:cNvSpPr>
          <p:nvPr/>
        </p:nvSpPr>
        <p:spPr bwMode="auto">
          <a:xfrm>
            <a:off x="2556933" y="6334125"/>
            <a:ext cx="4876800" cy="523875"/>
          </a:xfrm>
          <a:prstGeom prst="rect">
            <a:avLst/>
          </a:prstGeom>
          <a:solidFill>
            <a:schemeClr val="accent3">
              <a:lumMod val="20000"/>
              <a:lumOff val="80000"/>
            </a:schemeClr>
          </a:solidFill>
          <a:ln w="9525">
            <a:solidFill>
              <a:schemeClr val="tx2"/>
            </a:solidFill>
            <a:miter lim="800000"/>
            <a:headEnd/>
            <a:tailEnd/>
          </a:ln>
        </p:spPr>
        <p:txBody>
          <a:bodyPr>
            <a:spAutoFit/>
          </a:bodyPr>
          <a:lstStyle/>
          <a:p>
            <a:pPr algn="ctr"/>
            <a:r>
              <a:rPr lang="en-US" sz="1400" b="1" dirty="0"/>
              <a:t>Systemigrams </a:t>
            </a:r>
            <a:r>
              <a:rPr lang="en-US" sz="1400" b="1" dirty="0" smtClean="0"/>
              <a:t>can </a:t>
            </a:r>
            <a:r>
              <a:rPr lang="en-US" sz="1400" b="1" dirty="0"/>
              <a:t>be used to  describe </a:t>
            </a:r>
            <a:r>
              <a:rPr lang="en-US" sz="1400" b="1" dirty="0" smtClean="0"/>
              <a:t>interdependencies to help structure problem</a:t>
            </a:r>
            <a:endParaRPr lang="en-US" sz="1400" b="1" dirty="0"/>
          </a:p>
        </p:txBody>
      </p:sp>
      <p:sp>
        <p:nvSpPr>
          <p:cNvPr id="5" name="Rectangle 4"/>
          <p:cNvSpPr/>
          <p:nvPr/>
        </p:nvSpPr>
        <p:spPr>
          <a:xfrm>
            <a:off x="3995738" y="0"/>
            <a:ext cx="5148262" cy="523875"/>
          </a:xfrm>
          <a:prstGeom prst="rect">
            <a:avLst/>
          </a:prstGeom>
        </p:spPr>
        <p:txBody>
          <a:bodyPr wrap="none">
            <a:spAutoFit/>
          </a:bodyPr>
          <a:lstStyle/>
          <a:p>
            <a:pPr>
              <a:defRPr/>
            </a:pPr>
            <a:r>
              <a:rPr lang="en-US" sz="2800" b="1" dirty="0">
                <a:effectLst>
                  <a:outerShdw blurRad="38100" dist="38100" dir="2700000" algn="tl">
                    <a:srgbClr val="C0C0C0"/>
                  </a:outerShdw>
                </a:effectLst>
                <a:latin typeface="Calibri" charset="0"/>
                <a:ea typeface="Arial" charset="0"/>
              </a:rPr>
              <a:t>Systems of Systems Relationships</a:t>
            </a:r>
          </a:p>
        </p:txBody>
      </p:sp>
      <p:pic>
        <p:nvPicPr>
          <p:cNvPr id="6" name="Picture 2"/>
          <p:cNvPicPr>
            <a:picLocks noChangeAspect="1" noChangeArrowheads="1"/>
          </p:cNvPicPr>
          <p:nvPr/>
        </p:nvPicPr>
        <p:blipFill>
          <a:blip r:embed="rId2" cstate="print"/>
          <a:srcRect/>
          <a:stretch>
            <a:fillRect/>
          </a:stretch>
        </p:blipFill>
        <p:spPr bwMode="auto">
          <a:xfrm>
            <a:off x="0" y="725062"/>
            <a:ext cx="9018034" cy="545560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4"/>
          <p:cNvSpPr txBox="1">
            <a:spLocks noChangeArrowheads="1"/>
          </p:cNvSpPr>
          <p:nvPr/>
        </p:nvSpPr>
        <p:spPr bwMode="auto">
          <a:xfrm>
            <a:off x="207963" y="706438"/>
            <a:ext cx="8936037" cy="5693865"/>
          </a:xfrm>
          <a:prstGeom prst="rect">
            <a:avLst/>
          </a:prstGeom>
          <a:noFill/>
          <a:ln w="9525">
            <a:noFill/>
            <a:miter lim="800000"/>
            <a:headEnd/>
            <a:tailEnd/>
          </a:ln>
        </p:spPr>
        <p:txBody>
          <a:bodyPr>
            <a:spAutoFit/>
          </a:bodyPr>
          <a:lstStyle/>
          <a:p>
            <a:r>
              <a:rPr lang="en-US" sz="2800" b="1" dirty="0">
                <a:solidFill>
                  <a:srgbClr val="0000FF"/>
                </a:solidFill>
              </a:rPr>
              <a:t>The Value Model</a:t>
            </a:r>
          </a:p>
          <a:p>
            <a:pPr lvl="1">
              <a:buFont typeface="Arial" charset="0"/>
              <a:buChar char="•"/>
            </a:pPr>
            <a:r>
              <a:rPr lang="en-US" sz="2400" dirty="0"/>
              <a:t> A mathematical model that takes statistics for each of the indicators developed as inputs and computes a value which when added to the other indicators values provide a total score indicating the likely progression of a conflict or greater instability in this case. </a:t>
            </a:r>
          </a:p>
          <a:p>
            <a:r>
              <a:rPr lang="en-US" sz="2400" dirty="0"/>
              <a:t>Qualitative Value Model </a:t>
            </a:r>
          </a:p>
          <a:p>
            <a:pPr lvl="1">
              <a:buFont typeface="Arial" charset="0"/>
              <a:buChar char="•"/>
            </a:pPr>
            <a:r>
              <a:rPr lang="en-US" sz="2400" dirty="0"/>
              <a:t>The complete description of the stakeholder qualitative values, including the fundamental objective, functions (if used), objectives, and value measures.</a:t>
            </a:r>
          </a:p>
          <a:p>
            <a:r>
              <a:rPr lang="en-US" sz="2400" dirty="0"/>
              <a:t>Quantitative Value Model</a:t>
            </a:r>
          </a:p>
          <a:p>
            <a:pPr lvl="1">
              <a:buFont typeface="Arial" charset="0"/>
              <a:buChar char="•"/>
            </a:pPr>
            <a:r>
              <a:rPr lang="en-US" sz="2400" dirty="0"/>
              <a:t>The value functions, weights, and mathematical equation used to evaluate candidate solutions.</a:t>
            </a:r>
          </a:p>
          <a:p>
            <a:endParaRPr lang="en-US" sz="2400" dirty="0"/>
          </a:p>
          <a:p>
            <a:pPr>
              <a:buFont typeface="Arial" charset="0"/>
              <a:buChar char="•"/>
            </a:pPr>
            <a:endParaRPr lang="en-US" sz="2400" dirty="0"/>
          </a:p>
        </p:txBody>
      </p:sp>
      <p:sp>
        <p:nvSpPr>
          <p:cNvPr id="6" name="TextBox 5"/>
          <p:cNvSpPr txBox="1"/>
          <p:nvPr/>
        </p:nvSpPr>
        <p:spPr>
          <a:xfrm>
            <a:off x="3060700" y="68263"/>
            <a:ext cx="6083300" cy="523220"/>
          </a:xfrm>
          <a:prstGeom prst="rect">
            <a:avLst/>
          </a:prstGeom>
          <a:noFill/>
        </p:spPr>
        <p:txBody>
          <a:bodyPr>
            <a:spAutoFit/>
          </a:bodyPr>
          <a:lstStyle/>
          <a:p>
            <a:pPr algn="r"/>
            <a:r>
              <a:rPr lang="en-US" sz="2800" b="1" dirty="0">
                <a:effectLst>
                  <a:outerShdw blurRad="50800" dist="38100" dir="2700000" algn="tl" rotWithShape="0">
                    <a:schemeClr val="bg1">
                      <a:alpha val="43000"/>
                    </a:schemeClr>
                  </a:outerShdw>
                </a:effectLst>
              </a:rPr>
              <a:t>Value Model</a:t>
            </a:r>
            <a:endParaRPr lang="en-US" sz="2800" b="1" dirty="0">
              <a:effectLst>
                <a:outerShdw blurRad="50800" dist="38100" dir="2700000" algn="tl" rotWithShape="0">
                  <a:schemeClr val="bg1">
                    <a:alpha val="43000"/>
                  </a:schemeClr>
                </a:outerShdw>
              </a:effectLst>
              <a:latin typeface="Calibri" pitchFamily="34"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2976563" y="22225"/>
            <a:ext cx="6167437" cy="685800"/>
          </a:xfrm>
          <a:noFill/>
          <a:ln>
            <a:miter lim="800000"/>
            <a:headEnd/>
            <a:tailEnd/>
          </a:ln>
        </p:spPr>
        <p:txBody>
          <a:bodyPr vert="horz" wrap="square" lIns="91440" tIns="45720" rIns="91440" bIns="45720" numCol="1" anchor="t" anchorCtr="0" compatLnSpc="1">
            <a:prstTxWarp prst="textNoShape">
              <a:avLst/>
            </a:prstTxWarp>
          </a:bodyPr>
          <a:lstStyle/>
          <a:p>
            <a:pPr algn="r"/>
            <a:r>
              <a:rPr lang="en-US" i="0" dirty="0" smtClean="0">
                <a:solidFill>
                  <a:schemeClr val="tx1"/>
                </a:solidFill>
                <a:effectLst>
                  <a:outerShdw blurRad="50800" dist="38100" dir="2700000" algn="tl" rotWithShape="0">
                    <a:schemeClr val="bg1">
                      <a:alpha val="43000"/>
                    </a:schemeClr>
                  </a:outerShdw>
                </a:effectLst>
                <a:latin typeface="Arial" charset="0"/>
                <a:ea typeface="ＭＳ Ｐゴシック" pitchFamily="34" charset="-128"/>
              </a:rPr>
              <a:t>Qualitative Value Hierarchy </a:t>
            </a:r>
          </a:p>
        </p:txBody>
      </p:sp>
      <p:pic>
        <p:nvPicPr>
          <p:cNvPr id="26628" name="Content Placeholder 4"/>
          <p:cNvPicPr>
            <a:picLocks noGrp="1"/>
          </p:cNvPicPr>
          <p:nvPr>
            <p:ph idx="1"/>
          </p:nvPr>
        </p:nvPicPr>
        <p:blipFill>
          <a:blip r:embed="rId2" cstate="print"/>
          <a:srcRect/>
          <a:stretch>
            <a:fillRect/>
          </a:stretch>
        </p:blipFill>
        <p:spPr>
          <a:xfrm>
            <a:off x="187656" y="1099505"/>
            <a:ext cx="8686800" cy="3224212"/>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Content Placeholder 6"/>
          <p:cNvPicPr>
            <a:picLocks noGrp="1"/>
          </p:cNvPicPr>
          <p:nvPr>
            <p:ph idx="1"/>
          </p:nvPr>
        </p:nvPicPr>
        <p:blipFill>
          <a:blip r:embed="rId2" cstate="print"/>
          <a:srcRect/>
          <a:stretch>
            <a:fillRect/>
          </a:stretch>
        </p:blipFill>
        <p:spPr>
          <a:xfrm>
            <a:off x="722313" y="733425"/>
            <a:ext cx="8074025" cy="5614988"/>
          </a:xfrm>
        </p:spPr>
      </p:pic>
      <p:sp>
        <p:nvSpPr>
          <p:cNvPr id="6" name="Title 1"/>
          <p:cNvSpPr txBox="1">
            <a:spLocks/>
          </p:cNvSpPr>
          <p:nvPr/>
        </p:nvSpPr>
        <p:spPr bwMode="auto">
          <a:xfrm>
            <a:off x="2976563" y="22225"/>
            <a:ext cx="6167437" cy="6858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2400" b="1" i="1" kern="1200">
                <a:solidFill>
                  <a:srgbClr val="FFFFFF"/>
                </a:solidFill>
                <a:latin typeface="Arial" pitchFamily="34" charset="0"/>
                <a:ea typeface="ＭＳ Ｐゴシック" charset="-128"/>
                <a:cs typeface="ＭＳ Ｐゴシック" charset="-128"/>
              </a:defRPr>
            </a:lvl1pPr>
            <a:lvl2pPr algn="ctr" rtl="0" eaLnBrk="0" fontAlgn="base" hangingPunct="0">
              <a:spcBef>
                <a:spcPct val="0"/>
              </a:spcBef>
              <a:spcAft>
                <a:spcPct val="0"/>
              </a:spcAft>
              <a:defRPr sz="2400" b="1" i="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2400" b="1" i="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2400" b="1" i="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2400" b="1" i="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2400" b="1" i="1">
                <a:solidFill>
                  <a:srgbClr val="FFFFFF"/>
                </a:solidFill>
                <a:latin typeface="Arial" charset="0"/>
              </a:defRPr>
            </a:lvl6pPr>
            <a:lvl7pPr marL="914400" algn="ctr" rtl="0" fontAlgn="base">
              <a:spcBef>
                <a:spcPct val="0"/>
              </a:spcBef>
              <a:spcAft>
                <a:spcPct val="0"/>
              </a:spcAft>
              <a:defRPr sz="2400" b="1" i="1">
                <a:solidFill>
                  <a:srgbClr val="FFFFFF"/>
                </a:solidFill>
                <a:latin typeface="Arial" charset="0"/>
              </a:defRPr>
            </a:lvl7pPr>
            <a:lvl8pPr marL="1371600" algn="ctr" rtl="0" fontAlgn="base">
              <a:spcBef>
                <a:spcPct val="0"/>
              </a:spcBef>
              <a:spcAft>
                <a:spcPct val="0"/>
              </a:spcAft>
              <a:defRPr sz="2400" b="1" i="1">
                <a:solidFill>
                  <a:srgbClr val="FFFFFF"/>
                </a:solidFill>
                <a:latin typeface="Arial" charset="0"/>
              </a:defRPr>
            </a:lvl8pPr>
            <a:lvl9pPr marL="1828800" algn="ctr" rtl="0" fontAlgn="base">
              <a:spcBef>
                <a:spcPct val="0"/>
              </a:spcBef>
              <a:spcAft>
                <a:spcPct val="0"/>
              </a:spcAft>
              <a:defRPr sz="2400" b="1" i="1">
                <a:solidFill>
                  <a:srgbClr val="FFFFFF"/>
                </a:solidFill>
                <a:latin typeface="Arial" charset="0"/>
              </a:defRPr>
            </a:lvl9pPr>
          </a:lstStyle>
          <a:p>
            <a:pPr algn="r"/>
            <a:r>
              <a:rPr lang="en-US" i="0" dirty="0" smtClean="0">
                <a:solidFill>
                  <a:schemeClr val="tx1"/>
                </a:solidFill>
                <a:effectLst>
                  <a:outerShdw blurRad="50800" dist="38100" dir="2700000" algn="tl" rotWithShape="0">
                    <a:schemeClr val="bg1">
                      <a:alpha val="43000"/>
                    </a:schemeClr>
                  </a:outerShdw>
                </a:effectLst>
                <a:latin typeface="Arial" charset="0"/>
                <a:ea typeface="ＭＳ Ｐゴシック" pitchFamily="34" charset="-128"/>
              </a:rPr>
              <a:t>Qualitative Value Hierarchy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Content Placeholder 5"/>
          <p:cNvPicPr>
            <a:picLocks noGrp="1"/>
          </p:cNvPicPr>
          <p:nvPr>
            <p:ph idx="1"/>
          </p:nvPr>
        </p:nvPicPr>
        <p:blipFill>
          <a:blip r:embed="rId2" cstate="print"/>
          <a:srcRect t="11769" b="18462"/>
          <a:stretch>
            <a:fillRect/>
          </a:stretch>
        </p:blipFill>
        <p:spPr>
          <a:xfrm>
            <a:off x="187658" y="691462"/>
            <a:ext cx="8686800" cy="4845737"/>
          </a:xfrm>
        </p:spPr>
      </p:pic>
      <p:sp>
        <p:nvSpPr>
          <p:cNvPr id="6" name="Title 1"/>
          <p:cNvSpPr txBox="1">
            <a:spLocks/>
          </p:cNvSpPr>
          <p:nvPr/>
        </p:nvSpPr>
        <p:spPr bwMode="auto">
          <a:xfrm>
            <a:off x="2976563" y="22225"/>
            <a:ext cx="6167437" cy="6858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2400" b="1" i="1" kern="1200">
                <a:solidFill>
                  <a:srgbClr val="FFFFFF"/>
                </a:solidFill>
                <a:latin typeface="Arial" pitchFamily="34" charset="0"/>
                <a:ea typeface="ＭＳ Ｐゴシック" charset="-128"/>
                <a:cs typeface="ＭＳ Ｐゴシック" charset="-128"/>
              </a:defRPr>
            </a:lvl1pPr>
            <a:lvl2pPr algn="ctr" rtl="0" eaLnBrk="0" fontAlgn="base" hangingPunct="0">
              <a:spcBef>
                <a:spcPct val="0"/>
              </a:spcBef>
              <a:spcAft>
                <a:spcPct val="0"/>
              </a:spcAft>
              <a:defRPr sz="2400" b="1" i="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2400" b="1" i="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2400" b="1" i="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2400" b="1" i="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2400" b="1" i="1">
                <a:solidFill>
                  <a:srgbClr val="FFFFFF"/>
                </a:solidFill>
                <a:latin typeface="Arial" charset="0"/>
              </a:defRPr>
            </a:lvl6pPr>
            <a:lvl7pPr marL="914400" algn="ctr" rtl="0" fontAlgn="base">
              <a:spcBef>
                <a:spcPct val="0"/>
              </a:spcBef>
              <a:spcAft>
                <a:spcPct val="0"/>
              </a:spcAft>
              <a:defRPr sz="2400" b="1" i="1">
                <a:solidFill>
                  <a:srgbClr val="FFFFFF"/>
                </a:solidFill>
                <a:latin typeface="Arial" charset="0"/>
              </a:defRPr>
            </a:lvl7pPr>
            <a:lvl8pPr marL="1371600" algn="ctr" rtl="0" fontAlgn="base">
              <a:spcBef>
                <a:spcPct val="0"/>
              </a:spcBef>
              <a:spcAft>
                <a:spcPct val="0"/>
              </a:spcAft>
              <a:defRPr sz="2400" b="1" i="1">
                <a:solidFill>
                  <a:srgbClr val="FFFFFF"/>
                </a:solidFill>
                <a:latin typeface="Arial" charset="0"/>
              </a:defRPr>
            </a:lvl8pPr>
            <a:lvl9pPr marL="1828800" algn="ctr" rtl="0" fontAlgn="base">
              <a:spcBef>
                <a:spcPct val="0"/>
              </a:spcBef>
              <a:spcAft>
                <a:spcPct val="0"/>
              </a:spcAft>
              <a:defRPr sz="2400" b="1" i="1">
                <a:solidFill>
                  <a:srgbClr val="FFFFFF"/>
                </a:solidFill>
                <a:latin typeface="Arial" charset="0"/>
              </a:defRPr>
            </a:lvl9pPr>
          </a:lstStyle>
          <a:p>
            <a:pPr algn="r"/>
            <a:r>
              <a:rPr lang="en-US" i="0" dirty="0" smtClean="0">
                <a:solidFill>
                  <a:schemeClr val="tx1"/>
                </a:solidFill>
                <a:effectLst>
                  <a:outerShdw blurRad="50800" dist="38100" dir="2700000" algn="tl" rotWithShape="0">
                    <a:schemeClr val="bg1">
                      <a:alpha val="43000"/>
                    </a:schemeClr>
                  </a:outerShdw>
                </a:effectLst>
                <a:latin typeface="Arial" charset="0"/>
                <a:ea typeface="ＭＳ Ｐゴシック" pitchFamily="34" charset="-128"/>
              </a:rPr>
              <a:t>Qualitative Value Hierarchy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Content Placeholder 6"/>
          <p:cNvPicPr>
            <a:picLocks noGrp="1"/>
          </p:cNvPicPr>
          <p:nvPr>
            <p:ph idx="1"/>
          </p:nvPr>
        </p:nvPicPr>
        <p:blipFill>
          <a:blip r:embed="rId2" cstate="print"/>
          <a:srcRect t="21716" b="21448"/>
          <a:stretch>
            <a:fillRect/>
          </a:stretch>
        </p:blipFill>
        <p:spPr>
          <a:xfrm>
            <a:off x="0" y="778705"/>
            <a:ext cx="9144000" cy="4826228"/>
          </a:xfrm>
        </p:spPr>
      </p:pic>
      <p:sp>
        <p:nvSpPr>
          <p:cNvPr id="6" name="Title 1"/>
          <p:cNvSpPr txBox="1">
            <a:spLocks/>
          </p:cNvSpPr>
          <p:nvPr/>
        </p:nvSpPr>
        <p:spPr bwMode="auto">
          <a:xfrm>
            <a:off x="2976563" y="22225"/>
            <a:ext cx="6167437" cy="6858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2400" b="1" i="1" kern="1200">
                <a:solidFill>
                  <a:srgbClr val="FFFFFF"/>
                </a:solidFill>
                <a:latin typeface="Arial" pitchFamily="34" charset="0"/>
                <a:ea typeface="ＭＳ Ｐゴシック" charset="-128"/>
                <a:cs typeface="ＭＳ Ｐゴシック" charset="-128"/>
              </a:defRPr>
            </a:lvl1pPr>
            <a:lvl2pPr algn="ctr" rtl="0" eaLnBrk="0" fontAlgn="base" hangingPunct="0">
              <a:spcBef>
                <a:spcPct val="0"/>
              </a:spcBef>
              <a:spcAft>
                <a:spcPct val="0"/>
              </a:spcAft>
              <a:defRPr sz="2400" b="1" i="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2400" b="1" i="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2400" b="1" i="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2400" b="1" i="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2400" b="1" i="1">
                <a:solidFill>
                  <a:srgbClr val="FFFFFF"/>
                </a:solidFill>
                <a:latin typeface="Arial" charset="0"/>
              </a:defRPr>
            </a:lvl6pPr>
            <a:lvl7pPr marL="914400" algn="ctr" rtl="0" fontAlgn="base">
              <a:spcBef>
                <a:spcPct val="0"/>
              </a:spcBef>
              <a:spcAft>
                <a:spcPct val="0"/>
              </a:spcAft>
              <a:defRPr sz="2400" b="1" i="1">
                <a:solidFill>
                  <a:srgbClr val="FFFFFF"/>
                </a:solidFill>
                <a:latin typeface="Arial" charset="0"/>
              </a:defRPr>
            </a:lvl7pPr>
            <a:lvl8pPr marL="1371600" algn="ctr" rtl="0" fontAlgn="base">
              <a:spcBef>
                <a:spcPct val="0"/>
              </a:spcBef>
              <a:spcAft>
                <a:spcPct val="0"/>
              </a:spcAft>
              <a:defRPr sz="2400" b="1" i="1">
                <a:solidFill>
                  <a:srgbClr val="FFFFFF"/>
                </a:solidFill>
                <a:latin typeface="Arial" charset="0"/>
              </a:defRPr>
            </a:lvl8pPr>
            <a:lvl9pPr marL="1828800" algn="ctr" rtl="0" fontAlgn="base">
              <a:spcBef>
                <a:spcPct val="0"/>
              </a:spcBef>
              <a:spcAft>
                <a:spcPct val="0"/>
              </a:spcAft>
              <a:defRPr sz="2400" b="1" i="1">
                <a:solidFill>
                  <a:srgbClr val="FFFFFF"/>
                </a:solidFill>
                <a:latin typeface="Arial" charset="0"/>
              </a:defRPr>
            </a:lvl9pPr>
          </a:lstStyle>
          <a:p>
            <a:pPr algn="r"/>
            <a:r>
              <a:rPr lang="en-US" i="0" dirty="0" smtClean="0">
                <a:solidFill>
                  <a:schemeClr val="tx1"/>
                </a:solidFill>
                <a:effectLst>
                  <a:outerShdw blurRad="50800" dist="38100" dir="2700000" algn="tl" rotWithShape="0">
                    <a:schemeClr val="bg1">
                      <a:alpha val="43000"/>
                    </a:schemeClr>
                  </a:outerShdw>
                </a:effectLst>
                <a:latin typeface="Arial" charset="0"/>
                <a:ea typeface="ＭＳ Ｐゴシック" pitchFamily="34" charset="-128"/>
              </a:rPr>
              <a:t>Qualitative Value Hierarchy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5"/>
          <p:cNvPicPr>
            <a:picLocks noChangeAspect="1" noChangeArrowheads="1"/>
          </p:cNvPicPr>
          <p:nvPr/>
        </p:nvPicPr>
        <p:blipFill>
          <a:blip r:embed="rId2" cstate="print"/>
          <a:srcRect t="23911" b="26016"/>
          <a:stretch>
            <a:fillRect/>
          </a:stretch>
        </p:blipFill>
        <p:spPr bwMode="auto">
          <a:xfrm>
            <a:off x="0" y="655449"/>
            <a:ext cx="9144000" cy="4627751"/>
          </a:xfrm>
          <a:prstGeom prst="rect">
            <a:avLst/>
          </a:prstGeom>
          <a:noFill/>
          <a:ln w="9525">
            <a:noFill/>
            <a:miter lim="800000"/>
            <a:headEnd/>
            <a:tailEnd/>
          </a:ln>
        </p:spPr>
      </p:pic>
      <p:sp>
        <p:nvSpPr>
          <p:cNvPr id="6" name="Title 1"/>
          <p:cNvSpPr txBox="1">
            <a:spLocks/>
          </p:cNvSpPr>
          <p:nvPr/>
        </p:nvSpPr>
        <p:spPr bwMode="auto">
          <a:xfrm>
            <a:off x="2976563" y="22225"/>
            <a:ext cx="6167437" cy="6858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2400" b="1" i="1" kern="1200">
                <a:solidFill>
                  <a:srgbClr val="FFFFFF"/>
                </a:solidFill>
                <a:latin typeface="Arial" pitchFamily="34" charset="0"/>
                <a:ea typeface="ＭＳ Ｐゴシック" charset="-128"/>
                <a:cs typeface="ＭＳ Ｐゴシック" charset="-128"/>
              </a:defRPr>
            </a:lvl1pPr>
            <a:lvl2pPr algn="ctr" rtl="0" eaLnBrk="0" fontAlgn="base" hangingPunct="0">
              <a:spcBef>
                <a:spcPct val="0"/>
              </a:spcBef>
              <a:spcAft>
                <a:spcPct val="0"/>
              </a:spcAft>
              <a:defRPr sz="2400" b="1" i="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2400" b="1" i="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2400" b="1" i="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2400" b="1" i="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2400" b="1" i="1">
                <a:solidFill>
                  <a:srgbClr val="FFFFFF"/>
                </a:solidFill>
                <a:latin typeface="Arial" charset="0"/>
              </a:defRPr>
            </a:lvl6pPr>
            <a:lvl7pPr marL="914400" algn="ctr" rtl="0" fontAlgn="base">
              <a:spcBef>
                <a:spcPct val="0"/>
              </a:spcBef>
              <a:spcAft>
                <a:spcPct val="0"/>
              </a:spcAft>
              <a:defRPr sz="2400" b="1" i="1">
                <a:solidFill>
                  <a:srgbClr val="FFFFFF"/>
                </a:solidFill>
                <a:latin typeface="Arial" charset="0"/>
              </a:defRPr>
            </a:lvl7pPr>
            <a:lvl8pPr marL="1371600" algn="ctr" rtl="0" fontAlgn="base">
              <a:spcBef>
                <a:spcPct val="0"/>
              </a:spcBef>
              <a:spcAft>
                <a:spcPct val="0"/>
              </a:spcAft>
              <a:defRPr sz="2400" b="1" i="1">
                <a:solidFill>
                  <a:srgbClr val="FFFFFF"/>
                </a:solidFill>
                <a:latin typeface="Arial" charset="0"/>
              </a:defRPr>
            </a:lvl8pPr>
            <a:lvl9pPr marL="1828800" algn="ctr" rtl="0" fontAlgn="base">
              <a:spcBef>
                <a:spcPct val="0"/>
              </a:spcBef>
              <a:spcAft>
                <a:spcPct val="0"/>
              </a:spcAft>
              <a:defRPr sz="2400" b="1" i="1">
                <a:solidFill>
                  <a:srgbClr val="FFFFFF"/>
                </a:solidFill>
                <a:latin typeface="Arial" charset="0"/>
              </a:defRPr>
            </a:lvl9pPr>
          </a:lstStyle>
          <a:p>
            <a:pPr algn="r"/>
            <a:r>
              <a:rPr lang="en-US" i="0" dirty="0" smtClean="0">
                <a:solidFill>
                  <a:schemeClr val="tx1"/>
                </a:solidFill>
                <a:effectLst>
                  <a:outerShdw blurRad="50800" dist="38100" dir="2700000" algn="tl" rotWithShape="0">
                    <a:schemeClr val="bg1">
                      <a:alpha val="43000"/>
                    </a:schemeClr>
                  </a:outerShdw>
                </a:effectLst>
                <a:latin typeface="Arial" charset="0"/>
                <a:ea typeface="ＭＳ Ｐゴシック" pitchFamily="34" charset="-128"/>
              </a:rPr>
              <a:t>Qualitative Value Hierarchy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78350" y="0"/>
            <a:ext cx="4565650" cy="523875"/>
          </a:xfrm>
          <a:prstGeom prst="rect">
            <a:avLst/>
          </a:prstGeom>
          <a:noFill/>
        </p:spPr>
        <p:txBody>
          <a:bodyPr wrap="none">
            <a:spAutoFit/>
          </a:bodyPr>
          <a:lstStyle/>
          <a:p>
            <a:pPr>
              <a:defRPr/>
            </a:pPr>
            <a:r>
              <a:rPr lang="en-US" sz="2800" b="1" dirty="0">
                <a:effectLst>
                  <a:outerShdw blurRad="38100" dist="38100" dir="2700000" algn="tl">
                    <a:schemeClr val="bg1">
                      <a:alpha val="43000"/>
                    </a:schemeClr>
                  </a:outerShdw>
                </a:effectLst>
                <a:latin typeface="+mj-lt"/>
                <a:ea typeface="Arial" charset="0"/>
                <a:cs typeface="Cambria"/>
              </a:rPr>
              <a:t>Weighted Scoring For Indices</a:t>
            </a:r>
          </a:p>
        </p:txBody>
      </p:sp>
      <p:graphicFrame>
        <p:nvGraphicFramePr>
          <p:cNvPr id="5" name="Table 4"/>
          <p:cNvGraphicFramePr>
            <a:graphicFrameLocks noGrp="1"/>
          </p:cNvGraphicFramePr>
          <p:nvPr/>
        </p:nvGraphicFramePr>
        <p:xfrm>
          <a:off x="598488" y="871538"/>
          <a:ext cx="8142287" cy="5006976"/>
        </p:xfrm>
        <a:graphic>
          <a:graphicData uri="http://schemas.openxmlformats.org/drawingml/2006/table">
            <a:tbl>
              <a:tblPr/>
              <a:tblGrid>
                <a:gridCol w="725487"/>
                <a:gridCol w="1895475"/>
                <a:gridCol w="1897063"/>
                <a:gridCol w="1895475"/>
                <a:gridCol w="1728787"/>
              </a:tblGrid>
              <a:tr h="808038">
                <a:tc rowSpan="2"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a typeface="Malgun Gothic" pitchFamily="34" charset="-127"/>
                        <a:cs typeface="Times New Roman" pitchFamily="18" charset="0"/>
                      </a:endParaRPr>
                    </a:p>
                  </a:txBody>
                  <a:tcPr marL="0" marR="0" marT="0" marB="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charset="0"/>
                          <a:ea typeface="Malgun Gothic" pitchFamily="34" charset="-127"/>
                          <a:cs typeface="Times New Roman" pitchFamily="18" charset="0"/>
                        </a:rPr>
                        <a:t>Importance of the Value Measure to the Decision Makers and Stakeholders</a:t>
                      </a:r>
                      <a:endParaRPr kumimoji="0" lang="en-US" sz="1100" b="0" i="0" u="none" strike="noStrike" cap="none" normalizeH="0" baseline="0" smtClean="0">
                        <a:ln>
                          <a:noFill/>
                        </a:ln>
                        <a:solidFill>
                          <a:schemeClr val="tx1"/>
                        </a:solidFill>
                        <a:effectLst/>
                        <a:latin typeface="Cambria" pitchFamily="18" charset="0"/>
                        <a:ea typeface="Malgun Gothic" pitchFamily="34" charset="-127"/>
                        <a:cs typeface="Times New Roman" pitchFamily="18" charset="0"/>
                      </a:endParaRPr>
                    </a:p>
                  </a:txBody>
                  <a:tcPr marL="78029" marR="78029" marT="39014" marB="39014"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509588">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smtClean="0">
                          <a:ln>
                            <a:noFill/>
                          </a:ln>
                          <a:solidFill>
                            <a:schemeClr val="tx1"/>
                          </a:solidFill>
                          <a:effectLst/>
                          <a:latin typeface="Arial" charset="0"/>
                          <a:ea typeface="Malgun Gothic" pitchFamily="34" charset="-127"/>
                          <a:cs typeface="Times New Roman" pitchFamily="18" charset="0"/>
                        </a:rPr>
                        <a:t>High</a:t>
                      </a:r>
                      <a:endParaRPr kumimoji="0" lang="en-US" sz="1100" b="0" i="0" u="none" strike="noStrike" cap="none" normalizeH="0" baseline="0" smtClean="0">
                        <a:ln>
                          <a:noFill/>
                        </a:ln>
                        <a:solidFill>
                          <a:schemeClr val="tx1"/>
                        </a:solidFill>
                        <a:effectLst/>
                        <a:latin typeface="Cambria" pitchFamily="18" charset="0"/>
                        <a:ea typeface="Malgun Gothic" pitchFamily="34" charset="-127"/>
                        <a:cs typeface="Times New Roman" pitchFamily="18" charset="0"/>
                      </a:endParaRPr>
                    </a:p>
                  </a:txBody>
                  <a:tcPr marL="78029" marR="78029" marT="39014" marB="390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smtClean="0">
                          <a:ln>
                            <a:noFill/>
                          </a:ln>
                          <a:solidFill>
                            <a:schemeClr val="tx1"/>
                          </a:solidFill>
                          <a:effectLst/>
                          <a:latin typeface="Arial" charset="0"/>
                          <a:ea typeface="Malgun Gothic" pitchFamily="34" charset="-127"/>
                          <a:cs typeface="Times New Roman" pitchFamily="18" charset="0"/>
                        </a:rPr>
                        <a:t>Medium</a:t>
                      </a:r>
                      <a:endParaRPr kumimoji="0" lang="en-US" sz="1100" b="0" i="0" u="none" strike="noStrike" cap="none" normalizeH="0" baseline="0" smtClean="0">
                        <a:ln>
                          <a:noFill/>
                        </a:ln>
                        <a:solidFill>
                          <a:schemeClr val="tx1"/>
                        </a:solidFill>
                        <a:effectLst/>
                        <a:latin typeface="Cambria" pitchFamily="18" charset="0"/>
                        <a:ea typeface="Malgun Gothic" pitchFamily="34" charset="-127"/>
                        <a:cs typeface="Times New Roman" pitchFamily="18" charset="0"/>
                      </a:endParaRPr>
                    </a:p>
                  </a:txBody>
                  <a:tcPr marL="78029" marR="78029" marT="39014" marB="390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smtClean="0">
                          <a:ln>
                            <a:noFill/>
                          </a:ln>
                          <a:solidFill>
                            <a:schemeClr val="tx1"/>
                          </a:solidFill>
                          <a:effectLst/>
                          <a:latin typeface="Arial" charset="0"/>
                          <a:ea typeface="Malgun Gothic" pitchFamily="34" charset="-127"/>
                          <a:cs typeface="Times New Roman" pitchFamily="18" charset="0"/>
                        </a:rPr>
                        <a:t>Low</a:t>
                      </a:r>
                      <a:endParaRPr kumimoji="0" lang="en-US" sz="1100" b="0" i="0" u="none" strike="noStrike" cap="none" normalizeH="0" baseline="0" smtClean="0">
                        <a:ln>
                          <a:noFill/>
                        </a:ln>
                        <a:solidFill>
                          <a:schemeClr val="tx1"/>
                        </a:solidFill>
                        <a:effectLst/>
                        <a:latin typeface="Cambria" pitchFamily="18" charset="0"/>
                        <a:ea typeface="Malgun Gothic" pitchFamily="34" charset="-127"/>
                        <a:cs typeface="Times New Roman" pitchFamily="18" charset="0"/>
                      </a:endParaRPr>
                    </a:p>
                  </a:txBody>
                  <a:tcPr marL="78029" marR="78029" marT="39014" marB="39014"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863600">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charset="0"/>
                          <a:ea typeface="Malgun Gothic" pitchFamily="34" charset="-127"/>
                          <a:cs typeface="Times New Roman" pitchFamily="18" charset="0"/>
                        </a:rPr>
                        <a:t>Variation in Measure Ranges</a:t>
                      </a:r>
                      <a:endParaRPr kumimoji="0" lang="en-US" sz="1100" b="0" i="0" u="none" strike="noStrike" cap="none" normalizeH="0" baseline="0" smtClean="0">
                        <a:ln>
                          <a:noFill/>
                        </a:ln>
                        <a:solidFill>
                          <a:schemeClr val="tx1"/>
                        </a:solidFill>
                        <a:effectLst/>
                        <a:latin typeface="Cambria" pitchFamily="18" charset="0"/>
                        <a:ea typeface="Malgun Gothic" pitchFamily="34" charset="-127"/>
                        <a:cs typeface="Times New Roman" pitchFamily="18" charset="0"/>
                      </a:endParaRPr>
                    </a:p>
                  </a:txBody>
                  <a:tcPr marL="0" marR="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smtClean="0">
                          <a:ln>
                            <a:noFill/>
                          </a:ln>
                          <a:solidFill>
                            <a:schemeClr val="tx1"/>
                          </a:solidFill>
                          <a:effectLst/>
                          <a:latin typeface="Arial" charset="0"/>
                          <a:ea typeface="Malgun Gothic" pitchFamily="34" charset="-127"/>
                          <a:cs typeface="Times New Roman" pitchFamily="18" charset="0"/>
                        </a:rPr>
                        <a:t>High</a:t>
                      </a:r>
                      <a:endParaRPr kumimoji="0" lang="en-US" sz="1100" b="0" i="0" u="none" strike="noStrike" cap="none" normalizeH="0" baseline="0" smtClean="0">
                        <a:ln>
                          <a:noFill/>
                        </a:ln>
                        <a:solidFill>
                          <a:schemeClr val="tx1"/>
                        </a:solidFill>
                        <a:effectLst/>
                        <a:latin typeface="Cambria" pitchFamily="18" charset="0"/>
                        <a:ea typeface="Malgun Gothic" pitchFamily="34" charset="-127"/>
                        <a:cs typeface="Times New Roman" pitchFamily="18" charset="0"/>
                      </a:endParaRPr>
                    </a:p>
                  </a:txBody>
                  <a:tcPr marL="78029" marR="78029" marT="39014" marB="390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100" b="0" i="0" u="none" strike="noStrike" cap="none" normalizeH="0" baseline="0" smtClean="0">
                          <a:ln>
                            <a:noFill/>
                          </a:ln>
                          <a:solidFill>
                            <a:schemeClr val="tx1"/>
                          </a:solidFill>
                          <a:effectLst/>
                          <a:latin typeface="Arial" charset="0"/>
                          <a:ea typeface="Calibri" pitchFamily="34" charset="0"/>
                          <a:cs typeface="Times New Roman" pitchFamily="18" charset="0"/>
                        </a:rPr>
                        <a:t>Minimize Number of Terrorists Attacks</a:t>
                      </a:r>
                      <a:endPar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100" b="0" i="0" u="none" strike="noStrike" cap="none" normalizeH="0" baseline="0" smtClean="0">
                          <a:ln>
                            <a:noFill/>
                          </a:ln>
                          <a:solidFill>
                            <a:schemeClr val="tx1"/>
                          </a:solidFill>
                          <a:effectLst/>
                          <a:latin typeface="Arial" charset="0"/>
                          <a:ea typeface="Calibri" pitchFamily="34" charset="0"/>
                          <a:cs typeface="Times New Roman" pitchFamily="18" charset="0"/>
                        </a:rPr>
                        <a:t>Percent Unemployed</a:t>
                      </a:r>
                      <a:endPar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78029" marR="78029" marT="39014" marB="390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100" b="0" i="0" u="none" strike="noStrike" cap="none" normalizeH="0" baseline="0" smtClean="0">
                          <a:ln>
                            <a:noFill/>
                          </a:ln>
                          <a:solidFill>
                            <a:schemeClr val="tx1"/>
                          </a:solidFill>
                          <a:effectLst/>
                          <a:latin typeface="Arial" charset="0"/>
                          <a:ea typeface="Calibri" pitchFamily="34" charset="0"/>
                          <a:cs typeface="Times New Roman" pitchFamily="18" charset="0"/>
                        </a:rPr>
                        <a:t>Size of Military</a:t>
                      </a:r>
                      <a:endPar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100" b="0" i="0" u="none" strike="noStrike" cap="none" normalizeH="0" baseline="0" smtClean="0">
                          <a:ln>
                            <a:noFill/>
                          </a:ln>
                          <a:solidFill>
                            <a:schemeClr val="tx1"/>
                          </a:solidFill>
                          <a:effectLst/>
                          <a:latin typeface="Arial" charset="0"/>
                          <a:ea typeface="Calibri" pitchFamily="34" charset="0"/>
                          <a:cs typeface="Times New Roman" pitchFamily="18" charset="0"/>
                        </a:rPr>
                        <a:t>Infant Mortality Rate</a:t>
                      </a:r>
                      <a:endPar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100" b="0" i="0" u="none" strike="noStrike" cap="none" normalizeH="0" baseline="0" smtClean="0">
                          <a:ln>
                            <a:noFill/>
                          </a:ln>
                          <a:solidFill>
                            <a:schemeClr val="tx1"/>
                          </a:solidFill>
                          <a:effectLst/>
                          <a:latin typeface="Arial" charset="0"/>
                          <a:ea typeface="Calibri" pitchFamily="34" charset="0"/>
                          <a:cs typeface="Times New Roman" pitchFamily="18" charset="0"/>
                        </a:rPr>
                        <a:t>Inflation Rate</a:t>
                      </a:r>
                      <a:endPar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78029" marR="78029" marT="39014" marB="390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100" b="0" i="0" u="none" strike="noStrike" cap="none" normalizeH="0" baseline="0" smtClean="0">
                          <a:ln>
                            <a:noFill/>
                          </a:ln>
                          <a:solidFill>
                            <a:schemeClr val="tx1"/>
                          </a:solidFill>
                          <a:effectLst/>
                          <a:latin typeface="Arial" charset="0"/>
                          <a:ea typeface="Calibri" pitchFamily="34" charset="0"/>
                          <a:cs typeface="Times New Roman" pitchFamily="18" charset="0"/>
                        </a:rPr>
                        <a:t>Government IT Organization</a:t>
                      </a:r>
                      <a:endPar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100" b="0" i="0" u="none" strike="noStrike" cap="none" normalizeH="0" baseline="0" smtClean="0">
                          <a:ln>
                            <a:noFill/>
                          </a:ln>
                          <a:solidFill>
                            <a:schemeClr val="tx1"/>
                          </a:solidFill>
                          <a:effectLst/>
                          <a:latin typeface="Arial" charset="0"/>
                          <a:ea typeface="Calibri" pitchFamily="34" charset="0"/>
                          <a:cs typeface="Times New Roman" pitchFamily="18" charset="0"/>
                        </a:rPr>
                        <a:t>Labor Participation Rate</a:t>
                      </a:r>
                      <a:endPar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78029" marR="78029" marT="39014" marB="39014"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778000">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smtClean="0">
                          <a:ln>
                            <a:noFill/>
                          </a:ln>
                          <a:solidFill>
                            <a:schemeClr val="tx1"/>
                          </a:solidFill>
                          <a:effectLst/>
                          <a:latin typeface="Arial" charset="0"/>
                          <a:ea typeface="Malgun Gothic" pitchFamily="34" charset="-127"/>
                          <a:cs typeface="Times New Roman" pitchFamily="18" charset="0"/>
                        </a:rPr>
                        <a:t>Medium</a:t>
                      </a:r>
                      <a:endParaRPr kumimoji="0" lang="en-US" sz="1100" b="0" i="0" u="none" strike="noStrike" cap="none" normalizeH="0" baseline="0" smtClean="0">
                        <a:ln>
                          <a:noFill/>
                        </a:ln>
                        <a:solidFill>
                          <a:schemeClr val="tx1"/>
                        </a:solidFill>
                        <a:effectLst/>
                        <a:latin typeface="Cambria" pitchFamily="18" charset="0"/>
                        <a:ea typeface="Malgun Gothic" pitchFamily="34" charset="-127"/>
                        <a:cs typeface="Times New Roman" pitchFamily="18" charset="0"/>
                      </a:endParaRPr>
                    </a:p>
                  </a:txBody>
                  <a:tcPr marL="78029" marR="78029" marT="39014" marB="390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100" b="0" i="0" u="none" strike="noStrike" cap="none" normalizeH="0" baseline="0" smtClean="0">
                          <a:ln>
                            <a:noFill/>
                          </a:ln>
                          <a:solidFill>
                            <a:schemeClr val="tx1"/>
                          </a:solidFill>
                          <a:effectLst/>
                          <a:latin typeface="Arial" charset="0"/>
                          <a:ea typeface="Calibri" pitchFamily="34" charset="0"/>
                          <a:cs typeface="Times New Roman" pitchFamily="18" charset="0"/>
                        </a:rPr>
                        <a:t>Percentage of Population below Poverty Line</a:t>
                      </a:r>
                      <a:endPar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100" b="0" i="0" u="none" strike="noStrike" cap="none" normalizeH="0" baseline="0" smtClean="0">
                          <a:ln>
                            <a:noFill/>
                          </a:ln>
                          <a:solidFill>
                            <a:schemeClr val="tx1"/>
                          </a:solidFill>
                          <a:effectLst/>
                          <a:latin typeface="Arial" charset="0"/>
                          <a:ea typeface="Calibri" pitchFamily="34" charset="0"/>
                          <a:cs typeface="Times New Roman" pitchFamily="18" charset="0"/>
                        </a:rPr>
                        <a:t>Corruption Index</a:t>
                      </a:r>
                      <a:endPar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78029" marR="78029" marT="39014" marB="390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100" b="0" i="0" u="none" strike="noStrike" cap="none" normalizeH="0" baseline="0" smtClean="0">
                          <a:ln>
                            <a:noFill/>
                          </a:ln>
                          <a:solidFill>
                            <a:schemeClr val="tx1"/>
                          </a:solidFill>
                          <a:effectLst/>
                          <a:latin typeface="Arial" charset="0"/>
                          <a:ea typeface="Calibri" pitchFamily="34" charset="0"/>
                          <a:cs typeface="Times New Roman" pitchFamily="18" charset="0"/>
                        </a:rPr>
                        <a:t>Government Anti-terrorist Organization</a:t>
                      </a:r>
                      <a:endPar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100" b="0" i="0" u="none" strike="noStrike" cap="none" normalizeH="0" baseline="0" smtClean="0">
                          <a:ln>
                            <a:noFill/>
                          </a:ln>
                          <a:solidFill>
                            <a:schemeClr val="tx1"/>
                          </a:solidFill>
                          <a:effectLst/>
                          <a:latin typeface="Arial" charset="0"/>
                          <a:ea typeface="Calibri" pitchFamily="34" charset="0"/>
                          <a:cs typeface="Times New Roman" pitchFamily="18" charset="0"/>
                        </a:rPr>
                        <a:t>Citizens Killed or Captured by the Government</a:t>
                      </a:r>
                      <a:endPar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100" b="0" i="0" u="none" strike="noStrike" cap="none" normalizeH="0" baseline="0" smtClean="0">
                          <a:ln>
                            <a:noFill/>
                          </a:ln>
                          <a:solidFill>
                            <a:schemeClr val="tx1"/>
                          </a:solidFill>
                          <a:effectLst/>
                          <a:latin typeface="Arial" charset="0"/>
                          <a:ea typeface="Calibri" pitchFamily="34" charset="0"/>
                          <a:cs typeface="Times New Roman" pitchFamily="18" charset="0"/>
                        </a:rPr>
                        <a:t>Tourism Revenue</a:t>
                      </a:r>
                      <a:endPar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100" b="0" i="0" u="none" strike="noStrike" cap="none" normalizeH="0" baseline="0" smtClean="0">
                          <a:ln>
                            <a:noFill/>
                          </a:ln>
                          <a:solidFill>
                            <a:schemeClr val="tx1"/>
                          </a:solidFill>
                          <a:effectLst/>
                          <a:latin typeface="Arial" charset="0"/>
                          <a:ea typeface="Calibri" pitchFamily="34" charset="0"/>
                          <a:cs typeface="Times New Roman" pitchFamily="18" charset="0"/>
                        </a:rPr>
                        <a:t>Amount of Drugs Imported/Exported</a:t>
                      </a:r>
                      <a:endPar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ea typeface="Calibri" pitchFamily="34" charset="0"/>
                          <a:cs typeface="Times New Roman" pitchFamily="18" charset="0"/>
                        </a:rPr>
                        <a:t> </a:t>
                      </a:r>
                      <a:endPar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78029" marR="78029" marT="39014" marB="390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100" b="0" i="0" u="none" strike="noStrike" cap="none" normalizeH="0" baseline="0" smtClean="0">
                          <a:ln>
                            <a:noFill/>
                          </a:ln>
                          <a:solidFill>
                            <a:schemeClr val="tx1"/>
                          </a:solidFill>
                          <a:effectLst/>
                          <a:latin typeface="Arial" charset="0"/>
                          <a:ea typeface="Calibri" pitchFamily="34" charset="0"/>
                          <a:cs typeface="Times New Roman" pitchFamily="18" charset="0"/>
                        </a:rPr>
                        <a:t>Number of Attempted Acts of Piracy</a:t>
                      </a:r>
                      <a:endPar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100" b="0" i="0" u="none" strike="noStrike" cap="none" normalizeH="0" baseline="0" smtClean="0">
                          <a:ln>
                            <a:noFill/>
                          </a:ln>
                          <a:solidFill>
                            <a:schemeClr val="tx1"/>
                          </a:solidFill>
                          <a:effectLst/>
                          <a:latin typeface="Arial" charset="0"/>
                          <a:ea typeface="Calibri" pitchFamily="34" charset="0"/>
                          <a:cs typeface="Times New Roman" pitchFamily="18" charset="0"/>
                        </a:rPr>
                        <a:t>Investment Climate Ranking</a:t>
                      </a:r>
                      <a:endPar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78029" marR="78029" marT="39014" marB="39014"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47750">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smtClean="0">
                          <a:ln>
                            <a:noFill/>
                          </a:ln>
                          <a:solidFill>
                            <a:schemeClr val="tx1"/>
                          </a:solidFill>
                          <a:effectLst/>
                          <a:latin typeface="Arial" charset="0"/>
                          <a:ea typeface="Malgun Gothic" pitchFamily="34" charset="-127"/>
                          <a:cs typeface="Times New Roman" pitchFamily="18" charset="0"/>
                        </a:rPr>
                        <a:t>Low</a:t>
                      </a:r>
                      <a:endParaRPr kumimoji="0" lang="en-US" sz="1100" b="0" i="0" u="none" strike="noStrike" cap="none" normalizeH="0" baseline="0" smtClean="0">
                        <a:ln>
                          <a:noFill/>
                        </a:ln>
                        <a:solidFill>
                          <a:schemeClr val="tx1"/>
                        </a:solidFill>
                        <a:effectLst/>
                        <a:latin typeface="Cambria" pitchFamily="18" charset="0"/>
                        <a:ea typeface="Malgun Gothic" pitchFamily="34" charset="-127"/>
                        <a:cs typeface="Times New Roman" pitchFamily="18" charset="0"/>
                      </a:endParaRPr>
                    </a:p>
                  </a:txBody>
                  <a:tcPr marL="78029" marR="78029" marT="39014" marB="390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100" b="0" i="0" u="none" strike="noStrike" cap="none" normalizeH="0" baseline="0" smtClean="0">
                          <a:ln>
                            <a:noFill/>
                          </a:ln>
                          <a:solidFill>
                            <a:schemeClr val="tx1"/>
                          </a:solidFill>
                          <a:effectLst/>
                          <a:latin typeface="Arial" charset="0"/>
                          <a:ea typeface="Calibri" pitchFamily="34" charset="0"/>
                          <a:cs typeface="Times New Roman" pitchFamily="18" charset="0"/>
                        </a:rPr>
                        <a:t>Life Expectancy</a:t>
                      </a:r>
                      <a:endPar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100" b="0" i="0" u="none" strike="noStrike" cap="none" normalizeH="0" baseline="0" smtClean="0">
                          <a:ln>
                            <a:noFill/>
                          </a:ln>
                          <a:solidFill>
                            <a:schemeClr val="tx1"/>
                          </a:solidFill>
                          <a:effectLst/>
                          <a:latin typeface="Arial" charset="0"/>
                          <a:ea typeface="Calibri" pitchFamily="34" charset="0"/>
                          <a:cs typeface="Times New Roman" pitchFamily="18" charset="0"/>
                        </a:rPr>
                        <a:t>Defense Budget Spending</a:t>
                      </a:r>
                      <a:endPar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78029" marR="78029" marT="39014" marB="390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100" b="0" i="0" u="none" strike="noStrike" cap="none" normalizeH="0" baseline="0" smtClean="0">
                          <a:ln>
                            <a:noFill/>
                          </a:ln>
                          <a:solidFill>
                            <a:schemeClr val="tx1"/>
                          </a:solidFill>
                          <a:effectLst/>
                          <a:latin typeface="Arial" charset="0"/>
                          <a:ea typeface="Calibri" pitchFamily="34" charset="0"/>
                          <a:cs typeface="Times New Roman" pitchFamily="18" charset="0"/>
                        </a:rPr>
                        <a:t>Average Annual Income</a:t>
                      </a:r>
                      <a:endPar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100" b="0" i="0" u="none" strike="noStrike" cap="none" normalizeH="0" baseline="0" smtClean="0">
                          <a:ln>
                            <a:noFill/>
                          </a:ln>
                          <a:solidFill>
                            <a:schemeClr val="tx1"/>
                          </a:solidFill>
                          <a:effectLst/>
                          <a:latin typeface="Arial" charset="0"/>
                          <a:ea typeface="Calibri" pitchFamily="34" charset="0"/>
                          <a:cs typeface="Times New Roman" pitchFamily="18" charset="0"/>
                        </a:rPr>
                        <a:t>Education Spending </a:t>
                      </a:r>
                      <a:endPar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100" b="0" i="0" u="none" strike="noStrike" cap="none" normalizeH="0" baseline="0" smtClean="0">
                          <a:ln>
                            <a:noFill/>
                          </a:ln>
                          <a:solidFill>
                            <a:schemeClr val="tx1"/>
                          </a:solidFill>
                          <a:effectLst/>
                          <a:latin typeface="Arial" charset="0"/>
                          <a:ea typeface="Calibri" pitchFamily="34" charset="0"/>
                          <a:cs typeface="Times New Roman" pitchFamily="18" charset="0"/>
                        </a:rPr>
                        <a:t>HIV/AIDs Deaths per Year</a:t>
                      </a:r>
                      <a:endPar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78029" marR="78029" marT="39014" marB="390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100" b="0" i="0" u="none" strike="noStrike" cap="none" normalizeH="0" baseline="0" smtClean="0">
                          <a:ln>
                            <a:noFill/>
                          </a:ln>
                          <a:solidFill>
                            <a:schemeClr val="tx1"/>
                          </a:solidFill>
                          <a:effectLst/>
                          <a:latin typeface="Arial" charset="0"/>
                          <a:ea typeface="Calibri" pitchFamily="34" charset="0"/>
                          <a:cs typeface="Times New Roman" pitchFamily="18" charset="0"/>
                        </a:rPr>
                        <a:t>Literacy Rate</a:t>
                      </a:r>
                      <a:endPar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78029" marR="78029" marT="39014" marB="39014"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4" name="Picture 4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44586" y="5911259"/>
            <a:ext cx="1420813" cy="868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9"/>
          <p:cNvSpPr>
            <a:spLocks noChangeArrowheads="1"/>
          </p:cNvSpPr>
          <p:nvPr/>
        </p:nvSpPr>
        <p:spPr bwMode="auto">
          <a:xfrm>
            <a:off x="5566834" y="6116200"/>
            <a:ext cx="12779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dirty="0">
                <a:cs typeface="ＭＳ Ｐゴシック" charset="0"/>
              </a:rPr>
              <a:t>V(</a:t>
            </a:r>
            <a:r>
              <a:rPr lang="en-US" dirty="0" err="1">
                <a:cs typeface="ＭＳ Ｐゴシック" charset="0"/>
              </a:rPr>
              <a:t>a</a:t>
            </a:r>
            <a:r>
              <a:rPr lang="en-US" baseline="-25000" dirty="0" err="1">
                <a:cs typeface="ＭＳ Ｐゴシック" charset="0"/>
              </a:rPr>
              <a:t>i</a:t>
            </a:r>
            <a:r>
              <a:rPr lang="en-US" dirty="0">
                <a:cs typeface="ＭＳ Ｐゴシック" charset="0"/>
              </a:rPr>
              <a:t>)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l="1875" t="17969" r="58749" b="12500"/>
          <a:stretch>
            <a:fillRect/>
          </a:stretch>
        </p:blipFill>
        <p:spPr bwMode="auto">
          <a:xfrm>
            <a:off x="457200" y="990600"/>
            <a:ext cx="3733800" cy="5029200"/>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pic>
        <p:nvPicPr>
          <p:cNvPr id="23555" name="Picture 3"/>
          <p:cNvPicPr>
            <a:picLocks noChangeAspect="1" noChangeArrowheads="1"/>
          </p:cNvPicPr>
          <p:nvPr/>
        </p:nvPicPr>
        <p:blipFill>
          <a:blip r:embed="rId4" cstate="print"/>
          <a:srcRect l="1875" t="19531" r="58749" b="11719"/>
          <a:stretch>
            <a:fillRect/>
          </a:stretch>
        </p:blipFill>
        <p:spPr bwMode="auto">
          <a:xfrm>
            <a:off x="4800600" y="1009650"/>
            <a:ext cx="3733800" cy="5002213"/>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sp>
        <p:nvSpPr>
          <p:cNvPr id="4" name="TextBox 3"/>
          <p:cNvSpPr txBox="1"/>
          <p:nvPr/>
        </p:nvSpPr>
        <p:spPr>
          <a:xfrm>
            <a:off x="6474883" y="33866"/>
            <a:ext cx="2556684" cy="523220"/>
          </a:xfrm>
          <a:prstGeom prst="rect">
            <a:avLst/>
          </a:prstGeom>
          <a:noFill/>
        </p:spPr>
        <p:txBody>
          <a:bodyPr wrap="none">
            <a:spAutoFit/>
          </a:bodyPr>
          <a:lstStyle/>
          <a:p>
            <a:pPr>
              <a:defRPr/>
            </a:pPr>
            <a:r>
              <a:rPr lang="en-US" sz="2800" b="1" dirty="0" smtClean="0">
                <a:effectLst>
                  <a:outerShdw blurRad="38100" dist="38100" dir="2700000" algn="tl">
                    <a:schemeClr val="bg1">
                      <a:alpha val="43000"/>
                    </a:schemeClr>
                  </a:outerShdw>
                </a:effectLst>
                <a:latin typeface="+mj-lt"/>
                <a:ea typeface="Arial" charset="0"/>
                <a:cs typeface="Cambria"/>
              </a:rPr>
              <a:t>Value Functions</a:t>
            </a:r>
            <a:endParaRPr lang="en-US" sz="2800" b="1" dirty="0">
              <a:effectLst>
                <a:outerShdw blurRad="38100" dist="38100" dir="2700000" algn="tl">
                  <a:schemeClr val="bg1">
                    <a:alpha val="43000"/>
                  </a:schemeClr>
                </a:outerShdw>
              </a:effectLst>
              <a:latin typeface="+mj-lt"/>
              <a:ea typeface="Arial" charset="0"/>
              <a:cs typeface="Cambria"/>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bwMode="auto">
          <a:xfrm>
            <a:off x="2942697" y="84665"/>
            <a:ext cx="6167437" cy="685800"/>
          </a:xfrm>
          <a:noFill/>
          <a:ln>
            <a:miter lim="800000"/>
            <a:headEnd/>
            <a:tailEnd/>
          </a:ln>
        </p:spPr>
        <p:txBody>
          <a:bodyPr vert="horz" wrap="square" lIns="91440" tIns="45720" rIns="91440" bIns="45720" numCol="1" anchor="t" anchorCtr="0" compatLnSpc="1">
            <a:prstTxWarp prst="textNoShape">
              <a:avLst/>
            </a:prstTxWarp>
          </a:bodyPr>
          <a:lstStyle/>
          <a:p>
            <a:pPr algn="r"/>
            <a:r>
              <a:rPr lang="en-US" i="0" dirty="0" smtClean="0">
                <a:solidFill>
                  <a:schemeClr val="tx1"/>
                </a:solidFill>
                <a:effectLst>
                  <a:outerShdw blurRad="50800" dist="38100" dir="2700000" algn="tl" rotWithShape="0">
                    <a:schemeClr val="bg1">
                      <a:alpha val="43000"/>
                    </a:schemeClr>
                  </a:outerShdw>
                </a:effectLst>
                <a:latin typeface="Arial" charset="0"/>
                <a:ea typeface="ＭＳ Ｐゴシック" pitchFamily="34" charset="-128"/>
              </a:rPr>
              <a:t>Weighted Stability Score</a:t>
            </a:r>
            <a:br>
              <a:rPr lang="en-US" i="0" dirty="0" smtClean="0">
                <a:solidFill>
                  <a:schemeClr val="tx1"/>
                </a:solidFill>
                <a:effectLst>
                  <a:outerShdw blurRad="50800" dist="38100" dir="2700000" algn="tl" rotWithShape="0">
                    <a:schemeClr val="bg1">
                      <a:alpha val="43000"/>
                    </a:schemeClr>
                  </a:outerShdw>
                </a:effectLst>
                <a:latin typeface="Arial" charset="0"/>
                <a:ea typeface="ＭＳ Ｐゴシック" pitchFamily="34" charset="-128"/>
              </a:rPr>
            </a:br>
            <a:endParaRPr lang="en-US" i="0" dirty="0" smtClean="0">
              <a:solidFill>
                <a:schemeClr val="tx1"/>
              </a:solidFill>
              <a:effectLst>
                <a:outerShdw blurRad="50800" dist="38100" dir="2700000" algn="tl" rotWithShape="0">
                  <a:schemeClr val="bg1">
                    <a:alpha val="43000"/>
                  </a:schemeClr>
                </a:outerShdw>
              </a:effectLst>
              <a:latin typeface="Arial" charset="0"/>
              <a:ea typeface="ＭＳ Ｐゴシック" pitchFamily="34" charset="-128"/>
            </a:endParaRPr>
          </a:p>
        </p:txBody>
      </p:sp>
      <p:sp>
        <p:nvSpPr>
          <p:cNvPr id="35843" name="Date Placeholder 3"/>
          <p:cNvSpPr>
            <a:spLocks noGrp="1"/>
          </p:cNvSpPr>
          <p:nvPr>
            <p:ph type="dt" sz="quarter" idx="10"/>
          </p:nvPr>
        </p:nvSpPr>
        <p:spPr bwMode="auto">
          <a:noFill/>
          <a:ln>
            <a:miter lim="800000"/>
            <a:headEnd/>
            <a:tailEnd/>
          </a:ln>
        </p:spPr>
        <p:txBody>
          <a:bodyPr/>
          <a:lstStyle/>
          <a:p>
            <a:fld id="{E6FBEA8C-82F5-4432-93A1-3641FC1C7AB5}" type="datetime1">
              <a:rPr lang="en-US"/>
              <a:pPr/>
              <a:t>3/28/2012</a:t>
            </a:fld>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4028148404"/>
              </p:ext>
            </p:extLst>
          </p:nvPr>
        </p:nvGraphicFramePr>
        <p:xfrm>
          <a:off x="228600" y="884239"/>
          <a:ext cx="5698067" cy="4703762"/>
        </p:xfrm>
        <a:graphic>
          <a:graphicData uri="http://schemas.openxmlformats.org/drawingml/2006/chart">
            <c:chart xmlns:c="http://schemas.openxmlformats.org/drawingml/2006/chart" xmlns:r="http://schemas.openxmlformats.org/officeDocument/2006/relationships" r:id="rId2"/>
          </a:graphicData>
        </a:graphic>
      </p:graphicFrame>
      <p:sp>
        <p:nvSpPr>
          <p:cNvPr id="35845" name="TextBox 5"/>
          <p:cNvSpPr txBox="1">
            <a:spLocks noChangeArrowheads="1"/>
          </p:cNvSpPr>
          <p:nvPr/>
        </p:nvSpPr>
        <p:spPr bwMode="auto">
          <a:xfrm>
            <a:off x="6248400" y="1426105"/>
            <a:ext cx="2740555" cy="1200150"/>
          </a:xfrm>
          <a:prstGeom prst="rect">
            <a:avLst/>
          </a:prstGeom>
          <a:noFill/>
          <a:ln w="9525">
            <a:noFill/>
            <a:miter lim="800000"/>
            <a:headEnd/>
            <a:tailEnd/>
          </a:ln>
        </p:spPr>
        <p:txBody>
          <a:bodyPr wrap="square">
            <a:spAutoFit/>
          </a:bodyPr>
          <a:lstStyle/>
          <a:p>
            <a:r>
              <a:rPr lang="en-US" dirty="0"/>
              <a:t>-Total value over 4 year period</a:t>
            </a:r>
          </a:p>
          <a:p>
            <a:r>
              <a:rPr lang="en-US" dirty="0" smtClean="0"/>
              <a:t>-Kenya is becoming </a:t>
            </a:r>
            <a:r>
              <a:rPr lang="en-US" dirty="0"/>
              <a:t>more stable since  2008</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148263" y="76200"/>
            <a:ext cx="3995737" cy="461963"/>
          </a:xfrm>
          <a:prstGeom prst="rect">
            <a:avLst/>
          </a:prstGeom>
          <a:noFill/>
        </p:spPr>
        <p:txBody>
          <a:bodyPr>
            <a:spAutoFit/>
          </a:bodyPr>
          <a:lstStyle/>
          <a:p>
            <a:pPr algn="r"/>
            <a:r>
              <a:rPr lang="en-US" sz="2400" b="1">
                <a:effectLst>
                  <a:outerShdw blurRad="38100" dist="38100" dir="2700000" algn="tl">
                    <a:srgbClr val="C0C0C0"/>
                  </a:outerShdw>
                </a:effectLst>
              </a:rPr>
              <a:t>Problem Statement</a:t>
            </a:r>
            <a:endParaRPr lang="en-US" sz="2400" b="1">
              <a:effectLst>
                <a:outerShdw blurRad="38100" dist="38100" dir="2700000" algn="tl">
                  <a:srgbClr val="C0C0C0"/>
                </a:outerShdw>
              </a:effectLst>
              <a:latin typeface="Calibri" pitchFamily="34" charset="0"/>
            </a:endParaRPr>
          </a:p>
        </p:txBody>
      </p:sp>
      <p:sp>
        <p:nvSpPr>
          <p:cNvPr id="8195" name="TextBox 4"/>
          <p:cNvSpPr txBox="1">
            <a:spLocks noChangeArrowheads="1"/>
          </p:cNvSpPr>
          <p:nvPr/>
        </p:nvSpPr>
        <p:spPr bwMode="auto">
          <a:xfrm>
            <a:off x="241300" y="985838"/>
            <a:ext cx="8902700" cy="4156075"/>
          </a:xfrm>
          <a:prstGeom prst="rect">
            <a:avLst/>
          </a:prstGeom>
          <a:noFill/>
          <a:ln w="9525">
            <a:noFill/>
            <a:miter lim="800000"/>
            <a:headEnd/>
            <a:tailEnd/>
          </a:ln>
        </p:spPr>
        <p:txBody>
          <a:bodyPr>
            <a:spAutoFit/>
          </a:bodyPr>
          <a:lstStyle/>
          <a:p>
            <a:r>
              <a:rPr lang="en-US" sz="2400"/>
              <a:t>Combined Joint Task Force - Horn of Africa (CJTF-HOA) is the only official  permanent DoD presence on the continent of Africa and is responsible through AFRICOM for the assessment of US Government military activities.  Through civilian affairs teams, open sources, other government agencies, etc., they are responsible for assessing how government projects contribute to security, improved governance, and economic development.  They also contribute to the situational awareness as a key member of the US government team.  The purpose of this research is to review and make recommendations of the current assessment methodology.  </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2874965" y="84665"/>
            <a:ext cx="6167437" cy="685800"/>
          </a:xfrm>
          <a:prstGeom prst="rect">
            <a:avLst/>
          </a:prstGeom>
          <a:noFill/>
          <a:ln w="9525">
            <a:noFill/>
            <a:miter lim="800000"/>
            <a:headEnd/>
            <a:tailEnd/>
          </a:ln>
        </p:spPr>
        <p:txBody>
          <a:bodyPr/>
          <a:lstStyle/>
          <a:p>
            <a:pPr algn="r" eaLnBrk="0" hangingPunct="0"/>
            <a:r>
              <a:rPr lang="en-US" sz="2400" b="1" dirty="0">
                <a:effectLst>
                  <a:outerShdw blurRad="50800" dist="38100" dir="2700000" algn="tl" rotWithShape="0">
                    <a:schemeClr val="bg1">
                      <a:alpha val="43000"/>
                    </a:schemeClr>
                  </a:outerShdw>
                </a:effectLst>
                <a:ea typeface="ＭＳ Ｐゴシック" pitchFamily="34" charset="-128"/>
              </a:rPr>
              <a:t>FFP Score </a:t>
            </a:r>
            <a:r>
              <a:rPr lang="en-US" sz="2400" b="1" dirty="0" smtClean="0">
                <a:effectLst>
                  <a:outerShdw blurRad="50800" dist="38100" dir="2700000" algn="tl" rotWithShape="0">
                    <a:schemeClr val="bg1">
                      <a:alpha val="43000"/>
                    </a:schemeClr>
                  </a:outerShdw>
                </a:effectLst>
                <a:ea typeface="ＭＳ Ｐゴシック" pitchFamily="34" charset="-128"/>
              </a:rPr>
              <a:t>Trended</a:t>
            </a:r>
            <a:endParaRPr lang="en-US" sz="2400" b="1" dirty="0">
              <a:effectLst>
                <a:outerShdw blurRad="50800" dist="38100" dir="2700000" algn="tl" rotWithShape="0">
                  <a:schemeClr val="bg1">
                    <a:alpha val="43000"/>
                  </a:schemeClr>
                </a:outerShdw>
              </a:effectLst>
              <a:ea typeface="ＭＳ Ｐゴシック" pitchFamily="34" charset="-128"/>
            </a:endParaRPr>
          </a:p>
        </p:txBody>
      </p:sp>
      <p:pic>
        <p:nvPicPr>
          <p:cNvPr id="40963" name="Picture 2"/>
          <p:cNvPicPr>
            <a:picLocks noChangeAspect="1" noChangeArrowheads="1"/>
          </p:cNvPicPr>
          <p:nvPr/>
        </p:nvPicPr>
        <p:blipFill>
          <a:blip r:embed="rId2" cstate="print"/>
          <a:srcRect/>
          <a:stretch>
            <a:fillRect/>
          </a:stretch>
        </p:blipFill>
        <p:spPr bwMode="auto">
          <a:xfrm>
            <a:off x="250825" y="750888"/>
            <a:ext cx="8534400" cy="4930775"/>
          </a:xfrm>
          <a:prstGeom prst="rect">
            <a:avLst/>
          </a:prstGeom>
          <a:noFill/>
          <a:ln w="9525">
            <a:noFill/>
            <a:miter lim="800000"/>
            <a:headEnd/>
            <a:tailEnd/>
          </a:ln>
        </p:spPr>
      </p:pic>
      <p:sp>
        <p:nvSpPr>
          <p:cNvPr id="2" name="TextBox 1"/>
          <p:cNvSpPr txBox="1"/>
          <p:nvPr/>
        </p:nvSpPr>
        <p:spPr>
          <a:xfrm>
            <a:off x="2404533" y="5858933"/>
            <a:ext cx="4611284" cy="369332"/>
          </a:xfrm>
          <a:prstGeom prst="rect">
            <a:avLst/>
          </a:prstGeom>
          <a:solidFill>
            <a:srgbClr val="EBF1DE"/>
          </a:solidFill>
          <a:ln>
            <a:solidFill>
              <a:schemeClr val="tx1"/>
            </a:solidFill>
          </a:ln>
        </p:spPr>
        <p:txBody>
          <a:bodyPr wrap="none" rtlCol="0">
            <a:spAutoFit/>
          </a:bodyPr>
          <a:lstStyle/>
          <a:p>
            <a:r>
              <a:rPr lang="en-US" dirty="0" smtClean="0"/>
              <a:t>Note the same shape as our stability model</a:t>
            </a:r>
            <a:endParaRPr lang="en-US" dirty="0"/>
          </a:p>
        </p:txBody>
      </p:sp>
      <p:sp>
        <p:nvSpPr>
          <p:cNvPr id="5" name="Oval 4"/>
          <p:cNvSpPr/>
          <p:nvPr/>
        </p:nvSpPr>
        <p:spPr>
          <a:xfrm rot="19991110">
            <a:off x="2711383" y="1563204"/>
            <a:ext cx="4923735" cy="21161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bwMode="auto">
          <a:xfrm>
            <a:off x="2976563" y="0"/>
            <a:ext cx="6167437" cy="685800"/>
          </a:xfrm>
          <a:noFill/>
          <a:ln>
            <a:miter lim="800000"/>
            <a:headEnd/>
            <a:tailEnd/>
          </a:ln>
        </p:spPr>
        <p:txBody>
          <a:bodyPr vert="horz" wrap="square" lIns="91440" tIns="45720" rIns="91440" bIns="45720" numCol="1" anchor="t" anchorCtr="0" compatLnSpc="1">
            <a:prstTxWarp prst="textNoShape">
              <a:avLst/>
            </a:prstTxWarp>
          </a:bodyPr>
          <a:lstStyle/>
          <a:p>
            <a:pPr algn="r"/>
            <a:r>
              <a:rPr lang="en-US" i="0" dirty="0" smtClean="0">
                <a:solidFill>
                  <a:schemeClr val="tx1"/>
                </a:solidFill>
                <a:effectLst>
                  <a:outerShdw blurRad="50800" dist="38100" dir="2700000" algn="tl" rotWithShape="0">
                    <a:schemeClr val="bg1">
                      <a:alpha val="43000"/>
                    </a:schemeClr>
                  </a:outerShdw>
                </a:effectLst>
                <a:latin typeface="Arial" charset="0"/>
                <a:ea typeface="ＭＳ Ｐゴシック" pitchFamily="34" charset="-128"/>
              </a:rPr>
              <a:t>Kenya Stability Profiler</a:t>
            </a:r>
          </a:p>
        </p:txBody>
      </p:sp>
      <p:sp>
        <p:nvSpPr>
          <p:cNvPr id="36867" name="Date Placeholder 3"/>
          <p:cNvSpPr>
            <a:spLocks noGrp="1"/>
          </p:cNvSpPr>
          <p:nvPr>
            <p:ph type="dt" sz="quarter" idx="10"/>
          </p:nvPr>
        </p:nvSpPr>
        <p:spPr bwMode="auto">
          <a:noFill/>
          <a:ln>
            <a:miter lim="800000"/>
            <a:headEnd/>
            <a:tailEnd/>
          </a:ln>
        </p:spPr>
        <p:txBody>
          <a:bodyPr/>
          <a:lstStyle/>
          <a:p>
            <a:fld id="{1A2767B7-2759-42D5-974C-A7A99C7CFBFA}" type="datetime1">
              <a:rPr lang="en-US"/>
              <a:pPr/>
              <a:t>3/28/2012</a:t>
            </a:fld>
            <a:endParaRPr lang="en-US"/>
          </a:p>
        </p:txBody>
      </p:sp>
      <p:pic>
        <p:nvPicPr>
          <p:cNvPr id="36868" name="Content Placeholder 4"/>
          <p:cNvPicPr>
            <a:picLocks noGrp="1"/>
          </p:cNvPicPr>
          <p:nvPr>
            <p:ph idx="1"/>
          </p:nvPr>
        </p:nvPicPr>
        <p:blipFill>
          <a:blip r:embed="rId3" cstate="print"/>
          <a:srcRect l="1591" t="9492" r="3383" b="2921"/>
          <a:stretch>
            <a:fillRect/>
          </a:stretch>
        </p:blipFill>
        <p:spPr>
          <a:xfrm>
            <a:off x="1604963" y="687388"/>
            <a:ext cx="6091237" cy="5692775"/>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bwMode="auto">
          <a:xfrm>
            <a:off x="2908831" y="84665"/>
            <a:ext cx="6167437" cy="685800"/>
          </a:xfrm>
          <a:noFill/>
          <a:ln>
            <a:miter lim="800000"/>
            <a:headEnd/>
            <a:tailEnd/>
          </a:ln>
        </p:spPr>
        <p:txBody>
          <a:bodyPr vert="horz" wrap="square" lIns="91440" tIns="45720" rIns="91440" bIns="45720" numCol="1" anchor="t" anchorCtr="0" compatLnSpc="1">
            <a:prstTxWarp prst="textNoShape">
              <a:avLst/>
            </a:prstTxWarp>
          </a:bodyPr>
          <a:lstStyle/>
          <a:p>
            <a:pPr algn="r"/>
            <a:r>
              <a:rPr lang="en-US" i="0" dirty="0" smtClean="0">
                <a:solidFill>
                  <a:schemeClr val="tx1"/>
                </a:solidFill>
                <a:effectLst>
                  <a:outerShdw blurRad="50800" dist="38100" dir="2700000" algn="tl" rotWithShape="0">
                    <a:schemeClr val="bg1">
                      <a:alpha val="43000"/>
                    </a:schemeClr>
                  </a:outerShdw>
                </a:effectLst>
                <a:latin typeface="Arial" charset="0"/>
                <a:ea typeface="ＭＳ Ｐゴシック" pitchFamily="34" charset="-128"/>
              </a:rPr>
              <a:t>Stop Light Chart</a:t>
            </a:r>
          </a:p>
        </p:txBody>
      </p:sp>
      <p:graphicFrame>
        <p:nvGraphicFramePr>
          <p:cNvPr id="8" name="Table 7"/>
          <p:cNvGraphicFramePr>
            <a:graphicFrameLocks noGrp="1"/>
          </p:cNvGraphicFramePr>
          <p:nvPr>
            <p:extLst>
              <p:ext uri="{D42A27DB-BD31-4B8C-83A1-F6EECF244321}">
                <p14:modId xmlns:p14="http://schemas.microsoft.com/office/powerpoint/2010/main" xmlns="" val="1921099012"/>
              </p:ext>
            </p:extLst>
          </p:nvPr>
        </p:nvGraphicFramePr>
        <p:xfrm>
          <a:off x="393702" y="804786"/>
          <a:ext cx="6443035" cy="5138814"/>
        </p:xfrm>
        <a:graphic>
          <a:graphicData uri="http://schemas.openxmlformats.org/drawingml/2006/table">
            <a:tbl>
              <a:tblPr/>
              <a:tblGrid>
                <a:gridCol w="1674849"/>
                <a:gridCol w="1674849"/>
                <a:gridCol w="1674849"/>
                <a:gridCol w="354622"/>
                <a:gridCol w="354622"/>
                <a:gridCol w="354622"/>
                <a:gridCol w="354622"/>
              </a:tblGrid>
              <a:tr h="325843">
                <a:tc>
                  <a:txBody>
                    <a:bodyPr/>
                    <a:lstStyle/>
                    <a:p>
                      <a:pPr marL="0" marR="0" algn="ctr">
                        <a:spcBef>
                          <a:spcPts val="0"/>
                        </a:spcBef>
                        <a:spcAft>
                          <a:spcPts val="0"/>
                        </a:spcAft>
                      </a:pPr>
                      <a:r>
                        <a:rPr lang="en-US" sz="800" b="1" dirty="0">
                          <a:latin typeface="Arial"/>
                          <a:ea typeface="Times New Roman"/>
                          <a:cs typeface="Times New Roman"/>
                        </a:rPr>
                        <a:t>Function</a:t>
                      </a:r>
                      <a:endParaRPr lang="en-US" sz="1100" dirty="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dirty="0">
                          <a:latin typeface="Arial"/>
                          <a:ea typeface="Times New Roman"/>
                          <a:cs typeface="Times New Roman"/>
                        </a:rPr>
                        <a:t>Sub-Function</a:t>
                      </a:r>
                      <a:endParaRPr lang="en-US" sz="1100" dirty="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dirty="0">
                          <a:latin typeface="Arial"/>
                          <a:ea typeface="Times New Roman"/>
                          <a:cs typeface="Times New Roman"/>
                        </a:rPr>
                        <a:t>Value Measure</a:t>
                      </a:r>
                      <a:endParaRPr lang="en-US" sz="1100" dirty="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dirty="0">
                          <a:latin typeface="Arial"/>
                          <a:ea typeface="Times New Roman"/>
                          <a:cs typeface="Times New Roman"/>
                        </a:rPr>
                        <a:t>2007</a:t>
                      </a:r>
                      <a:endParaRPr lang="en-US" sz="1100" dirty="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dirty="0">
                          <a:latin typeface="Arial"/>
                          <a:ea typeface="Times New Roman"/>
                          <a:cs typeface="Times New Roman"/>
                        </a:rPr>
                        <a:t>2008</a:t>
                      </a:r>
                      <a:endParaRPr lang="en-US" sz="1100" dirty="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dirty="0">
                          <a:latin typeface="Arial"/>
                          <a:ea typeface="Times New Roman"/>
                          <a:cs typeface="Times New Roman"/>
                        </a:rPr>
                        <a:t>2009</a:t>
                      </a:r>
                      <a:endParaRPr lang="en-US" sz="1100" dirty="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dirty="0">
                          <a:latin typeface="Arial"/>
                          <a:ea typeface="Times New Roman"/>
                          <a:cs typeface="Times New Roman"/>
                        </a:rPr>
                        <a:t>2010</a:t>
                      </a:r>
                      <a:endParaRPr lang="en-US" sz="1100" dirty="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5429">
                <a:tc rowSpan="4">
                  <a:txBody>
                    <a:bodyPr/>
                    <a:lstStyle/>
                    <a:p>
                      <a:pPr marL="0" marR="0" algn="ctr">
                        <a:spcBef>
                          <a:spcPts val="0"/>
                        </a:spcBef>
                        <a:spcAft>
                          <a:spcPts val="0"/>
                        </a:spcAft>
                      </a:pPr>
                      <a:r>
                        <a:rPr lang="en-US" sz="800" b="1" dirty="0">
                          <a:latin typeface="Arial"/>
                          <a:ea typeface="Times New Roman"/>
                          <a:cs typeface="Times New Roman"/>
                        </a:rPr>
                        <a:t>Governance and </a:t>
                      </a:r>
                      <a:r>
                        <a:rPr lang="en-US" sz="800" b="1" dirty="0" smtClean="0">
                          <a:latin typeface="Arial"/>
                          <a:ea typeface="Times New Roman"/>
                          <a:cs typeface="Times New Roman"/>
                        </a:rPr>
                        <a:t>Politics </a:t>
                      </a:r>
                      <a:endParaRPr lang="en-US" sz="1100" dirty="0">
                        <a:latin typeface="Cambria"/>
                        <a:ea typeface="Malgun Gothic"/>
                        <a:cs typeface="Times New Roman"/>
                      </a:endParaRPr>
                    </a:p>
                  </a:txBody>
                  <a:tcPr marL="64423" marR="64423"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dirty="0">
                          <a:latin typeface="Arial"/>
                          <a:ea typeface="Times New Roman"/>
                          <a:cs typeface="Times New Roman"/>
                        </a:rPr>
                        <a:t>Military and </a:t>
                      </a:r>
                      <a:r>
                        <a:rPr lang="en-US" sz="800" b="1" dirty="0" err="1">
                          <a:latin typeface="Arial"/>
                          <a:ea typeface="Times New Roman"/>
                          <a:cs typeface="Times New Roman"/>
                        </a:rPr>
                        <a:t>Govt</a:t>
                      </a:r>
                      <a:r>
                        <a:rPr lang="en-US" sz="800" b="1" dirty="0">
                          <a:latin typeface="Arial"/>
                          <a:ea typeface="Times New Roman"/>
                          <a:cs typeface="Times New Roman"/>
                        </a:rPr>
                        <a:t> Corruption</a:t>
                      </a:r>
                      <a:endParaRPr lang="en-US" sz="1100" dirty="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a:latin typeface="Arial"/>
                          <a:ea typeface="Times New Roman"/>
                          <a:cs typeface="Times New Roman"/>
                        </a:rPr>
                        <a:t>Minimize Corruption Index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a:latin typeface="Arial"/>
                          <a:ea typeface="Times New Roman"/>
                          <a:cs typeface="Times New Roman"/>
                        </a:rPr>
                        <a:t>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spcBef>
                          <a:spcPts val="0"/>
                        </a:spcBef>
                        <a:spcAft>
                          <a:spcPts val="0"/>
                        </a:spcAft>
                      </a:pPr>
                      <a:r>
                        <a:rPr lang="en-US" sz="800" dirty="0">
                          <a:latin typeface="Arial"/>
                          <a:ea typeface="Times New Roman"/>
                          <a:cs typeface="Times New Roman"/>
                        </a:rPr>
                        <a:t> </a:t>
                      </a:r>
                      <a:endParaRPr lang="en-US" sz="1100" dirty="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spcBef>
                          <a:spcPts val="0"/>
                        </a:spcBef>
                        <a:spcAft>
                          <a:spcPts val="0"/>
                        </a:spcAft>
                      </a:pPr>
                      <a:r>
                        <a:rPr lang="en-US" sz="800" dirty="0">
                          <a:latin typeface="Arial"/>
                          <a:ea typeface="Times New Roman"/>
                          <a:cs typeface="Times New Roman"/>
                        </a:rPr>
                        <a:t> </a:t>
                      </a:r>
                      <a:endParaRPr lang="en-US" sz="1100" dirty="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spcBef>
                          <a:spcPts val="0"/>
                        </a:spcBef>
                        <a:spcAft>
                          <a:spcPts val="0"/>
                        </a:spcAft>
                      </a:pPr>
                      <a:r>
                        <a:rPr lang="en-US" sz="800">
                          <a:latin typeface="Arial"/>
                          <a:ea typeface="Times New Roman"/>
                          <a:cs typeface="Times New Roman"/>
                        </a:rPr>
                        <a:t>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399006">
                <a:tc vMerge="1">
                  <a:txBody>
                    <a:bodyPr/>
                    <a:lstStyle/>
                    <a:p>
                      <a:endParaRPr lang="en-US"/>
                    </a:p>
                  </a:txBody>
                  <a:tcPr/>
                </a:tc>
                <a:tc>
                  <a:txBody>
                    <a:bodyPr/>
                    <a:lstStyle/>
                    <a:p>
                      <a:pPr marL="0" marR="0" algn="ctr">
                        <a:spcBef>
                          <a:spcPts val="0"/>
                        </a:spcBef>
                        <a:spcAft>
                          <a:spcPts val="0"/>
                        </a:spcAft>
                      </a:pPr>
                      <a:r>
                        <a:rPr lang="en-US" sz="800" b="1">
                          <a:latin typeface="Arial"/>
                          <a:ea typeface="Times New Roman"/>
                          <a:cs typeface="Times New Roman"/>
                        </a:rPr>
                        <a:t>Country Health Status</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a:latin typeface="Arial"/>
                          <a:ea typeface="Times New Roman"/>
                          <a:cs typeface="Times New Roman"/>
                        </a:rPr>
                        <a:t>Minimize Infant Mortality Rate (Deaths/1000 Births)</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a:latin typeface="Arial"/>
                          <a:ea typeface="Times New Roman"/>
                          <a:cs typeface="Times New Roman"/>
                        </a:rPr>
                        <a:t>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800">
                          <a:latin typeface="Arial"/>
                          <a:ea typeface="Times New Roman"/>
                          <a:cs typeface="Times New Roman"/>
                        </a:rPr>
                        <a:t>NI</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800" dirty="0">
                          <a:latin typeface="Arial"/>
                          <a:ea typeface="Times New Roman"/>
                          <a:cs typeface="Times New Roman"/>
                        </a:rPr>
                        <a:t>NI</a:t>
                      </a:r>
                      <a:endParaRPr lang="en-US" sz="1100" dirty="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800" dirty="0">
                          <a:latin typeface="Arial"/>
                          <a:ea typeface="Times New Roman"/>
                          <a:cs typeface="Times New Roman"/>
                        </a:rPr>
                        <a:t> </a:t>
                      </a:r>
                      <a:endParaRPr lang="en-US" sz="1100" dirty="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337912">
                <a:tc vMerge="1">
                  <a:txBody>
                    <a:bodyPr/>
                    <a:lstStyle/>
                    <a:p>
                      <a:endParaRPr lang="en-US"/>
                    </a:p>
                  </a:txBody>
                  <a:tcPr/>
                </a:tc>
                <a:tc>
                  <a:txBody>
                    <a:bodyPr/>
                    <a:lstStyle/>
                    <a:p>
                      <a:pPr marL="0" marR="0" algn="ctr">
                        <a:spcBef>
                          <a:spcPts val="0"/>
                        </a:spcBef>
                        <a:spcAft>
                          <a:spcPts val="0"/>
                        </a:spcAft>
                      </a:pPr>
                      <a:r>
                        <a:rPr lang="en-US" sz="800" b="1">
                          <a:latin typeface="Arial"/>
                          <a:ea typeface="Times New Roman"/>
                          <a:cs typeface="Times New Roman"/>
                        </a:rPr>
                        <a:t>Political Unrest</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a:latin typeface="Arial"/>
                          <a:ea typeface="Times New Roman"/>
                          <a:cs typeface="Times New Roman"/>
                        </a:rPr>
                        <a:t>Minimize Citizens Killed or Captured by the Govt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a:latin typeface="Arial"/>
                          <a:ea typeface="Times New Roman"/>
                          <a:cs typeface="Times New Roman"/>
                        </a:rPr>
                        <a:t>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800">
                          <a:latin typeface="Arial"/>
                          <a:ea typeface="Times New Roman"/>
                          <a:cs typeface="Times New Roman"/>
                        </a:rPr>
                        <a:t>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en-US" sz="800" dirty="0">
                          <a:latin typeface="Arial"/>
                          <a:ea typeface="Times New Roman"/>
                          <a:cs typeface="Times New Roman"/>
                        </a:rPr>
                        <a:t> </a:t>
                      </a:r>
                      <a:endParaRPr lang="en-US" sz="1100" dirty="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800" dirty="0">
                          <a:latin typeface="Arial"/>
                          <a:ea typeface="Times New Roman"/>
                          <a:cs typeface="Times New Roman"/>
                        </a:rPr>
                        <a:t> </a:t>
                      </a:r>
                      <a:endParaRPr lang="en-US" sz="1100" dirty="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99006">
                <a:tc vMerge="1">
                  <a:txBody>
                    <a:bodyPr/>
                    <a:lstStyle/>
                    <a:p>
                      <a:endParaRPr lang="en-US"/>
                    </a:p>
                  </a:txBody>
                  <a:tcPr/>
                </a:tc>
                <a:tc>
                  <a:txBody>
                    <a:bodyPr/>
                    <a:lstStyle/>
                    <a:p>
                      <a:pPr marL="0" marR="0" algn="ctr">
                        <a:spcBef>
                          <a:spcPts val="0"/>
                        </a:spcBef>
                        <a:spcAft>
                          <a:spcPts val="0"/>
                        </a:spcAft>
                      </a:pPr>
                      <a:r>
                        <a:rPr lang="en-US" sz="800" b="1">
                          <a:latin typeface="Arial"/>
                          <a:ea typeface="Times New Roman"/>
                          <a:cs typeface="Times New Roman"/>
                        </a:rPr>
                        <a:t>Parallel Beliefs, Goals, and Morals</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a:latin typeface="Arial"/>
                          <a:ea typeface="Times New Roman"/>
                          <a:cs typeface="Times New Roman"/>
                        </a:rPr>
                        <a:t>Maximize Education Spending (% of Govt Budget)</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a:latin typeface="Arial"/>
                          <a:ea typeface="Times New Roman"/>
                          <a:cs typeface="Times New Roman"/>
                        </a:rPr>
                        <a:t>NI</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en-US" sz="800">
                          <a:latin typeface="Arial"/>
                          <a:ea typeface="Times New Roman"/>
                          <a:cs typeface="Times New Roman"/>
                        </a:rPr>
                        <a:t>NI</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en-US" sz="800">
                          <a:latin typeface="Arial"/>
                          <a:ea typeface="Times New Roman"/>
                          <a:cs typeface="Times New Roman"/>
                        </a:rPr>
                        <a:t>NI</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en-US" sz="800" dirty="0">
                          <a:latin typeface="Arial"/>
                          <a:ea typeface="Times New Roman"/>
                          <a:cs typeface="Times New Roman"/>
                        </a:rPr>
                        <a:t> </a:t>
                      </a:r>
                      <a:endParaRPr lang="en-US" sz="1100" dirty="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325843">
                <a:tc rowSpan="5">
                  <a:txBody>
                    <a:bodyPr/>
                    <a:lstStyle/>
                    <a:p>
                      <a:pPr marL="0" marR="0" algn="ctr">
                        <a:spcBef>
                          <a:spcPts val="0"/>
                        </a:spcBef>
                        <a:spcAft>
                          <a:spcPts val="0"/>
                        </a:spcAft>
                      </a:pPr>
                      <a:r>
                        <a:rPr lang="en-US" sz="800" b="1">
                          <a:latin typeface="Arial"/>
                          <a:ea typeface="Times New Roman"/>
                          <a:cs typeface="Times New Roman"/>
                        </a:rPr>
                        <a:t>Economy</a:t>
                      </a:r>
                      <a:endParaRPr lang="en-US" sz="1100">
                        <a:latin typeface="Cambria"/>
                        <a:ea typeface="Malgun Gothic"/>
                        <a:cs typeface="Times New Roman"/>
                      </a:endParaRPr>
                    </a:p>
                  </a:txBody>
                  <a:tcPr marL="64423" marR="64423"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0" marR="0" algn="ctr">
                        <a:spcBef>
                          <a:spcPts val="0"/>
                        </a:spcBef>
                        <a:spcAft>
                          <a:spcPts val="0"/>
                        </a:spcAft>
                      </a:pPr>
                      <a:r>
                        <a:rPr lang="en-US" sz="800" b="1" dirty="0">
                          <a:latin typeface="Arial"/>
                          <a:ea typeface="Times New Roman"/>
                          <a:cs typeface="Times New Roman"/>
                        </a:rPr>
                        <a:t>Strong Economy</a:t>
                      </a:r>
                      <a:endParaRPr lang="en-US" sz="1100" dirty="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a:latin typeface="Arial"/>
                          <a:ea typeface="Times New Roman"/>
                          <a:cs typeface="Times New Roman"/>
                        </a:rPr>
                        <a:t>Minimize Percent Unemployed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a:latin typeface="Arial"/>
                          <a:ea typeface="Times New Roman"/>
                          <a:cs typeface="Times New Roman"/>
                        </a:rPr>
                        <a:t>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800">
                          <a:latin typeface="Arial"/>
                          <a:ea typeface="Times New Roman"/>
                          <a:cs typeface="Times New Roman"/>
                        </a:rPr>
                        <a:t>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800">
                          <a:latin typeface="Arial"/>
                          <a:ea typeface="Times New Roman"/>
                          <a:cs typeface="Times New Roman"/>
                        </a:rPr>
                        <a:t>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800">
                          <a:latin typeface="Arial"/>
                          <a:ea typeface="Times New Roman"/>
                          <a:cs typeface="Times New Roman"/>
                        </a:rPr>
                        <a:t>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51488">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800">
                          <a:latin typeface="Arial"/>
                          <a:ea typeface="Times New Roman"/>
                          <a:cs typeface="Times New Roman"/>
                        </a:rPr>
                        <a:t>Maximize Average Annual Income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a:latin typeface="Arial"/>
                          <a:ea typeface="Times New Roman"/>
                          <a:cs typeface="Times New Roman"/>
                        </a:rPr>
                        <a:t>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spcBef>
                          <a:spcPts val="0"/>
                        </a:spcBef>
                        <a:spcAft>
                          <a:spcPts val="0"/>
                        </a:spcAft>
                      </a:pPr>
                      <a:r>
                        <a:rPr lang="en-US" sz="800">
                          <a:latin typeface="Arial"/>
                          <a:ea typeface="Times New Roman"/>
                          <a:cs typeface="Times New Roman"/>
                        </a:rPr>
                        <a:t>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spcBef>
                          <a:spcPts val="0"/>
                        </a:spcBef>
                        <a:spcAft>
                          <a:spcPts val="0"/>
                        </a:spcAft>
                      </a:pPr>
                      <a:r>
                        <a:rPr lang="en-US" sz="800">
                          <a:latin typeface="Arial"/>
                          <a:ea typeface="Times New Roman"/>
                          <a:cs typeface="Times New Roman"/>
                        </a:rPr>
                        <a:t>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800">
                          <a:latin typeface="Arial"/>
                          <a:ea typeface="Times New Roman"/>
                          <a:cs typeface="Times New Roman"/>
                        </a:rPr>
                        <a:t>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17546">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800">
                          <a:latin typeface="Arial"/>
                          <a:ea typeface="Times New Roman"/>
                          <a:cs typeface="Times New Roman"/>
                        </a:rPr>
                        <a:t>Optimize Inflation Rate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a:latin typeface="Arial"/>
                          <a:ea typeface="Times New Roman"/>
                          <a:cs typeface="Times New Roman"/>
                        </a:rPr>
                        <a:t>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en-US" sz="800">
                          <a:latin typeface="Arial"/>
                          <a:ea typeface="Times New Roman"/>
                          <a:cs typeface="Times New Roman"/>
                        </a:rPr>
                        <a:t>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spcBef>
                          <a:spcPts val="0"/>
                        </a:spcBef>
                        <a:spcAft>
                          <a:spcPts val="0"/>
                        </a:spcAft>
                      </a:pPr>
                      <a:r>
                        <a:rPr lang="en-US" sz="800" dirty="0">
                          <a:latin typeface="Arial"/>
                          <a:ea typeface="Times New Roman"/>
                          <a:cs typeface="Times New Roman"/>
                        </a:rPr>
                        <a:t> </a:t>
                      </a:r>
                      <a:endParaRPr lang="en-US" sz="1100" dirty="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spcBef>
                          <a:spcPts val="0"/>
                        </a:spcBef>
                        <a:spcAft>
                          <a:spcPts val="0"/>
                        </a:spcAft>
                      </a:pPr>
                      <a:r>
                        <a:rPr lang="en-US" sz="800">
                          <a:latin typeface="Arial"/>
                          <a:ea typeface="Times New Roman"/>
                          <a:cs typeface="Times New Roman"/>
                        </a:rPr>
                        <a:t>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325843">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800">
                          <a:latin typeface="Arial"/>
                          <a:ea typeface="Times New Roman"/>
                          <a:cs typeface="Times New Roman"/>
                        </a:rPr>
                        <a:t>Maximize Investment Climate Ranking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a:latin typeface="Arial"/>
                          <a:ea typeface="Times New Roman"/>
                          <a:cs typeface="Times New Roman"/>
                        </a:rPr>
                        <a:t>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800">
                          <a:latin typeface="Arial"/>
                          <a:ea typeface="Times New Roman"/>
                          <a:cs typeface="Times New Roman"/>
                        </a:rPr>
                        <a:t>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800">
                          <a:latin typeface="Arial"/>
                          <a:ea typeface="Times New Roman"/>
                          <a:cs typeface="Times New Roman"/>
                        </a:rPr>
                        <a:t>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800">
                          <a:latin typeface="Arial"/>
                          <a:ea typeface="Times New Roman"/>
                          <a:cs typeface="Times New Roman"/>
                        </a:rPr>
                        <a:t>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378642">
                <a:tc vMerge="1">
                  <a:txBody>
                    <a:bodyPr/>
                    <a:lstStyle/>
                    <a:p>
                      <a:endParaRPr lang="en-US"/>
                    </a:p>
                  </a:txBody>
                  <a:tcPr/>
                </a:tc>
                <a:tc>
                  <a:txBody>
                    <a:bodyPr/>
                    <a:lstStyle/>
                    <a:p>
                      <a:pPr marL="0" marR="0" algn="ctr">
                        <a:spcBef>
                          <a:spcPts val="0"/>
                        </a:spcBef>
                        <a:spcAft>
                          <a:spcPts val="0"/>
                        </a:spcAft>
                      </a:pPr>
                      <a:r>
                        <a:rPr lang="en-US" sz="800" b="1">
                          <a:latin typeface="Arial"/>
                          <a:ea typeface="Times New Roman"/>
                          <a:cs typeface="Times New Roman"/>
                        </a:rPr>
                        <a:t>Private Sector Development</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a:latin typeface="Arial"/>
                          <a:ea typeface="Times New Roman"/>
                          <a:cs typeface="Times New Roman"/>
                        </a:rPr>
                        <a:t>Maximize Tourism Revenue ($ Mil)</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a:latin typeface="Arial"/>
                          <a:ea typeface="Times New Roman"/>
                          <a:cs typeface="Times New Roman"/>
                        </a:rPr>
                        <a:t>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800">
                          <a:latin typeface="Arial"/>
                          <a:ea typeface="Times New Roman"/>
                          <a:cs typeface="Times New Roman"/>
                        </a:rPr>
                        <a:t>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spcBef>
                          <a:spcPts val="0"/>
                        </a:spcBef>
                        <a:spcAft>
                          <a:spcPts val="0"/>
                        </a:spcAft>
                      </a:pPr>
                      <a:r>
                        <a:rPr lang="en-US" sz="800">
                          <a:latin typeface="Arial"/>
                          <a:ea typeface="Times New Roman"/>
                          <a:cs typeface="Times New Roman"/>
                        </a:rPr>
                        <a:t>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spcBef>
                          <a:spcPts val="0"/>
                        </a:spcBef>
                        <a:spcAft>
                          <a:spcPts val="0"/>
                        </a:spcAft>
                      </a:pPr>
                      <a:r>
                        <a:rPr lang="en-US" sz="800">
                          <a:latin typeface="Arial"/>
                          <a:ea typeface="Times New Roman"/>
                          <a:cs typeface="Times New Roman"/>
                        </a:rPr>
                        <a:t>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25843">
                <a:tc rowSpan="5">
                  <a:txBody>
                    <a:bodyPr/>
                    <a:lstStyle/>
                    <a:p>
                      <a:pPr marL="0" marR="0" algn="ctr">
                        <a:spcBef>
                          <a:spcPts val="0"/>
                        </a:spcBef>
                        <a:spcAft>
                          <a:spcPts val="0"/>
                        </a:spcAft>
                      </a:pPr>
                      <a:r>
                        <a:rPr lang="en-US" sz="800" b="1">
                          <a:latin typeface="Arial"/>
                          <a:ea typeface="Times New Roman"/>
                          <a:cs typeface="Times New Roman"/>
                        </a:rPr>
                        <a:t>Social Well Being</a:t>
                      </a:r>
                      <a:endParaRPr lang="en-US" sz="1100">
                        <a:latin typeface="Cambria"/>
                        <a:ea typeface="Malgun Gothic"/>
                        <a:cs typeface="Times New Roman"/>
                      </a:endParaRPr>
                    </a:p>
                  </a:txBody>
                  <a:tcPr marL="64423" marR="64423"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latin typeface="Arial"/>
                          <a:ea typeface="Times New Roman"/>
                          <a:cs typeface="Times New Roman"/>
                        </a:rPr>
                        <a:t>Poverty</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a:latin typeface="Arial"/>
                          <a:ea typeface="Times New Roman"/>
                          <a:cs typeface="Times New Roman"/>
                        </a:rPr>
                        <a:t>Minimize % of Population Below Poverty Line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a:latin typeface="Arial"/>
                          <a:ea typeface="Times New Roman"/>
                          <a:cs typeface="Times New Roman"/>
                        </a:rPr>
                        <a:t>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spcBef>
                          <a:spcPts val="0"/>
                        </a:spcBef>
                        <a:spcAft>
                          <a:spcPts val="0"/>
                        </a:spcAft>
                      </a:pPr>
                      <a:r>
                        <a:rPr lang="en-US" sz="800" dirty="0">
                          <a:latin typeface="Arial"/>
                          <a:ea typeface="Times New Roman"/>
                          <a:cs typeface="Times New Roman"/>
                        </a:rPr>
                        <a:t>NI</a:t>
                      </a:r>
                      <a:endParaRPr lang="en-US" sz="1100" dirty="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spcBef>
                          <a:spcPts val="0"/>
                        </a:spcBef>
                        <a:spcAft>
                          <a:spcPts val="0"/>
                        </a:spcAft>
                      </a:pPr>
                      <a:r>
                        <a:rPr lang="en-US" sz="800">
                          <a:latin typeface="Arial"/>
                          <a:ea typeface="Times New Roman"/>
                          <a:cs typeface="Times New Roman"/>
                        </a:rPr>
                        <a:t>NI</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spcBef>
                          <a:spcPts val="0"/>
                        </a:spcBef>
                        <a:spcAft>
                          <a:spcPts val="0"/>
                        </a:spcAft>
                      </a:pPr>
                      <a:r>
                        <a:rPr lang="en-US" sz="800">
                          <a:latin typeface="Arial"/>
                          <a:ea typeface="Times New Roman"/>
                          <a:cs typeface="Times New Roman"/>
                        </a:rPr>
                        <a:t>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325843">
                <a:tc vMerge="1">
                  <a:txBody>
                    <a:bodyPr/>
                    <a:lstStyle/>
                    <a:p>
                      <a:endParaRPr lang="en-US"/>
                    </a:p>
                  </a:txBody>
                  <a:tcPr/>
                </a:tc>
                <a:tc>
                  <a:txBody>
                    <a:bodyPr/>
                    <a:lstStyle/>
                    <a:p>
                      <a:pPr marL="0" marR="0" algn="ctr">
                        <a:spcBef>
                          <a:spcPts val="0"/>
                        </a:spcBef>
                        <a:spcAft>
                          <a:spcPts val="0"/>
                        </a:spcAft>
                      </a:pPr>
                      <a:r>
                        <a:rPr lang="en-US" sz="800" b="1" dirty="0">
                          <a:latin typeface="Arial"/>
                          <a:ea typeface="Times New Roman"/>
                          <a:cs typeface="Times New Roman"/>
                        </a:rPr>
                        <a:t>Conflict </a:t>
                      </a:r>
                      <a:r>
                        <a:rPr lang="en-US" sz="800" b="1" dirty="0" smtClean="0">
                          <a:latin typeface="Arial"/>
                          <a:ea typeface="Times New Roman"/>
                          <a:cs typeface="Times New Roman"/>
                        </a:rPr>
                        <a:t>Between Ethnic </a:t>
                      </a:r>
                      <a:r>
                        <a:rPr lang="en-US" sz="800" b="1" dirty="0">
                          <a:latin typeface="Arial"/>
                          <a:ea typeface="Times New Roman"/>
                          <a:cs typeface="Times New Roman"/>
                        </a:rPr>
                        <a:t>Groups</a:t>
                      </a:r>
                      <a:endParaRPr lang="en-US" sz="1100" dirty="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a:latin typeface="Arial"/>
                          <a:ea typeface="Times New Roman"/>
                          <a:cs typeface="Times New Roman"/>
                        </a:rPr>
                        <a:t>Maximize Labor Participation Rate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a:latin typeface="Arial"/>
                          <a:ea typeface="Times New Roman"/>
                          <a:cs typeface="Times New Roman"/>
                        </a:rPr>
                        <a:t>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en-US" sz="800">
                          <a:latin typeface="Arial"/>
                          <a:ea typeface="Times New Roman"/>
                          <a:cs typeface="Times New Roman"/>
                        </a:rPr>
                        <a:t>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en-US" sz="800">
                          <a:latin typeface="Arial"/>
                          <a:ea typeface="Times New Roman"/>
                          <a:cs typeface="Times New Roman"/>
                        </a:rPr>
                        <a:t>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en-US" sz="800">
                          <a:latin typeface="Arial"/>
                          <a:ea typeface="Times New Roman"/>
                          <a:cs typeface="Times New Roman"/>
                        </a:rPr>
                        <a:t>NI</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344700">
                <a:tc vMerge="1">
                  <a:txBody>
                    <a:bodyPr/>
                    <a:lstStyle/>
                    <a:p>
                      <a:endParaRPr lang="en-US"/>
                    </a:p>
                  </a:txBody>
                  <a:tcPr/>
                </a:tc>
                <a:tc>
                  <a:txBody>
                    <a:bodyPr/>
                    <a:lstStyle/>
                    <a:p>
                      <a:pPr marL="0" marR="0" algn="ctr">
                        <a:spcBef>
                          <a:spcPts val="0"/>
                        </a:spcBef>
                        <a:spcAft>
                          <a:spcPts val="0"/>
                        </a:spcAft>
                      </a:pPr>
                      <a:r>
                        <a:rPr lang="en-US" sz="800" b="1">
                          <a:latin typeface="Arial"/>
                          <a:ea typeface="Times New Roman"/>
                          <a:cs typeface="Times New Roman"/>
                        </a:rPr>
                        <a:t>Pandemic Influenza and Decease</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a:latin typeface="Arial"/>
                          <a:ea typeface="Times New Roman"/>
                          <a:cs typeface="Times New Roman"/>
                        </a:rPr>
                        <a:t>Minimize HIV/AIDs Infection (Deaths/Year)</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a:latin typeface="Arial"/>
                          <a:ea typeface="Times New Roman"/>
                          <a:cs typeface="Times New Roman"/>
                        </a:rPr>
                        <a:t>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spcBef>
                          <a:spcPts val="0"/>
                        </a:spcBef>
                        <a:spcAft>
                          <a:spcPts val="0"/>
                        </a:spcAft>
                      </a:pPr>
                      <a:r>
                        <a:rPr lang="en-US" sz="800">
                          <a:latin typeface="Arial"/>
                          <a:ea typeface="Times New Roman"/>
                          <a:cs typeface="Times New Roman"/>
                        </a:rPr>
                        <a:t>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spcBef>
                          <a:spcPts val="0"/>
                        </a:spcBef>
                        <a:spcAft>
                          <a:spcPts val="0"/>
                        </a:spcAft>
                      </a:pPr>
                      <a:r>
                        <a:rPr lang="en-US" sz="800">
                          <a:latin typeface="Arial"/>
                          <a:ea typeface="Times New Roman"/>
                          <a:cs typeface="Times New Roman"/>
                        </a:rPr>
                        <a:t>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spcBef>
                          <a:spcPts val="0"/>
                        </a:spcBef>
                        <a:spcAft>
                          <a:spcPts val="0"/>
                        </a:spcAft>
                      </a:pPr>
                      <a:r>
                        <a:rPr lang="en-US" sz="800">
                          <a:latin typeface="Arial"/>
                          <a:ea typeface="Times New Roman"/>
                          <a:cs typeface="Times New Roman"/>
                        </a:rPr>
                        <a:t>NI</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325843">
                <a:tc vMerge="1">
                  <a:txBody>
                    <a:bodyPr/>
                    <a:lstStyle/>
                    <a:p>
                      <a:endParaRPr lang="en-US"/>
                    </a:p>
                  </a:txBody>
                  <a:tcPr/>
                </a:tc>
                <a:tc>
                  <a:txBody>
                    <a:bodyPr/>
                    <a:lstStyle/>
                    <a:p>
                      <a:pPr marL="0" marR="0" algn="ctr">
                        <a:spcBef>
                          <a:spcPts val="0"/>
                        </a:spcBef>
                        <a:spcAft>
                          <a:spcPts val="0"/>
                        </a:spcAft>
                      </a:pPr>
                      <a:r>
                        <a:rPr lang="en-US" sz="800" b="1">
                          <a:latin typeface="Arial"/>
                          <a:ea typeface="Times New Roman"/>
                          <a:cs typeface="Times New Roman"/>
                        </a:rPr>
                        <a:t>Life Expectancy</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a:latin typeface="Arial"/>
                          <a:ea typeface="Times New Roman"/>
                          <a:cs typeface="Times New Roman"/>
                        </a:rPr>
                        <a:t>Maximize Life Expectancy (Yrs)</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dirty="0">
                          <a:latin typeface="Arial"/>
                          <a:ea typeface="Times New Roman"/>
                          <a:cs typeface="Times New Roman"/>
                        </a:rPr>
                        <a:t> </a:t>
                      </a:r>
                      <a:endParaRPr lang="en-US" sz="1100" dirty="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spcBef>
                          <a:spcPts val="0"/>
                        </a:spcBef>
                        <a:spcAft>
                          <a:spcPts val="0"/>
                        </a:spcAft>
                      </a:pPr>
                      <a:r>
                        <a:rPr lang="en-US" sz="800" dirty="0">
                          <a:latin typeface="Arial"/>
                          <a:ea typeface="Times New Roman"/>
                          <a:cs typeface="Times New Roman"/>
                        </a:rPr>
                        <a:t> </a:t>
                      </a:r>
                      <a:endParaRPr lang="en-US" sz="1100" dirty="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spcBef>
                          <a:spcPts val="0"/>
                        </a:spcBef>
                        <a:spcAft>
                          <a:spcPts val="0"/>
                        </a:spcAft>
                      </a:pPr>
                      <a:r>
                        <a:rPr lang="en-US" sz="800" dirty="0">
                          <a:latin typeface="Arial"/>
                          <a:ea typeface="Times New Roman"/>
                          <a:cs typeface="Times New Roman"/>
                        </a:rPr>
                        <a:t> </a:t>
                      </a:r>
                      <a:endParaRPr lang="en-US" sz="1100" dirty="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spcBef>
                          <a:spcPts val="0"/>
                        </a:spcBef>
                        <a:spcAft>
                          <a:spcPts val="0"/>
                        </a:spcAft>
                      </a:pPr>
                      <a:r>
                        <a:rPr lang="en-US" sz="800">
                          <a:latin typeface="Arial"/>
                          <a:ea typeface="Times New Roman"/>
                          <a:cs typeface="Times New Roman"/>
                        </a:rPr>
                        <a:t>NI</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270027">
                <a:tc vMerge="1">
                  <a:txBody>
                    <a:bodyPr/>
                    <a:lstStyle/>
                    <a:p>
                      <a:endParaRPr lang="en-US"/>
                    </a:p>
                  </a:txBody>
                  <a:tcPr/>
                </a:tc>
                <a:tc>
                  <a:txBody>
                    <a:bodyPr/>
                    <a:lstStyle/>
                    <a:p>
                      <a:pPr marL="0" marR="0" algn="ctr">
                        <a:spcBef>
                          <a:spcPts val="0"/>
                        </a:spcBef>
                        <a:spcAft>
                          <a:spcPts val="0"/>
                        </a:spcAft>
                      </a:pPr>
                      <a:r>
                        <a:rPr lang="en-US" sz="800" b="1">
                          <a:latin typeface="Arial"/>
                          <a:ea typeface="Times New Roman"/>
                          <a:cs typeface="Times New Roman"/>
                        </a:rPr>
                        <a:t>Education</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a:latin typeface="Arial"/>
                          <a:ea typeface="Times New Roman"/>
                          <a:cs typeface="Times New Roman"/>
                        </a:rPr>
                        <a:t>Maximize Literacy Rate (%)</a:t>
                      </a:r>
                      <a:endParaRPr lang="en-US" sz="110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dirty="0">
                          <a:latin typeface="Arial"/>
                          <a:ea typeface="Times New Roman"/>
                          <a:cs typeface="Times New Roman"/>
                        </a:rPr>
                        <a:t> </a:t>
                      </a:r>
                      <a:endParaRPr lang="en-US" sz="1100" dirty="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en-US" sz="800" dirty="0">
                          <a:latin typeface="Arial"/>
                          <a:ea typeface="Times New Roman"/>
                          <a:cs typeface="Times New Roman"/>
                        </a:rPr>
                        <a:t> </a:t>
                      </a:r>
                      <a:endParaRPr lang="en-US" sz="1100" dirty="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en-US" sz="800" dirty="0">
                          <a:latin typeface="Arial"/>
                          <a:ea typeface="Times New Roman"/>
                          <a:cs typeface="Times New Roman"/>
                        </a:rPr>
                        <a:t> </a:t>
                      </a:r>
                      <a:endParaRPr lang="en-US" sz="1100" dirty="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en-US" sz="800" dirty="0">
                          <a:latin typeface="Arial"/>
                          <a:ea typeface="Times New Roman"/>
                          <a:cs typeface="Times New Roman"/>
                        </a:rPr>
                        <a:t>NI</a:t>
                      </a:r>
                      <a:endParaRPr lang="en-US" sz="1100" dirty="0">
                        <a:latin typeface="Cambria"/>
                        <a:ea typeface="Malgun Gothic"/>
                        <a:cs typeface="Times New Roman"/>
                      </a:endParaRPr>
                    </a:p>
                  </a:txBody>
                  <a:tcPr marL="64423" marR="64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bl>
          </a:graphicData>
        </a:graphic>
      </p:graphicFrame>
      <p:sp>
        <p:nvSpPr>
          <p:cNvPr id="37893" name="TextBox 4"/>
          <p:cNvSpPr txBox="1">
            <a:spLocks noChangeArrowheads="1"/>
          </p:cNvSpPr>
          <p:nvPr/>
        </p:nvSpPr>
        <p:spPr bwMode="auto">
          <a:xfrm>
            <a:off x="7016750" y="1350963"/>
            <a:ext cx="1851025" cy="3970337"/>
          </a:xfrm>
          <a:prstGeom prst="rect">
            <a:avLst/>
          </a:prstGeom>
          <a:noFill/>
          <a:ln w="9525">
            <a:noFill/>
            <a:miter lim="800000"/>
            <a:headEnd/>
            <a:tailEnd/>
          </a:ln>
        </p:spPr>
        <p:txBody>
          <a:bodyPr>
            <a:spAutoFit/>
          </a:bodyPr>
          <a:lstStyle/>
          <a:p>
            <a:r>
              <a:rPr lang="en-US"/>
              <a:t>-Level of change from year to year of value measures</a:t>
            </a:r>
          </a:p>
          <a:p>
            <a:r>
              <a:rPr lang="en-US"/>
              <a:t>-Level of change measured by the value’s score</a:t>
            </a:r>
          </a:p>
          <a:p>
            <a:r>
              <a:rPr lang="en-US"/>
              <a:t>-Red is least amount of change and Green is the most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772885" y="881742"/>
          <a:ext cx="6283008" cy="5083628"/>
        </p:xfrm>
        <a:graphic>
          <a:graphicData uri="http://schemas.openxmlformats.org/drawingml/2006/table">
            <a:tbl>
              <a:tblPr/>
              <a:tblGrid>
                <a:gridCol w="1478996"/>
                <a:gridCol w="713884"/>
                <a:gridCol w="155992"/>
                <a:gridCol w="502852"/>
                <a:gridCol w="90754"/>
                <a:gridCol w="1684042"/>
                <a:gridCol w="320686"/>
                <a:gridCol w="90754"/>
                <a:gridCol w="330484"/>
                <a:gridCol w="90754"/>
                <a:gridCol w="421238"/>
                <a:gridCol w="402572"/>
              </a:tblGrid>
              <a:tr h="402860">
                <a:tc>
                  <a:txBody>
                    <a:bodyPr/>
                    <a:lstStyle/>
                    <a:p>
                      <a:pPr marL="0" marR="0" algn="ctr">
                        <a:spcBef>
                          <a:spcPts val="0"/>
                        </a:spcBef>
                        <a:spcAft>
                          <a:spcPts val="0"/>
                        </a:spcAft>
                      </a:pPr>
                      <a:r>
                        <a:rPr lang="en-US" sz="900" b="1" dirty="0">
                          <a:latin typeface="Arial"/>
                          <a:ea typeface="Times New Roman"/>
                          <a:cs typeface="Times New Roman"/>
                        </a:rPr>
                        <a:t>Function</a:t>
                      </a:r>
                      <a:endParaRPr lang="en-US" sz="1100" dirty="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algn="ctr">
                        <a:spcBef>
                          <a:spcPts val="0"/>
                        </a:spcBef>
                        <a:spcAft>
                          <a:spcPts val="0"/>
                        </a:spcAft>
                      </a:pPr>
                      <a:r>
                        <a:rPr lang="en-US" sz="900" b="1" dirty="0">
                          <a:latin typeface="Arial"/>
                          <a:ea typeface="Times New Roman"/>
                          <a:cs typeface="Times New Roman"/>
                        </a:rPr>
                        <a:t>Sub-Function</a:t>
                      </a:r>
                      <a:endParaRPr lang="en-US" sz="1100" dirty="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900" b="1" dirty="0">
                          <a:latin typeface="Arial"/>
                          <a:ea typeface="Times New Roman"/>
                          <a:cs typeface="Times New Roman"/>
                        </a:rPr>
                        <a:t>Value Measure</a:t>
                      </a:r>
                      <a:endParaRPr lang="en-US" sz="1100" dirty="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US" sz="900" b="1">
                          <a:latin typeface="Arial"/>
                          <a:ea typeface="Times New Roman"/>
                          <a:cs typeface="Times New Roman"/>
                        </a:rPr>
                        <a:t>2007</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spcBef>
                          <a:spcPts val="0"/>
                        </a:spcBef>
                        <a:spcAft>
                          <a:spcPts val="0"/>
                        </a:spcAft>
                      </a:pPr>
                      <a:r>
                        <a:rPr lang="en-US" sz="900" b="1">
                          <a:latin typeface="Arial"/>
                          <a:ea typeface="Times New Roman"/>
                          <a:cs typeface="Times New Roman"/>
                        </a:rPr>
                        <a:t>2008</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spcBef>
                          <a:spcPts val="0"/>
                        </a:spcBef>
                        <a:spcAft>
                          <a:spcPts val="0"/>
                        </a:spcAft>
                      </a:pPr>
                      <a:r>
                        <a:rPr lang="en-US" sz="900" b="1">
                          <a:latin typeface="Arial"/>
                          <a:ea typeface="Times New Roman"/>
                          <a:cs typeface="Times New Roman"/>
                        </a:rPr>
                        <a:t>2009</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a:latin typeface="Arial"/>
                          <a:ea typeface="Times New Roman"/>
                          <a:cs typeface="Times New Roman"/>
                        </a:rPr>
                        <a:t>2010</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2860">
                <a:tc rowSpan="7">
                  <a:txBody>
                    <a:bodyPr/>
                    <a:lstStyle/>
                    <a:p>
                      <a:pPr marL="0" marR="0" algn="ctr">
                        <a:spcBef>
                          <a:spcPts val="0"/>
                        </a:spcBef>
                        <a:spcAft>
                          <a:spcPts val="0"/>
                        </a:spcAft>
                      </a:pPr>
                      <a:r>
                        <a:rPr lang="en-US" sz="900" b="1" dirty="0">
                          <a:latin typeface="Arial"/>
                          <a:ea typeface="Times New Roman"/>
                          <a:cs typeface="Times New Roman"/>
                        </a:rPr>
                        <a:t>Security</a:t>
                      </a:r>
                      <a:endParaRPr lang="en-US" sz="1100" dirty="0">
                        <a:latin typeface="Cambria"/>
                        <a:ea typeface="Malgun Gothic"/>
                        <a:cs typeface="Times New Roman"/>
                      </a:endParaRPr>
                    </a:p>
                  </a:txBody>
                  <a:tcPr marL="64942" marR="64942"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algn="ctr">
                        <a:spcBef>
                          <a:spcPts val="0"/>
                        </a:spcBef>
                        <a:spcAft>
                          <a:spcPts val="0"/>
                        </a:spcAft>
                      </a:pPr>
                      <a:r>
                        <a:rPr lang="en-US" sz="900" b="1">
                          <a:latin typeface="Arial"/>
                          <a:ea typeface="Times New Roman"/>
                          <a:cs typeface="Times New Roman"/>
                        </a:rPr>
                        <a:t>Terrorism</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900">
                          <a:latin typeface="Arial"/>
                          <a:ea typeface="Times New Roman"/>
                          <a:cs typeface="Times New Roman"/>
                        </a:rPr>
                        <a:t>Minimize Terrorism Attacks (# of Attacks/Year)</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US" sz="900">
                          <a:latin typeface="Arial"/>
                          <a:ea typeface="Times New Roman"/>
                          <a:cs typeface="Times New Roman"/>
                        </a:rPr>
                        <a:t>NI</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marL="0" marR="0" algn="ctr">
                        <a:spcBef>
                          <a:spcPts val="0"/>
                        </a:spcBef>
                        <a:spcAft>
                          <a:spcPts val="0"/>
                        </a:spcAft>
                      </a:pPr>
                      <a:r>
                        <a:rPr lang="en-US" sz="900">
                          <a:latin typeface="Arial"/>
                          <a:ea typeface="Times New Roman"/>
                          <a:cs typeface="Times New Roman"/>
                        </a:rPr>
                        <a:t>NI</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a:txBody>
                    <a:bodyPr/>
                    <a:lstStyle/>
                    <a:p>
                      <a:pPr marL="0" marR="0" algn="ctr">
                        <a:spcBef>
                          <a:spcPts val="0"/>
                        </a:spcBef>
                        <a:spcAft>
                          <a:spcPts val="0"/>
                        </a:spcAft>
                      </a:pPr>
                      <a:r>
                        <a:rPr lang="en-US" sz="900">
                          <a:latin typeface="Arial"/>
                          <a:ea typeface="Times New Roman"/>
                          <a:cs typeface="Times New Roman"/>
                        </a:rPr>
                        <a:t>NI</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900">
                          <a:latin typeface="Arial"/>
                          <a:ea typeface="Times New Roman"/>
                          <a:cs typeface="Times New Roman"/>
                        </a:rPr>
                        <a:t>NI</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51255">
                <a:tc vMerge="1">
                  <a:txBody>
                    <a:bodyPr/>
                    <a:lstStyle/>
                    <a:p>
                      <a:endParaRPr lang="en-US"/>
                    </a:p>
                  </a:txBody>
                  <a:tcPr/>
                </a:tc>
                <a:tc gridSpan="4">
                  <a:txBody>
                    <a:bodyPr/>
                    <a:lstStyle/>
                    <a:p>
                      <a:pPr marL="0" marR="0" algn="ctr">
                        <a:spcBef>
                          <a:spcPts val="0"/>
                        </a:spcBef>
                        <a:spcAft>
                          <a:spcPts val="0"/>
                        </a:spcAft>
                      </a:pPr>
                      <a:r>
                        <a:rPr lang="en-US" sz="900" b="1">
                          <a:latin typeface="Arial"/>
                          <a:ea typeface="Times New Roman"/>
                          <a:cs typeface="Times New Roman"/>
                        </a:rPr>
                        <a:t>Size of Military</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900">
                          <a:latin typeface="Arial"/>
                          <a:ea typeface="Times New Roman"/>
                          <a:cs typeface="Times New Roman"/>
                        </a:rPr>
                        <a:t>Maximize Size of Military (% Military per Labor Force)</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US" sz="900">
                          <a:latin typeface="Arial"/>
                          <a:ea typeface="Times New Roman"/>
                          <a:cs typeface="Times New Roman"/>
                        </a:rPr>
                        <a:t> </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en-US"/>
                    </a:p>
                  </a:txBody>
                  <a:tcPr/>
                </a:tc>
                <a:tc gridSpan="2">
                  <a:txBody>
                    <a:bodyPr/>
                    <a:lstStyle/>
                    <a:p>
                      <a:pPr marL="0" marR="0" algn="ctr">
                        <a:spcBef>
                          <a:spcPts val="0"/>
                        </a:spcBef>
                        <a:spcAft>
                          <a:spcPts val="0"/>
                        </a:spcAft>
                      </a:pPr>
                      <a:r>
                        <a:rPr lang="en-US" sz="900">
                          <a:latin typeface="Arial"/>
                          <a:ea typeface="Times New Roman"/>
                          <a:cs typeface="Times New Roman"/>
                        </a:rPr>
                        <a:t> </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en-US"/>
                    </a:p>
                  </a:txBody>
                  <a:tcPr/>
                </a:tc>
                <a:tc>
                  <a:txBody>
                    <a:bodyPr/>
                    <a:lstStyle/>
                    <a:p>
                      <a:pPr marL="0" marR="0" algn="ctr">
                        <a:spcBef>
                          <a:spcPts val="0"/>
                        </a:spcBef>
                        <a:spcAft>
                          <a:spcPts val="0"/>
                        </a:spcAft>
                      </a:pPr>
                      <a:r>
                        <a:rPr lang="en-US" sz="900">
                          <a:latin typeface="Arial"/>
                          <a:ea typeface="Times New Roman"/>
                          <a:cs typeface="Times New Roman"/>
                        </a:rPr>
                        <a:t> </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spcBef>
                          <a:spcPts val="0"/>
                        </a:spcBef>
                        <a:spcAft>
                          <a:spcPts val="0"/>
                        </a:spcAft>
                      </a:pPr>
                      <a:r>
                        <a:rPr lang="en-US" sz="900">
                          <a:latin typeface="Arial"/>
                          <a:ea typeface="Times New Roman"/>
                          <a:cs typeface="Times New Roman"/>
                        </a:rPr>
                        <a:t> </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604292">
                <a:tc vMerge="1">
                  <a:txBody>
                    <a:bodyPr/>
                    <a:lstStyle/>
                    <a:p>
                      <a:endParaRPr lang="en-US"/>
                    </a:p>
                  </a:txBody>
                  <a:tcPr/>
                </a:tc>
                <a:tc gridSpan="4">
                  <a:txBody>
                    <a:bodyPr/>
                    <a:lstStyle/>
                    <a:p>
                      <a:pPr marL="0" marR="0" algn="ctr">
                        <a:spcBef>
                          <a:spcPts val="0"/>
                        </a:spcBef>
                        <a:spcAft>
                          <a:spcPts val="0"/>
                        </a:spcAft>
                      </a:pPr>
                      <a:r>
                        <a:rPr lang="en-US" sz="900" b="1">
                          <a:latin typeface="Arial"/>
                          <a:ea typeface="Times New Roman"/>
                          <a:cs typeface="Times New Roman"/>
                        </a:rPr>
                        <a:t>Defense Budget</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900">
                          <a:latin typeface="Arial"/>
                          <a:ea typeface="Times New Roman"/>
                          <a:cs typeface="Times New Roman"/>
                        </a:rPr>
                        <a:t>Maximize Government Defense Expenditures (% of GDP)</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US" sz="900">
                          <a:latin typeface="Arial"/>
                          <a:ea typeface="Times New Roman"/>
                          <a:cs typeface="Times New Roman"/>
                        </a:rPr>
                        <a:t> </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en-US"/>
                    </a:p>
                  </a:txBody>
                  <a:tcPr/>
                </a:tc>
                <a:tc gridSpan="2">
                  <a:txBody>
                    <a:bodyPr/>
                    <a:lstStyle/>
                    <a:p>
                      <a:pPr marL="0" marR="0" algn="ctr">
                        <a:spcBef>
                          <a:spcPts val="0"/>
                        </a:spcBef>
                        <a:spcAft>
                          <a:spcPts val="0"/>
                        </a:spcAft>
                      </a:pPr>
                      <a:r>
                        <a:rPr lang="en-US" sz="900">
                          <a:latin typeface="Arial"/>
                          <a:ea typeface="Times New Roman"/>
                          <a:cs typeface="Times New Roman"/>
                        </a:rPr>
                        <a:t> </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a:txBody>
                    <a:bodyPr/>
                    <a:lstStyle/>
                    <a:p>
                      <a:pPr marL="0" marR="0" algn="ctr">
                        <a:spcBef>
                          <a:spcPts val="0"/>
                        </a:spcBef>
                        <a:spcAft>
                          <a:spcPts val="0"/>
                        </a:spcAft>
                      </a:pPr>
                      <a:r>
                        <a:rPr lang="en-US" sz="900">
                          <a:latin typeface="Arial"/>
                          <a:ea typeface="Times New Roman"/>
                          <a:cs typeface="Times New Roman"/>
                        </a:rPr>
                        <a:t> </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900">
                          <a:latin typeface="Arial"/>
                          <a:ea typeface="Times New Roman"/>
                          <a:cs typeface="Times New Roman"/>
                        </a:rPr>
                        <a:t> </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02860">
                <a:tc vMerge="1">
                  <a:txBody>
                    <a:bodyPr/>
                    <a:lstStyle/>
                    <a:p>
                      <a:endParaRPr lang="en-US"/>
                    </a:p>
                  </a:txBody>
                  <a:tcPr/>
                </a:tc>
                <a:tc gridSpan="4">
                  <a:txBody>
                    <a:bodyPr/>
                    <a:lstStyle/>
                    <a:p>
                      <a:pPr marL="0" marR="0" algn="ctr">
                        <a:spcBef>
                          <a:spcPts val="0"/>
                        </a:spcBef>
                        <a:spcAft>
                          <a:spcPts val="0"/>
                        </a:spcAft>
                      </a:pPr>
                      <a:r>
                        <a:rPr lang="en-US" sz="900" b="1">
                          <a:latin typeface="Arial"/>
                          <a:ea typeface="Times New Roman"/>
                          <a:cs typeface="Times New Roman"/>
                        </a:rPr>
                        <a:t>Internet Monitoring</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900">
                          <a:latin typeface="Arial"/>
                          <a:ea typeface="Times New Roman"/>
                          <a:cs typeface="Times New Roman"/>
                        </a:rPr>
                        <a:t>Existence of Cyberspace Monitoring Activity (Y/N)</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US" sz="900">
                          <a:latin typeface="Arial"/>
                          <a:ea typeface="Times New Roman"/>
                          <a:cs typeface="Times New Roman"/>
                        </a:rPr>
                        <a:t> </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endParaRPr lang="en-US"/>
                    </a:p>
                  </a:txBody>
                  <a:tcPr/>
                </a:tc>
                <a:tc gridSpan="2">
                  <a:txBody>
                    <a:bodyPr/>
                    <a:lstStyle/>
                    <a:p>
                      <a:pPr marL="0" marR="0" algn="ctr">
                        <a:spcBef>
                          <a:spcPts val="0"/>
                        </a:spcBef>
                        <a:spcAft>
                          <a:spcPts val="0"/>
                        </a:spcAft>
                      </a:pPr>
                      <a:r>
                        <a:rPr lang="en-US" sz="900">
                          <a:latin typeface="Arial"/>
                          <a:ea typeface="Times New Roman"/>
                          <a:cs typeface="Times New Roman"/>
                        </a:rPr>
                        <a:t> </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endParaRPr lang="en-US"/>
                    </a:p>
                  </a:txBody>
                  <a:tcPr/>
                </a:tc>
                <a:tc>
                  <a:txBody>
                    <a:bodyPr/>
                    <a:lstStyle/>
                    <a:p>
                      <a:pPr marL="0" marR="0" algn="ctr">
                        <a:spcBef>
                          <a:spcPts val="0"/>
                        </a:spcBef>
                        <a:spcAft>
                          <a:spcPts val="0"/>
                        </a:spcAft>
                      </a:pPr>
                      <a:r>
                        <a:rPr lang="en-US" sz="900">
                          <a:latin typeface="Arial"/>
                          <a:ea typeface="Times New Roman"/>
                          <a:cs typeface="Times New Roman"/>
                        </a:rPr>
                        <a:t> </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en-US" sz="900">
                          <a:latin typeface="Arial"/>
                          <a:ea typeface="Times New Roman"/>
                          <a:cs typeface="Times New Roman"/>
                        </a:rPr>
                        <a:t> </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604292">
                <a:tc vMerge="1">
                  <a:txBody>
                    <a:bodyPr/>
                    <a:lstStyle/>
                    <a:p>
                      <a:endParaRPr lang="en-US"/>
                    </a:p>
                  </a:txBody>
                  <a:tcPr/>
                </a:tc>
                <a:tc gridSpan="4">
                  <a:txBody>
                    <a:bodyPr/>
                    <a:lstStyle/>
                    <a:p>
                      <a:pPr marL="0" marR="0" algn="ctr">
                        <a:spcBef>
                          <a:spcPts val="0"/>
                        </a:spcBef>
                        <a:spcAft>
                          <a:spcPts val="0"/>
                        </a:spcAft>
                      </a:pPr>
                      <a:r>
                        <a:rPr lang="en-US" sz="900" b="1" dirty="0">
                          <a:latin typeface="Arial"/>
                          <a:ea typeface="Times New Roman"/>
                          <a:cs typeface="Times New Roman"/>
                        </a:rPr>
                        <a:t>Federal Force Protection Agency</a:t>
                      </a:r>
                      <a:endParaRPr lang="en-US" sz="1100" dirty="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900">
                          <a:latin typeface="Arial"/>
                          <a:ea typeface="Times New Roman"/>
                          <a:cs typeface="Times New Roman"/>
                        </a:rPr>
                        <a:t>Existence of Govt Anti-Terrorism/Force Protection Agency (Y/N)</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US" sz="900">
                          <a:latin typeface="Arial"/>
                          <a:ea typeface="Times New Roman"/>
                          <a:cs typeface="Times New Roman"/>
                        </a:rPr>
                        <a:t> </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endParaRPr lang="en-US"/>
                    </a:p>
                  </a:txBody>
                  <a:tcPr/>
                </a:tc>
                <a:tc gridSpan="2">
                  <a:txBody>
                    <a:bodyPr/>
                    <a:lstStyle/>
                    <a:p>
                      <a:pPr marL="0" marR="0" algn="ctr">
                        <a:spcBef>
                          <a:spcPts val="0"/>
                        </a:spcBef>
                        <a:spcAft>
                          <a:spcPts val="0"/>
                        </a:spcAft>
                      </a:pPr>
                      <a:r>
                        <a:rPr lang="en-US" sz="900">
                          <a:latin typeface="Arial"/>
                          <a:ea typeface="Times New Roman"/>
                          <a:cs typeface="Times New Roman"/>
                        </a:rPr>
                        <a:t> </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endParaRPr lang="en-US"/>
                    </a:p>
                  </a:txBody>
                  <a:tcPr/>
                </a:tc>
                <a:tc>
                  <a:txBody>
                    <a:bodyPr/>
                    <a:lstStyle/>
                    <a:p>
                      <a:pPr marL="0" marR="0" algn="ctr">
                        <a:spcBef>
                          <a:spcPts val="0"/>
                        </a:spcBef>
                        <a:spcAft>
                          <a:spcPts val="0"/>
                        </a:spcAft>
                      </a:pPr>
                      <a:r>
                        <a:rPr lang="en-US" sz="900">
                          <a:latin typeface="Arial"/>
                          <a:ea typeface="Times New Roman"/>
                          <a:cs typeface="Times New Roman"/>
                        </a:rPr>
                        <a:t> </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en-US" sz="900">
                          <a:latin typeface="Arial"/>
                          <a:ea typeface="Times New Roman"/>
                          <a:cs typeface="Times New Roman"/>
                        </a:rPr>
                        <a:t> </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604292">
                <a:tc vMerge="1">
                  <a:txBody>
                    <a:bodyPr/>
                    <a:lstStyle/>
                    <a:p>
                      <a:endParaRPr lang="en-US"/>
                    </a:p>
                  </a:txBody>
                  <a:tcPr/>
                </a:tc>
                <a:tc gridSpan="4">
                  <a:txBody>
                    <a:bodyPr/>
                    <a:lstStyle/>
                    <a:p>
                      <a:pPr marL="0" marR="0" algn="ctr">
                        <a:spcBef>
                          <a:spcPts val="0"/>
                        </a:spcBef>
                        <a:spcAft>
                          <a:spcPts val="0"/>
                        </a:spcAft>
                      </a:pPr>
                      <a:r>
                        <a:rPr lang="en-US" sz="900" b="1">
                          <a:latin typeface="Arial"/>
                          <a:ea typeface="Times New Roman"/>
                          <a:cs typeface="Times New Roman"/>
                        </a:rPr>
                        <a:t>Piracy</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900">
                          <a:latin typeface="Arial"/>
                          <a:ea typeface="Times New Roman"/>
                          <a:cs typeface="Times New Roman"/>
                        </a:rPr>
                        <a:t>Minimize Attempted Acts of Piracy (# of Attempted Acts/Year)</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US" sz="900">
                          <a:latin typeface="Arial"/>
                          <a:ea typeface="Times New Roman"/>
                          <a:cs typeface="Times New Roman"/>
                        </a:rPr>
                        <a:t> </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endParaRPr lang="en-US"/>
                    </a:p>
                  </a:txBody>
                  <a:tcPr/>
                </a:tc>
                <a:tc gridSpan="2">
                  <a:txBody>
                    <a:bodyPr/>
                    <a:lstStyle/>
                    <a:p>
                      <a:pPr marL="0" marR="0" algn="ctr">
                        <a:spcBef>
                          <a:spcPts val="0"/>
                        </a:spcBef>
                        <a:spcAft>
                          <a:spcPts val="0"/>
                        </a:spcAft>
                      </a:pPr>
                      <a:r>
                        <a:rPr lang="en-US" sz="900">
                          <a:latin typeface="Arial"/>
                          <a:ea typeface="Times New Roman"/>
                          <a:cs typeface="Times New Roman"/>
                        </a:rPr>
                        <a:t> </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a:txBody>
                    <a:bodyPr/>
                    <a:lstStyle/>
                    <a:p>
                      <a:pPr marL="0" marR="0" algn="ctr">
                        <a:spcBef>
                          <a:spcPts val="0"/>
                        </a:spcBef>
                        <a:spcAft>
                          <a:spcPts val="0"/>
                        </a:spcAft>
                      </a:pPr>
                      <a:r>
                        <a:rPr lang="en-US" sz="900">
                          <a:latin typeface="Arial"/>
                          <a:ea typeface="Times New Roman"/>
                          <a:cs typeface="Times New Roman"/>
                        </a:rPr>
                        <a:t> </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spcBef>
                          <a:spcPts val="0"/>
                        </a:spcBef>
                        <a:spcAft>
                          <a:spcPts val="0"/>
                        </a:spcAft>
                      </a:pPr>
                      <a:r>
                        <a:rPr lang="en-US" sz="900">
                          <a:latin typeface="Arial"/>
                          <a:ea typeface="Times New Roman"/>
                          <a:cs typeface="Times New Roman"/>
                        </a:rPr>
                        <a:t> </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402860">
                <a:tc vMerge="1">
                  <a:txBody>
                    <a:bodyPr/>
                    <a:lstStyle/>
                    <a:p>
                      <a:endParaRPr lang="en-US"/>
                    </a:p>
                  </a:txBody>
                  <a:tcPr/>
                </a:tc>
                <a:tc gridSpan="4">
                  <a:txBody>
                    <a:bodyPr/>
                    <a:lstStyle/>
                    <a:p>
                      <a:pPr marL="0" marR="0" algn="ctr">
                        <a:spcBef>
                          <a:spcPts val="0"/>
                        </a:spcBef>
                        <a:spcAft>
                          <a:spcPts val="0"/>
                        </a:spcAft>
                      </a:pPr>
                      <a:r>
                        <a:rPr lang="en-US" sz="900" b="1">
                          <a:latin typeface="Arial"/>
                          <a:ea typeface="Times New Roman"/>
                          <a:cs typeface="Times New Roman"/>
                        </a:rPr>
                        <a:t>Drug Trafficking</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900">
                          <a:latin typeface="Arial"/>
                          <a:ea typeface="Times New Roman"/>
                          <a:cs typeface="Times New Roman"/>
                        </a:rPr>
                        <a:t>Minimize #vof Drugs Crossing the Border (1000 Kg Khat/Yr)</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US" sz="900">
                          <a:latin typeface="Arial"/>
                          <a:ea typeface="Times New Roman"/>
                          <a:cs typeface="Times New Roman"/>
                        </a:rPr>
                        <a:t> </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endParaRPr lang="en-US"/>
                    </a:p>
                  </a:txBody>
                  <a:tcPr/>
                </a:tc>
                <a:tc gridSpan="2">
                  <a:txBody>
                    <a:bodyPr/>
                    <a:lstStyle/>
                    <a:p>
                      <a:pPr marL="0" marR="0" algn="ctr">
                        <a:spcBef>
                          <a:spcPts val="0"/>
                        </a:spcBef>
                        <a:spcAft>
                          <a:spcPts val="0"/>
                        </a:spcAft>
                      </a:pPr>
                      <a:r>
                        <a:rPr lang="en-US" sz="900">
                          <a:latin typeface="Arial"/>
                          <a:ea typeface="Times New Roman"/>
                          <a:cs typeface="Times New Roman"/>
                        </a:rPr>
                        <a:t> </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endParaRPr lang="en-US"/>
                    </a:p>
                  </a:txBody>
                  <a:tcPr/>
                </a:tc>
                <a:tc>
                  <a:txBody>
                    <a:bodyPr/>
                    <a:lstStyle/>
                    <a:p>
                      <a:pPr marL="0" marR="0" algn="ctr">
                        <a:spcBef>
                          <a:spcPts val="0"/>
                        </a:spcBef>
                        <a:spcAft>
                          <a:spcPts val="0"/>
                        </a:spcAft>
                      </a:pPr>
                      <a:r>
                        <a:rPr lang="en-US" sz="900">
                          <a:latin typeface="Arial"/>
                          <a:ea typeface="Times New Roman"/>
                          <a:cs typeface="Times New Roman"/>
                        </a:rPr>
                        <a:t> </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900">
                          <a:latin typeface="Arial"/>
                          <a:ea typeface="Times New Roman"/>
                          <a:cs typeface="Times New Roman"/>
                        </a:rPr>
                        <a:t> </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54329">
                <a:tc gridSpan="2">
                  <a:txBody>
                    <a:bodyPr/>
                    <a:lstStyle/>
                    <a:p>
                      <a:endParaRPr lang="en-US" sz="1000">
                        <a:latin typeface="Cambria"/>
                        <a:ea typeface="Malgun Gothic"/>
                        <a:cs typeface="Times New Roman"/>
                      </a:endParaRPr>
                    </a:p>
                  </a:txBody>
                  <a:tcPr marL="64942" marR="64942"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endParaRPr lang="en-US" sz="1000">
                        <a:latin typeface="Cambria"/>
                        <a:ea typeface="Malgun Gothic"/>
                        <a:cs typeface="Times New Roman"/>
                      </a:endParaRPr>
                    </a:p>
                  </a:txBody>
                  <a:tcPr marL="64942" marR="64942"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endParaRPr lang="en-US" sz="900">
                        <a:latin typeface="Arial"/>
                        <a:ea typeface="Times New Roman"/>
                        <a:cs typeface="Times New Roman"/>
                      </a:endParaRPr>
                    </a:p>
                  </a:txBody>
                  <a:tcPr marL="64942" marR="6494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900">
                          <a:latin typeface="Arial"/>
                          <a:ea typeface="Times New Roman"/>
                          <a:cs typeface="Times New Roman"/>
                        </a:rPr>
                        <a:t>Description: </a:t>
                      </a:r>
                      <a:endParaRPr lang="en-US" sz="1100">
                        <a:latin typeface="Cambria"/>
                        <a:ea typeface="Malgun Gothic"/>
                        <a:cs typeface="Times New Roman"/>
                      </a:endParaRPr>
                    </a:p>
                  </a:txBody>
                  <a:tcPr marL="64942" marR="6494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5">
                  <a:txBody>
                    <a:bodyPr/>
                    <a:lstStyle/>
                    <a:p>
                      <a:pPr marL="0" marR="0">
                        <a:spcBef>
                          <a:spcPts val="0"/>
                        </a:spcBef>
                        <a:spcAft>
                          <a:spcPts val="0"/>
                        </a:spcAft>
                      </a:pPr>
                      <a:r>
                        <a:rPr lang="en-US" sz="900">
                          <a:latin typeface="Arial"/>
                          <a:ea typeface="Times New Roman"/>
                          <a:cs typeface="Times New Roman"/>
                        </a:rPr>
                        <a:t>Frequency by Year:</a:t>
                      </a:r>
                      <a:endParaRPr lang="en-US" sz="1100">
                        <a:latin typeface="Cambria"/>
                        <a:ea typeface="Malgun Gothic"/>
                        <a:cs typeface="Times New Roman"/>
                      </a:endParaRPr>
                    </a:p>
                  </a:txBody>
                  <a:tcPr marL="64942" marR="6494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100">
                          <a:latin typeface="Cambria"/>
                          <a:ea typeface="Malgun Gothic"/>
                          <a:cs typeface="Times New Roman"/>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133">
                <a:tc gridSpan="2">
                  <a:txBody>
                    <a:bodyPr/>
                    <a:lstStyle/>
                    <a:p>
                      <a:endParaRPr lang="en-US" sz="1000">
                        <a:latin typeface="Cambria"/>
                        <a:ea typeface="Malgun Gothic"/>
                        <a:cs typeface="Times New Roman"/>
                      </a:endParaRPr>
                    </a:p>
                  </a:txBody>
                  <a:tcPr marL="64942" marR="64942" marT="0" marB="0" anchor="b">
                    <a:lnL>
                      <a:noFill/>
                    </a:lnL>
                    <a:lnR>
                      <a:noFill/>
                    </a:lnR>
                    <a:lnT>
                      <a:noFill/>
                    </a:lnT>
                    <a:lnB>
                      <a:noFill/>
                    </a:lnB>
                  </a:tcPr>
                </a:tc>
                <a:tc hMerge="1">
                  <a:txBody>
                    <a:bodyPr/>
                    <a:lstStyle/>
                    <a:p>
                      <a:endParaRPr lang="en-US"/>
                    </a:p>
                  </a:txBody>
                  <a:tcPr/>
                </a:tc>
                <a:tc>
                  <a:txBody>
                    <a:bodyPr/>
                    <a:lstStyle/>
                    <a:p>
                      <a:endParaRPr lang="en-US" sz="1000">
                        <a:latin typeface="Cambria"/>
                        <a:ea typeface="Malgun Gothic"/>
                        <a:cs typeface="Times New Roman"/>
                      </a:endParaRPr>
                    </a:p>
                  </a:txBody>
                  <a:tcPr marL="64942" marR="64942"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spcBef>
                          <a:spcPts val="0"/>
                        </a:spcBef>
                        <a:spcAft>
                          <a:spcPts val="0"/>
                        </a:spcAft>
                      </a:pPr>
                      <a:r>
                        <a:rPr lang="en-US" sz="900">
                          <a:latin typeface="Arial"/>
                          <a:ea typeface="Times New Roman"/>
                          <a:cs typeface="Times New Roman"/>
                        </a:rPr>
                        <a:t> </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gridSpan="2">
                  <a:txBody>
                    <a:bodyPr/>
                    <a:lstStyle/>
                    <a:p>
                      <a:pPr marL="0" marR="0">
                        <a:spcBef>
                          <a:spcPts val="0"/>
                        </a:spcBef>
                        <a:spcAft>
                          <a:spcPts val="0"/>
                        </a:spcAft>
                      </a:pPr>
                      <a:r>
                        <a:rPr lang="en-US" sz="900">
                          <a:latin typeface="Arial"/>
                          <a:ea typeface="Times New Roman"/>
                          <a:cs typeface="Times New Roman"/>
                        </a:rPr>
                        <a:t> = Value between 66 - 100</a:t>
                      </a:r>
                      <a:endParaRPr lang="en-US" sz="1100">
                        <a:latin typeface="Cambria"/>
                        <a:ea typeface="Malgun Gothic"/>
                        <a:cs typeface="Times New Roman"/>
                      </a:endParaRPr>
                    </a:p>
                  </a:txBody>
                  <a:tcPr marL="64942" marR="649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spcBef>
                          <a:spcPts val="0"/>
                        </a:spcBef>
                        <a:spcAft>
                          <a:spcPts val="0"/>
                        </a:spcAft>
                      </a:pPr>
                      <a:r>
                        <a:rPr lang="en-US" sz="900">
                          <a:latin typeface="Arial"/>
                          <a:ea typeface="Times New Roman"/>
                          <a:cs typeface="Times New Roman"/>
                        </a:rPr>
                        <a:t>8</a:t>
                      </a:r>
                      <a:endParaRPr lang="en-US" sz="1100">
                        <a:latin typeface="Cambria"/>
                        <a:ea typeface="Malgun Gothic"/>
                        <a:cs typeface="Times New Roman"/>
                      </a:endParaRPr>
                    </a:p>
                  </a:txBody>
                  <a:tcPr marL="64942" marR="649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US" sz="900">
                          <a:latin typeface="Arial"/>
                          <a:ea typeface="Times New Roman"/>
                          <a:cs typeface="Times New Roman"/>
                        </a:rPr>
                        <a:t>7</a:t>
                      </a:r>
                      <a:endParaRPr lang="en-US" sz="1100">
                        <a:latin typeface="Cambria"/>
                        <a:ea typeface="Malgun Gothic"/>
                        <a:cs typeface="Times New Roman"/>
                      </a:endParaRPr>
                    </a:p>
                  </a:txBody>
                  <a:tcPr marL="64942" marR="649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spcBef>
                          <a:spcPts val="0"/>
                        </a:spcBef>
                        <a:spcAft>
                          <a:spcPts val="0"/>
                        </a:spcAft>
                      </a:pPr>
                      <a:r>
                        <a:rPr lang="en-US" sz="900">
                          <a:latin typeface="Arial"/>
                          <a:ea typeface="Times New Roman"/>
                          <a:cs typeface="Times New Roman"/>
                        </a:rPr>
                        <a:t>5</a:t>
                      </a:r>
                      <a:endParaRPr lang="en-US" sz="1100">
                        <a:latin typeface="Cambria"/>
                        <a:ea typeface="Malgun Gothic"/>
                        <a:cs typeface="Times New Roman"/>
                      </a:endParaRPr>
                    </a:p>
                  </a:txBody>
                  <a:tcPr marL="64942" marR="649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spcBef>
                          <a:spcPts val="0"/>
                        </a:spcBef>
                        <a:spcAft>
                          <a:spcPts val="0"/>
                        </a:spcAft>
                      </a:pPr>
                      <a:r>
                        <a:rPr lang="en-US" sz="900">
                          <a:latin typeface="Arial"/>
                          <a:ea typeface="Times New Roman"/>
                          <a:cs typeface="Times New Roman"/>
                        </a:rPr>
                        <a:t>8</a:t>
                      </a:r>
                      <a:endParaRPr lang="en-US" sz="1100">
                        <a:latin typeface="Cambria"/>
                        <a:ea typeface="Malgun Gothic"/>
                        <a:cs typeface="Times New Roman"/>
                      </a:endParaRPr>
                    </a:p>
                  </a:txBody>
                  <a:tcPr marL="64942" marR="649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133">
                <a:tc gridSpan="2">
                  <a:txBody>
                    <a:bodyPr/>
                    <a:lstStyle/>
                    <a:p>
                      <a:endParaRPr lang="en-US" sz="1000">
                        <a:latin typeface="Cambria"/>
                        <a:ea typeface="Malgun Gothic"/>
                        <a:cs typeface="Times New Roman"/>
                      </a:endParaRPr>
                    </a:p>
                  </a:txBody>
                  <a:tcPr marL="64942" marR="64942" marT="0" marB="0" anchor="b">
                    <a:lnL>
                      <a:noFill/>
                    </a:lnL>
                    <a:lnR>
                      <a:noFill/>
                    </a:lnR>
                    <a:lnT>
                      <a:noFill/>
                    </a:lnT>
                    <a:lnB>
                      <a:noFill/>
                    </a:lnB>
                  </a:tcPr>
                </a:tc>
                <a:tc hMerge="1">
                  <a:txBody>
                    <a:bodyPr/>
                    <a:lstStyle/>
                    <a:p>
                      <a:endParaRPr lang="en-US"/>
                    </a:p>
                  </a:txBody>
                  <a:tcPr/>
                </a:tc>
                <a:tc>
                  <a:txBody>
                    <a:bodyPr/>
                    <a:lstStyle/>
                    <a:p>
                      <a:pPr marL="0" marR="0">
                        <a:spcBef>
                          <a:spcPts val="0"/>
                        </a:spcBef>
                        <a:spcAft>
                          <a:spcPts val="0"/>
                        </a:spcAft>
                      </a:pPr>
                      <a:endParaRPr lang="en-US" sz="900">
                        <a:latin typeface="Arial"/>
                        <a:ea typeface="Times New Roman"/>
                        <a:cs typeface="Times New Roman"/>
                      </a:endParaRPr>
                    </a:p>
                  </a:txBody>
                  <a:tcPr marL="64942" marR="64942"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900">
                          <a:latin typeface="Arial"/>
                          <a:ea typeface="Times New Roman"/>
                          <a:cs typeface="Times New Roman"/>
                        </a:rPr>
                        <a:t> </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marL="0" marR="0">
                        <a:spcBef>
                          <a:spcPts val="0"/>
                        </a:spcBef>
                        <a:spcAft>
                          <a:spcPts val="0"/>
                        </a:spcAft>
                      </a:pPr>
                      <a:r>
                        <a:rPr lang="en-US" sz="900">
                          <a:latin typeface="Arial"/>
                          <a:ea typeface="Times New Roman"/>
                          <a:cs typeface="Times New Roman"/>
                        </a:rPr>
                        <a:t> = Value between 33 - 66</a:t>
                      </a:r>
                      <a:endParaRPr lang="en-US" sz="1100">
                        <a:latin typeface="Cambria"/>
                        <a:ea typeface="Malgun Gothic"/>
                        <a:cs typeface="Times New Roman"/>
                      </a:endParaRPr>
                    </a:p>
                  </a:txBody>
                  <a:tcPr marL="64942" marR="649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spcBef>
                          <a:spcPts val="0"/>
                        </a:spcBef>
                        <a:spcAft>
                          <a:spcPts val="0"/>
                        </a:spcAft>
                      </a:pPr>
                      <a:r>
                        <a:rPr lang="en-US" sz="900">
                          <a:latin typeface="Arial"/>
                          <a:ea typeface="Times New Roman"/>
                          <a:cs typeface="Times New Roman"/>
                        </a:rPr>
                        <a:t>6</a:t>
                      </a:r>
                      <a:endParaRPr lang="en-US" sz="1100">
                        <a:latin typeface="Cambria"/>
                        <a:ea typeface="Malgun Gothic"/>
                        <a:cs typeface="Times New Roman"/>
                      </a:endParaRPr>
                    </a:p>
                  </a:txBody>
                  <a:tcPr marL="64942" marR="649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US" sz="900">
                          <a:latin typeface="Arial"/>
                          <a:ea typeface="Times New Roman"/>
                          <a:cs typeface="Times New Roman"/>
                        </a:rPr>
                        <a:t>6</a:t>
                      </a:r>
                      <a:endParaRPr lang="en-US" sz="1100">
                        <a:latin typeface="Cambria"/>
                        <a:ea typeface="Malgun Gothic"/>
                        <a:cs typeface="Times New Roman"/>
                      </a:endParaRPr>
                    </a:p>
                  </a:txBody>
                  <a:tcPr marL="64942" marR="649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spcBef>
                          <a:spcPts val="0"/>
                        </a:spcBef>
                        <a:spcAft>
                          <a:spcPts val="0"/>
                        </a:spcAft>
                      </a:pPr>
                      <a:r>
                        <a:rPr lang="en-US" sz="900">
                          <a:latin typeface="Arial"/>
                          <a:ea typeface="Times New Roman"/>
                          <a:cs typeface="Times New Roman"/>
                        </a:rPr>
                        <a:t>8</a:t>
                      </a:r>
                      <a:endParaRPr lang="en-US" sz="1100">
                        <a:latin typeface="Cambria"/>
                        <a:ea typeface="Malgun Gothic"/>
                        <a:cs typeface="Times New Roman"/>
                      </a:endParaRPr>
                    </a:p>
                  </a:txBody>
                  <a:tcPr marL="64942" marR="649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spcBef>
                          <a:spcPts val="0"/>
                        </a:spcBef>
                        <a:spcAft>
                          <a:spcPts val="0"/>
                        </a:spcAft>
                      </a:pPr>
                      <a:r>
                        <a:rPr lang="en-US" sz="900">
                          <a:latin typeface="Arial"/>
                          <a:ea typeface="Times New Roman"/>
                          <a:cs typeface="Times New Roman"/>
                        </a:rPr>
                        <a:t>7</a:t>
                      </a:r>
                      <a:endParaRPr lang="en-US" sz="1100">
                        <a:latin typeface="Cambria"/>
                        <a:ea typeface="Malgun Gothic"/>
                        <a:cs typeface="Times New Roman"/>
                      </a:endParaRPr>
                    </a:p>
                  </a:txBody>
                  <a:tcPr marL="64942" marR="649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133">
                <a:tc gridSpan="2">
                  <a:txBody>
                    <a:bodyPr/>
                    <a:lstStyle/>
                    <a:p>
                      <a:endParaRPr lang="en-US" sz="1000">
                        <a:latin typeface="Cambria"/>
                        <a:ea typeface="Malgun Gothic"/>
                        <a:cs typeface="Times New Roman"/>
                      </a:endParaRPr>
                    </a:p>
                  </a:txBody>
                  <a:tcPr marL="64942" marR="64942" marT="0" marB="0" anchor="b">
                    <a:lnL>
                      <a:noFill/>
                    </a:lnL>
                    <a:lnR>
                      <a:noFill/>
                    </a:lnR>
                    <a:lnT>
                      <a:noFill/>
                    </a:lnT>
                    <a:lnB>
                      <a:noFill/>
                    </a:lnB>
                  </a:tcPr>
                </a:tc>
                <a:tc hMerge="1">
                  <a:txBody>
                    <a:bodyPr/>
                    <a:lstStyle/>
                    <a:p>
                      <a:endParaRPr lang="en-US"/>
                    </a:p>
                  </a:txBody>
                  <a:tcPr/>
                </a:tc>
                <a:tc>
                  <a:txBody>
                    <a:bodyPr/>
                    <a:lstStyle/>
                    <a:p>
                      <a:endParaRPr lang="en-US" sz="1000">
                        <a:latin typeface="Cambria"/>
                        <a:ea typeface="Malgun Gothic"/>
                        <a:cs typeface="Times New Roman"/>
                      </a:endParaRPr>
                    </a:p>
                  </a:txBody>
                  <a:tcPr marL="64942" marR="64942"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900">
                          <a:latin typeface="Arial"/>
                          <a:ea typeface="Times New Roman"/>
                          <a:cs typeface="Times New Roman"/>
                        </a:rPr>
                        <a:t> </a:t>
                      </a:r>
                      <a:endParaRPr lang="en-US" sz="1100">
                        <a:latin typeface="Cambria"/>
                        <a:ea typeface="Malgun Gothic"/>
                        <a:cs typeface="Times New Roman"/>
                      </a:endParaRPr>
                    </a:p>
                  </a:txBody>
                  <a:tcPr marL="64942" marR="64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gridSpan="2">
                  <a:txBody>
                    <a:bodyPr/>
                    <a:lstStyle/>
                    <a:p>
                      <a:pPr marL="0" marR="0">
                        <a:spcBef>
                          <a:spcPts val="0"/>
                        </a:spcBef>
                        <a:spcAft>
                          <a:spcPts val="0"/>
                        </a:spcAft>
                      </a:pPr>
                      <a:r>
                        <a:rPr lang="en-US" sz="900">
                          <a:latin typeface="Arial"/>
                          <a:ea typeface="Times New Roman"/>
                          <a:cs typeface="Times New Roman"/>
                        </a:rPr>
                        <a:t> = Value between 0 - 33</a:t>
                      </a:r>
                      <a:endParaRPr lang="en-US" sz="1100">
                        <a:latin typeface="Cambria"/>
                        <a:ea typeface="Malgun Gothic"/>
                        <a:cs typeface="Times New Roman"/>
                      </a:endParaRPr>
                    </a:p>
                  </a:txBody>
                  <a:tcPr marL="64942" marR="649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spcBef>
                          <a:spcPts val="0"/>
                        </a:spcBef>
                        <a:spcAft>
                          <a:spcPts val="0"/>
                        </a:spcAft>
                      </a:pPr>
                      <a:r>
                        <a:rPr lang="en-US" sz="900">
                          <a:latin typeface="Arial"/>
                          <a:ea typeface="Times New Roman"/>
                          <a:cs typeface="Times New Roman"/>
                        </a:rPr>
                        <a:t>7</a:t>
                      </a:r>
                      <a:endParaRPr lang="en-US" sz="1100">
                        <a:latin typeface="Cambria"/>
                        <a:ea typeface="Malgun Gothic"/>
                        <a:cs typeface="Times New Roman"/>
                      </a:endParaRPr>
                    </a:p>
                  </a:txBody>
                  <a:tcPr marL="64942" marR="649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US" sz="900">
                          <a:latin typeface="Arial"/>
                          <a:ea typeface="Times New Roman"/>
                          <a:cs typeface="Times New Roman"/>
                        </a:rPr>
                        <a:t>8</a:t>
                      </a:r>
                      <a:endParaRPr lang="en-US" sz="1100">
                        <a:latin typeface="Cambria"/>
                        <a:ea typeface="Malgun Gothic"/>
                        <a:cs typeface="Times New Roman"/>
                      </a:endParaRPr>
                    </a:p>
                  </a:txBody>
                  <a:tcPr marL="64942" marR="649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spcBef>
                          <a:spcPts val="0"/>
                        </a:spcBef>
                        <a:spcAft>
                          <a:spcPts val="0"/>
                        </a:spcAft>
                      </a:pPr>
                      <a:r>
                        <a:rPr lang="en-US" sz="900">
                          <a:latin typeface="Arial"/>
                          <a:ea typeface="Times New Roman"/>
                          <a:cs typeface="Times New Roman"/>
                        </a:rPr>
                        <a:t>8</a:t>
                      </a:r>
                      <a:endParaRPr lang="en-US" sz="1100">
                        <a:latin typeface="Cambria"/>
                        <a:ea typeface="Malgun Gothic"/>
                        <a:cs typeface="Times New Roman"/>
                      </a:endParaRPr>
                    </a:p>
                  </a:txBody>
                  <a:tcPr marL="64942" marR="649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spcBef>
                          <a:spcPts val="0"/>
                        </a:spcBef>
                        <a:spcAft>
                          <a:spcPts val="0"/>
                        </a:spcAft>
                      </a:pPr>
                      <a:r>
                        <a:rPr lang="en-US" sz="900">
                          <a:latin typeface="Arial"/>
                          <a:ea typeface="Times New Roman"/>
                          <a:cs typeface="Times New Roman"/>
                        </a:rPr>
                        <a:t>6</a:t>
                      </a:r>
                      <a:endParaRPr lang="en-US" sz="1100">
                        <a:latin typeface="Cambria"/>
                        <a:ea typeface="Malgun Gothic"/>
                        <a:cs typeface="Times New Roman"/>
                      </a:endParaRPr>
                    </a:p>
                  </a:txBody>
                  <a:tcPr marL="64942" marR="649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4329">
                <a:tc gridSpan="2">
                  <a:txBody>
                    <a:bodyPr/>
                    <a:lstStyle/>
                    <a:p>
                      <a:endParaRPr lang="en-US" sz="1000">
                        <a:latin typeface="Cambria"/>
                        <a:ea typeface="Malgun Gothic"/>
                        <a:cs typeface="Times New Roman"/>
                      </a:endParaRPr>
                    </a:p>
                  </a:txBody>
                  <a:tcPr marL="64942" marR="64942" marT="0" marB="0" anchor="b">
                    <a:lnL>
                      <a:noFill/>
                    </a:lnL>
                    <a:lnR>
                      <a:noFill/>
                    </a:lnR>
                    <a:lnT>
                      <a:noFill/>
                    </a:lnT>
                    <a:lnB>
                      <a:noFill/>
                    </a:lnB>
                  </a:tcPr>
                </a:tc>
                <a:tc hMerge="1">
                  <a:txBody>
                    <a:bodyPr/>
                    <a:lstStyle/>
                    <a:p>
                      <a:endParaRPr lang="en-US"/>
                    </a:p>
                  </a:txBody>
                  <a:tcPr/>
                </a:tc>
                <a:tc>
                  <a:txBody>
                    <a:bodyPr/>
                    <a:lstStyle/>
                    <a:p>
                      <a:endParaRPr lang="en-US" sz="1000">
                        <a:latin typeface="Cambria"/>
                        <a:ea typeface="Malgun Gothic"/>
                        <a:cs typeface="Times New Roman"/>
                      </a:endParaRPr>
                    </a:p>
                  </a:txBody>
                  <a:tcPr marL="64942" marR="64942"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900">
                          <a:latin typeface="Arial"/>
                          <a:ea typeface="Times New Roman"/>
                          <a:cs typeface="Times New Roman"/>
                        </a:rPr>
                        <a:t>NI</a:t>
                      </a:r>
                      <a:endParaRPr lang="en-US" sz="1100">
                        <a:latin typeface="Cambria"/>
                        <a:ea typeface="Malgun Gothic"/>
                        <a:cs typeface="Times New Roman"/>
                      </a:endParaRPr>
                    </a:p>
                  </a:txBody>
                  <a:tcPr marL="64942" marR="649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900">
                          <a:latin typeface="Arial"/>
                          <a:ea typeface="Times New Roman"/>
                          <a:cs typeface="Times New Roman"/>
                        </a:rPr>
                        <a:t> = No Information Found</a:t>
                      </a:r>
                      <a:endParaRPr lang="en-US" sz="1100">
                        <a:latin typeface="Cambria"/>
                        <a:ea typeface="Malgun Gothic"/>
                        <a:cs typeface="Times New Roman"/>
                      </a:endParaRPr>
                    </a:p>
                  </a:txBody>
                  <a:tcPr marL="64942" marR="649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endParaRPr lang="en-US" sz="1000">
                        <a:latin typeface="Cambria"/>
                        <a:ea typeface="Malgun Gothic"/>
                        <a:cs typeface="Times New Roman"/>
                      </a:endParaRPr>
                    </a:p>
                  </a:txBody>
                  <a:tcPr marL="64942" marR="64942"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gridSpan="2">
                  <a:txBody>
                    <a:bodyPr/>
                    <a:lstStyle/>
                    <a:p>
                      <a:endParaRPr lang="en-US" sz="1000">
                        <a:latin typeface="Cambria"/>
                        <a:ea typeface="Malgun Gothic"/>
                        <a:cs typeface="Times New Roman"/>
                      </a:endParaRPr>
                    </a:p>
                  </a:txBody>
                  <a:tcPr marL="64942" marR="64942"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gridSpan="2">
                  <a:txBody>
                    <a:bodyPr/>
                    <a:lstStyle/>
                    <a:p>
                      <a:endParaRPr lang="en-US" sz="1000">
                        <a:latin typeface="Cambria"/>
                        <a:ea typeface="Malgun Gothic"/>
                        <a:cs typeface="Times New Roman"/>
                      </a:endParaRPr>
                    </a:p>
                  </a:txBody>
                  <a:tcPr marL="64942" marR="64942"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marL="0" marR="0">
                        <a:spcBef>
                          <a:spcPts val="0"/>
                        </a:spcBef>
                        <a:spcAft>
                          <a:spcPts val="0"/>
                        </a:spcAft>
                      </a:pPr>
                      <a:r>
                        <a:rPr lang="en-US" sz="1100" dirty="0">
                          <a:latin typeface="Cambria"/>
                          <a:ea typeface="Malgun Gothic"/>
                          <a:cs typeface="Times New Roman"/>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r>
            </a:tbl>
          </a:graphicData>
        </a:graphic>
      </p:graphicFrame>
      <p:sp>
        <p:nvSpPr>
          <p:cNvPr id="6" name="Title 1"/>
          <p:cNvSpPr txBox="1">
            <a:spLocks/>
          </p:cNvSpPr>
          <p:nvPr/>
        </p:nvSpPr>
        <p:spPr bwMode="auto">
          <a:xfrm>
            <a:off x="2908831" y="84665"/>
            <a:ext cx="6167437" cy="6858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2400" b="1" i="1" kern="1200">
                <a:solidFill>
                  <a:srgbClr val="FFFFFF"/>
                </a:solidFill>
                <a:latin typeface="Arial" pitchFamily="34" charset="0"/>
                <a:ea typeface="ＭＳ Ｐゴシック" charset="-128"/>
                <a:cs typeface="ＭＳ Ｐゴシック" charset="-128"/>
              </a:defRPr>
            </a:lvl1pPr>
            <a:lvl2pPr algn="ctr" rtl="0" eaLnBrk="0" fontAlgn="base" hangingPunct="0">
              <a:spcBef>
                <a:spcPct val="0"/>
              </a:spcBef>
              <a:spcAft>
                <a:spcPct val="0"/>
              </a:spcAft>
              <a:defRPr sz="2400" b="1" i="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2400" b="1" i="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2400" b="1" i="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2400" b="1" i="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2400" b="1" i="1">
                <a:solidFill>
                  <a:srgbClr val="FFFFFF"/>
                </a:solidFill>
                <a:latin typeface="Arial" charset="0"/>
              </a:defRPr>
            </a:lvl6pPr>
            <a:lvl7pPr marL="914400" algn="ctr" rtl="0" fontAlgn="base">
              <a:spcBef>
                <a:spcPct val="0"/>
              </a:spcBef>
              <a:spcAft>
                <a:spcPct val="0"/>
              </a:spcAft>
              <a:defRPr sz="2400" b="1" i="1">
                <a:solidFill>
                  <a:srgbClr val="FFFFFF"/>
                </a:solidFill>
                <a:latin typeface="Arial" charset="0"/>
              </a:defRPr>
            </a:lvl7pPr>
            <a:lvl8pPr marL="1371600" algn="ctr" rtl="0" fontAlgn="base">
              <a:spcBef>
                <a:spcPct val="0"/>
              </a:spcBef>
              <a:spcAft>
                <a:spcPct val="0"/>
              </a:spcAft>
              <a:defRPr sz="2400" b="1" i="1">
                <a:solidFill>
                  <a:srgbClr val="FFFFFF"/>
                </a:solidFill>
                <a:latin typeface="Arial" charset="0"/>
              </a:defRPr>
            </a:lvl8pPr>
            <a:lvl9pPr marL="1828800" algn="ctr" rtl="0" fontAlgn="base">
              <a:spcBef>
                <a:spcPct val="0"/>
              </a:spcBef>
              <a:spcAft>
                <a:spcPct val="0"/>
              </a:spcAft>
              <a:defRPr sz="2400" b="1" i="1">
                <a:solidFill>
                  <a:srgbClr val="FFFFFF"/>
                </a:solidFill>
                <a:latin typeface="Arial" charset="0"/>
              </a:defRPr>
            </a:lvl9pPr>
          </a:lstStyle>
          <a:p>
            <a:pPr algn="r"/>
            <a:r>
              <a:rPr lang="en-US" i="0" smtClean="0">
                <a:solidFill>
                  <a:schemeClr val="tx1"/>
                </a:solidFill>
                <a:effectLst>
                  <a:outerShdw blurRad="50800" dist="38100" dir="2700000" algn="tl" rotWithShape="0">
                    <a:schemeClr val="bg1">
                      <a:alpha val="43000"/>
                    </a:schemeClr>
                  </a:outerShdw>
                </a:effectLst>
                <a:latin typeface="Arial" charset="0"/>
                <a:ea typeface="ＭＳ Ｐゴシック" pitchFamily="34" charset="-128"/>
              </a:rPr>
              <a:t>Stop Light Chart</a:t>
            </a:r>
            <a:endParaRPr lang="en-US" i="0" dirty="0" smtClean="0">
              <a:solidFill>
                <a:schemeClr val="tx1"/>
              </a:solidFill>
              <a:effectLst>
                <a:outerShdw blurRad="50800" dist="38100" dir="2700000" algn="tl" rotWithShape="0">
                  <a:schemeClr val="bg1">
                    <a:alpha val="43000"/>
                  </a:schemeClr>
                </a:outerShdw>
              </a:effectLst>
              <a:latin typeface="Arial" charset="0"/>
              <a:ea typeface="ＭＳ Ｐゴシック" pitchFamily="34" charset="-128"/>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txBox="1">
            <a:spLocks/>
          </p:cNvSpPr>
          <p:nvPr/>
        </p:nvSpPr>
        <p:spPr bwMode="auto">
          <a:xfrm>
            <a:off x="2976563" y="0"/>
            <a:ext cx="6167437" cy="685800"/>
          </a:xfrm>
          <a:prstGeom prst="rect">
            <a:avLst/>
          </a:prstGeom>
          <a:noFill/>
          <a:ln w="9525">
            <a:noFill/>
            <a:miter lim="800000"/>
            <a:headEnd/>
            <a:tailEnd/>
          </a:ln>
        </p:spPr>
        <p:txBody>
          <a:bodyPr/>
          <a:lstStyle/>
          <a:p>
            <a:pPr algn="r" eaLnBrk="0" hangingPunct="0"/>
            <a:r>
              <a:rPr lang="en-US" sz="2400" b="1" dirty="0">
                <a:effectLst>
                  <a:outerShdw blurRad="50800" dist="38100" dir="2700000" algn="tl" rotWithShape="0">
                    <a:schemeClr val="bg1">
                      <a:alpha val="43000"/>
                    </a:schemeClr>
                  </a:outerShdw>
                </a:effectLst>
                <a:ea typeface="ＭＳ Ｐゴシック" pitchFamily="34" charset="-128"/>
              </a:rPr>
              <a:t>Bubble Chart</a:t>
            </a:r>
          </a:p>
        </p:txBody>
      </p:sp>
      <p:pic>
        <p:nvPicPr>
          <p:cNvPr id="39939" name="Picture 2"/>
          <p:cNvPicPr>
            <a:picLocks noChangeAspect="1" noChangeArrowheads="1"/>
          </p:cNvPicPr>
          <p:nvPr/>
        </p:nvPicPr>
        <p:blipFill>
          <a:blip r:embed="rId2" cstate="print"/>
          <a:srcRect l="30556" t="19778" r="25000" b="14444"/>
          <a:stretch>
            <a:fillRect/>
          </a:stretch>
        </p:blipFill>
        <p:spPr bwMode="auto">
          <a:xfrm>
            <a:off x="1550988" y="704850"/>
            <a:ext cx="5937250" cy="54911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2"/>
          <p:cNvPicPr>
            <a:picLocks noChangeAspect="1"/>
          </p:cNvPicPr>
          <p:nvPr/>
        </p:nvPicPr>
        <p:blipFill>
          <a:blip r:embed="rId3" cstate="print"/>
          <a:srcRect/>
          <a:stretch>
            <a:fillRect/>
          </a:stretch>
        </p:blipFill>
        <p:spPr bwMode="auto">
          <a:xfrm>
            <a:off x="3119438" y="2457450"/>
            <a:ext cx="5816600" cy="3873500"/>
          </a:xfrm>
          <a:prstGeom prst="rect">
            <a:avLst/>
          </a:prstGeom>
          <a:noFill/>
          <a:ln w="9525">
            <a:noFill/>
            <a:miter lim="800000"/>
            <a:headEnd/>
            <a:tailEnd/>
          </a:ln>
        </p:spPr>
      </p:pic>
      <p:sp>
        <p:nvSpPr>
          <p:cNvPr id="43011" name="TextBox 3"/>
          <p:cNvSpPr txBox="1">
            <a:spLocks noChangeArrowheads="1"/>
          </p:cNvSpPr>
          <p:nvPr/>
        </p:nvSpPr>
        <p:spPr bwMode="auto">
          <a:xfrm>
            <a:off x="290513" y="1147763"/>
            <a:ext cx="8632825" cy="3098800"/>
          </a:xfrm>
          <a:prstGeom prst="rect">
            <a:avLst/>
          </a:prstGeom>
          <a:noFill/>
          <a:ln w="9525">
            <a:noFill/>
            <a:miter lim="800000"/>
            <a:headEnd/>
            <a:tailEnd/>
          </a:ln>
        </p:spPr>
        <p:txBody>
          <a:bodyPr lIns="82048" tIns="41025" rIns="82048" bIns="41025">
            <a:spAutoFit/>
          </a:bodyPr>
          <a:lstStyle/>
          <a:p>
            <a:r>
              <a:rPr lang="en-US" sz="3200">
                <a:latin typeface="Calibri" pitchFamily="34" charset="0"/>
                <a:ea typeface="ヒラギノ角ゴ Pro W3" charset="-128"/>
              </a:rPr>
              <a:t>Problem Definition</a:t>
            </a:r>
          </a:p>
          <a:p>
            <a:r>
              <a:rPr lang="en-US" sz="3200">
                <a:latin typeface="Calibri" pitchFamily="34" charset="0"/>
                <a:ea typeface="ヒラギノ角ゴ Pro W3" charset="-128"/>
              </a:rPr>
              <a:t>Overview of Current Assessment Methodology   </a:t>
            </a:r>
          </a:p>
          <a:p>
            <a:r>
              <a:rPr lang="en-US" sz="3200">
                <a:latin typeface="Calibri" pitchFamily="34" charset="0"/>
                <a:ea typeface="ヒラギノ角ゴ Pro W3" charset="-128"/>
              </a:rPr>
              <a:t>Proposed Assessment Methodology</a:t>
            </a:r>
          </a:p>
          <a:p>
            <a:pPr lvl="1"/>
            <a:r>
              <a:rPr lang="en-US" sz="3200">
                <a:latin typeface="Calibri" pitchFamily="34" charset="0"/>
                <a:ea typeface="ヒラギノ角ゴ Pro W3" charset="-128"/>
              </a:rPr>
              <a:t>Short Term Improvements</a:t>
            </a:r>
          </a:p>
          <a:p>
            <a:pPr lvl="1"/>
            <a:r>
              <a:rPr lang="en-US" sz="3200">
                <a:latin typeface="Calibri" pitchFamily="34" charset="0"/>
                <a:ea typeface="ヒラギノ角ゴ Pro W3" charset="-128"/>
              </a:rPr>
              <a:t>Long Term Ideas</a:t>
            </a:r>
          </a:p>
          <a:p>
            <a:r>
              <a:rPr lang="en-US" sz="3600" b="1">
                <a:solidFill>
                  <a:srgbClr val="0000FF"/>
                </a:solidFill>
                <a:latin typeface="Calibri" pitchFamily="34" charset="0"/>
                <a:ea typeface="ヒラギノ角ゴ Pro W3" charset="-128"/>
              </a:rPr>
              <a:t>Summary</a:t>
            </a:r>
          </a:p>
        </p:txBody>
      </p:sp>
      <p:sp>
        <p:nvSpPr>
          <p:cNvPr id="8" name="TextBox 7"/>
          <p:cNvSpPr txBox="1"/>
          <p:nvPr/>
        </p:nvSpPr>
        <p:spPr>
          <a:xfrm>
            <a:off x="7832725" y="25400"/>
            <a:ext cx="1311275" cy="523875"/>
          </a:xfrm>
          <a:prstGeom prst="rect">
            <a:avLst/>
          </a:prstGeom>
          <a:noFill/>
        </p:spPr>
        <p:txBody>
          <a:bodyPr wrap="none">
            <a:spAutoFit/>
          </a:bodyPr>
          <a:lstStyle/>
          <a:p>
            <a:pPr>
              <a:defRPr/>
            </a:pPr>
            <a:r>
              <a:rPr lang="en-US" sz="2800" b="1" dirty="0">
                <a:effectLst>
                  <a:outerShdw blurRad="38100" dist="38100" dir="2700000" algn="tl">
                    <a:schemeClr val="bg1">
                      <a:alpha val="43000"/>
                    </a:schemeClr>
                  </a:outerShdw>
                </a:effectLst>
                <a:latin typeface="+mj-lt"/>
                <a:ea typeface="Arial" charset="0"/>
                <a:cs typeface="Cambria"/>
              </a:rPr>
              <a:t>Agenda</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535863" y="0"/>
            <a:ext cx="1608137" cy="523875"/>
          </a:xfrm>
          <a:prstGeom prst="rect">
            <a:avLst/>
          </a:prstGeom>
          <a:noFill/>
        </p:spPr>
        <p:txBody>
          <a:bodyPr wrap="none">
            <a:spAutoFit/>
          </a:bodyPr>
          <a:lstStyle/>
          <a:p>
            <a:pPr>
              <a:defRPr/>
            </a:pPr>
            <a:r>
              <a:rPr lang="en-US" sz="2800" b="1" dirty="0">
                <a:effectLst>
                  <a:outerShdw blurRad="38100" dist="38100" dir="2700000" algn="tl">
                    <a:schemeClr val="bg1">
                      <a:alpha val="43000"/>
                    </a:schemeClr>
                  </a:outerShdw>
                </a:effectLst>
                <a:latin typeface="+mj-lt"/>
                <a:ea typeface="Arial" charset="0"/>
                <a:cs typeface="Cambria"/>
              </a:rPr>
              <a:t>Summary</a:t>
            </a:r>
          </a:p>
        </p:txBody>
      </p:sp>
      <p:sp>
        <p:nvSpPr>
          <p:cNvPr id="44035" name="TextBox 4"/>
          <p:cNvSpPr txBox="1">
            <a:spLocks noChangeArrowheads="1"/>
          </p:cNvSpPr>
          <p:nvPr/>
        </p:nvSpPr>
        <p:spPr bwMode="auto">
          <a:xfrm>
            <a:off x="609599" y="1201738"/>
            <a:ext cx="8161867" cy="4832093"/>
          </a:xfrm>
          <a:prstGeom prst="rect">
            <a:avLst/>
          </a:prstGeom>
          <a:noFill/>
          <a:ln w="9525">
            <a:noFill/>
            <a:miter lim="800000"/>
            <a:headEnd/>
            <a:tailEnd/>
          </a:ln>
        </p:spPr>
        <p:txBody>
          <a:bodyPr wrap="square">
            <a:spAutoFit/>
          </a:bodyPr>
          <a:lstStyle/>
          <a:p>
            <a:pPr>
              <a:buFont typeface="Arial" charset="0"/>
              <a:buChar char="•"/>
            </a:pPr>
            <a:r>
              <a:rPr lang="en-US" sz="2800" dirty="0"/>
              <a:t> We have reviewed the current assessment </a:t>
            </a:r>
            <a:r>
              <a:rPr lang="en-US" sz="2800" dirty="0" smtClean="0"/>
              <a:t>process per request of CJTF-HOA</a:t>
            </a:r>
            <a:endParaRPr lang="en-US" sz="2800" dirty="0"/>
          </a:p>
          <a:p>
            <a:pPr>
              <a:buFont typeface="Arial" charset="0"/>
              <a:buChar char="•"/>
            </a:pPr>
            <a:r>
              <a:rPr lang="en-US" sz="2800" dirty="0"/>
              <a:t> Presented to CJTF-HOA who has asked for a demonstration by FEB 2012</a:t>
            </a:r>
          </a:p>
          <a:p>
            <a:pPr>
              <a:buFont typeface="Arial" charset="0"/>
              <a:buChar char="•"/>
            </a:pPr>
            <a:r>
              <a:rPr lang="en-US" sz="2800" dirty="0"/>
              <a:t> Long term plans will lay the groundwork for further research on what is needed to asses all regions of interest in Africa</a:t>
            </a:r>
          </a:p>
          <a:p>
            <a:pPr>
              <a:buFont typeface="Arial" charset="0"/>
              <a:buChar char="•"/>
            </a:pPr>
            <a:r>
              <a:rPr lang="en-US" sz="2800" dirty="0"/>
              <a:t> Input data must be easily obtainable </a:t>
            </a:r>
            <a:r>
              <a:rPr lang="en-US" sz="2800" dirty="0" smtClean="0"/>
              <a:t>to be useful</a:t>
            </a:r>
          </a:p>
          <a:p>
            <a:pPr>
              <a:buFont typeface="Arial" charset="0"/>
              <a:buChar char="•"/>
            </a:pPr>
            <a:r>
              <a:rPr lang="en-US" sz="2800" dirty="0"/>
              <a:t> </a:t>
            </a:r>
            <a:r>
              <a:rPr lang="en-US" sz="2800" dirty="0" smtClean="0"/>
              <a:t>Validation data study needed</a:t>
            </a:r>
          </a:p>
          <a:p>
            <a:pPr>
              <a:buFont typeface="Arial" charset="0"/>
              <a:buChar char="•"/>
            </a:pPr>
            <a:r>
              <a:rPr lang="en-US" sz="2800" dirty="0"/>
              <a:t> </a:t>
            </a:r>
            <a:r>
              <a:rPr lang="en-US" sz="2800" dirty="0" smtClean="0"/>
              <a:t>Need to incorporate civil affairs data collection abilities</a:t>
            </a:r>
            <a:endParaRPr lang="en-US" sz="2800"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10"/>
          <p:cNvGrpSpPr>
            <a:grpSpLocks/>
          </p:cNvGrpSpPr>
          <p:nvPr/>
        </p:nvGrpSpPr>
        <p:grpSpPr bwMode="auto">
          <a:xfrm>
            <a:off x="574675" y="919163"/>
            <a:ext cx="3802063" cy="5380037"/>
            <a:chOff x="447039" y="538229"/>
            <a:chExt cx="3803228" cy="5379971"/>
          </a:xfrm>
        </p:grpSpPr>
        <p:pic>
          <p:nvPicPr>
            <p:cNvPr id="45060" name="Picture 11" descr="Ashiana Orphanage UNAMA WF Filter Sept2010_girl holding up clean and dirty water.jpg"/>
            <p:cNvPicPr>
              <a:picLocks noChangeAspect="1"/>
            </p:cNvPicPr>
            <p:nvPr/>
          </p:nvPicPr>
          <p:blipFill>
            <a:blip r:embed="rId3" cstate="print"/>
            <a:srcRect t="10564"/>
            <a:stretch>
              <a:fillRect/>
            </a:stretch>
          </p:blipFill>
          <p:spPr bwMode="auto">
            <a:xfrm>
              <a:off x="1092200" y="538229"/>
              <a:ext cx="2946400" cy="1976371"/>
            </a:xfrm>
            <a:prstGeom prst="rect">
              <a:avLst/>
            </a:prstGeom>
            <a:noFill/>
            <a:ln w="9525">
              <a:noFill/>
              <a:miter lim="800000"/>
              <a:headEnd/>
              <a:tailEnd/>
            </a:ln>
          </p:spPr>
        </p:pic>
        <p:pic>
          <p:nvPicPr>
            <p:cNvPr id="45061" name="Picture 12" descr="Ashiana Orphanage UNAMA WF Donation Sept2010_kids gathered2 .jpg"/>
            <p:cNvPicPr>
              <a:picLocks noChangeAspect="1"/>
            </p:cNvPicPr>
            <p:nvPr/>
          </p:nvPicPr>
          <p:blipFill>
            <a:blip r:embed="rId4" cstate="print"/>
            <a:srcRect/>
            <a:stretch>
              <a:fillRect/>
            </a:stretch>
          </p:blipFill>
          <p:spPr bwMode="auto">
            <a:xfrm>
              <a:off x="1066800" y="3530600"/>
              <a:ext cx="3183467" cy="2387600"/>
            </a:xfrm>
            <a:prstGeom prst="rect">
              <a:avLst/>
            </a:prstGeom>
            <a:noFill/>
            <a:ln w="9525">
              <a:noFill/>
              <a:miter lim="800000"/>
              <a:headEnd/>
              <a:tailEnd/>
            </a:ln>
          </p:spPr>
        </p:pic>
        <p:pic>
          <p:nvPicPr>
            <p:cNvPr id="45062" name="Picture 13"/>
            <p:cNvPicPr>
              <a:picLocks noChangeAspect="1"/>
            </p:cNvPicPr>
            <p:nvPr/>
          </p:nvPicPr>
          <p:blipFill>
            <a:blip r:embed="rId5" cstate="print"/>
            <a:srcRect l="3564" t="4736" r="3564" b="4736"/>
            <a:stretch>
              <a:fillRect/>
            </a:stretch>
          </p:blipFill>
          <p:spPr bwMode="auto">
            <a:xfrm>
              <a:off x="447039" y="2212340"/>
              <a:ext cx="2382521" cy="1747520"/>
            </a:xfrm>
            <a:prstGeom prst="rect">
              <a:avLst/>
            </a:prstGeom>
            <a:noFill/>
            <a:ln w="9525">
              <a:noFill/>
              <a:miter lim="800000"/>
              <a:headEnd/>
              <a:tailEnd/>
            </a:ln>
          </p:spPr>
        </p:pic>
      </p:grpSp>
      <p:sp>
        <p:nvSpPr>
          <p:cNvPr id="15" name="TextBox 14"/>
          <p:cNvSpPr txBox="1"/>
          <p:nvPr/>
        </p:nvSpPr>
        <p:spPr>
          <a:xfrm>
            <a:off x="5511800" y="2895600"/>
            <a:ext cx="3006725" cy="708025"/>
          </a:xfrm>
          <a:prstGeom prst="rect">
            <a:avLst/>
          </a:prstGeom>
          <a:noFill/>
        </p:spPr>
        <p:txBody>
          <a:bodyPr wrap="none">
            <a:spAutoFit/>
          </a:bodyPr>
          <a:lstStyle/>
          <a:p>
            <a:pPr>
              <a:defRPr/>
            </a:pPr>
            <a:r>
              <a:rPr lang="en-US" sz="4000" b="1" dirty="0">
                <a:effectLst>
                  <a:outerShdw blurRad="38100" dist="38100" dir="2700000" algn="tl">
                    <a:srgbClr val="000000">
                      <a:alpha val="43137"/>
                    </a:srgbClr>
                  </a:outerShdw>
                </a:effectLst>
                <a:ea typeface="Arial" charset="0"/>
              </a:rPr>
              <a:t>Questions?</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bwMode="auto">
          <a:xfrm>
            <a:off x="3240088" y="2247900"/>
            <a:ext cx="6167437" cy="685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latin typeface="Arial" charset="0"/>
                <a:ea typeface="ＭＳ Ｐゴシック" pitchFamily="34" charset="-128"/>
              </a:rPr>
              <a:t>People</a:t>
            </a:r>
          </a:p>
        </p:txBody>
      </p:sp>
      <p:sp>
        <p:nvSpPr>
          <p:cNvPr id="12291" name="Content Placeholder 2"/>
          <p:cNvSpPr>
            <a:spLocks noGrp="1"/>
          </p:cNvSpPr>
          <p:nvPr>
            <p:ph idx="1"/>
          </p:nvPr>
        </p:nvSpPr>
        <p:spPr>
          <a:xfrm>
            <a:off x="215537" y="888275"/>
            <a:ext cx="4238897" cy="5303520"/>
          </a:xfrm>
        </p:spPr>
        <p:txBody>
          <a:bodyPr/>
          <a:lstStyle/>
          <a:p>
            <a:pPr eaLnBrk="1" hangingPunct="1">
              <a:spcBef>
                <a:spcPts val="0"/>
              </a:spcBef>
            </a:pPr>
            <a:r>
              <a:rPr lang="en-US" sz="1600" dirty="0" smtClean="0">
                <a:latin typeface="Arial" charset="0"/>
                <a:cs typeface="Arial" charset="0"/>
              </a:rPr>
              <a:t>Was colonized by the English</a:t>
            </a:r>
          </a:p>
          <a:p>
            <a:pPr eaLnBrk="1" hangingPunct="1">
              <a:spcBef>
                <a:spcPts val="0"/>
              </a:spcBef>
            </a:pPr>
            <a:r>
              <a:rPr lang="en-US" sz="1600" dirty="0" smtClean="0">
                <a:latin typeface="Arial" charset="0"/>
                <a:cs typeface="Arial" charset="0"/>
              </a:rPr>
              <a:t>Gained independence in 1963</a:t>
            </a:r>
          </a:p>
          <a:p>
            <a:pPr eaLnBrk="1" hangingPunct="1">
              <a:spcBef>
                <a:spcPts val="0"/>
              </a:spcBef>
            </a:pPr>
            <a:r>
              <a:rPr lang="en-US" sz="1600" dirty="0" smtClean="0">
                <a:latin typeface="Arial" charset="0"/>
                <a:cs typeface="Arial" charset="0"/>
              </a:rPr>
              <a:t>Only started allowing multiparty elections in 1992</a:t>
            </a:r>
          </a:p>
          <a:p>
            <a:pPr eaLnBrk="1" hangingPunct="1">
              <a:spcBef>
                <a:spcPts val="0"/>
              </a:spcBef>
            </a:pPr>
            <a:r>
              <a:rPr lang="en-US" sz="1600" dirty="0" smtClean="0">
                <a:latin typeface="Arial" charset="0"/>
                <a:cs typeface="Arial" charset="0"/>
              </a:rPr>
              <a:t>Population: 41,070,934</a:t>
            </a:r>
          </a:p>
          <a:p>
            <a:pPr eaLnBrk="1" hangingPunct="1">
              <a:spcBef>
                <a:spcPts val="0"/>
              </a:spcBef>
            </a:pPr>
            <a:r>
              <a:rPr lang="en-US" sz="1600" dirty="0" smtClean="0">
                <a:latin typeface="Arial" charset="0"/>
                <a:cs typeface="Arial" charset="0"/>
              </a:rPr>
              <a:t>6.3% has HIV/ AIDS (11</a:t>
            </a:r>
            <a:r>
              <a:rPr lang="en-US" sz="1600" baseline="30000" dirty="0" smtClean="0">
                <a:latin typeface="Arial" charset="0"/>
                <a:cs typeface="Arial" charset="0"/>
              </a:rPr>
              <a:t>th</a:t>
            </a:r>
            <a:r>
              <a:rPr lang="en-US" sz="1600" dirty="0" smtClean="0">
                <a:latin typeface="Arial" charset="0"/>
                <a:cs typeface="Arial" charset="0"/>
              </a:rPr>
              <a:t> in world)</a:t>
            </a:r>
          </a:p>
          <a:p>
            <a:pPr eaLnBrk="1" hangingPunct="1">
              <a:spcBef>
                <a:spcPts val="0"/>
              </a:spcBef>
            </a:pPr>
            <a:r>
              <a:rPr lang="en-US" sz="1600" dirty="0" smtClean="0">
                <a:latin typeface="Arial" charset="0"/>
                <a:cs typeface="Arial" charset="0"/>
              </a:rPr>
              <a:t>85.1% are literate</a:t>
            </a:r>
          </a:p>
          <a:p>
            <a:pPr eaLnBrk="1" hangingPunct="1">
              <a:spcBef>
                <a:spcPts val="0"/>
              </a:spcBef>
            </a:pPr>
            <a:r>
              <a:rPr lang="en-US" sz="1600" dirty="0" smtClean="0">
                <a:latin typeface="Arial" charset="0"/>
                <a:cs typeface="Arial" charset="0"/>
              </a:rPr>
              <a:t>45% Protestant w/ 33% Roman Catholic</a:t>
            </a:r>
          </a:p>
          <a:p>
            <a:pPr eaLnBrk="1" hangingPunct="1">
              <a:spcBef>
                <a:spcPts val="0"/>
              </a:spcBef>
            </a:pPr>
            <a:r>
              <a:rPr lang="en-US" sz="1600" dirty="0" smtClean="0">
                <a:latin typeface="Arial" charset="0"/>
                <a:cs typeface="Arial" charset="0"/>
              </a:rPr>
              <a:t>10% Muslim</a:t>
            </a:r>
          </a:p>
          <a:p>
            <a:pPr eaLnBrk="1" hangingPunct="1">
              <a:spcBef>
                <a:spcPts val="0"/>
              </a:spcBef>
            </a:pPr>
            <a:r>
              <a:rPr lang="en-US" sz="1600" dirty="0" smtClean="0">
                <a:latin typeface="Arial" charset="0"/>
                <a:cs typeface="Arial" charset="0"/>
              </a:rPr>
              <a:t>10% Indigenous Beliefs</a:t>
            </a:r>
          </a:p>
          <a:p>
            <a:pPr eaLnBrk="1" hangingPunct="1">
              <a:spcBef>
                <a:spcPts val="0"/>
              </a:spcBef>
            </a:pPr>
            <a:r>
              <a:rPr lang="en-US" sz="1600" dirty="0" smtClean="0">
                <a:latin typeface="Arial" charset="0"/>
                <a:cs typeface="Arial" charset="0"/>
              </a:rPr>
              <a:t>2% Other</a:t>
            </a:r>
          </a:p>
          <a:p>
            <a:pPr>
              <a:spcBef>
                <a:spcPts val="0"/>
              </a:spcBef>
            </a:pPr>
            <a:r>
              <a:rPr lang="en-US" sz="1600" dirty="0"/>
              <a:t>Large amounts of corruption</a:t>
            </a:r>
          </a:p>
          <a:p>
            <a:pPr lvl="1">
              <a:spcBef>
                <a:spcPts val="0"/>
              </a:spcBef>
            </a:pPr>
            <a:r>
              <a:rPr lang="en-US" sz="1600" dirty="0"/>
              <a:t>Government fails to control</a:t>
            </a:r>
          </a:p>
          <a:p>
            <a:pPr>
              <a:spcBef>
                <a:spcPts val="0"/>
              </a:spcBef>
            </a:pPr>
            <a:r>
              <a:rPr lang="en-US" sz="1600" dirty="0"/>
              <a:t>Average income= $1,600 (197</a:t>
            </a:r>
            <a:r>
              <a:rPr lang="en-US" sz="1600" baseline="30000" dirty="0"/>
              <a:t>th</a:t>
            </a:r>
            <a:r>
              <a:rPr lang="en-US" sz="1600" dirty="0"/>
              <a:t> in the world)</a:t>
            </a:r>
          </a:p>
          <a:p>
            <a:pPr>
              <a:spcBef>
                <a:spcPts val="0"/>
              </a:spcBef>
            </a:pPr>
            <a:r>
              <a:rPr lang="en-US" sz="1600" dirty="0"/>
              <a:t>Unemployment Rate: 40%</a:t>
            </a:r>
          </a:p>
          <a:p>
            <a:pPr>
              <a:spcBef>
                <a:spcPts val="0"/>
              </a:spcBef>
            </a:pPr>
            <a:r>
              <a:rPr lang="en-US" sz="1600" dirty="0"/>
              <a:t>50% below poverty line</a:t>
            </a:r>
          </a:p>
          <a:p>
            <a:pPr>
              <a:spcBef>
                <a:spcPts val="0"/>
              </a:spcBef>
            </a:pPr>
            <a:r>
              <a:rPr lang="en-US" sz="1600" dirty="0"/>
              <a:t>Large amount of money from tourism</a:t>
            </a:r>
          </a:p>
          <a:p>
            <a:pPr>
              <a:spcBef>
                <a:spcPts val="0"/>
              </a:spcBef>
            </a:pPr>
            <a:r>
              <a:rPr lang="en-US" sz="1600" dirty="0"/>
              <a:t>UK is #1 export partner</a:t>
            </a:r>
          </a:p>
          <a:p>
            <a:pPr>
              <a:spcBef>
                <a:spcPts val="0"/>
              </a:spcBef>
            </a:pPr>
            <a:r>
              <a:rPr lang="en-US" sz="1600" dirty="0"/>
              <a:t>12% of imports from China, 6% from US</a:t>
            </a:r>
          </a:p>
          <a:p>
            <a:pPr eaLnBrk="1" hangingPunct="1">
              <a:spcBef>
                <a:spcPts val="0"/>
              </a:spcBef>
            </a:pPr>
            <a:endParaRPr lang="en-US" sz="2000" dirty="0" smtClean="0">
              <a:latin typeface="Arial" charset="0"/>
              <a:cs typeface="Arial" charset="0"/>
            </a:endParaRPr>
          </a:p>
          <a:p>
            <a:pPr eaLnBrk="1" hangingPunct="1">
              <a:spcBef>
                <a:spcPts val="0"/>
              </a:spcBef>
            </a:pPr>
            <a:endParaRPr lang="en-US" sz="2800" dirty="0" smtClean="0">
              <a:latin typeface="Arial" charset="0"/>
              <a:cs typeface="Arial" charset="0"/>
            </a:endParaRPr>
          </a:p>
          <a:p>
            <a:pPr eaLnBrk="1" hangingPunct="1">
              <a:spcBef>
                <a:spcPts val="0"/>
              </a:spcBef>
              <a:buFont typeface="Arial" charset="0"/>
              <a:buNone/>
            </a:pPr>
            <a:endParaRPr lang="en-US" sz="2800" dirty="0" smtClean="0">
              <a:latin typeface="Arial" charset="0"/>
              <a:cs typeface="Arial" charset="0"/>
            </a:endParaRPr>
          </a:p>
        </p:txBody>
      </p:sp>
      <p:sp>
        <p:nvSpPr>
          <p:cNvPr id="5" name="Rectangle 4"/>
          <p:cNvSpPr/>
          <p:nvPr/>
        </p:nvSpPr>
        <p:spPr>
          <a:xfrm>
            <a:off x="5906214" y="54592"/>
            <a:ext cx="3222677" cy="523220"/>
          </a:xfrm>
          <a:prstGeom prst="rect">
            <a:avLst/>
          </a:prstGeom>
        </p:spPr>
        <p:txBody>
          <a:bodyPr wrap="none">
            <a:spAutoFit/>
          </a:bodyPr>
          <a:lstStyle/>
          <a:p>
            <a:pPr fontAlgn="auto">
              <a:spcBef>
                <a:spcPts val="0"/>
              </a:spcBef>
              <a:spcAft>
                <a:spcPts val="0"/>
              </a:spcAft>
              <a:defRPr/>
            </a:pPr>
            <a:r>
              <a:rPr lang="en-US" sz="2800" b="1" dirty="0" smtClean="0">
                <a:effectLst>
                  <a:outerShdw blurRad="38100" dist="38100" dir="2700000" algn="tl">
                    <a:schemeClr val="bg1">
                      <a:alpha val="43000"/>
                    </a:schemeClr>
                  </a:outerShdw>
                </a:effectLst>
                <a:latin typeface="+mn-lt"/>
                <a:cs typeface="Cambria"/>
              </a:rPr>
              <a:t>Country Background</a:t>
            </a:r>
            <a:endParaRPr lang="en-US" sz="2800" b="1" dirty="0">
              <a:effectLst>
                <a:outerShdw blurRad="38100" dist="38100" dir="2700000" algn="tl">
                  <a:schemeClr val="bg1">
                    <a:alpha val="43000"/>
                  </a:schemeClr>
                </a:outerShdw>
              </a:effectLst>
              <a:latin typeface="+mn-lt"/>
              <a:cs typeface="Cambria"/>
            </a:endParaRPr>
          </a:p>
        </p:txBody>
      </p:sp>
      <p:sp>
        <p:nvSpPr>
          <p:cNvPr id="12293" name="Content Placeholder 2"/>
          <p:cNvSpPr txBox="1">
            <a:spLocks/>
          </p:cNvSpPr>
          <p:nvPr/>
        </p:nvSpPr>
        <p:spPr bwMode="auto">
          <a:xfrm>
            <a:off x="4162778" y="809978"/>
            <a:ext cx="4648200" cy="5287963"/>
          </a:xfrm>
          <a:prstGeom prst="rect">
            <a:avLst/>
          </a:prstGeom>
          <a:noFill/>
          <a:ln w="9525">
            <a:noFill/>
            <a:miter lim="800000"/>
            <a:headEnd/>
            <a:tailEnd/>
          </a:ln>
        </p:spPr>
        <p:txBody>
          <a:bodyPr/>
          <a:lstStyle/>
          <a:p>
            <a:pPr marL="342900" indent="-342900">
              <a:spcBef>
                <a:spcPct val="20000"/>
              </a:spcBef>
              <a:buFont typeface="Arial" charset="0"/>
              <a:buNone/>
            </a:pPr>
            <a:endParaRPr lang="en-US" sz="2000" dirty="0"/>
          </a:p>
        </p:txBody>
      </p:sp>
      <p:sp>
        <p:nvSpPr>
          <p:cNvPr id="12294" name="TextBox 6"/>
          <p:cNvSpPr txBox="1">
            <a:spLocks noChangeArrowheads="1"/>
          </p:cNvSpPr>
          <p:nvPr/>
        </p:nvSpPr>
        <p:spPr bwMode="auto">
          <a:xfrm>
            <a:off x="4072467" y="5943599"/>
            <a:ext cx="4866912" cy="369332"/>
          </a:xfrm>
          <a:prstGeom prst="rect">
            <a:avLst/>
          </a:prstGeom>
          <a:solidFill>
            <a:schemeClr val="accent3">
              <a:lumMod val="20000"/>
              <a:lumOff val="80000"/>
            </a:schemeClr>
          </a:solidFill>
          <a:ln w="9525">
            <a:solidFill>
              <a:schemeClr val="tx1"/>
            </a:solidFill>
            <a:miter lim="800000"/>
            <a:headEnd/>
            <a:tailEnd/>
          </a:ln>
        </p:spPr>
        <p:txBody>
          <a:bodyPr wrap="none">
            <a:spAutoFit/>
          </a:bodyPr>
          <a:lstStyle/>
          <a:p>
            <a:r>
              <a:rPr lang="en-US" b="1"/>
              <a:t>Kenya is of key strategic interest to the US</a:t>
            </a:r>
          </a:p>
        </p:txBody>
      </p:sp>
      <p:pic>
        <p:nvPicPr>
          <p:cNvPr id="2" name="Picture 1"/>
          <p:cNvPicPr>
            <a:picLocks noChangeAspect="1"/>
          </p:cNvPicPr>
          <p:nvPr/>
        </p:nvPicPr>
        <p:blipFill>
          <a:blip r:embed="rId2" cstate="print"/>
          <a:stretch>
            <a:fillRect/>
          </a:stretch>
        </p:blipFill>
        <p:spPr>
          <a:xfrm>
            <a:off x="4459111" y="908797"/>
            <a:ext cx="4684889" cy="4983290"/>
          </a:xfrm>
          <a:prstGeom prst="rect">
            <a:avLst/>
          </a:prstGeom>
        </p:spPr>
      </p:pic>
      <p:sp>
        <p:nvSpPr>
          <p:cNvPr id="3" name="Oval 2"/>
          <p:cNvSpPr/>
          <p:nvPr/>
        </p:nvSpPr>
        <p:spPr>
          <a:xfrm>
            <a:off x="7803444" y="3076222"/>
            <a:ext cx="903112" cy="931334"/>
          </a:xfrm>
          <a:prstGeom prst="ellipse">
            <a:avLst/>
          </a:prstGeom>
          <a:noFill/>
          <a:ln w="381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038499" y="85727"/>
            <a:ext cx="1954782" cy="523220"/>
          </a:xfrm>
          <a:prstGeom prst="rect">
            <a:avLst/>
          </a:prstGeom>
        </p:spPr>
        <p:txBody>
          <a:bodyPr wrap="none">
            <a:spAutoFit/>
          </a:bodyPr>
          <a:lstStyle/>
          <a:p>
            <a:pPr fontAlgn="auto">
              <a:spcBef>
                <a:spcPts val="0"/>
              </a:spcBef>
              <a:spcAft>
                <a:spcPts val="0"/>
              </a:spcAft>
              <a:defRPr/>
            </a:pPr>
            <a:r>
              <a:rPr lang="en-US" sz="2800" b="1" dirty="0" smtClean="0">
                <a:effectLst>
                  <a:outerShdw blurRad="38100" dist="38100" dir="2700000" algn="tl">
                    <a:schemeClr val="bg1">
                      <a:alpha val="43000"/>
                    </a:schemeClr>
                  </a:outerShdw>
                </a:effectLst>
                <a:latin typeface="+mn-lt"/>
                <a:cs typeface="Cambria"/>
              </a:rPr>
              <a:t>Background</a:t>
            </a:r>
            <a:endParaRPr lang="en-US" sz="2800" b="1" dirty="0">
              <a:effectLst>
                <a:outerShdw blurRad="38100" dist="38100" dir="2700000" algn="tl">
                  <a:schemeClr val="bg1">
                    <a:alpha val="43000"/>
                  </a:schemeClr>
                </a:outerShdw>
              </a:effectLst>
              <a:latin typeface="+mn-lt"/>
              <a:cs typeface="Cambria"/>
            </a:endParaRPr>
          </a:p>
        </p:txBody>
      </p:sp>
      <p:pic>
        <p:nvPicPr>
          <p:cNvPr id="13315" name="Picture 6"/>
          <p:cNvPicPr>
            <a:picLocks noChangeAspect="1"/>
          </p:cNvPicPr>
          <p:nvPr/>
        </p:nvPicPr>
        <p:blipFill>
          <a:blip r:embed="rId2" cstate="print"/>
          <a:srcRect/>
          <a:stretch>
            <a:fillRect/>
          </a:stretch>
        </p:blipFill>
        <p:spPr bwMode="auto">
          <a:xfrm>
            <a:off x="381000" y="1219200"/>
            <a:ext cx="3803650" cy="4445000"/>
          </a:xfrm>
          <a:prstGeom prst="rect">
            <a:avLst/>
          </a:prstGeom>
          <a:noFill/>
          <a:ln w="9525">
            <a:noFill/>
            <a:miter lim="800000"/>
            <a:headEnd/>
            <a:tailEnd/>
          </a:ln>
        </p:spPr>
      </p:pic>
      <p:sp>
        <p:nvSpPr>
          <p:cNvPr id="13316" name="TextBox 7"/>
          <p:cNvSpPr txBox="1">
            <a:spLocks noChangeArrowheads="1"/>
          </p:cNvSpPr>
          <p:nvPr/>
        </p:nvSpPr>
        <p:spPr bwMode="auto">
          <a:xfrm>
            <a:off x="4436533" y="1371600"/>
            <a:ext cx="4402667" cy="4154983"/>
          </a:xfrm>
          <a:prstGeom prst="rect">
            <a:avLst/>
          </a:prstGeom>
          <a:noFill/>
          <a:ln w="9525">
            <a:noFill/>
            <a:miter lim="800000"/>
            <a:headEnd/>
            <a:tailEnd/>
          </a:ln>
        </p:spPr>
        <p:txBody>
          <a:bodyPr wrap="square">
            <a:spAutoFit/>
          </a:bodyPr>
          <a:lstStyle/>
          <a:p>
            <a:pPr>
              <a:buFont typeface="Arial" charset="0"/>
              <a:buChar char="•"/>
            </a:pPr>
            <a:r>
              <a:rPr lang="en-US" sz="2400" dirty="0"/>
              <a:t> Shares borders with many countries with emerging terrorists organizations</a:t>
            </a:r>
          </a:p>
          <a:p>
            <a:pPr>
              <a:buFont typeface="Arial" charset="0"/>
              <a:buChar char="•"/>
            </a:pPr>
            <a:r>
              <a:rPr lang="en-US" sz="2400" dirty="0"/>
              <a:t> Buffer country between </a:t>
            </a:r>
            <a:r>
              <a:rPr lang="en-US" sz="2400" dirty="0" smtClean="0"/>
              <a:t>many unstable </a:t>
            </a:r>
            <a:r>
              <a:rPr lang="en-US" sz="2400" dirty="0"/>
              <a:t>and stable  governments</a:t>
            </a:r>
          </a:p>
          <a:p>
            <a:pPr>
              <a:buFont typeface="Arial" charset="0"/>
              <a:buChar char="•"/>
            </a:pPr>
            <a:r>
              <a:rPr lang="en-US" sz="2400" dirty="0"/>
              <a:t> Emerging terrorist network</a:t>
            </a:r>
          </a:p>
          <a:p>
            <a:pPr>
              <a:buFont typeface="Arial" charset="0"/>
              <a:buChar char="•"/>
            </a:pPr>
            <a:r>
              <a:rPr lang="en-US" sz="2400" dirty="0"/>
              <a:t> Predominately non </a:t>
            </a:r>
            <a:r>
              <a:rPr lang="en-US" sz="2400" dirty="0" smtClean="0"/>
              <a:t>Muslim</a:t>
            </a:r>
          </a:p>
          <a:p>
            <a:pPr>
              <a:buFont typeface="Arial" charset="0"/>
              <a:buChar char="•"/>
            </a:pPr>
            <a:r>
              <a:rPr lang="en-US" sz="2400" dirty="0"/>
              <a:t> </a:t>
            </a:r>
            <a:r>
              <a:rPr lang="en-US" sz="2400" dirty="0" smtClean="0"/>
              <a:t>Corrupt but democratic government</a:t>
            </a:r>
            <a:endParaRPr lang="en-US" sz="2400" dirty="0"/>
          </a:p>
          <a:p>
            <a:pPr>
              <a:buFont typeface="Arial" charset="0"/>
              <a:buChar char="•"/>
            </a:pPr>
            <a:endParaRPr lang="en-US" sz="2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2"/>
          <p:cNvPicPr>
            <a:picLocks noChangeAspect="1"/>
          </p:cNvPicPr>
          <p:nvPr/>
        </p:nvPicPr>
        <p:blipFill>
          <a:blip r:embed="rId3" cstate="print"/>
          <a:srcRect/>
          <a:stretch>
            <a:fillRect/>
          </a:stretch>
        </p:blipFill>
        <p:spPr bwMode="auto">
          <a:xfrm>
            <a:off x="3187172" y="2076450"/>
            <a:ext cx="5816600" cy="3873500"/>
          </a:xfrm>
          <a:prstGeom prst="rect">
            <a:avLst/>
          </a:prstGeom>
          <a:noFill/>
          <a:ln w="9525">
            <a:noFill/>
            <a:miter lim="800000"/>
            <a:headEnd/>
            <a:tailEnd/>
          </a:ln>
        </p:spPr>
      </p:pic>
      <p:sp>
        <p:nvSpPr>
          <p:cNvPr id="8" name="TextBox 7"/>
          <p:cNvSpPr txBox="1"/>
          <p:nvPr/>
        </p:nvSpPr>
        <p:spPr>
          <a:xfrm>
            <a:off x="7832725" y="25400"/>
            <a:ext cx="1311275" cy="523875"/>
          </a:xfrm>
          <a:prstGeom prst="rect">
            <a:avLst/>
          </a:prstGeom>
          <a:noFill/>
        </p:spPr>
        <p:txBody>
          <a:bodyPr wrap="none">
            <a:spAutoFit/>
          </a:bodyPr>
          <a:lstStyle/>
          <a:p>
            <a:pPr>
              <a:defRPr/>
            </a:pPr>
            <a:r>
              <a:rPr lang="en-US" sz="2800" b="1" dirty="0">
                <a:effectLst>
                  <a:outerShdw blurRad="38100" dist="38100" dir="2700000" algn="tl">
                    <a:schemeClr val="bg1">
                      <a:alpha val="43000"/>
                    </a:schemeClr>
                  </a:outerShdw>
                </a:effectLst>
                <a:latin typeface="+mj-lt"/>
                <a:ea typeface="Arial" charset="0"/>
                <a:cs typeface="Cambria"/>
              </a:rPr>
              <a:t>Agenda</a:t>
            </a:r>
          </a:p>
        </p:txBody>
      </p:sp>
      <p:sp>
        <p:nvSpPr>
          <p:cNvPr id="5" name="TextBox 4"/>
          <p:cNvSpPr txBox="1"/>
          <p:nvPr/>
        </p:nvSpPr>
        <p:spPr>
          <a:xfrm>
            <a:off x="287334" y="1147763"/>
            <a:ext cx="6011862" cy="3529949"/>
          </a:xfrm>
          <a:prstGeom prst="rect">
            <a:avLst/>
          </a:prstGeom>
          <a:noFill/>
        </p:spPr>
        <p:txBody>
          <a:bodyPr wrap="square" lIns="82048" tIns="41025" rIns="82048" bIns="41025">
            <a:spAutoFit/>
          </a:bodyPr>
          <a:lstStyle/>
          <a:p>
            <a:pPr>
              <a:defRPr/>
            </a:pPr>
            <a:r>
              <a:rPr lang="en-US" sz="3200" dirty="0">
                <a:latin typeface="+mj-lt"/>
                <a:ea typeface="ヒラギノ角ゴ Pro W3" charset="-128"/>
                <a:cs typeface="Cambria"/>
              </a:rPr>
              <a:t>Problem Definition</a:t>
            </a:r>
          </a:p>
          <a:p>
            <a:pPr>
              <a:defRPr/>
            </a:pPr>
            <a:r>
              <a:rPr lang="en-US" sz="3200" b="1" dirty="0">
                <a:solidFill>
                  <a:srgbClr val="0000FF"/>
                </a:solidFill>
                <a:latin typeface="+mj-lt"/>
                <a:ea typeface="ヒラギノ角ゴ Pro W3" charset="-128"/>
                <a:cs typeface="Cambria"/>
              </a:rPr>
              <a:t>Overview of Current Assessment </a:t>
            </a:r>
            <a:endParaRPr lang="en-US" sz="3200" b="1" dirty="0" smtClean="0">
              <a:solidFill>
                <a:srgbClr val="0000FF"/>
              </a:solidFill>
              <a:latin typeface="+mj-lt"/>
              <a:ea typeface="ヒラギノ角ゴ Pro W3" charset="-128"/>
              <a:cs typeface="Cambria"/>
            </a:endParaRPr>
          </a:p>
          <a:p>
            <a:pPr>
              <a:defRPr/>
            </a:pPr>
            <a:r>
              <a:rPr lang="en-US" sz="3200" b="1" dirty="0">
                <a:solidFill>
                  <a:srgbClr val="0000FF"/>
                </a:solidFill>
                <a:latin typeface="+mj-lt"/>
                <a:ea typeface="ヒラギノ角ゴ Pro W3" charset="-128"/>
                <a:cs typeface="Cambria"/>
              </a:rPr>
              <a:t> </a:t>
            </a:r>
            <a:r>
              <a:rPr lang="en-US" sz="3200" b="1" dirty="0" smtClean="0">
                <a:solidFill>
                  <a:srgbClr val="0000FF"/>
                </a:solidFill>
                <a:latin typeface="+mj-lt"/>
                <a:ea typeface="ヒラギノ角ゴ Pro W3" charset="-128"/>
                <a:cs typeface="Cambria"/>
              </a:rPr>
              <a:t>     Methodology   </a:t>
            </a:r>
            <a:endParaRPr lang="en-US" sz="3200" b="1" dirty="0">
              <a:solidFill>
                <a:srgbClr val="0000FF"/>
              </a:solidFill>
              <a:latin typeface="+mj-lt"/>
              <a:ea typeface="ヒラギノ角ゴ Pro W3" charset="-128"/>
              <a:cs typeface="Cambria"/>
            </a:endParaRPr>
          </a:p>
          <a:p>
            <a:pPr>
              <a:defRPr/>
            </a:pPr>
            <a:r>
              <a:rPr lang="en-US" sz="3200" dirty="0">
                <a:solidFill>
                  <a:srgbClr val="000000"/>
                </a:solidFill>
                <a:latin typeface="+mj-lt"/>
                <a:ea typeface="ヒラギノ角ゴ Pro W3" charset="-128"/>
                <a:cs typeface="Cambria"/>
              </a:rPr>
              <a:t>Proposed Assessment </a:t>
            </a:r>
            <a:endParaRPr lang="en-US" sz="3200" dirty="0" smtClean="0">
              <a:solidFill>
                <a:srgbClr val="000000"/>
              </a:solidFill>
              <a:latin typeface="+mj-lt"/>
              <a:ea typeface="ヒラギノ角ゴ Pro W3" charset="-128"/>
              <a:cs typeface="Cambria"/>
            </a:endParaRPr>
          </a:p>
          <a:p>
            <a:pPr>
              <a:defRPr/>
            </a:pPr>
            <a:r>
              <a:rPr lang="en-US" sz="3200" dirty="0">
                <a:solidFill>
                  <a:srgbClr val="000000"/>
                </a:solidFill>
                <a:latin typeface="+mj-lt"/>
                <a:ea typeface="ヒラギノ角ゴ Pro W3" charset="-128"/>
                <a:cs typeface="Cambria"/>
              </a:rPr>
              <a:t> </a:t>
            </a:r>
            <a:r>
              <a:rPr lang="en-US" sz="3200" dirty="0" smtClean="0">
                <a:solidFill>
                  <a:srgbClr val="000000"/>
                </a:solidFill>
                <a:latin typeface="+mj-lt"/>
                <a:ea typeface="ヒラギノ角ゴ Pro W3" charset="-128"/>
                <a:cs typeface="Cambria"/>
              </a:rPr>
              <a:t>    Methodology</a:t>
            </a:r>
            <a:endParaRPr lang="en-US" sz="3200" dirty="0">
              <a:solidFill>
                <a:srgbClr val="000000"/>
              </a:solidFill>
              <a:latin typeface="+mj-lt"/>
              <a:ea typeface="ヒラギノ角ゴ Pro W3" charset="-128"/>
              <a:cs typeface="Cambria"/>
            </a:endParaRPr>
          </a:p>
          <a:p>
            <a:pPr>
              <a:defRPr/>
            </a:pPr>
            <a:r>
              <a:rPr lang="en-US" sz="3200" dirty="0" smtClean="0">
                <a:latin typeface="+mj-lt"/>
                <a:ea typeface="ヒラギノ角ゴ Pro W3" charset="-128"/>
                <a:cs typeface="Cambria"/>
              </a:rPr>
              <a:t>Kenya </a:t>
            </a:r>
            <a:r>
              <a:rPr lang="en-US" sz="3200" dirty="0">
                <a:latin typeface="+mj-lt"/>
                <a:ea typeface="ヒラギノ角ゴ Pro W3" charset="-128"/>
                <a:cs typeface="Cambria"/>
              </a:rPr>
              <a:t>Study</a:t>
            </a:r>
          </a:p>
          <a:p>
            <a:pPr>
              <a:defRPr/>
            </a:pPr>
            <a:r>
              <a:rPr lang="en-US" sz="3200" dirty="0">
                <a:latin typeface="+mj-lt"/>
                <a:ea typeface="ヒラギノ角ゴ Pro W3" charset="-128"/>
                <a:cs typeface="Cambria"/>
              </a:rPr>
              <a:t>Summary</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24138" y="0"/>
            <a:ext cx="6519862" cy="523220"/>
          </a:xfrm>
          <a:prstGeom prst="rect">
            <a:avLst/>
          </a:prstGeom>
          <a:noFill/>
        </p:spPr>
        <p:txBody>
          <a:bodyPr>
            <a:spAutoFit/>
          </a:bodyPr>
          <a:lstStyle/>
          <a:p>
            <a:pPr algn="r"/>
            <a:r>
              <a:rPr lang="en-US" sz="2800" b="1" dirty="0">
                <a:effectLst>
                  <a:outerShdw blurRad="38100" dist="38100" dir="2700000" algn="tl">
                    <a:schemeClr val="bg1"/>
                  </a:outerShdw>
                </a:effectLst>
              </a:rPr>
              <a:t>Assessment Methodology</a:t>
            </a:r>
            <a:endParaRPr lang="en-US" sz="2800" b="1" dirty="0">
              <a:effectLst>
                <a:outerShdw blurRad="38100" dist="38100" dir="2700000" algn="tl">
                  <a:schemeClr val="bg1"/>
                </a:outerShdw>
              </a:effectLst>
              <a:latin typeface="Calibri" pitchFamily="34" charset="0"/>
              <a:ea typeface="Arial" charset="0"/>
              <a:cs typeface="Cambria" pitchFamily="18" charset="0"/>
            </a:endParaRPr>
          </a:p>
        </p:txBody>
      </p:sp>
      <p:sp>
        <p:nvSpPr>
          <p:cNvPr id="17411" name="TextBox 4"/>
          <p:cNvSpPr txBox="1">
            <a:spLocks noChangeArrowheads="1"/>
          </p:cNvSpPr>
          <p:nvPr/>
        </p:nvSpPr>
        <p:spPr bwMode="auto">
          <a:xfrm>
            <a:off x="313267" y="1100138"/>
            <a:ext cx="8294688" cy="4556125"/>
          </a:xfrm>
          <a:prstGeom prst="rect">
            <a:avLst/>
          </a:prstGeom>
          <a:noFill/>
          <a:ln w="9525">
            <a:noFill/>
            <a:miter lim="800000"/>
            <a:headEnd/>
            <a:tailEnd/>
          </a:ln>
        </p:spPr>
        <p:txBody>
          <a:bodyPr wrap="none">
            <a:spAutoFit/>
          </a:bodyPr>
          <a:lstStyle/>
          <a:p>
            <a:r>
              <a:rPr lang="en-US" sz="2800" dirty="0"/>
              <a:t>MOEs </a:t>
            </a:r>
            <a:r>
              <a:rPr lang="en-US" sz="2800" dirty="0" smtClean="0"/>
              <a:t>and </a:t>
            </a:r>
            <a:r>
              <a:rPr lang="en-US" sz="2800" dirty="0"/>
              <a:t>MOPs</a:t>
            </a:r>
          </a:p>
          <a:p>
            <a:pPr lvl="1">
              <a:buFont typeface="Arial" charset="0"/>
              <a:buChar char="–"/>
            </a:pPr>
            <a:r>
              <a:rPr lang="en-US" sz="2400" dirty="0"/>
              <a:t> Quantitative/Qualitative</a:t>
            </a:r>
          </a:p>
          <a:p>
            <a:pPr lvl="2">
              <a:buFont typeface="Arial" charset="0"/>
              <a:buChar char="•"/>
            </a:pPr>
            <a:r>
              <a:rPr lang="en-US" sz="2400" dirty="0"/>
              <a:t> MOEs (Measures of Effectiveness)</a:t>
            </a:r>
          </a:p>
          <a:p>
            <a:pPr lvl="3">
              <a:buFont typeface="Arial" charset="0"/>
              <a:buChar char="–"/>
            </a:pPr>
            <a:r>
              <a:rPr lang="en-US" sz="2400" dirty="0"/>
              <a:t> Behavior, capability, or operational environment</a:t>
            </a:r>
          </a:p>
          <a:p>
            <a:pPr lvl="2">
              <a:buFont typeface="Arial" charset="0"/>
              <a:buChar char="•"/>
            </a:pPr>
            <a:r>
              <a:rPr lang="en-US" sz="2400" dirty="0"/>
              <a:t> MOPs (Measures of Performance)</a:t>
            </a:r>
          </a:p>
          <a:p>
            <a:pPr lvl="3">
              <a:buFont typeface="Arial" charset="0"/>
              <a:buChar char="–"/>
            </a:pPr>
            <a:r>
              <a:rPr lang="en-US" sz="2400" dirty="0"/>
              <a:t> Task performance</a:t>
            </a:r>
          </a:p>
          <a:p>
            <a:r>
              <a:rPr lang="en-US" sz="2800" dirty="0"/>
              <a:t>Assessment Process </a:t>
            </a:r>
            <a:r>
              <a:rPr lang="en-US" sz="2800" dirty="0" smtClean="0"/>
              <a:t>and </a:t>
            </a:r>
            <a:r>
              <a:rPr lang="en-US" sz="2800" dirty="0"/>
              <a:t>Related Measures</a:t>
            </a:r>
          </a:p>
          <a:p>
            <a:pPr lvl="1">
              <a:buFont typeface="Arial" charset="0"/>
              <a:buChar char="–"/>
            </a:pPr>
            <a:r>
              <a:rPr lang="en-US" sz="2400" dirty="0"/>
              <a:t> Relevant</a:t>
            </a:r>
          </a:p>
          <a:p>
            <a:pPr lvl="1">
              <a:buFont typeface="Arial" charset="0"/>
              <a:buChar char="–"/>
            </a:pPr>
            <a:r>
              <a:rPr lang="en-US" sz="2400" dirty="0"/>
              <a:t> Measurable</a:t>
            </a:r>
          </a:p>
          <a:p>
            <a:pPr lvl="1">
              <a:buFont typeface="Arial" charset="0"/>
              <a:buChar char="–"/>
            </a:pPr>
            <a:r>
              <a:rPr lang="en-US" sz="2400" dirty="0"/>
              <a:t> Responsive</a:t>
            </a:r>
          </a:p>
          <a:p>
            <a:pPr lvl="1">
              <a:buFont typeface="Arial" charset="0"/>
              <a:buChar char="–"/>
            </a:pPr>
            <a:r>
              <a:rPr lang="en-US" sz="2400" dirty="0"/>
              <a:t> Resourced</a:t>
            </a:r>
          </a:p>
          <a:p>
            <a:r>
              <a:rPr lang="en-US" dirty="0"/>
              <a:t> </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2357438" y="863600"/>
            <a:ext cx="6342062" cy="4670425"/>
          </a:xfrm>
          <a:prstGeom prst="rect">
            <a:avLst/>
          </a:prstGeom>
          <a:noFill/>
          <a:ln w="9525">
            <a:noFill/>
            <a:miter lim="800000"/>
            <a:headEnd/>
            <a:tailEnd/>
          </a:ln>
        </p:spPr>
      </p:pic>
      <p:sp>
        <p:nvSpPr>
          <p:cNvPr id="18435" name="TextBox 4"/>
          <p:cNvSpPr txBox="1">
            <a:spLocks noChangeArrowheads="1"/>
          </p:cNvSpPr>
          <p:nvPr/>
        </p:nvSpPr>
        <p:spPr bwMode="auto">
          <a:xfrm>
            <a:off x="3536950" y="5726113"/>
            <a:ext cx="4303713" cy="307975"/>
          </a:xfrm>
          <a:prstGeom prst="rect">
            <a:avLst/>
          </a:prstGeom>
          <a:noFill/>
          <a:ln w="9525">
            <a:noFill/>
            <a:miter lim="800000"/>
            <a:headEnd/>
            <a:tailEnd/>
          </a:ln>
        </p:spPr>
        <p:txBody>
          <a:bodyPr>
            <a:spAutoFit/>
          </a:bodyPr>
          <a:lstStyle/>
          <a:p>
            <a:pPr algn="ctr"/>
            <a:r>
              <a:rPr lang="en-US" sz="1400" i="1">
                <a:latin typeface="Calibri" pitchFamily="34" charset="0"/>
              </a:rPr>
              <a:t>Figure 1 – HOA Phase Zero Effects and Assessments</a:t>
            </a:r>
          </a:p>
        </p:txBody>
      </p:sp>
      <p:pic>
        <p:nvPicPr>
          <p:cNvPr id="18436" name="Picture 3"/>
          <p:cNvPicPr>
            <a:picLocks noChangeAspect="1" noChangeArrowheads="1"/>
          </p:cNvPicPr>
          <p:nvPr/>
        </p:nvPicPr>
        <p:blipFill>
          <a:blip r:embed="rId4" cstate="print"/>
          <a:srcRect l="4181" t="30556" r="56795" b="40739"/>
          <a:stretch>
            <a:fillRect/>
          </a:stretch>
        </p:blipFill>
        <p:spPr bwMode="auto">
          <a:xfrm>
            <a:off x="495300" y="3732213"/>
            <a:ext cx="1930400" cy="2093912"/>
          </a:xfrm>
          <a:prstGeom prst="rect">
            <a:avLst/>
          </a:prstGeom>
          <a:noFill/>
          <a:ln w="9525">
            <a:noFill/>
            <a:miter lim="800000"/>
            <a:headEnd/>
            <a:tailEnd/>
          </a:ln>
        </p:spPr>
      </p:pic>
      <p:pic>
        <p:nvPicPr>
          <p:cNvPr id="18437" name="Picture 4"/>
          <p:cNvPicPr>
            <a:picLocks noChangeAspect="1" noChangeArrowheads="1"/>
          </p:cNvPicPr>
          <p:nvPr/>
        </p:nvPicPr>
        <p:blipFill>
          <a:blip r:embed="rId4" cstate="print"/>
          <a:srcRect l="48781" t="30556" r="9409" b="35185"/>
          <a:stretch>
            <a:fillRect/>
          </a:stretch>
        </p:blipFill>
        <p:spPr bwMode="auto">
          <a:xfrm>
            <a:off x="495300" y="1166813"/>
            <a:ext cx="1930400" cy="2498725"/>
          </a:xfrm>
          <a:prstGeom prst="rect">
            <a:avLst/>
          </a:prstGeom>
          <a:noFill/>
          <a:ln w="9525">
            <a:noFill/>
            <a:miter lim="800000"/>
            <a:headEnd/>
            <a:tailEnd/>
          </a:ln>
        </p:spPr>
      </p:pic>
      <p:sp>
        <p:nvSpPr>
          <p:cNvPr id="18438" name="TextBox 7"/>
          <p:cNvSpPr txBox="1">
            <a:spLocks noChangeArrowheads="1"/>
          </p:cNvSpPr>
          <p:nvPr/>
        </p:nvSpPr>
        <p:spPr bwMode="auto">
          <a:xfrm>
            <a:off x="495300" y="5826125"/>
            <a:ext cx="1998663" cy="231775"/>
          </a:xfrm>
          <a:prstGeom prst="rect">
            <a:avLst/>
          </a:prstGeom>
          <a:noFill/>
          <a:ln w="9525">
            <a:noFill/>
            <a:miter lim="800000"/>
            <a:headEnd/>
            <a:tailEnd/>
          </a:ln>
        </p:spPr>
        <p:txBody>
          <a:bodyPr>
            <a:spAutoFit/>
          </a:bodyPr>
          <a:lstStyle/>
          <a:p>
            <a:r>
              <a:rPr lang="en-US" sz="1100">
                <a:latin typeface="Calibri" pitchFamily="34" charset="0"/>
              </a:rPr>
              <a:t>LtCol Mike Brown, JAWS AY07-08</a:t>
            </a:r>
          </a:p>
        </p:txBody>
      </p:sp>
      <p:sp>
        <p:nvSpPr>
          <p:cNvPr id="9" name="TextBox 8"/>
          <p:cNvSpPr txBox="1"/>
          <p:nvPr/>
        </p:nvSpPr>
        <p:spPr>
          <a:xfrm>
            <a:off x="2624138" y="0"/>
            <a:ext cx="6519862" cy="523220"/>
          </a:xfrm>
          <a:prstGeom prst="rect">
            <a:avLst/>
          </a:prstGeom>
          <a:noFill/>
        </p:spPr>
        <p:txBody>
          <a:bodyPr>
            <a:spAutoFit/>
          </a:bodyPr>
          <a:lstStyle/>
          <a:p>
            <a:pPr algn="r"/>
            <a:r>
              <a:rPr lang="en-US" sz="2800" b="1" dirty="0">
                <a:effectLst>
                  <a:outerShdw blurRad="38100" dist="38100" dir="2700000" algn="tl">
                    <a:schemeClr val="bg1"/>
                  </a:outerShdw>
                </a:effectLst>
              </a:rPr>
              <a:t>Assessment Methodology</a:t>
            </a:r>
            <a:endParaRPr lang="en-US" sz="2800" b="1" dirty="0">
              <a:effectLst>
                <a:outerShdw blurRad="38100" dist="38100" dir="2700000" algn="tl">
                  <a:schemeClr val="bg1"/>
                </a:outerShdw>
              </a:effectLst>
              <a:latin typeface="Calibri" pitchFamily="34" charset="0"/>
              <a:ea typeface="Arial" charset="0"/>
              <a:cs typeface="Cambria" pitchFamily="18"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xfrm>
            <a:off x="0" y="773642"/>
            <a:ext cx="8720667" cy="685800"/>
          </a:xfrm>
          <a:noFill/>
          <a:ln>
            <a:miter lim="800000"/>
            <a:headEnd/>
            <a:tailEnd/>
          </a:ln>
        </p:spPr>
        <p:txBody>
          <a:bodyPr vert="horz" wrap="square" lIns="91440" tIns="45720" rIns="91440" bIns="45720" numCol="1" anchor="t" anchorCtr="0" compatLnSpc="1">
            <a:prstTxWarp prst="textNoShape">
              <a:avLst/>
            </a:prstTxWarp>
          </a:bodyPr>
          <a:lstStyle/>
          <a:p>
            <a:r>
              <a:rPr lang="en-US" i="0" dirty="0" smtClean="0">
                <a:solidFill>
                  <a:schemeClr val="tx1"/>
                </a:solidFill>
                <a:latin typeface="Arial" charset="0"/>
                <a:ea typeface="ＭＳ Ｐゴシック" pitchFamily="34" charset="-128"/>
              </a:rPr>
              <a:t>CJTF-HOA Objectives, Effects, and Contributing Effects</a:t>
            </a:r>
          </a:p>
        </p:txBody>
      </p:sp>
      <p:pic>
        <p:nvPicPr>
          <p:cNvPr id="21508" name="Picture 3" descr="C:\Users\x27179\Documents\Courses\Systems Capstone\CJTF-HOA Objectives, Effects, and Contributing Effects3.JPG"/>
          <p:cNvPicPr>
            <a:picLocks noChangeAspect="1" noChangeArrowheads="1"/>
          </p:cNvPicPr>
          <p:nvPr/>
        </p:nvPicPr>
        <p:blipFill>
          <a:blip r:embed="rId2" cstate="print"/>
          <a:srcRect l="8546" t="45473" r="613" b="29318"/>
          <a:stretch>
            <a:fillRect/>
          </a:stretch>
        </p:blipFill>
        <p:spPr bwMode="auto">
          <a:xfrm>
            <a:off x="126300" y="1586425"/>
            <a:ext cx="9017700" cy="4155156"/>
          </a:xfrm>
          <a:prstGeom prst="rect">
            <a:avLst/>
          </a:prstGeom>
          <a:noFill/>
          <a:ln w="9525">
            <a:noFill/>
            <a:miter lim="800000"/>
            <a:headEnd/>
            <a:tailEnd/>
          </a:ln>
        </p:spPr>
      </p:pic>
      <p:sp>
        <p:nvSpPr>
          <p:cNvPr id="6" name="Oval 5"/>
          <p:cNvSpPr/>
          <p:nvPr/>
        </p:nvSpPr>
        <p:spPr>
          <a:xfrm>
            <a:off x="0" y="1951630"/>
            <a:ext cx="1323833" cy="532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0" y="3523397"/>
            <a:ext cx="1323833" cy="532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0" y="5299880"/>
            <a:ext cx="2142699" cy="532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400567" y="3050274"/>
            <a:ext cx="2142699" cy="532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624138" y="0"/>
            <a:ext cx="6519862" cy="523220"/>
          </a:xfrm>
          <a:prstGeom prst="rect">
            <a:avLst/>
          </a:prstGeom>
          <a:noFill/>
        </p:spPr>
        <p:txBody>
          <a:bodyPr>
            <a:spAutoFit/>
          </a:bodyPr>
          <a:lstStyle/>
          <a:p>
            <a:pPr algn="r"/>
            <a:r>
              <a:rPr lang="en-US" sz="2800" b="1" dirty="0">
                <a:effectLst>
                  <a:outerShdw blurRad="38100" dist="38100" dir="2700000" algn="tl">
                    <a:schemeClr val="bg1"/>
                  </a:outerShdw>
                </a:effectLst>
              </a:rPr>
              <a:t>Assessment Methodology</a:t>
            </a:r>
            <a:endParaRPr lang="en-US" sz="2800" b="1" dirty="0">
              <a:effectLst>
                <a:outerShdw blurRad="38100" dist="38100" dir="2700000" algn="tl">
                  <a:schemeClr val="bg1"/>
                </a:outerShdw>
              </a:effectLst>
              <a:latin typeface="Calibri" pitchFamily="34" charset="0"/>
              <a:ea typeface="Arial" charset="0"/>
              <a:cs typeface="Cambria"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8034</TotalTime>
  <Words>1741</Words>
  <Application>Microsoft Office PowerPoint</Application>
  <PresentationFormat>On-screen Show (4:3)</PresentationFormat>
  <Paragraphs>455</Paragraphs>
  <Slides>37</Slides>
  <Notes>18</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Slide 1</vt:lpstr>
      <vt:lpstr>Slide 2</vt:lpstr>
      <vt:lpstr>Slide 3</vt:lpstr>
      <vt:lpstr>People</vt:lpstr>
      <vt:lpstr>Slide 5</vt:lpstr>
      <vt:lpstr>Slide 6</vt:lpstr>
      <vt:lpstr>Slide 7</vt:lpstr>
      <vt:lpstr>Slide 8</vt:lpstr>
      <vt:lpstr>CJTF-HOA Objectives, Effects, and Contributing Effects</vt:lpstr>
      <vt:lpstr>Color Code Objectives and Effects</vt:lpstr>
      <vt:lpstr>Slide 11</vt:lpstr>
      <vt:lpstr>Summary CJTF-HOA Objectives</vt:lpstr>
      <vt:lpstr>Slide 13</vt:lpstr>
      <vt:lpstr>Slide 14</vt:lpstr>
      <vt:lpstr>Slide 15</vt:lpstr>
      <vt:lpstr>Slide 16</vt:lpstr>
      <vt:lpstr>Slide 17</vt:lpstr>
      <vt:lpstr>Slide 18</vt:lpstr>
      <vt:lpstr>Slide 19</vt:lpstr>
      <vt:lpstr>Slide 20</vt:lpstr>
      <vt:lpstr>Slide 21</vt:lpstr>
      <vt:lpstr>Qualitative Value Hierarchy </vt:lpstr>
      <vt:lpstr>Slide 23</vt:lpstr>
      <vt:lpstr>Slide 24</vt:lpstr>
      <vt:lpstr>Slide 25</vt:lpstr>
      <vt:lpstr>Slide 26</vt:lpstr>
      <vt:lpstr>Slide 27</vt:lpstr>
      <vt:lpstr>Slide 28</vt:lpstr>
      <vt:lpstr>Weighted Stability Score </vt:lpstr>
      <vt:lpstr>Slide 30</vt:lpstr>
      <vt:lpstr>Kenya Stability Profiler</vt:lpstr>
      <vt:lpstr>Stop Light Chart</vt:lpstr>
      <vt:lpstr>Slide 33</vt:lpstr>
      <vt:lpstr>Slide 34</vt:lpstr>
      <vt:lpstr>Slide 35</vt:lpstr>
      <vt:lpstr>Slide 36</vt:lpstr>
      <vt:lpstr>Slide 37</vt:lpstr>
    </vt:vector>
  </TitlesOfParts>
  <Company>U.S. Army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 Army</dc:creator>
  <cp:lastModifiedBy>IETD</cp:lastModifiedBy>
  <cp:revision>747</cp:revision>
  <cp:lastPrinted>2011-02-28T13:45:25Z</cp:lastPrinted>
  <dcterms:created xsi:type="dcterms:W3CDTF">2011-09-14T12:46:58Z</dcterms:created>
  <dcterms:modified xsi:type="dcterms:W3CDTF">2012-03-28T14:13:00Z</dcterms:modified>
</cp:coreProperties>
</file>