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32"/>
  </p:notesMasterIdLst>
  <p:handoutMasterIdLst>
    <p:handoutMasterId r:id="rId33"/>
  </p:handoutMasterIdLst>
  <p:sldIdLst>
    <p:sldId id="340" r:id="rId5"/>
    <p:sldId id="341" r:id="rId6"/>
    <p:sldId id="345" r:id="rId7"/>
    <p:sldId id="362" r:id="rId8"/>
    <p:sldId id="369" r:id="rId9"/>
    <p:sldId id="342" r:id="rId10"/>
    <p:sldId id="368" r:id="rId11"/>
    <p:sldId id="348" r:id="rId12"/>
    <p:sldId id="370" r:id="rId13"/>
    <p:sldId id="349" r:id="rId14"/>
    <p:sldId id="350" r:id="rId15"/>
    <p:sldId id="346" r:id="rId16"/>
    <p:sldId id="358" r:id="rId17"/>
    <p:sldId id="359" r:id="rId18"/>
    <p:sldId id="354" r:id="rId19"/>
    <p:sldId id="351" r:id="rId20"/>
    <p:sldId id="355" r:id="rId21"/>
    <p:sldId id="356" r:id="rId22"/>
    <p:sldId id="365" r:id="rId23"/>
    <p:sldId id="363" r:id="rId24"/>
    <p:sldId id="364" r:id="rId25"/>
    <p:sldId id="367" r:id="rId26"/>
    <p:sldId id="353" r:id="rId27"/>
    <p:sldId id="371" r:id="rId28"/>
    <p:sldId id="366" r:id="rId29"/>
    <p:sldId id="361" r:id="rId30"/>
    <p:sldId id="372" r:id="rId31"/>
  </p:sldIdLst>
  <p:sldSz cx="9144000" cy="6858000" type="screen4x3"/>
  <p:notesSz cx="6797675" cy="9928225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000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0000"/>
    </p:penClr>
  </p:showPr>
  <p:clrMru>
    <a:srgbClr val="000000"/>
    <a:srgbClr val="777777"/>
    <a:srgbClr val="808080"/>
    <a:srgbClr val="969696"/>
    <a:srgbClr val="003366"/>
    <a:srgbClr val="FD0903"/>
    <a:srgbClr val="DDDDDD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10" autoAdjust="0"/>
    <p:restoredTop sz="71805" autoAdjust="0"/>
  </p:normalViewPr>
  <p:slideViewPr>
    <p:cSldViewPr snapToGrid="0">
      <p:cViewPr varScale="1">
        <p:scale>
          <a:sx n="67" d="100"/>
          <a:sy n="67" d="100"/>
        </p:scale>
        <p:origin x="-122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-2154" y="-108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3149600" y="487363"/>
            <a:ext cx="4413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5" tIns="44448" rIns="90485" bIns="44448">
            <a:spAutoFit/>
          </a:bodyPr>
          <a:lstStyle/>
          <a:p>
            <a:pPr algn="ctr" defTabSz="766763">
              <a:lnSpc>
                <a:spcPct val="90000"/>
              </a:lnSpc>
            </a:pPr>
            <a:r>
              <a:rPr lang="en-GB" altLang="en-GB" sz="1400">
                <a:solidFill>
                  <a:schemeClr val="tx1"/>
                </a:solidFill>
              </a:rPr>
              <a:t>Notes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113088" y="9277350"/>
            <a:ext cx="523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5" tIns="44448" rIns="90485" bIns="44448">
            <a:spAutoFit/>
          </a:bodyPr>
          <a:lstStyle/>
          <a:p>
            <a:pPr algn="ctr" defTabSz="766763">
              <a:lnSpc>
                <a:spcPct val="90000"/>
              </a:lnSpc>
            </a:pPr>
            <a:r>
              <a:rPr lang="en-GB" altLang="en-GB" sz="1200">
                <a:solidFill>
                  <a:schemeClr val="tx1"/>
                </a:solidFill>
              </a:rPr>
              <a:t>Page </a:t>
            </a:r>
            <a:fld id="{4EFE2F9F-F68C-4BB5-B585-5E83218FF356}" type="slidenum">
              <a:rPr lang="en-GB" altLang="en-GB" sz="1200">
                <a:solidFill>
                  <a:schemeClr val="tx1"/>
                </a:solidFill>
              </a:rPr>
              <a:pPr algn="ctr" defTabSz="766763">
                <a:lnSpc>
                  <a:spcPct val="90000"/>
                </a:lnSpc>
              </a:pPr>
              <a:t>‹#›</a:t>
            </a:fld>
            <a:endParaRPr lang="en-GB" altLang="en-GB" sz="120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3638" y="563563"/>
            <a:ext cx="4549775" cy="341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sp>
      <p:sp>
        <p:nvSpPr>
          <p:cNvPr id="2398" name="Line 350"/>
          <p:cNvSpPr>
            <a:spLocks noChangeShapeType="1"/>
          </p:cNvSpPr>
          <p:nvPr/>
        </p:nvSpPr>
        <p:spPr bwMode="auto">
          <a:xfrm>
            <a:off x="8164513" y="104251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521" name="Rectangle 473"/>
          <p:cNvSpPr>
            <a:spLocks noChangeArrowheads="1"/>
          </p:cNvSpPr>
          <p:nvPr/>
        </p:nvSpPr>
        <p:spPr bwMode="auto">
          <a:xfrm>
            <a:off x="-30163" y="892175"/>
            <a:ext cx="184151" cy="593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GB" sz="900" b="1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en-GB" sz="900" b="1">
                <a:solidFill>
                  <a:srgbClr val="000000"/>
                </a:solidFill>
                <a:latin typeface="Times New Roman" pitchFamily="18" charset="0"/>
              </a:rPr>
            </a:br>
            <a:endParaRPr lang="en-GB" sz="240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618" name="Rectangle 4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0861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dirty="0" smtClean="0"/>
              <a:t>By understanding the amount</a:t>
            </a:r>
            <a:r>
              <a:rPr lang="en-GB" baseline="0" dirty="0" smtClean="0"/>
              <a:t> of sales in a given gang district and applying the previously identified assumptions we are able to gain an understanding of the relative activity of individual gangs (sub-systems). (This can be fed back into the iterative approach to overlap if desired)</a:t>
            </a:r>
            <a:endParaRPr lang="en-GB" dirty="0" smtClean="0"/>
          </a:p>
          <a:p>
            <a:endParaRPr lang="en-GB" baseline="0" dirty="0" smtClean="0"/>
          </a:p>
          <a:p>
            <a:r>
              <a:rPr lang="en-GB" baseline="0" dirty="0" smtClean="0"/>
              <a:t>This level of understanding though, will only inform the tackling of the symptom, not the cause. In this case, cigarette sales, not supply.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What can we (as </a:t>
            </a:r>
            <a:r>
              <a:rPr lang="en-GB" dirty="0" err="1" smtClean="0"/>
              <a:t>OAs</a:t>
            </a:r>
            <a:r>
              <a:rPr lang="en-GB" dirty="0" smtClean="0"/>
              <a:t> and </a:t>
            </a:r>
            <a:r>
              <a:rPr lang="en-GB" dirty="0" err="1" smtClean="0"/>
              <a:t>ORSAs</a:t>
            </a:r>
            <a:r>
              <a:rPr lang="en-GB" dirty="0" smtClean="0"/>
              <a:t>) do</a:t>
            </a:r>
            <a:r>
              <a:rPr lang="en-GB" baseline="0" dirty="0" smtClean="0"/>
              <a:t> and what information can we therefore use to generate a level of understanding of the network as a whole?</a:t>
            </a:r>
          </a:p>
          <a:p>
            <a:r>
              <a:rPr lang="en-GB" baseline="0" dirty="0" smtClean="0"/>
              <a:t>Can this be used to inform the picture of the wider Super-System and the Macro-System?</a:t>
            </a:r>
          </a:p>
          <a:p>
            <a:endParaRPr lang="en-GB" baseline="0" dirty="0" smtClean="0"/>
          </a:p>
          <a:p>
            <a:r>
              <a:rPr lang="en-GB" baseline="0" dirty="0" smtClean="0"/>
              <a:t>What part can OR/OA play in this wider analysis?</a:t>
            </a:r>
            <a:endParaRPr lang="en-GB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dirty="0" smtClean="0"/>
              <a:t>By treating each gang area as a sub-system or “sub-network element”, we can look at and identify potential interactions between them (need-lines).</a:t>
            </a:r>
            <a:endParaRPr lang="en-GB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dirty="0" smtClean="0"/>
              <a:t>By treating</a:t>
            </a:r>
            <a:r>
              <a:rPr lang="en-GB" baseline="0" dirty="0" smtClean="0"/>
              <a:t> the London Cigarette gang network as a network within a “Super-network”, we can gain an understanding of / assume the external influences. </a:t>
            </a:r>
          </a:p>
          <a:p>
            <a:endParaRPr lang="en-GB" baseline="0" dirty="0" smtClean="0"/>
          </a:p>
          <a:p>
            <a:r>
              <a:rPr lang="en-GB" baseline="0" dirty="0" smtClean="0"/>
              <a:t>What is the level of connectivity?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dirty="0" smtClean="0"/>
              <a:t>When these two elements are combined an assumed understanding of</a:t>
            </a:r>
            <a:r>
              <a:rPr lang="en-GB" baseline="0" dirty="0" smtClean="0"/>
              <a:t> inputs to individual sub-system elements can be identified.</a:t>
            </a:r>
          </a:p>
          <a:p>
            <a:r>
              <a:rPr lang="en-GB" baseline="0" dirty="0" smtClean="0"/>
              <a:t>“Click”</a:t>
            </a:r>
          </a:p>
          <a:p>
            <a:endParaRPr lang="en-GB" baseline="0" dirty="0" smtClean="0"/>
          </a:p>
          <a:p>
            <a:r>
              <a:rPr lang="en-GB" baseline="0" dirty="0" smtClean="0"/>
              <a:t>“Click”</a:t>
            </a:r>
          </a:p>
          <a:p>
            <a:r>
              <a:rPr lang="en-GB" dirty="0" smtClean="0"/>
              <a:t>We will look at the Bromley element in more detail.</a:t>
            </a:r>
            <a:endParaRPr lang="en-GB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dirty="0" smtClean="0"/>
              <a:t>Through structured interview with an intelligence expert on “Bromley”, a</a:t>
            </a:r>
            <a:r>
              <a:rPr lang="en-GB" baseline="0" dirty="0" smtClean="0"/>
              <a:t> postulated</a:t>
            </a:r>
            <a:r>
              <a:rPr lang="en-GB" dirty="0" smtClean="0"/>
              <a:t> understanding</a:t>
            </a:r>
            <a:r>
              <a:rPr lang="en-GB" baseline="0" dirty="0" smtClean="0"/>
              <a:t> of the relative level of input into their sub-system element can be generated.</a:t>
            </a:r>
          </a:p>
          <a:p>
            <a:endParaRPr lang="en-GB" baseline="0" dirty="0" smtClean="0"/>
          </a:p>
          <a:p>
            <a:r>
              <a:rPr lang="en-GB" baseline="0" dirty="0" smtClean="0"/>
              <a:t>“Click”</a:t>
            </a:r>
          </a:p>
          <a:p>
            <a:endParaRPr lang="en-GB" baseline="0" dirty="0" smtClean="0"/>
          </a:p>
          <a:p>
            <a:r>
              <a:rPr lang="en-GB" baseline="0" dirty="0" smtClean="0"/>
              <a:t>This is not an observed measurable, it is a hypothesis formed by an intelligence subject matter expert.</a:t>
            </a:r>
          </a:p>
          <a:p>
            <a:endParaRPr lang="en-GB" baseline="0" dirty="0" smtClean="0"/>
          </a:p>
          <a:p>
            <a:r>
              <a:rPr lang="en-GB" baseline="0" dirty="0" smtClean="0"/>
              <a:t>This activity can then be repeated for each element to generate relative requirements for each element as an input.</a:t>
            </a:r>
          </a:p>
          <a:p>
            <a:r>
              <a:rPr lang="en-GB" baseline="0" dirty="0" smtClean="0"/>
              <a:t>The cross border input requirement for one element will be the output required from another etc</a:t>
            </a:r>
            <a:endParaRPr lang="en-GB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dirty="0" smtClean="0"/>
              <a:t>From the aggregation of</a:t>
            </a:r>
            <a:r>
              <a:rPr lang="en-GB" baseline="0" dirty="0" smtClean="0"/>
              <a:t> these intelligence driven relative requirements, applied to the observed and recorded levels of activity, sub-system boundary interactions can be quantified in terms of input/output across each boundary.</a:t>
            </a:r>
          </a:p>
          <a:p>
            <a:endParaRPr lang="en-GB" baseline="0" dirty="0" smtClean="0"/>
          </a:p>
          <a:p>
            <a:r>
              <a:rPr lang="en-GB" baseline="0" dirty="0" smtClean="0"/>
              <a:t>Wembley (for instance) requires to draw all of its cigarette requirement from other sub-systems (City, Barnet &amp; Richmond)</a:t>
            </a:r>
          </a:p>
          <a:p>
            <a:r>
              <a:rPr lang="en-GB" baseline="0" dirty="0" smtClean="0"/>
              <a:t>Wembley may however also provide for Barnet, therefore drawing extra (above its own usage requirements) from City and Richmond to facilitate. </a:t>
            </a:r>
            <a:endParaRPr lang="en-GB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dirty="0" smtClean="0"/>
              <a:t>This will drive the quantifying of the external inputs or points of entry.</a:t>
            </a:r>
          </a:p>
          <a:p>
            <a:r>
              <a:rPr lang="en-GB" dirty="0" smtClean="0"/>
              <a:t>	If one of the</a:t>
            </a:r>
            <a:r>
              <a:rPr lang="en-GB" baseline="0" dirty="0" smtClean="0"/>
              <a:t> inputs were disrupted, the effect in the system could be estimated.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A second way of looking at this</a:t>
            </a:r>
            <a:r>
              <a:rPr lang="en-GB" baseline="0" dirty="0" smtClean="0"/>
              <a:t> is to do with net import/export</a:t>
            </a:r>
          </a:p>
          <a:p>
            <a:r>
              <a:rPr lang="en-GB" baseline="0" dirty="0" smtClean="0"/>
              <a:t>	Who are the net importers?</a:t>
            </a:r>
          </a:p>
          <a:p>
            <a:r>
              <a:rPr lang="en-GB" baseline="0" dirty="0" smtClean="0"/>
              <a:t>	Who are the facilitating elements/net exporters? Who do they facilitate? Where do they draw their stocks from? </a:t>
            </a:r>
          </a:p>
          <a:p>
            <a:pPr algn="l"/>
            <a:r>
              <a:rPr lang="en-GB" baseline="0" dirty="0" smtClean="0"/>
              <a:t>	</a:t>
            </a:r>
          </a:p>
          <a:p>
            <a:pPr algn="l"/>
            <a:r>
              <a:rPr lang="en-GB" baseline="0" dirty="0" smtClean="0"/>
              <a:t>If Network element Import = Export then they are a pure facilitator. Depending on how close to “Zero” they are gives how facilitative the element is. This could be easily shown by Colour coding.</a:t>
            </a:r>
          </a:p>
          <a:p>
            <a:r>
              <a:rPr lang="en-GB" baseline="0" dirty="0" smtClean="0"/>
              <a:t>	</a:t>
            </a:r>
            <a:endParaRPr lang="en-GB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dirty="0" smtClean="0"/>
              <a:t>Looking</a:t>
            </a:r>
            <a:r>
              <a:rPr lang="en-GB" baseline="0" dirty="0" smtClean="0"/>
              <a:t> at Wembley, how does the facilitation flow to supply them. </a:t>
            </a:r>
          </a:p>
          <a:p>
            <a:endParaRPr lang="en-GB" baseline="0" dirty="0" smtClean="0"/>
          </a:p>
          <a:p>
            <a:r>
              <a:rPr lang="en-GB" baseline="0" dirty="0" smtClean="0"/>
              <a:t>Whilst </a:t>
            </a:r>
            <a:r>
              <a:rPr lang="en-GB" baseline="0" dirty="0" err="1" smtClean="0"/>
              <a:t>summative</a:t>
            </a:r>
            <a:r>
              <a:rPr lang="en-GB" baseline="0" dirty="0" smtClean="0"/>
              <a:t> chains exist, what is their volume at a given point (can be calculated). </a:t>
            </a:r>
          </a:p>
          <a:p>
            <a:endParaRPr lang="en-GB" baseline="0" dirty="0" smtClean="0"/>
          </a:p>
          <a:p>
            <a:r>
              <a:rPr lang="en-GB" baseline="0" dirty="0" smtClean="0"/>
              <a:t>The most effective targeting of the Wembley network may therefore (for instance) involve action in </a:t>
            </a:r>
            <a:r>
              <a:rPr lang="en-GB" baseline="0" dirty="0" err="1" smtClean="0"/>
              <a:t>Croydon</a:t>
            </a:r>
            <a:r>
              <a:rPr lang="en-GB" baseline="0" dirty="0" smtClean="0"/>
              <a:t>.</a:t>
            </a:r>
          </a:p>
          <a:p>
            <a:endParaRPr lang="en-GB" baseline="0" dirty="0" smtClean="0"/>
          </a:p>
          <a:p>
            <a:r>
              <a:rPr lang="en-GB" baseline="0" dirty="0" smtClean="0"/>
              <a:t>Following this stage, if you were then to aggregate the facilitation chains of each element to identify network chains/links with high flow rates.</a:t>
            </a:r>
          </a:p>
          <a:p>
            <a:r>
              <a:rPr lang="en-GB" baseline="0" dirty="0" smtClean="0"/>
              <a:t>Flow in both direction in this case is positive as is indicative of level of activity geographic area. From this summation, a critical path with specific nodes and links can be identified to focus “police effort” (in this case) to provide maximum network effect (within defined jurisdiction) with limited resource.</a:t>
            </a:r>
            <a:endParaRPr lang="en-GB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dirty="0" smtClean="0"/>
              <a:t>If we can treat gangs in a city in that way,</a:t>
            </a:r>
            <a:r>
              <a:rPr lang="en-GB" baseline="0" dirty="0" smtClean="0"/>
              <a:t> then by scaling the area back to a national level, it should be possible to conduct similar analysis between population centres or districts/provinces.</a:t>
            </a:r>
          </a:p>
          <a:p>
            <a:endParaRPr lang="en-GB" baseline="0" dirty="0" smtClean="0"/>
          </a:p>
          <a:p>
            <a:r>
              <a:rPr lang="en-GB" baseline="0" dirty="0" smtClean="0"/>
              <a:t>From this, the next logical step is then to generate an international/</a:t>
            </a:r>
            <a:r>
              <a:rPr lang="en-GB" baseline="0" dirty="0" err="1" smtClean="0"/>
              <a:t>transnational</a:t>
            </a:r>
            <a:r>
              <a:rPr lang="en-GB" baseline="0" dirty="0" smtClean="0"/>
              <a:t> understanding.</a:t>
            </a:r>
          </a:p>
          <a:p>
            <a:endParaRPr lang="en-GB" baseline="0" dirty="0" smtClean="0"/>
          </a:p>
          <a:p>
            <a:r>
              <a:rPr lang="en-GB" baseline="0" dirty="0" smtClean="0"/>
              <a:t>Ultimately, the question as to scope is limited by your definition of the network and what the </a:t>
            </a:r>
            <a:r>
              <a:rPr lang="en-GB" baseline="0" dirty="0" err="1" smtClean="0"/>
              <a:t>jurisdictive</a:t>
            </a:r>
            <a:r>
              <a:rPr lang="en-GB" baseline="0" dirty="0" smtClean="0"/>
              <a:t> position of the decision maker is. </a:t>
            </a:r>
          </a:p>
          <a:p>
            <a:endParaRPr lang="en-GB" baseline="0" dirty="0" smtClean="0"/>
          </a:p>
          <a:p>
            <a:r>
              <a:rPr lang="en-GB" baseline="0" dirty="0" smtClean="0"/>
              <a:t>I.e. what is within the decision maker’s power to influence, both in terms of command and legally? </a:t>
            </a:r>
          </a:p>
          <a:p>
            <a:endParaRPr lang="en-GB" baseline="0" dirty="0" smtClean="0"/>
          </a:p>
          <a:p>
            <a:r>
              <a:rPr lang="en-GB" baseline="0" dirty="0" smtClean="0"/>
              <a:t>Should this therefore potentially be handed up to the next level?</a:t>
            </a:r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baseline="0" dirty="0" smtClean="0"/>
              <a:t>This is my interpretation of the difference between Intelligence and Analytics based on multiple sources.</a:t>
            </a:r>
          </a:p>
          <a:p>
            <a:endParaRPr lang="en-GB" baseline="0" dirty="0" smtClean="0"/>
          </a:p>
          <a:p>
            <a:r>
              <a:rPr lang="en-GB" baseline="0" dirty="0" smtClean="0"/>
              <a:t>From an analytics perspective, Intelligence is usually used as contextual information to definitive measurement and statistical analysis to inform analysis.</a:t>
            </a:r>
          </a:p>
          <a:p>
            <a:endParaRPr lang="en-GB" baseline="0" dirty="0" smtClean="0"/>
          </a:p>
          <a:p>
            <a:r>
              <a:rPr lang="en-GB" baseline="0" dirty="0" smtClean="0"/>
              <a:t>My question is though:</a:t>
            </a:r>
          </a:p>
          <a:p>
            <a:r>
              <a:rPr lang="en-GB" baseline="0" dirty="0" smtClean="0"/>
              <a:t>What can an OA/ORSA bring to the table when there is no/limited definitive measurement? </a:t>
            </a:r>
          </a:p>
          <a:p>
            <a:r>
              <a:rPr lang="en-GB" baseline="0" dirty="0" smtClean="0"/>
              <a:t>How can he/she use this contextual information to inform an analytical process?</a:t>
            </a:r>
          </a:p>
          <a:p>
            <a:endParaRPr lang="en-GB" baseline="0" dirty="0" smtClean="0"/>
          </a:p>
          <a:p>
            <a:r>
              <a:rPr lang="en-GB" baseline="0" dirty="0" smtClean="0"/>
              <a:t>More fundamental question:</a:t>
            </a:r>
          </a:p>
          <a:p>
            <a:r>
              <a:rPr lang="en-GB" baseline="0" dirty="0" smtClean="0"/>
              <a:t>How to conduct analysis without definitive measurement?</a:t>
            </a:r>
          </a:p>
          <a:p>
            <a:endParaRPr lang="en-GB" baseline="0" dirty="0" smtClean="0"/>
          </a:p>
          <a:p>
            <a:r>
              <a:rPr lang="en-GB" baseline="0" dirty="0" smtClean="0"/>
              <a:t>As such, I am presenting a methodology to provide indicative analysis and advice where definitive information is not available.</a:t>
            </a:r>
            <a:endParaRPr lang="en-GB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dirty="0" smtClean="0"/>
              <a:t>A unique set of assumptions may be required for</a:t>
            </a:r>
            <a:r>
              <a:rPr lang="en-GB" baseline="0" dirty="0" smtClean="0"/>
              <a:t> each scenario that you may look at. </a:t>
            </a:r>
          </a:p>
          <a:p>
            <a:endParaRPr lang="en-GB" baseline="0" dirty="0" smtClean="0"/>
          </a:p>
          <a:p>
            <a:r>
              <a:rPr lang="en-GB" baseline="0" dirty="0" smtClean="0"/>
              <a:t>The generated example was purely for demonstration purposes.</a:t>
            </a:r>
            <a:endParaRPr lang="en-GB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dirty="0" smtClean="0"/>
              <a:t>It will be difficult to use</a:t>
            </a:r>
            <a:r>
              <a:rPr lang="en-GB" baseline="0" dirty="0" smtClean="0"/>
              <a:t> this method in an area where there is little or no knowledge of the wider intelligence picture.</a:t>
            </a:r>
          </a:p>
          <a:p>
            <a:endParaRPr lang="en-GB" baseline="0" dirty="0" smtClean="0"/>
          </a:p>
          <a:p>
            <a:r>
              <a:rPr lang="en-GB" baseline="0" dirty="0" smtClean="0"/>
              <a:t>This lack of intelligence understanding may impact on the robustness of the assumptions that are generated.</a:t>
            </a:r>
          </a:p>
          <a:p>
            <a:endParaRPr lang="en-GB" baseline="0" dirty="0" smtClean="0"/>
          </a:p>
          <a:p>
            <a:r>
              <a:rPr lang="en-GB" baseline="0" dirty="0" smtClean="0"/>
              <a:t>A common baseline data capture methodology/hierarchy/taxonomy is required, especially as you begin to scale back to a wider area of operations where this may be less controllable.</a:t>
            </a:r>
          </a:p>
          <a:p>
            <a:endParaRPr lang="en-GB" baseline="0" dirty="0" smtClean="0"/>
          </a:p>
          <a:p>
            <a:r>
              <a:rPr lang="en-GB" baseline="0" dirty="0" smtClean="0"/>
              <a:t>It is difficult to know whether you have been correct with your assumptions/model generation as the result can only be observed if action is taken. The issue however is that a human network is likely to be intelligent and is therefore likely to change following this application of an external effect (a “wicked” problem).</a:t>
            </a:r>
            <a:endParaRPr lang="en-GB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dirty="0" smtClean="0"/>
              <a:t>The</a:t>
            </a:r>
            <a:r>
              <a:rPr lang="en-GB" baseline="0" dirty="0" smtClean="0"/>
              <a:t> examples are not</a:t>
            </a:r>
            <a:r>
              <a:rPr lang="en-GB" dirty="0" smtClean="0"/>
              <a:t> necessarily limited to infrastructure</a:t>
            </a:r>
            <a:r>
              <a:rPr lang="en-GB" baseline="0" dirty="0" smtClean="0"/>
              <a:t> networks, in fact this presentation aims to look at the quantification of the flow of goods within these networks.</a:t>
            </a:r>
          </a:p>
          <a:p>
            <a:endParaRPr lang="en-GB" baseline="0" dirty="0" smtClean="0"/>
          </a:p>
          <a:p>
            <a:r>
              <a:rPr lang="en-GB" baseline="0" dirty="0" smtClean="0"/>
              <a:t>Systems engineers and business process analysts have built careers from modelling open systems and networks for the purpose of optimising the flow and throughput (e.g. </a:t>
            </a:r>
            <a:r>
              <a:rPr lang="en-GB" baseline="0" dirty="0" smtClean="0"/>
              <a:t>commercially six-sigma</a:t>
            </a:r>
            <a:r>
              <a:rPr lang="en-GB" baseline="0" dirty="0" smtClean="0"/>
              <a:t>). As such this is a known and well understood science.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Image shows </a:t>
            </a:r>
            <a:r>
              <a:rPr lang="en-GB" dirty="0" smtClean="0"/>
              <a:t>Network of Department Capability Interaction within Dstl</a:t>
            </a:r>
            <a:endParaRPr 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dirty="0" smtClean="0"/>
              <a:t>Where open networks enable the analyst</a:t>
            </a:r>
            <a:r>
              <a:rPr lang="en-GB" baseline="0" dirty="0" smtClean="0"/>
              <a:t> to measure network interactions, the aim of this technique is to use intelligence analysis and other means to provide a surrogate or proxy measure from which to base an assumption to build a network model, combining the art of intelligence with the science of analytics. </a:t>
            </a:r>
          </a:p>
          <a:p>
            <a:endParaRPr lang="en-GB" baseline="0" dirty="0" smtClean="0"/>
          </a:p>
          <a:p>
            <a:r>
              <a:rPr lang="en-GB" baseline="0" dirty="0" smtClean="0"/>
              <a:t>Will be covered in greater detail in a following worked example.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dirty="0" smtClean="0"/>
              <a:t>Using systems definitions as a guide to defining network interactions.</a:t>
            </a:r>
          </a:p>
          <a:p>
            <a:r>
              <a:rPr lang="en-GB" dirty="0" smtClean="0"/>
              <a:t>These are relevant as they assist in the definition of a hierarchical</a:t>
            </a:r>
            <a:r>
              <a:rPr lang="en-GB" baseline="0" dirty="0" smtClean="0"/>
              <a:t> structure for the network and assist in visualisation of scalability.</a:t>
            </a:r>
          </a:p>
          <a:p>
            <a:r>
              <a:rPr lang="en-GB" dirty="0" smtClean="0"/>
              <a:t>I.e. A system is as large as you</a:t>
            </a:r>
            <a:r>
              <a:rPr lang="en-GB" baseline="0" dirty="0" smtClean="0"/>
              <a:t> define its boundaries to be.</a:t>
            </a:r>
            <a:endParaRPr lang="en-GB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dirty="0" smtClean="0"/>
              <a:t>For the purposes of the workshop I have generated a </a:t>
            </a:r>
            <a:r>
              <a:rPr lang="en-GB" b="1" dirty="0" smtClean="0"/>
              <a:t>fictional</a:t>
            </a:r>
            <a:r>
              <a:rPr lang="en-GB" dirty="0" smtClean="0"/>
              <a:t> worked example to assist in the demonstration of the potential benefits of the proposed approach.</a:t>
            </a:r>
          </a:p>
          <a:p>
            <a:r>
              <a:rPr lang="en-GB" dirty="0" smtClean="0"/>
              <a:t>At no stage do I profess to be an expert in the trafficking of goods.</a:t>
            </a:r>
          </a:p>
          <a:p>
            <a:r>
              <a:rPr lang="en-GB" dirty="0" smtClean="0"/>
              <a:t>I am a Systems Engineer.</a:t>
            </a:r>
            <a:endParaRPr lang="en-GB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By monitoring and recording operational activity and successes by security forces (Police) a geo-referenced record of cigarette related offences has been made.</a:t>
            </a:r>
            <a:endParaRPr lang="en-GB" dirty="0" smtClean="0"/>
          </a:p>
          <a:p>
            <a:r>
              <a:rPr lang="en-GB" baseline="0" dirty="0" smtClean="0"/>
              <a:t>It is understood that </a:t>
            </a:r>
            <a:r>
              <a:rPr lang="en-GB" b="1" baseline="0" dirty="0" smtClean="0"/>
              <a:t>all</a:t>
            </a:r>
            <a:r>
              <a:rPr lang="en-GB" baseline="0" dirty="0" smtClean="0"/>
              <a:t> activity cannot be observed.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This</a:t>
            </a:r>
            <a:r>
              <a:rPr lang="en-GB" baseline="0" dirty="0" smtClean="0"/>
              <a:t> is the only direct measurable used in this technique.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It is assumed that a uniform proportion of activity is observed across the system.</a:t>
            </a:r>
            <a:r>
              <a:rPr lang="en-GB" dirty="0" smtClean="0"/>
              <a:t> </a:t>
            </a:r>
            <a:endParaRPr lang="en-GB" baseline="0" dirty="0" smtClean="0"/>
          </a:p>
          <a:p>
            <a:endParaRPr lang="en-GB" baseline="0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dirty="0" smtClean="0"/>
              <a:t>In this example,</a:t>
            </a:r>
            <a:r>
              <a:rPr lang="en-GB" baseline="0" dirty="0" smtClean="0"/>
              <a:t> police </a:t>
            </a:r>
            <a:r>
              <a:rPr lang="en-GB" dirty="0" smtClean="0"/>
              <a:t>intelligence</a:t>
            </a:r>
            <a:r>
              <a:rPr lang="en-GB" baseline="0" dirty="0" smtClean="0"/>
              <a:t> sources have generated a postulated understanding of the gang lay-down (i.e. is given, however could be generated/combined with analytical means as well, e.g. clustering analysis).</a:t>
            </a:r>
          </a:p>
          <a:p>
            <a:endParaRPr lang="en-GB" baseline="0" dirty="0" smtClean="0"/>
          </a:p>
          <a:p>
            <a:r>
              <a:rPr lang="en-GB" baseline="0" dirty="0" smtClean="0"/>
              <a:t>Using a geo-analysis tool such as ESRI </a:t>
            </a:r>
            <a:r>
              <a:rPr lang="en-GB" baseline="0" dirty="0" err="1" smtClean="0"/>
              <a:t>ArcGIS</a:t>
            </a:r>
            <a:r>
              <a:rPr lang="en-GB" baseline="0" dirty="0" smtClean="0"/>
              <a:t>, this information can be digitally applied to the geographic location.</a:t>
            </a:r>
            <a:endParaRPr lang="en-GB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dirty="0" smtClean="0"/>
              <a:t>This method is heavily</a:t>
            </a:r>
            <a:r>
              <a:rPr lang="en-GB" baseline="0" dirty="0" smtClean="0"/>
              <a:t> assumption based.</a:t>
            </a:r>
          </a:p>
          <a:p>
            <a:r>
              <a:rPr lang="en-GB" baseline="0" dirty="0" smtClean="0"/>
              <a:t>	Generate assumption</a:t>
            </a:r>
          </a:p>
          <a:p>
            <a:r>
              <a:rPr lang="en-GB" baseline="0" dirty="0" smtClean="0"/>
              <a:t>	Test assumption</a:t>
            </a:r>
          </a:p>
          <a:p>
            <a:r>
              <a:rPr lang="en-GB" baseline="0" dirty="0" smtClean="0"/>
              <a:t>	re-write/re-test assumption as necessary/required</a:t>
            </a:r>
          </a:p>
          <a:p>
            <a:r>
              <a:rPr lang="en-GB" baseline="0" dirty="0" smtClean="0"/>
              <a:t>You have to be comfortable working with unknowns.</a:t>
            </a:r>
          </a:p>
          <a:p>
            <a:endParaRPr lang="en-GB" baseline="0" dirty="0" smtClean="0"/>
          </a:p>
          <a:p>
            <a:r>
              <a:rPr lang="en-GB" baseline="0" dirty="0" smtClean="0"/>
              <a:t>As discussed before, at this stage, a uniform level of police activity/performance/success rate is assumed.</a:t>
            </a:r>
          </a:p>
          <a:p>
            <a:endParaRPr lang="en-GB" baseline="0" dirty="0" smtClean="0"/>
          </a:p>
          <a:p>
            <a:r>
              <a:rPr lang="en-GB" baseline="0" dirty="0" smtClean="0"/>
              <a:t>From the observed figures (e.g. arrests/confiscations), a quantitative understanding of the physical amount of interdicted stores can be calculated over the analysed period of time.</a:t>
            </a:r>
          </a:p>
          <a:p>
            <a:endParaRPr lang="en-GB" baseline="0" dirty="0" smtClean="0"/>
          </a:p>
          <a:p>
            <a:r>
              <a:rPr lang="en-GB" baseline="0" dirty="0" smtClean="0"/>
              <a:t>Initially, boundary overlap is assumed to have an even distribution between the protagonists, however this assumption can be matured iteratively.</a:t>
            </a:r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black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2252663" y="2036763"/>
            <a:ext cx="6184900" cy="1287462"/>
          </a:xfrm>
          <a:ln>
            <a:headEnd type="none" w="sm" len="sm"/>
            <a:tailEnd type="none" w="sm" len="sm"/>
          </a:ln>
        </p:spPr>
        <p:txBody>
          <a:bodyPr lIns="91440" tIns="45720" rIns="91440" bIns="45720"/>
          <a:lstStyle>
            <a:lvl1pPr>
              <a:defRPr/>
            </a:lvl1pPr>
          </a:lstStyle>
          <a:p>
            <a:r>
              <a:rPr lang="en-GB" altLang="en-GB"/>
              <a:t>Click to edit Master title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286000" y="3886200"/>
            <a:ext cx="5486400" cy="1752600"/>
          </a:xfrm>
          <a:ln>
            <a:headEnd type="none" w="sm" len="sm"/>
            <a:tailEnd type="none" w="sm" len="sm"/>
          </a:ln>
        </p:spPr>
        <p:txBody>
          <a:bodyPr lIns="91440" tIns="45720" rIns="91440" bIns="45720"/>
          <a:lstStyle>
            <a:lvl1pPr marL="0" indent="0">
              <a:buFont typeface="Times" pitchFamily="18" charset="0"/>
              <a:buNone/>
              <a:defRPr/>
            </a:lvl1pPr>
          </a:lstStyle>
          <a:p>
            <a:r>
              <a:rPr lang="en-GB" altLang="en-GB"/>
              <a:t>Click to edit Master subtitle style</a:t>
            </a:r>
          </a:p>
        </p:txBody>
      </p:sp>
      <p:pic>
        <p:nvPicPr>
          <p:cNvPr id="3082" name="Picture 10" descr="dst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057400"/>
            <a:ext cx="1511300" cy="766763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GB"/>
              <a:t>© Crown Copyright Dstl </a:t>
            </a:r>
            <a:r>
              <a:rPr lang="en-GB"/>
              <a:t>2011</a:t>
            </a:r>
            <a:endParaRPr lang="en-GB" altLang="en-GB"/>
          </a:p>
        </p:txBody>
      </p:sp>
    </p:spTree>
  </p:cSld>
  <p:clrMapOvr>
    <a:masterClrMapping/>
  </p:clrMapOvr>
  <p:transition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050" y="261938"/>
            <a:ext cx="202565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9100" y="261938"/>
            <a:ext cx="592455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GB"/>
              <a:t>© Crown Copyright Dstl </a:t>
            </a:r>
            <a:r>
              <a:rPr lang="en-GB"/>
              <a:t>2011</a:t>
            </a:r>
            <a:endParaRPr lang="en-GB" altLang="en-GB"/>
          </a:p>
        </p:txBody>
      </p:sp>
    </p:spTree>
  </p:cSld>
  <p:clrMapOvr>
    <a:masterClrMapping/>
  </p:clrMapOvr>
  <p:transition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GB"/>
              <a:t>© Crown Copyright Dstl </a:t>
            </a:r>
            <a:r>
              <a:rPr lang="en-GB"/>
              <a:t>2011</a:t>
            </a:r>
            <a:endParaRPr lang="en-GB" altLang="en-GB"/>
          </a:p>
        </p:txBody>
      </p:sp>
    </p:spTree>
  </p:cSld>
  <p:clrMapOvr>
    <a:masterClrMapping/>
  </p:clrMapOvr>
  <p:transition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GB"/>
              <a:t>© Crown Copyright Dstl </a:t>
            </a:r>
            <a:r>
              <a:rPr lang="en-GB"/>
              <a:t>2011</a:t>
            </a:r>
            <a:endParaRPr lang="en-GB" altLang="en-GB"/>
          </a:p>
        </p:txBody>
      </p:sp>
    </p:spTree>
  </p:cSld>
  <p:clrMapOvr>
    <a:masterClrMapping/>
  </p:clrMapOvr>
  <p:transition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9100" y="1676400"/>
            <a:ext cx="3968750" cy="4071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40250" y="1676400"/>
            <a:ext cx="3968750" cy="4071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GB"/>
              <a:t>© Crown Copyright Dstl </a:t>
            </a:r>
            <a:r>
              <a:rPr lang="en-GB"/>
              <a:t>2011</a:t>
            </a:r>
            <a:endParaRPr lang="en-GB" altLang="en-GB"/>
          </a:p>
        </p:txBody>
      </p:sp>
    </p:spTree>
  </p:cSld>
  <p:clrMapOvr>
    <a:masterClrMapping/>
  </p:clrMapOvr>
  <p:transition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GB"/>
              <a:t>© Crown Copyright Dstl </a:t>
            </a:r>
            <a:r>
              <a:rPr lang="en-GB"/>
              <a:t>2011</a:t>
            </a:r>
            <a:endParaRPr lang="en-GB" altLang="en-GB"/>
          </a:p>
        </p:txBody>
      </p:sp>
    </p:spTree>
  </p:cSld>
  <p:clrMapOvr>
    <a:masterClrMapping/>
  </p:clrMapOvr>
  <p:transition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GB"/>
              <a:t>© Crown Copyright Dstl </a:t>
            </a:r>
            <a:r>
              <a:rPr lang="en-GB"/>
              <a:t>2011</a:t>
            </a:r>
            <a:endParaRPr lang="en-GB" altLang="en-GB"/>
          </a:p>
        </p:txBody>
      </p:sp>
    </p:spTree>
  </p:cSld>
  <p:clrMapOvr>
    <a:masterClrMapping/>
  </p:clrMapOvr>
  <p:transition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GB"/>
              <a:t>© Crown Copyright Dstl </a:t>
            </a:r>
            <a:r>
              <a:rPr lang="en-GB"/>
              <a:t>2011</a:t>
            </a:r>
            <a:endParaRPr lang="en-GB" altLang="en-GB"/>
          </a:p>
        </p:txBody>
      </p:sp>
    </p:spTree>
  </p:cSld>
  <p:clrMapOvr>
    <a:masterClrMapping/>
  </p:clrMapOvr>
  <p:transition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GB"/>
              <a:t>© Crown Copyright Dstl </a:t>
            </a:r>
            <a:r>
              <a:rPr lang="en-GB"/>
              <a:t>2011</a:t>
            </a:r>
            <a:endParaRPr lang="en-GB" altLang="en-GB"/>
          </a:p>
        </p:txBody>
      </p:sp>
    </p:spTree>
  </p:cSld>
  <p:clrMapOvr>
    <a:masterClrMapping/>
  </p:clrMapOvr>
  <p:transition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GB"/>
              <a:t>© Crown Copyright Dstl </a:t>
            </a:r>
            <a:r>
              <a:rPr lang="en-GB"/>
              <a:t>2011</a:t>
            </a:r>
            <a:endParaRPr lang="en-GB" altLang="en-GB"/>
          </a:p>
        </p:txBody>
      </p:sp>
    </p:spTree>
  </p:cSld>
  <p:clrMapOvr>
    <a:masterClrMapping/>
  </p:clrMapOvr>
  <p:transition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gray">
          <a:xfrm>
            <a:off x="0" y="5962650"/>
            <a:ext cx="9144000" cy="8953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44500" y="261938"/>
            <a:ext cx="80772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en-GB" smtClean="0"/>
              <a:t>Click to edit Master title style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9100" y="1676400"/>
            <a:ext cx="8089900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GB" smtClean="0"/>
              <a:t>Click to edit Master text styles</a:t>
            </a:r>
          </a:p>
          <a:p>
            <a:pPr lvl="1"/>
            <a:r>
              <a:rPr lang="en-GB" altLang="en-GB" smtClean="0"/>
              <a:t>Second level</a:t>
            </a:r>
          </a:p>
          <a:p>
            <a:pPr lvl="2"/>
            <a:r>
              <a:rPr lang="en-GB" altLang="en-GB" smtClean="0"/>
              <a:t>Third level</a:t>
            </a:r>
          </a:p>
          <a:p>
            <a:pPr lvl="3"/>
            <a:r>
              <a:rPr lang="en-GB" altLang="en-GB" smtClean="0"/>
              <a:t>Fourth level</a:t>
            </a:r>
          </a:p>
          <a:p>
            <a:pPr lvl="4"/>
            <a:r>
              <a:rPr lang="en-GB" altLang="en-GB" smtClean="0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04988" y="6345238"/>
            <a:ext cx="2025650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GB" altLang="en-GB"/>
              <a:t>© Crown Copyright Dstl </a:t>
            </a:r>
            <a:r>
              <a:rPr lang="en-GB"/>
              <a:t>2011</a:t>
            </a:r>
            <a:endParaRPr lang="en-GB" altLang="en-GB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7516813" y="6243638"/>
            <a:ext cx="11842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GB">
                <a:solidFill>
                  <a:srgbClr val="000000"/>
                </a:solidFill>
              </a:rPr>
              <a:t>Dstl is part of the Ministry of Defence</a:t>
            </a:r>
          </a:p>
          <a:p>
            <a:pPr>
              <a:spcBef>
                <a:spcPct val="50000"/>
              </a:spcBef>
            </a:pPr>
            <a:endParaRPr lang="en-GB" altLang="en-GB">
              <a:solidFill>
                <a:srgbClr val="000000"/>
              </a:solidFill>
            </a:endParaRPr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auto">
          <a:xfrm>
            <a:off x="0" y="59626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GB"/>
          </a:p>
        </p:txBody>
      </p:sp>
      <p:pic>
        <p:nvPicPr>
          <p:cNvPr id="4104" name="Picture 1032" descr="MODBadgeBW Small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48475" y="6061075"/>
            <a:ext cx="630238" cy="695325"/>
          </a:xfrm>
          <a:prstGeom prst="rect">
            <a:avLst/>
          </a:prstGeom>
          <a:noFill/>
        </p:spPr>
      </p:pic>
      <p:pic>
        <p:nvPicPr>
          <p:cNvPr id="4106" name="Picture 1034" descr="dstl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23875" y="6113463"/>
            <a:ext cx="1141413" cy="579437"/>
          </a:xfrm>
          <a:prstGeom prst="rect">
            <a:avLst/>
          </a:prstGeom>
          <a:noFill/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sh dir="u"/>
  </p:transition>
  <p:hf sldNum="0" hdr="0" ftr="0"/>
  <p:txStyles>
    <p:titleStyle>
      <a:lvl1pPr algn="l" defTabSz="893763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+mj-lt"/>
          <a:ea typeface="+mj-ea"/>
          <a:cs typeface="+mj-cs"/>
        </a:defRPr>
      </a:lvl1pPr>
      <a:lvl2pPr algn="l" defTabSz="893763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</a:defRPr>
      </a:lvl2pPr>
      <a:lvl3pPr algn="l" defTabSz="893763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</a:defRPr>
      </a:lvl3pPr>
      <a:lvl4pPr algn="l" defTabSz="893763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</a:defRPr>
      </a:lvl4pPr>
      <a:lvl5pPr algn="l" defTabSz="893763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</a:defRPr>
      </a:lvl5pPr>
      <a:lvl6pPr marL="457200" algn="l" defTabSz="893763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</a:defRPr>
      </a:lvl6pPr>
      <a:lvl7pPr marL="914400" algn="l" defTabSz="893763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</a:defRPr>
      </a:lvl7pPr>
      <a:lvl8pPr marL="1371600" algn="l" defTabSz="893763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</a:defRPr>
      </a:lvl8pPr>
      <a:lvl9pPr marL="1828800" algn="l" defTabSz="893763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</a:defRPr>
      </a:lvl9pPr>
    </p:titleStyle>
    <p:bodyStyle>
      <a:lvl1pPr marL="188913" indent="-188913" algn="l" defTabSz="842963" rtl="0" eaLnBrk="0" fontAlgn="base" hangingPunct="0">
        <a:spcBef>
          <a:spcPct val="20000"/>
        </a:spcBef>
        <a:spcAft>
          <a:spcPct val="20000"/>
        </a:spcAft>
        <a:buClr>
          <a:srgbClr val="000000"/>
        </a:buClr>
        <a:buFont typeface="Times" pitchFamily="18" charset="0"/>
        <a:buChar char="•"/>
        <a:tabLst>
          <a:tab pos="1714500" algn="l"/>
        </a:tabLst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666750" indent="-285750" algn="l" defTabSz="842963" rtl="0" eaLnBrk="0" fontAlgn="base" hangingPunct="0">
        <a:spcBef>
          <a:spcPct val="20000"/>
        </a:spcBef>
        <a:spcAft>
          <a:spcPct val="20000"/>
        </a:spcAft>
        <a:buClr>
          <a:srgbClr val="000000"/>
        </a:buClr>
        <a:buChar char="–"/>
        <a:tabLst>
          <a:tab pos="1714500" algn="l"/>
        </a:tabLst>
        <a:defRPr sz="2000">
          <a:solidFill>
            <a:srgbClr val="000000"/>
          </a:solidFill>
          <a:latin typeface="+mn-lt"/>
        </a:defRPr>
      </a:lvl2pPr>
      <a:lvl3pPr marL="1047750" indent="-190500" algn="l" defTabSz="842963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tabLst>
          <a:tab pos="1714500" algn="l"/>
        </a:tabLst>
        <a:defRPr sz="2000">
          <a:solidFill>
            <a:srgbClr val="000000"/>
          </a:solidFill>
          <a:latin typeface="+mn-lt"/>
        </a:defRPr>
      </a:lvl3pPr>
      <a:lvl4pPr marL="1619250" indent="-190500" algn="l" defTabSz="842963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–"/>
        <a:tabLst>
          <a:tab pos="1714500" algn="l"/>
        </a:tabLst>
        <a:defRPr>
          <a:solidFill>
            <a:srgbClr val="000000"/>
          </a:solidFill>
          <a:latin typeface="+mn-lt"/>
        </a:defRPr>
      </a:lvl4pPr>
      <a:lvl5pPr marL="2211388" indent="-188913" algn="l" defTabSz="842963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»"/>
        <a:tabLst>
          <a:tab pos="1714500" algn="l"/>
        </a:tabLst>
        <a:defRPr>
          <a:solidFill>
            <a:srgbClr val="000000"/>
          </a:solidFill>
          <a:latin typeface="+mn-lt"/>
        </a:defRPr>
      </a:lvl5pPr>
      <a:lvl6pPr marL="2668588" indent="-188913" algn="l" defTabSz="842963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»"/>
        <a:tabLst>
          <a:tab pos="1714500" algn="l"/>
        </a:tabLst>
        <a:defRPr>
          <a:solidFill>
            <a:srgbClr val="000000"/>
          </a:solidFill>
          <a:latin typeface="+mn-lt"/>
        </a:defRPr>
      </a:lvl6pPr>
      <a:lvl7pPr marL="3125788" indent="-188913" algn="l" defTabSz="842963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»"/>
        <a:tabLst>
          <a:tab pos="1714500" algn="l"/>
        </a:tabLst>
        <a:defRPr>
          <a:solidFill>
            <a:srgbClr val="000000"/>
          </a:solidFill>
          <a:latin typeface="+mn-lt"/>
        </a:defRPr>
      </a:lvl7pPr>
      <a:lvl8pPr marL="3582988" indent="-188913" algn="l" defTabSz="842963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»"/>
        <a:tabLst>
          <a:tab pos="1714500" algn="l"/>
        </a:tabLst>
        <a:defRPr>
          <a:solidFill>
            <a:srgbClr val="000000"/>
          </a:solidFill>
          <a:latin typeface="+mn-lt"/>
        </a:defRPr>
      </a:lvl8pPr>
      <a:lvl9pPr marL="4040188" indent="-188913" algn="l" defTabSz="842963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»"/>
        <a:tabLst>
          <a:tab pos="1714500" algn="l"/>
        </a:tabLst>
        <a:defRPr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52663" y="1261048"/>
            <a:ext cx="6184900" cy="2862322"/>
          </a:xfrm>
        </p:spPr>
        <p:txBody>
          <a:bodyPr/>
          <a:lstStyle/>
          <a:p>
            <a:r>
              <a:rPr lang="en-GB" dirty="0" smtClean="0"/>
              <a:t>Quantitative Profiling of Trafficking Networks; “</a:t>
            </a:r>
            <a:r>
              <a:rPr lang="en-GB" dirty="0" err="1" smtClean="0"/>
              <a:t>Rumsfeldian</a:t>
            </a:r>
            <a:r>
              <a:rPr lang="en-GB" dirty="0" smtClean="0"/>
              <a:t>” Spaghetti and the Combination of Science and Art</a:t>
            </a:r>
            <a:endParaRPr lang="en-US" dirty="0"/>
          </a:p>
        </p:txBody>
      </p:sp>
      <p:sp>
        <p:nvSpPr>
          <p:cNvPr id="3799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52663" y="4257234"/>
            <a:ext cx="5486400" cy="796873"/>
          </a:xfrm>
        </p:spPr>
        <p:txBody>
          <a:bodyPr/>
          <a:lstStyle/>
          <a:p>
            <a:r>
              <a:rPr lang="en-US" sz="2000" dirty="0" smtClean="0"/>
              <a:t>Jonathan Dalley </a:t>
            </a:r>
            <a:r>
              <a:rPr lang="en-US" sz="2000" dirty="0" err="1" smtClean="0"/>
              <a:t>CEng</a:t>
            </a:r>
            <a:r>
              <a:rPr lang="en-US" sz="2000" dirty="0" smtClean="0"/>
              <a:t> MIET</a:t>
            </a:r>
          </a:p>
          <a:p>
            <a:r>
              <a:rPr lang="en-GB" sz="2000" dirty="0" smtClean="0"/>
              <a:t>Sensor Systems Group</a:t>
            </a:r>
          </a:p>
          <a:p>
            <a:r>
              <a:rPr lang="en-GB" sz="2000" dirty="0" smtClean="0"/>
              <a:t>Dstl Sensors &amp; Countermeasures</a:t>
            </a:r>
          </a:p>
          <a:p>
            <a:endParaRPr lang="en-US" sz="2000" dirty="0"/>
          </a:p>
        </p:txBody>
      </p:sp>
      <p:pic>
        <p:nvPicPr>
          <p:cNvPr id="4" name="Picture 11" descr="MoD Logo"/>
          <p:cNvPicPr>
            <a:picLocks noChangeAspect="1" noChangeArrowheads="1"/>
          </p:cNvPicPr>
          <p:nvPr/>
        </p:nvPicPr>
        <p:blipFill>
          <a:blip r:embed="rId3" cstate="print"/>
          <a:srcRect r="4372" b="5196"/>
          <a:stretch>
            <a:fillRect/>
          </a:stretch>
        </p:blipFill>
        <p:spPr bwMode="auto">
          <a:xfrm>
            <a:off x="527050" y="3321050"/>
            <a:ext cx="1177925" cy="1700213"/>
          </a:xfrm>
          <a:prstGeom prst="rect">
            <a:avLst/>
          </a:prstGeom>
          <a:noFill/>
        </p:spPr>
      </p:pic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2293938" y="5683944"/>
            <a:ext cx="2678112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188913" indent="-188913" algn="l" defTabSz="842963"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SzPct val="100000"/>
              <a:buFont typeface="Times" charset="0"/>
              <a:buNone/>
              <a:tabLst>
                <a:tab pos="3140075" algn="l"/>
                <a:tab pos="4094163" algn="l"/>
              </a:tabLst>
            </a:pPr>
            <a:r>
              <a:rPr lang="en-GB" sz="900" dirty="0">
                <a:solidFill>
                  <a:srgbClr val="000000"/>
                </a:solidFill>
              </a:rPr>
              <a:t>Room </a:t>
            </a:r>
            <a:r>
              <a:rPr lang="en-GB" sz="900" dirty="0" smtClean="0">
                <a:solidFill>
                  <a:srgbClr val="000000"/>
                </a:solidFill>
              </a:rPr>
              <a:t>201-C, </a:t>
            </a:r>
            <a:r>
              <a:rPr lang="en-GB" sz="900" dirty="0">
                <a:solidFill>
                  <a:srgbClr val="000000"/>
                </a:solidFill>
              </a:rPr>
              <a:t>Building 005</a:t>
            </a:r>
          </a:p>
          <a:p>
            <a:pPr marL="188913" indent="-188913" algn="l" defTabSz="842963"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SzPct val="100000"/>
              <a:buFont typeface="Times" charset="0"/>
              <a:buNone/>
              <a:tabLst>
                <a:tab pos="3140075" algn="l"/>
                <a:tab pos="4094163" algn="l"/>
              </a:tabLst>
            </a:pPr>
            <a:r>
              <a:rPr lang="en-GB" sz="900" dirty="0">
                <a:solidFill>
                  <a:srgbClr val="000000"/>
                </a:solidFill>
              </a:rPr>
              <a:t>Dstl </a:t>
            </a:r>
            <a:r>
              <a:rPr lang="en-GB" sz="900" dirty="0" err="1">
                <a:solidFill>
                  <a:srgbClr val="000000"/>
                </a:solidFill>
              </a:rPr>
              <a:t>Porton</a:t>
            </a:r>
            <a:r>
              <a:rPr lang="en-GB" sz="900" dirty="0">
                <a:solidFill>
                  <a:srgbClr val="000000"/>
                </a:solidFill>
              </a:rPr>
              <a:t> Down</a:t>
            </a:r>
          </a:p>
          <a:p>
            <a:pPr marL="188913" indent="-188913" algn="l" defTabSz="842963"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SzPct val="100000"/>
              <a:buFont typeface="Times" charset="0"/>
              <a:buNone/>
              <a:tabLst>
                <a:tab pos="3140075" algn="l"/>
                <a:tab pos="4094163" algn="l"/>
              </a:tabLst>
            </a:pPr>
            <a:r>
              <a:rPr lang="en-GB" sz="900" dirty="0">
                <a:solidFill>
                  <a:srgbClr val="000000"/>
                </a:solidFill>
              </a:rPr>
              <a:t>Salisbury</a:t>
            </a:r>
          </a:p>
          <a:p>
            <a:pPr marL="188913" indent="-188913" algn="l" defTabSz="842963"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SzPct val="100000"/>
              <a:buFont typeface="Times" charset="0"/>
              <a:buNone/>
              <a:tabLst>
                <a:tab pos="3140075" algn="l"/>
                <a:tab pos="4094163" algn="l"/>
              </a:tabLst>
            </a:pPr>
            <a:r>
              <a:rPr lang="en-GB" sz="900" dirty="0">
                <a:solidFill>
                  <a:srgbClr val="000000"/>
                </a:solidFill>
              </a:rPr>
              <a:t>Wiltshire SP4 0JQ</a:t>
            </a:r>
          </a:p>
          <a:p>
            <a:pPr marL="188913" indent="-188913" algn="l" defTabSz="842963"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SzPct val="100000"/>
              <a:buFont typeface="Times" charset="0"/>
              <a:buNone/>
              <a:tabLst>
                <a:tab pos="3140075" algn="l"/>
                <a:tab pos="4094163" algn="l"/>
              </a:tabLst>
            </a:pPr>
            <a:r>
              <a:rPr lang="en-GB" sz="900" dirty="0">
                <a:solidFill>
                  <a:srgbClr val="000000"/>
                </a:solidFill>
              </a:rPr>
              <a:t>United Kingdom</a:t>
            </a:r>
          </a:p>
          <a:p>
            <a:pPr marL="188913" indent="-188913" algn="l" defTabSz="842963"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SzPct val="100000"/>
              <a:buFont typeface="Times" charset="0"/>
              <a:buNone/>
              <a:tabLst>
                <a:tab pos="3140075" algn="l"/>
                <a:tab pos="4094163" algn="l"/>
              </a:tabLst>
            </a:pPr>
            <a:endParaRPr lang="en-GB" sz="900" dirty="0">
              <a:solidFill>
                <a:srgbClr val="000000"/>
              </a:solidFill>
            </a:endParaRP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4916488" y="5668069"/>
            <a:ext cx="38036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algn="l" defTabSz="842963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SzPct val="100000"/>
              <a:buFont typeface="Times" charset="0"/>
              <a:buNone/>
              <a:tabLst>
                <a:tab pos="381000" algn="l"/>
                <a:tab pos="1046163" algn="l"/>
              </a:tabLst>
            </a:pPr>
            <a:r>
              <a:rPr lang="en-GB" sz="1600" dirty="0">
                <a:solidFill>
                  <a:srgbClr val="000000"/>
                </a:solidFill>
                <a:sym typeface="Wingdings" pitchFamily="2" charset="2"/>
              </a:rPr>
              <a:t></a:t>
            </a:r>
            <a:r>
              <a:rPr lang="en-GB" sz="900" dirty="0">
                <a:solidFill>
                  <a:srgbClr val="000000"/>
                </a:solidFill>
              </a:rPr>
              <a:t> 	Telephone : 	+44 (0) 1980 65 </a:t>
            </a:r>
            <a:r>
              <a:rPr lang="en-GB" sz="900" dirty="0" smtClean="0">
                <a:solidFill>
                  <a:srgbClr val="000000"/>
                </a:solidFill>
              </a:rPr>
              <a:t>8754</a:t>
            </a:r>
            <a:endParaRPr lang="en-GB" sz="900" dirty="0">
              <a:solidFill>
                <a:srgbClr val="000000"/>
              </a:solidFill>
            </a:endParaRPr>
          </a:p>
          <a:p>
            <a:pPr algn="l" defTabSz="842963">
              <a:lnSpc>
                <a:spcPct val="70000"/>
              </a:lnSpc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SzPct val="100000"/>
              <a:buFont typeface="Times" charset="0"/>
              <a:buNone/>
              <a:tabLst>
                <a:tab pos="381000" algn="l"/>
                <a:tab pos="1046163" algn="l"/>
              </a:tabLst>
            </a:pPr>
            <a:r>
              <a:rPr lang="en-GB" sz="1600" dirty="0">
                <a:solidFill>
                  <a:srgbClr val="000000"/>
                </a:solidFill>
                <a:sym typeface="Wingdings" pitchFamily="2" charset="2"/>
              </a:rPr>
              <a:t></a:t>
            </a:r>
            <a:r>
              <a:rPr lang="en-GB" sz="900" dirty="0">
                <a:solidFill>
                  <a:srgbClr val="000000"/>
                </a:solidFill>
              </a:rPr>
              <a:t> 	Email : 	</a:t>
            </a:r>
            <a:r>
              <a:rPr lang="en-GB" sz="900" dirty="0" err="1" smtClean="0">
                <a:solidFill>
                  <a:srgbClr val="000000"/>
                </a:solidFill>
              </a:rPr>
              <a:t>jdalley@dstl.gov.uk</a:t>
            </a:r>
            <a:endParaRPr lang="en-GB" sz="9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ndon.bmp"/>
          <p:cNvPicPr>
            <a:picLocks noChangeAspect="1"/>
          </p:cNvPicPr>
          <p:nvPr/>
        </p:nvPicPr>
        <p:blipFill>
          <a:blip r:embed="rId3" cstate="print"/>
          <a:srcRect t="11667" r="11250" b="13750"/>
          <a:stretch>
            <a:fillRect/>
          </a:stretch>
        </p:blipFill>
        <p:spPr>
          <a:xfrm>
            <a:off x="71440" y="3557581"/>
            <a:ext cx="4919051" cy="31003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Worked Example, Exercise Scenario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797" y="879987"/>
            <a:ext cx="8089900" cy="4071938"/>
          </a:xfrm>
        </p:spPr>
        <p:txBody>
          <a:bodyPr/>
          <a:lstStyle/>
          <a:p>
            <a:r>
              <a:rPr lang="en-GB" dirty="0" smtClean="0"/>
              <a:t>Cigarettes have been made illegal in London</a:t>
            </a:r>
          </a:p>
          <a:p>
            <a:r>
              <a:rPr lang="en-GB" dirty="0" smtClean="0"/>
              <a:t>There is continued demand for cigarettes</a:t>
            </a:r>
          </a:p>
          <a:p>
            <a:pPr lvl="1"/>
            <a:r>
              <a:rPr lang="en-GB" dirty="0" smtClean="0"/>
              <a:t>Public supplied through ad-hoc illegal road-side salesmen</a:t>
            </a:r>
          </a:p>
          <a:p>
            <a:pPr lvl="1"/>
            <a:r>
              <a:rPr lang="en-GB" dirty="0" smtClean="0"/>
              <a:t>Assessed to be run by territorial gangs</a:t>
            </a:r>
          </a:p>
          <a:p>
            <a:r>
              <a:rPr lang="en-GB" dirty="0" smtClean="0"/>
              <a:t>Facilitation/supply assessed to be collaborative but may include extensive supplier network</a:t>
            </a:r>
            <a:endParaRPr lang="en-GB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665913"/>
            <a:ext cx="2025650" cy="192087"/>
          </a:xfrm>
        </p:spPr>
        <p:txBody>
          <a:bodyPr/>
          <a:lstStyle/>
          <a:p>
            <a:r>
              <a:rPr lang="en-GB" altLang="en-GB" dirty="0" smtClean="0"/>
              <a:t>© Crown Copyright Dstl </a:t>
            </a:r>
            <a:r>
              <a:rPr lang="en-GB" dirty="0" smtClean="0"/>
              <a:t>2012</a:t>
            </a:r>
            <a:endParaRPr lang="en-GB" altLang="en-GB" dirty="0"/>
          </a:p>
        </p:txBody>
      </p:sp>
      <p:pic>
        <p:nvPicPr>
          <p:cNvPr id="10" name="Picture 9" descr="Cigarett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60878" y="3379840"/>
            <a:ext cx="3810000" cy="33655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Picture 160" descr="london.bmp"/>
          <p:cNvPicPr>
            <a:picLocks noChangeAspect="1"/>
          </p:cNvPicPr>
          <p:nvPr/>
        </p:nvPicPr>
        <p:blipFill>
          <a:blip r:embed="rId3" cstate="print">
            <a:lum bright="19000" contrast="-48000"/>
          </a:blip>
          <a:srcRect l="10088" t="22790" r="24563" b="18028"/>
          <a:stretch>
            <a:fillRect/>
          </a:stretch>
        </p:blipFill>
        <p:spPr>
          <a:xfrm>
            <a:off x="214313" y="171450"/>
            <a:ext cx="8729662" cy="59293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0" y="261938"/>
            <a:ext cx="8077200" cy="1197764"/>
          </a:xfrm>
          <a:solidFill>
            <a:schemeClr val="tx1">
              <a:alpha val="50000"/>
            </a:schemeClr>
          </a:solidFill>
        </p:spPr>
        <p:txBody>
          <a:bodyPr/>
          <a:lstStyle/>
          <a:p>
            <a:r>
              <a:rPr lang="en-GB" dirty="0" smtClean="0"/>
              <a:t>Observation of Cigarette Salesmen Activity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3" name="Oval 82"/>
          <p:cNvSpPr/>
          <p:nvPr/>
        </p:nvSpPr>
        <p:spPr bwMode="auto">
          <a:xfrm>
            <a:off x="5117689" y="2281090"/>
            <a:ext cx="93406" cy="103238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4" name="Oval 83"/>
          <p:cNvSpPr/>
          <p:nvPr/>
        </p:nvSpPr>
        <p:spPr bwMode="auto">
          <a:xfrm>
            <a:off x="3706760" y="1587917"/>
            <a:ext cx="93406" cy="103238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5" name="Oval 84"/>
          <p:cNvSpPr/>
          <p:nvPr/>
        </p:nvSpPr>
        <p:spPr bwMode="auto">
          <a:xfrm>
            <a:off x="4340940" y="2113942"/>
            <a:ext cx="93406" cy="103238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6" name="Oval 85"/>
          <p:cNvSpPr/>
          <p:nvPr/>
        </p:nvSpPr>
        <p:spPr bwMode="auto">
          <a:xfrm>
            <a:off x="6253315" y="2236846"/>
            <a:ext cx="93406" cy="103238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7" name="Oval 86"/>
          <p:cNvSpPr/>
          <p:nvPr/>
        </p:nvSpPr>
        <p:spPr bwMode="auto">
          <a:xfrm>
            <a:off x="4222953" y="2684213"/>
            <a:ext cx="93406" cy="103238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8" name="Oval 87"/>
          <p:cNvSpPr/>
          <p:nvPr/>
        </p:nvSpPr>
        <p:spPr bwMode="auto">
          <a:xfrm>
            <a:off x="5132437" y="3033259"/>
            <a:ext cx="93406" cy="103238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9" name="Oval 88"/>
          <p:cNvSpPr/>
          <p:nvPr/>
        </p:nvSpPr>
        <p:spPr bwMode="auto">
          <a:xfrm>
            <a:off x="5402824" y="1573168"/>
            <a:ext cx="93406" cy="103238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0" name="Oval 89"/>
          <p:cNvSpPr/>
          <p:nvPr/>
        </p:nvSpPr>
        <p:spPr bwMode="auto">
          <a:xfrm>
            <a:off x="5987844" y="1725568"/>
            <a:ext cx="93406" cy="103238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1" name="Oval 90"/>
          <p:cNvSpPr/>
          <p:nvPr/>
        </p:nvSpPr>
        <p:spPr bwMode="auto">
          <a:xfrm>
            <a:off x="5569973" y="2526897"/>
            <a:ext cx="93406" cy="103238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2" name="Oval 91"/>
          <p:cNvSpPr/>
          <p:nvPr/>
        </p:nvSpPr>
        <p:spPr bwMode="auto">
          <a:xfrm>
            <a:off x="4571998" y="1469929"/>
            <a:ext cx="93406" cy="103238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3" name="Oval 92"/>
          <p:cNvSpPr/>
          <p:nvPr/>
        </p:nvSpPr>
        <p:spPr bwMode="auto">
          <a:xfrm>
            <a:off x="4782636" y="2372066"/>
            <a:ext cx="93406" cy="103238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4" name="Oval 93"/>
          <p:cNvSpPr/>
          <p:nvPr/>
        </p:nvSpPr>
        <p:spPr bwMode="auto">
          <a:xfrm>
            <a:off x="5270089" y="2433490"/>
            <a:ext cx="93406" cy="103238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5" name="Oval 94"/>
          <p:cNvSpPr/>
          <p:nvPr/>
        </p:nvSpPr>
        <p:spPr bwMode="auto">
          <a:xfrm>
            <a:off x="3859160" y="1740317"/>
            <a:ext cx="93406" cy="103238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6" name="Oval 95"/>
          <p:cNvSpPr/>
          <p:nvPr/>
        </p:nvSpPr>
        <p:spPr bwMode="auto">
          <a:xfrm>
            <a:off x="4493340" y="2266342"/>
            <a:ext cx="93406" cy="103238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7" name="Oval 96"/>
          <p:cNvSpPr/>
          <p:nvPr/>
        </p:nvSpPr>
        <p:spPr bwMode="auto">
          <a:xfrm>
            <a:off x="6405715" y="2389246"/>
            <a:ext cx="93406" cy="103238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8" name="Oval 97"/>
          <p:cNvSpPr/>
          <p:nvPr/>
        </p:nvSpPr>
        <p:spPr bwMode="auto">
          <a:xfrm>
            <a:off x="4375353" y="2836613"/>
            <a:ext cx="93406" cy="103238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9" name="Oval 98"/>
          <p:cNvSpPr/>
          <p:nvPr/>
        </p:nvSpPr>
        <p:spPr bwMode="auto">
          <a:xfrm>
            <a:off x="5284837" y="3185659"/>
            <a:ext cx="93406" cy="103238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00" name="Oval 99"/>
          <p:cNvSpPr/>
          <p:nvPr/>
        </p:nvSpPr>
        <p:spPr bwMode="auto">
          <a:xfrm>
            <a:off x="5555224" y="1725568"/>
            <a:ext cx="93406" cy="103238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01" name="Oval 100"/>
          <p:cNvSpPr/>
          <p:nvPr/>
        </p:nvSpPr>
        <p:spPr bwMode="auto">
          <a:xfrm>
            <a:off x="6140244" y="1877968"/>
            <a:ext cx="93406" cy="103238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02" name="Oval 101"/>
          <p:cNvSpPr/>
          <p:nvPr/>
        </p:nvSpPr>
        <p:spPr bwMode="auto">
          <a:xfrm>
            <a:off x="5722373" y="2679297"/>
            <a:ext cx="93406" cy="103238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03" name="Oval 102"/>
          <p:cNvSpPr/>
          <p:nvPr/>
        </p:nvSpPr>
        <p:spPr bwMode="auto">
          <a:xfrm>
            <a:off x="4724398" y="1622329"/>
            <a:ext cx="93406" cy="103238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04" name="Oval 103"/>
          <p:cNvSpPr/>
          <p:nvPr/>
        </p:nvSpPr>
        <p:spPr bwMode="auto">
          <a:xfrm>
            <a:off x="4935036" y="2524466"/>
            <a:ext cx="93406" cy="103238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05" name="Oval 104"/>
          <p:cNvSpPr/>
          <p:nvPr/>
        </p:nvSpPr>
        <p:spPr bwMode="auto">
          <a:xfrm>
            <a:off x="5422489" y="2585890"/>
            <a:ext cx="93406" cy="103238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06" name="Oval 105"/>
          <p:cNvSpPr/>
          <p:nvPr/>
        </p:nvSpPr>
        <p:spPr bwMode="auto">
          <a:xfrm>
            <a:off x="4011560" y="1892717"/>
            <a:ext cx="93406" cy="103238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07" name="Oval 106"/>
          <p:cNvSpPr/>
          <p:nvPr/>
        </p:nvSpPr>
        <p:spPr bwMode="auto">
          <a:xfrm>
            <a:off x="4645740" y="2418742"/>
            <a:ext cx="93406" cy="103238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08" name="Oval 107"/>
          <p:cNvSpPr/>
          <p:nvPr/>
        </p:nvSpPr>
        <p:spPr bwMode="auto">
          <a:xfrm>
            <a:off x="6558115" y="2541646"/>
            <a:ext cx="93406" cy="103238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09" name="Oval 108"/>
          <p:cNvSpPr/>
          <p:nvPr/>
        </p:nvSpPr>
        <p:spPr bwMode="auto">
          <a:xfrm>
            <a:off x="4527753" y="2989013"/>
            <a:ext cx="93406" cy="103238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10" name="Oval 109"/>
          <p:cNvSpPr/>
          <p:nvPr/>
        </p:nvSpPr>
        <p:spPr bwMode="auto">
          <a:xfrm>
            <a:off x="5437237" y="3338059"/>
            <a:ext cx="93406" cy="103238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11" name="Oval 110"/>
          <p:cNvSpPr/>
          <p:nvPr/>
        </p:nvSpPr>
        <p:spPr bwMode="auto">
          <a:xfrm>
            <a:off x="5707624" y="1877968"/>
            <a:ext cx="93406" cy="103238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12" name="Oval 111"/>
          <p:cNvSpPr/>
          <p:nvPr/>
        </p:nvSpPr>
        <p:spPr bwMode="auto">
          <a:xfrm>
            <a:off x="6292644" y="2030368"/>
            <a:ext cx="93406" cy="103238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13" name="Oval 112"/>
          <p:cNvSpPr/>
          <p:nvPr/>
        </p:nvSpPr>
        <p:spPr bwMode="auto">
          <a:xfrm>
            <a:off x="5874773" y="2831697"/>
            <a:ext cx="93406" cy="103238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14" name="Oval 113"/>
          <p:cNvSpPr/>
          <p:nvPr/>
        </p:nvSpPr>
        <p:spPr bwMode="auto">
          <a:xfrm>
            <a:off x="4876798" y="1774729"/>
            <a:ext cx="93406" cy="103238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15" name="Oval 114"/>
          <p:cNvSpPr/>
          <p:nvPr/>
        </p:nvSpPr>
        <p:spPr bwMode="auto">
          <a:xfrm>
            <a:off x="5087436" y="2676866"/>
            <a:ext cx="93406" cy="103238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16" name="Oval 115"/>
          <p:cNvSpPr/>
          <p:nvPr/>
        </p:nvSpPr>
        <p:spPr bwMode="auto">
          <a:xfrm>
            <a:off x="5083290" y="2561312"/>
            <a:ext cx="93406" cy="103238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17" name="Oval 116"/>
          <p:cNvSpPr/>
          <p:nvPr/>
        </p:nvSpPr>
        <p:spPr bwMode="auto">
          <a:xfrm>
            <a:off x="3652696" y="1956629"/>
            <a:ext cx="93406" cy="103238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18" name="Oval 117"/>
          <p:cNvSpPr/>
          <p:nvPr/>
        </p:nvSpPr>
        <p:spPr bwMode="auto">
          <a:xfrm>
            <a:off x="4286876" y="2482654"/>
            <a:ext cx="93406" cy="103238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19" name="Oval 118"/>
          <p:cNvSpPr/>
          <p:nvPr/>
        </p:nvSpPr>
        <p:spPr bwMode="auto">
          <a:xfrm>
            <a:off x="6199251" y="2605558"/>
            <a:ext cx="93406" cy="103238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20" name="Oval 119"/>
          <p:cNvSpPr/>
          <p:nvPr/>
        </p:nvSpPr>
        <p:spPr bwMode="auto">
          <a:xfrm>
            <a:off x="4168889" y="3052925"/>
            <a:ext cx="93406" cy="103238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21" name="Oval 120"/>
          <p:cNvSpPr/>
          <p:nvPr/>
        </p:nvSpPr>
        <p:spPr bwMode="auto">
          <a:xfrm>
            <a:off x="5078373" y="3401971"/>
            <a:ext cx="93406" cy="103238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22" name="Oval 121"/>
          <p:cNvSpPr/>
          <p:nvPr/>
        </p:nvSpPr>
        <p:spPr bwMode="auto">
          <a:xfrm>
            <a:off x="5348760" y="1941880"/>
            <a:ext cx="93406" cy="103238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23" name="Oval 122"/>
          <p:cNvSpPr/>
          <p:nvPr/>
        </p:nvSpPr>
        <p:spPr bwMode="auto">
          <a:xfrm>
            <a:off x="5933780" y="2094280"/>
            <a:ext cx="93406" cy="103238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24" name="Oval 123"/>
          <p:cNvSpPr/>
          <p:nvPr/>
        </p:nvSpPr>
        <p:spPr bwMode="auto">
          <a:xfrm>
            <a:off x="5515909" y="2895609"/>
            <a:ext cx="93406" cy="103238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25" name="Oval 124"/>
          <p:cNvSpPr/>
          <p:nvPr/>
        </p:nvSpPr>
        <p:spPr bwMode="auto">
          <a:xfrm>
            <a:off x="4517934" y="1838641"/>
            <a:ext cx="93406" cy="103238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26" name="Oval 125"/>
          <p:cNvSpPr/>
          <p:nvPr/>
        </p:nvSpPr>
        <p:spPr bwMode="auto">
          <a:xfrm>
            <a:off x="4728572" y="2740778"/>
            <a:ext cx="93406" cy="103238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27" name="Oval 126"/>
          <p:cNvSpPr/>
          <p:nvPr/>
        </p:nvSpPr>
        <p:spPr bwMode="auto">
          <a:xfrm>
            <a:off x="4375353" y="2836613"/>
            <a:ext cx="93406" cy="103238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28" name="Oval 127"/>
          <p:cNvSpPr/>
          <p:nvPr/>
        </p:nvSpPr>
        <p:spPr bwMode="auto">
          <a:xfrm>
            <a:off x="6140244" y="1877968"/>
            <a:ext cx="93406" cy="103238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29" name="Oval 128"/>
          <p:cNvSpPr/>
          <p:nvPr/>
        </p:nvSpPr>
        <p:spPr bwMode="auto">
          <a:xfrm>
            <a:off x="4876798" y="1774729"/>
            <a:ext cx="93406" cy="103238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30" name="Oval 129"/>
          <p:cNvSpPr/>
          <p:nvPr/>
        </p:nvSpPr>
        <p:spPr bwMode="auto">
          <a:xfrm>
            <a:off x="5574889" y="2738290"/>
            <a:ext cx="93406" cy="103238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31" name="Oval 130"/>
          <p:cNvSpPr/>
          <p:nvPr/>
        </p:nvSpPr>
        <p:spPr bwMode="auto">
          <a:xfrm>
            <a:off x="4798140" y="2571142"/>
            <a:ext cx="93406" cy="103238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32" name="Oval 131"/>
          <p:cNvSpPr/>
          <p:nvPr/>
        </p:nvSpPr>
        <p:spPr bwMode="auto">
          <a:xfrm>
            <a:off x="6027173" y="2984097"/>
            <a:ext cx="93406" cy="103238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33" name="Oval 132"/>
          <p:cNvSpPr/>
          <p:nvPr/>
        </p:nvSpPr>
        <p:spPr bwMode="auto">
          <a:xfrm>
            <a:off x="3805096" y="2109029"/>
            <a:ext cx="93406" cy="103238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34" name="Oval 133"/>
          <p:cNvSpPr/>
          <p:nvPr/>
        </p:nvSpPr>
        <p:spPr bwMode="auto">
          <a:xfrm>
            <a:off x="5230773" y="3554371"/>
            <a:ext cx="93406" cy="103238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35" name="Oval 134"/>
          <p:cNvSpPr/>
          <p:nvPr/>
        </p:nvSpPr>
        <p:spPr bwMode="auto">
          <a:xfrm>
            <a:off x="5668309" y="3048009"/>
            <a:ext cx="93406" cy="103238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36" name="Oval 135"/>
          <p:cNvSpPr/>
          <p:nvPr/>
        </p:nvSpPr>
        <p:spPr bwMode="auto">
          <a:xfrm>
            <a:off x="3829681" y="2930021"/>
            <a:ext cx="93406" cy="103238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37" name="Oval 136"/>
          <p:cNvSpPr/>
          <p:nvPr/>
        </p:nvSpPr>
        <p:spPr bwMode="auto">
          <a:xfrm>
            <a:off x="4134481" y="3234821"/>
            <a:ext cx="93406" cy="103238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38" name="Oval 137"/>
          <p:cNvSpPr/>
          <p:nvPr/>
        </p:nvSpPr>
        <p:spPr bwMode="auto">
          <a:xfrm>
            <a:off x="3893604" y="2728462"/>
            <a:ext cx="93406" cy="103238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39" name="Oval 138"/>
          <p:cNvSpPr/>
          <p:nvPr/>
        </p:nvSpPr>
        <p:spPr bwMode="auto">
          <a:xfrm>
            <a:off x="3775617" y="3298733"/>
            <a:ext cx="93406" cy="103238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40" name="Oval 139"/>
          <p:cNvSpPr/>
          <p:nvPr/>
        </p:nvSpPr>
        <p:spPr bwMode="auto">
          <a:xfrm>
            <a:off x="4335300" y="2986586"/>
            <a:ext cx="93406" cy="103238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41" name="Oval 140"/>
          <p:cNvSpPr/>
          <p:nvPr/>
        </p:nvSpPr>
        <p:spPr bwMode="auto">
          <a:xfrm>
            <a:off x="3982081" y="3082421"/>
            <a:ext cx="93406" cy="103238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42" name="Oval 141"/>
          <p:cNvSpPr/>
          <p:nvPr/>
        </p:nvSpPr>
        <p:spPr bwMode="auto">
          <a:xfrm>
            <a:off x="3913257" y="1214341"/>
            <a:ext cx="93406" cy="103238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43" name="Oval 142"/>
          <p:cNvSpPr/>
          <p:nvPr/>
        </p:nvSpPr>
        <p:spPr bwMode="auto">
          <a:xfrm>
            <a:off x="4218057" y="1519141"/>
            <a:ext cx="93406" cy="103238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44" name="Oval 143"/>
          <p:cNvSpPr/>
          <p:nvPr/>
        </p:nvSpPr>
        <p:spPr bwMode="auto">
          <a:xfrm>
            <a:off x="3977180" y="1012782"/>
            <a:ext cx="93406" cy="103238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45" name="Oval 144"/>
          <p:cNvSpPr/>
          <p:nvPr/>
        </p:nvSpPr>
        <p:spPr bwMode="auto">
          <a:xfrm>
            <a:off x="3859193" y="1583053"/>
            <a:ext cx="93406" cy="103238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46" name="Oval 145"/>
          <p:cNvSpPr/>
          <p:nvPr/>
        </p:nvSpPr>
        <p:spPr bwMode="auto">
          <a:xfrm>
            <a:off x="4418876" y="1270906"/>
            <a:ext cx="93406" cy="103238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47" name="Oval 146"/>
          <p:cNvSpPr/>
          <p:nvPr/>
        </p:nvSpPr>
        <p:spPr bwMode="auto">
          <a:xfrm>
            <a:off x="4065657" y="1366741"/>
            <a:ext cx="93406" cy="103238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48" name="Oval 147"/>
          <p:cNvSpPr/>
          <p:nvPr/>
        </p:nvSpPr>
        <p:spPr bwMode="auto">
          <a:xfrm>
            <a:off x="4011577" y="3692005"/>
            <a:ext cx="93406" cy="103238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49" name="Oval 148"/>
          <p:cNvSpPr/>
          <p:nvPr/>
        </p:nvSpPr>
        <p:spPr bwMode="auto">
          <a:xfrm>
            <a:off x="4316377" y="3996805"/>
            <a:ext cx="93406" cy="103238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50" name="Oval 149"/>
          <p:cNvSpPr/>
          <p:nvPr/>
        </p:nvSpPr>
        <p:spPr bwMode="auto">
          <a:xfrm>
            <a:off x="4075500" y="3490446"/>
            <a:ext cx="93406" cy="103238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51" name="Oval 150"/>
          <p:cNvSpPr/>
          <p:nvPr/>
        </p:nvSpPr>
        <p:spPr bwMode="auto">
          <a:xfrm>
            <a:off x="3957513" y="4060717"/>
            <a:ext cx="93406" cy="103238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52" name="Oval 151"/>
          <p:cNvSpPr/>
          <p:nvPr/>
        </p:nvSpPr>
        <p:spPr bwMode="auto">
          <a:xfrm>
            <a:off x="4517196" y="3748570"/>
            <a:ext cx="93406" cy="103238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53" name="Oval 152"/>
          <p:cNvSpPr/>
          <p:nvPr/>
        </p:nvSpPr>
        <p:spPr bwMode="auto">
          <a:xfrm>
            <a:off x="4163977" y="3844405"/>
            <a:ext cx="93406" cy="103238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54" name="Oval 153"/>
          <p:cNvSpPr/>
          <p:nvPr/>
        </p:nvSpPr>
        <p:spPr bwMode="auto">
          <a:xfrm>
            <a:off x="4680153" y="3082421"/>
            <a:ext cx="93406" cy="103238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55" name="Oval 154"/>
          <p:cNvSpPr/>
          <p:nvPr/>
        </p:nvSpPr>
        <p:spPr bwMode="auto">
          <a:xfrm>
            <a:off x="4984953" y="3387221"/>
            <a:ext cx="93406" cy="103238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56" name="Oval 155"/>
          <p:cNvSpPr/>
          <p:nvPr/>
        </p:nvSpPr>
        <p:spPr bwMode="auto">
          <a:xfrm>
            <a:off x="4744076" y="2880862"/>
            <a:ext cx="93406" cy="103238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57" name="Oval 156"/>
          <p:cNvSpPr/>
          <p:nvPr/>
        </p:nvSpPr>
        <p:spPr bwMode="auto">
          <a:xfrm>
            <a:off x="4626089" y="3451133"/>
            <a:ext cx="93406" cy="103238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58" name="Oval 157"/>
          <p:cNvSpPr/>
          <p:nvPr/>
        </p:nvSpPr>
        <p:spPr bwMode="auto">
          <a:xfrm>
            <a:off x="5185772" y="3138986"/>
            <a:ext cx="93406" cy="103238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59" name="Oval 158"/>
          <p:cNvSpPr/>
          <p:nvPr/>
        </p:nvSpPr>
        <p:spPr bwMode="auto">
          <a:xfrm>
            <a:off x="4832553" y="3234821"/>
            <a:ext cx="93406" cy="103238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60" name="Date Placeholder 3"/>
          <p:cNvSpPr>
            <a:spLocks noGrp="1"/>
          </p:cNvSpPr>
          <p:nvPr>
            <p:ph type="dt" sz="half" idx="10"/>
          </p:nvPr>
        </p:nvSpPr>
        <p:spPr>
          <a:xfrm>
            <a:off x="1804988" y="6345238"/>
            <a:ext cx="2025650" cy="192087"/>
          </a:xfrm>
        </p:spPr>
        <p:txBody>
          <a:bodyPr/>
          <a:lstStyle/>
          <a:p>
            <a:r>
              <a:rPr lang="en-GB" altLang="en-GB" dirty="0" smtClean="0"/>
              <a:t>© Crown Copyright Dstl </a:t>
            </a:r>
            <a:r>
              <a:rPr lang="en-GB" dirty="0" smtClean="0"/>
              <a:t>2012</a:t>
            </a:r>
            <a:endParaRPr lang="en-GB" alt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london.bmp"/>
          <p:cNvPicPr>
            <a:picLocks noChangeAspect="1"/>
          </p:cNvPicPr>
          <p:nvPr/>
        </p:nvPicPr>
        <p:blipFill>
          <a:blip r:embed="rId3" cstate="print">
            <a:lum bright="19000" contrast="-48000"/>
          </a:blip>
          <a:srcRect l="10088" t="22790" r="24563" b="18028"/>
          <a:stretch>
            <a:fillRect/>
          </a:stretch>
        </p:blipFill>
        <p:spPr>
          <a:xfrm>
            <a:off x="214313" y="171450"/>
            <a:ext cx="8729662" cy="592931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3175"/>
        </p:spPr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144" y="5255520"/>
            <a:ext cx="8077200" cy="643766"/>
          </a:xfrm>
          <a:solidFill>
            <a:schemeClr val="tx1">
              <a:alpha val="50000"/>
            </a:schemeClr>
          </a:solidFill>
          <a:ln w="3175"/>
        </p:spPr>
        <p:txBody>
          <a:bodyPr/>
          <a:lstStyle/>
          <a:p>
            <a:r>
              <a:rPr lang="en-GB" dirty="0" smtClean="0"/>
              <a:t>Identification of Gang </a:t>
            </a:r>
            <a:r>
              <a:rPr lang="en-GB" dirty="0" err="1" smtClean="0"/>
              <a:t>Laydown</a:t>
            </a:r>
            <a:endParaRPr lang="en-GB" dirty="0"/>
          </a:p>
        </p:txBody>
      </p:sp>
      <p:sp>
        <p:nvSpPr>
          <p:cNvPr id="14" name="Oval 13"/>
          <p:cNvSpPr/>
          <p:nvPr/>
        </p:nvSpPr>
        <p:spPr bwMode="auto">
          <a:xfrm>
            <a:off x="4508090" y="3303639"/>
            <a:ext cx="983226" cy="1460090"/>
          </a:xfrm>
          <a:prstGeom prst="ellipse">
            <a:avLst/>
          </a:prstGeom>
          <a:solidFill>
            <a:schemeClr val="bg1">
              <a:lumMod val="60000"/>
              <a:lumOff val="40000"/>
              <a:alpha val="1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Croydon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 rot="20077579">
            <a:off x="5348749" y="1042221"/>
            <a:ext cx="1563329" cy="2212258"/>
          </a:xfrm>
          <a:prstGeom prst="ellipse">
            <a:avLst/>
          </a:prstGeom>
          <a:solidFill>
            <a:schemeClr val="bg1">
              <a:lumMod val="60000"/>
              <a:lumOff val="40000"/>
              <a:alpha val="1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Woodford Green</a:t>
            </a:r>
          </a:p>
        </p:txBody>
      </p:sp>
      <p:sp>
        <p:nvSpPr>
          <p:cNvPr id="16" name="Oval 15"/>
          <p:cNvSpPr/>
          <p:nvPr/>
        </p:nvSpPr>
        <p:spPr bwMode="auto">
          <a:xfrm rot="1521090">
            <a:off x="2566219" y="592092"/>
            <a:ext cx="3077497" cy="1386347"/>
          </a:xfrm>
          <a:prstGeom prst="ellipse">
            <a:avLst/>
          </a:prstGeom>
          <a:solidFill>
            <a:schemeClr val="bg1">
              <a:lumMod val="60000"/>
              <a:lumOff val="40000"/>
              <a:alpha val="1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Barnet</a:t>
            </a:r>
          </a:p>
        </p:txBody>
      </p:sp>
      <p:sp>
        <p:nvSpPr>
          <p:cNvPr id="17" name="Oval 16"/>
          <p:cNvSpPr/>
          <p:nvPr/>
        </p:nvSpPr>
        <p:spPr bwMode="auto">
          <a:xfrm rot="19924655">
            <a:off x="3273618" y="2627321"/>
            <a:ext cx="1432755" cy="1656736"/>
          </a:xfrm>
          <a:prstGeom prst="ellipse">
            <a:avLst/>
          </a:prstGeom>
          <a:solidFill>
            <a:schemeClr val="bg1">
              <a:lumMod val="60000"/>
              <a:lumOff val="40000"/>
              <a:alpha val="1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Richmond</a:t>
            </a:r>
          </a:p>
        </p:txBody>
      </p:sp>
      <p:sp>
        <p:nvSpPr>
          <p:cNvPr id="18" name="Oval 17"/>
          <p:cNvSpPr/>
          <p:nvPr/>
        </p:nvSpPr>
        <p:spPr bwMode="auto">
          <a:xfrm rot="3638351">
            <a:off x="5417774" y="3057776"/>
            <a:ext cx="1141295" cy="1494504"/>
          </a:xfrm>
          <a:prstGeom prst="ellipse">
            <a:avLst/>
          </a:prstGeom>
          <a:solidFill>
            <a:schemeClr val="bg1">
              <a:lumMod val="60000"/>
              <a:lumOff val="40000"/>
              <a:alpha val="1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Bromley</a:t>
            </a:r>
          </a:p>
        </p:txBody>
      </p:sp>
      <p:sp>
        <p:nvSpPr>
          <p:cNvPr id="19" name="Oval 18"/>
          <p:cNvSpPr/>
          <p:nvPr/>
        </p:nvSpPr>
        <p:spPr bwMode="auto">
          <a:xfrm>
            <a:off x="2644877" y="1961535"/>
            <a:ext cx="2040194" cy="816078"/>
          </a:xfrm>
          <a:prstGeom prst="ellipse">
            <a:avLst/>
          </a:prstGeom>
          <a:solidFill>
            <a:schemeClr val="bg1">
              <a:lumMod val="60000"/>
              <a:lumOff val="40000"/>
              <a:alpha val="1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dirty="0" smtClean="0"/>
              <a:t>Wembley</a:t>
            </a:r>
          </a:p>
        </p:txBody>
      </p:sp>
      <p:sp>
        <p:nvSpPr>
          <p:cNvPr id="97" name="Date Placeholder 3"/>
          <p:cNvSpPr>
            <a:spLocks noGrp="1"/>
          </p:cNvSpPr>
          <p:nvPr>
            <p:ph type="dt" sz="half" idx="10"/>
          </p:nvPr>
        </p:nvSpPr>
        <p:spPr>
          <a:xfrm>
            <a:off x="1804988" y="6345238"/>
            <a:ext cx="2025650" cy="192087"/>
          </a:xfrm>
        </p:spPr>
        <p:txBody>
          <a:bodyPr/>
          <a:lstStyle/>
          <a:p>
            <a:r>
              <a:rPr lang="en-GB" altLang="en-GB" dirty="0" smtClean="0"/>
              <a:t>© Crown Copyright Dstl </a:t>
            </a:r>
            <a:r>
              <a:rPr lang="en-GB" dirty="0" smtClean="0"/>
              <a:t>2012</a:t>
            </a:r>
            <a:endParaRPr lang="en-GB" altLang="en-GB" dirty="0"/>
          </a:p>
        </p:txBody>
      </p:sp>
      <p:sp>
        <p:nvSpPr>
          <p:cNvPr id="13" name="Oval 12"/>
          <p:cNvSpPr/>
          <p:nvPr/>
        </p:nvSpPr>
        <p:spPr bwMode="auto">
          <a:xfrm>
            <a:off x="4031226" y="1917289"/>
            <a:ext cx="1976283" cy="1710813"/>
          </a:xfrm>
          <a:prstGeom prst="ellipse">
            <a:avLst/>
          </a:prstGeom>
          <a:solidFill>
            <a:schemeClr val="bg1">
              <a:lumMod val="60000"/>
              <a:lumOff val="40000"/>
              <a:alpha val="1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400" dirty="0" smtClean="0"/>
              <a:t>City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Assumption Generation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Assume uniform rate of arrest / police counter cigarette activity</a:t>
            </a:r>
          </a:p>
          <a:p>
            <a:r>
              <a:rPr lang="en-GB" dirty="0" smtClean="0"/>
              <a:t>How many stores have been interdicted?</a:t>
            </a:r>
          </a:p>
          <a:p>
            <a:r>
              <a:rPr lang="en-GB" dirty="0" smtClean="0"/>
              <a:t>Where gang boundaries overlap a 50:50 distribution of activity is assumed (initially)</a:t>
            </a:r>
          </a:p>
          <a:p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804988" y="6345238"/>
            <a:ext cx="2025650" cy="192087"/>
          </a:xfrm>
        </p:spPr>
        <p:txBody>
          <a:bodyPr/>
          <a:lstStyle/>
          <a:p>
            <a:r>
              <a:rPr lang="en-GB" altLang="en-GB" dirty="0" smtClean="0"/>
              <a:t>© Crown Copyright Dstl </a:t>
            </a:r>
            <a:r>
              <a:rPr lang="en-GB" dirty="0" smtClean="0"/>
              <a:t>2012</a:t>
            </a:r>
            <a:endParaRPr lang="en-GB" alt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Quantities of Cigarettes by Gang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altLang="en-GB" smtClean="0"/>
              <a:t>© Crown Copyright Dstl </a:t>
            </a:r>
            <a:r>
              <a:rPr lang="en-GB" smtClean="0"/>
              <a:t>2011</a:t>
            </a:r>
            <a:endParaRPr lang="en-GB" alt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7142" y="1486979"/>
            <a:ext cx="7109716" cy="4277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463338" y="825298"/>
            <a:ext cx="8077200" cy="335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8937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Rando</a:t>
            </a:r>
            <a:r>
              <a:rPr lang="en-GB" sz="1600" b="1" kern="0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mly</a:t>
            </a:r>
            <a:r>
              <a:rPr lang="en-GB" sz="1600" b="1" kern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Generated Figures (Example)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london.bmp"/>
          <p:cNvPicPr>
            <a:picLocks noChangeAspect="1"/>
          </p:cNvPicPr>
          <p:nvPr/>
        </p:nvPicPr>
        <p:blipFill>
          <a:blip r:embed="rId3" cstate="print">
            <a:lum bright="19000" contrast="-48000"/>
          </a:blip>
          <a:srcRect l="10088" t="22790" r="24563" b="18028"/>
          <a:stretch>
            <a:fillRect/>
          </a:stretch>
        </p:blipFill>
        <p:spPr>
          <a:xfrm>
            <a:off x="214313" y="171450"/>
            <a:ext cx="8729662" cy="592931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3175"/>
        </p:spPr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92" y="5213577"/>
            <a:ext cx="8077200" cy="638175"/>
          </a:xfrm>
          <a:solidFill>
            <a:schemeClr val="tx1">
              <a:alpha val="50000"/>
            </a:schemeClr>
          </a:solidFill>
          <a:ln w="3175"/>
        </p:spPr>
        <p:txBody>
          <a:bodyPr/>
          <a:lstStyle/>
          <a:p>
            <a:r>
              <a:rPr lang="en-GB" dirty="0" smtClean="0"/>
              <a:t>Identification of Gang Interactions</a:t>
            </a:r>
            <a:endParaRPr lang="en-GB" dirty="0"/>
          </a:p>
        </p:txBody>
      </p:sp>
      <p:sp>
        <p:nvSpPr>
          <p:cNvPr id="13" name="Oval 12"/>
          <p:cNvSpPr/>
          <p:nvPr/>
        </p:nvSpPr>
        <p:spPr bwMode="auto">
          <a:xfrm>
            <a:off x="4031226" y="1917289"/>
            <a:ext cx="1976283" cy="1710813"/>
          </a:xfrm>
          <a:prstGeom prst="ellipse">
            <a:avLst/>
          </a:prstGeom>
          <a:solidFill>
            <a:schemeClr val="bg1">
              <a:lumMod val="60000"/>
              <a:lumOff val="40000"/>
              <a:alpha val="1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4508090" y="3303639"/>
            <a:ext cx="983226" cy="1460090"/>
          </a:xfrm>
          <a:prstGeom prst="ellipse">
            <a:avLst/>
          </a:prstGeom>
          <a:solidFill>
            <a:schemeClr val="bg1">
              <a:lumMod val="60000"/>
              <a:lumOff val="40000"/>
              <a:alpha val="1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 rot="20077579">
            <a:off x="5348749" y="1042221"/>
            <a:ext cx="1563329" cy="2212258"/>
          </a:xfrm>
          <a:prstGeom prst="ellipse">
            <a:avLst/>
          </a:prstGeom>
          <a:solidFill>
            <a:schemeClr val="bg1">
              <a:lumMod val="60000"/>
              <a:lumOff val="40000"/>
              <a:alpha val="1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 rot="1521090">
            <a:off x="2566219" y="592092"/>
            <a:ext cx="3077497" cy="1386347"/>
          </a:xfrm>
          <a:prstGeom prst="ellipse">
            <a:avLst/>
          </a:prstGeom>
          <a:solidFill>
            <a:schemeClr val="bg1">
              <a:lumMod val="60000"/>
              <a:lumOff val="40000"/>
              <a:alpha val="1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 rot="19924655">
            <a:off x="3273618" y="2627321"/>
            <a:ext cx="1432755" cy="1656736"/>
          </a:xfrm>
          <a:prstGeom prst="ellipse">
            <a:avLst/>
          </a:prstGeom>
          <a:solidFill>
            <a:schemeClr val="bg1">
              <a:lumMod val="60000"/>
              <a:lumOff val="40000"/>
              <a:alpha val="1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 rot="3638351">
            <a:off x="5417774" y="3057776"/>
            <a:ext cx="1141295" cy="1494504"/>
          </a:xfrm>
          <a:prstGeom prst="ellipse">
            <a:avLst/>
          </a:prstGeom>
          <a:solidFill>
            <a:schemeClr val="bg1">
              <a:lumMod val="60000"/>
              <a:lumOff val="40000"/>
              <a:alpha val="1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2644877" y="1961535"/>
            <a:ext cx="2040194" cy="816078"/>
          </a:xfrm>
          <a:prstGeom prst="ellipse">
            <a:avLst/>
          </a:prstGeom>
          <a:solidFill>
            <a:schemeClr val="bg1">
              <a:lumMod val="60000"/>
              <a:lumOff val="40000"/>
              <a:alpha val="1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98" name="Straight Arrow Connector 97"/>
          <p:cNvCxnSpPr/>
          <p:nvPr/>
        </p:nvCxnSpPr>
        <p:spPr bwMode="auto">
          <a:xfrm>
            <a:off x="4837471" y="1524000"/>
            <a:ext cx="1111045" cy="167148"/>
          </a:xfrm>
          <a:prstGeom prst="straightConnector1">
            <a:avLst/>
          </a:prstGeom>
          <a:noFill/>
          <a:ln w="28575" cap="flat" cmpd="sng" algn="ctr">
            <a:solidFill>
              <a:schemeClr val="bg2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99" name="Straight Arrow Connector 98"/>
          <p:cNvCxnSpPr/>
          <p:nvPr/>
        </p:nvCxnSpPr>
        <p:spPr bwMode="auto">
          <a:xfrm flipV="1">
            <a:off x="5299587" y="2212258"/>
            <a:ext cx="865239" cy="570271"/>
          </a:xfrm>
          <a:prstGeom prst="straightConnector1">
            <a:avLst/>
          </a:prstGeom>
          <a:noFill/>
          <a:ln w="28575" cap="flat" cmpd="sng" algn="ctr">
            <a:solidFill>
              <a:schemeClr val="bg2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02" name="Straight Arrow Connector 101"/>
          <p:cNvCxnSpPr/>
          <p:nvPr/>
        </p:nvCxnSpPr>
        <p:spPr bwMode="auto">
          <a:xfrm flipV="1">
            <a:off x="6120581" y="2703871"/>
            <a:ext cx="260554" cy="929148"/>
          </a:xfrm>
          <a:prstGeom prst="straightConnector1">
            <a:avLst/>
          </a:prstGeom>
          <a:noFill/>
          <a:ln w="28575" cap="flat" cmpd="sng" algn="ctr">
            <a:solidFill>
              <a:schemeClr val="bg2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04" name="Straight Arrow Connector 103"/>
          <p:cNvCxnSpPr/>
          <p:nvPr/>
        </p:nvCxnSpPr>
        <p:spPr bwMode="auto">
          <a:xfrm>
            <a:off x="4680155" y="1720645"/>
            <a:ext cx="412955" cy="747252"/>
          </a:xfrm>
          <a:prstGeom prst="straightConnector1">
            <a:avLst/>
          </a:prstGeom>
          <a:noFill/>
          <a:ln w="28575" cap="flat" cmpd="sng" algn="ctr">
            <a:solidFill>
              <a:schemeClr val="bg2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07" name="Straight Arrow Connector 106"/>
          <p:cNvCxnSpPr/>
          <p:nvPr/>
        </p:nvCxnSpPr>
        <p:spPr bwMode="auto">
          <a:xfrm flipH="1">
            <a:off x="3751007" y="1543664"/>
            <a:ext cx="417870" cy="771832"/>
          </a:xfrm>
          <a:prstGeom prst="straightConnector1">
            <a:avLst/>
          </a:prstGeom>
          <a:noFill/>
          <a:ln w="28575" cap="flat" cmpd="sng" algn="ctr">
            <a:solidFill>
              <a:schemeClr val="bg2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10" name="Straight Arrow Connector 109"/>
          <p:cNvCxnSpPr/>
          <p:nvPr/>
        </p:nvCxnSpPr>
        <p:spPr bwMode="auto">
          <a:xfrm>
            <a:off x="3716594" y="2379406"/>
            <a:ext cx="137651" cy="865239"/>
          </a:xfrm>
          <a:prstGeom prst="straightConnector1">
            <a:avLst/>
          </a:prstGeom>
          <a:noFill/>
          <a:ln w="28575" cap="flat" cmpd="sng" algn="ctr">
            <a:solidFill>
              <a:schemeClr val="bg2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13" name="Straight Arrow Connector 112"/>
          <p:cNvCxnSpPr/>
          <p:nvPr/>
        </p:nvCxnSpPr>
        <p:spPr bwMode="auto">
          <a:xfrm flipH="1">
            <a:off x="4045974" y="2812026"/>
            <a:ext cx="703007" cy="624348"/>
          </a:xfrm>
          <a:prstGeom prst="straightConnector1">
            <a:avLst/>
          </a:prstGeom>
          <a:noFill/>
          <a:ln w="28575" cap="flat" cmpd="sng" algn="ctr">
            <a:solidFill>
              <a:schemeClr val="bg2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15" name="Straight Arrow Connector 114"/>
          <p:cNvCxnSpPr/>
          <p:nvPr/>
        </p:nvCxnSpPr>
        <p:spPr bwMode="auto">
          <a:xfrm flipH="1" flipV="1">
            <a:off x="4011561" y="2330245"/>
            <a:ext cx="884905" cy="285136"/>
          </a:xfrm>
          <a:prstGeom prst="straightConnector1">
            <a:avLst/>
          </a:prstGeom>
          <a:noFill/>
          <a:ln w="28575" cap="flat" cmpd="sng" algn="ctr">
            <a:solidFill>
              <a:schemeClr val="bg2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18" name="Straight Arrow Connector 117"/>
          <p:cNvCxnSpPr/>
          <p:nvPr/>
        </p:nvCxnSpPr>
        <p:spPr bwMode="auto">
          <a:xfrm flipH="1">
            <a:off x="4989871" y="3028336"/>
            <a:ext cx="122903" cy="948813"/>
          </a:xfrm>
          <a:prstGeom prst="straightConnector1">
            <a:avLst/>
          </a:prstGeom>
          <a:noFill/>
          <a:ln w="28575" cap="flat" cmpd="sng" algn="ctr">
            <a:solidFill>
              <a:schemeClr val="bg2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20" name="Straight Arrow Connector 119"/>
          <p:cNvCxnSpPr/>
          <p:nvPr/>
        </p:nvCxnSpPr>
        <p:spPr bwMode="auto">
          <a:xfrm>
            <a:off x="5437239" y="3067665"/>
            <a:ext cx="521109" cy="737419"/>
          </a:xfrm>
          <a:prstGeom prst="straightConnector1">
            <a:avLst/>
          </a:prstGeom>
          <a:noFill/>
          <a:ln w="28575" cap="flat" cmpd="sng" algn="ctr">
            <a:solidFill>
              <a:schemeClr val="bg2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23" name="Straight Arrow Connector 122"/>
          <p:cNvCxnSpPr/>
          <p:nvPr/>
        </p:nvCxnSpPr>
        <p:spPr bwMode="auto">
          <a:xfrm flipV="1">
            <a:off x="4975123" y="3932903"/>
            <a:ext cx="894735" cy="196645"/>
          </a:xfrm>
          <a:prstGeom prst="straightConnector1">
            <a:avLst/>
          </a:prstGeom>
          <a:noFill/>
          <a:ln w="28575" cap="flat" cmpd="sng" algn="ctr">
            <a:solidFill>
              <a:schemeClr val="bg2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26" name="Straight Arrow Connector 125"/>
          <p:cNvCxnSpPr/>
          <p:nvPr/>
        </p:nvCxnSpPr>
        <p:spPr bwMode="auto">
          <a:xfrm>
            <a:off x="4114801" y="3790337"/>
            <a:ext cx="811160" cy="329379"/>
          </a:xfrm>
          <a:prstGeom prst="straightConnector1">
            <a:avLst/>
          </a:prstGeom>
          <a:noFill/>
          <a:ln w="28575" cap="flat" cmpd="sng" algn="ctr">
            <a:solidFill>
              <a:schemeClr val="bg2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28" name="Date Placeholder 3"/>
          <p:cNvSpPr>
            <a:spLocks noGrp="1"/>
          </p:cNvSpPr>
          <p:nvPr>
            <p:ph type="dt" sz="half" idx="10"/>
          </p:nvPr>
        </p:nvSpPr>
        <p:spPr>
          <a:xfrm>
            <a:off x="1804988" y="6345238"/>
            <a:ext cx="2025650" cy="192087"/>
          </a:xfrm>
        </p:spPr>
        <p:txBody>
          <a:bodyPr/>
          <a:lstStyle/>
          <a:p>
            <a:r>
              <a:rPr lang="en-GB" altLang="en-GB" dirty="0" smtClean="0"/>
              <a:t>© Crown Copyright Dstl </a:t>
            </a:r>
            <a:r>
              <a:rPr lang="en-GB" dirty="0" smtClean="0"/>
              <a:t>2012</a:t>
            </a:r>
            <a:endParaRPr lang="en-GB" alt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london.bmp"/>
          <p:cNvPicPr>
            <a:picLocks noChangeAspect="1"/>
          </p:cNvPicPr>
          <p:nvPr/>
        </p:nvPicPr>
        <p:blipFill>
          <a:blip r:embed="rId3" cstate="print">
            <a:lum bright="19000" contrast="-48000"/>
          </a:blip>
          <a:srcRect l="10088" t="22790" r="24563" b="18028"/>
          <a:stretch>
            <a:fillRect/>
          </a:stretch>
        </p:blipFill>
        <p:spPr>
          <a:xfrm>
            <a:off x="214313" y="171450"/>
            <a:ext cx="8729662" cy="592931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Right Arrow 5"/>
          <p:cNvSpPr/>
          <p:nvPr/>
        </p:nvSpPr>
        <p:spPr bwMode="auto">
          <a:xfrm rot="10800000">
            <a:off x="6951406" y="4857135"/>
            <a:ext cx="1828801" cy="737420"/>
          </a:xfrm>
          <a:prstGeom prst="rightArrow">
            <a:avLst/>
          </a:prstGeom>
          <a:solidFill>
            <a:schemeClr val="accent5">
              <a:lumMod val="75000"/>
              <a:alpha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" name="Right Arrow 6"/>
          <p:cNvSpPr/>
          <p:nvPr/>
        </p:nvSpPr>
        <p:spPr bwMode="auto">
          <a:xfrm rot="13854538">
            <a:off x="7125039" y="4255061"/>
            <a:ext cx="1233825" cy="737420"/>
          </a:xfrm>
          <a:prstGeom prst="rightArrow">
            <a:avLst/>
          </a:prstGeom>
          <a:solidFill>
            <a:schemeClr val="accent5">
              <a:lumMod val="75000"/>
              <a:alpha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 rot="7125946">
            <a:off x="5899179" y="462007"/>
            <a:ext cx="1490503" cy="737420"/>
          </a:xfrm>
          <a:prstGeom prst="rightArrow">
            <a:avLst/>
          </a:prstGeom>
          <a:solidFill>
            <a:schemeClr val="accent5">
              <a:lumMod val="75000"/>
              <a:alpha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 rot="3130988">
            <a:off x="2433483" y="579713"/>
            <a:ext cx="1828801" cy="737420"/>
          </a:xfrm>
          <a:prstGeom prst="rightArrow">
            <a:avLst/>
          </a:prstGeom>
          <a:solidFill>
            <a:schemeClr val="accent5">
              <a:lumMod val="75000"/>
              <a:alpha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 rot="19993526">
            <a:off x="358877" y="4085302"/>
            <a:ext cx="1828801" cy="737420"/>
          </a:xfrm>
          <a:prstGeom prst="rightArrow">
            <a:avLst/>
          </a:prstGeom>
          <a:solidFill>
            <a:schemeClr val="accent5">
              <a:lumMod val="75000"/>
              <a:alpha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1" name="Right Arrow 10"/>
          <p:cNvSpPr/>
          <p:nvPr/>
        </p:nvSpPr>
        <p:spPr bwMode="auto">
          <a:xfrm rot="17265143">
            <a:off x="6696617" y="2934574"/>
            <a:ext cx="1942518" cy="428170"/>
          </a:xfrm>
          <a:prstGeom prst="rightArrow">
            <a:avLst/>
          </a:prstGeom>
          <a:solidFill>
            <a:schemeClr val="accent5">
              <a:lumMod val="75000"/>
              <a:alpha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2" name="Right Arrow 11"/>
          <p:cNvSpPr/>
          <p:nvPr/>
        </p:nvSpPr>
        <p:spPr bwMode="auto">
          <a:xfrm rot="13848445">
            <a:off x="6640848" y="1273582"/>
            <a:ext cx="1775891" cy="428170"/>
          </a:xfrm>
          <a:prstGeom prst="rightArrow">
            <a:avLst/>
          </a:prstGeom>
          <a:solidFill>
            <a:schemeClr val="accent5">
              <a:lumMod val="75000"/>
              <a:alpha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3" name="Right Arrow 12"/>
          <p:cNvSpPr/>
          <p:nvPr/>
        </p:nvSpPr>
        <p:spPr bwMode="auto">
          <a:xfrm rot="9972639">
            <a:off x="4961225" y="5417220"/>
            <a:ext cx="1942518" cy="428170"/>
          </a:xfrm>
          <a:prstGeom prst="rightArrow">
            <a:avLst/>
          </a:prstGeom>
          <a:solidFill>
            <a:schemeClr val="accent5">
              <a:lumMod val="75000"/>
              <a:alpha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4" name="Right Arrow 13"/>
          <p:cNvSpPr/>
          <p:nvPr/>
        </p:nvSpPr>
        <p:spPr bwMode="auto">
          <a:xfrm rot="1987690">
            <a:off x="1873895" y="4748626"/>
            <a:ext cx="1942518" cy="428170"/>
          </a:xfrm>
          <a:prstGeom prst="rightArrow">
            <a:avLst/>
          </a:prstGeom>
          <a:solidFill>
            <a:schemeClr val="accent5">
              <a:lumMod val="75000"/>
              <a:alpha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5" name="Right Arrow 14"/>
          <p:cNvSpPr/>
          <p:nvPr/>
        </p:nvSpPr>
        <p:spPr bwMode="auto">
          <a:xfrm rot="17265143">
            <a:off x="1544475" y="3244339"/>
            <a:ext cx="910030" cy="428170"/>
          </a:xfrm>
          <a:prstGeom prst="rightArrow">
            <a:avLst/>
          </a:prstGeom>
          <a:solidFill>
            <a:schemeClr val="accent5">
              <a:lumMod val="75000"/>
              <a:alpha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6" name="Right Arrow 15"/>
          <p:cNvSpPr/>
          <p:nvPr/>
        </p:nvSpPr>
        <p:spPr bwMode="auto">
          <a:xfrm rot="316765">
            <a:off x="3417560" y="392933"/>
            <a:ext cx="1942518" cy="428170"/>
          </a:xfrm>
          <a:prstGeom prst="rightArrow">
            <a:avLst/>
          </a:prstGeom>
          <a:solidFill>
            <a:schemeClr val="accent5">
              <a:lumMod val="75000"/>
              <a:alpha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7" name="Right Arrow 16"/>
          <p:cNvSpPr/>
          <p:nvPr/>
        </p:nvSpPr>
        <p:spPr bwMode="auto">
          <a:xfrm rot="10397990">
            <a:off x="5503358" y="541259"/>
            <a:ext cx="952364" cy="428170"/>
          </a:xfrm>
          <a:prstGeom prst="rightArrow">
            <a:avLst/>
          </a:prstGeom>
          <a:solidFill>
            <a:schemeClr val="accent5">
              <a:lumMod val="75000"/>
              <a:alpha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8" name="Right Arrow 17"/>
          <p:cNvSpPr/>
          <p:nvPr/>
        </p:nvSpPr>
        <p:spPr bwMode="auto">
          <a:xfrm rot="795942">
            <a:off x="3708970" y="5403312"/>
            <a:ext cx="952364" cy="428170"/>
          </a:xfrm>
          <a:prstGeom prst="rightArrow">
            <a:avLst/>
          </a:prstGeom>
          <a:solidFill>
            <a:schemeClr val="accent5">
              <a:lumMod val="75000"/>
              <a:alpha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9" name="Right Arrow 18"/>
          <p:cNvSpPr/>
          <p:nvPr/>
        </p:nvSpPr>
        <p:spPr bwMode="auto">
          <a:xfrm rot="16473230">
            <a:off x="4119188" y="4751519"/>
            <a:ext cx="1443542" cy="428170"/>
          </a:xfrm>
          <a:prstGeom prst="rightArrow">
            <a:avLst/>
          </a:prstGeom>
          <a:solidFill>
            <a:schemeClr val="accent5">
              <a:lumMod val="75000"/>
              <a:alpha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0" name="Right Arrow 19"/>
          <p:cNvSpPr/>
          <p:nvPr/>
        </p:nvSpPr>
        <p:spPr bwMode="auto">
          <a:xfrm>
            <a:off x="2159031" y="2782174"/>
            <a:ext cx="879137" cy="428170"/>
          </a:xfrm>
          <a:prstGeom prst="rightArrow">
            <a:avLst/>
          </a:prstGeom>
          <a:solidFill>
            <a:schemeClr val="accent5">
              <a:lumMod val="75000"/>
              <a:alpha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1" name="Right Arrow 20"/>
          <p:cNvSpPr/>
          <p:nvPr/>
        </p:nvSpPr>
        <p:spPr bwMode="auto">
          <a:xfrm rot="5975022">
            <a:off x="4769337" y="1128285"/>
            <a:ext cx="1040887" cy="428170"/>
          </a:xfrm>
          <a:prstGeom prst="rightArrow">
            <a:avLst/>
          </a:prstGeom>
          <a:solidFill>
            <a:schemeClr val="accent5">
              <a:lumMod val="75000"/>
              <a:alpha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2" name="Right Arrow 21"/>
          <p:cNvSpPr/>
          <p:nvPr/>
        </p:nvSpPr>
        <p:spPr bwMode="auto">
          <a:xfrm rot="11659757">
            <a:off x="6144155" y="3290680"/>
            <a:ext cx="1170361" cy="428170"/>
          </a:xfrm>
          <a:prstGeom prst="rightArrow">
            <a:avLst/>
          </a:prstGeom>
          <a:solidFill>
            <a:schemeClr val="accent5">
              <a:lumMod val="75000"/>
              <a:alpha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5" name="Right Arrow 24"/>
          <p:cNvSpPr/>
          <p:nvPr/>
        </p:nvSpPr>
        <p:spPr bwMode="auto">
          <a:xfrm rot="20216288">
            <a:off x="2232774" y="3750651"/>
            <a:ext cx="879137" cy="428170"/>
          </a:xfrm>
          <a:prstGeom prst="rightArrow">
            <a:avLst/>
          </a:prstGeom>
          <a:solidFill>
            <a:schemeClr val="accent5">
              <a:lumMod val="75000"/>
              <a:alpha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0" y="347666"/>
            <a:ext cx="8077200" cy="638175"/>
          </a:xfrm>
          <a:solidFill>
            <a:schemeClr val="tx1">
              <a:alpha val="50000"/>
            </a:schemeClr>
          </a:solidFill>
        </p:spPr>
        <p:txBody>
          <a:bodyPr/>
          <a:lstStyle/>
          <a:p>
            <a:r>
              <a:rPr lang="en-GB" dirty="0" smtClean="0"/>
              <a:t>External Influence/Supply</a:t>
            </a:r>
            <a:endParaRPr lang="en-GB" dirty="0"/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10"/>
          </p:nvPr>
        </p:nvSpPr>
        <p:spPr>
          <a:xfrm>
            <a:off x="1804988" y="6345238"/>
            <a:ext cx="2025650" cy="192087"/>
          </a:xfrm>
        </p:spPr>
        <p:txBody>
          <a:bodyPr/>
          <a:lstStyle/>
          <a:p>
            <a:r>
              <a:rPr lang="en-GB" altLang="en-GB" dirty="0" smtClean="0"/>
              <a:t>© Crown Copyright Dstl </a:t>
            </a:r>
            <a:r>
              <a:rPr lang="en-GB" dirty="0" smtClean="0"/>
              <a:t>2012</a:t>
            </a:r>
            <a:endParaRPr lang="en-GB" alt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london.bmp"/>
          <p:cNvPicPr>
            <a:picLocks noChangeAspect="1"/>
          </p:cNvPicPr>
          <p:nvPr/>
        </p:nvPicPr>
        <p:blipFill>
          <a:blip r:embed="rId3" cstate="print">
            <a:lum bright="19000" contrast="-48000"/>
          </a:blip>
          <a:srcRect l="10088" t="22790" r="24563" b="18028"/>
          <a:stretch>
            <a:fillRect/>
          </a:stretch>
        </p:blipFill>
        <p:spPr>
          <a:xfrm>
            <a:off x="214313" y="171450"/>
            <a:ext cx="8729662" cy="5929313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 bwMode="auto">
          <a:xfrm>
            <a:off x="4031226" y="1917289"/>
            <a:ext cx="1976283" cy="1710813"/>
          </a:xfrm>
          <a:prstGeom prst="ellipse">
            <a:avLst/>
          </a:prstGeom>
          <a:solidFill>
            <a:schemeClr val="bg1">
              <a:lumMod val="60000"/>
              <a:lumOff val="40000"/>
              <a:alpha val="1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4508090" y="3303639"/>
            <a:ext cx="983226" cy="1460090"/>
          </a:xfrm>
          <a:prstGeom prst="ellipse">
            <a:avLst/>
          </a:prstGeom>
          <a:solidFill>
            <a:schemeClr val="bg1">
              <a:lumMod val="60000"/>
              <a:lumOff val="40000"/>
              <a:alpha val="1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 rot="20077579">
            <a:off x="5348749" y="1042221"/>
            <a:ext cx="1563329" cy="2212258"/>
          </a:xfrm>
          <a:prstGeom prst="ellipse">
            <a:avLst/>
          </a:prstGeom>
          <a:solidFill>
            <a:schemeClr val="bg1">
              <a:lumMod val="60000"/>
              <a:lumOff val="40000"/>
              <a:alpha val="1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 rot="1521090">
            <a:off x="2566219" y="592092"/>
            <a:ext cx="3077497" cy="1386347"/>
          </a:xfrm>
          <a:prstGeom prst="ellipse">
            <a:avLst/>
          </a:prstGeom>
          <a:solidFill>
            <a:schemeClr val="bg1">
              <a:lumMod val="60000"/>
              <a:lumOff val="40000"/>
              <a:alpha val="1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 rot="19924655">
            <a:off x="3273618" y="2627321"/>
            <a:ext cx="1432755" cy="1656736"/>
          </a:xfrm>
          <a:prstGeom prst="ellipse">
            <a:avLst/>
          </a:prstGeom>
          <a:solidFill>
            <a:schemeClr val="bg1">
              <a:lumMod val="60000"/>
              <a:lumOff val="40000"/>
              <a:alpha val="1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 rot="3638351">
            <a:off x="5417774" y="3057776"/>
            <a:ext cx="1141295" cy="1494504"/>
          </a:xfrm>
          <a:prstGeom prst="ellipse">
            <a:avLst/>
          </a:prstGeom>
          <a:solidFill>
            <a:schemeClr val="bg1">
              <a:lumMod val="60000"/>
              <a:lumOff val="40000"/>
              <a:alpha val="1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2644877" y="1961535"/>
            <a:ext cx="2040194" cy="816078"/>
          </a:xfrm>
          <a:prstGeom prst="ellipse">
            <a:avLst/>
          </a:prstGeom>
          <a:solidFill>
            <a:schemeClr val="bg1">
              <a:lumMod val="60000"/>
              <a:lumOff val="40000"/>
              <a:alpha val="1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98" name="Straight Arrow Connector 97"/>
          <p:cNvCxnSpPr/>
          <p:nvPr/>
        </p:nvCxnSpPr>
        <p:spPr bwMode="auto">
          <a:xfrm>
            <a:off x="4837471" y="1524000"/>
            <a:ext cx="1111045" cy="167148"/>
          </a:xfrm>
          <a:prstGeom prst="straightConnector1">
            <a:avLst/>
          </a:prstGeom>
          <a:noFill/>
          <a:ln w="28575" cap="flat" cmpd="sng" algn="ctr">
            <a:solidFill>
              <a:schemeClr val="bg2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99" name="Straight Arrow Connector 98"/>
          <p:cNvCxnSpPr/>
          <p:nvPr/>
        </p:nvCxnSpPr>
        <p:spPr bwMode="auto">
          <a:xfrm flipV="1">
            <a:off x="5299587" y="2212258"/>
            <a:ext cx="865239" cy="570271"/>
          </a:xfrm>
          <a:prstGeom prst="straightConnector1">
            <a:avLst/>
          </a:prstGeom>
          <a:noFill/>
          <a:ln w="28575" cap="flat" cmpd="sng" algn="ctr">
            <a:solidFill>
              <a:schemeClr val="bg2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02" name="Straight Arrow Connector 101"/>
          <p:cNvCxnSpPr/>
          <p:nvPr/>
        </p:nvCxnSpPr>
        <p:spPr bwMode="auto">
          <a:xfrm flipV="1">
            <a:off x="6120581" y="2703871"/>
            <a:ext cx="260554" cy="929148"/>
          </a:xfrm>
          <a:prstGeom prst="straightConnector1">
            <a:avLst/>
          </a:prstGeom>
          <a:noFill/>
          <a:ln w="28575" cap="flat" cmpd="sng" algn="ctr">
            <a:solidFill>
              <a:schemeClr val="bg2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04" name="Straight Arrow Connector 103"/>
          <p:cNvCxnSpPr/>
          <p:nvPr/>
        </p:nvCxnSpPr>
        <p:spPr bwMode="auto">
          <a:xfrm>
            <a:off x="4680155" y="1720645"/>
            <a:ext cx="412955" cy="747252"/>
          </a:xfrm>
          <a:prstGeom prst="straightConnector1">
            <a:avLst/>
          </a:prstGeom>
          <a:noFill/>
          <a:ln w="28575" cap="flat" cmpd="sng" algn="ctr">
            <a:solidFill>
              <a:schemeClr val="bg2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07" name="Straight Arrow Connector 106"/>
          <p:cNvCxnSpPr/>
          <p:nvPr/>
        </p:nvCxnSpPr>
        <p:spPr bwMode="auto">
          <a:xfrm flipH="1">
            <a:off x="3751007" y="1543664"/>
            <a:ext cx="417870" cy="771832"/>
          </a:xfrm>
          <a:prstGeom prst="straightConnector1">
            <a:avLst/>
          </a:prstGeom>
          <a:noFill/>
          <a:ln w="28575" cap="flat" cmpd="sng" algn="ctr">
            <a:solidFill>
              <a:schemeClr val="bg2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10" name="Straight Arrow Connector 109"/>
          <p:cNvCxnSpPr/>
          <p:nvPr/>
        </p:nvCxnSpPr>
        <p:spPr bwMode="auto">
          <a:xfrm>
            <a:off x="3716594" y="2379406"/>
            <a:ext cx="137651" cy="865239"/>
          </a:xfrm>
          <a:prstGeom prst="straightConnector1">
            <a:avLst/>
          </a:prstGeom>
          <a:noFill/>
          <a:ln w="28575" cap="flat" cmpd="sng" algn="ctr">
            <a:solidFill>
              <a:schemeClr val="bg2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13" name="Straight Arrow Connector 112"/>
          <p:cNvCxnSpPr/>
          <p:nvPr/>
        </p:nvCxnSpPr>
        <p:spPr bwMode="auto">
          <a:xfrm flipH="1">
            <a:off x="4045974" y="2812026"/>
            <a:ext cx="703007" cy="624348"/>
          </a:xfrm>
          <a:prstGeom prst="straightConnector1">
            <a:avLst/>
          </a:prstGeom>
          <a:noFill/>
          <a:ln w="28575" cap="flat" cmpd="sng" algn="ctr">
            <a:solidFill>
              <a:schemeClr val="bg2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15" name="Straight Arrow Connector 114"/>
          <p:cNvCxnSpPr/>
          <p:nvPr/>
        </p:nvCxnSpPr>
        <p:spPr bwMode="auto">
          <a:xfrm flipH="1" flipV="1">
            <a:off x="4011561" y="2330245"/>
            <a:ext cx="884905" cy="285136"/>
          </a:xfrm>
          <a:prstGeom prst="straightConnector1">
            <a:avLst/>
          </a:prstGeom>
          <a:noFill/>
          <a:ln w="28575" cap="flat" cmpd="sng" algn="ctr">
            <a:solidFill>
              <a:schemeClr val="bg2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18" name="Straight Arrow Connector 117"/>
          <p:cNvCxnSpPr/>
          <p:nvPr/>
        </p:nvCxnSpPr>
        <p:spPr bwMode="auto">
          <a:xfrm flipH="1">
            <a:off x="4989871" y="3028336"/>
            <a:ext cx="122903" cy="948813"/>
          </a:xfrm>
          <a:prstGeom prst="straightConnector1">
            <a:avLst/>
          </a:prstGeom>
          <a:noFill/>
          <a:ln w="28575" cap="flat" cmpd="sng" algn="ctr">
            <a:solidFill>
              <a:schemeClr val="bg2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20" name="Straight Arrow Connector 119"/>
          <p:cNvCxnSpPr/>
          <p:nvPr/>
        </p:nvCxnSpPr>
        <p:spPr bwMode="auto">
          <a:xfrm>
            <a:off x="5437239" y="3067665"/>
            <a:ext cx="521109" cy="737419"/>
          </a:xfrm>
          <a:prstGeom prst="straightConnector1">
            <a:avLst/>
          </a:prstGeom>
          <a:noFill/>
          <a:ln w="28575" cap="flat" cmpd="sng" algn="ctr">
            <a:solidFill>
              <a:schemeClr val="bg2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23" name="Straight Arrow Connector 122"/>
          <p:cNvCxnSpPr/>
          <p:nvPr/>
        </p:nvCxnSpPr>
        <p:spPr bwMode="auto">
          <a:xfrm flipV="1">
            <a:off x="4975123" y="3932903"/>
            <a:ext cx="894735" cy="196645"/>
          </a:xfrm>
          <a:prstGeom prst="straightConnector1">
            <a:avLst/>
          </a:prstGeom>
          <a:noFill/>
          <a:ln w="28575" cap="flat" cmpd="sng" algn="ctr">
            <a:solidFill>
              <a:schemeClr val="bg2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26" name="Straight Arrow Connector 125"/>
          <p:cNvCxnSpPr/>
          <p:nvPr/>
        </p:nvCxnSpPr>
        <p:spPr bwMode="auto">
          <a:xfrm>
            <a:off x="4114801" y="3790337"/>
            <a:ext cx="811160" cy="329379"/>
          </a:xfrm>
          <a:prstGeom prst="straightConnector1">
            <a:avLst/>
          </a:prstGeom>
          <a:noFill/>
          <a:ln w="28575" cap="flat" cmpd="sng" algn="ctr">
            <a:solidFill>
              <a:schemeClr val="bg2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 flipH="1" flipV="1">
            <a:off x="6223819" y="3765755"/>
            <a:ext cx="1229033" cy="137651"/>
          </a:xfrm>
          <a:prstGeom prst="straightConnector1">
            <a:avLst/>
          </a:prstGeom>
          <a:noFill/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2222090" y="3018503"/>
            <a:ext cx="1263445" cy="4917"/>
          </a:xfrm>
          <a:prstGeom prst="straightConnector1">
            <a:avLst/>
          </a:prstGeom>
          <a:noFill/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 flipV="1">
            <a:off x="1032387" y="3441290"/>
            <a:ext cx="2477729" cy="1140542"/>
          </a:xfrm>
          <a:prstGeom prst="straightConnector1">
            <a:avLst/>
          </a:prstGeom>
          <a:noFill/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>
            <a:off x="2939845" y="196645"/>
            <a:ext cx="501445" cy="1012724"/>
          </a:xfrm>
          <a:prstGeom prst="straightConnector1">
            <a:avLst/>
          </a:prstGeom>
          <a:noFill/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 flipH="1">
            <a:off x="5407742" y="766916"/>
            <a:ext cx="68826" cy="747252"/>
          </a:xfrm>
          <a:prstGeom prst="straightConnector1">
            <a:avLst/>
          </a:prstGeom>
          <a:noFill/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 flipH="1">
            <a:off x="6400799" y="265471"/>
            <a:ext cx="471949" cy="1140542"/>
          </a:xfrm>
          <a:prstGeom prst="straightConnector1">
            <a:avLst/>
          </a:prstGeom>
          <a:noFill/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 flipV="1">
            <a:off x="4857135" y="4395019"/>
            <a:ext cx="117988" cy="1307691"/>
          </a:xfrm>
          <a:prstGeom prst="straightConnector1">
            <a:avLst/>
          </a:prstGeom>
          <a:noFill/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854" y="5512352"/>
            <a:ext cx="8077200" cy="638175"/>
          </a:xfrm>
          <a:solidFill>
            <a:schemeClr val="tx1">
              <a:alpha val="50000"/>
            </a:schemeClr>
          </a:solidFill>
          <a:ln w="3175"/>
        </p:spPr>
        <p:txBody>
          <a:bodyPr/>
          <a:lstStyle/>
          <a:p>
            <a:r>
              <a:rPr lang="en-GB" dirty="0" smtClean="0"/>
              <a:t>Definition of Points of Entry</a:t>
            </a:r>
            <a:endParaRPr lang="en-GB" dirty="0"/>
          </a:p>
        </p:txBody>
      </p:sp>
      <p:sp>
        <p:nvSpPr>
          <p:cNvPr id="73" name="Oval 72"/>
          <p:cNvSpPr/>
          <p:nvPr/>
        </p:nvSpPr>
        <p:spPr bwMode="auto">
          <a:xfrm>
            <a:off x="5073445" y="2871020"/>
            <a:ext cx="1887794" cy="1809136"/>
          </a:xfrm>
          <a:prstGeom prst="ellipse">
            <a:avLst/>
          </a:prstGeom>
          <a:noFill/>
          <a:ln w="28575" cap="flat" cmpd="sng" algn="ctr">
            <a:solidFill>
              <a:schemeClr val="accent5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9" name="Date Placeholder 3"/>
          <p:cNvSpPr>
            <a:spLocks noGrp="1"/>
          </p:cNvSpPr>
          <p:nvPr>
            <p:ph type="dt" sz="half" idx="10"/>
          </p:nvPr>
        </p:nvSpPr>
        <p:spPr>
          <a:xfrm>
            <a:off x="1804988" y="6345238"/>
            <a:ext cx="2025650" cy="192087"/>
          </a:xfrm>
        </p:spPr>
        <p:txBody>
          <a:bodyPr/>
          <a:lstStyle/>
          <a:p>
            <a:r>
              <a:rPr lang="en-GB" altLang="en-GB" dirty="0" smtClean="0"/>
              <a:t>© Crown Copyright Dstl </a:t>
            </a:r>
            <a:r>
              <a:rPr lang="en-GB" dirty="0" smtClean="0"/>
              <a:t>2012</a:t>
            </a:r>
            <a:endParaRPr lang="en-GB" alt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london_detail.bmp"/>
          <p:cNvPicPr>
            <a:picLocks noChangeAspect="1"/>
          </p:cNvPicPr>
          <p:nvPr/>
        </p:nvPicPr>
        <p:blipFill>
          <a:blip r:embed="rId3" cstate="print">
            <a:lum bright="30000" contrast="-47000"/>
          </a:blip>
          <a:srcRect l="30781" t="35834" r="28594" b="24167"/>
          <a:stretch>
            <a:fillRect/>
          </a:stretch>
        </p:blipFill>
        <p:spPr>
          <a:xfrm>
            <a:off x="-142875" y="1"/>
            <a:ext cx="9286875" cy="68580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 bwMode="auto">
          <a:xfrm>
            <a:off x="-2114550" y="-3271870"/>
            <a:ext cx="6757298" cy="6088417"/>
          </a:xfrm>
          <a:prstGeom prst="ellipse">
            <a:avLst/>
          </a:prstGeom>
          <a:solidFill>
            <a:schemeClr val="bg1">
              <a:lumMod val="60000"/>
              <a:lumOff val="40000"/>
              <a:alpha val="1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-484059" y="1661852"/>
            <a:ext cx="3361842" cy="5196148"/>
          </a:xfrm>
          <a:prstGeom prst="ellipse">
            <a:avLst/>
          </a:prstGeom>
          <a:solidFill>
            <a:schemeClr val="bg1">
              <a:lumMod val="60000"/>
              <a:lumOff val="40000"/>
              <a:alpha val="1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 rot="20077579">
            <a:off x="2390319" y="-6386050"/>
            <a:ext cx="5345327" cy="7872952"/>
          </a:xfrm>
          <a:prstGeom prst="ellipse">
            <a:avLst/>
          </a:prstGeom>
          <a:solidFill>
            <a:schemeClr val="bg1">
              <a:lumMod val="60000"/>
              <a:lumOff val="40000"/>
              <a:alpha val="1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 rot="3638351">
            <a:off x="2546672" y="891188"/>
            <a:ext cx="4061624" cy="5110001"/>
          </a:xfrm>
          <a:prstGeom prst="ellipse">
            <a:avLst/>
          </a:prstGeom>
          <a:solidFill>
            <a:schemeClr val="bg1">
              <a:lumMod val="60000"/>
              <a:lumOff val="40000"/>
              <a:alpha val="1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 flipV="1">
            <a:off x="5029363" y="857250"/>
            <a:ext cx="533237" cy="1976799"/>
          </a:xfrm>
          <a:prstGeom prst="straightConnector1">
            <a:avLst/>
          </a:prstGeom>
          <a:noFill/>
          <a:ln w="28575" cap="flat" cmpd="sng" algn="ctr">
            <a:solidFill>
              <a:schemeClr val="bg2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2692883" y="822071"/>
            <a:ext cx="1781774" cy="2624316"/>
          </a:xfrm>
          <a:prstGeom prst="straightConnector1">
            <a:avLst/>
          </a:prstGeom>
          <a:noFill/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V="1">
            <a:off x="1785186" y="3901272"/>
            <a:ext cx="2386906" cy="524860"/>
          </a:xfrm>
          <a:prstGeom prst="straightConnector1">
            <a:avLst/>
          </a:prstGeom>
          <a:noFill/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 flipH="1" flipV="1">
            <a:off x="5382354" y="3306424"/>
            <a:ext cx="2364924" cy="270788"/>
          </a:xfrm>
          <a:prstGeom prst="straightConnector1">
            <a:avLst/>
          </a:prstGeom>
          <a:noFill/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>
              <a:alpha val="50000"/>
            </a:schemeClr>
          </a:solidFill>
        </p:spPr>
        <p:txBody>
          <a:bodyPr/>
          <a:lstStyle/>
          <a:p>
            <a:r>
              <a:rPr lang="en-GB" dirty="0" smtClean="0"/>
              <a:t>Definition of Gang Interactions</a:t>
            </a:r>
            <a:endParaRPr lang="en-GB" dirty="0"/>
          </a:p>
        </p:txBody>
      </p:sp>
      <p:sp>
        <p:nvSpPr>
          <p:cNvPr id="37" name="TextBox 36"/>
          <p:cNvSpPr txBox="1"/>
          <p:nvPr/>
        </p:nvSpPr>
        <p:spPr>
          <a:xfrm rot="347399">
            <a:off x="6199833" y="2934119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rgbClr val="C00000"/>
                </a:solidFill>
              </a:rPr>
              <a:t>60%</a:t>
            </a:r>
            <a:endParaRPr lang="en-GB" sz="3200" b="1" dirty="0">
              <a:solidFill>
                <a:srgbClr val="C0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66523" y="1941006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chemeClr val="bg2"/>
                </a:solidFill>
              </a:rPr>
              <a:t>10%</a:t>
            </a:r>
            <a:endParaRPr lang="en-GB" sz="3200" b="1" dirty="0">
              <a:solidFill>
                <a:schemeClr val="bg2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570510" y="1902487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chemeClr val="bg2"/>
                </a:solidFill>
              </a:rPr>
              <a:t>15%</a:t>
            </a:r>
            <a:endParaRPr lang="en-GB" sz="3200" b="1" dirty="0">
              <a:solidFill>
                <a:schemeClr val="bg2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999428" y="3501847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chemeClr val="bg2"/>
                </a:solidFill>
              </a:rPr>
              <a:t>15%</a:t>
            </a:r>
            <a:endParaRPr lang="en-GB" sz="3200" b="1" dirty="0">
              <a:solidFill>
                <a:schemeClr val="bg2"/>
              </a:solidFill>
            </a:endParaRPr>
          </a:p>
        </p:txBody>
      </p:sp>
      <p:sp>
        <p:nvSpPr>
          <p:cNvPr id="41" name="Date Placeholder 3"/>
          <p:cNvSpPr>
            <a:spLocks noGrp="1"/>
          </p:cNvSpPr>
          <p:nvPr>
            <p:ph type="dt" sz="half" idx="10"/>
          </p:nvPr>
        </p:nvSpPr>
        <p:spPr>
          <a:xfrm>
            <a:off x="1819275" y="6665913"/>
            <a:ext cx="2025650" cy="192087"/>
          </a:xfrm>
        </p:spPr>
        <p:txBody>
          <a:bodyPr/>
          <a:lstStyle/>
          <a:p>
            <a:r>
              <a:rPr lang="en-GB" altLang="en-GB" dirty="0" smtClean="0"/>
              <a:t>© Crown Copyright Dstl </a:t>
            </a:r>
            <a:r>
              <a:rPr lang="en-GB" dirty="0" smtClean="0"/>
              <a:t>2012</a:t>
            </a:r>
            <a:endParaRPr lang="en-GB" alt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london.bmp"/>
          <p:cNvPicPr>
            <a:picLocks noChangeAspect="1"/>
          </p:cNvPicPr>
          <p:nvPr/>
        </p:nvPicPr>
        <p:blipFill>
          <a:blip r:embed="rId3" cstate="print">
            <a:lum bright="19000" contrast="-48000"/>
          </a:blip>
          <a:srcRect l="10088" t="22790" r="24563" b="18028"/>
          <a:stretch>
            <a:fillRect/>
          </a:stretch>
        </p:blipFill>
        <p:spPr>
          <a:xfrm>
            <a:off x="214313" y="171450"/>
            <a:ext cx="8729662" cy="5929313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 bwMode="auto">
          <a:xfrm>
            <a:off x="4031226" y="1917289"/>
            <a:ext cx="1976283" cy="1710813"/>
          </a:xfrm>
          <a:prstGeom prst="ellipse">
            <a:avLst/>
          </a:prstGeom>
          <a:solidFill>
            <a:schemeClr val="bg1">
              <a:lumMod val="60000"/>
              <a:lumOff val="40000"/>
              <a:alpha val="1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4508090" y="3303639"/>
            <a:ext cx="983226" cy="1460090"/>
          </a:xfrm>
          <a:prstGeom prst="ellipse">
            <a:avLst/>
          </a:prstGeom>
          <a:solidFill>
            <a:schemeClr val="bg1">
              <a:lumMod val="60000"/>
              <a:lumOff val="40000"/>
              <a:alpha val="1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 rot="20077579">
            <a:off x="5348749" y="1042221"/>
            <a:ext cx="1563329" cy="2212258"/>
          </a:xfrm>
          <a:prstGeom prst="ellipse">
            <a:avLst/>
          </a:prstGeom>
          <a:solidFill>
            <a:schemeClr val="bg1">
              <a:lumMod val="60000"/>
              <a:lumOff val="40000"/>
              <a:alpha val="1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 rot="1521090">
            <a:off x="2566219" y="592092"/>
            <a:ext cx="3077497" cy="1386347"/>
          </a:xfrm>
          <a:prstGeom prst="ellipse">
            <a:avLst/>
          </a:prstGeom>
          <a:solidFill>
            <a:schemeClr val="bg1">
              <a:lumMod val="60000"/>
              <a:lumOff val="40000"/>
              <a:alpha val="1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 rot="19924655">
            <a:off x="3273618" y="2627321"/>
            <a:ext cx="1432755" cy="1656736"/>
          </a:xfrm>
          <a:prstGeom prst="ellipse">
            <a:avLst/>
          </a:prstGeom>
          <a:solidFill>
            <a:schemeClr val="bg1">
              <a:lumMod val="60000"/>
              <a:lumOff val="40000"/>
              <a:alpha val="1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 rot="3638351">
            <a:off x="5417774" y="3057776"/>
            <a:ext cx="1141295" cy="1494504"/>
          </a:xfrm>
          <a:prstGeom prst="ellipse">
            <a:avLst/>
          </a:prstGeom>
          <a:solidFill>
            <a:schemeClr val="bg1">
              <a:lumMod val="60000"/>
              <a:lumOff val="40000"/>
              <a:alpha val="1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2644877" y="1961535"/>
            <a:ext cx="2040194" cy="816078"/>
          </a:xfrm>
          <a:prstGeom prst="ellipse">
            <a:avLst/>
          </a:prstGeom>
          <a:solidFill>
            <a:schemeClr val="bg1">
              <a:lumMod val="60000"/>
              <a:lumOff val="40000"/>
              <a:alpha val="1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98" name="Straight Arrow Connector 97"/>
          <p:cNvCxnSpPr/>
          <p:nvPr/>
        </p:nvCxnSpPr>
        <p:spPr bwMode="auto">
          <a:xfrm>
            <a:off x="4837471" y="1524000"/>
            <a:ext cx="1111045" cy="167148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99" name="Straight Arrow Connector 98"/>
          <p:cNvCxnSpPr/>
          <p:nvPr/>
        </p:nvCxnSpPr>
        <p:spPr bwMode="auto">
          <a:xfrm flipV="1">
            <a:off x="5299587" y="2212258"/>
            <a:ext cx="865239" cy="570271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02" name="Straight Arrow Connector 101"/>
          <p:cNvCxnSpPr/>
          <p:nvPr/>
        </p:nvCxnSpPr>
        <p:spPr bwMode="auto">
          <a:xfrm flipV="1">
            <a:off x="6120581" y="2703871"/>
            <a:ext cx="260554" cy="929148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04" name="Straight Arrow Connector 103"/>
          <p:cNvCxnSpPr/>
          <p:nvPr/>
        </p:nvCxnSpPr>
        <p:spPr bwMode="auto">
          <a:xfrm>
            <a:off x="4680155" y="1720645"/>
            <a:ext cx="412955" cy="747252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07" name="Straight Arrow Connector 106"/>
          <p:cNvCxnSpPr/>
          <p:nvPr/>
        </p:nvCxnSpPr>
        <p:spPr bwMode="auto">
          <a:xfrm flipH="1">
            <a:off x="3751007" y="1543664"/>
            <a:ext cx="417870" cy="771832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10" name="Straight Arrow Connector 109"/>
          <p:cNvCxnSpPr/>
          <p:nvPr/>
        </p:nvCxnSpPr>
        <p:spPr bwMode="auto">
          <a:xfrm>
            <a:off x="3716594" y="2379406"/>
            <a:ext cx="137651" cy="865239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13" name="Straight Arrow Connector 112"/>
          <p:cNvCxnSpPr/>
          <p:nvPr/>
        </p:nvCxnSpPr>
        <p:spPr bwMode="auto">
          <a:xfrm flipH="1">
            <a:off x="4045974" y="2812026"/>
            <a:ext cx="703007" cy="624348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15" name="Straight Arrow Connector 114"/>
          <p:cNvCxnSpPr/>
          <p:nvPr/>
        </p:nvCxnSpPr>
        <p:spPr bwMode="auto">
          <a:xfrm flipH="1" flipV="1">
            <a:off x="4011561" y="2330245"/>
            <a:ext cx="884905" cy="285136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18" name="Straight Arrow Connector 117"/>
          <p:cNvCxnSpPr/>
          <p:nvPr/>
        </p:nvCxnSpPr>
        <p:spPr bwMode="auto">
          <a:xfrm flipH="1">
            <a:off x="4989871" y="3028336"/>
            <a:ext cx="122903" cy="948813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20" name="Straight Arrow Connector 119"/>
          <p:cNvCxnSpPr/>
          <p:nvPr/>
        </p:nvCxnSpPr>
        <p:spPr bwMode="auto">
          <a:xfrm>
            <a:off x="5437239" y="3067665"/>
            <a:ext cx="521109" cy="737419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23" name="Straight Arrow Connector 122"/>
          <p:cNvCxnSpPr/>
          <p:nvPr/>
        </p:nvCxnSpPr>
        <p:spPr bwMode="auto">
          <a:xfrm flipV="1">
            <a:off x="4975123" y="3932903"/>
            <a:ext cx="894735" cy="196645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26" name="Straight Arrow Connector 125"/>
          <p:cNvCxnSpPr/>
          <p:nvPr/>
        </p:nvCxnSpPr>
        <p:spPr bwMode="auto">
          <a:xfrm>
            <a:off x="4114801" y="3790337"/>
            <a:ext cx="811160" cy="329379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 flipH="1" flipV="1">
            <a:off x="6223819" y="3765755"/>
            <a:ext cx="1229033" cy="137651"/>
          </a:xfrm>
          <a:prstGeom prst="straightConnector1">
            <a:avLst/>
          </a:prstGeom>
          <a:noFill/>
          <a:ln w="7620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2222090" y="3018503"/>
            <a:ext cx="1263445" cy="4917"/>
          </a:xfrm>
          <a:prstGeom prst="straightConnector1">
            <a:avLst/>
          </a:prstGeom>
          <a:noFill/>
          <a:ln w="7620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 flipV="1">
            <a:off x="1032387" y="3441290"/>
            <a:ext cx="2477729" cy="1140542"/>
          </a:xfrm>
          <a:prstGeom prst="straightConnector1">
            <a:avLst/>
          </a:prstGeom>
          <a:noFill/>
          <a:ln w="7620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>
            <a:off x="2939845" y="196645"/>
            <a:ext cx="501445" cy="1012724"/>
          </a:xfrm>
          <a:prstGeom prst="straightConnector1">
            <a:avLst/>
          </a:prstGeom>
          <a:noFill/>
          <a:ln w="7620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 flipH="1">
            <a:off x="5407742" y="766916"/>
            <a:ext cx="68826" cy="747252"/>
          </a:xfrm>
          <a:prstGeom prst="straightConnector1">
            <a:avLst/>
          </a:prstGeom>
          <a:noFill/>
          <a:ln w="7620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 flipH="1">
            <a:off x="6400799" y="265471"/>
            <a:ext cx="471949" cy="1140542"/>
          </a:xfrm>
          <a:prstGeom prst="straightConnector1">
            <a:avLst/>
          </a:prstGeom>
          <a:noFill/>
          <a:ln w="7620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 flipV="1">
            <a:off x="4857135" y="4395019"/>
            <a:ext cx="117988" cy="1307691"/>
          </a:xfrm>
          <a:prstGeom prst="straightConnector1">
            <a:avLst/>
          </a:prstGeom>
          <a:noFill/>
          <a:ln w="7620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854" y="5512352"/>
            <a:ext cx="8077200" cy="638175"/>
          </a:xfrm>
          <a:solidFill>
            <a:schemeClr val="tx1">
              <a:alpha val="50000"/>
            </a:schemeClr>
          </a:solidFill>
          <a:ln w="3175"/>
        </p:spPr>
        <p:txBody>
          <a:bodyPr/>
          <a:lstStyle/>
          <a:p>
            <a:r>
              <a:rPr lang="en-GB" dirty="0" smtClean="0"/>
              <a:t>Quantify Boundary Interactions</a:t>
            </a:r>
            <a:endParaRPr lang="en-GB" dirty="0"/>
          </a:p>
        </p:txBody>
      </p:sp>
      <p:sp>
        <p:nvSpPr>
          <p:cNvPr id="79" name="Date Placeholder 3"/>
          <p:cNvSpPr>
            <a:spLocks noGrp="1"/>
          </p:cNvSpPr>
          <p:nvPr>
            <p:ph type="dt" sz="half" idx="10"/>
          </p:nvPr>
        </p:nvSpPr>
        <p:spPr>
          <a:xfrm>
            <a:off x="1804988" y="6345238"/>
            <a:ext cx="2025650" cy="192087"/>
          </a:xfrm>
        </p:spPr>
        <p:txBody>
          <a:bodyPr/>
          <a:lstStyle/>
          <a:p>
            <a:r>
              <a:rPr lang="en-GB" altLang="en-GB" dirty="0" smtClean="0"/>
              <a:t>© Crown Copyright Dstl </a:t>
            </a:r>
            <a:r>
              <a:rPr lang="en-GB" dirty="0" smtClean="0"/>
              <a:t>2012</a:t>
            </a:r>
            <a:endParaRPr lang="en-GB" alt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19100" y="1244892"/>
            <a:ext cx="8089900" cy="4071938"/>
          </a:xfrm>
        </p:spPr>
        <p:txBody>
          <a:bodyPr/>
          <a:lstStyle/>
          <a:p>
            <a:pPr marL="0" indent="0" algn="ctr">
              <a:buNone/>
            </a:pPr>
            <a:r>
              <a:rPr lang="en-GB" sz="2200" dirty="0" smtClean="0"/>
              <a:t>“</a:t>
            </a:r>
            <a:r>
              <a:rPr lang="en-GB" sz="2200" i="1" dirty="0" smtClean="0"/>
              <a:t>There are known </a:t>
            </a:r>
            <a:r>
              <a:rPr lang="en-GB" sz="2200" i="1" dirty="0" err="1" smtClean="0"/>
              <a:t>knowns</a:t>
            </a:r>
            <a:r>
              <a:rPr lang="en-GB" sz="2200" i="1" dirty="0" smtClean="0"/>
              <a:t>; there are things we know we know.</a:t>
            </a:r>
            <a:br>
              <a:rPr lang="en-GB" sz="2200" i="1" dirty="0" smtClean="0"/>
            </a:br>
            <a:r>
              <a:rPr lang="en-GB" sz="2200" i="1" dirty="0" smtClean="0"/>
              <a:t>We also know there are known unknowns; that is to say we know there are some things we do not know.</a:t>
            </a:r>
            <a:br>
              <a:rPr lang="en-GB" sz="2200" i="1" dirty="0" smtClean="0"/>
            </a:br>
            <a:r>
              <a:rPr lang="en-GB" sz="2200" i="1" dirty="0" smtClean="0"/>
              <a:t>But there are also unknown unknowns; there are things we do not know we don't know</a:t>
            </a:r>
            <a:r>
              <a:rPr lang="en-GB" sz="2200" dirty="0" smtClean="0"/>
              <a:t>”</a:t>
            </a:r>
          </a:p>
          <a:p>
            <a:pPr marL="0" indent="0" algn="ctr">
              <a:buNone/>
            </a:pPr>
            <a:r>
              <a:rPr lang="en-GB" sz="1600" dirty="0" smtClean="0"/>
              <a:t>US Secretary of Defence Donald </a:t>
            </a:r>
            <a:r>
              <a:rPr lang="en-GB" sz="1600" dirty="0" err="1" smtClean="0"/>
              <a:t>Rumsfeld</a:t>
            </a:r>
            <a:r>
              <a:rPr lang="en-GB" sz="1600" dirty="0" smtClean="0"/>
              <a:t> 12/02/2002</a:t>
            </a:r>
            <a:endParaRPr lang="en-GB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altLang="en-GB" dirty="0" smtClean="0"/>
              <a:t>© Crown Copyright Dstl </a:t>
            </a:r>
            <a:r>
              <a:rPr lang="en-GB" dirty="0" smtClean="0"/>
              <a:t>2012</a:t>
            </a:r>
            <a:endParaRPr lang="en-GB" alt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london.bmp"/>
          <p:cNvPicPr>
            <a:picLocks noChangeAspect="1"/>
          </p:cNvPicPr>
          <p:nvPr/>
        </p:nvPicPr>
        <p:blipFill>
          <a:blip r:embed="rId3" cstate="print">
            <a:lum bright="19000" contrast="-48000"/>
          </a:blip>
          <a:srcRect l="10088" t="22790" r="24563" b="18028"/>
          <a:stretch>
            <a:fillRect/>
          </a:stretch>
        </p:blipFill>
        <p:spPr>
          <a:xfrm>
            <a:off x="214313" y="171450"/>
            <a:ext cx="8729662" cy="5929313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 bwMode="auto">
          <a:xfrm>
            <a:off x="4031226" y="1917289"/>
            <a:ext cx="1976283" cy="1710813"/>
          </a:xfrm>
          <a:prstGeom prst="ellipse">
            <a:avLst/>
          </a:prstGeom>
          <a:solidFill>
            <a:schemeClr val="bg1">
              <a:lumMod val="60000"/>
              <a:lumOff val="40000"/>
              <a:alpha val="1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4508090" y="3303639"/>
            <a:ext cx="983226" cy="1460090"/>
          </a:xfrm>
          <a:prstGeom prst="ellipse">
            <a:avLst/>
          </a:prstGeom>
          <a:solidFill>
            <a:schemeClr val="bg1">
              <a:lumMod val="60000"/>
              <a:lumOff val="40000"/>
              <a:alpha val="1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 rot="20077579">
            <a:off x="5348749" y="1042221"/>
            <a:ext cx="1563329" cy="2212258"/>
          </a:xfrm>
          <a:prstGeom prst="ellipse">
            <a:avLst/>
          </a:prstGeom>
          <a:solidFill>
            <a:schemeClr val="bg1">
              <a:lumMod val="60000"/>
              <a:lumOff val="40000"/>
              <a:alpha val="1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 rot="1521090">
            <a:off x="2566219" y="592092"/>
            <a:ext cx="3077497" cy="1386347"/>
          </a:xfrm>
          <a:prstGeom prst="ellipse">
            <a:avLst/>
          </a:prstGeom>
          <a:solidFill>
            <a:schemeClr val="bg1">
              <a:lumMod val="60000"/>
              <a:lumOff val="40000"/>
              <a:alpha val="1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 rot="19924655">
            <a:off x="3273618" y="2627321"/>
            <a:ext cx="1432755" cy="1656736"/>
          </a:xfrm>
          <a:prstGeom prst="ellipse">
            <a:avLst/>
          </a:prstGeom>
          <a:solidFill>
            <a:schemeClr val="bg1">
              <a:lumMod val="60000"/>
              <a:lumOff val="40000"/>
              <a:alpha val="1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 rot="3638351">
            <a:off x="5417774" y="3057776"/>
            <a:ext cx="1141295" cy="1494504"/>
          </a:xfrm>
          <a:prstGeom prst="ellipse">
            <a:avLst/>
          </a:prstGeom>
          <a:solidFill>
            <a:schemeClr val="bg1">
              <a:lumMod val="60000"/>
              <a:lumOff val="40000"/>
              <a:alpha val="1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2644877" y="1961535"/>
            <a:ext cx="2040194" cy="816078"/>
          </a:xfrm>
          <a:prstGeom prst="ellipse">
            <a:avLst/>
          </a:prstGeom>
          <a:solidFill>
            <a:schemeClr val="bg1">
              <a:lumMod val="60000"/>
              <a:lumOff val="40000"/>
              <a:alpha val="1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98" name="Straight Arrow Connector 97"/>
          <p:cNvCxnSpPr/>
          <p:nvPr/>
        </p:nvCxnSpPr>
        <p:spPr bwMode="auto">
          <a:xfrm>
            <a:off x="4837471" y="1524000"/>
            <a:ext cx="1111045" cy="167148"/>
          </a:xfrm>
          <a:prstGeom prst="straightConnector1">
            <a:avLst/>
          </a:prstGeom>
          <a:noFill/>
          <a:ln w="28575" cap="flat" cmpd="sng" algn="ctr">
            <a:solidFill>
              <a:schemeClr val="bg2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99" name="Straight Arrow Connector 98"/>
          <p:cNvCxnSpPr/>
          <p:nvPr/>
        </p:nvCxnSpPr>
        <p:spPr bwMode="auto">
          <a:xfrm flipV="1">
            <a:off x="5299587" y="2212258"/>
            <a:ext cx="865239" cy="570271"/>
          </a:xfrm>
          <a:prstGeom prst="straightConnector1">
            <a:avLst/>
          </a:prstGeom>
          <a:noFill/>
          <a:ln w="28575" cap="flat" cmpd="sng" algn="ctr">
            <a:solidFill>
              <a:schemeClr val="bg2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02" name="Straight Arrow Connector 101"/>
          <p:cNvCxnSpPr/>
          <p:nvPr/>
        </p:nvCxnSpPr>
        <p:spPr bwMode="auto">
          <a:xfrm flipV="1">
            <a:off x="6120581" y="2703871"/>
            <a:ext cx="260554" cy="929148"/>
          </a:xfrm>
          <a:prstGeom prst="straightConnector1">
            <a:avLst/>
          </a:prstGeom>
          <a:noFill/>
          <a:ln w="28575" cap="flat" cmpd="sng" algn="ctr">
            <a:solidFill>
              <a:schemeClr val="bg2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04" name="Straight Arrow Connector 103"/>
          <p:cNvCxnSpPr/>
          <p:nvPr/>
        </p:nvCxnSpPr>
        <p:spPr bwMode="auto">
          <a:xfrm>
            <a:off x="4680155" y="1720645"/>
            <a:ext cx="412955" cy="747252"/>
          </a:xfrm>
          <a:prstGeom prst="straightConnector1">
            <a:avLst/>
          </a:prstGeom>
          <a:noFill/>
          <a:ln w="28575" cap="flat" cmpd="sng" algn="ctr">
            <a:solidFill>
              <a:schemeClr val="bg2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07" name="Straight Arrow Connector 106"/>
          <p:cNvCxnSpPr/>
          <p:nvPr/>
        </p:nvCxnSpPr>
        <p:spPr bwMode="auto">
          <a:xfrm flipH="1">
            <a:off x="3751007" y="1543664"/>
            <a:ext cx="417870" cy="771832"/>
          </a:xfrm>
          <a:prstGeom prst="straightConnector1">
            <a:avLst/>
          </a:prstGeom>
          <a:noFill/>
          <a:ln w="28575" cap="flat" cmpd="sng" algn="ctr">
            <a:solidFill>
              <a:schemeClr val="bg2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10" name="Straight Arrow Connector 109"/>
          <p:cNvCxnSpPr/>
          <p:nvPr/>
        </p:nvCxnSpPr>
        <p:spPr bwMode="auto">
          <a:xfrm>
            <a:off x="3716594" y="2379406"/>
            <a:ext cx="137651" cy="865239"/>
          </a:xfrm>
          <a:prstGeom prst="straightConnector1">
            <a:avLst/>
          </a:prstGeom>
          <a:noFill/>
          <a:ln w="28575" cap="flat" cmpd="sng" algn="ctr">
            <a:solidFill>
              <a:schemeClr val="bg2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13" name="Straight Arrow Connector 112"/>
          <p:cNvCxnSpPr/>
          <p:nvPr/>
        </p:nvCxnSpPr>
        <p:spPr bwMode="auto">
          <a:xfrm flipH="1">
            <a:off x="4045974" y="2812026"/>
            <a:ext cx="703007" cy="624348"/>
          </a:xfrm>
          <a:prstGeom prst="straightConnector1">
            <a:avLst/>
          </a:prstGeom>
          <a:noFill/>
          <a:ln w="28575" cap="flat" cmpd="sng" algn="ctr">
            <a:solidFill>
              <a:schemeClr val="bg2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15" name="Straight Arrow Connector 114"/>
          <p:cNvCxnSpPr/>
          <p:nvPr/>
        </p:nvCxnSpPr>
        <p:spPr bwMode="auto">
          <a:xfrm flipH="1" flipV="1">
            <a:off x="4011561" y="2330245"/>
            <a:ext cx="884905" cy="285136"/>
          </a:xfrm>
          <a:prstGeom prst="straightConnector1">
            <a:avLst/>
          </a:prstGeom>
          <a:noFill/>
          <a:ln w="28575" cap="flat" cmpd="sng" algn="ctr">
            <a:solidFill>
              <a:schemeClr val="bg2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18" name="Straight Arrow Connector 117"/>
          <p:cNvCxnSpPr/>
          <p:nvPr/>
        </p:nvCxnSpPr>
        <p:spPr bwMode="auto">
          <a:xfrm flipH="1">
            <a:off x="4989871" y="3028336"/>
            <a:ext cx="122903" cy="948813"/>
          </a:xfrm>
          <a:prstGeom prst="straightConnector1">
            <a:avLst/>
          </a:prstGeom>
          <a:noFill/>
          <a:ln w="28575" cap="flat" cmpd="sng" algn="ctr">
            <a:solidFill>
              <a:schemeClr val="bg2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20" name="Straight Arrow Connector 119"/>
          <p:cNvCxnSpPr/>
          <p:nvPr/>
        </p:nvCxnSpPr>
        <p:spPr bwMode="auto">
          <a:xfrm>
            <a:off x="5437239" y="3067665"/>
            <a:ext cx="521109" cy="737419"/>
          </a:xfrm>
          <a:prstGeom prst="straightConnector1">
            <a:avLst/>
          </a:prstGeom>
          <a:noFill/>
          <a:ln w="28575" cap="flat" cmpd="sng" algn="ctr">
            <a:solidFill>
              <a:schemeClr val="bg2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23" name="Straight Arrow Connector 122"/>
          <p:cNvCxnSpPr/>
          <p:nvPr/>
        </p:nvCxnSpPr>
        <p:spPr bwMode="auto">
          <a:xfrm flipV="1">
            <a:off x="4975123" y="3932903"/>
            <a:ext cx="894735" cy="196645"/>
          </a:xfrm>
          <a:prstGeom prst="straightConnector1">
            <a:avLst/>
          </a:prstGeom>
          <a:noFill/>
          <a:ln w="28575" cap="flat" cmpd="sng" algn="ctr">
            <a:solidFill>
              <a:schemeClr val="bg2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26" name="Straight Arrow Connector 125"/>
          <p:cNvCxnSpPr/>
          <p:nvPr/>
        </p:nvCxnSpPr>
        <p:spPr bwMode="auto">
          <a:xfrm>
            <a:off x="4114801" y="3790337"/>
            <a:ext cx="811160" cy="329379"/>
          </a:xfrm>
          <a:prstGeom prst="straightConnector1">
            <a:avLst/>
          </a:prstGeom>
          <a:noFill/>
          <a:ln w="28575" cap="flat" cmpd="sng" algn="ctr">
            <a:solidFill>
              <a:schemeClr val="bg2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 flipH="1" flipV="1">
            <a:off x="6223819" y="3765755"/>
            <a:ext cx="1229033" cy="137651"/>
          </a:xfrm>
          <a:prstGeom prst="straightConnector1">
            <a:avLst/>
          </a:prstGeom>
          <a:noFill/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2222090" y="3018503"/>
            <a:ext cx="1263445" cy="4917"/>
          </a:xfrm>
          <a:prstGeom prst="straightConnector1">
            <a:avLst/>
          </a:prstGeom>
          <a:noFill/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 flipV="1">
            <a:off x="1032387" y="3441290"/>
            <a:ext cx="2477729" cy="1140542"/>
          </a:xfrm>
          <a:prstGeom prst="straightConnector1">
            <a:avLst/>
          </a:prstGeom>
          <a:noFill/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>
            <a:off x="2939845" y="196645"/>
            <a:ext cx="501445" cy="1012724"/>
          </a:xfrm>
          <a:prstGeom prst="straightConnector1">
            <a:avLst/>
          </a:prstGeom>
          <a:noFill/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 flipH="1">
            <a:off x="5407742" y="766916"/>
            <a:ext cx="68826" cy="747252"/>
          </a:xfrm>
          <a:prstGeom prst="straightConnector1">
            <a:avLst/>
          </a:prstGeom>
          <a:noFill/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 flipH="1">
            <a:off x="6400799" y="265471"/>
            <a:ext cx="471949" cy="1140542"/>
          </a:xfrm>
          <a:prstGeom prst="straightConnector1">
            <a:avLst/>
          </a:prstGeom>
          <a:noFill/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 flipV="1">
            <a:off x="4857135" y="4395019"/>
            <a:ext cx="117988" cy="1307691"/>
          </a:xfrm>
          <a:prstGeom prst="straightConnector1">
            <a:avLst/>
          </a:prstGeom>
          <a:noFill/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484" y="4875364"/>
            <a:ext cx="8077200" cy="1197764"/>
          </a:xfrm>
          <a:solidFill>
            <a:schemeClr val="tx1">
              <a:alpha val="50000"/>
            </a:schemeClr>
          </a:solidFill>
          <a:ln w="3175"/>
        </p:spPr>
        <p:txBody>
          <a:bodyPr/>
          <a:lstStyle/>
          <a:p>
            <a:r>
              <a:rPr lang="en-GB" dirty="0" smtClean="0"/>
              <a:t>Quantify Points of Entry</a:t>
            </a:r>
            <a:br>
              <a:rPr lang="en-GB" dirty="0" smtClean="0"/>
            </a:br>
            <a:r>
              <a:rPr lang="en-GB" dirty="0" smtClean="0"/>
              <a:t>(Tactical/Operational </a:t>
            </a:r>
            <a:r>
              <a:rPr lang="en-GB" dirty="0" err="1" smtClean="0"/>
              <a:t>Bdry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79" name="Date Placeholder 3"/>
          <p:cNvSpPr>
            <a:spLocks noGrp="1"/>
          </p:cNvSpPr>
          <p:nvPr>
            <p:ph type="dt" sz="half" idx="10"/>
          </p:nvPr>
        </p:nvSpPr>
        <p:spPr>
          <a:xfrm>
            <a:off x="1804988" y="6345238"/>
            <a:ext cx="2025650" cy="192087"/>
          </a:xfrm>
        </p:spPr>
        <p:txBody>
          <a:bodyPr/>
          <a:lstStyle/>
          <a:p>
            <a:r>
              <a:rPr lang="en-GB" altLang="en-GB" dirty="0" smtClean="0"/>
              <a:t>© Crown Copyright Dstl </a:t>
            </a:r>
            <a:r>
              <a:rPr lang="en-GB" dirty="0" smtClean="0"/>
              <a:t>2012</a:t>
            </a:r>
            <a:endParaRPr lang="en-GB" alt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london.bmp"/>
          <p:cNvPicPr>
            <a:picLocks noChangeAspect="1"/>
          </p:cNvPicPr>
          <p:nvPr/>
        </p:nvPicPr>
        <p:blipFill>
          <a:blip r:embed="rId3" cstate="print">
            <a:lum bright="19000" contrast="-48000"/>
          </a:blip>
          <a:srcRect l="10088" t="22790" r="24563" b="18028"/>
          <a:stretch>
            <a:fillRect/>
          </a:stretch>
        </p:blipFill>
        <p:spPr>
          <a:xfrm>
            <a:off x="214313" y="171450"/>
            <a:ext cx="8729662" cy="5929313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 bwMode="auto">
          <a:xfrm>
            <a:off x="4031226" y="1917289"/>
            <a:ext cx="1976283" cy="1710813"/>
          </a:xfrm>
          <a:prstGeom prst="ellipse">
            <a:avLst/>
          </a:prstGeom>
          <a:solidFill>
            <a:schemeClr val="bg1">
              <a:lumMod val="60000"/>
              <a:lumOff val="40000"/>
              <a:alpha val="1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4508090" y="3303639"/>
            <a:ext cx="983226" cy="1460090"/>
          </a:xfrm>
          <a:prstGeom prst="ellipse">
            <a:avLst/>
          </a:prstGeom>
          <a:solidFill>
            <a:schemeClr val="bg1">
              <a:lumMod val="60000"/>
              <a:lumOff val="40000"/>
              <a:alpha val="1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 rot="20077579">
            <a:off x="5348749" y="1042221"/>
            <a:ext cx="1563329" cy="2212258"/>
          </a:xfrm>
          <a:prstGeom prst="ellipse">
            <a:avLst/>
          </a:prstGeom>
          <a:solidFill>
            <a:schemeClr val="bg1">
              <a:lumMod val="60000"/>
              <a:lumOff val="40000"/>
              <a:alpha val="1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 rot="1521090">
            <a:off x="2566219" y="592092"/>
            <a:ext cx="3077497" cy="1386347"/>
          </a:xfrm>
          <a:prstGeom prst="ellipse">
            <a:avLst/>
          </a:prstGeom>
          <a:solidFill>
            <a:schemeClr val="bg1">
              <a:lumMod val="60000"/>
              <a:lumOff val="40000"/>
              <a:alpha val="1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 rot="19924655">
            <a:off x="3273618" y="2627321"/>
            <a:ext cx="1432755" cy="1656736"/>
          </a:xfrm>
          <a:prstGeom prst="ellipse">
            <a:avLst/>
          </a:prstGeom>
          <a:solidFill>
            <a:schemeClr val="bg1">
              <a:lumMod val="60000"/>
              <a:lumOff val="40000"/>
              <a:alpha val="1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 rot="3638351">
            <a:off x="5417774" y="3057776"/>
            <a:ext cx="1141295" cy="1494504"/>
          </a:xfrm>
          <a:prstGeom prst="ellipse">
            <a:avLst/>
          </a:prstGeom>
          <a:solidFill>
            <a:schemeClr val="bg1">
              <a:lumMod val="60000"/>
              <a:lumOff val="40000"/>
              <a:alpha val="1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2644877" y="1961535"/>
            <a:ext cx="2040194" cy="816078"/>
          </a:xfrm>
          <a:prstGeom prst="ellipse">
            <a:avLst/>
          </a:prstGeom>
          <a:solidFill>
            <a:srgbClr val="FFFF00">
              <a:alpha val="10000"/>
            </a:srgb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 bwMode="auto">
          <a:xfrm flipH="1" flipV="1">
            <a:off x="6223819" y="3765755"/>
            <a:ext cx="1229033" cy="137651"/>
          </a:xfrm>
          <a:prstGeom prst="straightConnector1">
            <a:avLst/>
          </a:prstGeom>
          <a:noFill/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2222090" y="3018503"/>
            <a:ext cx="1263445" cy="4917"/>
          </a:xfrm>
          <a:prstGeom prst="straightConnector1">
            <a:avLst/>
          </a:prstGeom>
          <a:noFill/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 flipV="1">
            <a:off x="1032387" y="3441290"/>
            <a:ext cx="2477729" cy="1140542"/>
          </a:xfrm>
          <a:prstGeom prst="straightConnector1">
            <a:avLst/>
          </a:prstGeom>
          <a:noFill/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>
            <a:off x="2939845" y="196645"/>
            <a:ext cx="501445" cy="1012724"/>
          </a:xfrm>
          <a:prstGeom prst="straightConnector1">
            <a:avLst/>
          </a:prstGeom>
          <a:noFill/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 flipH="1">
            <a:off x="5407742" y="766916"/>
            <a:ext cx="68826" cy="747252"/>
          </a:xfrm>
          <a:prstGeom prst="straightConnector1">
            <a:avLst/>
          </a:prstGeom>
          <a:noFill/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 flipH="1">
            <a:off x="6400799" y="265471"/>
            <a:ext cx="471949" cy="1140542"/>
          </a:xfrm>
          <a:prstGeom prst="straightConnector1">
            <a:avLst/>
          </a:prstGeom>
          <a:noFill/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 flipV="1">
            <a:off x="4857135" y="4232953"/>
            <a:ext cx="84735" cy="1469758"/>
          </a:xfrm>
          <a:prstGeom prst="straightConnector1">
            <a:avLst/>
          </a:prstGeom>
          <a:noFill/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036" y="4865081"/>
            <a:ext cx="8077200" cy="1197764"/>
          </a:xfrm>
          <a:solidFill>
            <a:schemeClr val="tx1">
              <a:alpha val="50000"/>
            </a:schemeClr>
          </a:solidFill>
          <a:ln w="3175"/>
        </p:spPr>
        <p:txBody>
          <a:bodyPr/>
          <a:lstStyle/>
          <a:p>
            <a:r>
              <a:rPr lang="en-GB" dirty="0" smtClean="0"/>
              <a:t>Quantify Gang Feed and Nodes</a:t>
            </a:r>
            <a:br>
              <a:rPr lang="en-GB" dirty="0" smtClean="0"/>
            </a:br>
            <a:r>
              <a:rPr lang="en-GB" dirty="0" smtClean="0"/>
              <a:t>(Tactical Connectivity)</a:t>
            </a:r>
            <a:endParaRPr lang="en-GB" dirty="0"/>
          </a:p>
        </p:txBody>
      </p:sp>
      <p:sp>
        <p:nvSpPr>
          <p:cNvPr id="79" name="Date Placeholder 3"/>
          <p:cNvSpPr>
            <a:spLocks noGrp="1"/>
          </p:cNvSpPr>
          <p:nvPr>
            <p:ph type="dt" sz="half" idx="10"/>
          </p:nvPr>
        </p:nvSpPr>
        <p:spPr>
          <a:xfrm>
            <a:off x="1804988" y="6345238"/>
            <a:ext cx="2025650" cy="192087"/>
          </a:xfrm>
        </p:spPr>
        <p:txBody>
          <a:bodyPr/>
          <a:lstStyle/>
          <a:p>
            <a:r>
              <a:rPr lang="en-GB" altLang="en-GB" dirty="0" smtClean="0"/>
              <a:t>© Crown Copyright Dstl </a:t>
            </a:r>
            <a:r>
              <a:rPr lang="en-GB" dirty="0" smtClean="0"/>
              <a:t>2012</a:t>
            </a:r>
            <a:endParaRPr lang="en-GB" altLang="en-GB" dirty="0"/>
          </a:p>
        </p:txBody>
      </p:sp>
      <p:cxnSp>
        <p:nvCxnSpPr>
          <p:cNvPr id="34" name="Straight Connector 33"/>
          <p:cNvCxnSpPr/>
          <p:nvPr/>
        </p:nvCxnSpPr>
        <p:spPr bwMode="auto">
          <a:xfrm>
            <a:off x="3462391" y="1253447"/>
            <a:ext cx="688369" cy="760288"/>
          </a:xfrm>
          <a:prstGeom prst="line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 flipH="1">
            <a:off x="3513763" y="2558265"/>
            <a:ext cx="226030" cy="914400"/>
          </a:xfrm>
          <a:prstGeom prst="line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 flipH="1" flipV="1">
            <a:off x="3493214" y="3472666"/>
            <a:ext cx="1479478" cy="678094"/>
          </a:xfrm>
          <a:prstGeom prst="line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 flipV="1">
            <a:off x="4962418" y="3780893"/>
            <a:ext cx="1202076" cy="359592"/>
          </a:xfrm>
          <a:prstGeom prst="line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/>
          <p:nvPr/>
        </p:nvCxnSpPr>
        <p:spPr bwMode="auto">
          <a:xfrm flipH="1">
            <a:off x="3842535" y="1890445"/>
            <a:ext cx="482885" cy="482885"/>
          </a:xfrm>
          <a:prstGeom prst="line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68" name="Straight Connector 67"/>
          <p:cNvCxnSpPr/>
          <p:nvPr/>
        </p:nvCxnSpPr>
        <p:spPr bwMode="auto">
          <a:xfrm flipH="1">
            <a:off x="4325420" y="1541124"/>
            <a:ext cx="575354" cy="359595"/>
          </a:xfrm>
          <a:prstGeom prst="line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Straight Connector 70"/>
          <p:cNvCxnSpPr/>
          <p:nvPr/>
        </p:nvCxnSpPr>
        <p:spPr bwMode="auto">
          <a:xfrm flipV="1">
            <a:off x="4890499" y="1500027"/>
            <a:ext cx="431514" cy="41097"/>
          </a:xfrm>
          <a:prstGeom prst="line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5" name="Straight Connector 74"/>
          <p:cNvCxnSpPr/>
          <p:nvPr/>
        </p:nvCxnSpPr>
        <p:spPr bwMode="auto">
          <a:xfrm flipV="1">
            <a:off x="5291191" y="1387012"/>
            <a:ext cx="1068512" cy="1253446"/>
          </a:xfrm>
          <a:prstGeom prst="line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Straight Connector 77"/>
          <p:cNvCxnSpPr/>
          <p:nvPr/>
        </p:nvCxnSpPr>
        <p:spPr bwMode="auto">
          <a:xfrm flipH="1">
            <a:off x="4551453" y="2630184"/>
            <a:ext cx="750012" cy="61646"/>
          </a:xfrm>
          <a:prstGeom prst="line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2" name="Straight Connector 81"/>
          <p:cNvCxnSpPr/>
          <p:nvPr/>
        </p:nvCxnSpPr>
        <p:spPr bwMode="auto">
          <a:xfrm flipH="1" flipV="1">
            <a:off x="3994936" y="2525730"/>
            <a:ext cx="556516" cy="166099"/>
          </a:xfrm>
          <a:prstGeom prst="line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85" name="Straight Connector 84"/>
          <p:cNvCxnSpPr/>
          <p:nvPr/>
        </p:nvCxnSpPr>
        <p:spPr bwMode="auto">
          <a:xfrm>
            <a:off x="5311739" y="2619910"/>
            <a:ext cx="698643" cy="1017142"/>
          </a:xfrm>
          <a:prstGeom prst="line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89" name="Straight Connector 88"/>
          <p:cNvCxnSpPr/>
          <p:nvPr/>
        </p:nvCxnSpPr>
        <p:spPr bwMode="auto">
          <a:xfrm flipH="1">
            <a:off x="6154220" y="2506894"/>
            <a:ext cx="143838" cy="976045"/>
          </a:xfrm>
          <a:prstGeom prst="line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2" name="Straight Connector 91"/>
          <p:cNvCxnSpPr/>
          <p:nvPr/>
        </p:nvCxnSpPr>
        <p:spPr bwMode="auto">
          <a:xfrm flipH="1" flipV="1">
            <a:off x="6010382" y="1921267"/>
            <a:ext cx="277402" cy="606177"/>
          </a:xfrm>
          <a:prstGeom prst="line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95" name="Straight Connector 94"/>
          <p:cNvCxnSpPr/>
          <p:nvPr/>
        </p:nvCxnSpPr>
        <p:spPr bwMode="auto">
          <a:xfrm flipH="1" flipV="1">
            <a:off x="5476127" y="1561672"/>
            <a:ext cx="452062" cy="246580"/>
          </a:xfrm>
          <a:prstGeom prst="line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 What?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976313"/>
            <a:ext cx="8089900" cy="4071938"/>
          </a:xfrm>
        </p:spPr>
        <p:txBody>
          <a:bodyPr/>
          <a:lstStyle/>
          <a:p>
            <a:r>
              <a:rPr lang="en-GB" dirty="0" smtClean="0"/>
              <a:t>A lack of activity is indicative of something</a:t>
            </a:r>
          </a:p>
          <a:p>
            <a:r>
              <a:rPr lang="en-GB" dirty="0" smtClean="0"/>
              <a:t>Non-Operational feed network elements could be indicative of various results:</a:t>
            </a:r>
          </a:p>
          <a:p>
            <a:pPr lvl="1"/>
            <a:r>
              <a:rPr lang="en-GB" dirty="0" smtClean="0"/>
              <a:t>Rival gangs</a:t>
            </a:r>
          </a:p>
          <a:p>
            <a:pPr lvl="1"/>
            <a:r>
              <a:rPr lang="en-GB" dirty="0" smtClean="0"/>
              <a:t>Separate system</a:t>
            </a:r>
          </a:p>
          <a:p>
            <a:pPr lvl="1"/>
            <a:r>
              <a:rPr lang="en-GB" dirty="0" smtClean="0"/>
              <a:t>Different role (e.g. not sales orientated)</a:t>
            </a:r>
          </a:p>
          <a:p>
            <a:pPr lvl="1"/>
            <a:r>
              <a:rPr lang="en-GB" dirty="0" smtClean="0"/>
              <a:t>Inactivity in Bromley indicative of:</a:t>
            </a:r>
          </a:p>
          <a:p>
            <a:pPr lvl="2"/>
            <a:r>
              <a:rPr lang="en-GB" dirty="0" smtClean="0"/>
              <a:t>Northern supply focus?</a:t>
            </a:r>
          </a:p>
          <a:p>
            <a:pPr lvl="2"/>
            <a:r>
              <a:rPr lang="en-GB" dirty="0" smtClean="0"/>
              <a:t>Facilitative focus?</a:t>
            </a:r>
          </a:p>
          <a:p>
            <a:r>
              <a:rPr lang="en-GB" dirty="0" smtClean="0"/>
              <a:t>Highest level of flow within the network</a:t>
            </a:r>
          </a:p>
          <a:p>
            <a:r>
              <a:rPr lang="en-GB" dirty="0" smtClean="0"/>
              <a:t>Largest point of entry into the network</a:t>
            </a:r>
          </a:p>
          <a:p>
            <a:pPr lvl="1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altLang="en-GB" dirty="0" smtClean="0"/>
              <a:t>© Crown Copyright Dstl </a:t>
            </a:r>
            <a:r>
              <a:rPr lang="en-GB" dirty="0" smtClean="0"/>
              <a:t>2012</a:t>
            </a:r>
            <a:endParaRPr lang="en-GB" alt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Content Placeholder 50" descr="uk.bmp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18000"/>
          </a:blip>
          <a:srcRect l="6399" t="12537" r="1786" b="5387"/>
          <a:stretch>
            <a:fillRect/>
          </a:stretch>
        </p:blipFill>
        <p:spPr>
          <a:xfrm>
            <a:off x="142874" y="671513"/>
            <a:ext cx="8815388" cy="5986462"/>
          </a:xfr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4500" y="261938"/>
            <a:ext cx="8077200" cy="520655"/>
          </a:xfrm>
        </p:spPr>
        <p:txBody>
          <a:bodyPr/>
          <a:lstStyle/>
          <a:p>
            <a:r>
              <a:rPr lang="en-GB" sz="2800" dirty="0" smtClean="0"/>
              <a:t>Quantify Operational &amp; Strategic Connectivity</a:t>
            </a:r>
            <a:endParaRPr lang="en-GB" sz="2800" dirty="0"/>
          </a:p>
        </p:txBody>
      </p:sp>
      <p:sp>
        <p:nvSpPr>
          <p:cNvPr id="7" name="Oval 6"/>
          <p:cNvSpPr/>
          <p:nvPr/>
        </p:nvSpPr>
        <p:spPr bwMode="auto">
          <a:xfrm>
            <a:off x="4426050" y="5315277"/>
            <a:ext cx="287677" cy="256854"/>
          </a:xfrm>
          <a:prstGeom prst="ellipse">
            <a:avLst/>
          </a:prstGeom>
          <a:solidFill>
            <a:schemeClr val="accent1">
              <a:alpha val="55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044193" y="5632064"/>
            <a:ext cx="287677" cy="256854"/>
          </a:xfrm>
          <a:prstGeom prst="ellipse">
            <a:avLst/>
          </a:prstGeom>
          <a:solidFill>
            <a:schemeClr val="accent1">
              <a:alpha val="55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3551035" y="5313564"/>
            <a:ext cx="287677" cy="256854"/>
          </a:xfrm>
          <a:prstGeom prst="ellipse">
            <a:avLst/>
          </a:prstGeom>
          <a:solidFill>
            <a:schemeClr val="accent1">
              <a:alpha val="55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3900356" y="4799857"/>
            <a:ext cx="287677" cy="256854"/>
          </a:xfrm>
          <a:prstGeom prst="ellipse">
            <a:avLst/>
          </a:prstGeom>
          <a:solidFill>
            <a:schemeClr val="accent1">
              <a:alpha val="55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3951727" y="3392298"/>
            <a:ext cx="287677" cy="256854"/>
          </a:xfrm>
          <a:prstGeom prst="ellipse">
            <a:avLst/>
          </a:prstGeom>
          <a:solidFill>
            <a:schemeClr val="accent1">
              <a:alpha val="55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3633228" y="4224504"/>
            <a:ext cx="287677" cy="256854"/>
          </a:xfrm>
          <a:prstGeom prst="ellipse">
            <a:avLst/>
          </a:prstGeom>
          <a:solidFill>
            <a:schemeClr val="accent1">
              <a:alpha val="55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3057875" y="2858041"/>
            <a:ext cx="287677" cy="256854"/>
          </a:xfrm>
          <a:prstGeom prst="ellipse">
            <a:avLst/>
          </a:prstGeom>
          <a:solidFill>
            <a:schemeClr val="accent1">
              <a:alpha val="55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3427744" y="2786122"/>
            <a:ext cx="287677" cy="256854"/>
          </a:xfrm>
          <a:prstGeom prst="ellipse">
            <a:avLst/>
          </a:prstGeom>
          <a:solidFill>
            <a:schemeClr val="accent1">
              <a:alpha val="55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 flipH="1" flipV="1">
            <a:off x="4775372" y="5572131"/>
            <a:ext cx="708917" cy="267128"/>
          </a:xfrm>
          <a:prstGeom prst="straightConnector1">
            <a:avLst/>
          </a:prstGeom>
          <a:noFill/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V="1">
            <a:off x="4220568" y="5921452"/>
            <a:ext cx="10273" cy="534258"/>
          </a:xfrm>
          <a:prstGeom prst="straightConnector1">
            <a:avLst/>
          </a:prstGeom>
          <a:noFill/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2741088" y="5366648"/>
            <a:ext cx="760288" cy="61645"/>
          </a:xfrm>
          <a:prstGeom prst="straightConnector1">
            <a:avLst/>
          </a:prstGeom>
          <a:noFill/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 flipV="1">
            <a:off x="2679443" y="4337519"/>
            <a:ext cx="912690" cy="73632"/>
          </a:xfrm>
          <a:prstGeom prst="straightConnector1">
            <a:avLst/>
          </a:prstGeom>
          <a:noFill/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 flipV="1">
            <a:off x="2774732" y="4421426"/>
            <a:ext cx="99211" cy="970381"/>
          </a:xfrm>
          <a:prstGeom prst="line">
            <a:avLst/>
          </a:prstGeom>
          <a:noFill/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Oval 31"/>
          <p:cNvSpPr/>
          <p:nvPr/>
        </p:nvSpPr>
        <p:spPr bwMode="auto">
          <a:xfrm>
            <a:off x="2398616" y="4294711"/>
            <a:ext cx="287677" cy="256854"/>
          </a:xfrm>
          <a:prstGeom prst="ellipse">
            <a:avLst/>
          </a:prstGeom>
          <a:solidFill>
            <a:schemeClr val="accent1">
              <a:alpha val="55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2480810" y="3596068"/>
            <a:ext cx="287677" cy="256854"/>
          </a:xfrm>
          <a:prstGeom prst="ellipse">
            <a:avLst/>
          </a:prstGeom>
          <a:solidFill>
            <a:schemeClr val="accent1">
              <a:alpha val="55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5480864" y="5753641"/>
            <a:ext cx="287677" cy="256854"/>
          </a:xfrm>
          <a:prstGeom prst="ellipse">
            <a:avLst/>
          </a:prstGeom>
          <a:solidFill>
            <a:schemeClr val="accent1">
              <a:alpha val="55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 bwMode="auto">
          <a:xfrm flipH="1" flipV="1">
            <a:off x="4313034" y="3476203"/>
            <a:ext cx="1376738" cy="226031"/>
          </a:xfrm>
          <a:prstGeom prst="straightConnector1">
            <a:avLst/>
          </a:prstGeom>
          <a:noFill/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 flipH="1" flipV="1">
            <a:off x="4641808" y="4154297"/>
            <a:ext cx="1304818" cy="945223"/>
          </a:xfrm>
          <a:prstGeom prst="straightConnector1">
            <a:avLst/>
          </a:prstGeom>
          <a:noFill/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 flipH="1">
            <a:off x="3766793" y="1397871"/>
            <a:ext cx="2770641" cy="1419075"/>
          </a:xfrm>
          <a:prstGeom prst="straightConnector1">
            <a:avLst/>
          </a:prstGeom>
          <a:noFill/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5" name="Oval 44"/>
          <p:cNvSpPr/>
          <p:nvPr/>
        </p:nvSpPr>
        <p:spPr bwMode="auto">
          <a:xfrm>
            <a:off x="4350707" y="4058406"/>
            <a:ext cx="287677" cy="256854"/>
          </a:xfrm>
          <a:prstGeom prst="ellipse">
            <a:avLst/>
          </a:prstGeom>
          <a:solidFill>
            <a:schemeClr val="accent1">
              <a:alpha val="55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48" name="Straight Connector 47"/>
          <p:cNvCxnSpPr/>
          <p:nvPr/>
        </p:nvCxnSpPr>
        <p:spPr bwMode="auto">
          <a:xfrm flipH="1" flipV="1">
            <a:off x="5664439" y="3669936"/>
            <a:ext cx="326458" cy="1301452"/>
          </a:xfrm>
          <a:prstGeom prst="line">
            <a:avLst/>
          </a:prstGeom>
          <a:noFill/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Arrow Connector 49"/>
          <p:cNvCxnSpPr/>
          <p:nvPr/>
        </p:nvCxnSpPr>
        <p:spPr bwMode="auto">
          <a:xfrm>
            <a:off x="185744" y="4225153"/>
            <a:ext cx="1114097" cy="10511"/>
          </a:xfrm>
          <a:prstGeom prst="straightConnector1">
            <a:avLst/>
          </a:prstGeom>
          <a:noFill/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3" name="Straight Arrow Connector 52"/>
          <p:cNvCxnSpPr/>
          <p:nvPr/>
        </p:nvCxnSpPr>
        <p:spPr bwMode="auto">
          <a:xfrm flipV="1">
            <a:off x="1797269" y="5365526"/>
            <a:ext cx="5256" cy="1234965"/>
          </a:xfrm>
          <a:prstGeom prst="straightConnector1">
            <a:avLst/>
          </a:prstGeom>
          <a:noFill/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5" name="Straight Arrow Connector 54"/>
          <p:cNvCxnSpPr>
            <a:stCxn id="32" idx="0"/>
            <a:endCxn id="33" idx="4"/>
          </p:cNvCxnSpPr>
          <p:nvPr/>
        </p:nvCxnSpPr>
        <p:spPr bwMode="auto">
          <a:xfrm flipV="1">
            <a:off x="2542455" y="3852922"/>
            <a:ext cx="82194" cy="441789"/>
          </a:xfrm>
          <a:prstGeom prst="straightConnector1">
            <a:avLst/>
          </a:prstGeom>
          <a:noFill/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 flipV="1">
            <a:off x="2728913" y="3128963"/>
            <a:ext cx="385762" cy="457201"/>
          </a:xfrm>
          <a:prstGeom prst="straightConnector1">
            <a:avLst/>
          </a:prstGeom>
          <a:noFill/>
          <a:ln w="28575" cap="flat" cmpd="sng" algn="ctr">
            <a:solidFill>
              <a:schemeClr val="bg2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 flipH="1" flipV="1">
            <a:off x="3286125" y="3157538"/>
            <a:ext cx="428625" cy="1028701"/>
          </a:xfrm>
          <a:prstGeom prst="straightConnector1">
            <a:avLst/>
          </a:prstGeom>
          <a:noFill/>
          <a:ln w="28575" cap="flat" cmpd="sng" algn="ctr">
            <a:solidFill>
              <a:schemeClr val="bg2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49" name="Straight Arrow Connector 48"/>
          <p:cNvCxnSpPr/>
          <p:nvPr/>
        </p:nvCxnSpPr>
        <p:spPr bwMode="auto">
          <a:xfrm flipH="1" flipV="1">
            <a:off x="3681413" y="3038476"/>
            <a:ext cx="276225" cy="361949"/>
          </a:xfrm>
          <a:prstGeom prst="straightConnector1">
            <a:avLst/>
          </a:prstGeom>
          <a:noFill/>
          <a:ln w="28575" cap="flat" cmpd="sng" algn="ctr">
            <a:solidFill>
              <a:schemeClr val="bg2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54" name="Straight Arrow Connector 53"/>
          <p:cNvCxnSpPr/>
          <p:nvPr/>
        </p:nvCxnSpPr>
        <p:spPr bwMode="auto">
          <a:xfrm flipH="1" flipV="1">
            <a:off x="3586163" y="3100388"/>
            <a:ext cx="214312" cy="1028700"/>
          </a:xfrm>
          <a:prstGeom prst="straightConnector1">
            <a:avLst/>
          </a:prstGeom>
          <a:noFill/>
          <a:ln w="28575" cap="flat" cmpd="sng" algn="ctr">
            <a:solidFill>
              <a:schemeClr val="bg2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58" name="Straight Arrow Connector 57"/>
          <p:cNvCxnSpPr/>
          <p:nvPr/>
        </p:nvCxnSpPr>
        <p:spPr bwMode="auto">
          <a:xfrm flipV="1">
            <a:off x="3900488" y="3686176"/>
            <a:ext cx="142875" cy="500062"/>
          </a:xfrm>
          <a:prstGeom prst="straightConnector1">
            <a:avLst/>
          </a:prstGeom>
          <a:noFill/>
          <a:ln w="28575" cap="flat" cmpd="sng" algn="ctr">
            <a:solidFill>
              <a:schemeClr val="bg2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61" name="Straight Arrow Connector 60"/>
          <p:cNvCxnSpPr>
            <a:stCxn id="12" idx="6"/>
            <a:endCxn id="45" idx="2"/>
          </p:cNvCxnSpPr>
          <p:nvPr/>
        </p:nvCxnSpPr>
        <p:spPr bwMode="auto">
          <a:xfrm flipV="1">
            <a:off x="3920905" y="4186833"/>
            <a:ext cx="429802" cy="166098"/>
          </a:xfrm>
          <a:prstGeom prst="straightConnector1">
            <a:avLst/>
          </a:prstGeom>
          <a:noFill/>
          <a:ln w="28575" cap="flat" cmpd="sng" algn="ctr">
            <a:solidFill>
              <a:schemeClr val="bg2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64" name="Straight Arrow Connector 63"/>
          <p:cNvCxnSpPr>
            <a:stCxn id="45" idx="1"/>
            <a:endCxn id="11" idx="5"/>
          </p:cNvCxnSpPr>
          <p:nvPr/>
        </p:nvCxnSpPr>
        <p:spPr bwMode="auto">
          <a:xfrm flipH="1" flipV="1">
            <a:off x="4197275" y="3611537"/>
            <a:ext cx="195561" cy="484484"/>
          </a:xfrm>
          <a:prstGeom prst="straightConnector1">
            <a:avLst/>
          </a:prstGeom>
          <a:noFill/>
          <a:ln w="28575" cap="flat" cmpd="sng" algn="ctr">
            <a:solidFill>
              <a:schemeClr val="bg2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67" name="Straight Arrow Connector 66"/>
          <p:cNvCxnSpPr>
            <a:stCxn id="7" idx="0"/>
          </p:cNvCxnSpPr>
          <p:nvPr/>
        </p:nvCxnSpPr>
        <p:spPr bwMode="auto">
          <a:xfrm flipH="1" flipV="1">
            <a:off x="4563988" y="4321149"/>
            <a:ext cx="5901" cy="994128"/>
          </a:xfrm>
          <a:prstGeom prst="straightConnector1">
            <a:avLst/>
          </a:prstGeom>
          <a:noFill/>
          <a:ln w="28575" cap="flat" cmpd="sng" algn="ctr">
            <a:solidFill>
              <a:schemeClr val="bg2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69" name="Straight Arrow Connector 68"/>
          <p:cNvCxnSpPr>
            <a:stCxn id="7" idx="1"/>
            <a:endCxn id="10" idx="5"/>
          </p:cNvCxnSpPr>
          <p:nvPr/>
        </p:nvCxnSpPr>
        <p:spPr bwMode="auto">
          <a:xfrm flipH="1" flipV="1">
            <a:off x="4145904" y="5019096"/>
            <a:ext cx="322275" cy="333796"/>
          </a:xfrm>
          <a:prstGeom prst="straightConnector1">
            <a:avLst/>
          </a:prstGeom>
          <a:noFill/>
          <a:ln w="28575" cap="flat" cmpd="sng" algn="ctr">
            <a:solidFill>
              <a:schemeClr val="bg2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72" name="Straight Arrow Connector 71"/>
          <p:cNvCxnSpPr>
            <a:stCxn id="10" idx="1"/>
            <a:endCxn id="12" idx="4"/>
          </p:cNvCxnSpPr>
          <p:nvPr/>
        </p:nvCxnSpPr>
        <p:spPr bwMode="auto">
          <a:xfrm flipH="1" flipV="1">
            <a:off x="3777067" y="4481358"/>
            <a:ext cx="165418" cy="356114"/>
          </a:xfrm>
          <a:prstGeom prst="straightConnector1">
            <a:avLst/>
          </a:prstGeom>
          <a:noFill/>
          <a:ln w="28575" cap="flat" cmpd="sng" algn="ctr">
            <a:solidFill>
              <a:schemeClr val="bg2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75" name="Straight Arrow Connector 74"/>
          <p:cNvCxnSpPr>
            <a:stCxn id="10" idx="3"/>
            <a:endCxn id="9" idx="7"/>
          </p:cNvCxnSpPr>
          <p:nvPr/>
        </p:nvCxnSpPr>
        <p:spPr bwMode="auto">
          <a:xfrm flipH="1">
            <a:off x="3796583" y="5019096"/>
            <a:ext cx="145902" cy="332083"/>
          </a:xfrm>
          <a:prstGeom prst="straightConnector1">
            <a:avLst/>
          </a:prstGeom>
          <a:noFill/>
          <a:ln w="28575" cap="flat" cmpd="sng" algn="ctr">
            <a:solidFill>
              <a:schemeClr val="bg2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78" name="Straight Arrow Connector 77"/>
          <p:cNvCxnSpPr>
            <a:stCxn id="10" idx="4"/>
            <a:endCxn id="8" idx="0"/>
          </p:cNvCxnSpPr>
          <p:nvPr/>
        </p:nvCxnSpPr>
        <p:spPr bwMode="auto">
          <a:xfrm>
            <a:off x="4044195" y="5056711"/>
            <a:ext cx="143837" cy="575353"/>
          </a:xfrm>
          <a:prstGeom prst="straightConnector1">
            <a:avLst/>
          </a:prstGeom>
          <a:noFill/>
          <a:ln w="28575" cap="flat" cmpd="sng" algn="ctr">
            <a:solidFill>
              <a:schemeClr val="bg2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82" name="Straight Arrow Connector 81"/>
          <p:cNvCxnSpPr>
            <a:stCxn id="7" idx="3"/>
            <a:endCxn id="8" idx="7"/>
          </p:cNvCxnSpPr>
          <p:nvPr/>
        </p:nvCxnSpPr>
        <p:spPr bwMode="auto">
          <a:xfrm flipH="1">
            <a:off x="4289741" y="5534516"/>
            <a:ext cx="178438" cy="135163"/>
          </a:xfrm>
          <a:prstGeom prst="straightConnector1">
            <a:avLst/>
          </a:prstGeom>
          <a:noFill/>
          <a:ln w="28575" cap="flat" cmpd="sng" algn="ctr">
            <a:solidFill>
              <a:schemeClr val="bg2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85" name="Straight Arrow Connector 84"/>
          <p:cNvCxnSpPr>
            <a:stCxn id="9" idx="5"/>
            <a:endCxn id="8" idx="1"/>
          </p:cNvCxnSpPr>
          <p:nvPr/>
        </p:nvCxnSpPr>
        <p:spPr bwMode="auto">
          <a:xfrm>
            <a:off x="3796583" y="5532803"/>
            <a:ext cx="289739" cy="136876"/>
          </a:xfrm>
          <a:prstGeom prst="straightConnector1">
            <a:avLst/>
          </a:prstGeom>
          <a:noFill/>
          <a:ln w="28575" cap="flat" cmpd="sng" algn="ctr">
            <a:solidFill>
              <a:schemeClr val="bg2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88" name="Straight Arrow Connector 87"/>
          <p:cNvCxnSpPr>
            <a:stCxn id="10" idx="7"/>
            <a:endCxn id="45" idx="3"/>
          </p:cNvCxnSpPr>
          <p:nvPr/>
        </p:nvCxnSpPr>
        <p:spPr bwMode="auto">
          <a:xfrm flipV="1">
            <a:off x="4145904" y="4277645"/>
            <a:ext cx="246932" cy="559827"/>
          </a:xfrm>
          <a:prstGeom prst="straightConnector1">
            <a:avLst/>
          </a:prstGeom>
          <a:noFill/>
          <a:ln w="28575" cap="flat" cmpd="sng" algn="ctr">
            <a:solidFill>
              <a:schemeClr val="bg2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91" name="Straight Arrow Connector 90"/>
          <p:cNvCxnSpPr>
            <a:stCxn id="33" idx="5"/>
            <a:endCxn id="12" idx="1"/>
          </p:cNvCxnSpPr>
          <p:nvPr/>
        </p:nvCxnSpPr>
        <p:spPr bwMode="auto">
          <a:xfrm>
            <a:off x="2726358" y="3815307"/>
            <a:ext cx="948999" cy="446812"/>
          </a:xfrm>
          <a:prstGeom prst="straightConnector1">
            <a:avLst/>
          </a:prstGeom>
          <a:noFill/>
          <a:ln w="28575" cap="flat" cmpd="sng" algn="ctr">
            <a:solidFill>
              <a:schemeClr val="bg2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47" name="Date Placeholder 3"/>
          <p:cNvSpPr txBox="1">
            <a:spLocks/>
          </p:cNvSpPr>
          <p:nvPr/>
        </p:nvSpPr>
        <p:spPr bwMode="auto">
          <a:xfrm>
            <a:off x="285750" y="6665913"/>
            <a:ext cx="2025650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© Crown Copyright Dstl </a:t>
            </a: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2012</a:t>
            </a:r>
            <a:endParaRPr kumimoji="0" lang="en-GB" altLang="en-GB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Maturing the Model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example shown is a fairly simple model</a:t>
            </a:r>
          </a:p>
          <a:p>
            <a:r>
              <a:rPr lang="en-GB" dirty="0" smtClean="0"/>
              <a:t>The in the previous example, the model can be further matured through the maturation of assumptions:</a:t>
            </a:r>
          </a:p>
          <a:p>
            <a:pPr lvl="1"/>
            <a:r>
              <a:rPr lang="en-GB" dirty="0" smtClean="0"/>
              <a:t>Population Density (proxy for criminality density)</a:t>
            </a:r>
          </a:p>
          <a:p>
            <a:pPr lvl="1"/>
            <a:r>
              <a:rPr lang="en-GB" dirty="0" smtClean="0"/>
              <a:t>Security force density (may influence arrest/activity rate)</a:t>
            </a:r>
          </a:p>
          <a:p>
            <a:pPr lvl="2"/>
            <a:r>
              <a:rPr lang="en-GB" dirty="0" smtClean="0"/>
              <a:t>By population</a:t>
            </a:r>
          </a:p>
          <a:p>
            <a:pPr lvl="2"/>
            <a:r>
              <a:rPr lang="en-GB" dirty="0" smtClean="0"/>
              <a:t>By geographic area</a:t>
            </a:r>
          </a:p>
          <a:p>
            <a:pPr lvl="1"/>
            <a:r>
              <a:rPr lang="en-GB" dirty="0" smtClean="0"/>
              <a:t>Etc.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altLang="en-GB" dirty="0" smtClean="0"/>
              <a:t>© Crown Copyright Dstl </a:t>
            </a:r>
            <a:r>
              <a:rPr lang="en-GB" dirty="0" smtClean="0"/>
              <a:t>2012</a:t>
            </a:r>
            <a:endParaRPr lang="en-GB" alt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Constraints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Limited by </a:t>
            </a:r>
          </a:p>
          <a:p>
            <a:pPr lvl="1"/>
            <a:r>
              <a:rPr lang="en-GB" dirty="0" smtClean="0"/>
              <a:t>Intelligence Understanding</a:t>
            </a:r>
          </a:p>
          <a:p>
            <a:pPr lvl="1"/>
            <a:r>
              <a:rPr lang="en-GB" dirty="0" smtClean="0"/>
              <a:t>Robustness of assumption</a:t>
            </a:r>
          </a:p>
          <a:p>
            <a:pPr lvl="1"/>
            <a:r>
              <a:rPr lang="en-GB" dirty="0" smtClean="0"/>
              <a:t>Common data capture</a:t>
            </a:r>
          </a:p>
          <a:p>
            <a:pPr lvl="1"/>
            <a:r>
              <a:rPr lang="en-GB" dirty="0" smtClean="0"/>
              <a:t>Knowledge of whether you are correct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altLang="en-GB" dirty="0" smtClean="0"/>
              <a:t>© Crown Copyright Dstl </a:t>
            </a:r>
            <a:r>
              <a:rPr lang="en-GB" dirty="0" smtClean="0"/>
              <a:t>2012</a:t>
            </a:r>
            <a:endParaRPr lang="en-GB" alt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This approach has been developed from a tactical perspective.</a:t>
            </a:r>
          </a:p>
          <a:p>
            <a:r>
              <a:rPr lang="en-GB" dirty="0" smtClean="0"/>
              <a:t>The tactical network will be inherently “Wicked”</a:t>
            </a:r>
          </a:p>
          <a:p>
            <a:pPr lvl="1"/>
            <a:r>
              <a:rPr lang="en-GB" dirty="0" smtClean="0"/>
              <a:t>Any imposed constraint/change will imply change in the network</a:t>
            </a:r>
          </a:p>
          <a:p>
            <a:r>
              <a:rPr lang="en-GB" dirty="0" smtClean="0"/>
              <a:t>It has not been tested at the operational/strategic level where it may be more stable to imposed change.</a:t>
            </a:r>
          </a:p>
          <a:p>
            <a:r>
              <a:rPr lang="en-GB" dirty="0" smtClean="0"/>
              <a:t>Benefit may be observed in diverse subject networks.</a:t>
            </a:r>
          </a:p>
          <a:p>
            <a:r>
              <a:rPr lang="en-GB" dirty="0" smtClean="0"/>
              <a:t>This work has been developed in isolation.</a:t>
            </a:r>
          </a:p>
          <a:p>
            <a:pPr lvl="1"/>
            <a:r>
              <a:rPr lang="en-GB" dirty="0" smtClean="0"/>
              <a:t>External feedback and common experiences are appreciated.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altLang="en-GB" dirty="0" smtClean="0"/>
              <a:t>© Crown Copyright Dstl </a:t>
            </a:r>
            <a:r>
              <a:rPr lang="en-GB" dirty="0" smtClean="0"/>
              <a:t>2012</a:t>
            </a:r>
            <a:endParaRPr lang="en-GB" alt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altLang="en-GB" dirty="0" smtClean="0"/>
              <a:t>© Crown Copyright Dstl </a:t>
            </a:r>
            <a:r>
              <a:rPr lang="en-GB" dirty="0" smtClean="0"/>
              <a:t>2012</a:t>
            </a:r>
            <a:endParaRPr lang="en-GB" alt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Scope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Discuss Networks and Analysis of;</a:t>
            </a:r>
          </a:p>
          <a:p>
            <a:pPr lvl="1"/>
            <a:r>
              <a:rPr lang="en-GB" dirty="0" smtClean="0"/>
              <a:t>Open</a:t>
            </a:r>
          </a:p>
          <a:p>
            <a:pPr lvl="1"/>
            <a:r>
              <a:rPr lang="en-GB" dirty="0" smtClean="0"/>
              <a:t>Closed</a:t>
            </a:r>
          </a:p>
          <a:p>
            <a:pPr lvl="1"/>
            <a:r>
              <a:rPr lang="en-GB" dirty="0" smtClean="0"/>
              <a:t>Partially Open</a:t>
            </a:r>
          </a:p>
          <a:p>
            <a:r>
              <a:rPr lang="en-GB" dirty="0" smtClean="0"/>
              <a:t>Worked example</a:t>
            </a:r>
          </a:p>
          <a:p>
            <a:r>
              <a:rPr lang="en-GB" dirty="0" smtClean="0"/>
              <a:t>Model Maturation</a:t>
            </a:r>
          </a:p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altLang="en-GB" dirty="0" smtClean="0"/>
              <a:t>© Crown Copyright Dstl </a:t>
            </a:r>
            <a:r>
              <a:rPr lang="en-GB" dirty="0" smtClean="0"/>
              <a:t>2012</a:t>
            </a:r>
            <a:endParaRPr lang="en-GB" alt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altLang="en-GB" dirty="0" smtClean="0"/>
              <a:t>© Crown Copyright Dstl </a:t>
            </a:r>
            <a:r>
              <a:rPr lang="en-GB" dirty="0" smtClean="0"/>
              <a:t>2012</a:t>
            </a:r>
            <a:endParaRPr lang="en-GB" alt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19100" y="1676400"/>
            <a:ext cx="8089900" cy="4071938"/>
          </a:xfrm>
        </p:spPr>
        <p:txBody>
          <a:bodyPr/>
          <a:lstStyle/>
          <a:p>
            <a:r>
              <a:rPr lang="en-GB" dirty="0" smtClean="0"/>
              <a:t>Art </a:t>
            </a:r>
            <a:r>
              <a:rPr lang="en-GB" dirty="0" err="1" smtClean="0"/>
              <a:t>vs</a:t>
            </a:r>
            <a:r>
              <a:rPr lang="en-GB" dirty="0" smtClean="0"/>
              <a:t> Science, Intelligence </a:t>
            </a:r>
            <a:r>
              <a:rPr lang="en-GB" dirty="0" err="1" smtClean="0"/>
              <a:t>vs</a:t>
            </a:r>
            <a:r>
              <a:rPr lang="en-GB" dirty="0" smtClean="0"/>
              <a:t> Analytics </a:t>
            </a:r>
          </a:p>
          <a:p>
            <a:pPr lvl="1"/>
            <a:r>
              <a:rPr lang="en-GB" dirty="0" smtClean="0"/>
              <a:t>Intelligence</a:t>
            </a:r>
          </a:p>
          <a:p>
            <a:pPr lvl="2"/>
            <a:r>
              <a:rPr lang="en-GB" dirty="0" smtClean="0"/>
              <a:t>Objective/qualitative analysis of information gathered by observation, interview and intercept.</a:t>
            </a:r>
          </a:p>
          <a:p>
            <a:pPr lvl="1"/>
            <a:r>
              <a:rPr lang="en-GB" dirty="0" smtClean="0"/>
              <a:t>Analytics</a:t>
            </a:r>
          </a:p>
          <a:p>
            <a:pPr lvl="2"/>
            <a:r>
              <a:rPr lang="en-GB" dirty="0" smtClean="0"/>
              <a:t>Subjective/quantitative analysis based on the application of statistical models and analysis against </a:t>
            </a:r>
            <a:r>
              <a:rPr lang="en-GB" smtClean="0"/>
              <a:t>measured data.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Network Science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/>
              <a:t>The National Research Council defines Network Science as "</a:t>
            </a:r>
            <a:r>
              <a:rPr lang="en-GB" i="1" dirty="0" smtClean="0"/>
              <a:t>the study of network representations of physical, biological, and social phenomena leading to predictive models of these phenomena</a:t>
            </a:r>
            <a:r>
              <a:rPr lang="en-GB" dirty="0" smtClean="0"/>
              <a:t>.“</a:t>
            </a:r>
          </a:p>
          <a:p>
            <a:r>
              <a:rPr lang="en-GB" dirty="0" smtClean="0"/>
              <a:t>For the purposes of this presentation I have defined networks as being either;</a:t>
            </a:r>
          </a:p>
          <a:p>
            <a:pPr lvl="1"/>
            <a:r>
              <a:rPr lang="en-GB" dirty="0" smtClean="0"/>
              <a:t>Open</a:t>
            </a:r>
          </a:p>
          <a:p>
            <a:pPr lvl="1"/>
            <a:r>
              <a:rPr lang="en-GB" dirty="0" smtClean="0"/>
              <a:t>Closed</a:t>
            </a:r>
          </a:p>
          <a:p>
            <a:pPr lvl="1"/>
            <a:r>
              <a:rPr lang="en-GB" dirty="0" smtClean="0"/>
              <a:t>Partially Open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altLang="en-GB" smtClean="0"/>
              <a:t>© Crown Copyright Dstl </a:t>
            </a:r>
            <a:r>
              <a:rPr lang="en-GB" smtClean="0"/>
              <a:t>2011</a:t>
            </a:r>
            <a:endParaRPr lang="en-GB" alt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0255" y="1100146"/>
            <a:ext cx="7083745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Open Networks (known known)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altLang="en-GB" dirty="0" smtClean="0"/>
              <a:t>© Crown Copyright Dstl </a:t>
            </a:r>
            <a:r>
              <a:rPr lang="en-GB" dirty="0" smtClean="0"/>
              <a:t>2012</a:t>
            </a:r>
            <a:endParaRPr lang="en-GB" alt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19100" y="1676400"/>
            <a:ext cx="8089900" cy="4071938"/>
          </a:xfrm>
        </p:spPr>
        <p:txBody>
          <a:bodyPr/>
          <a:lstStyle/>
          <a:p>
            <a:r>
              <a:rPr lang="en-GB" dirty="0" smtClean="0"/>
              <a:t>Characterised by access available to measure all aspects of the network</a:t>
            </a:r>
          </a:p>
          <a:p>
            <a:r>
              <a:rPr lang="en-GB" dirty="0" err="1" smtClean="0"/>
              <a:t>Measurables</a:t>
            </a:r>
            <a:r>
              <a:rPr lang="en-GB" dirty="0" smtClean="0"/>
              <a:t> define the network</a:t>
            </a:r>
          </a:p>
          <a:p>
            <a:r>
              <a:rPr lang="en-GB" dirty="0" smtClean="0"/>
              <a:t>Examples:</a:t>
            </a:r>
          </a:p>
          <a:p>
            <a:pPr lvl="1"/>
            <a:r>
              <a:rPr lang="en-GB" dirty="0" smtClean="0"/>
              <a:t>Passenger flight networks</a:t>
            </a:r>
          </a:p>
          <a:p>
            <a:pPr lvl="1"/>
            <a:r>
              <a:rPr lang="en-GB" dirty="0" smtClean="0"/>
              <a:t>Postal network</a:t>
            </a:r>
          </a:p>
          <a:p>
            <a:pPr lvl="1"/>
            <a:r>
              <a:rPr lang="en-GB" dirty="0" smtClean="0"/>
              <a:t>Road network</a:t>
            </a:r>
          </a:p>
          <a:p>
            <a:pPr lvl="1"/>
            <a:r>
              <a:rPr lang="en-GB" dirty="0" smtClean="0"/>
              <a:t>Production line</a:t>
            </a:r>
          </a:p>
          <a:p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0" y="261938"/>
            <a:ext cx="8077200" cy="1751762"/>
          </a:xfrm>
        </p:spPr>
        <p:txBody>
          <a:bodyPr/>
          <a:lstStyle/>
          <a:p>
            <a:r>
              <a:rPr lang="en-GB" dirty="0" smtClean="0"/>
              <a:t>Closed Networks (unknown unknown)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Characterised by an inability to observe cause, effect or function. </a:t>
            </a:r>
          </a:p>
          <a:p>
            <a:r>
              <a:rPr lang="en-GB" dirty="0" smtClean="0"/>
              <a:t>Existence comes out of an recognition that there are networks acting that we are not aware of.</a:t>
            </a:r>
          </a:p>
          <a:p>
            <a:r>
              <a:rPr lang="en-GB" dirty="0" smtClean="0"/>
              <a:t>Logically impossible to quantify.</a:t>
            </a:r>
          </a:p>
          <a:p>
            <a:r>
              <a:rPr lang="en-GB" dirty="0" smtClean="0"/>
              <a:t>Examples: N/A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altLang="en-GB" smtClean="0"/>
              <a:t>© Crown Copyright Dstl </a:t>
            </a:r>
            <a:r>
              <a:rPr lang="en-GB" smtClean="0"/>
              <a:t>2011</a:t>
            </a:r>
            <a:endParaRPr lang="en-GB" alt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0" y="261938"/>
            <a:ext cx="8077200" cy="1751762"/>
          </a:xfrm>
        </p:spPr>
        <p:txBody>
          <a:bodyPr/>
          <a:lstStyle/>
          <a:p>
            <a:r>
              <a:rPr lang="en-GB" dirty="0" smtClean="0"/>
              <a:t>Partially Open Networks (known unknown)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Characterised by observed network effect without quantifiable knowledge of the network interactions.</a:t>
            </a:r>
          </a:p>
          <a:p>
            <a:r>
              <a:rPr lang="en-GB" dirty="0" smtClean="0"/>
              <a:t>Quantified by observation of the effect/output of the network. Often the only directly measurable aspect.</a:t>
            </a:r>
          </a:p>
          <a:p>
            <a:r>
              <a:rPr lang="en-GB" dirty="0" smtClean="0"/>
              <a:t>Examples:</a:t>
            </a:r>
          </a:p>
          <a:p>
            <a:pPr lvl="1"/>
            <a:r>
              <a:rPr lang="en-GB" dirty="0" smtClean="0"/>
              <a:t>Illicit trafficking of Drugs/Humans/Lethal Aid/Immigration</a:t>
            </a:r>
          </a:p>
          <a:p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804988" y="6345238"/>
            <a:ext cx="2025650" cy="192087"/>
          </a:xfrm>
        </p:spPr>
        <p:txBody>
          <a:bodyPr/>
          <a:lstStyle/>
          <a:p>
            <a:r>
              <a:rPr lang="en-GB" altLang="en-GB" dirty="0" smtClean="0"/>
              <a:t>© Crown Copyright Dstl </a:t>
            </a:r>
            <a:r>
              <a:rPr lang="en-GB" dirty="0" smtClean="0"/>
              <a:t>2012</a:t>
            </a:r>
            <a:endParaRPr lang="en-GB" alt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Terminology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System</a:t>
            </a:r>
          </a:p>
          <a:p>
            <a:pPr lvl="1"/>
            <a:r>
              <a:rPr lang="en-GB" dirty="0" smtClean="0"/>
              <a:t>A set of interacting or interdependent components forming an integrated whole</a:t>
            </a:r>
          </a:p>
          <a:p>
            <a:r>
              <a:rPr lang="en-GB" dirty="0" smtClean="0"/>
              <a:t>Sub-System</a:t>
            </a:r>
          </a:p>
          <a:p>
            <a:pPr lvl="1"/>
            <a:r>
              <a:rPr lang="en-GB" dirty="0" smtClean="0"/>
              <a:t>Sub-component of a system</a:t>
            </a:r>
          </a:p>
          <a:p>
            <a:r>
              <a:rPr lang="en-GB" dirty="0" smtClean="0"/>
              <a:t>Super-System</a:t>
            </a:r>
          </a:p>
          <a:p>
            <a:pPr lvl="1"/>
            <a:r>
              <a:rPr lang="en-GB" dirty="0" smtClean="0"/>
              <a:t>A system of systems</a:t>
            </a:r>
          </a:p>
          <a:p>
            <a:r>
              <a:rPr lang="en-GB" dirty="0" smtClean="0"/>
              <a:t>Macro-System</a:t>
            </a:r>
          </a:p>
          <a:p>
            <a:pPr lvl="1"/>
            <a:r>
              <a:rPr lang="en-GB" dirty="0" smtClean="0"/>
              <a:t>A system of super-systems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altLang="en-GB" smtClean="0"/>
              <a:t>© Crown Copyright Dstl </a:t>
            </a:r>
            <a:r>
              <a:rPr lang="en-GB" smtClean="0"/>
              <a:t>2011</a:t>
            </a:r>
            <a:endParaRPr lang="en-GB" alt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STL Only - Black  White MASTER">
  <a:themeElements>
    <a:clrScheme name="DSTL Only - Black  White MASTER 1">
      <a:dk1>
        <a:srgbClr val="162A3A"/>
      </a:dk1>
      <a:lt1>
        <a:srgbClr val="FFFFFF"/>
      </a:lt1>
      <a:dk2>
        <a:srgbClr val="004268"/>
      </a:dk2>
      <a:lt2>
        <a:srgbClr val="A6A6A6"/>
      </a:lt2>
      <a:accent1>
        <a:srgbClr val="FF5400"/>
      </a:accent1>
      <a:accent2>
        <a:srgbClr val="B3FF00"/>
      </a:accent2>
      <a:accent3>
        <a:srgbClr val="AAB0B9"/>
      </a:accent3>
      <a:accent4>
        <a:srgbClr val="DADADA"/>
      </a:accent4>
      <a:accent5>
        <a:srgbClr val="FFB3AA"/>
      </a:accent5>
      <a:accent6>
        <a:srgbClr val="A2E700"/>
      </a:accent6>
      <a:hlink>
        <a:srgbClr val="FFFFFF"/>
      </a:hlink>
      <a:folHlink>
        <a:srgbClr val="FFFFFF"/>
      </a:folHlink>
    </a:clrScheme>
    <a:fontScheme name="DSTL Only - Black  White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STL Only - Black  White MASTER 1">
        <a:dk1>
          <a:srgbClr val="162A3A"/>
        </a:dk1>
        <a:lt1>
          <a:srgbClr val="FFFFFF"/>
        </a:lt1>
        <a:dk2>
          <a:srgbClr val="004268"/>
        </a:dk2>
        <a:lt2>
          <a:srgbClr val="A6A6A6"/>
        </a:lt2>
        <a:accent1>
          <a:srgbClr val="FF5400"/>
        </a:accent1>
        <a:accent2>
          <a:srgbClr val="B3FF00"/>
        </a:accent2>
        <a:accent3>
          <a:srgbClr val="AAB0B9"/>
        </a:accent3>
        <a:accent4>
          <a:srgbClr val="DADADA"/>
        </a:accent4>
        <a:accent5>
          <a:srgbClr val="FFB3AA"/>
        </a:accent5>
        <a:accent6>
          <a:srgbClr val="A2E700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MS Template" ma:contentTypeID="0x010100E4EB5DE475C40F458EC02E96E97089050A00C3F60FFEE391AE4487A7F227CDEABD7C" ma:contentTypeVersion="1" ma:contentTypeDescription="" ma:contentTypeScope="" ma:versionID="1a2c93381afd28226d670e5b511bb55c">
  <xsd:schema xmlns:xsd="http://www.w3.org/2001/XMLSchema" xmlns:p="http://schemas.microsoft.com/office/2006/metadata/properties" xmlns:ns2="ef2051d7-6bf8-4326-8f7d-c4757b478eb5" targetNamespace="http://schemas.microsoft.com/office/2006/metadata/properties" ma:root="true" ma:fieldsID="439e58ea3f16665142e03b7103dd24e6" ns2:_="">
    <xsd:import namespace="ef2051d7-6bf8-4326-8f7d-c4757b478eb5"/>
    <xsd:element name="properties">
      <xsd:complexType>
        <xsd:sequence>
          <xsd:element name="documentManagement">
            <xsd:complexType>
              <xsd:all>
                <xsd:element ref="ns2:Legacy_x0020_or_x0020_Current"/>
                <xsd:element ref="ns2:Old_x0020_doc_x0020_name" minOccurs="0"/>
                <xsd:element ref="ns2:_x0034__x0020_Digit_x0020_Referenc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ef2051d7-6bf8-4326-8f7d-c4757b478eb5" elementFormDefault="qualified">
    <xsd:import namespace="http://schemas.microsoft.com/office/2006/documentManagement/types"/>
    <xsd:element name="Legacy_x0020_or_x0020_Current" ma:index="8" ma:displayName="Legacy or Current" ma:default="MS" ma:description="Whether the document is a legacy from the old DMS mk4 system or new MS doc" ma:format="Dropdown" ma:internalName="Legacy_x0020_or_x0020_Current" ma:readOnly="false">
      <xsd:simpleType>
        <xsd:restriction base="dms:Choice">
          <xsd:enumeration value="MS"/>
          <xsd:enumeration value="DMS"/>
        </xsd:restriction>
      </xsd:simpleType>
    </xsd:element>
    <xsd:element name="Old_x0020_doc_x0020_name" ma:index="9" nillable="true" ma:displayName="Old Reference" ma:internalName="Old_x0020_doc_x0020_name">
      <xsd:simpleType>
        <xsd:restriction base="dms:Text">
          <xsd:maxLength value="255"/>
        </xsd:restriction>
      </xsd:simpleType>
    </xsd:element>
    <xsd:element name="_x0034__x0020_Digit_x0020_Reference" ma:index="10" nillable="true" ma:displayName="4 Digit Reference" ma:description="old four digit reference no for ippdev docs" ma:internalName="_x0034__x0020_Digit_x0020_Reference">
      <xsd:simpleType>
        <xsd:restriction base="dms:Text">
          <xsd:maxLength value="4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Legacy_x0020_or_x0020_Current xmlns="ef2051d7-6bf8-4326-8f7d-c4757b478eb5">MS</Legacy_x0020_or_x0020_Current>
    <Old_x0020_doc_x0020_name xmlns="ef2051d7-6bf8-4326-8f7d-c4757b478eb5">T062</Old_x0020_doc_x0020_name>
    <_x0034__x0020_Digit_x0020_Reference xmlns="ef2051d7-6bf8-4326-8f7d-c4757b478eb5" xsi:nil="true"/>
  </documentManagement>
</p:properties>
</file>

<file path=customXml/itemProps1.xml><?xml version="1.0" encoding="utf-8"?>
<ds:datastoreItem xmlns:ds="http://schemas.openxmlformats.org/officeDocument/2006/customXml" ds:itemID="{4A79032A-E979-4427-9814-1AC0CF68E01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81A1CB1-A8B8-4572-8722-57963E5122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f2051d7-6bf8-4326-8f7d-c4757b478eb5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999DCDDB-6E18-4B49-A5B4-FC0FFE323727}">
  <ds:schemaRefs>
    <ds:schemaRef ds:uri="http://schemas.microsoft.com/office/2006/metadata/properties"/>
    <ds:schemaRef ds:uri="ef2051d7-6bf8-4326-8f7d-c4757b478eb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DSTL Only - Black  White MASTER</Template>
  <TotalTime>1823</TotalTime>
  <Pages>25</Pages>
  <Words>2071</Words>
  <Application>Microsoft Office PowerPoint</Application>
  <PresentationFormat>On-screen Show (4:3)</PresentationFormat>
  <Paragraphs>262</Paragraphs>
  <Slides>27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DSTL Only - Black  White MASTER</vt:lpstr>
      <vt:lpstr>Quantitative Profiling of Trafficking Networks; “Rumsfeldian” Spaghetti and the Combination of Science and Art</vt:lpstr>
      <vt:lpstr>Slide 2</vt:lpstr>
      <vt:lpstr>Scope</vt:lpstr>
      <vt:lpstr>Introduction</vt:lpstr>
      <vt:lpstr>Network Science</vt:lpstr>
      <vt:lpstr>Open Networks (known known)</vt:lpstr>
      <vt:lpstr>Closed Networks (unknown unknown) </vt:lpstr>
      <vt:lpstr>Partially Open Networks (known unknown) </vt:lpstr>
      <vt:lpstr>Terminology</vt:lpstr>
      <vt:lpstr>Worked Example, Exercise Scenario</vt:lpstr>
      <vt:lpstr>Observation of Cigarette Salesmen Activity</vt:lpstr>
      <vt:lpstr>Identification of Gang Laydown</vt:lpstr>
      <vt:lpstr>Assumption Generation</vt:lpstr>
      <vt:lpstr>Quantities of Cigarettes by Gang</vt:lpstr>
      <vt:lpstr>Identification of Gang Interactions</vt:lpstr>
      <vt:lpstr>External Influence/Supply</vt:lpstr>
      <vt:lpstr>Definition of Points of Entry</vt:lpstr>
      <vt:lpstr>Definition of Gang Interactions</vt:lpstr>
      <vt:lpstr>Quantify Boundary Interactions</vt:lpstr>
      <vt:lpstr>Quantify Points of Entry (Tactical/Operational Bdry)</vt:lpstr>
      <vt:lpstr>Quantify Gang Feed and Nodes (Tactical Connectivity)</vt:lpstr>
      <vt:lpstr>So What?</vt:lpstr>
      <vt:lpstr>Quantify Operational &amp; Strategic Connectivity</vt:lpstr>
      <vt:lpstr>Maturing the Model</vt:lpstr>
      <vt:lpstr>Constraints</vt:lpstr>
      <vt:lpstr>Conclusions</vt:lpstr>
      <vt:lpstr>Questions</vt:lpstr>
    </vt:vector>
  </TitlesOfParts>
  <Company>DSTL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B+W</dc:title>
  <dc:subject>Dstl Black &amp; White</dc:subject>
  <dc:creator>cjplumridge</dc:creator>
  <cp:keywords/>
  <dc:description/>
  <cp:lastModifiedBy>jdalley</cp:lastModifiedBy>
  <cp:revision>80</cp:revision>
  <cp:lastPrinted>2004-11-01T09:42:09Z</cp:lastPrinted>
  <dcterms:created xsi:type="dcterms:W3CDTF">2010-10-04T11:40:55Z</dcterms:created>
  <dcterms:modified xsi:type="dcterms:W3CDTF">2012-03-29T15:27:49Z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0x010100E4EB5DE475C40F458EC02E96E97089050A00C3F60FFEE391AE4487A7F227CDEABD7C</vt:lpwstr>
  </property>
  <property fmtid="{D5CDD505-2E9C-101B-9397-08002B2CF9AE}" pid="3" name="ContentType">
    <vt:lpwstr>MS Template</vt:lpwstr>
  </property>
</Properties>
</file>